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FF33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FF33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FF33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4909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287"/>
                </a:lnTo>
                <a:lnTo>
                  <a:pt x="57150" y="78526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45909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89096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5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1325231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36"/>
                </a:lnTo>
                <a:lnTo>
                  <a:pt x="57150" y="78575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174057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0" y="217480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0" y="2606703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287"/>
                </a:lnTo>
                <a:lnTo>
                  <a:pt x="57150" y="78501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0" y="3040869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53"/>
                </a:lnTo>
                <a:lnTo>
                  <a:pt x="57150" y="7459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0" y="345389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3888109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0" y="432234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480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0" y="4754240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03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0" y="516955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75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0" y="560378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5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0" y="603802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29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0" y="646990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44"/>
                </a:lnTo>
                <a:lnTo>
                  <a:pt x="57150" y="78508"/>
                </a:lnTo>
                <a:lnTo>
                  <a:pt x="57150" y="7449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0" y="242034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286"/>
                </a:lnTo>
                <a:lnTo>
                  <a:pt x="57150" y="78501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0" y="67386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36"/>
                </a:lnTo>
                <a:lnTo>
                  <a:pt x="57150" y="78574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0" y="110809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0" y="154053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80261"/>
                </a:lnTo>
                <a:lnTo>
                  <a:pt x="57150" y="762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0" y="1957697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03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0" y="238957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0" y="2823811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11"/>
                </a:lnTo>
                <a:lnTo>
                  <a:pt x="57150" y="78526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0" y="3255635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29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0" y="367097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0" y="4103454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80236"/>
                </a:lnTo>
                <a:lnTo>
                  <a:pt x="57150" y="7622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0" y="453711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0" y="4971348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31"/>
                </a:lnTo>
                <a:lnTo>
                  <a:pt x="57150" y="78479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538665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582092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56"/>
                </a:lnTo>
                <a:lnTo>
                  <a:pt x="57150" y="78528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625277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0" y="6687018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59">
                <a:moveTo>
                  <a:pt x="0" y="0"/>
                </a:moveTo>
                <a:lnTo>
                  <a:pt x="0" y="149573"/>
                </a:lnTo>
                <a:lnTo>
                  <a:pt x="57150" y="78471"/>
                </a:lnTo>
                <a:lnTo>
                  <a:pt x="57150" y="7450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9072562" y="68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382"/>
                </a:lnTo>
                <a:lnTo>
                  <a:pt x="71437" y="136180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9072562" y="434236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9072562" y="86610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9072562" y="130037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47"/>
                </a:lnTo>
                <a:lnTo>
                  <a:pt x="71437" y="136246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9072562" y="171573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9072562" y="214996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9072562" y="258187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382"/>
                </a:lnTo>
                <a:lnTo>
                  <a:pt x="71437" y="136159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9072562" y="301600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19">
                <a:moveTo>
                  <a:pt x="0" y="0"/>
                </a:moveTo>
                <a:lnTo>
                  <a:pt x="0" y="198122"/>
                </a:lnTo>
                <a:lnTo>
                  <a:pt x="71437" y="135450"/>
                </a:lnTo>
                <a:lnTo>
                  <a:pt x="71437" y="6581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9072562" y="3429036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9072562" y="386326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9072562" y="4297501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386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9072562" y="472940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182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9072562" y="514469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246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9072562" y="557893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9072562" y="601316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428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9072562" y="6445070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57"/>
                </a:lnTo>
                <a:lnTo>
                  <a:pt x="71437" y="136190"/>
                </a:lnTo>
                <a:lnTo>
                  <a:pt x="71437" y="6573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9072562" y="21720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381"/>
                </a:lnTo>
                <a:lnTo>
                  <a:pt x="71437" y="136158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9072562" y="64900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47"/>
                </a:lnTo>
                <a:lnTo>
                  <a:pt x="71437" y="136245"/>
                </a:lnTo>
                <a:lnTo>
                  <a:pt x="71437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9072562" y="108324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9072562" y="151511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7744"/>
                </a:lnTo>
                <a:lnTo>
                  <a:pt x="71437" y="6728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9072562" y="193286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182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9072562" y="236473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9072562" y="279897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14"/>
                </a:lnTo>
                <a:lnTo>
                  <a:pt x="71437" y="136191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9072562" y="3230778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429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9072562" y="364613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9072562" y="407804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7723"/>
                </a:lnTo>
                <a:lnTo>
                  <a:pt x="71437" y="67259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9072562" y="451227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9072562" y="4946508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056"/>
                </a:lnTo>
                <a:lnTo>
                  <a:pt x="71437" y="135363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9072562" y="536179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9072562" y="579606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089"/>
                </a:lnTo>
                <a:lnTo>
                  <a:pt x="71437" y="13541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9072562" y="6227938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9072562" y="6662180"/>
            <a:ext cx="71755" cy="196215"/>
          </a:xfrm>
          <a:custGeom>
            <a:avLst/>
            <a:gdLst/>
            <a:ahLst/>
            <a:cxnLst/>
            <a:rect l="l" t="t" r="r" b="b"/>
            <a:pathLst>
              <a:path w="71754" h="196215">
                <a:moveTo>
                  <a:pt x="0" y="0"/>
                </a:moveTo>
                <a:lnTo>
                  <a:pt x="0" y="195818"/>
                </a:lnTo>
                <a:lnTo>
                  <a:pt x="2611" y="195818"/>
                </a:lnTo>
                <a:lnTo>
                  <a:pt x="71437" y="135374"/>
                </a:lnTo>
                <a:lnTo>
                  <a:pt x="71437" y="6574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259218"/>
            <a:ext cx="8376919" cy="623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FF33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9844" y="2900171"/>
            <a:ext cx="4100829" cy="278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21594" y="6574083"/>
            <a:ext cx="2286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631" y="2421211"/>
            <a:ext cx="6426835" cy="419734"/>
          </a:xfrm>
          <a:custGeom>
            <a:avLst/>
            <a:gdLst/>
            <a:ahLst/>
            <a:cxnLst/>
            <a:rect l="l" t="t" r="r" b="b"/>
            <a:pathLst>
              <a:path w="6426834" h="419735">
                <a:moveTo>
                  <a:pt x="6426732" y="0"/>
                </a:moveTo>
                <a:lnTo>
                  <a:pt x="148390" y="0"/>
                </a:lnTo>
                <a:lnTo>
                  <a:pt x="102240" y="12795"/>
                </a:lnTo>
                <a:lnTo>
                  <a:pt x="69259" y="23741"/>
                </a:lnTo>
                <a:lnTo>
                  <a:pt x="46173" y="34712"/>
                </a:lnTo>
                <a:lnTo>
                  <a:pt x="32980" y="44784"/>
                </a:lnTo>
                <a:lnTo>
                  <a:pt x="26384" y="52993"/>
                </a:lnTo>
                <a:lnTo>
                  <a:pt x="28033" y="61227"/>
                </a:lnTo>
                <a:lnTo>
                  <a:pt x="75855" y="84969"/>
                </a:lnTo>
                <a:lnTo>
                  <a:pt x="125304" y="95041"/>
                </a:lnTo>
                <a:lnTo>
                  <a:pt x="145092" y="97777"/>
                </a:lnTo>
                <a:lnTo>
                  <a:pt x="148390" y="97777"/>
                </a:lnTo>
                <a:lnTo>
                  <a:pt x="145092" y="100514"/>
                </a:lnTo>
                <a:lnTo>
                  <a:pt x="131900" y="104188"/>
                </a:lnTo>
                <a:lnTo>
                  <a:pt x="117082" y="109660"/>
                </a:lnTo>
                <a:lnTo>
                  <a:pt x="98943" y="116046"/>
                </a:lnTo>
                <a:lnTo>
                  <a:pt x="59364" y="134352"/>
                </a:lnTo>
                <a:lnTo>
                  <a:pt x="23086" y="159918"/>
                </a:lnTo>
                <a:lnTo>
                  <a:pt x="1648" y="191932"/>
                </a:lnTo>
                <a:lnTo>
                  <a:pt x="0" y="209288"/>
                </a:lnTo>
                <a:lnTo>
                  <a:pt x="6596" y="228481"/>
                </a:lnTo>
                <a:lnTo>
                  <a:pt x="23086" y="249486"/>
                </a:lnTo>
                <a:lnTo>
                  <a:pt x="51120" y="271440"/>
                </a:lnTo>
                <a:lnTo>
                  <a:pt x="90697" y="294269"/>
                </a:lnTo>
                <a:lnTo>
                  <a:pt x="145092" y="318956"/>
                </a:lnTo>
                <a:lnTo>
                  <a:pt x="148390" y="321693"/>
                </a:lnTo>
                <a:lnTo>
                  <a:pt x="85750" y="339965"/>
                </a:lnTo>
                <a:lnTo>
                  <a:pt x="57716" y="357356"/>
                </a:lnTo>
                <a:lnTo>
                  <a:pt x="52769" y="373804"/>
                </a:lnTo>
                <a:lnTo>
                  <a:pt x="67610" y="388429"/>
                </a:lnTo>
                <a:lnTo>
                  <a:pt x="90697" y="401196"/>
                </a:lnTo>
                <a:lnTo>
                  <a:pt x="118731" y="411261"/>
                </a:lnTo>
                <a:lnTo>
                  <a:pt x="140145" y="417677"/>
                </a:lnTo>
                <a:lnTo>
                  <a:pt x="148390" y="419501"/>
                </a:lnTo>
                <a:lnTo>
                  <a:pt x="6426732" y="419501"/>
                </a:lnTo>
                <a:lnTo>
                  <a:pt x="6426732" y="0"/>
                </a:lnTo>
                <a:close/>
              </a:path>
            </a:pathLst>
          </a:custGeom>
          <a:solidFill>
            <a:srgbClr val="FFF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14532" y="2831561"/>
            <a:ext cx="6295390" cy="10160"/>
          </a:xfrm>
          <a:custGeom>
            <a:avLst/>
            <a:gdLst/>
            <a:ahLst/>
            <a:cxnLst/>
            <a:rect l="l" t="t" r="r" b="b"/>
            <a:pathLst>
              <a:path w="6295390" h="10160">
                <a:moveTo>
                  <a:pt x="16489" y="0"/>
                </a:moveTo>
                <a:lnTo>
                  <a:pt x="4946" y="2735"/>
                </a:lnTo>
                <a:lnTo>
                  <a:pt x="0" y="9151"/>
                </a:lnTo>
                <a:lnTo>
                  <a:pt x="706" y="10063"/>
                </a:lnTo>
                <a:lnTo>
                  <a:pt x="6294831" y="10063"/>
                </a:lnTo>
                <a:lnTo>
                  <a:pt x="6294831" y="911"/>
                </a:lnTo>
                <a:lnTo>
                  <a:pt x="21437" y="911"/>
                </a:lnTo>
                <a:lnTo>
                  <a:pt x="16489" y="0"/>
                </a:lnTo>
                <a:close/>
              </a:path>
              <a:path w="6295390" h="10160">
                <a:moveTo>
                  <a:pt x="6294831" y="0"/>
                </a:moveTo>
                <a:lnTo>
                  <a:pt x="16489" y="0"/>
                </a:lnTo>
                <a:lnTo>
                  <a:pt x="21437" y="911"/>
                </a:lnTo>
                <a:lnTo>
                  <a:pt x="6294831" y="911"/>
                </a:lnTo>
                <a:lnTo>
                  <a:pt x="6294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7789" y="2419350"/>
            <a:ext cx="178074" cy="422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021" y="2425700"/>
            <a:ext cx="6269990" cy="0"/>
          </a:xfrm>
          <a:custGeom>
            <a:avLst/>
            <a:gdLst/>
            <a:ahLst/>
            <a:cxnLst/>
            <a:rect l="l" t="t" r="r" b="b"/>
            <a:pathLst>
              <a:path w="6269990" h="0">
                <a:moveTo>
                  <a:pt x="0" y="0"/>
                </a:moveTo>
                <a:lnTo>
                  <a:pt x="6269964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1021" y="2419985"/>
            <a:ext cx="6292850" cy="0"/>
          </a:xfrm>
          <a:custGeom>
            <a:avLst/>
            <a:gdLst/>
            <a:ahLst/>
            <a:cxnLst/>
            <a:rect l="l" t="t" r="r" b="b"/>
            <a:pathLst>
              <a:path w="6292850" h="0">
                <a:moveTo>
                  <a:pt x="0" y="0"/>
                </a:moveTo>
                <a:lnTo>
                  <a:pt x="629262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92872" y="2419350"/>
            <a:ext cx="1065377" cy="4231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5071" y="2582979"/>
            <a:ext cx="272415" cy="92710"/>
          </a:xfrm>
          <a:custGeom>
            <a:avLst/>
            <a:gdLst/>
            <a:ahLst/>
            <a:cxnLst/>
            <a:rect l="l" t="t" r="r" b="b"/>
            <a:pathLst>
              <a:path w="272415" h="92710">
                <a:moveTo>
                  <a:pt x="225947" y="0"/>
                </a:moveTo>
                <a:lnTo>
                  <a:pt x="224298" y="0"/>
                </a:lnTo>
                <a:lnTo>
                  <a:pt x="217701" y="911"/>
                </a:lnTo>
                <a:lnTo>
                  <a:pt x="207807" y="1824"/>
                </a:lnTo>
                <a:lnTo>
                  <a:pt x="191317" y="3648"/>
                </a:lnTo>
                <a:lnTo>
                  <a:pt x="112176" y="14632"/>
                </a:lnTo>
                <a:lnTo>
                  <a:pt x="72606" y="19193"/>
                </a:lnTo>
                <a:lnTo>
                  <a:pt x="37923" y="24665"/>
                </a:lnTo>
                <a:lnTo>
                  <a:pt x="14839" y="31988"/>
                </a:lnTo>
                <a:lnTo>
                  <a:pt x="3298" y="38374"/>
                </a:lnTo>
                <a:lnTo>
                  <a:pt x="0" y="44784"/>
                </a:lnTo>
                <a:lnTo>
                  <a:pt x="3298" y="51169"/>
                </a:lnTo>
                <a:lnTo>
                  <a:pt x="49521" y="65801"/>
                </a:lnTo>
                <a:lnTo>
                  <a:pt x="105582" y="74010"/>
                </a:lnTo>
                <a:lnTo>
                  <a:pt x="140208" y="79509"/>
                </a:lnTo>
                <a:lnTo>
                  <a:pt x="171535" y="84070"/>
                </a:lnTo>
                <a:lnTo>
                  <a:pt x="199562" y="88630"/>
                </a:lnTo>
                <a:lnTo>
                  <a:pt x="225947" y="92304"/>
                </a:lnTo>
                <a:lnTo>
                  <a:pt x="252331" y="77684"/>
                </a:lnTo>
                <a:lnTo>
                  <a:pt x="239139" y="58466"/>
                </a:lnTo>
                <a:lnTo>
                  <a:pt x="245735" y="54818"/>
                </a:lnTo>
                <a:lnTo>
                  <a:pt x="258928" y="44784"/>
                </a:lnTo>
                <a:lnTo>
                  <a:pt x="270471" y="33813"/>
                </a:lnTo>
                <a:lnTo>
                  <a:pt x="272120" y="23754"/>
                </a:lnTo>
                <a:lnTo>
                  <a:pt x="262226" y="16456"/>
                </a:lnTo>
                <a:lnTo>
                  <a:pt x="247384" y="8209"/>
                </a:lnTo>
                <a:lnTo>
                  <a:pt x="232543" y="2736"/>
                </a:lnTo>
                <a:lnTo>
                  <a:pt x="225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3208" y="2599435"/>
            <a:ext cx="250825" cy="31115"/>
          </a:xfrm>
          <a:custGeom>
            <a:avLst/>
            <a:gdLst/>
            <a:ahLst/>
            <a:cxnLst/>
            <a:rect l="l" t="t" r="r" b="b"/>
            <a:pathLst>
              <a:path w="250825" h="31114">
                <a:moveTo>
                  <a:pt x="232585" y="27390"/>
                </a:moveTo>
                <a:lnTo>
                  <a:pt x="47872" y="27390"/>
                </a:lnTo>
                <a:lnTo>
                  <a:pt x="82498" y="28327"/>
                </a:lnTo>
                <a:lnTo>
                  <a:pt x="122070" y="28327"/>
                </a:lnTo>
                <a:lnTo>
                  <a:pt x="192968" y="30152"/>
                </a:lnTo>
                <a:lnTo>
                  <a:pt x="216055" y="31064"/>
                </a:lnTo>
                <a:lnTo>
                  <a:pt x="224300" y="31064"/>
                </a:lnTo>
                <a:lnTo>
                  <a:pt x="230896" y="28327"/>
                </a:lnTo>
                <a:lnTo>
                  <a:pt x="232585" y="27390"/>
                </a:lnTo>
                <a:close/>
              </a:path>
              <a:path w="250825" h="31114">
                <a:moveTo>
                  <a:pt x="237492" y="0"/>
                </a:moveTo>
                <a:lnTo>
                  <a:pt x="6593" y="18268"/>
                </a:lnTo>
                <a:lnTo>
                  <a:pt x="4944" y="20092"/>
                </a:lnTo>
                <a:lnTo>
                  <a:pt x="0" y="24653"/>
                </a:lnTo>
                <a:lnTo>
                  <a:pt x="0" y="28327"/>
                </a:lnTo>
                <a:lnTo>
                  <a:pt x="6593" y="28327"/>
                </a:lnTo>
                <a:lnTo>
                  <a:pt x="21490" y="27390"/>
                </a:lnTo>
                <a:lnTo>
                  <a:pt x="232585" y="27390"/>
                </a:lnTo>
                <a:lnTo>
                  <a:pt x="244088" y="21004"/>
                </a:lnTo>
                <a:lnTo>
                  <a:pt x="250685" y="10946"/>
                </a:lnTo>
                <a:lnTo>
                  <a:pt x="2374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1018" y="2421211"/>
            <a:ext cx="940435" cy="419734"/>
          </a:xfrm>
          <a:custGeom>
            <a:avLst/>
            <a:gdLst/>
            <a:ahLst/>
            <a:cxnLst/>
            <a:rect l="l" t="t" r="r" b="b"/>
            <a:pathLst>
              <a:path w="940435" h="419735">
                <a:moveTo>
                  <a:pt x="940003" y="0"/>
                </a:moveTo>
                <a:lnTo>
                  <a:pt x="928460" y="913"/>
                </a:lnTo>
                <a:lnTo>
                  <a:pt x="0" y="161767"/>
                </a:lnTo>
                <a:lnTo>
                  <a:pt x="6596" y="164504"/>
                </a:lnTo>
                <a:lnTo>
                  <a:pt x="21437" y="169976"/>
                </a:lnTo>
                <a:lnTo>
                  <a:pt x="36279" y="178224"/>
                </a:lnTo>
                <a:lnTo>
                  <a:pt x="46173" y="185521"/>
                </a:lnTo>
                <a:lnTo>
                  <a:pt x="44524" y="195581"/>
                </a:lnTo>
                <a:lnTo>
                  <a:pt x="32981" y="206551"/>
                </a:lnTo>
                <a:lnTo>
                  <a:pt x="19788" y="216585"/>
                </a:lnTo>
                <a:lnTo>
                  <a:pt x="13192" y="220234"/>
                </a:lnTo>
                <a:lnTo>
                  <a:pt x="26384" y="239452"/>
                </a:lnTo>
                <a:lnTo>
                  <a:pt x="0" y="254072"/>
                </a:lnTo>
                <a:lnTo>
                  <a:pt x="916917" y="418589"/>
                </a:lnTo>
                <a:lnTo>
                  <a:pt x="940003" y="419501"/>
                </a:lnTo>
                <a:lnTo>
                  <a:pt x="931758" y="417677"/>
                </a:lnTo>
                <a:lnTo>
                  <a:pt x="910343" y="411261"/>
                </a:lnTo>
                <a:lnTo>
                  <a:pt x="883959" y="401196"/>
                </a:lnTo>
                <a:lnTo>
                  <a:pt x="859223" y="389340"/>
                </a:lnTo>
                <a:lnTo>
                  <a:pt x="846030" y="374717"/>
                </a:lnTo>
                <a:lnTo>
                  <a:pt x="849328" y="357356"/>
                </a:lnTo>
                <a:lnTo>
                  <a:pt x="879011" y="339965"/>
                </a:lnTo>
                <a:lnTo>
                  <a:pt x="940003" y="321693"/>
                </a:lnTo>
                <a:lnTo>
                  <a:pt x="885607" y="297037"/>
                </a:lnTo>
                <a:lnTo>
                  <a:pt x="844382" y="273265"/>
                </a:lnTo>
                <a:lnTo>
                  <a:pt x="816348" y="250398"/>
                </a:lnTo>
                <a:lnTo>
                  <a:pt x="799857" y="229393"/>
                </a:lnTo>
                <a:lnTo>
                  <a:pt x="791612" y="209288"/>
                </a:lnTo>
                <a:lnTo>
                  <a:pt x="793260" y="190994"/>
                </a:lnTo>
                <a:lnTo>
                  <a:pt x="814698" y="159006"/>
                </a:lnTo>
                <a:lnTo>
                  <a:pt x="852627" y="132528"/>
                </a:lnTo>
                <a:lnTo>
                  <a:pt x="893852" y="113309"/>
                </a:lnTo>
                <a:lnTo>
                  <a:pt x="911993" y="106925"/>
                </a:lnTo>
                <a:lnTo>
                  <a:pt x="926811" y="101451"/>
                </a:lnTo>
                <a:lnTo>
                  <a:pt x="940003" y="97777"/>
                </a:lnTo>
                <a:lnTo>
                  <a:pt x="936704" y="97777"/>
                </a:lnTo>
                <a:lnTo>
                  <a:pt x="928460" y="96865"/>
                </a:lnTo>
                <a:lnTo>
                  <a:pt x="916917" y="95041"/>
                </a:lnTo>
                <a:lnTo>
                  <a:pt x="902098" y="92304"/>
                </a:lnTo>
                <a:lnTo>
                  <a:pt x="883959" y="89568"/>
                </a:lnTo>
                <a:lnTo>
                  <a:pt x="836136" y="75848"/>
                </a:lnTo>
                <a:lnTo>
                  <a:pt x="817996" y="53906"/>
                </a:lnTo>
                <a:lnTo>
                  <a:pt x="824593" y="45697"/>
                </a:lnTo>
                <a:lnTo>
                  <a:pt x="837785" y="35624"/>
                </a:lnTo>
                <a:lnTo>
                  <a:pt x="860871" y="24653"/>
                </a:lnTo>
                <a:lnTo>
                  <a:pt x="893852" y="12795"/>
                </a:lnTo>
                <a:lnTo>
                  <a:pt x="940003" y="0"/>
                </a:lnTo>
                <a:close/>
              </a:path>
            </a:pathLst>
          </a:custGeom>
          <a:solidFill>
            <a:srgbClr val="DDB7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6071" y="2667049"/>
            <a:ext cx="937260" cy="174625"/>
          </a:xfrm>
          <a:custGeom>
            <a:avLst/>
            <a:gdLst/>
            <a:ahLst/>
            <a:cxnLst/>
            <a:rect l="l" t="t" r="r" b="b"/>
            <a:pathLst>
              <a:path w="937260" h="174625">
                <a:moveTo>
                  <a:pt x="9894" y="0"/>
                </a:moveTo>
                <a:lnTo>
                  <a:pt x="0" y="16443"/>
                </a:lnTo>
                <a:lnTo>
                  <a:pt x="881357" y="174575"/>
                </a:lnTo>
                <a:lnTo>
                  <a:pt x="936705" y="174575"/>
                </a:lnTo>
                <a:lnTo>
                  <a:pt x="936705" y="169071"/>
                </a:lnTo>
                <a:lnTo>
                  <a:pt x="926810" y="164511"/>
                </a:lnTo>
                <a:lnTo>
                  <a:pt x="9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67789" y="2419350"/>
            <a:ext cx="179722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6177" y="2419350"/>
            <a:ext cx="946785" cy="172085"/>
          </a:xfrm>
          <a:custGeom>
            <a:avLst/>
            <a:gdLst/>
            <a:ahLst/>
            <a:cxnLst/>
            <a:rect l="l" t="t" r="r" b="b"/>
            <a:pathLst>
              <a:path w="946785" h="172085">
                <a:moveTo>
                  <a:pt x="942196" y="0"/>
                </a:moveTo>
                <a:lnTo>
                  <a:pt x="908418" y="0"/>
                </a:lnTo>
                <a:lnTo>
                  <a:pt x="11543" y="155394"/>
                </a:lnTo>
                <a:lnTo>
                  <a:pt x="6872" y="170058"/>
                </a:lnTo>
                <a:lnTo>
                  <a:pt x="18139" y="171838"/>
                </a:lnTo>
                <a:lnTo>
                  <a:pt x="23086" y="156306"/>
                </a:lnTo>
                <a:lnTo>
                  <a:pt x="107791" y="156306"/>
                </a:lnTo>
                <a:lnTo>
                  <a:pt x="946599" y="10984"/>
                </a:lnTo>
                <a:lnTo>
                  <a:pt x="942196" y="0"/>
                </a:lnTo>
                <a:close/>
              </a:path>
              <a:path w="946785" h="172085">
                <a:moveTo>
                  <a:pt x="107791" y="156306"/>
                </a:moveTo>
                <a:lnTo>
                  <a:pt x="23086" y="156306"/>
                </a:lnTo>
                <a:lnTo>
                  <a:pt x="18139" y="171838"/>
                </a:lnTo>
                <a:lnTo>
                  <a:pt x="107791" y="156306"/>
                </a:lnTo>
                <a:close/>
              </a:path>
              <a:path w="946785" h="172085">
                <a:moveTo>
                  <a:pt x="11543" y="155394"/>
                </a:moveTo>
                <a:lnTo>
                  <a:pt x="1648" y="159043"/>
                </a:lnTo>
                <a:lnTo>
                  <a:pt x="0" y="164541"/>
                </a:lnTo>
                <a:lnTo>
                  <a:pt x="6596" y="170014"/>
                </a:lnTo>
                <a:lnTo>
                  <a:pt x="6872" y="170058"/>
                </a:lnTo>
                <a:lnTo>
                  <a:pt x="11543" y="155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4528" y="2575656"/>
            <a:ext cx="77505" cy="108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73598" y="2708184"/>
            <a:ext cx="521334" cy="45720"/>
          </a:xfrm>
          <a:custGeom>
            <a:avLst/>
            <a:gdLst/>
            <a:ahLst/>
            <a:cxnLst/>
            <a:rect l="l" t="t" r="r" b="b"/>
            <a:pathLst>
              <a:path w="521334" h="45719">
                <a:moveTo>
                  <a:pt x="118777" y="0"/>
                </a:moveTo>
                <a:lnTo>
                  <a:pt x="77551" y="0"/>
                </a:lnTo>
                <a:lnTo>
                  <a:pt x="42943" y="2736"/>
                </a:lnTo>
                <a:lnTo>
                  <a:pt x="16490" y="8208"/>
                </a:lnTo>
                <a:lnTo>
                  <a:pt x="0" y="19184"/>
                </a:lnTo>
                <a:lnTo>
                  <a:pt x="6596" y="32895"/>
                </a:lnTo>
                <a:lnTo>
                  <a:pt x="31400" y="45695"/>
                </a:lnTo>
                <a:lnTo>
                  <a:pt x="44593" y="36544"/>
                </a:lnTo>
                <a:lnTo>
                  <a:pt x="26384" y="25599"/>
                </a:lnTo>
                <a:lnTo>
                  <a:pt x="23086" y="21007"/>
                </a:lnTo>
                <a:lnTo>
                  <a:pt x="26384" y="19184"/>
                </a:lnTo>
                <a:lnTo>
                  <a:pt x="46242" y="15535"/>
                </a:lnTo>
                <a:lnTo>
                  <a:pt x="77551" y="12799"/>
                </a:lnTo>
                <a:lnTo>
                  <a:pt x="374402" y="12799"/>
                </a:lnTo>
                <a:lnTo>
                  <a:pt x="270466" y="5472"/>
                </a:lnTo>
                <a:lnTo>
                  <a:pt x="217720" y="2736"/>
                </a:lnTo>
                <a:lnTo>
                  <a:pt x="166599" y="911"/>
                </a:lnTo>
                <a:lnTo>
                  <a:pt x="118777" y="0"/>
                </a:lnTo>
                <a:close/>
              </a:path>
              <a:path w="521334" h="45719">
                <a:moveTo>
                  <a:pt x="374402" y="12799"/>
                </a:moveTo>
                <a:lnTo>
                  <a:pt x="118777" y="12799"/>
                </a:lnTo>
                <a:lnTo>
                  <a:pt x="166599" y="13710"/>
                </a:lnTo>
                <a:lnTo>
                  <a:pt x="217720" y="15535"/>
                </a:lnTo>
                <a:lnTo>
                  <a:pt x="270466" y="18272"/>
                </a:lnTo>
                <a:lnTo>
                  <a:pt x="460153" y="31983"/>
                </a:lnTo>
                <a:lnTo>
                  <a:pt x="511273" y="36544"/>
                </a:lnTo>
                <a:lnTo>
                  <a:pt x="517869" y="37456"/>
                </a:lnTo>
                <a:lnTo>
                  <a:pt x="521167" y="24687"/>
                </a:lnTo>
                <a:lnTo>
                  <a:pt x="514571" y="23743"/>
                </a:lnTo>
                <a:lnTo>
                  <a:pt x="463451" y="19184"/>
                </a:lnTo>
                <a:lnTo>
                  <a:pt x="420576" y="16447"/>
                </a:lnTo>
                <a:lnTo>
                  <a:pt x="374402" y="12799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36899" y="2751145"/>
            <a:ext cx="287020" cy="37465"/>
          </a:xfrm>
          <a:custGeom>
            <a:avLst/>
            <a:gdLst/>
            <a:ahLst/>
            <a:cxnLst/>
            <a:rect l="l" t="t" r="r" b="b"/>
            <a:pathLst>
              <a:path w="287019" h="37464">
                <a:moveTo>
                  <a:pt x="197214" y="12800"/>
                </a:moveTo>
                <a:lnTo>
                  <a:pt x="49471" y="12800"/>
                </a:lnTo>
                <a:lnTo>
                  <a:pt x="72558" y="13710"/>
                </a:lnTo>
                <a:lnTo>
                  <a:pt x="123655" y="17359"/>
                </a:lnTo>
                <a:lnTo>
                  <a:pt x="151689" y="20096"/>
                </a:lnTo>
                <a:lnTo>
                  <a:pt x="207802" y="27423"/>
                </a:lnTo>
                <a:lnTo>
                  <a:pt x="232538" y="30159"/>
                </a:lnTo>
                <a:lnTo>
                  <a:pt x="252327" y="32895"/>
                </a:lnTo>
                <a:lnTo>
                  <a:pt x="268817" y="35631"/>
                </a:lnTo>
                <a:lnTo>
                  <a:pt x="280360" y="36544"/>
                </a:lnTo>
                <a:lnTo>
                  <a:pt x="283658" y="37456"/>
                </a:lnTo>
                <a:lnTo>
                  <a:pt x="286957" y="24655"/>
                </a:lnTo>
                <a:lnTo>
                  <a:pt x="283658" y="23743"/>
                </a:lnTo>
                <a:lnTo>
                  <a:pt x="272115" y="22832"/>
                </a:lnTo>
                <a:lnTo>
                  <a:pt x="255626" y="20096"/>
                </a:lnTo>
                <a:lnTo>
                  <a:pt x="235836" y="17359"/>
                </a:lnTo>
                <a:lnTo>
                  <a:pt x="211101" y="14622"/>
                </a:lnTo>
                <a:lnTo>
                  <a:pt x="197214" y="12800"/>
                </a:lnTo>
                <a:close/>
              </a:path>
              <a:path w="287019" h="37464">
                <a:moveTo>
                  <a:pt x="49471" y="0"/>
                </a:moveTo>
                <a:lnTo>
                  <a:pt x="31331" y="0"/>
                </a:lnTo>
                <a:lnTo>
                  <a:pt x="14841" y="2735"/>
                </a:lnTo>
                <a:lnTo>
                  <a:pt x="0" y="9119"/>
                </a:lnTo>
                <a:lnTo>
                  <a:pt x="3298" y="19183"/>
                </a:lnTo>
                <a:lnTo>
                  <a:pt x="14841" y="27423"/>
                </a:lnTo>
                <a:lnTo>
                  <a:pt x="31331" y="18271"/>
                </a:lnTo>
                <a:lnTo>
                  <a:pt x="23086" y="13710"/>
                </a:lnTo>
                <a:lnTo>
                  <a:pt x="21437" y="13710"/>
                </a:lnTo>
                <a:lnTo>
                  <a:pt x="23086" y="12800"/>
                </a:lnTo>
                <a:lnTo>
                  <a:pt x="197214" y="12800"/>
                </a:lnTo>
                <a:lnTo>
                  <a:pt x="154987" y="7294"/>
                </a:lnTo>
                <a:lnTo>
                  <a:pt x="126953" y="4560"/>
                </a:lnTo>
                <a:lnTo>
                  <a:pt x="97271" y="2735"/>
                </a:lnTo>
                <a:lnTo>
                  <a:pt x="72558" y="911"/>
                </a:lnTo>
                <a:lnTo>
                  <a:pt x="49471" y="0"/>
                </a:lnTo>
                <a:close/>
              </a:path>
              <a:path w="287019" h="37464">
                <a:moveTo>
                  <a:pt x="23086" y="12800"/>
                </a:moveTo>
                <a:lnTo>
                  <a:pt x="21437" y="13710"/>
                </a:lnTo>
                <a:lnTo>
                  <a:pt x="23086" y="13559"/>
                </a:lnTo>
                <a:lnTo>
                  <a:pt x="23086" y="12800"/>
                </a:lnTo>
                <a:close/>
              </a:path>
              <a:path w="287019" h="37464">
                <a:moveTo>
                  <a:pt x="23086" y="13559"/>
                </a:moveTo>
                <a:lnTo>
                  <a:pt x="21437" y="13710"/>
                </a:lnTo>
                <a:lnTo>
                  <a:pt x="23086" y="13710"/>
                </a:lnTo>
                <a:lnTo>
                  <a:pt x="23086" y="13559"/>
                </a:lnTo>
                <a:close/>
              </a:path>
              <a:path w="287019" h="37464">
                <a:moveTo>
                  <a:pt x="31331" y="12800"/>
                </a:moveTo>
                <a:lnTo>
                  <a:pt x="23086" y="12800"/>
                </a:lnTo>
                <a:lnTo>
                  <a:pt x="23086" y="13559"/>
                </a:lnTo>
                <a:lnTo>
                  <a:pt x="31331" y="12800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8041" y="2647868"/>
            <a:ext cx="656590" cy="52705"/>
          </a:xfrm>
          <a:custGeom>
            <a:avLst/>
            <a:gdLst/>
            <a:ahLst/>
            <a:cxnLst/>
            <a:rect l="l" t="t" r="r" b="b"/>
            <a:pathLst>
              <a:path w="656590" h="52705">
                <a:moveTo>
                  <a:pt x="375983" y="0"/>
                </a:moveTo>
                <a:lnTo>
                  <a:pt x="313342" y="0"/>
                </a:lnTo>
                <a:lnTo>
                  <a:pt x="250609" y="911"/>
                </a:lnTo>
                <a:lnTo>
                  <a:pt x="191266" y="2736"/>
                </a:lnTo>
                <a:lnTo>
                  <a:pt x="136848" y="5473"/>
                </a:lnTo>
                <a:lnTo>
                  <a:pt x="89025" y="9121"/>
                </a:lnTo>
                <a:lnTo>
                  <a:pt x="49471" y="15532"/>
                </a:lnTo>
                <a:lnTo>
                  <a:pt x="0" y="37448"/>
                </a:lnTo>
                <a:lnTo>
                  <a:pt x="4947" y="52081"/>
                </a:lnTo>
                <a:lnTo>
                  <a:pt x="24735" y="46608"/>
                </a:lnTo>
                <a:lnTo>
                  <a:pt x="23086" y="39311"/>
                </a:lnTo>
                <a:lnTo>
                  <a:pt x="31331" y="34712"/>
                </a:lnTo>
                <a:lnTo>
                  <a:pt x="92323" y="21917"/>
                </a:lnTo>
                <a:lnTo>
                  <a:pt x="136848" y="18268"/>
                </a:lnTo>
                <a:lnTo>
                  <a:pt x="191266" y="15532"/>
                </a:lnTo>
                <a:lnTo>
                  <a:pt x="250609" y="13708"/>
                </a:lnTo>
                <a:lnTo>
                  <a:pt x="313342" y="12795"/>
                </a:lnTo>
                <a:lnTo>
                  <a:pt x="656343" y="12795"/>
                </a:lnTo>
                <a:lnTo>
                  <a:pt x="656343" y="6385"/>
                </a:lnTo>
                <a:lnTo>
                  <a:pt x="648098" y="6385"/>
                </a:lnTo>
                <a:lnTo>
                  <a:pt x="626661" y="5473"/>
                </a:lnTo>
                <a:lnTo>
                  <a:pt x="592053" y="4560"/>
                </a:lnTo>
                <a:lnTo>
                  <a:pt x="547461" y="2736"/>
                </a:lnTo>
                <a:lnTo>
                  <a:pt x="375983" y="0"/>
                </a:lnTo>
                <a:close/>
              </a:path>
              <a:path w="656590" h="52705">
                <a:moveTo>
                  <a:pt x="656343" y="12795"/>
                </a:moveTo>
                <a:lnTo>
                  <a:pt x="375983" y="12795"/>
                </a:lnTo>
                <a:lnTo>
                  <a:pt x="547461" y="15532"/>
                </a:lnTo>
                <a:lnTo>
                  <a:pt x="592053" y="17355"/>
                </a:lnTo>
                <a:lnTo>
                  <a:pt x="626661" y="18268"/>
                </a:lnTo>
                <a:lnTo>
                  <a:pt x="648098" y="19180"/>
                </a:lnTo>
                <a:lnTo>
                  <a:pt x="656343" y="19180"/>
                </a:lnTo>
                <a:lnTo>
                  <a:pt x="656343" y="12795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9052" y="2576569"/>
            <a:ext cx="770255" cy="78105"/>
          </a:xfrm>
          <a:custGeom>
            <a:avLst/>
            <a:gdLst/>
            <a:ahLst/>
            <a:cxnLst/>
            <a:rect l="l" t="t" r="r" b="b"/>
            <a:pathLst>
              <a:path w="770255" h="78105">
                <a:moveTo>
                  <a:pt x="770174" y="0"/>
                </a:moveTo>
                <a:lnTo>
                  <a:pt x="695990" y="0"/>
                </a:lnTo>
                <a:lnTo>
                  <a:pt x="514549" y="2735"/>
                </a:lnTo>
                <a:lnTo>
                  <a:pt x="369386" y="8234"/>
                </a:lnTo>
                <a:lnTo>
                  <a:pt x="225942" y="15530"/>
                </a:lnTo>
                <a:lnTo>
                  <a:pt x="159980" y="21042"/>
                </a:lnTo>
                <a:lnTo>
                  <a:pt x="103935" y="28340"/>
                </a:lnTo>
                <a:lnTo>
                  <a:pt x="56067" y="36574"/>
                </a:lnTo>
                <a:lnTo>
                  <a:pt x="0" y="60316"/>
                </a:lnTo>
                <a:lnTo>
                  <a:pt x="0" y="77684"/>
                </a:lnTo>
                <a:lnTo>
                  <a:pt x="19788" y="72210"/>
                </a:lnTo>
                <a:lnTo>
                  <a:pt x="19788" y="63963"/>
                </a:lnTo>
                <a:lnTo>
                  <a:pt x="32981" y="57579"/>
                </a:lnTo>
                <a:lnTo>
                  <a:pt x="107233" y="41135"/>
                </a:lnTo>
                <a:lnTo>
                  <a:pt x="163278" y="33812"/>
                </a:lnTo>
                <a:lnTo>
                  <a:pt x="225942" y="28340"/>
                </a:lnTo>
                <a:lnTo>
                  <a:pt x="369386" y="21042"/>
                </a:lnTo>
                <a:lnTo>
                  <a:pt x="514549" y="15530"/>
                </a:lnTo>
                <a:lnTo>
                  <a:pt x="695990" y="12795"/>
                </a:lnTo>
                <a:lnTo>
                  <a:pt x="770174" y="12795"/>
                </a:lnTo>
                <a:lnTo>
                  <a:pt x="770174" y="0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20851" y="2522188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 h="0">
                <a:moveTo>
                  <a:pt x="0" y="0"/>
                </a:moveTo>
                <a:lnTo>
                  <a:pt x="524442" y="0"/>
                </a:lnTo>
              </a:path>
            </a:pathLst>
          </a:custGeom>
          <a:ln w="32014">
            <a:solidFill>
              <a:srgbClr val="A53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20540" y="2442038"/>
            <a:ext cx="1577975" cy="3098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50" b="1" i="1">
                <a:solidFill>
                  <a:srgbClr val="0000FF"/>
                </a:solidFill>
                <a:latin typeface="宋体"/>
                <a:cs typeface="宋体"/>
              </a:rPr>
              <a:t>重庆大</a:t>
            </a:r>
            <a:r>
              <a:rPr dirty="0" sz="1850" spc="-60" b="1" i="1">
                <a:solidFill>
                  <a:srgbClr val="0000FF"/>
                </a:solidFill>
                <a:latin typeface="宋体"/>
                <a:cs typeface="宋体"/>
              </a:rPr>
              <a:t>学</a:t>
            </a:r>
            <a:r>
              <a:rPr dirty="0" sz="1850" spc="350" b="1" i="1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1850" spc="-50" b="1" i="1">
                <a:solidFill>
                  <a:srgbClr val="0000FF"/>
                </a:solidFill>
                <a:latin typeface="宋体"/>
                <a:cs typeface="宋体"/>
              </a:rPr>
              <a:t>葛亮</a:t>
            </a:r>
            <a:endParaRPr sz="185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4762"/>
            <a:ext cx="15621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114550" y="1495213"/>
            <a:ext cx="48691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798320" algn="l"/>
              </a:tabLst>
            </a:pPr>
            <a:r>
              <a:rPr dirty="0" sz="3900" spc="90"/>
              <a:t>第</a:t>
            </a:r>
            <a:r>
              <a:rPr dirty="0" sz="3900" spc="40"/>
              <a:t>9</a:t>
            </a:r>
            <a:r>
              <a:rPr dirty="0" sz="3900" spc="80"/>
              <a:t>章	</a:t>
            </a:r>
            <a:r>
              <a:rPr dirty="0" sz="3900" spc="90"/>
              <a:t>目标代码生成</a:t>
            </a:r>
            <a:endParaRPr sz="3900"/>
          </a:p>
        </p:txBody>
      </p:sp>
      <p:sp>
        <p:nvSpPr>
          <p:cNvPr id="23" name="object 23"/>
          <p:cNvSpPr txBox="1"/>
          <p:nvPr/>
        </p:nvSpPr>
        <p:spPr>
          <a:xfrm>
            <a:off x="1266189" y="3542751"/>
            <a:ext cx="4312285" cy="155892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2750" spc="45" b="1">
                <a:latin typeface="黑体"/>
                <a:cs typeface="黑体"/>
              </a:rPr>
              <a:t>知识点：基本块、程序流图</a:t>
            </a:r>
            <a:endParaRPr sz="2750">
              <a:latin typeface="黑体"/>
              <a:cs typeface="黑体"/>
            </a:endParaRPr>
          </a:p>
          <a:p>
            <a:pPr marL="1366520" marR="793750">
              <a:lnSpc>
                <a:spcPts val="4100"/>
              </a:lnSpc>
              <a:spcBef>
                <a:spcPts val="150"/>
              </a:spcBef>
            </a:pPr>
            <a:r>
              <a:rPr dirty="0" sz="2750" spc="45" b="1">
                <a:latin typeface="黑体"/>
                <a:cs typeface="黑体"/>
              </a:rPr>
              <a:t>下次引用信息 代码生成算法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5736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寄存器分配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418465" y="1375222"/>
            <a:ext cx="8121650" cy="483870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选出要使用寄存器的变量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局部范围内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在程序的某一点上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寄存器指派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可用寄存器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把寄存器指派给相应的变量</a:t>
            </a:r>
            <a:endParaRPr baseline="1182" sz="35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变量需要什么样的寄存器</a:t>
            </a:r>
            <a:endParaRPr baseline="1424" sz="29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385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操作需要什么样的寄存器</a:t>
            </a:r>
            <a:endParaRPr baseline="1424" sz="29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寄存器分配的一个重要原则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ts val="2800"/>
              </a:lnSpc>
              <a:spcBef>
                <a:spcPts val="7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尽量让变量的值或计算结果保留在寄存器中，直到寄存</a:t>
            </a:r>
            <a:endParaRPr baseline="1182" sz="3525">
              <a:latin typeface="黑体"/>
              <a:cs typeface="黑体"/>
            </a:endParaRPr>
          </a:p>
          <a:p>
            <a:pPr marL="755015">
              <a:lnSpc>
                <a:spcPts val="2800"/>
              </a:lnSpc>
            </a:pPr>
            <a:r>
              <a:rPr dirty="0" sz="2350" spc="50" b="1">
                <a:latin typeface="黑体"/>
                <a:cs typeface="黑体"/>
              </a:rPr>
              <a:t>器不够分配为止。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0899" y="6554723"/>
            <a:ext cx="1905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5"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59282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计算次序的选择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554990" y="1105537"/>
            <a:ext cx="8126730" cy="514540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计算次序影响目标代码的效率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如：</a:t>
            </a:r>
            <a:endParaRPr baseline="1010" sz="4125">
              <a:latin typeface="黑体"/>
              <a:cs typeface="黑体"/>
            </a:endParaRPr>
          </a:p>
          <a:p>
            <a:pPr lvl="1" marL="759460" indent="-213995">
              <a:lnSpc>
                <a:spcPts val="2705"/>
              </a:lnSpc>
              <a:spcBef>
                <a:spcPts val="385"/>
              </a:spcBef>
              <a:buClr>
                <a:srgbClr val="0000FF"/>
              </a:buClr>
              <a:buSzPct val="68085"/>
              <a:buFont typeface="Wingdings"/>
              <a:buChar char=""/>
              <a:tabLst>
                <a:tab pos="760095" algn="l"/>
              </a:tabLst>
            </a:pPr>
            <a:r>
              <a:rPr dirty="0" baseline="1182" sz="3525" spc="37" b="1">
                <a:latin typeface="黑体"/>
                <a:cs typeface="黑体"/>
              </a:rPr>
              <a:t>RISC</a:t>
            </a:r>
            <a:r>
              <a:rPr dirty="0" baseline="1182" sz="3525" spc="75" b="1">
                <a:latin typeface="黑体"/>
                <a:cs typeface="黑体"/>
              </a:rPr>
              <a:t>体系结构的一种通用的流水线限制是：从内存中取</a:t>
            </a:r>
            <a:endParaRPr baseline="1182" sz="3525">
              <a:latin typeface="黑体"/>
              <a:cs typeface="黑体"/>
            </a:endParaRPr>
          </a:p>
          <a:p>
            <a:pPr marL="755650">
              <a:lnSpc>
                <a:spcPts val="2705"/>
              </a:lnSpc>
            </a:pPr>
            <a:r>
              <a:rPr dirty="0" sz="2350" spc="50" b="1">
                <a:latin typeface="黑体"/>
                <a:cs typeface="黑体"/>
              </a:rPr>
              <a:t>出存入寄存器的值在随后的几个周期内是不能用的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lvl="1" marL="759460" indent="-213995">
              <a:lnSpc>
                <a:spcPts val="2690"/>
              </a:lnSpc>
              <a:spcBef>
                <a:spcPts val="309"/>
              </a:spcBef>
              <a:buClr>
                <a:srgbClr val="0000FF"/>
              </a:buClr>
              <a:buSzPct val="68085"/>
              <a:buFont typeface="Wingdings"/>
              <a:buChar char=""/>
              <a:tabLst>
                <a:tab pos="76009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在这几个周期期间，可以调出不依赖于该寄存器值的指</a:t>
            </a:r>
            <a:endParaRPr baseline="1182" sz="3525">
              <a:latin typeface="黑体"/>
              <a:cs typeface="黑体"/>
            </a:endParaRPr>
          </a:p>
          <a:p>
            <a:pPr marL="755650" marR="9525">
              <a:lnSpc>
                <a:spcPts val="2590"/>
              </a:lnSpc>
              <a:spcBef>
                <a:spcPts val="145"/>
              </a:spcBef>
            </a:pPr>
            <a:r>
              <a:rPr dirty="0" sz="2350" spc="50" b="1">
                <a:latin typeface="黑体"/>
                <a:cs typeface="黑体"/>
              </a:rPr>
              <a:t>令来执行，如果找不到这样的指令，则这些周期就会被 </a:t>
            </a:r>
            <a:r>
              <a:rPr dirty="0" sz="2350" spc="50" b="1">
                <a:latin typeface="黑体"/>
                <a:cs typeface="黑体"/>
              </a:rPr>
              <a:t>浪费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lvl="1" marL="759460" indent="-213995">
              <a:lnSpc>
                <a:spcPts val="2690"/>
              </a:lnSpc>
              <a:spcBef>
                <a:spcPts val="380"/>
              </a:spcBef>
              <a:buClr>
                <a:srgbClr val="0000FF"/>
              </a:buClr>
              <a:buSzPct val="68085"/>
              <a:buFont typeface="Wingdings"/>
              <a:buChar char=""/>
              <a:tabLst>
                <a:tab pos="76009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所以，对于具有流水线限制的体系结构，选择合适的计</a:t>
            </a:r>
            <a:endParaRPr baseline="1182" sz="3525">
              <a:latin typeface="黑体"/>
              <a:cs typeface="黑体"/>
            </a:endParaRPr>
          </a:p>
          <a:p>
            <a:pPr marL="755650">
              <a:lnSpc>
                <a:spcPts val="2690"/>
              </a:lnSpc>
            </a:pPr>
            <a:r>
              <a:rPr dirty="0" sz="2350" spc="50" b="1">
                <a:latin typeface="黑体"/>
                <a:cs typeface="黑体"/>
              </a:rPr>
              <a:t>算次序是必需的。</a:t>
            </a:r>
            <a:endParaRPr sz="2350">
              <a:latin typeface="黑体"/>
              <a:cs typeface="黑体"/>
            </a:endParaRPr>
          </a:p>
          <a:p>
            <a:pPr lvl="1" marL="759460" indent="-213995">
              <a:lnSpc>
                <a:spcPct val="100000"/>
              </a:lnSpc>
              <a:spcBef>
                <a:spcPts val="405"/>
              </a:spcBef>
              <a:buClr>
                <a:srgbClr val="0000FF"/>
              </a:buClr>
              <a:buSzPct val="68085"/>
              <a:buFont typeface="Wingdings"/>
              <a:buChar char=""/>
              <a:tabLst>
                <a:tab pos="76009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有些计算顺序可以用较少的寄存器来保留中间结果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代码生成程序的设计原则</a:t>
            </a:r>
            <a:endParaRPr baseline="1010" sz="4125">
              <a:latin typeface="黑体"/>
              <a:cs typeface="黑体"/>
            </a:endParaRPr>
          </a:p>
          <a:p>
            <a:pPr lvl="1" marL="759460" indent="-213995">
              <a:lnSpc>
                <a:spcPct val="100000"/>
              </a:lnSpc>
              <a:spcBef>
                <a:spcPts val="315"/>
              </a:spcBef>
              <a:buClr>
                <a:srgbClr val="0000FF"/>
              </a:buClr>
              <a:buSzPct val="68085"/>
              <a:buFont typeface="Wingdings"/>
              <a:buChar char=""/>
              <a:tabLst>
                <a:tab pos="76009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能够正确地生成代码</a:t>
            </a:r>
            <a:endParaRPr baseline="1182" sz="3525">
              <a:latin typeface="黑体"/>
              <a:cs typeface="黑体"/>
            </a:endParaRPr>
          </a:p>
          <a:p>
            <a:pPr lvl="1" marL="759460" indent="-213995">
              <a:lnSpc>
                <a:spcPct val="100000"/>
              </a:lnSpc>
              <a:spcBef>
                <a:spcPts val="370"/>
              </a:spcBef>
              <a:buClr>
                <a:srgbClr val="0000FF"/>
              </a:buClr>
              <a:buSzPct val="68085"/>
              <a:buFont typeface="Wingdings"/>
              <a:buChar char=""/>
              <a:tabLst>
                <a:tab pos="76009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易于实现、便于测试和维护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81156"/>
            <a:ext cx="4337050" cy="623570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6190" algn="l"/>
              </a:tabLst>
            </a:pPr>
            <a:r>
              <a:rPr dirty="0" sz="4000">
                <a:latin typeface="Verdana"/>
                <a:cs typeface="Verdana"/>
              </a:rPr>
              <a:t>9.2	</a:t>
            </a:r>
            <a:r>
              <a:rPr dirty="0" sz="3900" spc="90"/>
              <a:t>基本块与流图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590" y="1076518"/>
            <a:ext cx="8121650" cy="177546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基本块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具有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原子性</a:t>
            </a:r>
            <a:r>
              <a:rPr dirty="0" baseline="1182" sz="3525" spc="75" b="1">
                <a:latin typeface="黑体"/>
                <a:cs typeface="黑体"/>
              </a:rPr>
              <a:t>的一组连续语句序列。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ts val="2785"/>
              </a:lnSpc>
              <a:spcBef>
                <a:spcPts val="7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控制从第一条语句（入口语句）流入，从最后一条语句</a:t>
            </a:r>
            <a:endParaRPr baseline="1182" sz="3525">
              <a:latin typeface="黑体"/>
              <a:cs typeface="黑体"/>
            </a:endParaRPr>
          </a:p>
          <a:p>
            <a:pPr marL="755650">
              <a:lnSpc>
                <a:spcPts val="2785"/>
              </a:lnSpc>
            </a:pPr>
            <a:r>
              <a:rPr dirty="0" sz="2350" spc="50" b="1">
                <a:latin typeface="黑体"/>
                <a:cs typeface="黑体"/>
              </a:rPr>
              <a:t>（出口语句）流出，中途没有停止或分支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190" y="2837702"/>
            <a:ext cx="2033905" cy="184785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3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如：</a:t>
            </a:r>
            <a:endParaRPr baseline="1010" sz="4125">
              <a:latin typeface="黑体"/>
              <a:cs typeface="黑体"/>
            </a:endParaRPr>
          </a:p>
          <a:p>
            <a:pPr marL="495300">
              <a:lnSpc>
                <a:spcPct val="100000"/>
              </a:lnSpc>
              <a:spcBef>
                <a:spcPts val="550"/>
              </a:spcBef>
            </a:pPr>
            <a:r>
              <a:rPr dirty="0" sz="2400" spc="-5" b="1">
                <a:latin typeface="Verdana"/>
                <a:cs typeface="Verdana"/>
              </a:rPr>
              <a:t>t</a:t>
            </a:r>
            <a:r>
              <a:rPr dirty="0" baseline="-17361" sz="2400" spc="-7" b="1">
                <a:latin typeface="Verdana"/>
                <a:cs typeface="Verdana"/>
              </a:rPr>
              <a:t>1</a:t>
            </a:r>
            <a:r>
              <a:rPr dirty="0" sz="2400" spc="-5" b="1">
                <a:latin typeface="Verdana"/>
                <a:cs typeface="Verdana"/>
              </a:rPr>
              <a:t>:=a*a</a:t>
            </a:r>
            <a:endParaRPr sz="2400">
              <a:latin typeface="Verdana"/>
              <a:cs typeface="Verdana"/>
            </a:endParaRPr>
          </a:p>
          <a:p>
            <a:pPr marL="495300" marR="30480">
              <a:lnSpc>
                <a:spcPct val="120800"/>
              </a:lnSpc>
              <a:spcBef>
                <a:spcPts val="25"/>
              </a:spcBef>
            </a:pPr>
            <a:r>
              <a:rPr dirty="0" sz="2400" spc="-5" b="1">
                <a:latin typeface="Verdana"/>
                <a:cs typeface="Verdana"/>
              </a:rPr>
              <a:t>t</a:t>
            </a:r>
            <a:r>
              <a:rPr dirty="0" baseline="-17361" sz="2400" spc="-7" b="1">
                <a:latin typeface="Verdana"/>
                <a:cs typeface="Verdana"/>
              </a:rPr>
              <a:t>2</a:t>
            </a:r>
            <a:r>
              <a:rPr dirty="0" sz="2400" spc="-5" b="1">
                <a:latin typeface="Verdana"/>
                <a:cs typeface="Verdana"/>
              </a:rPr>
              <a:t>:=b*b  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baseline="-17361" sz="2400" b="1">
                <a:latin typeface="Verdana"/>
                <a:cs typeface="Verdana"/>
              </a:rPr>
              <a:t>3</a:t>
            </a:r>
            <a:r>
              <a:rPr dirty="0" sz="2400" spc="-5" b="1">
                <a:latin typeface="Verdana"/>
                <a:cs typeface="Verdana"/>
              </a:rPr>
              <a:t>:</a:t>
            </a:r>
            <a:r>
              <a:rPr dirty="0" sz="2400" spc="5" b="1">
                <a:latin typeface="Verdana"/>
                <a:cs typeface="Verdana"/>
              </a:rPr>
              <a:t>=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baseline="-17361" sz="2400" b="1">
                <a:latin typeface="Verdana"/>
                <a:cs typeface="Verdana"/>
              </a:rPr>
              <a:t>1</a:t>
            </a:r>
            <a:r>
              <a:rPr dirty="0" sz="2400" spc="5" b="1">
                <a:latin typeface="Verdana"/>
                <a:cs typeface="Verdana"/>
              </a:rPr>
              <a:t>+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baseline="-17361" sz="2400" b="1">
                <a:latin typeface="Verdana"/>
                <a:cs typeface="Verdana"/>
              </a:rPr>
              <a:t>2</a:t>
            </a:r>
            <a:endParaRPr baseline="-17361"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34890" y="2974931"/>
            <a:ext cx="2033905" cy="316738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65"/>
              </a:spcBef>
            </a:pPr>
            <a:r>
              <a:rPr dirty="0" sz="2750" spc="45" b="1">
                <a:latin typeface="黑体"/>
                <a:cs typeface="黑体"/>
              </a:rPr>
              <a:t>基本块：</a:t>
            </a:r>
            <a:endParaRPr sz="2750">
              <a:latin typeface="黑体"/>
              <a:cs typeface="黑体"/>
            </a:endParaRPr>
          </a:p>
          <a:p>
            <a:pPr marL="495300" marR="30480">
              <a:lnSpc>
                <a:spcPct val="120200"/>
              </a:lnSpc>
              <a:spcBef>
                <a:spcPts val="5"/>
              </a:spcBef>
            </a:pPr>
            <a:r>
              <a:rPr dirty="0" sz="2400" spc="-5" b="1">
                <a:latin typeface="Verdana"/>
                <a:cs typeface="Verdana"/>
              </a:rPr>
              <a:t>t</a:t>
            </a:r>
            <a:r>
              <a:rPr dirty="0" baseline="-17361" sz="2400" spc="-7" b="1">
                <a:latin typeface="Verdana"/>
                <a:cs typeface="Verdana"/>
              </a:rPr>
              <a:t>1</a:t>
            </a:r>
            <a:r>
              <a:rPr dirty="0" sz="2400" spc="-5" b="1">
                <a:latin typeface="Verdana"/>
                <a:cs typeface="Verdana"/>
              </a:rPr>
              <a:t>:=a*a  t</a:t>
            </a:r>
            <a:r>
              <a:rPr dirty="0" baseline="-17361" sz="2400" spc="-7" b="1">
                <a:latin typeface="Verdana"/>
                <a:cs typeface="Verdana"/>
              </a:rPr>
              <a:t>2</a:t>
            </a:r>
            <a:r>
              <a:rPr dirty="0" sz="2400" spc="-5" b="1">
                <a:latin typeface="Verdana"/>
                <a:cs typeface="Verdana"/>
              </a:rPr>
              <a:t>:=a*b  t</a:t>
            </a:r>
            <a:r>
              <a:rPr dirty="0" baseline="-17361" sz="2400" spc="-7" b="1">
                <a:latin typeface="Verdana"/>
                <a:cs typeface="Verdana"/>
              </a:rPr>
              <a:t>3</a:t>
            </a:r>
            <a:r>
              <a:rPr dirty="0" sz="2400" spc="-5" b="1">
                <a:latin typeface="Verdana"/>
                <a:cs typeface="Verdana"/>
              </a:rPr>
              <a:t>:=2*t</a:t>
            </a:r>
            <a:r>
              <a:rPr dirty="0" baseline="-17361" sz="2400" spc="-7" b="1">
                <a:latin typeface="Verdana"/>
                <a:cs typeface="Verdana"/>
              </a:rPr>
              <a:t>2  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baseline="-17361" sz="2400" b="1">
                <a:latin typeface="Verdana"/>
                <a:cs typeface="Verdana"/>
              </a:rPr>
              <a:t>4</a:t>
            </a:r>
            <a:r>
              <a:rPr dirty="0" sz="2400" spc="-5" b="1">
                <a:latin typeface="Verdana"/>
                <a:cs typeface="Verdana"/>
              </a:rPr>
              <a:t>:</a:t>
            </a:r>
            <a:r>
              <a:rPr dirty="0" sz="2400" spc="5" b="1">
                <a:latin typeface="Verdana"/>
                <a:cs typeface="Verdana"/>
              </a:rPr>
              <a:t>=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baseline="-17361" sz="2400" b="1">
                <a:latin typeface="Verdana"/>
                <a:cs typeface="Verdana"/>
              </a:rPr>
              <a:t>1</a:t>
            </a:r>
            <a:r>
              <a:rPr dirty="0" sz="2400" spc="5" b="1">
                <a:latin typeface="Verdana"/>
                <a:cs typeface="Verdana"/>
              </a:rPr>
              <a:t>+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baseline="-17361" sz="2400" b="1">
                <a:latin typeface="Verdana"/>
                <a:cs typeface="Verdana"/>
              </a:rPr>
              <a:t>3  </a:t>
            </a:r>
            <a:r>
              <a:rPr dirty="0" sz="2400" spc="-5" b="1">
                <a:latin typeface="Verdana"/>
                <a:cs typeface="Verdana"/>
              </a:rPr>
              <a:t>t</a:t>
            </a:r>
            <a:r>
              <a:rPr dirty="0" baseline="-17361" sz="2400" spc="-7" b="1">
                <a:latin typeface="Verdana"/>
                <a:cs typeface="Verdana"/>
              </a:rPr>
              <a:t>5</a:t>
            </a:r>
            <a:r>
              <a:rPr dirty="0" sz="2400" spc="-5" b="1">
                <a:latin typeface="Verdana"/>
                <a:cs typeface="Verdana"/>
              </a:rPr>
              <a:t>:=b*b  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baseline="-17361" sz="2400" b="1">
                <a:latin typeface="Verdana"/>
                <a:cs typeface="Verdana"/>
              </a:rPr>
              <a:t>6</a:t>
            </a:r>
            <a:r>
              <a:rPr dirty="0" sz="2400" spc="-5" b="1">
                <a:latin typeface="Verdana"/>
                <a:cs typeface="Verdana"/>
              </a:rPr>
              <a:t>:</a:t>
            </a:r>
            <a:r>
              <a:rPr dirty="0" sz="2400" spc="5" b="1">
                <a:latin typeface="Verdana"/>
                <a:cs typeface="Verdana"/>
              </a:rPr>
              <a:t>=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baseline="-17361" sz="2400" b="1">
                <a:latin typeface="Verdana"/>
                <a:cs typeface="Verdana"/>
              </a:rPr>
              <a:t>4</a:t>
            </a:r>
            <a:r>
              <a:rPr dirty="0" sz="2400" spc="5" b="1">
                <a:latin typeface="Verdana"/>
                <a:cs typeface="Verdana"/>
              </a:rPr>
              <a:t>+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baseline="-17361" sz="2400" b="1">
                <a:latin typeface="Verdana"/>
                <a:cs typeface="Verdana"/>
              </a:rPr>
              <a:t>5</a:t>
            </a:r>
            <a:endParaRPr baseline="-17361"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75429"/>
            <a:ext cx="41021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基本块的划分方法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402590" y="1076518"/>
            <a:ext cx="8426450" cy="397319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确定入口语句：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三地址代码的第一条语句；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3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Verdana"/>
                <a:cs typeface="Verdana"/>
              </a:rPr>
              <a:t>g</a:t>
            </a:r>
            <a:r>
              <a:rPr dirty="0" sz="2400" b="1">
                <a:latin typeface="Verdana"/>
                <a:cs typeface="Verdana"/>
              </a:rPr>
              <a:t>o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sz="2400" b="1">
                <a:latin typeface="Verdana"/>
                <a:cs typeface="Verdana"/>
              </a:rPr>
              <a:t>o</a:t>
            </a:r>
            <a:r>
              <a:rPr dirty="0" baseline="1182" sz="3525" spc="75" b="1">
                <a:latin typeface="黑体"/>
                <a:cs typeface="黑体"/>
              </a:rPr>
              <a:t>语句转移到的目标语句</a:t>
            </a:r>
            <a:r>
              <a:rPr dirty="0" baseline="1182" sz="3525" spc="60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紧跟在</a:t>
            </a:r>
            <a:r>
              <a:rPr dirty="0" sz="2400" spc="-5" b="1">
                <a:latin typeface="Verdana"/>
                <a:cs typeface="Verdana"/>
              </a:rPr>
              <a:t>g</a:t>
            </a:r>
            <a:r>
              <a:rPr dirty="0" sz="2400" b="1">
                <a:latin typeface="Verdana"/>
                <a:cs typeface="Verdana"/>
              </a:rPr>
              <a:t>o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sz="2400" b="1">
                <a:latin typeface="Verdana"/>
                <a:cs typeface="Verdana"/>
              </a:rPr>
              <a:t>o</a:t>
            </a:r>
            <a:r>
              <a:rPr dirty="0" baseline="1182" sz="3525" spc="75" b="1">
                <a:latin typeface="黑体"/>
                <a:cs typeface="黑体"/>
              </a:rPr>
              <a:t>语句后面的语句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确定基本块：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ts val="2800"/>
              </a:lnSpc>
              <a:spcBef>
                <a:spcPts val="7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从一个入口语句（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含该语句</a:t>
            </a:r>
            <a:r>
              <a:rPr dirty="0" baseline="1182" sz="3525" spc="75" b="1">
                <a:latin typeface="黑体"/>
                <a:cs typeface="黑体"/>
              </a:rPr>
              <a:t>）到下一个入口语句（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不含</a:t>
            </a:r>
            <a:r>
              <a:rPr dirty="0" baseline="1182" sz="3525" spc="60" b="1">
                <a:latin typeface="黑体"/>
                <a:cs typeface="黑体"/>
              </a:rPr>
              <a:t>）</a:t>
            </a:r>
            <a:endParaRPr baseline="1182" sz="3525">
              <a:latin typeface="黑体"/>
              <a:cs typeface="黑体"/>
            </a:endParaRPr>
          </a:p>
          <a:p>
            <a:pPr marL="755650">
              <a:lnSpc>
                <a:spcPts val="2800"/>
              </a:lnSpc>
            </a:pPr>
            <a:r>
              <a:rPr dirty="0" sz="2350" spc="50" b="1">
                <a:latin typeface="黑体"/>
                <a:cs typeface="黑体"/>
              </a:rPr>
              <a:t>之间的语句序列；</a:t>
            </a:r>
            <a:endParaRPr sz="23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从一个入口语句（</a:t>
            </a:r>
            <a:r>
              <a:rPr dirty="0" baseline="1182" sz="3525" spc="75" b="1">
                <a:solidFill>
                  <a:srgbClr val="FF0000"/>
                </a:solidFill>
                <a:latin typeface="黑体"/>
                <a:cs typeface="黑体"/>
              </a:rPr>
              <a:t>含该语句</a:t>
            </a:r>
            <a:r>
              <a:rPr dirty="0" baseline="1182" sz="3525" spc="75" b="1">
                <a:latin typeface="黑体"/>
                <a:cs typeface="黑体"/>
              </a:rPr>
              <a:t>）到停止语句（</a:t>
            </a:r>
            <a:r>
              <a:rPr dirty="0" baseline="1182" sz="3525" spc="75" b="1">
                <a:solidFill>
                  <a:srgbClr val="FF0000"/>
                </a:solidFill>
                <a:latin typeface="黑体"/>
                <a:cs typeface="黑体"/>
              </a:rPr>
              <a:t>含该语句</a:t>
            </a:r>
            <a:r>
              <a:rPr dirty="0" baseline="1182" sz="3525" spc="60" b="1">
                <a:latin typeface="黑体"/>
                <a:cs typeface="黑体"/>
              </a:rPr>
              <a:t>）</a:t>
            </a:r>
            <a:endParaRPr baseline="1182" sz="3525">
              <a:latin typeface="黑体"/>
              <a:cs typeface="黑体"/>
            </a:endParaRPr>
          </a:p>
          <a:p>
            <a:pPr marL="755650">
              <a:lnSpc>
                <a:spcPct val="100000"/>
              </a:lnSpc>
              <a:spcBef>
                <a:spcPts val="55"/>
              </a:spcBef>
            </a:pPr>
            <a:r>
              <a:rPr dirty="0" sz="2350" spc="50" b="1">
                <a:latin typeface="黑体"/>
                <a:cs typeface="黑体"/>
              </a:rPr>
              <a:t>之间的语句序列。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06937" y="460375"/>
          <a:ext cx="3510279" cy="5735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2745"/>
                <a:gridCol w="1867534"/>
              </a:tblGrid>
              <a:tr h="334962">
                <a:tc gridSpan="2"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(1) i:=1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0362">
                <a:tc gridSpan="2"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(2) if i&lt;=10 goto</a:t>
                      </a: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(4)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8137">
                <a:tc gridSpan="2">
                  <a:txBody>
                    <a:bodyPr/>
                    <a:lstStyle/>
                    <a:p>
                      <a:pPr marL="32384">
                        <a:lnSpc>
                          <a:spcPts val="2270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(3) goto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(17)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1087">
                <a:tc>
                  <a:txBody>
                    <a:bodyPr/>
                    <a:lstStyle/>
                    <a:p>
                      <a:pPr marL="32384">
                        <a:lnSpc>
                          <a:spcPts val="2220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(4)</a:t>
                      </a:r>
                      <a:r>
                        <a:rPr dirty="0" sz="2000" spc="48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:=4*i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</a:tr>
              <a:tr h="336803">
                <a:tc>
                  <a:txBody>
                    <a:bodyPr/>
                    <a:lstStyle/>
                    <a:p>
                      <a:pPr marL="32384">
                        <a:lnSpc>
                          <a:spcPts val="2305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(5)</a:t>
                      </a:r>
                      <a:r>
                        <a:rPr dirty="0" sz="2000" spc="4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:=a-4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</a:tr>
              <a:tr h="330707">
                <a:tc>
                  <a:txBody>
                    <a:bodyPr/>
                    <a:lstStyle/>
                    <a:p>
                      <a:pPr marL="32384">
                        <a:lnSpc>
                          <a:spcPts val="2245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(6)</a:t>
                      </a:r>
                      <a:r>
                        <a:rPr dirty="0" sz="2000" spc="48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:=4*i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32384">
                        <a:lnSpc>
                          <a:spcPts val="2255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(7)</a:t>
                      </a:r>
                      <a:r>
                        <a:rPr dirty="0" sz="2000" spc="4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:=a-4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</a:tr>
              <a:tr h="338327">
                <a:tc>
                  <a:txBody>
                    <a:bodyPr/>
                    <a:lstStyle/>
                    <a:p>
                      <a:pPr marL="32384">
                        <a:lnSpc>
                          <a:spcPts val="2305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(8)</a:t>
                      </a:r>
                      <a:r>
                        <a:rPr dirty="0" sz="2000" spc="4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:=t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[t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2305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/* 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=a[i]</a:t>
                      </a:r>
                      <a:r>
                        <a:rPr dirty="0" sz="20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*/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32384">
                        <a:lnSpc>
                          <a:spcPts val="2255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(9)</a:t>
                      </a:r>
                      <a:r>
                        <a:rPr dirty="0" sz="2000" spc="48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:=4*i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</a:tr>
              <a:tr h="336803">
                <a:tc>
                  <a:txBody>
                    <a:bodyPr/>
                    <a:lstStyle/>
                    <a:p>
                      <a:pPr marL="32384">
                        <a:lnSpc>
                          <a:spcPts val="2305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(10)</a:t>
                      </a:r>
                      <a:r>
                        <a:rPr dirty="0" sz="2000" spc="4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:=b-4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</a:tr>
              <a:tr h="330708">
                <a:tc>
                  <a:txBody>
                    <a:bodyPr/>
                    <a:lstStyle/>
                    <a:p>
                      <a:pPr marL="32384">
                        <a:lnSpc>
                          <a:spcPts val="2245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(11)</a:t>
                      </a:r>
                      <a:r>
                        <a:rPr dirty="0" sz="2000" spc="4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:=t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[t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ts val="2245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/* 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=b[i]</a:t>
                      </a:r>
                      <a:r>
                        <a:rPr dirty="0" sz="20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*/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32384">
                        <a:lnSpc>
                          <a:spcPts val="2255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(12)</a:t>
                      </a:r>
                      <a:r>
                        <a:rPr dirty="0" sz="2000" spc="4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:=t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+t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8</a:t>
                      </a:r>
                      <a:endParaRPr baseline="-17094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</a:tr>
              <a:tr h="338327">
                <a:tc>
                  <a:txBody>
                    <a:bodyPr/>
                    <a:lstStyle/>
                    <a:p>
                      <a:pPr marL="32384">
                        <a:lnSpc>
                          <a:spcPts val="2305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(13)</a:t>
                      </a:r>
                      <a:r>
                        <a:rPr dirty="0" sz="2000" spc="4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[t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]:=t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9</a:t>
                      </a:r>
                      <a:endParaRPr baseline="-17094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32384">
                        <a:lnSpc>
                          <a:spcPts val="2255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(14)</a:t>
                      </a:r>
                      <a:r>
                        <a:rPr dirty="0" sz="2000" spc="4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:=i+1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</a:tr>
              <a:tr h="336803">
                <a:tc>
                  <a:txBody>
                    <a:bodyPr/>
                    <a:lstStyle/>
                    <a:p>
                      <a:pPr marL="32384">
                        <a:lnSpc>
                          <a:spcPts val="2305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(15)</a:t>
                      </a:r>
                      <a:r>
                        <a:rPr dirty="0" sz="2000" spc="48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i:=t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10</a:t>
                      </a:r>
                      <a:endParaRPr baseline="-17094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</a:tr>
              <a:tr h="322709">
                <a:tc>
                  <a:txBody>
                    <a:bodyPr/>
                    <a:lstStyle/>
                    <a:p>
                      <a:pPr marL="32384">
                        <a:lnSpc>
                          <a:spcPts val="2245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(16) goto</a:t>
                      </a:r>
                      <a:r>
                        <a:rPr dirty="0" sz="20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(2)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FF00"/>
                    </a:solidFill>
                  </a:tcPr>
                </a:tc>
              </a:tr>
              <a:tr h="358775">
                <a:tc gridSpan="2">
                  <a:txBody>
                    <a:bodyPr/>
                    <a:lstStyle/>
                    <a:p>
                      <a:pPr marL="32384">
                        <a:lnSpc>
                          <a:spcPts val="2315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(17)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…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13102" y="5835396"/>
            <a:ext cx="3289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baseline="-17094" sz="1950" b="1">
                <a:latin typeface="Times New Roman"/>
                <a:cs typeface="Times New Roman"/>
              </a:rPr>
              <a:t>5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13102" y="428244"/>
            <a:ext cx="328930" cy="1415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8100" marR="30480">
              <a:lnSpc>
                <a:spcPct val="113999"/>
              </a:lnSpc>
            </a:pP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baseline="-17094" sz="1950" b="1">
                <a:latin typeface="Times New Roman"/>
                <a:cs typeface="Times New Roman"/>
              </a:rPr>
              <a:t>1  </a:t>
            </a: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baseline="-17094" sz="1950" b="1">
                <a:latin typeface="Times New Roman"/>
                <a:cs typeface="Times New Roman"/>
              </a:rPr>
              <a:t>2  </a:t>
            </a: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baseline="-17094" sz="1950" b="1">
                <a:latin typeface="Times New Roman"/>
                <a:cs typeface="Times New Roman"/>
              </a:rPr>
              <a:t>3</a:t>
            </a:r>
            <a:endParaRPr baseline="-17094" sz="1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baseline="-17094" sz="1950" b="1">
                <a:latin typeface="Times New Roman"/>
                <a:cs typeface="Times New Roman"/>
              </a:rPr>
              <a:t>4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241299"/>
            <a:ext cx="395605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latin typeface="Times New Roman"/>
                <a:cs typeface="Times New Roman"/>
              </a:rPr>
              <a:t>Pascal</a:t>
            </a:r>
            <a:r>
              <a:rPr dirty="0" sz="3900" spc="90"/>
              <a:t>程序片断：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502" y="1158748"/>
            <a:ext cx="2589530" cy="283273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800" b="1">
                <a:latin typeface="Times New Roman"/>
                <a:cs typeface="Times New Roman"/>
              </a:rPr>
              <a:t>i:=1;</a:t>
            </a:r>
            <a:endParaRPr sz="2800">
              <a:latin typeface="Times New Roman"/>
              <a:cs typeface="Times New Roman"/>
            </a:endParaRPr>
          </a:p>
          <a:p>
            <a:pPr marL="12700" marR="106680">
              <a:lnSpc>
                <a:spcPct val="110000"/>
              </a:lnSpc>
            </a:pPr>
            <a:r>
              <a:rPr dirty="0" sz="2800" spc="-5" b="1">
                <a:latin typeface="Times New Roman"/>
                <a:cs typeface="Times New Roman"/>
              </a:rPr>
              <a:t>while </a:t>
            </a:r>
            <a:r>
              <a:rPr dirty="0" sz="2800" b="1">
                <a:latin typeface="Times New Roman"/>
                <a:cs typeface="Times New Roman"/>
              </a:rPr>
              <a:t>(i&lt;=10)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do  </a:t>
            </a:r>
            <a:r>
              <a:rPr dirty="0" sz="2800" spc="-5" b="1">
                <a:latin typeface="Times New Roman"/>
                <a:cs typeface="Times New Roman"/>
              </a:rPr>
              <a:t>begin</a:t>
            </a:r>
            <a:endParaRPr sz="2800">
              <a:latin typeface="Times New Roman"/>
              <a:cs typeface="Times New Roman"/>
            </a:endParaRPr>
          </a:p>
          <a:p>
            <a:pPr marL="368300" marR="5080">
              <a:lnSpc>
                <a:spcPts val="3720"/>
              </a:lnSpc>
              <a:spcBef>
                <a:spcPts val="160"/>
              </a:spcBef>
            </a:pPr>
            <a:r>
              <a:rPr dirty="0" sz="2800" b="1">
                <a:latin typeface="Times New Roman"/>
                <a:cs typeface="Times New Roman"/>
              </a:rPr>
              <a:t>a</a:t>
            </a:r>
            <a:r>
              <a:rPr dirty="0" sz="2800" spc="5" b="1">
                <a:latin typeface="Times New Roman"/>
                <a:cs typeface="Times New Roman"/>
              </a:rPr>
              <a:t>[</a:t>
            </a:r>
            <a:r>
              <a:rPr dirty="0" sz="2800" spc="-5" b="1">
                <a:latin typeface="Times New Roman"/>
                <a:cs typeface="Times New Roman"/>
              </a:rPr>
              <a:t>i</a:t>
            </a:r>
            <a:r>
              <a:rPr dirty="0" sz="2800" spc="5" b="1">
                <a:latin typeface="Times New Roman"/>
                <a:cs typeface="Times New Roman"/>
              </a:rPr>
              <a:t>]:</a:t>
            </a:r>
            <a:r>
              <a:rPr dirty="0" sz="2800" b="1">
                <a:latin typeface="Times New Roman"/>
                <a:cs typeface="Times New Roman"/>
              </a:rPr>
              <a:t>=a</a:t>
            </a:r>
            <a:r>
              <a:rPr dirty="0" sz="2800" spc="5" b="1">
                <a:latin typeface="Times New Roman"/>
                <a:cs typeface="Times New Roman"/>
              </a:rPr>
              <a:t>[</a:t>
            </a:r>
            <a:r>
              <a:rPr dirty="0" sz="2800" spc="-5" b="1">
                <a:latin typeface="Times New Roman"/>
                <a:cs typeface="Times New Roman"/>
              </a:rPr>
              <a:t>i</a:t>
            </a:r>
            <a:r>
              <a:rPr dirty="0" sz="2800" spc="5" b="1">
                <a:latin typeface="Times New Roman"/>
                <a:cs typeface="Times New Roman"/>
              </a:rPr>
              <a:t>]+b</a:t>
            </a:r>
            <a:r>
              <a:rPr dirty="0" sz="2800" b="1">
                <a:latin typeface="Times New Roman"/>
                <a:cs typeface="Times New Roman"/>
              </a:rPr>
              <a:t>[</a:t>
            </a:r>
            <a:r>
              <a:rPr dirty="0" sz="2800" spc="-5" b="1">
                <a:latin typeface="Times New Roman"/>
                <a:cs typeface="Times New Roman"/>
              </a:rPr>
              <a:t>i</a:t>
            </a:r>
            <a:r>
              <a:rPr dirty="0" sz="2800" spc="5" b="1">
                <a:latin typeface="Times New Roman"/>
                <a:cs typeface="Times New Roman"/>
              </a:rPr>
              <a:t>];  </a:t>
            </a:r>
            <a:r>
              <a:rPr dirty="0" sz="2800" b="1">
                <a:latin typeface="Times New Roman"/>
                <a:cs typeface="Times New Roman"/>
              </a:rPr>
              <a:t>i:=i+1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2800" b="1">
                <a:latin typeface="Times New Roman"/>
                <a:cs typeface="Times New Roman"/>
              </a:rPr>
              <a:t>end;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46575" y="600076"/>
            <a:ext cx="360680" cy="76200"/>
          </a:xfrm>
          <a:custGeom>
            <a:avLst/>
            <a:gdLst/>
            <a:ahLst/>
            <a:cxnLst/>
            <a:rect l="l" t="t" r="r" b="b"/>
            <a:pathLst>
              <a:path w="360679" h="76200">
                <a:moveTo>
                  <a:pt x="284162" y="47624"/>
                </a:moveTo>
                <a:lnTo>
                  <a:pt x="284162" y="76200"/>
                </a:lnTo>
                <a:lnTo>
                  <a:pt x="341312" y="47625"/>
                </a:lnTo>
                <a:lnTo>
                  <a:pt x="284162" y="47624"/>
                </a:lnTo>
                <a:close/>
              </a:path>
              <a:path w="360679" h="76200">
                <a:moveTo>
                  <a:pt x="284162" y="28574"/>
                </a:moveTo>
                <a:lnTo>
                  <a:pt x="284162" y="47624"/>
                </a:lnTo>
                <a:lnTo>
                  <a:pt x="296862" y="47625"/>
                </a:lnTo>
                <a:lnTo>
                  <a:pt x="296862" y="28575"/>
                </a:lnTo>
                <a:lnTo>
                  <a:pt x="284162" y="28574"/>
                </a:lnTo>
                <a:close/>
              </a:path>
              <a:path w="360679" h="76200">
                <a:moveTo>
                  <a:pt x="284162" y="0"/>
                </a:moveTo>
                <a:lnTo>
                  <a:pt x="284162" y="28574"/>
                </a:lnTo>
                <a:lnTo>
                  <a:pt x="296862" y="28575"/>
                </a:lnTo>
                <a:lnTo>
                  <a:pt x="296862" y="47625"/>
                </a:lnTo>
                <a:lnTo>
                  <a:pt x="341315" y="47623"/>
                </a:lnTo>
                <a:lnTo>
                  <a:pt x="360362" y="38100"/>
                </a:lnTo>
                <a:lnTo>
                  <a:pt x="284162" y="0"/>
                </a:lnTo>
                <a:close/>
              </a:path>
              <a:path w="360679" h="76200">
                <a:moveTo>
                  <a:pt x="0" y="28573"/>
                </a:moveTo>
                <a:lnTo>
                  <a:pt x="0" y="47623"/>
                </a:lnTo>
                <a:lnTo>
                  <a:pt x="284162" y="47624"/>
                </a:lnTo>
                <a:lnTo>
                  <a:pt x="284162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46575" y="1590676"/>
            <a:ext cx="360680" cy="76200"/>
          </a:xfrm>
          <a:custGeom>
            <a:avLst/>
            <a:gdLst/>
            <a:ahLst/>
            <a:cxnLst/>
            <a:rect l="l" t="t" r="r" b="b"/>
            <a:pathLst>
              <a:path w="360679" h="76200">
                <a:moveTo>
                  <a:pt x="284162" y="47624"/>
                </a:moveTo>
                <a:lnTo>
                  <a:pt x="284162" y="76200"/>
                </a:lnTo>
                <a:lnTo>
                  <a:pt x="341312" y="47625"/>
                </a:lnTo>
                <a:lnTo>
                  <a:pt x="284162" y="47624"/>
                </a:lnTo>
                <a:close/>
              </a:path>
              <a:path w="360679" h="76200">
                <a:moveTo>
                  <a:pt x="284162" y="28574"/>
                </a:moveTo>
                <a:lnTo>
                  <a:pt x="284162" y="47624"/>
                </a:lnTo>
                <a:lnTo>
                  <a:pt x="296862" y="47625"/>
                </a:lnTo>
                <a:lnTo>
                  <a:pt x="296862" y="28575"/>
                </a:lnTo>
                <a:lnTo>
                  <a:pt x="284162" y="28574"/>
                </a:lnTo>
                <a:close/>
              </a:path>
              <a:path w="360679" h="76200">
                <a:moveTo>
                  <a:pt x="284162" y="0"/>
                </a:moveTo>
                <a:lnTo>
                  <a:pt x="284162" y="28574"/>
                </a:lnTo>
                <a:lnTo>
                  <a:pt x="296862" y="28575"/>
                </a:lnTo>
                <a:lnTo>
                  <a:pt x="296862" y="47625"/>
                </a:lnTo>
                <a:lnTo>
                  <a:pt x="341315" y="47623"/>
                </a:lnTo>
                <a:lnTo>
                  <a:pt x="360362" y="38100"/>
                </a:lnTo>
                <a:lnTo>
                  <a:pt x="284162" y="0"/>
                </a:lnTo>
                <a:close/>
              </a:path>
              <a:path w="360679" h="76200">
                <a:moveTo>
                  <a:pt x="0" y="28573"/>
                </a:moveTo>
                <a:lnTo>
                  <a:pt x="0" y="47623"/>
                </a:lnTo>
                <a:lnTo>
                  <a:pt x="284162" y="47624"/>
                </a:lnTo>
                <a:lnTo>
                  <a:pt x="284162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46575" y="960438"/>
            <a:ext cx="360680" cy="76200"/>
          </a:xfrm>
          <a:custGeom>
            <a:avLst/>
            <a:gdLst/>
            <a:ahLst/>
            <a:cxnLst/>
            <a:rect l="l" t="t" r="r" b="b"/>
            <a:pathLst>
              <a:path w="360679" h="76200">
                <a:moveTo>
                  <a:pt x="284162" y="47624"/>
                </a:moveTo>
                <a:lnTo>
                  <a:pt x="284162" y="76200"/>
                </a:lnTo>
                <a:lnTo>
                  <a:pt x="341312" y="47625"/>
                </a:lnTo>
                <a:lnTo>
                  <a:pt x="284162" y="47624"/>
                </a:lnTo>
                <a:close/>
              </a:path>
              <a:path w="360679" h="76200">
                <a:moveTo>
                  <a:pt x="284162" y="28574"/>
                </a:moveTo>
                <a:lnTo>
                  <a:pt x="284162" y="47624"/>
                </a:lnTo>
                <a:lnTo>
                  <a:pt x="296862" y="47625"/>
                </a:lnTo>
                <a:lnTo>
                  <a:pt x="296862" y="28575"/>
                </a:lnTo>
                <a:lnTo>
                  <a:pt x="284162" y="28574"/>
                </a:lnTo>
                <a:close/>
              </a:path>
              <a:path w="360679" h="76200">
                <a:moveTo>
                  <a:pt x="284162" y="0"/>
                </a:moveTo>
                <a:lnTo>
                  <a:pt x="284162" y="28574"/>
                </a:lnTo>
                <a:lnTo>
                  <a:pt x="296862" y="28575"/>
                </a:lnTo>
                <a:lnTo>
                  <a:pt x="296862" y="47625"/>
                </a:lnTo>
                <a:lnTo>
                  <a:pt x="341315" y="47623"/>
                </a:lnTo>
                <a:lnTo>
                  <a:pt x="360362" y="38100"/>
                </a:lnTo>
                <a:lnTo>
                  <a:pt x="284162" y="0"/>
                </a:lnTo>
                <a:close/>
              </a:path>
              <a:path w="360679" h="76200">
                <a:moveTo>
                  <a:pt x="0" y="28573"/>
                </a:moveTo>
                <a:lnTo>
                  <a:pt x="0" y="47623"/>
                </a:lnTo>
                <a:lnTo>
                  <a:pt x="284162" y="47624"/>
                </a:lnTo>
                <a:lnTo>
                  <a:pt x="284162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46575" y="5956300"/>
            <a:ext cx="360680" cy="76200"/>
          </a:xfrm>
          <a:custGeom>
            <a:avLst/>
            <a:gdLst/>
            <a:ahLst/>
            <a:cxnLst/>
            <a:rect l="l" t="t" r="r" b="b"/>
            <a:pathLst>
              <a:path w="360679" h="76200">
                <a:moveTo>
                  <a:pt x="284162" y="0"/>
                </a:moveTo>
                <a:lnTo>
                  <a:pt x="284162" y="76199"/>
                </a:lnTo>
                <a:lnTo>
                  <a:pt x="341312" y="47624"/>
                </a:lnTo>
                <a:lnTo>
                  <a:pt x="296862" y="47624"/>
                </a:lnTo>
                <a:lnTo>
                  <a:pt x="296862" y="28574"/>
                </a:lnTo>
                <a:lnTo>
                  <a:pt x="341312" y="28574"/>
                </a:lnTo>
                <a:lnTo>
                  <a:pt x="284162" y="0"/>
                </a:lnTo>
                <a:close/>
              </a:path>
              <a:path w="360679" h="76200">
                <a:moveTo>
                  <a:pt x="296862" y="47624"/>
                </a:moveTo>
                <a:lnTo>
                  <a:pt x="284162" y="47624"/>
                </a:lnTo>
                <a:lnTo>
                  <a:pt x="296862" y="47624"/>
                </a:lnTo>
                <a:close/>
              </a:path>
              <a:path w="360679" h="76200">
                <a:moveTo>
                  <a:pt x="341312" y="28574"/>
                </a:moveTo>
                <a:lnTo>
                  <a:pt x="284162" y="28574"/>
                </a:lnTo>
                <a:lnTo>
                  <a:pt x="296862" y="28574"/>
                </a:lnTo>
                <a:lnTo>
                  <a:pt x="296862" y="47624"/>
                </a:lnTo>
                <a:lnTo>
                  <a:pt x="341314" y="47624"/>
                </a:lnTo>
                <a:lnTo>
                  <a:pt x="360362" y="38100"/>
                </a:lnTo>
                <a:lnTo>
                  <a:pt x="341312" y="28574"/>
                </a:lnTo>
                <a:close/>
              </a:path>
              <a:path w="360679" h="76200">
                <a:moveTo>
                  <a:pt x="0" y="28574"/>
                </a:moveTo>
                <a:lnTo>
                  <a:pt x="0" y="47624"/>
                </a:lnTo>
                <a:lnTo>
                  <a:pt x="284162" y="47624"/>
                </a:lnTo>
                <a:lnTo>
                  <a:pt x="284162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46575" y="1276351"/>
            <a:ext cx="360680" cy="76200"/>
          </a:xfrm>
          <a:custGeom>
            <a:avLst/>
            <a:gdLst/>
            <a:ahLst/>
            <a:cxnLst/>
            <a:rect l="l" t="t" r="r" b="b"/>
            <a:pathLst>
              <a:path w="360679" h="76200">
                <a:moveTo>
                  <a:pt x="284162" y="47624"/>
                </a:moveTo>
                <a:lnTo>
                  <a:pt x="284162" y="76200"/>
                </a:lnTo>
                <a:lnTo>
                  <a:pt x="341312" y="47625"/>
                </a:lnTo>
                <a:lnTo>
                  <a:pt x="284162" y="47624"/>
                </a:lnTo>
                <a:close/>
              </a:path>
              <a:path w="360679" h="76200">
                <a:moveTo>
                  <a:pt x="284162" y="28574"/>
                </a:moveTo>
                <a:lnTo>
                  <a:pt x="284162" y="47624"/>
                </a:lnTo>
                <a:lnTo>
                  <a:pt x="296862" y="47625"/>
                </a:lnTo>
                <a:lnTo>
                  <a:pt x="296862" y="28575"/>
                </a:lnTo>
                <a:lnTo>
                  <a:pt x="284162" y="28574"/>
                </a:lnTo>
                <a:close/>
              </a:path>
              <a:path w="360679" h="76200">
                <a:moveTo>
                  <a:pt x="284162" y="0"/>
                </a:moveTo>
                <a:lnTo>
                  <a:pt x="284162" y="28574"/>
                </a:lnTo>
                <a:lnTo>
                  <a:pt x="296862" y="28575"/>
                </a:lnTo>
                <a:lnTo>
                  <a:pt x="296862" y="47625"/>
                </a:lnTo>
                <a:lnTo>
                  <a:pt x="341315" y="47623"/>
                </a:lnTo>
                <a:lnTo>
                  <a:pt x="360362" y="38100"/>
                </a:lnTo>
                <a:lnTo>
                  <a:pt x="284162" y="0"/>
                </a:lnTo>
                <a:close/>
              </a:path>
              <a:path w="360679" h="76200">
                <a:moveTo>
                  <a:pt x="0" y="28573"/>
                </a:moveTo>
                <a:lnTo>
                  <a:pt x="0" y="47623"/>
                </a:lnTo>
                <a:lnTo>
                  <a:pt x="284162" y="47624"/>
                </a:lnTo>
                <a:lnTo>
                  <a:pt x="284162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60189"/>
            <a:ext cx="10445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流图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364490" y="1007224"/>
            <a:ext cx="8267065" cy="528764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93700" marR="40640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247" b="1">
                <a:latin typeface="黑体"/>
                <a:cs typeface="黑体"/>
              </a:rPr>
              <a:t>把控制信息加到基本块集合中，形成程序的有向 </a:t>
            </a:r>
            <a:r>
              <a:rPr dirty="0" sz="2750" spc="45" b="1">
                <a:latin typeface="黑体"/>
                <a:cs typeface="黑体"/>
              </a:rPr>
              <a:t>图，称为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流图</a:t>
            </a:r>
            <a:r>
              <a:rPr dirty="0" sz="2750" spc="45" b="1">
                <a:latin typeface="黑体"/>
                <a:cs typeface="黑体"/>
              </a:rPr>
              <a:t>（控制流图）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marL="393700" indent="-342900">
              <a:lnSpc>
                <a:spcPct val="100000"/>
              </a:lnSpc>
              <a:spcBef>
                <a:spcPts val="6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流图的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结点</a:t>
            </a:r>
            <a:r>
              <a:rPr dirty="0" baseline="1010" sz="4125" spc="67" b="1">
                <a:latin typeface="黑体"/>
                <a:cs typeface="黑体"/>
              </a:rPr>
              <a:t>是基本块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  <a:p>
            <a:pPr marL="393700" marR="40640" indent="-342900">
              <a:lnSpc>
                <a:spcPts val="3250"/>
              </a:lnSpc>
              <a:spcBef>
                <a:spcPts val="95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247" b="1">
                <a:latin typeface="黑体"/>
                <a:cs typeface="黑体"/>
              </a:rPr>
              <a:t>由程序的第一条语句开始的基本块，称为流图的 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首结点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algn="just" marL="393700" marR="45085" indent="-342900">
              <a:lnSpc>
                <a:spcPct val="99600"/>
              </a:lnSpc>
              <a:spcBef>
                <a:spcPts val="61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700" algn="l"/>
              </a:tabLst>
            </a:pPr>
            <a:r>
              <a:rPr dirty="0" baseline="1010" sz="4125" spc="202" b="1">
                <a:latin typeface="黑体"/>
                <a:cs typeface="黑体"/>
              </a:rPr>
              <a:t>如果在某个执行序列中，基本块</a:t>
            </a:r>
            <a:r>
              <a:rPr dirty="0" sz="2800" spc="30" b="1">
                <a:latin typeface="Verdana"/>
                <a:cs typeface="Verdana"/>
              </a:rPr>
              <a:t>B</a:t>
            </a:r>
            <a:r>
              <a:rPr dirty="0" baseline="-17543" sz="2850" spc="44" b="1">
                <a:latin typeface="Verdana"/>
                <a:cs typeface="Verdana"/>
              </a:rPr>
              <a:t>2</a:t>
            </a:r>
            <a:r>
              <a:rPr dirty="0" baseline="1010" sz="4125" spc="202" b="1">
                <a:latin typeface="黑体"/>
                <a:cs typeface="黑体"/>
              </a:rPr>
              <a:t>紧跟在基本块 </a:t>
            </a:r>
            <a:r>
              <a:rPr dirty="0" sz="2800" spc="55" b="1">
                <a:latin typeface="Verdana"/>
                <a:cs typeface="Verdana"/>
              </a:rPr>
              <a:t>B</a:t>
            </a:r>
            <a:r>
              <a:rPr dirty="0" baseline="-17543" sz="2850" spc="82" b="1">
                <a:latin typeface="Verdana"/>
                <a:cs typeface="Verdana"/>
              </a:rPr>
              <a:t>1</a:t>
            </a:r>
            <a:r>
              <a:rPr dirty="0" baseline="1010" sz="4125" spc="277" b="1">
                <a:latin typeface="黑体"/>
                <a:cs typeface="黑体"/>
              </a:rPr>
              <a:t>之后执行，则从</a:t>
            </a:r>
            <a:r>
              <a:rPr dirty="0" sz="2800" spc="55" b="1">
                <a:latin typeface="Verdana"/>
                <a:cs typeface="Verdana"/>
              </a:rPr>
              <a:t>B</a:t>
            </a:r>
            <a:r>
              <a:rPr dirty="0" baseline="-17543" sz="2850" spc="82" b="1">
                <a:latin typeface="Verdana"/>
                <a:cs typeface="Verdana"/>
              </a:rPr>
              <a:t>1</a:t>
            </a:r>
            <a:r>
              <a:rPr dirty="0" baseline="1010" sz="4125" spc="277" b="1">
                <a:latin typeface="黑体"/>
                <a:cs typeface="黑体"/>
              </a:rPr>
              <a:t>到</a:t>
            </a:r>
            <a:r>
              <a:rPr dirty="0" sz="2800" spc="55" b="1">
                <a:latin typeface="Verdana"/>
                <a:cs typeface="Verdana"/>
              </a:rPr>
              <a:t>B</a:t>
            </a:r>
            <a:r>
              <a:rPr dirty="0" baseline="-17543" sz="2850" spc="82" b="1">
                <a:latin typeface="Verdana"/>
                <a:cs typeface="Verdana"/>
              </a:rPr>
              <a:t>2</a:t>
            </a:r>
            <a:r>
              <a:rPr dirty="0" baseline="1010" sz="4125" spc="277" b="1">
                <a:latin typeface="黑体"/>
                <a:cs typeface="黑体"/>
              </a:rPr>
              <a:t>有一条有向</a:t>
            </a:r>
            <a:r>
              <a:rPr dirty="0" baseline="1010" sz="4125" spc="270" b="1">
                <a:latin typeface="黑体"/>
                <a:cs typeface="黑体"/>
              </a:rPr>
              <a:t>边</a:t>
            </a:r>
            <a:r>
              <a:rPr dirty="0" baseline="1010" sz="4125" spc="142" b="1">
                <a:latin typeface="黑体"/>
                <a:cs typeface="黑体"/>
              </a:rPr>
              <a:t>，</a:t>
            </a:r>
            <a:r>
              <a:rPr dirty="0" sz="2800" spc="95" b="1">
                <a:latin typeface="Verdana"/>
                <a:cs typeface="Verdana"/>
              </a:rPr>
              <a:t>B</a:t>
            </a:r>
            <a:r>
              <a:rPr dirty="0" baseline="-17543" sz="2850" spc="142" b="1">
                <a:latin typeface="Verdana"/>
                <a:cs typeface="Verdana"/>
              </a:rPr>
              <a:t>1</a:t>
            </a:r>
            <a:r>
              <a:rPr dirty="0" baseline="1010" sz="4125" spc="52" b="1">
                <a:latin typeface="黑体"/>
                <a:cs typeface="黑体"/>
              </a:rPr>
              <a:t>是 </a:t>
            </a:r>
            <a:r>
              <a:rPr dirty="0" sz="2800" spc="-15" b="1">
                <a:latin typeface="Verdana"/>
                <a:cs typeface="Verdana"/>
              </a:rPr>
              <a:t>B</a:t>
            </a:r>
            <a:r>
              <a:rPr dirty="0" baseline="-17543" sz="2850" spc="-22" b="1">
                <a:latin typeface="Verdana"/>
                <a:cs typeface="Verdana"/>
              </a:rPr>
              <a:t>2</a:t>
            </a:r>
            <a:r>
              <a:rPr dirty="0" baseline="1010" sz="4125" spc="67" b="1">
                <a:latin typeface="黑体"/>
                <a:cs typeface="黑体"/>
              </a:rPr>
              <a:t>的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前驱</a:t>
            </a:r>
            <a:r>
              <a:rPr dirty="0" baseline="1010" sz="4125" spc="7" b="1">
                <a:latin typeface="黑体"/>
                <a:cs typeface="黑体"/>
              </a:rPr>
              <a:t>，</a:t>
            </a:r>
            <a:r>
              <a:rPr dirty="0" sz="2800" spc="5" b="1">
                <a:latin typeface="Verdana"/>
                <a:cs typeface="Verdana"/>
              </a:rPr>
              <a:t>B</a:t>
            </a:r>
            <a:r>
              <a:rPr dirty="0" baseline="-17543" sz="2850" spc="7" b="1">
                <a:latin typeface="Verdana"/>
                <a:cs typeface="Verdana"/>
              </a:rPr>
              <a:t>2</a:t>
            </a:r>
            <a:r>
              <a:rPr dirty="0" baseline="1010" sz="4125" spc="67" b="1">
                <a:latin typeface="黑体"/>
                <a:cs typeface="黑体"/>
              </a:rPr>
              <a:t>是</a:t>
            </a:r>
            <a:r>
              <a:rPr dirty="0" sz="2800" spc="-15" b="1">
                <a:latin typeface="Verdana"/>
                <a:cs typeface="Verdana"/>
              </a:rPr>
              <a:t>B</a:t>
            </a:r>
            <a:r>
              <a:rPr dirty="0" baseline="-17543" sz="2850" spc="-22" b="1">
                <a:latin typeface="Verdana"/>
                <a:cs typeface="Verdana"/>
              </a:rPr>
              <a:t>1</a:t>
            </a:r>
            <a:r>
              <a:rPr dirty="0" baseline="1010" sz="4125" spc="67" b="1">
                <a:latin typeface="黑体"/>
                <a:cs typeface="黑体"/>
              </a:rPr>
              <a:t>的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后继。</a:t>
            </a:r>
            <a:r>
              <a:rPr dirty="0" baseline="1010" sz="4125" spc="67" b="1">
                <a:latin typeface="黑体"/>
                <a:cs typeface="黑体"/>
              </a:rPr>
              <a:t>即如果：</a:t>
            </a:r>
            <a:endParaRPr baseline="1010" sz="4125">
              <a:latin typeface="黑体"/>
              <a:cs typeface="黑体"/>
            </a:endParaRPr>
          </a:p>
          <a:p>
            <a:pPr algn="just" lvl="1" marL="793750" marR="52705" indent="-285750">
              <a:lnSpc>
                <a:spcPct val="100800"/>
              </a:lnSpc>
              <a:spcBef>
                <a:spcPts val="61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120" b="1">
                <a:latin typeface="黑体"/>
                <a:cs typeface="黑体"/>
              </a:rPr>
              <a:t>有一个条件</a:t>
            </a:r>
            <a:r>
              <a:rPr dirty="0" sz="2400" spc="20" b="1">
                <a:latin typeface="Verdana"/>
                <a:cs typeface="Verdana"/>
              </a:rPr>
              <a:t>/</a:t>
            </a:r>
            <a:r>
              <a:rPr dirty="0" baseline="1182" sz="3525" spc="120" b="1">
                <a:latin typeface="黑体"/>
                <a:cs typeface="黑体"/>
              </a:rPr>
              <a:t>无条件转移语句</a:t>
            </a:r>
            <a:r>
              <a:rPr dirty="0" baseline="1182" sz="3525" spc="112" b="1">
                <a:latin typeface="黑体"/>
                <a:cs typeface="黑体"/>
              </a:rPr>
              <a:t>从</a:t>
            </a:r>
            <a:r>
              <a:rPr dirty="0" sz="2400" spc="-5" b="1">
                <a:latin typeface="Verdana"/>
                <a:cs typeface="Verdana"/>
              </a:rPr>
              <a:t>B</a:t>
            </a:r>
            <a:r>
              <a:rPr dirty="0" baseline="-17361" sz="2400" spc="37" b="1">
                <a:latin typeface="Verdana"/>
                <a:cs typeface="Verdana"/>
              </a:rPr>
              <a:t>1</a:t>
            </a:r>
            <a:r>
              <a:rPr dirty="0" baseline="1182" sz="3525" spc="112" b="1">
                <a:latin typeface="黑体"/>
                <a:cs typeface="黑体"/>
              </a:rPr>
              <a:t>的最后一条语句转移 </a:t>
            </a:r>
            <a:r>
              <a:rPr dirty="0" baseline="1182" sz="3525" spc="75" b="1">
                <a:latin typeface="黑体"/>
                <a:cs typeface="黑体"/>
              </a:rPr>
              <a:t>到</a:t>
            </a:r>
            <a:r>
              <a:rPr dirty="0" sz="2400" spc="-5" b="1">
                <a:latin typeface="Verdana"/>
                <a:cs typeface="Verdana"/>
              </a:rPr>
              <a:t>B</a:t>
            </a:r>
            <a:r>
              <a:rPr dirty="0" baseline="-17361" sz="2400" spc="-7" b="1">
                <a:latin typeface="Verdana"/>
                <a:cs typeface="Verdana"/>
              </a:rPr>
              <a:t>2</a:t>
            </a:r>
            <a:r>
              <a:rPr dirty="0" baseline="1182" sz="3525" spc="75" b="1">
                <a:latin typeface="黑体"/>
                <a:cs typeface="黑体"/>
              </a:rPr>
              <a:t>的第一条语句；</a:t>
            </a:r>
            <a:endParaRPr baseline="1182" sz="3525">
              <a:latin typeface="黑体"/>
              <a:cs typeface="黑体"/>
            </a:endParaRPr>
          </a:p>
          <a:p>
            <a:pPr algn="just" lvl="1" marL="793750" marR="43180" indent="-285750">
              <a:lnSpc>
                <a:spcPct val="100800"/>
              </a:lnSpc>
              <a:spcBef>
                <a:spcPts val="50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93750" algn="l"/>
              </a:tabLst>
            </a:pPr>
            <a:r>
              <a:rPr dirty="0" sz="2400" spc="-5" b="1">
                <a:latin typeface="Verdana"/>
                <a:cs typeface="Verdana"/>
              </a:rPr>
              <a:t>B</a:t>
            </a:r>
            <a:r>
              <a:rPr dirty="0" baseline="-17361" sz="2400" spc="157" b="1">
                <a:latin typeface="Verdana"/>
                <a:cs typeface="Verdana"/>
              </a:rPr>
              <a:t>1</a:t>
            </a:r>
            <a:r>
              <a:rPr dirty="0" baseline="1182" sz="3525" spc="232" b="1">
                <a:latin typeface="黑体"/>
                <a:cs typeface="黑体"/>
              </a:rPr>
              <a:t>的最后一条语句不是转移语</a:t>
            </a:r>
            <a:r>
              <a:rPr dirty="0" baseline="1182" sz="3525" spc="225" b="1">
                <a:latin typeface="黑体"/>
                <a:cs typeface="黑体"/>
              </a:rPr>
              <a:t>句</a:t>
            </a:r>
            <a:r>
              <a:rPr dirty="0" baseline="1182" sz="3525" spc="225" b="1">
                <a:latin typeface="黑体"/>
                <a:cs typeface="黑体"/>
              </a:rPr>
              <a:t>，并且在程序的语句 </a:t>
            </a:r>
            <a:r>
              <a:rPr dirty="0" baseline="1182" sz="3525" spc="75" b="1">
                <a:latin typeface="黑体"/>
                <a:cs typeface="黑体"/>
              </a:rPr>
              <a:t>序列中</a:t>
            </a:r>
            <a:r>
              <a:rPr dirty="0" baseline="1182" sz="3525" spc="22" b="1">
                <a:latin typeface="黑体"/>
                <a:cs typeface="黑体"/>
              </a:rPr>
              <a:t>，</a:t>
            </a:r>
            <a:r>
              <a:rPr dirty="0" sz="2400" spc="15" b="1">
                <a:latin typeface="Verdana"/>
                <a:cs typeface="Verdana"/>
              </a:rPr>
              <a:t>B</a:t>
            </a:r>
            <a:r>
              <a:rPr dirty="0" baseline="-17361" sz="2400" spc="22" b="1">
                <a:latin typeface="Verdana"/>
                <a:cs typeface="Verdana"/>
              </a:rPr>
              <a:t>2</a:t>
            </a:r>
            <a:r>
              <a:rPr dirty="0" baseline="1182" sz="3525" spc="75" b="1">
                <a:latin typeface="黑体"/>
                <a:cs typeface="黑体"/>
              </a:rPr>
              <a:t>紧跟在</a:t>
            </a:r>
            <a:r>
              <a:rPr dirty="0" sz="2400" spc="-5" b="1">
                <a:latin typeface="Verdana"/>
                <a:cs typeface="Verdana"/>
              </a:rPr>
              <a:t>B</a:t>
            </a:r>
            <a:r>
              <a:rPr dirty="0" baseline="-17361" sz="2400" spc="-7" b="1">
                <a:latin typeface="Verdana"/>
                <a:cs typeface="Verdana"/>
              </a:rPr>
              <a:t>1</a:t>
            </a:r>
            <a:r>
              <a:rPr dirty="0" baseline="1182" sz="3525" spc="75" b="1">
                <a:latin typeface="黑体"/>
                <a:cs typeface="黑体"/>
              </a:rPr>
              <a:t>之后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5736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流图示例：</a:t>
            </a:r>
            <a:endParaRPr sz="3900"/>
          </a:p>
        </p:txBody>
      </p:sp>
      <p:sp>
        <p:nvSpPr>
          <p:cNvPr id="6" name="object 6"/>
          <p:cNvSpPr/>
          <p:nvPr/>
        </p:nvSpPr>
        <p:spPr>
          <a:xfrm>
            <a:off x="5050796" y="552372"/>
            <a:ext cx="1635760" cy="401955"/>
          </a:xfrm>
          <a:custGeom>
            <a:avLst/>
            <a:gdLst/>
            <a:ahLst/>
            <a:cxnLst/>
            <a:rect l="l" t="t" r="r" b="b"/>
            <a:pathLst>
              <a:path w="1635759" h="401955">
                <a:moveTo>
                  <a:pt x="0" y="0"/>
                </a:moveTo>
                <a:lnTo>
                  <a:pt x="1635753" y="0"/>
                </a:lnTo>
                <a:lnTo>
                  <a:pt x="1635753" y="401715"/>
                </a:lnTo>
                <a:lnTo>
                  <a:pt x="0" y="40171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29536" y="571500"/>
            <a:ext cx="8096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(1)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i:=1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3287" y="522732"/>
            <a:ext cx="3289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baseline="-17094" sz="1950" b="1"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39328" y="2323339"/>
            <a:ext cx="2331720" cy="4085590"/>
          </a:xfrm>
          <a:custGeom>
            <a:avLst/>
            <a:gdLst/>
            <a:ahLst/>
            <a:cxnLst/>
            <a:rect l="l" t="t" r="r" b="b"/>
            <a:pathLst>
              <a:path w="2331720" h="4085590">
                <a:moveTo>
                  <a:pt x="0" y="0"/>
                </a:moveTo>
                <a:lnTo>
                  <a:pt x="2331197" y="0"/>
                </a:lnTo>
                <a:lnTo>
                  <a:pt x="2331197" y="4085399"/>
                </a:lnTo>
                <a:lnTo>
                  <a:pt x="0" y="40853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192668" y="2342388"/>
            <a:ext cx="1525905" cy="398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(4)</a:t>
            </a:r>
            <a:r>
              <a:rPr dirty="0" sz="2000" spc="43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:=4*i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(5)</a:t>
            </a:r>
            <a:r>
              <a:rPr dirty="0" sz="2000" spc="4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:=a-4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(6)</a:t>
            </a:r>
            <a:r>
              <a:rPr dirty="0" sz="2000" spc="43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3</a:t>
            </a:r>
            <a:r>
              <a:rPr dirty="0" sz="2000" spc="-5" b="1">
                <a:latin typeface="Times New Roman"/>
                <a:cs typeface="Times New Roman"/>
              </a:rPr>
              <a:t>:=4*i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(7)</a:t>
            </a:r>
            <a:r>
              <a:rPr dirty="0" sz="2000" spc="4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4</a:t>
            </a:r>
            <a:r>
              <a:rPr dirty="0" sz="2000" spc="-5" b="1">
                <a:latin typeface="Times New Roman"/>
                <a:cs typeface="Times New Roman"/>
              </a:rPr>
              <a:t>:=a-4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(8)</a:t>
            </a:r>
            <a:r>
              <a:rPr dirty="0" sz="2000" spc="4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baseline="-17094" sz="1950" b="1">
                <a:latin typeface="Times New Roman"/>
                <a:cs typeface="Times New Roman"/>
              </a:rPr>
              <a:t>5</a:t>
            </a:r>
            <a:r>
              <a:rPr dirty="0" sz="2000" b="1">
                <a:latin typeface="Times New Roman"/>
                <a:cs typeface="Times New Roman"/>
              </a:rPr>
              <a:t>:=t</a:t>
            </a:r>
            <a:r>
              <a:rPr dirty="0" baseline="-17094" sz="1950" b="1">
                <a:latin typeface="Times New Roman"/>
                <a:cs typeface="Times New Roman"/>
              </a:rPr>
              <a:t>4</a:t>
            </a:r>
            <a:r>
              <a:rPr dirty="0" sz="2000" b="1">
                <a:latin typeface="Times New Roman"/>
                <a:cs typeface="Times New Roman"/>
              </a:rPr>
              <a:t>[t</a:t>
            </a:r>
            <a:r>
              <a:rPr dirty="0" baseline="-17094" sz="1950" b="1">
                <a:latin typeface="Times New Roman"/>
                <a:cs typeface="Times New Roman"/>
              </a:rPr>
              <a:t>3</a:t>
            </a:r>
            <a:r>
              <a:rPr dirty="0" sz="2000" b="1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(9)</a:t>
            </a:r>
            <a:r>
              <a:rPr dirty="0" sz="2000" spc="47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6</a:t>
            </a:r>
            <a:r>
              <a:rPr dirty="0" sz="2000" spc="-5" b="1">
                <a:latin typeface="Times New Roman"/>
                <a:cs typeface="Times New Roman"/>
              </a:rPr>
              <a:t>:=4*i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(10)</a:t>
            </a:r>
            <a:r>
              <a:rPr dirty="0" sz="2000" spc="47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7</a:t>
            </a:r>
            <a:r>
              <a:rPr dirty="0" sz="2000" spc="-5" b="1">
                <a:latin typeface="Times New Roman"/>
                <a:cs typeface="Times New Roman"/>
              </a:rPr>
              <a:t>:=b-4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2000" spc="-30" b="1">
                <a:latin typeface="Times New Roman"/>
                <a:cs typeface="Times New Roman"/>
              </a:rPr>
              <a:t>(11)</a:t>
            </a:r>
            <a:r>
              <a:rPr dirty="0" sz="2000" spc="39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baseline="-17094" sz="1950" b="1">
                <a:latin typeface="Times New Roman"/>
                <a:cs typeface="Times New Roman"/>
              </a:rPr>
              <a:t>8</a:t>
            </a:r>
            <a:r>
              <a:rPr dirty="0" sz="2000" b="1">
                <a:latin typeface="Times New Roman"/>
                <a:cs typeface="Times New Roman"/>
              </a:rPr>
              <a:t>:=t</a:t>
            </a:r>
            <a:r>
              <a:rPr dirty="0" baseline="-17094" sz="1950" b="1">
                <a:latin typeface="Times New Roman"/>
                <a:cs typeface="Times New Roman"/>
              </a:rPr>
              <a:t>7</a:t>
            </a:r>
            <a:r>
              <a:rPr dirty="0" sz="2000" b="1">
                <a:latin typeface="Times New Roman"/>
                <a:cs typeface="Times New Roman"/>
              </a:rPr>
              <a:t>[t</a:t>
            </a:r>
            <a:r>
              <a:rPr dirty="0" baseline="-17094" sz="1950" b="1">
                <a:latin typeface="Times New Roman"/>
                <a:cs typeface="Times New Roman"/>
              </a:rPr>
              <a:t>6</a:t>
            </a:r>
            <a:r>
              <a:rPr dirty="0" sz="2000" b="1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(12)</a:t>
            </a:r>
            <a:r>
              <a:rPr dirty="0" sz="2000" spc="4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9</a:t>
            </a:r>
            <a:r>
              <a:rPr dirty="0" sz="2000" spc="-5" b="1">
                <a:latin typeface="Times New Roman"/>
                <a:cs typeface="Times New Roman"/>
              </a:rPr>
              <a:t>:=t</a:t>
            </a:r>
            <a:r>
              <a:rPr dirty="0" baseline="-17094" sz="1950" spc="-7" b="1">
                <a:latin typeface="Times New Roman"/>
                <a:cs typeface="Times New Roman"/>
              </a:rPr>
              <a:t>5</a:t>
            </a:r>
            <a:r>
              <a:rPr dirty="0" sz="2000" spc="-5" b="1">
                <a:latin typeface="Times New Roman"/>
                <a:cs typeface="Times New Roman"/>
              </a:rPr>
              <a:t>+t</a:t>
            </a:r>
            <a:r>
              <a:rPr dirty="0" baseline="-17094" sz="1950" spc="-7" b="1">
                <a:latin typeface="Times New Roman"/>
                <a:cs typeface="Times New Roman"/>
              </a:rPr>
              <a:t>8</a:t>
            </a:r>
            <a:endParaRPr baseline="-17094" sz="1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(13)</a:t>
            </a:r>
            <a:r>
              <a:rPr dirty="0" sz="2000" spc="4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[t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]:=t</a:t>
            </a:r>
            <a:r>
              <a:rPr dirty="0" baseline="-17094" sz="1950" spc="-7" b="1">
                <a:latin typeface="Times New Roman"/>
                <a:cs typeface="Times New Roman"/>
              </a:rPr>
              <a:t>9</a:t>
            </a:r>
            <a:endParaRPr baseline="-17094" sz="1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(14)</a:t>
            </a:r>
            <a:r>
              <a:rPr dirty="0" sz="2000" spc="4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10</a:t>
            </a:r>
            <a:r>
              <a:rPr dirty="0" sz="2000" spc="-5" b="1">
                <a:latin typeface="Times New Roman"/>
                <a:cs typeface="Times New Roman"/>
              </a:rPr>
              <a:t>:=i+1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(15)</a:t>
            </a:r>
            <a:r>
              <a:rPr dirty="0" sz="2000" spc="48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i:=t</a:t>
            </a:r>
            <a:r>
              <a:rPr dirty="0" baseline="-17094" sz="1950" spc="-7" b="1">
                <a:latin typeface="Times New Roman"/>
                <a:cs typeface="Times New Roman"/>
              </a:rPr>
              <a:t>10</a:t>
            </a:r>
            <a:endParaRPr baseline="-17094" sz="1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(16) goto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baseline="-17094" sz="1950" b="1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32087" y="2330196"/>
            <a:ext cx="3479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baseline="-17361" sz="2400" b="1">
                <a:latin typeface="Times New Roman"/>
                <a:cs typeface="Times New Roman"/>
              </a:rPr>
              <a:t>4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16450" y="1270000"/>
            <a:ext cx="2524125" cy="449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dirty="0" sz="2000" spc="-5" b="1">
                <a:latin typeface="Times New Roman"/>
                <a:cs typeface="Times New Roman"/>
              </a:rPr>
              <a:t>(2) if i&lt;=10 goto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baseline="-17094" sz="1950" b="1">
                <a:latin typeface="Times New Roman"/>
                <a:cs typeface="Times New Roman"/>
              </a:rPr>
              <a:t>4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7987" y="1342644"/>
            <a:ext cx="3289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baseline="-17094" sz="1950" b="1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93152" y="2305050"/>
            <a:ext cx="1929130" cy="4051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dirty="0" sz="2000" spc="-5" b="1">
                <a:latin typeface="Times New Roman"/>
                <a:cs typeface="Times New Roman"/>
              </a:rPr>
              <a:t>(3) goto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baseline="-17094" sz="1950" b="1">
                <a:latin typeface="Times New Roman"/>
                <a:cs typeface="Times New Roman"/>
              </a:rPr>
              <a:t>5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8087" y="2290571"/>
            <a:ext cx="3289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baseline="-17094" sz="1950" b="1">
                <a:latin typeface="Times New Roman"/>
                <a:cs typeface="Times New Roman"/>
              </a:rPr>
              <a:t>3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93152" y="3276600"/>
            <a:ext cx="1929130" cy="4686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dirty="0" sz="2000" spc="-5" b="1">
                <a:latin typeface="Times New Roman"/>
                <a:cs typeface="Times New Roman"/>
              </a:rPr>
              <a:t>(17)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……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88087" y="3262884"/>
            <a:ext cx="3289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baseline="-17094" sz="1950" b="1">
                <a:latin typeface="Times New Roman"/>
                <a:cs typeface="Times New Roman"/>
              </a:rPr>
              <a:t>5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57738" y="1000125"/>
            <a:ext cx="76200" cy="269875"/>
          </a:xfrm>
          <a:custGeom>
            <a:avLst/>
            <a:gdLst/>
            <a:ahLst/>
            <a:cxnLst/>
            <a:rect l="l" t="t" r="r" b="b"/>
            <a:pathLst>
              <a:path w="76200" h="269875">
                <a:moveTo>
                  <a:pt x="33337" y="193675"/>
                </a:moveTo>
                <a:lnTo>
                  <a:pt x="0" y="193675"/>
                </a:lnTo>
                <a:lnTo>
                  <a:pt x="38100" y="269875"/>
                </a:lnTo>
                <a:lnTo>
                  <a:pt x="69850" y="206375"/>
                </a:lnTo>
                <a:lnTo>
                  <a:pt x="33337" y="206375"/>
                </a:lnTo>
                <a:lnTo>
                  <a:pt x="33337" y="193675"/>
                </a:lnTo>
                <a:close/>
              </a:path>
              <a:path w="76200" h="269875">
                <a:moveTo>
                  <a:pt x="42861" y="0"/>
                </a:moveTo>
                <a:lnTo>
                  <a:pt x="33336" y="0"/>
                </a:lnTo>
                <a:lnTo>
                  <a:pt x="33337" y="206375"/>
                </a:lnTo>
                <a:lnTo>
                  <a:pt x="42862" y="206375"/>
                </a:lnTo>
                <a:lnTo>
                  <a:pt x="42861" y="0"/>
                </a:lnTo>
                <a:close/>
              </a:path>
              <a:path w="76200" h="269875">
                <a:moveTo>
                  <a:pt x="76200" y="193675"/>
                </a:moveTo>
                <a:lnTo>
                  <a:pt x="42862" y="193675"/>
                </a:lnTo>
                <a:lnTo>
                  <a:pt x="42862" y="206375"/>
                </a:lnTo>
                <a:lnTo>
                  <a:pt x="69850" y="206375"/>
                </a:lnTo>
                <a:lnTo>
                  <a:pt x="76200" y="193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05012" y="1000125"/>
            <a:ext cx="0" cy="5489575"/>
          </a:xfrm>
          <a:custGeom>
            <a:avLst/>
            <a:gdLst/>
            <a:ahLst/>
            <a:cxnLst/>
            <a:rect l="l" t="t" r="r" b="b"/>
            <a:pathLst>
              <a:path w="0" h="5489575">
                <a:moveTo>
                  <a:pt x="0" y="0"/>
                </a:moveTo>
                <a:lnTo>
                  <a:pt x="1" y="5489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05012" y="1000125"/>
            <a:ext cx="2790825" cy="0"/>
          </a:xfrm>
          <a:custGeom>
            <a:avLst/>
            <a:gdLst/>
            <a:ahLst/>
            <a:cxnLst/>
            <a:rect l="l" t="t" r="r" b="b"/>
            <a:pathLst>
              <a:path w="2790825" h="0">
                <a:moveTo>
                  <a:pt x="0" y="0"/>
                </a:moveTo>
                <a:lnTo>
                  <a:pt x="2790825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05012" y="6408737"/>
            <a:ext cx="2300605" cy="227329"/>
          </a:xfrm>
          <a:custGeom>
            <a:avLst/>
            <a:gdLst/>
            <a:ahLst/>
            <a:cxnLst/>
            <a:rect l="l" t="t" r="r" b="b"/>
            <a:pathLst>
              <a:path w="2300604" h="227329">
                <a:moveTo>
                  <a:pt x="2300287" y="0"/>
                </a:moveTo>
                <a:lnTo>
                  <a:pt x="2300287" y="227012"/>
                </a:lnTo>
                <a:lnTo>
                  <a:pt x="0" y="227012"/>
                </a:lnTo>
                <a:lnTo>
                  <a:pt x="0" y="809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38133" y="953944"/>
            <a:ext cx="76200" cy="316230"/>
          </a:xfrm>
          <a:custGeom>
            <a:avLst/>
            <a:gdLst/>
            <a:ahLst/>
            <a:cxnLst/>
            <a:rect l="l" t="t" r="r" b="b"/>
            <a:pathLst>
              <a:path w="76200" h="316230">
                <a:moveTo>
                  <a:pt x="33321" y="240033"/>
                </a:moveTo>
                <a:lnTo>
                  <a:pt x="0" y="241038"/>
                </a:lnTo>
                <a:lnTo>
                  <a:pt x="40378" y="316056"/>
                </a:lnTo>
                <a:lnTo>
                  <a:pt x="69690" y="252728"/>
                </a:lnTo>
                <a:lnTo>
                  <a:pt x="33704" y="252728"/>
                </a:lnTo>
                <a:lnTo>
                  <a:pt x="33321" y="240033"/>
                </a:lnTo>
                <a:close/>
              </a:path>
              <a:path w="76200" h="316230">
                <a:moveTo>
                  <a:pt x="42842" y="239746"/>
                </a:moveTo>
                <a:lnTo>
                  <a:pt x="33321" y="240033"/>
                </a:lnTo>
                <a:lnTo>
                  <a:pt x="33704" y="252728"/>
                </a:lnTo>
                <a:lnTo>
                  <a:pt x="43225" y="252441"/>
                </a:lnTo>
                <a:lnTo>
                  <a:pt x="42842" y="239746"/>
                </a:lnTo>
                <a:close/>
              </a:path>
              <a:path w="76200" h="316230">
                <a:moveTo>
                  <a:pt x="76164" y="238742"/>
                </a:moveTo>
                <a:lnTo>
                  <a:pt x="42842" y="239746"/>
                </a:lnTo>
                <a:lnTo>
                  <a:pt x="43225" y="252441"/>
                </a:lnTo>
                <a:lnTo>
                  <a:pt x="33704" y="252728"/>
                </a:lnTo>
                <a:lnTo>
                  <a:pt x="69690" y="252728"/>
                </a:lnTo>
                <a:lnTo>
                  <a:pt x="76164" y="238742"/>
                </a:lnTo>
                <a:close/>
              </a:path>
              <a:path w="76200" h="316230">
                <a:moveTo>
                  <a:pt x="35614" y="0"/>
                </a:moveTo>
                <a:lnTo>
                  <a:pt x="26093" y="287"/>
                </a:lnTo>
                <a:lnTo>
                  <a:pt x="33321" y="240033"/>
                </a:lnTo>
                <a:lnTo>
                  <a:pt x="42842" y="239746"/>
                </a:lnTo>
                <a:lnTo>
                  <a:pt x="356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77024" y="1714738"/>
            <a:ext cx="1781175" cy="603250"/>
          </a:xfrm>
          <a:custGeom>
            <a:avLst/>
            <a:gdLst/>
            <a:ahLst/>
            <a:cxnLst/>
            <a:rect l="l" t="t" r="r" b="b"/>
            <a:pathLst>
              <a:path w="1781175" h="603250">
                <a:moveTo>
                  <a:pt x="1707207" y="571009"/>
                </a:moveTo>
                <a:lnTo>
                  <a:pt x="1696783" y="602675"/>
                </a:lnTo>
                <a:lnTo>
                  <a:pt x="1781075" y="590311"/>
                </a:lnTo>
                <a:lnTo>
                  <a:pt x="1765630" y="574981"/>
                </a:lnTo>
                <a:lnTo>
                  <a:pt x="1719272" y="574981"/>
                </a:lnTo>
                <a:lnTo>
                  <a:pt x="1707207" y="571009"/>
                </a:lnTo>
                <a:close/>
              </a:path>
              <a:path w="1781175" h="603250">
                <a:moveTo>
                  <a:pt x="1710185" y="561961"/>
                </a:moveTo>
                <a:lnTo>
                  <a:pt x="1707207" y="571009"/>
                </a:lnTo>
                <a:lnTo>
                  <a:pt x="1719272" y="574981"/>
                </a:lnTo>
                <a:lnTo>
                  <a:pt x="1722250" y="565933"/>
                </a:lnTo>
                <a:lnTo>
                  <a:pt x="1710185" y="561961"/>
                </a:lnTo>
                <a:close/>
              </a:path>
              <a:path w="1781175" h="603250">
                <a:moveTo>
                  <a:pt x="1720608" y="530296"/>
                </a:moveTo>
                <a:lnTo>
                  <a:pt x="1710185" y="561961"/>
                </a:lnTo>
                <a:lnTo>
                  <a:pt x="1722250" y="565933"/>
                </a:lnTo>
                <a:lnTo>
                  <a:pt x="1719272" y="574981"/>
                </a:lnTo>
                <a:lnTo>
                  <a:pt x="1765630" y="574981"/>
                </a:lnTo>
                <a:lnTo>
                  <a:pt x="1720608" y="530296"/>
                </a:lnTo>
                <a:close/>
              </a:path>
              <a:path w="1781175" h="603250">
                <a:moveTo>
                  <a:pt x="2978" y="0"/>
                </a:moveTo>
                <a:lnTo>
                  <a:pt x="0" y="9047"/>
                </a:lnTo>
                <a:lnTo>
                  <a:pt x="1707207" y="571009"/>
                </a:lnTo>
                <a:lnTo>
                  <a:pt x="1710185" y="561961"/>
                </a:lnTo>
                <a:lnTo>
                  <a:pt x="2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620001" y="2709862"/>
            <a:ext cx="76200" cy="567055"/>
          </a:xfrm>
          <a:custGeom>
            <a:avLst/>
            <a:gdLst/>
            <a:ahLst/>
            <a:cxnLst/>
            <a:rect l="l" t="t" r="r" b="b"/>
            <a:pathLst>
              <a:path w="76200" h="567054">
                <a:moveTo>
                  <a:pt x="33337" y="490537"/>
                </a:moveTo>
                <a:lnTo>
                  <a:pt x="0" y="490537"/>
                </a:lnTo>
                <a:lnTo>
                  <a:pt x="38100" y="566737"/>
                </a:lnTo>
                <a:lnTo>
                  <a:pt x="69850" y="503237"/>
                </a:lnTo>
                <a:lnTo>
                  <a:pt x="33337" y="503237"/>
                </a:lnTo>
                <a:lnTo>
                  <a:pt x="33337" y="490537"/>
                </a:lnTo>
                <a:close/>
              </a:path>
              <a:path w="76200" h="567054">
                <a:moveTo>
                  <a:pt x="42861" y="0"/>
                </a:moveTo>
                <a:lnTo>
                  <a:pt x="33336" y="0"/>
                </a:lnTo>
                <a:lnTo>
                  <a:pt x="33337" y="503237"/>
                </a:lnTo>
                <a:lnTo>
                  <a:pt x="42862" y="503237"/>
                </a:lnTo>
                <a:lnTo>
                  <a:pt x="42861" y="0"/>
                </a:lnTo>
                <a:close/>
              </a:path>
              <a:path w="76200" h="567054">
                <a:moveTo>
                  <a:pt x="76200" y="490537"/>
                </a:moveTo>
                <a:lnTo>
                  <a:pt x="42862" y="490537"/>
                </a:lnTo>
                <a:lnTo>
                  <a:pt x="42862" y="503237"/>
                </a:lnTo>
                <a:lnTo>
                  <a:pt x="69850" y="503237"/>
                </a:lnTo>
                <a:lnTo>
                  <a:pt x="76200" y="490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05300" y="1714817"/>
            <a:ext cx="1575435" cy="617855"/>
          </a:xfrm>
          <a:custGeom>
            <a:avLst/>
            <a:gdLst/>
            <a:ahLst/>
            <a:cxnLst/>
            <a:rect l="l" t="t" r="r" b="b"/>
            <a:pathLst>
              <a:path w="1575435" h="617855">
                <a:moveTo>
                  <a:pt x="57452" y="546375"/>
                </a:moveTo>
                <a:lnTo>
                  <a:pt x="0" y="609282"/>
                </a:lnTo>
                <a:lnTo>
                  <a:pt x="84796" y="617500"/>
                </a:lnTo>
                <a:lnTo>
                  <a:pt x="74585" y="590939"/>
                </a:lnTo>
                <a:lnTo>
                  <a:pt x="60982" y="590939"/>
                </a:lnTo>
                <a:lnTo>
                  <a:pt x="57564" y="582048"/>
                </a:lnTo>
                <a:lnTo>
                  <a:pt x="69415" y="577492"/>
                </a:lnTo>
                <a:lnTo>
                  <a:pt x="57452" y="546375"/>
                </a:lnTo>
                <a:close/>
              </a:path>
              <a:path w="1575435" h="617855">
                <a:moveTo>
                  <a:pt x="69415" y="577492"/>
                </a:moveTo>
                <a:lnTo>
                  <a:pt x="57564" y="582048"/>
                </a:lnTo>
                <a:lnTo>
                  <a:pt x="60982" y="590939"/>
                </a:lnTo>
                <a:lnTo>
                  <a:pt x="72833" y="586383"/>
                </a:lnTo>
                <a:lnTo>
                  <a:pt x="69415" y="577492"/>
                </a:lnTo>
                <a:close/>
              </a:path>
              <a:path w="1575435" h="617855">
                <a:moveTo>
                  <a:pt x="72833" y="586383"/>
                </a:moveTo>
                <a:lnTo>
                  <a:pt x="60982" y="590939"/>
                </a:lnTo>
                <a:lnTo>
                  <a:pt x="74585" y="590939"/>
                </a:lnTo>
                <a:lnTo>
                  <a:pt x="72833" y="586383"/>
                </a:lnTo>
                <a:close/>
              </a:path>
              <a:path w="1575435" h="617855">
                <a:moveTo>
                  <a:pt x="1571504" y="0"/>
                </a:moveTo>
                <a:lnTo>
                  <a:pt x="69415" y="577492"/>
                </a:lnTo>
                <a:lnTo>
                  <a:pt x="72833" y="586383"/>
                </a:lnTo>
                <a:lnTo>
                  <a:pt x="1574921" y="8891"/>
                </a:lnTo>
                <a:lnTo>
                  <a:pt x="1571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30293"/>
            <a:ext cx="41052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/>
              <a:t>9.3</a:t>
            </a:r>
            <a:r>
              <a:rPr dirty="0" sz="3900" spc="-5"/>
              <a:t> </a:t>
            </a:r>
            <a:r>
              <a:rPr dirty="0" sz="3900" spc="90"/>
              <a:t>下次引用信息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402590" y="1275448"/>
            <a:ext cx="8227059" cy="52501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355600" marR="5080" indent="-342900">
              <a:lnSpc>
                <a:spcPts val="3279"/>
              </a:lnSpc>
              <a:spcBef>
                <a:spcPts val="22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在把三地址代码转换成为目标代码时，遇到的一个 </a:t>
            </a:r>
            <a:r>
              <a:rPr dirty="0" sz="2750" spc="45" b="1">
                <a:latin typeface="黑体"/>
                <a:cs typeface="黑体"/>
              </a:rPr>
              <a:t>重要问题：</a:t>
            </a:r>
            <a:endParaRPr sz="2750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dirty="0" sz="2350" spc="50" b="1">
                <a:solidFill>
                  <a:srgbClr val="FF0000"/>
                </a:solidFill>
                <a:latin typeface="黑体"/>
                <a:cs typeface="黑体"/>
              </a:rPr>
              <a:t>如何充分利用寄存器？</a:t>
            </a:r>
            <a:endParaRPr sz="23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基本思路：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在一个基本块范围内考虑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ts val="2800"/>
              </a:lnSpc>
              <a:spcBef>
                <a:spcPts val="6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把在基本块内还要被引用的变量的值尽可能保存在寄存</a:t>
            </a:r>
            <a:endParaRPr baseline="1182" sz="3525">
              <a:latin typeface="黑体"/>
              <a:cs typeface="黑体"/>
            </a:endParaRPr>
          </a:p>
          <a:p>
            <a:pPr marL="755650">
              <a:lnSpc>
                <a:spcPts val="2800"/>
              </a:lnSpc>
            </a:pPr>
            <a:r>
              <a:rPr dirty="0" sz="2350" spc="50" b="1">
                <a:latin typeface="黑体"/>
                <a:cs typeface="黑体"/>
              </a:rPr>
              <a:t>器中</a:t>
            </a:r>
            <a:endParaRPr sz="2350">
              <a:latin typeface="黑体"/>
              <a:cs typeface="黑体"/>
            </a:endParaRPr>
          </a:p>
          <a:p>
            <a:pPr lvl="1" marL="755650" indent="-285750">
              <a:lnSpc>
                <a:spcPts val="2785"/>
              </a:lnSpc>
              <a:spcBef>
                <a:spcPts val="81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把在基本块内不再被引用的变量所占用的寄存器尽早地</a:t>
            </a:r>
            <a:endParaRPr baseline="1182" sz="3525">
              <a:latin typeface="黑体"/>
              <a:cs typeface="黑体"/>
            </a:endParaRPr>
          </a:p>
          <a:p>
            <a:pPr marL="755650">
              <a:lnSpc>
                <a:spcPts val="2785"/>
              </a:lnSpc>
            </a:pPr>
            <a:r>
              <a:rPr dirty="0" sz="2350" spc="50" b="1">
                <a:latin typeface="黑体"/>
                <a:cs typeface="黑体"/>
              </a:rPr>
              <a:t>释放</a:t>
            </a:r>
            <a:endParaRPr sz="23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如：翻译语</a:t>
            </a:r>
            <a:r>
              <a:rPr dirty="0" baseline="1010" sz="4125" spc="52" b="1">
                <a:latin typeface="黑体"/>
                <a:cs typeface="黑体"/>
              </a:rPr>
              <a:t>句</a:t>
            </a:r>
            <a:r>
              <a:rPr dirty="0" baseline="1010" sz="4125" spc="817" b="1">
                <a:latin typeface="黑体"/>
                <a:cs typeface="黑体"/>
              </a:rPr>
              <a:t> </a:t>
            </a:r>
            <a:r>
              <a:rPr dirty="0" sz="2800" spc="-5" b="1">
                <a:latin typeface="Verdana"/>
                <a:cs typeface="Verdana"/>
              </a:rPr>
              <a:t>x:=y</a:t>
            </a:r>
            <a:r>
              <a:rPr dirty="0" sz="2800" b="1">
                <a:latin typeface="Verdana"/>
                <a:cs typeface="Verdana"/>
              </a:rPr>
              <a:t> op</a:t>
            </a:r>
            <a:r>
              <a:rPr dirty="0" sz="2800" spc="10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z</a:t>
            </a:r>
            <a:endParaRPr sz="2800">
              <a:latin typeface="Verdana"/>
              <a:cs typeface="Verdana"/>
            </a:endParaRPr>
          </a:p>
          <a:p>
            <a:pPr lvl="1" marL="755650" indent="-285750">
              <a:lnSpc>
                <a:spcPct val="100000"/>
              </a:lnSpc>
              <a:spcBef>
                <a:spcPts val="54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-10" b="1">
                <a:latin typeface="Verdana"/>
                <a:cs typeface="Verdana"/>
              </a:rPr>
              <a:t>x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b="1">
                <a:latin typeface="Verdana"/>
                <a:cs typeface="Verdana"/>
              </a:rPr>
              <a:t>y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5" b="1">
                <a:latin typeface="Verdana"/>
                <a:cs typeface="Verdana"/>
              </a:rPr>
              <a:t>z</a:t>
            </a:r>
            <a:r>
              <a:rPr dirty="0" baseline="1182" sz="3525" spc="75" b="1">
                <a:latin typeface="黑体"/>
                <a:cs typeface="黑体"/>
              </a:rPr>
              <a:t>在基本块中是否还会被引用？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在哪些三地址语句中被引用？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30293"/>
            <a:ext cx="20637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活跃变量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402590" y="1149603"/>
            <a:ext cx="8227059" cy="3822065"/>
          </a:xfrm>
          <a:prstGeom prst="rect">
            <a:avLst/>
          </a:prstGeom>
        </p:spPr>
        <p:txBody>
          <a:bodyPr wrap="square" lIns="0" tIns="1073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考虑变</a:t>
            </a:r>
            <a:r>
              <a:rPr dirty="0" baseline="1010" sz="4125" spc="52" b="1">
                <a:latin typeface="黑体"/>
                <a:cs typeface="黑体"/>
              </a:rPr>
              <a:t>量</a:t>
            </a:r>
            <a:r>
              <a:rPr dirty="0" baseline="1010" sz="4125" spc="-1019" b="1">
                <a:latin typeface="黑体"/>
                <a:cs typeface="黑体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x </a:t>
            </a:r>
            <a:r>
              <a:rPr dirty="0" baseline="1010" sz="4125" spc="67" b="1">
                <a:latin typeface="黑体"/>
                <a:cs typeface="黑体"/>
              </a:rPr>
              <a:t>和程序</a:t>
            </a:r>
            <a:r>
              <a:rPr dirty="0" baseline="1010" sz="4125" spc="52" b="1">
                <a:latin typeface="黑体"/>
                <a:cs typeface="黑体"/>
              </a:rPr>
              <a:t>点</a:t>
            </a:r>
            <a:r>
              <a:rPr dirty="0" baseline="1010" sz="4125" spc="-1012" b="1">
                <a:latin typeface="黑体"/>
                <a:cs typeface="黑体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3329"/>
              </a:lnSpc>
              <a:spcBef>
                <a:spcPts val="74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分</a:t>
            </a:r>
            <a:r>
              <a:rPr dirty="0" baseline="1010" sz="4125" spc="52" b="1">
                <a:latin typeface="黑体"/>
                <a:cs typeface="黑体"/>
              </a:rPr>
              <a:t>析</a:t>
            </a:r>
            <a:r>
              <a:rPr dirty="0" baseline="1010" sz="4125" spc="-1019" b="1">
                <a:latin typeface="黑体"/>
                <a:cs typeface="黑体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x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在</a:t>
            </a:r>
            <a:r>
              <a:rPr dirty="0" baseline="1010" sz="4125" spc="52" b="1">
                <a:latin typeface="黑体"/>
                <a:cs typeface="黑体"/>
              </a:rPr>
              <a:t>点</a:t>
            </a:r>
            <a:r>
              <a:rPr dirty="0" baseline="1010" sz="4125" spc="-1012" b="1">
                <a:latin typeface="黑体"/>
                <a:cs typeface="黑体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p</a:t>
            </a:r>
            <a:r>
              <a:rPr dirty="0" baseline="1010" sz="4125" spc="67" b="1">
                <a:latin typeface="黑体"/>
                <a:cs typeface="黑体"/>
              </a:rPr>
              <a:t>上的值是否会在流图中的某条从点</a:t>
            </a:r>
            <a:r>
              <a:rPr dirty="0" sz="2800" b="1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ts val="3270"/>
              </a:lnSpc>
            </a:pPr>
            <a:r>
              <a:rPr dirty="0" sz="2750" spc="45" b="1">
                <a:latin typeface="黑体"/>
                <a:cs typeface="黑体"/>
              </a:rPr>
              <a:t>出发的路径中使用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是，</a:t>
            </a:r>
            <a:r>
              <a:rPr dirty="0" baseline="1182" sz="3525" spc="60" b="1">
                <a:latin typeface="黑体"/>
                <a:cs typeface="黑体"/>
              </a:rPr>
              <a:t>则</a:t>
            </a:r>
            <a:r>
              <a:rPr dirty="0" baseline="1182" sz="3525" spc="-869" b="1">
                <a:latin typeface="黑体"/>
                <a:cs typeface="黑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x</a:t>
            </a:r>
            <a:r>
              <a:rPr dirty="0" baseline="1182" sz="3525" spc="60" b="1">
                <a:latin typeface="黑体"/>
                <a:cs typeface="黑体"/>
              </a:rPr>
              <a:t>在</a:t>
            </a:r>
            <a:r>
              <a:rPr dirty="0" baseline="1182" sz="3525" spc="-862" b="1">
                <a:latin typeface="黑体"/>
                <a:cs typeface="黑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baseline="1182" sz="3525" spc="75" b="1">
                <a:latin typeface="黑体"/>
                <a:cs typeface="黑体"/>
              </a:rPr>
              <a:t>上是活跃的</a:t>
            </a:r>
            <a:r>
              <a:rPr dirty="0" baseline="1182" sz="3525" spc="60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否则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sz="2400" spc="25" b="1">
                <a:latin typeface="Times New Roman"/>
                <a:cs typeface="Times New Roman"/>
              </a:rPr>
              <a:t>x</a:t>
            </a:r>
            <a:r>
              <a:rPr dirty="0" baseline="1182" sz="3525" spc="60" b="1">
                <a:latin typeface="黑体"/>
                <a:cs typeface="黑体"/>
              </a:rPr>
              <a:t>在</a:t>
            </a:r>
            <a:r>
              <a:rPr dirty="0" baseline="1182" sz="3525" spc="-869" b="1">
                <a:latin typeface="黑体"/>
                <a:cs typeface="黑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baseline="1182" sz="3525" spc="75" b="1">
                <a:latin typeface="黑体"/>
                <a:cs typeface="黑体"/>
              </a:rPr>
              <a:t>上是死的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355600" marR="5080" indent="-342900">
              <a:lnSpc>
                <a:spcPts val="3160"/>
              </a:lnSpc>
              <a:spcBef>
                <a:spcPts val="10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基于流图进行活跃变量分析，可以实现基本块的存 </a:t>
            </a:r>
            <a:r>
              <a:rPr dirty="0" sz="2750" spc="45" b="1">
                <a:latin typeface="黑体"/>
                <a:cs typeface="黑体"/>
              </a:rPr>
              <a:t>储分配，即只需为活跃变量分配寄存器即可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活跃信息用于代码优化时的全局数据流分析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60189"/>
            <a:ext cx="20637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下次引用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442277" y="894568"/>
            <a:ext cx="2476500" cy="91694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350" spc="50" b="1">
                <a:latin typeface="黑体"/>
                <a:cs typeface="黑体"/>
              </a:rPr>
              <a:t>三地址语句序列：</a:t>
            </a:r>
            <a:endParaRPr sz="2350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  <a:tabLst>
                <a:tab pos="960119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i:	x:=1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478" y="2840228"/>
            <a:ext cx="18757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  <a:tab pos="1252220" algn="l"/>
                <a:tab pos="1726564" algn="l"/>
              </a:tabLst>
            </a:pPr>
            <a:r>
              <a:rPr dirty="0" sz="2400" b="1">
                <a:latin typeface="Times New Roman"/>
                <a:cs typeface="Times New Roman"/>
              </a:rPr>
              <a:t>j:	y:</a:t>
            </a:r>
            <a:r>
              <a:rPr dirty="0" sz="2400" spc="-10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x	op	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027" y="3451291"/>
            <a:ext cx="8121650" cy="304482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926465">
              <a:lnSpc>
                <a:spcPct val="100000"/>
              </a:lnSpc>
              <a:spcBef>
                <a:spcPts val="785"/>
              </a:spcBef>
            </a:pPr>
            <a:r>
              <a:rPr dirty="0" baseline="1182" sz="3525" spc="75" b="1">
                <a:solidFill>
                  <a:srgbClr val="FF0000"/>
                </a:solidFill>
                <a:latin typeface="黑体"/>
                <a:cs typeface="黑体"/>
              </a:rPr>
              <a:t>语</a:t>
            </a:r>
            <a:r>
              <a:rPr dirty="0" baseline="1182" sz="3525" spc="60" b="1">
                <a:solidFill>
                  <a:srgbClr val="FF0000"/>
                </a:solidFill>
                <a:latin typeface="黑体"/>
                <a:cs typeface="黑体"/>
              </a:rPr>
              <a:t>句</a:t>
            </a:r>
            <a:r>
              <a:rPr dirty="0" baseline="1182" sz="3525" spc="-869" b="1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solidFill>
                  <a:srgbClr val="FF0000"/>
                </a:solidFill>
                <a:latin typeface="黑体"/>
                <a:cs typeface="黑体"/>
              </a:rPr>
              <a:t>是三地址语</a:t>
            </a:r>
            <a:r>
              <a:rPr dirty="0" baseline="1182" sz="3525" spc="60" b="1">
                <a:solidFill>
                  <a:srgbClr val="FF0000"/>
                </a:solidFill>
                <a:latin typeface="黑体"/>
                <a:cs typeface="黑体"/>
              </a:rPr>
              <a:t>句</a:t>
            </a:r>
            <a:r>
              <a:rPr dirty="0" baseline="1182" sz="3525" spc="-869" b="1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182" sz="3525" spc="60" b="1">
                <a:solidFill>
                  <a:srgbClr val="FF0000"/>
                </a:solidFill>
                <a:latin typeface="黑体"/>
                <a:cs typeface="黑体"/>
              </a:rPr>
              <a:t>中</a:t>
            </a:r>
            <a:r>
              <a:rPr dirty="0" baseline="1182" sz="3525" spc="-862" b="1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solidFill>
                  <a:srgbClr val="FF0000"/>
                </a:solidFill>
                <a:latin typeface="黑体"/>
                <a:cs typeface="黑体"/>
              </a:rPr>
              <a:t>的下次引用信息。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假定</a:t>
            </a:r>
            <a:endParaRPr baseline="1182" sz="3525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635"/>
              </a:spcBef>
              <a:buSzPct val="102127"/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讨论在一个基本块内的引用信息</a:t>
            </a:r>
            <a:endParaRPr baseline="1182" sz="3525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530"/>
              </a:spcBef>
              <a:buSzPct val="102127"/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所有的变量在基本块出口处都是活跃</a:t>
            </a:r>
            <a:r>
              <a:rPr dirty="0" baseline="1182" sz="3525" spc="60" b="1">
                <a:latin typeface="黑体"/>
                <a:cs typeface="黑体"/>
              </a:rPr>
              <a:t>的</a:t>
            </a:r>
            <a:endParaRPr baseline="1182" sz="3525">
              <a:latin typeface="黑体"/>
              <a:cs typeface="黑体"/>
            </a:endParaRPr>
          </a:p>
          <a:p>
            <a:pPr lvl="1" marL="755015" marR="5080" indent="-285750">
              <a:lnSpc>
                <a:spcPts val="2750"/>
              </a:lnSpc>
              <a:spcBef>
                <a:spcPts val="919"/>
              </a:spcBef>
              <a:buSzPct val="102127"/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三地址语句的结构中，记录语句中出现的每个名字的下 </a:t>
            </a:r>
            <a:r>
              <a:rPr dirty="0" sz="2350" spc="50" b="1">
                <a:latin typeface="黑体"/>
                <a:cs typeface="黑体"/>
              </a:rPr>
              <a:t>次引用信息和活跃信息</a:t>
            </a:r>
            <a:endParaRPr sz="2350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490"/>
              </a:spcBef>
              <a:buSzPct val="102127"/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符号表中含有记录下次引用信息和活跃信息的域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81714" y="1268760"/>
            <a:ext cx="6113780" cy="457200"/>
          </a:xfrm>
          <a:custGeom>
            <a:avLst/>
            <a:gdLst/>
            <a:ahLst/>
            <a:cxnLst/>
            <a:rect l="l" t="t" r="r" b="b"/>
            <a:pathLst>
              <a:path w="6113780" h="457200">
                <a:moveTo>
                  <a:pt x="6113606" y="381000"/>
                </a:moveTo>
                <a:lnTo>
                  <a:pt x="1793373" y="381000"/>
                </a:lnTo>
                <a:lnTo>
                  <a:pt x="1799361" y="410660"/>
                </a:lnTo>
                <a:lnTo>
                  <a:pt x="1815691" y="434881"/>
                </a:lnTo>
                <a:lnTo>
                  <a:pt x="1839912" y="451211"/>
                </a:lnTo>
                <a:lnTo>
                  <a:pt x="1869573" y="457200"/>
                </a:lnTo>
                <a:lnTo>
                  <a:pt x="6037406" y="457200"/>
                </a:lnTo>
                <a:lnTo>
                  <a:pt x="6067066" y="451211"/>
                </a:lnTo>
                <a:lnTo>
                  <a:pt x="6091287" y="434881"/>
                </a:lnTo>
                <a:lnTo>
                  <a:pt x="6107617" y="410660"/>
                </a:lnTo>
                <a:lnTo>
                  <a:pt x="6113606" y="381000"/>
                </a:lnTo>
                <a:close/>
              </a:path>
              <a:path w="6113780" h="457200">
                <a:moveTo>
                  <a:pt x="6037406" y="0"/>
                </a:moveTo>
                <a:lnTo>
                  <a:pt x="1869573" y="0"/>
                </a:lnTo>
                <a:lnTo>
                  <a:pt x="1839912" y="5988"/>
                </a:lnTo>
                <a:lnTo>
                  <a:pt x="1815691" y="22318"/>
                </a:lnTo>
                <a:lnTo>
                  <a:pt x="1799361" y="46539"/>
                </a:lnTo>
                <a:lnTo>
                  <a:pt x="1793373" y="76200"/>
                </a:lnTo>
                <a:lnTo>
                  <a:pt x="1793373" y="266700"/>
                </a:lnTo>
                <a:lnTo>
                  <a:pt x="0" y="392466"/>
                </a:lnTo>
                <a:lnTo>
                  <a:pt x="6113606" y="381000"/>
                </a:lnTo>
                <a:lnTo>
                  <a:pt x="6113606" y="76200"/>
                </a:lnTo>
                <a:lnTo>
                  <a:pt x="6107617" y="46539"/>
                </a:lnTo>
                <a:lnTo>
                  <a:pt x="6091287" y="22318"/>
                </a:lnTo>
                <a:lnTo>
                  <a:pt x="6067066" y="5988"/>
                </a:lnTo>
                <a:lnTo>
                  <a:pt x="6037406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81713" y="1268760"/>
            <a:ext cx="6113780" cy="457200"/>
          </a:xfrm>
          <a:custGeom>
            <a:avLst/>
            <a:gdLst/>
            <a:ahLst/>
            <a:cxnLst/>
            <a:rect l="l" t="t" r="r" b="b"/>
            <a:pathLst>
              <a:path w="6113780" h="457200">
                <a:moveTo>
                  <a:pt x="1793374" y="76200"/>
                </a:moveTo>
                <a:lnTo>
                  <a:pt x="1799362" y="46539"/>
                </a:lnTo>
                <a:lnTo>
                  <a:pt x="1815692" y="22318"/>
                </a:lnTo>
                <a:lnTo>
                  <a:pt x="1839913" y="5988"/>
                </a:lnTo>
                <a:lnTo>
                  <a:pt x="1869573" y="0"/>
                </a:lnTo>
                <a:lnTo>
                  <a:pt x="2513412" y="0"/>
                </a:lnTo>
                <a:lnTo>
                  <a:pt x="3593471" y="0"/>
                </a:lnTo>
                <a:lnTo>
                  <a:pt x="6037407" y="0"/>
                </a:lnTo>
                <a:lnTo>
                  <a:pt x="6067066" y="5988"/>
                </a:lnTo>
                <a:lnTo>
                  <a:pt x="6091287" y="22318"/>
                </a:lnTo>
                <a:lnTo>
                  <a:pt x="6107617" y="46539"/>
                </a:lnTo>
                <a:lnTo>
                  <a:pt x="6113606" y="76200"/>
                </a:lnTo>
                <a:lnTo>
                  <a:pt x="6113606" y="266700"/>
                </a:lnTo>
                <a:lnTo>
                  <a:pt x="6113606" y="381000"/>
                </a:lnTo>
                <a:lnTo>
                  <a:pt x="6107617" y="410660"/>
                </a:lnTo>
                <a:lnTo>
                  <a:pt x="6091287" y="434881"/>
                </a:lnTo>
                <a:lnTo>
                  <a:pt x="6067066" y="451211"/>
                </a:lnTo>
                <a:lnTo>
                  <a:pt x="6037407" y="457200"/>
                </a:lnTo>
                <a:lnTo>
                  <a:pt x="3593471" y="457200"/>
                </a:lnTo>
                <a:lnTo>
                  <a:pt x="2513412" y="457200"/>
                </a:lnTo>
                <a:lnTo>
                  <a:pt x="1869573" y="457200"/>
                </a:lnTo>
                <a:lnTo>
                  <a:pt x="1839913" y="451211"/>
                </a:lnTo>
                <a:lnTo>
                  <a:pt x="1815692" y="434881"/>
                </a:lnTo>
                <a:lnTo>
                  <a:pt x="1799362" y="410660"/>
                </a:lnTo>
                <a:lnTo>
                  <a:pt x="1793374" y="381000"/>
                </a:lnTo>
                <a:lnTo>
                  <a:pt x="0" y="392466"/>
                </a:lnTo>
                <a:lnTo>
                  <a:pt x="1793374" y="266700"/>
                </a:lnTo>
                <a:lnTo>
                  <a:pt x="1793374" y="76200"/>
                </a:lnTo>
                <a:close/>
              </a:path>
            </a:pathLst>
          </a:custGeom>
          <a:ln w="9525">
            <a:solidFill>
              <a:srgbClr val="3366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76146" y="1315422"/>
            <a:ext cx="247840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宋体"/>
                <a:cs typeface="宋体"/>
              </a:rPr>
              <a:t>语句</a:t>
            </a:r>
            <a:r>
              <a:rPr dirty="0" sz="2350" spc="25" b="1">
                <a:latin typeface="宋体"/>
                <a:cs typeface="宋体"/>
              </a:rPr>
              <a:t>i</a:t>
            </a:r>
            <a:r>
              <a:rPr dirty="0" sz="2350" spc="50" b="1">
                <a:latin typeface="宋体"/>
                <a:cs typeface="宋体"/>
              </a:rPr>
              <a:t>对变量</a:t>
            </a:r>
            <a:r>
              <a:rPr dirty="0" sz="2350" spc="25" b="1">
                <a:latin typeface="宋体"/>
                <a:cs typeface="宋体"/>
              </a:rPr>
              <a:t>x</a:t>
            </a:r>
            <a:r>
              <a:rPr dirty="0" sz="2350" spc="50" b="1">
                <a:latin typeface="宋体"/>
                <a:cs typeface="宋体"/>
              </a:rPr>
              <a:t>定值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26313" y="1943806"/>
            <a:ext cx="85725" cy="850900"/>
          </a:xfrm>
          <a:custGeom>
            <a:avLst/>
            <a:gdLst/>
            <a:ahLst/>
            <a:cxnLst/>
            <a:rect l="l" t="t" r="r" b="b"/>
            <a:pathLst>
              <a:path w="85725" h="850900">
                <a:moveTo>
                  <a:pt x="28575" y="764730"/>
                </a:moveTo>
                <a:lnTo>
                  <a:pt x="0" y="764787"/>
                </a:lnTo>
                <a:lnTo>
                  <a:pt x="43035" y="850426"/>
                </a:lnTo>
                <a:lnTo>
                  <a:pt x="78559" y="779017"/>
                </a:lnTo>
                <a:lnTo>
                  <a:pt x="28604" y="779017"/>
                </a:lnTo>
                <a:lnTo>
                  <a:pt x="28575" y="764730"/>
                </a:lnTo>
                <a:close/>
              </a:path>
              <a:path w="85725" h="850900">
                <a:moveTo>
                  <a:pt x="85725" y="764614"/>
                </a:moveTo>
                <a:lnTo>
                  <a:pt x="28575" y="764730"/>
                </a:lnTo>
                <a:lnTo>
                  <a:pt x="28604" y="779017"/>
                </a:lnTo>
                <a:lnTo>
                  <a:pt x="57179" y="778960"/>
                </a:lnTo>
                <a:lnTo>
                  <a:pt x="57150" y="764672"/>
                </a:lnTo>
                <a:lnTo>
                  <a:pt x="85696" y="764672"/>
                </a:lnTo>
                <a:close/>
              </a:path>
              <a:path w="85725" h="850900">
                <a:moveTo>
                  <a:pt x="85696" y="764672"/>
                </a:moveTo>
                <a:lnTo>
                  <a:pt x="57150" y="764672"/>
                </a:lnTo>
                <a:lnTo>
                  <a:pt x="57179" y="778960"/>
                </a:lnTo>
                <a:lnTo>
                  <a:pt x="28604" y="779017"/>
                </a:lnTo>
                <a:lnTo>
                  <a:pt x="78559" y="779017"/>
                </a:lnTo>
                <a:lnTo>
                  <a:pt x="85696" y="764672"/>
                </a:lnTo>
                <a:close/>
              </a:path>
              <a:path w="85725" h="850900">
                <a:moveTo>
                  <a:pt x="55610" y="0"/>
                </a:moveTo>
                <a:lnTo>
                  <a:pt x="27035" y="57"/>
                </a:lnTo>
                <a:lnTo>
                  <a:pt x="28575" y="764730"/>
                </a:lnTo>
                <a:lnTo>
                  <a:pt x="57150" y="764672"/>
                </a:lnTo>
                <a:lnTo>
                  <a:pt x="55610" y="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13618" y="1988840"/>
            <a:ext cx="5882005" cy="457200"/>
          </a:xfrm>
          <a:custGeom>
            <a:avLst/>
            <a:gdLst/>
            <a:ahLst/>
            <a:cxnLst/>
            <a:rect l="l" t="t" r="r" b="b"/>
            <a:pathLst>
              <a:path w="5882005" h="457200">
                <a:moveTo>
                  <a:pt x="5805501" y="0"/>
                </a:moveTo>
                <a:lnTo>
                  <a:pt x="1614500" y="0"/>
                </a:lnTo>
                <a:lnTo>
                  <a:pt x="1584840" y="5988"/>
                </a:lnTo>
                <a:lnTo>
                  <a:pt x="1560619" y="22318"/>
                </a:lnTo>
                <a:lnTo>
                  <a:pt x="1544289" y="46539"/>
                </a:lnTo>
                <a:lnTo>
                  <a:pt x="1538301" y="76200"/>
                </a:lnTo>
                <a:lnTo>
                  <a:pt x="1538301" y="266700"/>
                </a:lnTo>
                <a:lnTo>
                  <a:pt x="0" y="325438"/>
                </a:lnTo>
                <a:lnTo>
                  <a:pt x="1538301" y="381000"/>
                </a:lnTo>
                <a:lnTo>
                  <a:pt x="1544289" y="410660"/>
                </a:lnTo>
                <a:lnTo>
                  <a:pt x="1560619" y="434881"/>
                </a:lnTo>
                <a:lnTo>
                  <a:pt x="1584840" y="451211"/>
                </a:lnTo>
                <a:lnTo>
                  <a:pt x="1614500" y="457200"/>
                </a:lnTo>
                <a:lnTo>
                  <a:pt x="5805501" y="457200"/>
                </a:lnTo>
                <a:lnTo>
                  <a:pt x="5835161" y="451211"/>
                </a:lnTo>
                <a:lnTo>
                  <a:pt x="5859382" y="434881"/>
                </a:lnTo>
                <a:lnTo>
                  <a:pt x="5875713" y="410660"/>
                </a:lnTo>
                <a:lnTo>
                  <a:pt x="5881701" y="381000"/>
                </a:lnTo>
                <a:lnTo>
                  <a:pt x="5881701" y="76200"/>
                </a:lnTo>
                <a:lnTo>
                  <a:pt x="5875713" y="46539"/>
                </a:lnTo>
                <a:lnTo>
                  <a:pt x="5859382" y="22318"/>
                </a:lnTo>
                <a:lnTo>
                  <a:pt x="5835161" y="5988"/>
                </a:lnTo>
                <a:lnTo>
                  <a:pt x="5805501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13618" y="1988840"/>
            <a:ext cx="5882005" cy="457200"/>
          </a:xfrm>
          <a:custGeom>
            <a:avLst/>
            <a:gdLst/>
            <a:ahLst/>
            <a:cxnLst/>
            <a:rect l="l" t="t" r="r" b="b"/>
            <a:pathLst>
              <a:path w="5882005" h="457200">
                <a:moveTo>
                  <a:pt x="1538302" y="76200"/>
                </a:moveTo>
                <a:lnTo>
                  <a:pt x="1544290" y="46539"/>
                </a:lnTo>
                <a:lnTo>
                  <a:pt x="1560620" y="22318"/>
                </a:lnTo>
                <a:lnTo>
                  <a:pt x="1584841" y="5988"/>
                </a:lnTo>
                <a:lnTo>
                  <a:pt x="1614501" y="0"/>
                </a:lnTo>
                <a:lnTo>
                  <a:pt x="2262202" y="0"/>
                </a:lnTo>
                <a:lnTo>
                  <a:pt x="3348052" y="0"/>
                </a:lnTo>
                <a:lnTo>
                  <a:pt x="5805502" y="0"/>
                </a:lnTo>
                <a:lnTo>
                  <a:pt x="5835162" y="5988"/>
                </a:lnTo>
                <a:lnTo>
                  <a:pt x="5859383" y="22318"/>
                </a:lnTo>
                <a:lnTo>
                  <a:pt x="5875713" y="46539"/>
                </a:lnTo>
                <a:lnTo>
                  <a:pt x="5881702" y="76200"/>
                </a:lnTo>
                <a:lnTo>
                  <a:pt x="5881702" y="266700"/>
                </a:lnTo>
                <a:lnTo>
                  <a:pt x="5881702" y="381000"/>
                </a:lnTo>
                <a:lnTo>
                  <a:pt x="5875713" y="410660"/>
                </a:lnTo>
                <a:lnTo>
                  <a:pt x="5859383" y="434881"/>
                </a:lnTo>
                <a:lnTo>
                  <a:pt x="5835162" y="451211"/>
                </a:lnTo>
                <a:lnTo>
                  <a:pt x="5805502" y="457200"/>
                </a:lnTo>
                <a:lnTo>
                  <a:pt x="3348052" y="457200"/>
                </a:lnTo>
                <a:lnTo>
                  <a:pt x="2262202" y="457200"/>
                </a:lnTo>
                <a:lnTo>
                  <a:pt x="1614501" y="457200"/>
                </a:lnTo>
                <a:lnTo>
                  <a:pt x="1584841" y="451211"/>
                </a:lnTo>
                <a:lnTo>
                  <a:pt x="1560620" y="434881"/>
                </a:lnTo>
                <a:lnTo>
                  <a:pt x="1544290" y="410660"/>
                </a:lnTo>
                <a:lnTo>
                  <a:pt x="1538302" y="381000"/>
                </a:lnTo>
                <a:lnTo>
                  <a:pt x="0" y="325438"/>
                </a:lnTo>
                <a:lnTo>
                  <a:pt x="1538302" y="266700"/>
                </a:lnTo>
                <a:lnTo>
                  <a:pt x="1538302" y="76200"/>
                </a:lnTo>
                <a:close/>
              </a:path>
            </a:pathLst>
          </a:custGeom>
          <a:ln w="9525">
            <a:solidFill>
              <a:srgbClr val="3366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95601" y="2037798"/>
            <a:ext cx="3856354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宋体"/>
                <a:cs typeface="宋体"/>
              </a:rPr>
              <a:t>没有对变量</a:t>
            </a:r>
            <a:r>
              <a:rPr dirty="0" sz="2350" spc="25" b="1">
                <a:latin typeface="宋体"/>
                <a:cs typeface="宋体"/>
              </a:rPr>
              <a:t>x</a:t>
            </a:r>
            <a:r>
              <a:rPr dirty="0" sz="2350" spc="50" b="1">
                <a:latin typeface="宋体"/>
                <a:cs typeface="宋体"/>
              </a:rPr>
              <a:t>定值的其他语句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72496" y="1929044"/>
            <a:ext cx="193675" cy="865505"/>
          </a:xfrm>
          <a:custGeom>
            <a:avLst/>
            <a:gdLst/>
            <a:ahLst/>
            <a:cxnLst/>
            <a:rect l="l" t="t" r="r" b="b"/>
            <a:pathLst>
              <a:path w="193675" h="865505">
                <a:moveTo>
                  <a:pt x="185385" y="0"/>
                </a:moveTo>
                <a:lnTo>
                  <a:pt x="169612" y="1073"/>
                </a:lnTo>
                <a:lnTo>
                  <a:pt x="163663" y="7889"/>
                </a:lnTo>
                <a:lnTo>
                  <a:pt x="164735" y="23634"/>
                </a:lnTo>
                <a:lnTo>
                  <a:pt x="171551" y="29582"/>
                </a:lnTo>
                <a:lnTo>
                  <a:pt x="187325" y="28508"/>
                </a:lnTo>
                <a:lnTo>
                  <a:pt x="193272" y="21692"/>
                </a:lnTo>
                <a:lnTo>
                  <a:pt x="192201" y="5947"/>
                </a:lnTo>
                <a:lnTo>
                  <a:pt x="185385" y="0"/>
                </a:lnTo>
                <a:close/>
              </a:path>
              <a:path w="193675" h="865505">
                <a:moveTo>
                  <a:pt x="122793" y="21328"/>
                </a:moveTo>
                <a:lnTo>
                  <a:pt x="111526" y="32419"/>
                </a:lnTo>
                <a:lnTo>
                  <a:pt x="111456" y="41465"/>
                </a:lnTo>
                <a:lnTo>
                  <a:pt x="122527" y="52712"/>
                </a:lnTo>
                <a:lnTo>
                  <a:pt x="131573" y="52782"/>
                </a:lnTo>
                <a:lnTo>
                  <a:pt x="142839" y="41691"/>
                </a:lnTo>
                <a:lnTo>
                  <a:pt x="142910" y="32645"/>
                </a:lnTo>
                <a:lnTo>
                  <a:pt x="131839" y="21399"/>
                </a:lnTo>
                <a:lnTo>
                  <a:pt x="122793" y="21328"/>
                </a:lnTo>
                <a:close/>
              </a:path>
              <a:path w="193675" h="865505">
                <a:moveTo>
                  <a:pt x="92589" y="65375"/>
                </a:moveTo>
                <a:lnTo>
                  <a:pt x="83794" y="67494"/>
                </a:lnTo>
                <a:lnTo>
                  <a:pt x="75543" y="80980"/>
                </a:lnTo>
                <a:lnTo>
                  <a:pt x="77661" y="89775"/>
                </a:lnTo>
                <a:lnTo>
                  <a:pt x="91122" y="98012"/>
                </a:lnTo>
                <a:lnTo>
                  <a:pt x="99918" y="95893"/>
                </a:lnTo>
                <a:lnTo>
                  <a:pt x="108169" y="82407"/>
                </a:lnTo>
                <a:lnTo>
                  <a:pt x="106051" y="73613"/>
                </a:lnTo>
                <a:lnTo>
                  <a:pt x="92589" y="65375"/>
                </a:lnTo>
                <a:close/>
              </a:path>
              <a:path w="193675" h="865505">
                <a:moveTo>
                  <a:pt x="64985" y="116804"/>
                </a:moveTo>
                <a:lnTo>
                  <a:pt x="56643" y="120302"/>
                </a:lnTo>
                <a:lnTo>
                  <a:pt x="50656" y="134934"/>
                </a:lnTo>
                <a:lnTo>
                  <a:pt x="54154" y="143277"/>
                </a:lnTo>
                <a:lnTo>
                  <a:pt x="68760" y="149254"/>
                </a:lnTo>
                <a:lnTo>
                  <a:pt x="77102" y="145756"/>
                </a:lnTo>
                <a:lnTo>
                  <a:pt x="83089" y="131123"/>
                </a:lnTo>
                <a:lnTo>
                  <a:pt x="79592" y="122781"/>
                </a:lnTo>
                <a:lnTo>
                  <a:pt x="64985" y="116804"/>
                </a:lnTo>
                <a:close/>
              </a:path>
              <a:path w="193675" h="865505">
                <a:moveTo>
                  <a:pt x="44711" y="171232"/>
                </a:moveTo>
                <a:lnTo>
                  <a:pt x="36835" y="175681"/>
                </a:lnTo>
                <a:lnTo>
                  <a:pt x="32598" y="190914"/>
                </a:lnTo>
                <a:lnTo>
                  <a:pt x="37047" y="198790"/>
                </a:lnTo>
                <a:lnTo>
                  <a:pt x="52251" y="203018"/>
                </a:lnTo>
                <a:lnTo>
                  <a:pt x="60129" y="198569"/>
                </a:lnTo>
                <a:lnTo>
                  <a:pt x="64364" y="183337"/>
                </a:lnTo>
                <a:lnTo>
                  <a:pt x="59916" y="175460"/>
                </a:lnTo>
                <a:lnTo>
                  <a:pt x="44711" y="171232"/>
                </a:lnTo>
                <a:close/>
              </a:path>
              <a:path w="193675" h="865505">
                <a:moveTo>
                  <a:pt x="30225" y="226929"/>
                </a:moveTo>
                <a:lnTo>
                  <a:pt x="22578" y="231759"/>
                </a:lnTo>
                <a:lnTo>
                  <a:pt x="19094" y="247181"/>
                </a:lnTo>
                <a:lnTo>
                  <a:pt x="23924" y="254830"/>
                </a:lnTo>
                <a:lnTo>
                  <a:pt x="39317" y="258307"/>
                </a:lnTo>
                <a:lnTo>
                  <a:pt x="46967" y="253478"/>
                </a:lnTo>
                <a:lnTo>
                  <a:pt x="50450" y="238056"/>
                </a:lnTo>
                <a:lnTo>
                  <a:pt x="45619" y="230407"/>
                </a:lnTo>
                <a:lnTo>
                  <a:pt x="30225" y="226929"/>
                </a:lnTo>
                <a:close/>
              </a:path>
              <a:path w="193675" h="865505">
                <a:moveTo>
                  <a:pt x="19239" y="283726"/>
                </a:moveTo>
                <a:lnTo>
                  <a:pt x="12037" y="289201"/>
                </a:lnTo>
                <a:lnTo>
                  <a:pt x="9902" y="304866"/>
                </a:lnTo>
                <a:lnTo>
                  <a:pt x="15375" y="312068"/>
                </a:lnTo>
                <a:lnTo>
                  <a:pt x="31013" y="314200"/>
                </a:lnTo>
                <a:lnTo>
                  <a:pt x="38215" y="308725"/>
                </a:lnTo>
                <a:lnTo>
                  <a:pt x="40350" y="293060"/>
                </a:lnTo>
                <a:lnTo>
                  <a:pt x="34876" y="285859"/>
                </a:lnTo>
                <a:lnTo>
                  <a:pt x="19239" y="283726"/>
                </a:lnTo>
                <a:close/>
              </a:path>
              <a:path w="193675" h="865505">
                <a:moveTo>
                  <a:pt x="12133" y="340772"/>
                </a:moveTo>
                <a:lnTo>
                  <a:pt x="5156" y="346530"/>
                </a:lnTo>
                <a:lnTo>
                  <a:pt x="3652" y="362270"/>
                </a:lnTo>
                <a:lnTo>
                  <a:pt x="9410" y="369246"/>
                </a:lnTo>
                <a:lnTo>
                  <a:pt x="25120" y="370748"/>
                </a:lnTo>
                <a:lnTo>
                  <a:pt x="32096" y="364989"/>
                </a:lnTo>
                <a:lnTo>
                  <a:pt x="33601" y="349251"/>
                </a:lnTo>
                <a:lnTo>
                  <a:pt x="27843" y="342273"/>
                </a:lnTo>
                <a:lnTo>
                  <a:pt x="12133" y="340772"/>
                </a:lnTo>
                <a:close/>
              </a:path>
              <a:path w="193675" h="865505">
                <a:moveTo>
                  <a:pt x="7341" y="398367"/>
                </a:moveTo>
                <a:lnTo>
                  <a:pt x="828" y="404643"/>
                </a:lnTo>
                <a:lnTo>
                  <a:pt x="533" y="420451"/>
                </a:lnTo>
                <a:lnTo>
                  <a:pt x="6809" y="426965"/>
                </a:lnTo>
                <a:lnTo>
                  <a:pt x="22589" y="427259"/>
                </a:lnTo>
                <a:lnTo>
                  <a:pt x="29103" y="420982"/>
                </a:lnTo>
                <a:lnTo>
                  <a:pt x="29397" y="405175"/>
                </a:lnTo>
                <a:lnTo>
                  <a:pt x="23120" y="398660"/>
                </a:lnTo>
                <a:lnTo>
                  <a:pt x="7341" y="398367"/>
                </a:lnTo>
                <a:close/>
              </a:path>
              <a:path w="193675" h="865505">
                <a:moveTo>
                  <a:pt x="21991" y="455462"/>
                </a:moveTo>
                <a:lnTo>
                  <a:pt x="6215" y="455902"/>
                </a:lnTo>
                <a:lnTo>
                  <a:pt x="0" y="462475"/>
                </a:lnTo>
                <a:lnTo>
                  <a:pt x="440" y="478279"/>
                </a:lnTo>
                <a:lnTo>
                  <a:pt x="7012" y="484494"/>
                </a:lnTo>
                <a:lnTo>
                  <a:pt x="22788" y="484055"/>
                </a:lnTo>
                <a:lnTo>
                  <a:pt x="29004" y="477481"/>
                </a:lnTo>
                <a:lnTo>
                  <a:pt x="28563" y="461678"/>
                </a:lnTo>
                <a:lnTo>
                  <a:pt x="21991" y="455462"/>
                </a:lnTo>
                <a:close/>
              </a:path>
              <a:path w="193675" h="865505">
                <a:moveTo>
                  <a:pt x="22989" y="512206"/>
                </a:moveTo>
                <a:lnTo>
                  <a:pt x="7263" y="513535"/>
                </a:lnTo>
                <a:lnTo>
                  <a:pt x="1428" y="520448"/>
                </a:lnTo>
                <a:lnTo>
                  <a:pt x="2759" y="536201"/>
                </a:lnTo>
                <a:lnTo>
                  <a:pt x="9672" y="542037"/>
                </a:lnTo>
                <a:lnTo>
                  <a:pt x="25398" y="540708"/>
                </a:lnTo>
                <a:lnTo>
                  <a:pt x="31233" y="533794"/>
                </a:lnTo>
                <a:lnTo>
                  <a:pt x="29902" y="518041"/>
                </a:lnTo>
                <a:lnTo>
                  <a:pt x="22989" y="512206"/>
                </a:lnTo>
                <a:close/>
              </a:path>
              <a:path w="193675" h="865505">
                <a:moveTo>
                  <a:pt x="27805" y="569182"/>
                </a:moveTo>
                <a:lnTo>
                  <a:pt x="12080" y="570510"/>
                </a:lnTo>
                <a:lnTo>
                  <a:pt x="6244" y="577422"/>
                </a:lnTo>
                <a:lnTo>
                  <a:pt x="7574" y="593176"/>
                </a:lnTo>
                <a:lnTo>
                  <a:pt x="14486" y="599012"/>
                </a:lnTo>
                <a:lnTo>
                  <a:pt x="30212" y="597684"/>
                </a:lnTo>
                <a:lnTo>
                  <a:pt x="36047" y="590772"/>
                </a:lnTo>
                <a:lnTo>
                  <a:pt x="34717" y="575017"/>
                </a:lnTo>
                <a:lnTo>
                  <a:pt x="27805" y="569182"/>
                </a:lnTo>
                <a:close/>
              </a:path>
              <a:path w="193675" h="865505">
                <a:moveTo>
                  <a:pt x="34952" y="625424"/>
                </a:moveTo>
                <a:lnTo>
                  <a:pt x="19331" y="627673"/>
                </a:lnTo>
                <a:lnTo>
                  <a:pt x="13912" y="634917"/>
                </a:lnTo>
                <a:lnTo>
                  <a:pt x="16167" y="650566"/>
                </a:lnTo>
                <a:lnTo>
                  <a:pt x="23409" y="655985"/>
                </a:lnTo>
                <a:lnTo>
                  <a:pt x="39030" y="653735"/>
                </a:lnTo>
                <a:lnTo>
                  <a:pt x="44450" y="646492"/>
                </a:lnTo>
                <a:lnTo>
                  <a:pt x="42195" y="630843"/>
                </a:lnTo>
                <a:lnTo>
                  <a:pt x="34952" y="625424"/>
                </a:lnTo>
                <a:close/>
              </a:path>
              <a:path w="193675" h="865505">
                <a:moveTo>
                  <a:pt x="45013" y="681031"/>
                </a:moveTo>
                <a:lnTo>
                  <a:pt x="29629" y="684549"/>
                </a:lnTo>
                <a:lnTo>
                  <a:pt x="24819" y="692210"/>
                </a:lnTo>
                <a:lnTo>
                  <a:pt x="28343" y="707623"/>
                </a:lnTo>
                <a:lnTo>
                  <a:pt x="36005" y="712433"/>
                </a:lnTo>
                <a:lnTo>
                  <a:pt x="51390" y="708913"/>
                </a:lnTo>
                <a:lnTo>
                  <a:pt x="56200" y="701252"/>
                </a:lnTo>
                <a:lnTo>
                  <a:pt x="52675" y="685840"/>
                </a:lnTo>
                <a:lnTo>
                  <a:pt x="45013" y="681031"/>
                </a:lnTo>
                <a:close/>
              </a:path>
              <a:path w="193675" h="865505">
                <a:moveTo>
                  <a:pt x="59335" y="735737"/>
                </a:moveTo>
                <a:lnTo>
                  <a:pt x="44267" y="740427"/>
                </a:lnTo>
                <a:lnTo>
                  <a:pt x="40060" y="748436"/>
                </a:lnTo>
                <a:lnTo>
                  <a:pt x="44758" y="763532"/>
                </a:lnTo>
                <a:lnTo>
                  <a:pt x="52767" y="767739"/>
                </a:lnTo>
                <a:lnTo>
                  <a:pt x="67835" y="763050"/>
                </a:lnTo>
                <a:lnTo>
                  <a:pt x="72042" y="755041"/>
                </a:lnTo>
                <a:lnTo>
                  <a:pt x="67344" y="739945"/>
                </a:lnTo>
                <a:lnTo>
                  <a:pt x="59335" y="735737"/>
                </a:lnTo>
                <a:close/>
              </a:path>
              <a:path w="193675" h="865505">
                <a:moveTo>
                  <a:pt x="108017" y="769611"/>
                </a:moveTo>
                <a:lnTo>
                  <a:pt x="34542" y="813772"/>
                </a:lnTo>
                <a:lnTo>
                  <a:pt x="115441" y="865167"/>
                </a:lnTo>
                <a:lnTo>
                  <a:pt x="108017" y="769611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81437" y="1929044"/>
            <a:ext cx="193675" cy="865505"/>
          </a:xfrm>
          <a:custGeom>
            <a:avLst/>
            <a:gdLst/>
            <a:ahLst/>
            <a:cxnLst/>
            <a:rect l="l" t="t" r="r" b="b"/>
            <a:pathLst>
              <a:path w="193675" h="865505">
                <a:moveTo>
                  <a:pt x="7886" y="0"/>
                </a:moveTo>
                <a:lnTo>
                  <a:pt x="1070" y="5947"/>
                </a:lnTo>
                <a:lnTo>
                  <a:pt x="0" y="21692"/>
                </a:lnTo>
                <a:lnTo>
                  <a:pt x="5947" y="28508"/>
                </a:lnTo>
                <a:lnTo>
                  <a:pt x="21720" y="29582"/>
                </a:lnTo>
                <a:lnTo>
                  <a:pt x="28536" y="23634"/>
                </a:lnTo>
                <a:lnTo>
                  <a:pt x="29608" y="7889"/>
                </a:lnTo>
                <a:lnTo>
                  <a:pt x="23660" y="1073"/>
                </a:lnTo>
                <a:lnTo>
                  <a:pt x="7886" y="0"/>
                </a:lnTo>
                <a:close/>
              </a:path>
              <a:path w="193675" h="865505">
                <a:moveTo>
                  <a:pt x="70478" y="21328"/>
                </a:moveTo>
                <a:lnTo>
                  <a:pt x="61432" y="21399"/>
                </a:lnTo>
                <a:lnTo>
                  <a:pt x="50361" y="32645"/>
                </a:lnTo>
                <a:lnTo>
                  <a:pt x="50431" y="41691"/>
                </a:lnTo>
                <a:lnTo>
                  <a:pt x="61699" y="52782"/>
                </a:lnTo>
                <a:lnTo>
                  <a:pt x="70745" y="52712"/>
                </a:lnTo>
                <a:lnTo>
                  <a:pt x="81815" y="41465"/>
                </a:lnTo>
                <a:lnTo>
                  <a:pt x="81746" y="32419"/>
                </a:lnTo>
                <a:lnTo>
                  <a:pt x="70478" y="21328"/>
                </a:lnTo>
                <a:close/>
              </a:path>
              <a:path w="193675" h="865505">
                <a:moveTo>
                  <a:pt x="100681" y="65375"/>
                </a:moveTo>
                <a:lnTo>
                  <a:pt x="87221" y="73613"/>
                </a:lnTo>
                <a:lnTo>
                  <a:pt x="85102" y="82407"/>
                </a:lnTo>
                <a:lnTo>
                  <a:pt x="93353" y="95893"/>
                </a:lnTo>
                <a:lnTo>
                  <a:pt x="102149" y="98012"/>
                </a:lnTo>
                <a:lnTo>
                  <a:pt x="115610" y="89775"/>
                </a:lnTo>
                <a:lnTo>
                  <a:pt x="117729" y="80980"/>
                </a:lnTo>
                <a:lnTo>
                  <a:pt x="109477" y="67494"/>
                </a:lnTo>
                <a:lnTo>
                  <a:pt x="100681" y="65375"/>
                </a:lnTo>
                <a:close/>
              </a:path>
              <a:path w="193675" h="865505">
                <a:moveTo>
                  <a:pt x="128286" y="116804"/>
                </a:moveTo>
                <a:lnTo>
                  <a:pt x="113680" y="122781"/>
                </a:lnTo>
                <a:lnTo>
                  <a:pt x="110182" y="131123"/>
                </a:lnTo>
                <a:lnTo>
                  <a:pt x="116169" y="145756"/>
                </a:lnTo>
                <a:lnTo>
                  <a:pt x="124512" y="149254"/>
                </a:lnTo>
                <a:lnTo>
                  <a:pt x="139118" y="143277"/>
                </a:lnTo>
                <a:lnTo>
                  <a:pt x="142615" y="134934"/>
                </a:lnTo>
                <a:lnTo>
                  <a:pt x="136629" y="120302"/>
                </a:lnTo>
                <a:lnTo>
                  <a:pt x="128286" y="116804"/>
                </a:lnTo>
                <a:close/>
              </a:path>
              <a:path w="193675" h="865505">
                <a:moveTo>
                  <a:pt x="148560" y="171232"/>
                </a:moveTo>
                <a:lnTo>
                  <a:pt x="133356" y="175460"/>
                </a:lnTo>
                <a:lnTo>
                  <a:pt x="128907" y="183337"/>
                </a:lnTo>
                <a:lnTo>
                  <a:pt x="133142" y="198569"/>
                </a:lnTo>
                <a:lnTo>
                  <a:pt x="141020" y="203018"/>
                </a:lnTo>
                <a:lnTo>
                  <a:pt x="156225" y="198790"/>
                </a:lnTo>
                <a:lnTo>
                  <a:pt x="160674" y="190914"/>
                </a:lnTo>
                <a:lnTo>
                  <a:pt x="156437" y="175681"/>
                </a:lnTo>
                <a:lnTo>
                  <a:pt x="148560" y="171232"/>
                </a:lnTo>
                <a:close/>
              </a:path>
              <a:path w="193675" h="865505">
                <a:moveTo>
                  <a:pt x="163045" y="226929"/>
                </a:moveTo>
                <a:lnTo>
                  <a:pt x="147651" y="230407"/>
                </a:lnTo>
                <a:lnTo>
                  <a:pt x="142821" y="238056"/>
                </a:lnTo>
                <a:lnTo>
                  <a:pt x="146305" y="253478"/>
                </a:lnTo>
                <a:lnTo>
                  <a:pt x="153954" y="258307"/>
                </a:lnTo>
                <a:lnTo>
                  <a:pt x="169348" y="254830"/>
                </a:lnTo>
                <a:lnTo>
                  <a:pt x="174177" y="247181"/>
                </a:lnTo>
                <a:lnTo>
                  <a:pt x="170694" y="231759"/>
                </a:lnTo>
                <a:lnTo>
                  <a:pt x="163045" y="226929"/>
                </a:lnTo>
                <a:close/>
              </a:path>
              <a:path w="193675" h="865505">
                <a:moveTo>
                  <a:pt x="174033" y="283726"/>
                </a:moveTo>
                <a:lnTo>
                  <a:pt x="158395" y="285859"/>
                </a:lnTo>
                <a:lnTo>
                  <a:pt x="152921" y="293060"/>
                </a:lnTo>
                <a:lnTo>
                  <a:pt x="155056" y="308725"/>
                </a:lnTo>
                <a:lnTo>
                  <a:pt x="162259" y="314200"/>
                </a:lnTo>
                <a:lnTo>
                  <a:pt x="177896" y="312068"/>
                </a:lnTo>
                <a:lnTo>
                  <a:pt x="183370" y="304866"/>
                </a:lnTo>
                <a:lnTo>
                  <a:pt x="181235" y="289201"/>
                </a:lnTo>
                <a:lnTo>
                  <a:pt x="174033" y="283726"/>
                </a:lnTo>
                <a:close/>
              </a:path>
              <a:path w="193675" h="865505">
                <a:moveTo>
                  <a:pt x="181138" y="340772"/>
                </a:moveTo>
                <a:lnTo>
                  <a:pt x="165428" y="342273"/>
                </a:lnTo>
                <a:lnTo>
                  <a:pt x="159670" y="349251"/>
                </a:lnTo>
                <a:lnTo>
                  <a:pt x="161174" y="364989"/>
                </a:lnTo>
                <a:lnTo>
                  <a:pt x="168151" y="370748"/>
                </a:lnTo>
                <a:lnTo>
                  <a:pt x="183861" y="369246"/>
                </a:lnTo>
                <a:lnTo>
                  <a:pt x="189619" y="362270"/>
                </a:lnTo>
                <a:lnTo>
                  <a:pt x="188116" y="346530"/>
                </a:lnTo>
                <a:lnTo>
                  <a:pt x="181138" y="340772"/>
                </a:lnTo>
                <a:close/>
              </a:path>
              <a:path w="193675" h="865505">
                <a:moveTo>
                  <a:pt x="185930" y="398367"/>
                </a:moveTo>
                <a:lnTo>
                  <a:pt x="170152" y="398660"/>
                </a:lnTo>
                <a:lnTo>
                  <a:pt x="163874" y="405175"/>
                </a:lnTo>
                <a:lnTo>
                  <a:pt x="164169" y="420982"/>
                </a:lnTo>
                <a:lnTo>
                  <a:pt x="170682" y="427259"/>
                </a:lnTo>
                <a:lnTo>
                  <a:pt x="186462" y="426965"/>
                </a:lnTo>
                <a:lnTo>
                  <a:pt x="192739" y="420451"/>
                </a:lnTo>
                <a:lnTo>
                  <a:pt x="192444" y="404643"/>
                </a:lnTo>
                <a:lnTo>
                  <a:pt x="185930" y="398367"/>
                </a:lnTo>
                <a:close/>
              </a:path>
              <a:path w="193675" h="865505">
                <a:moveTo>
                  <a:pt x="171281" y="455462"/>
                </a:moveTo>
                <a:lnTo>
                  <a:pt x="164708" y="461678"/>
                </a:lnTo>
                <a:lnTo>
                  <a:pt x="164268" y="477481"/>
                </a:lnTo>
                <a:lnTo>
                  <a:pt x="170483" y="484055"/>
                </a:lnTo>
                <a:lnTo>
                  <a:pt x="186259" y="484494"/>
                </a:lnTo>
                <a:lnTo>
                  <a:pt x="192831" y="478279"/>
                </a:lnTo>
                <a:lnTo>
                  <a:pt x="193272" y="462475"/>
                </a:lnTo>
                <a:lnTo>
                  <a:pt x="187057" y="455902"/>
                </a:lnTo>
                <a:lnTo>
                  <a:pt x="171281" y="455462"/>
                </a:lnTo>
                <a:close/>
              </a:path>
              <a:path w="193675" h="865505">
                <a:moveTo>
                  <a:pt x="170282" y="512206"/>
                </a:moveTo>
                <a:lnTo>
                  <a:pt x="163370" y="518041"/>
                </a:lnTo>
                <a:lnTo>
                  <a:pt x="162039" y="533794"/>
                </a:lnTo>
                <a:lnTo>
                  <a:pt x="167873" y="540708"/>
                </a:lnTo>
                <a:lnTo>
                  <a:pt x="183600" y="542037"/>
                </a:lnTo>
                <a:lnTo>
                  <a:pt x="190512" y="536201"/>
                </a:lnTo>
                <a:lnTo>
                  <a:pt x="191843" y="520448"/>
                </a:lnTo>
                <a:lnTo>
                  <a:pt x="186009" y="513535"/>
                </a:lnTo>
                <a:lnTo>
                  <a:pt x="170282" y="512206"/>
                </a:lnTo>
                <a:close/>
              </a:path>
              <a:path w="193675" h="865505">
                <a:moveTo>
                  <a:pt x="165467" y="569182"/>
                </a:moveTo>
                <a:lnTo>
                  <a:pt x="158554" y="575017"/>
                </a:lnTo>
                <a:lnTo>
                  <a:pt x="157224" y="590772"/>
                </a:lnTo>
                <a:lnTo>
                  <a:pt x="163060" y="597684"/>
                </a:lnTo>
                <a:lnTo>
                  <a:pt x="178785" y="599012"/>
                </a:lnTo>
                <a:lnTo>
                  <a:pt x="185698" y="593176"/>
                </a:lnTo>
                <a:lnTo>
                  <a:pt x="187027" y="577422"/>
                </a:lnTo>
                <a:lnTo>
                  <a:pt x="181192" y="570510"/>
                </a:lnTo>
                <a:lnTo>
                  <a:pt x="165467" y="569182"/>
                </a:lnTo>
                <a:close/>
              </a:path>
              <a:path w="193675" h="865505">
                <a:moveTo>
                  <a:pt x="158319" y="625424"/>
                </a:moveTo>
                <a:lnTo>
                  <a:pt x="151076" y="630843"/>
                </a:lnTo>
                <a:lnTo>
                  <a:pt x="148822" y="646492"/>
                </a:lnTo>
                <a:lnTo>
                  <a:pt x="154241" y="653735"/>
                </a:lnTo>
                <a:lnTo>
                  <a:pt x="169862" y="655985"/>
                </a:lnTo>
                <a:lnTo>
                  <a:pt x="177105" y="650566"/>
                </a:lnTo>
                <a:lnTo>
                  <a:pt x="179359" y="634917"/>
                </a:lnTo>
                <a:lnTo>
                  <a:pt x="173940" y="627673"/>
                </a:lnTo>
                <a:lnTo>
                  <a:pt x="158319" y="625424"/>
                </a:lnTo>
                <a:close/>
              </a:path>
              <a:path w="193675" h="865505">
                <a:moveTo>
                  <a:pt x="148258" y="681031"/>
                </a:moveTo>
                <a:lnTo>
                  <a:pt x="140596" y="685840"/>
                </a:lnTo>
                <a:lnTo>
                  <a:pt x="137072" y="701252"/>
                </a:lnTo>
                <a:lnTo>
                  <a:pt x="141881" y="708913"/>
                </a:lnTo>
                <a:lnTo>
                  <a:pt x="157266" y="712433"/>
                </a:lnTo>
                <a:lnTo>
                  <a:pt x="164928" y="707623"/>
                </a:lnTo>
                <a:lnTo>
                  <a:pt x="168452" y="692210"/>
                </a:lnTo>
                <a:lnTo>
                  <a:pt x="163643" y="684549"/>
                </a:lnTo>
                <a:lnTo>
                  <a:pt x="148258" y="681031"/>
                </a:lnTo>
                <a:close/>
              </a:path>
              <a:path w="193675" h="865505">
                <a:moveTo>
                  <a:pt x="133936" y="735737"/>
                </a:moveTo>
                <a:lnTo>
                  <a:pt x="125928" y="739945"/>
                </a:lnTo>
                <a:lnTo>
                  <a:pt x="121229" y="755041"/>
                </a:lnTo>
                <a:lnTo>
                  <a:pt x="125436" y="763050"/>
                </a:lnTo>
                <a:lnTo>
                  <a:pt x="140505" y="767739"/>
                </a:lnTo>
                <a:lnTo>
                  <a:pt x="148513" y="763532"/>
                </a:lnTo>
                <a:lnTo>
                  <a:pt x="153211" y="748436"/>
                </a:lnTo>
                <a:lnTo>
                  <a:pt x="149005" y="740427"/>
                </a:lnTo>
                <a:lnTo>
                  <a:pt x="133936" y="735737"/>
                </a:lnTo>
                <a:close/>
              </a:path>
              <a:path w="193675" h="865505">
                <a:moveTo>
                  <a:pt x="85255" y="769611"/>
                </a:moveTo>
                <a:lnTo>
                  <a:pt x="77830" y="865167"/>
                </a:lnTo>
                <a:lnTo>
                  <a:pt x="158729" y="813772"/>
                </a:lnTo>
                <a:lnTo>
                  <a:pt x="85255" y="769611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06537" y="2708920"/>
            <a:ext cx="5288915" cy="457200"/>
          </a:xfrm>
          <a:custGeom>
            <a:avLst/>
            <a:gdLst/>
            <a:ahLst/>
            <a:cxnLst/>
            <a:rect l="l" t="t" r="r" b="b"/>
            <a:pathLst>
              <a:path w="5288915" h="457200">
                <a:moveTo>
                  <a:pt x="5212582" y="0"/>
                </a:moveTo>
                <a:lnTo>
                  <a:pt x="1021581" y="0"/>
                </a:lnTo>
                <a:lnTo>
                  <a:pt x="991921" y="5988"/>
                </a:lnTo>
                <a:lnTo>
                  <a:pt x="967701" y="22318"/>
                </a:lnTo>
                <a:lnTo>
                  <a:pt x="951371" y="46539"/>
                </a:lnTo>
                <a:lnTo>
                  <a:pt x="945382" y="76200"/>
                </a:lnTo>
                <a:lnTo>
                  <a:pt x="945382" y="266700"/>
                </a:lnTo>
                <a:lnTo>
                  <a:pt x="0" y="373750"/>
                </a:lnTo>
                <a:lnTo>
                  <a:pt x="945382" y="381000"/>
                </a:lnTo>
                <a:lnTo>
                  <a:pt x="951371" y="410660"/>
                </a:lnTo>
                <a:lnTo>
                  <a:pt x="967701" y="434881"/>
                </a:lnTo>
                <a:lnTo>
                  <a:pt x="991921" y="451211"/>
                </a:lnTo>
                <a:lnTo>
                  <a:pt x="1021581" y="457200"/>
                </a:lnTo>
                <a:lnTo>
                  <a:pt x="5212582" y="457200"/>
                </a:lnTo>
                <a:lnTo>
                  <a:pt x="5242243" y="451211"/>
                </a:lnTo>
                <a:lnTo>
                  <a:pt x="5266464" y="434881"/>
                </a:lnTo>
                <a:lnTo>
                  <a:pt x="5282794" y="410660"/>
                </a:lnTo>
                <a:lnTo>
                  <a:pt x="5288782" y="381000"/>
                </a:lnTo>
                <a:lnTo>
                  <a:pt x="5288782" y="76200"/>
                </a:lnTo>
                <a:lnTo>
                  <a:pt x="5282794" y="46539"/>
                </a:lnTo>
                <a:lnTo>
                  <a:pt x="5266464" y="22318"/>
                </a:lnTo>
                <a:lnTo>
                  <a:pt x="5242243" y="5988"/>
                </a:lnTo>
                <a:lnTo>
                  <a:pt x="521258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06537" y="2708920"/>
            <a:ext cx="5288915" cy="457200"/>
          </a:xfrm>
          <a:custGeom>
            <a:avLst/>
            <a:gdLst/>
            <a:ahLst/>
            <a:cxnLst/>
            <a:rect l="l" t="t" r="r" b="b"/>
            <a:pathLst>
              <a:path w="5288915" h="457200">
                <a:moveTo>
                  <a:pt x="945383" y="76200"/>
                </a:moveTo>
                <a:lnTo>
                  <a:pt x="951371" y="46539"/>
                </a:lnTo>
                <a:lnTo>
                  <a:pt x="967701" y="22318"/>
                </a:lnTo>
                <a:lnTo>
                  <a:pt x="991922" y="5988"/>
                </a:lnTo>
                <a:lnTo>
                  <a:pt x="1021582" y="0"/>
                </a:lnTo>
                <a:lnTo>
                  <a:pt x="1669283" y="0"/>
                </a:lnTo>
                <a:lnTo>
                  <a:pt x="2755133" y="0"/>
                </a:lnTo>
                <a:lnTo>
                  <a:pt x="5212583" y="0"/>
                </a:lnTo>
                <a:lnTo>
                  <a:pt x="5242243" y="5988"/>
                </a:lnTo>
                <a:lnTo>
                  <a:pt x="5266464" y="22318"/>
                </a:lnTo>
                <a:lnTo>
                  <a:pt x="5282794" y="46539"/>
                </a:lnTo>
                <a:lnTo>
                  <a:pt x="5288783" y="76200"/>
                </a:lnTo>
                <a:lnTo>
                  <a:pt x="5288783" y="266700"/>
                </a:lnTo>
                <a:lnTo>
                  <a:pt x="5288783" y="381000"/>
                </a:lnTo>
                <a:lnTo>
                  <a:pt x="5282794" y="410660"/>
                </a:lnTo>
                <a:lnTo>
                  <a:pt x="5266464" y="434881"/>
                </a:lnTo>
                <a:lnTo>
                  <a:pt x="5242243" y="451211"/>
                </a:lnTo>
                <a:lnTo>
                  <a:pt x="5212583" y="457200"/>
                </a:lnTo>
                <a:lnTo>
                  <a:pt x="2755133" y="457200"/>
                </a:lnTo>
                <a:lnTo>
                  <a:pt x="1669283" y="457200"/>
                </a:lnTo>
                <a:lnTo>
                  <a:pt x="1021582" y="457200"/>
                </a:lnTo>
                <a:lnTo>
                  <a:pt x="991922" y="451211"/>
                </a:lnTo>
                <a:lnTo>
                  <a:pt x="967701" y="434881"/>
                </a:lnTo>
                <a:lnTo>
                  <a:pt x="951371" y="410660"/>
                </a:lnTo>
                <a:lnTo>
                  <a:pt x="945383" y="381000"/>
                </a:lnTo>
                <a:lnTo>
                  <a:pt x="0" y="373751"/>
                </a:lnTo>
                <a:lnTo>
                  <a:pt x="945383" y="266700"/>
                </a:lnTo>
                <a:lnTo>
                  <a:pt x="945383" y="76200"/>
                </a:lnTo>
                <a:close/>
              </a:path>
            </a:pathLst>
          </a:custGeom>
          <a:ln w="9525">
            <a:solidFill>
              <a:srgbClr val="3366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094806" y="2757126"/>
            <a:ext cx="385762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宋体"/>
                <a:cs typeface="宋体"/>
              </a:rPr>
              <a:t>语句</a:t>
            </a:r>
            <a:r>
              <a:rPr dirty="0" sz="2350" spc="25" b="1">
                <a:latin typeface="宋体"/>
                <a:cs typeface="宋体"/>
              </a:rPr>
              <a:t>j</a:t>
            </a:r>
            <a:r>
              <a:rPr dirty="0" sz="2350" spc="50" b="1">
                <a:latin typeface="宋体"/>
                <a:cs typeface="宋体"/>
              </a:rPr>
              <a:t>引用</a:t>
            </a:r>
            <a:r>
              <a:rPr dirty="0" sz="2350" spc="25" b="1">
                <a:latin typeface="宋体"/>
                <a:cs typeface="宋体"/>
              </a:rPr>
              <a:t>x</a:t>
            </a:r>
            <a:r>
              <a:rPr dirty="0" sz="2350" spc="50" b="1">
                <a:latin typeface="宋体"/>
                <a:cs typeface="宋体"/>
              </a:rPr>
              <a:t>在语句</a:t>
            </a:r>
            <a:r>
              <a:rPr dirty="0" sz="2350" spc="25" b="1">
                <a:latin typeface="宋体"/>
                <a:cs typeface="宋体"/>
              </a:rPr>
              <a:t>i</a:t>
            </a:r>
            <a:r>
              <a:rPr dirty="0" sz="2350" spc="50" b="1">
                <a:latin typeface="宋体"/>
                <a:cs typeface="宋体"/>
              </a:rPr>
              <a:t>处定的值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3592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88415" algn="l"/>
              </a:tabLst>
            </a:pPr>
            <a:r>
              <a:rPr dirty="0" sz="3900" spc="60"/>
              <a:t>§9	</a:t>
            </a:r>
            <a:r>
              <a:rPr dirty="0" sz="3900" spc="90"/>
              <a:t>目标代码生成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474027" y="1317712"/>
            <a:ext cx="4852035" cy="207073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lvl="1" marL="909319" indent="-897255">
              <a:lnSpc>
                <a:spcPct val="100000"/>
              </a:lnSpc>
              <a:spcBef>
                <a:spcPts val="805"/>
              </a:spcBef>
              <a:buFont typeface=""/>
              <a:buAutoNum type="arabicPeriod"/>
              <a:tabLst>
                <a:tab pos="909319" algn="l"/>
                <a:tab pos="909955" algn="l"/>
              </a:tabLst>
            </a:pPr>
            <a:r>
              <a:rPr dirty="0" sz="2750" spc="45" b="1">
                <a:latin typeface="黑体"/>
                <a:cs typeface="黑体"/>
              </a:rPr>
              <a:t>目标代码生成概述</a:t>
            </a:r>
            <a:endParaRPr sz="2750">
              <a:latin typeface="黑体"/>
              <a:cs typeface="黑体"/>
            </a:endParaRPr>
          </a:p>
          <a:p>
            <a:pPr lvl="1" marL="909319" indent="-897255">
              <a:lnSpc>
                <a:spcPct val="100000"/>
              </a:lnSpc>
              <a:spcBef>
                <a:spcPts val="710"/>
              </a:spcBef>
              <a:buFont typeface=""/>
              <a:buAutoNum type="arabicPeriod"/>
              <a:tabLst>
                <a:tab pos="909319" algn="l"/>
                <a:tab pos="909955" algn="l"/>
              </a:tabLst>
            </a:pPr>
            <a:r>
              <a:rPr dirty="0" sz="2750" spc="45" b="1">
                <a:latin typeface="黑体"/>
                <a:cs typeface="黑体"/>
              </a:rPr>
              <a:t>基本块与流图</a:t>
            </a:r>
            <a:endParaRPr sz="2750">
              <a:latin typeface="黑体"/>
              <a:cs typeface="黑体"/>
            </a:endParaRPr>
          </a:p>
          <a:p>
            <a:pPr lvl="1" marL="909319" indent="-897255">
              <a:lnSpc>
                <a:spcPct val="100000"/>
              </a:lnSpc>
              <a:spcBef>
                <a:spcPts val="805"/>
              </a:spcBef>
              <a:buFont typeface=""/>
              <a:buAutoNum type="arabicPeriod"/>
              <a:tabLst>
                <a:tab pos="909319" algn="l"/>
                <a:tab pos="909955" algn="l"/>
              </a:tabLst>
            </a:pPr>
            <a:r>
              <a:rPr dirty="0" sz="2750" spc="45" b="1">
                <a:latin typeface="黑体"/>
                <a:cs typeface="黑体"/>
              </a:rPr>
              <a:t>下次引用信息</a:t>
            </a:r>
            <a:endParaRPr sz="2750">
              <a:latin typeface="黑体"/>
              <a:cs typeface="黑体"/>
            </a:endParaRPr>
          </a:p>
          <a:p>
            <a:pPr lvl="1" marL="909319" indent="-897255">
              <a:lnSpc>
                <a:spcPct val="100000"/>
              </a:lnSpc>
              <a:spcBef>
                <a:spcPts val="685"/>
              </a:spcBef>
              <a:buFont typeface=""/>
              <a:buAutoNum type="arabicPeriod"/>
              <a:tabLst>
                <a:tab pos="909319" algn="l"/>
                <a:tab pos="909955" algn="l"/>
              </a:tabLst>
            </a:pPr>
            <a:r>
              <a:rPr dirty="0" sz="2750" spc="45" b="1">
                <a:latin typeface="黑体"/>
                <a:cs typeface="黑体"/>
              </a:rPr>
              <a:t>一个简单的代码生成程序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065" y="346117"/>
            <a:ext cx="533400" cy="1220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dirty="0" sz="3900" spc="70" b="1">
                <a:solidFill>
                  <a:srgbClr val="FF3300"/>
                </a:solidFill>
                <a:latin typeface="黑体"/>
                <a:cs typeface="黑体"/>
              </a:rPr>
              <a:t>算 法</a:t>
            </a:r>
            <a:endParaRPr sz="39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340" y="241450"/>
            <a:ext cx="7987665" cy="655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2453005">
              <a:lnSpc>
                <a:spcPct val="123800"/>
              </a:lnSpc>
              <a:spcBef>
                <a:spcPts val="110"/>
              </a:spcBef>
            </a:pPr>
            <a:r>
              <a:rPr dirty="0" sz="2350" spc="50" b="1">
                <a:latin typeface="黑体"/>
                <a:cs typeface="黑体"/>
              </a:rPr>
              <a:t>输入：组成基本块的三地址语句序列</a:t>
            </a:r>
            <a:r>
              <a:rPr dirty="0" sz="2350" spc="40" b="1">
                <a:latin typeface="黑体"/>
                <a:cs typeface="黑体"/>
              </a:rPr>
              <a:t>。 </a:t>
            </a:r>
            <a:r>
              <a:rPr dirty="0" sz="2350" spc="50" b="1">
                <a:latin typeface="黑体"/>
                <a:cs typeface="黑体"/>
              </a:rPr>
              <a:t>输出：基本块中各变量的下次引用信息</a:t>
            </a:r>
            <a:r>
              <a:rPr dirty="0" sz="2350" spc="30" b="1">
                <a:latin typeface="黑体"/>
                <a:cs typeface="黑体"/>
              </a:rPr>
              <a:t>。 </a:t>
            </a:r>
            <a:r>
              <a:rPr dirty="0" sz="2350" spc="50" b="1">
                <a:latin typeface="黑体"/>
                <a:cs typeface="黑体"/>
              </a:rPr>
              <a:t>方法</a:t>
            </a:r>
            <a:r>
              <a:rPr dirty="0" sz="2350" spc="40" b="1">
                <a:latin typeface="黑体"/>
                <a:cs typeface="黑体"/>
              </a:rPr>
              <a:t>：</a:t>
            </a:r>
            <a:endParaRPr sz="2350">
              <a:latin typeface="黑体"/>
              <a:cs typeface="黑体"/>
            </a:endParaRPr>
          </a:p>
          <a:p>
            <a:pPr marL="317500" marR="614680" indent="-317500">
              <a:lnSpc>
                <a:spcPct val="101499"/>
              </a:lnSpc>
              <a:spcBef>
                <a:spcPts val="525"/>
              </a:spcBef>
              <a:buSzPct val="102127"/>
              <a:buFont typeface="Times New Roman"/>
              <a:buAutoNum type="arabicPeriod"/>
              <a:tabLst>
                <a:tab pos="317500" algn="l"/>
              </a:tabLst>
            </a:pPr>
            <a:r>
              <a:rPr dirty="0" baseline="1182" sz="3525" spc="67" b="1">
                <a:latin typeface="黑体"/>
                <a:cs typeface="黑体"/>
              </a:rPr>
              <a:t>把基本块中各变量在符号表中的下次引用信息域置为  </a:t>
            </a:r>
            <a:r>
              <a:rPr dirty="0" sz="2350" spc="50" b="1">
                <a:latin typeface="黑体"/>
                <a:cs typeface="黑体"/>
              </a:rPr>
              <a:t>“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无下次引用</a:t>
            </a:r>
            <a:r>
              <a:rPr dirty="0" sz="2350" spc="50" b="1">
                <a:latin typeface="黑体"/>
                <a:cs typeface="黑体"/>
              </a:rPr>
              <a:t>”、活跃信息域置为“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活跃</a:t>
            </a:r>
            <a:r>
              <a:rPr dirty="0" sz="2350" spc="50" b="1">
                <a:latin typeface="黑体"/>
                <a:cs typeface="黑体"/>
              </a:rPr>
              <a:t>”。</a:t>
            </a:r>
            <a:endParaRPr sz="2350">
              <a:latin typeface="黑体"/>
              <a:cs typeface="黑体"/>
            </a:endParaRPr>
          </a:p>
          <a:p>
            <a:pPr marL="317500" marR="308610" indent="-317500">
              <a:lnSpc>
                <a:spcPts val="2780"/>
              </a:lnSpc>
              <a:spcBef>
                <a:spcPts val="840"/>
              </a:spcBef>
              <a:buSzPct val="102127"/>
              <a:buFont typeface="Times New Roman"/>
              <a:buAutoNum type="arabicPeriod"/>
              <a:tabLst>
                <a:tab pos="317500" algn="l"/>
                <a:tab pos="230124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从基本块出口到入口</a:t>
            </a:r>
            <a:r>
              <a:rPr dirty="0" baseline="1182" sz="3525" spc="75" b="1">
                <a:solidFill>
                  <a:srgbClr val="FF0000"/>
                </a:solidFill>
                <a:latin typeface="黑体"/>
                <a:cs typeface="黑体"/>
              </a:rPr>
              <a:t>由后向前</a:t>
            </a:r>
            <a:r>
              <a:rPr dirty="0" baseline="1182" sz="3525" spc="67" b="1">
                <a:latin typeface="黑体"/>
                <a:cs typeface="黑体"/>
              </a:rPr>
              <a:t>依次处理各语句，对每个 </a:t>
            </a:r>
            <a:r>
              <a:rPr dirty="0" baseline="1182" sz="3525" spc="75" b="1">
                <a:latin typeface="黑体"/>
                <a:cs typeface="黑体"/>
              </a:rPr>
              <a:t>三地址语</a:t>
            </a:r>
            <a:r>
              <a:rPr dirty="0" baseline="1182" sz="3525" spc="60" b="1">
                <a:latin typeface="黑体"/>
                <a:cs typeface="黑体"/>
              </a:rPr>
              <a:t>句</a:t>
            </a:r>
            <a:r>
              <a:rPr dirty="0" baseline="1182" sz="3525" spc="-862" b="1">
                <a:latin typeface="黑体"/>
                <a:cs typeface="黑体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i:	x:=y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op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20" b="1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dirty="0" baseline="1182" sz="3525" spc="30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依次执行下述步骤：</a:t>
            </a:r>
            <a:endParaRPr baseline="1182" sz="3525">
              <a:latin typeface="黑体"/>
              <a:cs typeface="黑体"/>
            </a:endParaRPr>
          </a:p>
          <a:p>
            <a:pPr marL="939165" marR="387985" indent="-393700">
              <a:lnSpc>
                <a:spcPct val="100800"/>
              </a:lnSpc>
              <a:spcBef>
                <a:spcPts val="530"/>
              </a:spcBef>
            </a:pPr>
            <a:r>
              <a:rPr dirty="0" baseline="1182" sz="3525" spc="75" b="1">
                <a:latin typeface="宋体"/>
                <a:cs typeface="宋体"/>
              </a:rPr>
              <a:t>①</a:t>
            </a:r>
            <a:r>
              <a:rPr dirty="0" baseline="1182" sz="3525" spc="75" b="1">
                <a:latin typeface="黑体"/>
                <a:cs typeface="黑体"/>
              </a:rPr>
              <a:t>把当前符号表中变</a:t>
            </a:r>
            <a:r>
              <a:rPr dirty="0" baseline="1182" sz="3525" spc="60" b="1">
                <a:latin typeface="黑体"/>
                <a:cs typeface="黑体"/>
              </a:rPr>
              <a:t>量</a:t>
            </a:r>
            <a:r>
              <a:rPr dirty="0" baseline="1182" sz="3525" spc="-922" b="1">
                <a:latin typeface="黑体"/>
                <a:cs typeface="黑体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sz="24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的下次引用信息和活跃信息 附加到语</a:t>
            </a:r>
            <a:r>
              <a:rPr dirty="0" baseline="1182" sz="3525" spc="60" b="1">
                <a:latin typeface="黑体"/>
                <a:cs typeface="黑体"/>
              </a:rPr>
              <a:t>句</a:t>
            </a:r>
            <a:r>
              <a:rPr dirty="0" baseline="1182" sz="3525" spc="30" b="1">
                <a:latin typeface="黑体"/>
                <a:cs typeface="黑体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上</a:t>
            </a:r>
            <a:r>
              <a:rPr dirty="0" baseline="1182" sz="3525" spc="60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marL="939165" marR="81280" indent="-393700">
              <a:lnSpc>
                <a:spcPct val="101499"/>
              </a:lnSpc>
              <a:spcBef>
                <a:spcPts val="484"/>
              </a:spcBef>
            </a:pPr>
            <a:r>
              <a:rPr dirty="0" baseline="1182" sz="3525" spc="75" b="1">
                <a:latin typeface="宋体"/>
                <a:cs typeface="宋体"/>
              </a:rPr>
              <a:t>②</a:t>
            </a:r>
            <a:r>
              <a:rPr dirty="0" baseline="1182" sz="3525" spc="75" b="1">
                <a:latin typeface="黑体"/>
                <a:cs typeface="黑体"/>
              </a:rPr>
              <a:t>把符号表</a:t>
            </a:r>
            <a:r>
              <a:rPr dirty="0" baseline="1182" sz="3525" spc="60" b="1">
                <a:latin typeface="黑体"/>
                <a:cs typeface="黑体"/>
              </a:rPr>
              <a:t>中</a:t>
            </a:r>
            <a:r>
              <a:rPr dirty="0" baseline="1182" sz="3525" spc="-922" b="1">
                <a:latin typeface="黑体"/>
                <a:cs typeface="黑体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sz="24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的下次引用信息置为“无下次引用”，  </a:t>
            </a:r>
            <a:r>
              <a:rPr dirty="0" sz="2350" spc="50" b="1">
                <a:latin typeface="黑体"/>
                <a:cs typeface="黑体"/>
              </a:rPr>
              <a:t>活跃信息置为“非活跃</a:t>
            </a:r>
            <a:r>
              <a:rPr dirty="0" sz="2350" spc="45" b="1">
                <a:latin typeface="黑体"/>
                <a:cs typeface="黑体"/>
              </a:rPr>
              <a:t>”；</a:t>
            </a:r>
            <a:endParaRPr sz="2350">
              <a:latin typeface="黑体"/>
              <a:cs typeface="黑体"/>
            </a:endParaRPr>
          </a:p>
          <a:p>
            <a:pPr marL="939165" marR="405130" indent="-393700">
              <a:lnSpc>
                <a:spcPts val="2810"/>
              </a:lnSpc>
              <a:spcBef>
                <a:spcPts val="790"/>
              </a:spcBef>
            </a:pPr>
            <a:r>
              <a:rPr dirty="0" baseline="1182" sz="3525" spc="75" b="1">
                <a:latin typeface="宋体"/>
                <a:cs typeface="宋体"/>
              </a:rPr>
              <a:t>③</a:t>
            </a:r>
            <a:r>
              <a:rPr dirty="0" baseline="1182" sz="3525" spc="75" b="1">
                <a:latin typeface="黑体"/>
                <a:cs typeface="黑体"/>
              </a:rPr>
              <a:t>把当前符号表中变量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和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dirty="0" baseline="1182" sz="3525" spc="67" b="1">
                <a:latin typeface="黑体"/>
                <a:cs typeface="黑体"/>
              </a:rPr>
              <a:t>的下次引用信息和活跃信 </a:t>
            </a:r>
            <a:r>
              <a:rPr dirty="0" baseline="1182" sz="3525" spc="75" b="1">
                <a:latin typeface="黑体"/>
                <a:cs typeface="黑体"/>
              </a:rPr>
              <a:t>息附加到语</a:t>
            </a:r>
            <a:r>
              <a:rPr dirty="0" baseline="1182" sz="3525" spc="60" b="1">
                <a:latin typeface="黑体"/>
                <a:cs typeface="黑体"/>
              </a:rPr>
              <a:t>句</a:t>
            </a:r>
            <a:r>
              <a:rPr dirty="0" baseline="1182" sz="3525" spc="30" b="1">
                <a:latin typeface="黑体"/>
                <a:cs typeface="黑体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上</a:t>
            </a:r>
            <a:r>
              <a:rPr dirty="0" baseline="1182" sz="3525" spc="60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marL="939165" marR="382905" indent="-393700">
              <a:lnSpc>
                <a:spcPct val="101499"/>
              </a:lnSpc>
              <a:spcBef>
                <a:spcPts val="495"/>
              </a:spcBef>
            </a:pPr>
            <a:r>
              <a:rPr dirty="0" baseline="1182" sz="3525" spc="75" b="1">
                <a:latin typeface="宋体"/>
                <a:cs typeface="宋体"/>
              </a:rPr>
              <a:t>④</a:t>
            </a:r>
            <a:r>
              <a:rPr dirty="0" baseline="1182" sz="3525" spc="75" b="1">
                <a:latin typeface="黑体"/>
                <a:cs typeface="黑体"/>
              </a:rPr>
              <a:t>把符号表中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和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dirty="0" baseline="1182" sz="3525" spc="75" b="1">
                <a:latin typeface="黑体"/>
                <a:cs typeface="黑体"/>
              </a:rPr>
              <a:t>的下次引用信息均置</a:t>
            </a:r>
            <a:r>
              <a:rPr dirty="0" baseline="1182" sz="3525" spc="60" b="1">
                <a:latin typeface="黑体"/>
                <a:cs typeface="黑体"/>
              </a:rPr>
              <a:t>为</a:t>
            </a:r>
            <a:r>
              <a:rPr dirty="0" baseline="1182" sz="3525" spc="-952" b="1">
                <a:latin typeface="黑体"/>
                <a:cs typeface="黑体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'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i'</a:t>
            </a:r>
            <a:r>
              <a:rPr dirty="0" baseline="1182" sz="3525" spc="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活跃信 </a:t>
            </a:r>
            <a:r>
              <a:rPr dirty="0" sz="2350" spc="50" b="1">
                <a:latin typeface="黑体"/>
                <a:cs typeface="黑体"/>
              </a:rPr>
              <a:t>息均置为“活跃”。</a:t>
            </a:r>
            <a:endParaRPr sz="2350">
              <a:latin typeface="黑体"/>
              <a:cs typeface="黑体"/>
            </a:endParaRPr>
          </a:p>
          <a:p>
            <a:pPr algn="r" marR="5080">
              <a:lnSpc>
                <a:spcPct val="100000"/>
              </a:lnSpc>
              <a:spcBef>
                <a:spcPts val="1210"/>
              </a:spcBef>
            </a:pPr>
            <a:r>
              <a:rPr dirty="0" sz="1400"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441" y="3976478"/>
            <a:ext cx="1262380" cy="2296795"/>
          </a:xfrm>
          <a:custGeom>
            <a:avLst/>
            <a:gdLst/>
            <a:ahLst/>
            <a:cxnLst/>
            <a:rect l="l" t="t" r="r" b="b"/>
            <a:pathLst>
              <a:path w="1262380" h="2296795">
                <a:moveTo>
                  <a:pt x="809298" y="2078722"/>
                </a:moveTo>
                <a:lnTo>
                  <a:pt x="481797" y="2078722"/>
                </a:lnTo>
                <a:lnTo>
                  <a:pt x="498430" y="2132182"/>
                </a:lnTo>
                <a:lnTo>
                  <a:pt x="517721" y="2179130"/>
                </a:lnTo>
                <a:lnTo>
                  <a:pt x="539363" y="2218997"/>
                </a:lnTo>
                <a:lnTo>
                  <a:pt x="563045" y="2251216"/>
                </a:lnTo>
                <a:lnTo>
                  <a:pt x="616935" y="2291103"/>
                </a:lnTo>
                <a:lnTo>
                  <a:pt x="645319" y="2296355"/>
                </a:lnTo>
                <a:lnTo>
                  <a:pt x="673233" y="2291478"/>
                </a:lnTo>
                <a:lnTo>
                  <a:pt x="726132" y="2253363"/>
                </a:lnTo>
                <a:lnTo>
                  <a:pt x="750357" y="2221135"/>
                </a:lnTo>
                <a:lnTo>
                  <a:pt x="772592" y="2180800"/>
                </a:lnTo>
                <a:lnTo>
                  <a:pt x="792458" y="2132864"/>
                </a:lnTo>
                <a:lnTo>
                  <a:pt x="809298" y="2078722"/>
                </a:lnTo>
                <a:close/>
              </a:path>
              <a:path w="1262380" h="2296795">
                <a:moveTo>
                  <a:pt x="1046947" y="1877135"/>
                </a:moveTo>
                <a:lnTo>
                  <a:pt x="170392" y="1877135"/>
                </a:lnTo>
                <a:lnTo>
                  <a:pt x="171171" y="1880518"/>
                </a:lnTo>
                <a:lnTo>
                  <a:pt x="190277" y="1949733"/>
                </a:lnTo>
                <a:lnTo>
                  <a:pt x="210509" y="2004541"/>
                </a:lnTo>
                <a:lnTo>
                  <a:pt x="233100" y="2051417"/>
                </a:lnTo>
                <a:lnTo>
                  <a:pt x="257680" y="2090133"/>
                </a:lnTo>
                <a:lnTo>
                  <a:pt x="283883" y="2120461"/>
                </a:lnTo>
                <a:lnTo>
                  <a:pt x="339683" y="2155040"/>
                </a:lnTo>
                <a:lnTo>
                  <a:pt x="368543" y="2158834"/>
                </a:lnTo>
                <a:lnTo>
                  <a:pt x="397553" y="2153328"/>
                </a:lnTo>
                <a:lnTo>
                  <a:pt x="426344" y="2138292"/>
                </a:lnTo>
                <a:lnTo>
                  <a:pt x="454548" y="2113500"/>
                </a:lnTo>
                <a:lnTo>
                  <a:pt x="481797" y="2078722"/>
                </a:lnTo>
                <a:lnTo>
                  <a:pt x="809298" y="2078722"/>
                </a:lnTo>
                <a:lnTo>
                  <a:pt x="809574" y="2077833"/>
                </a:lnTo>
                <a:lnTo>
                  <a:pt x="823561" y="2016211"/>
                </a:lnTo>
                <a:lnTo>
                  <a:pt x="834039" y="1948504"/>
                </a:lnTo>
                <a:lnTo>
                  <a:pt x="1011862" y="1948504"/>
                </a:lnTo>
                <a:lnTo>
                  <a:pt x="1021967" y="1933247"/>
                </a:lnTo>
                <a:lnTo>
                  <a:pt x="1041764" y="1891861"/>
                </a:lnTo>
                <a:lnTo>
                  <a:pt x="1046947" y="1877135"/>
                </a:lnTo>
                <a:close/>
              </a:path>
              <a:path w="1262380" h="2296795">
                <a:moveTo>
                  <a:pt x="1011862" y="1948504"/>
                </a:moveTo>
                <a:lnTo>
                  <a:pt x="834039" y="1948504"/>
                </a:lnTo>
                <a:lnTo>
                  <a:pt x="854555" y="1975555"/>
                </a:lnTo>
                <a:lnTo>
                  <a:pt x="876272" y="1995291"/>
                </a:lnTo>
                <a:lnTo>
                  <a:pt x="898876" y="2007485"/>
                </a:lnTo>
                <a:lnTo>
                  <a:pt x="922048" y="2011910"/>
                </a:lnTo>
                <a:lnTo>
                  <a:pt x="949437" y="2006984"/>
                </a:lnTo>
                <a:lnTo>
                  <a:pt x="975453" y="1991662"/>
                </a:lnTo>
                <a:lnTo>
                  <a:pt x="999746" y="1966798"/>
                </a:lnTo>
                <a:lnTo>
                  <a:pt x="1011862" y="1948504"/>
                </a:lnTo>
                <a:close/>
              </a:path>
              <a:path w="1262380" h="2296795">
                <a:moveTo>
                  <a:pt x="316249" y="202232"/>
                </a:moveTo>
                <a:lnTo>
                  <a:pt x="259185" y="218468"/>
                </a:lnTo>
                <a:lnTo>
                  <a:pt x="214703" y="262796"/>
                </a:lnTo>
                <a:lnTo>
                  <a:pt x="176704" y="330726"/>
                </a:lnTo>
                <a:lnTo>
                  <a:pt x="160531" y="372255"/>
                </a:lnTo>
                <a:lnTo>
                  <a:pt x="146453" y="418140"/>
                </a:lnTo>
                <a:lnTo>
                  <a:pt x="134627" y="467865"/>
                </a:lnTo>
                <a:lnTo>
                  <a:pt x="125213" y="520916"/>
                </a:lnTo>
                <a:lnTo>
                  <a:pt x="118367" y="576777"/>
                </a:lnTo>
                <a:lnTo>
                  <a:pt x="114249" y="634933"/>
                </a:lnTo>
                <a:lnTo>
                  <a:pt x="113016" y="694870"/>
                </a:lnTo>
                <a:lnTo>
                  <a:pt x="114825" y="756072"/>
                </a:lnTo>
                <a:lnTo>
                  <a:pt x="113764" y="763220"/>
                </a:lnTo>
                <a:lnTo>
                  <a:pt x="58168" y="811813"/>
                </a:lnTo>
                <a:lnTo>
                  <a:pt x="35412" y="858459"/>
                </a:lnTo>
                <a:lnTo>
                  <a:pt x="17394" y="917798"/>
                </a:lnTo>
                <a:lnTo>
                  <a:pt x="7643" y="969364"/>
                </a:lnTo>
                <a:lnTo>
                  <a:pt x="1888" y="1022891"/>
                </a:lnTo>
                <a:lnTo>
                  <a:pt x="0" y="1077159"/>
                </a:lnTo>
                <a:lnTo>
                  <a:pt x="1850" y="1130948"/>
                </a:lnTo>
                <a:lnTo>
                  <a:pt x="7313" y="1183037"/>
                </a:lnTo>
                <a:lnTo>
                  <a:pt x="16258" y="1232206"/>
                </a:lnTo>
                <a:lnTo>
                  <a:pt x="28559" y="1277233"/>
                </a:lnTo>
                <a:lnTo>
                  <a:pt x="44087" y="1316899"/>
                </a:lnTo>
                <a:lnTo>
                  <a:pt x="62714" y="1349982"/>
                </a:lnTo>
                <a:lnTo>
                  <a:pt x="48991" y="1393264"/>
                </a:lnTo>
                <a:lnTo>
                  <a:pt x="38626" y="1441235"/>
                </a:lnTo>
                <a:lnTo>
                  <a:pt x="31778" y="1492716"/>
                </a:lnTo>
                <a:lnTo>
                  <a:pt x="28601" y="1546531"/>
                </a:lnTo>
                <a:lnTo>
                  <a:pt x="29253" y="1601503"/>
                </a:lnTo>
                <a:lnTo>
                  <a:pt x="34807" y="1663694"/>
                </a:lnTo>
                <a:lnTo>
                  <a:pt x="44950" y="1720178"/>
                </a:lnTo>
                <a:lnTo>
                  <a:pt x="59114" y="1769844"/>
                </a:lnTo>
                <a:lnTo>
                  <a:pt x="76732" y="1811586"/>
                </a:lnTo>
                <a:lnTo>
                  <a:pt x="97237" y="1844294"/>
                </a:lnTo>
                <a:lnTo>
                  <a:pt x="144634" y="1878177"/>
                </a:lnTo>
                <a:lnTo>
                  <a:pt x="170392" y="1877135"/>
                </a:lnTo>
                <a:lnTo>
                  <a:pt x="1046947" y="1877135"/>
                </a:lnTo>
                <a:lnTo>
                  <a:pt x="1072688" y="1789002"/>
                </a:lnTo>
                <a:lnTo>
                  <a:pt x="1083114" y="1729235"/>
                </a:lnTo>
                <a:lnTo>
                  <a:pt x="1089716" y="1665048"/>
                </a:lnTo>
                <a:lnTo>
                  <a:pt x="1092145" y="1597295"/>
                </a:lnTo>
                <a:lnTo>
                  <a:pt x="1116983" y="1584412"/>
                </a:lnTo>
                <a:lnTo>
                  <a:pt x="1163473" y="1535895"/>
                </a:lnTo>
                <a:lnTo>
                  <a:pt x="1184549" y="1500862"/>
                </a:lnTo>
                <a:lnTo>
                  <a:pt x="1202018" y="1463449"/>
                </a:lnTo>
                <a:lnTo>
                  <a:pt x="1217307" y="1422183"/>
                </a:lnTo>
                <a:lnTo>
                  <a:pt x="1230391" y="1377577"/>
                </a:lnTo>
                <a:lnTo>
                  <a:pt x="1241241" y="1330149"/>
                </a:lnTo>
                <a:lnTo>
                  <a:pt x="1249830" y="1280412"/>
                </a:lnTo>
                <a:lnTo>
                  <a:pt x="1256131" y="1228884"/>
                </a:lnTo>
                <a:lnTo>
                  <a:pt x="1260117" y="1176078"/>
                </a:lnTo>
                <a:lnTo>
                  <a:pt x="1261761" y="1122510"/>
                </a:lnTo>
                <a:lnTo>
                  <a:pt x="1261034" y="1068696"/>
                </a:lnTo>
                <a:lnTo>
                  <a:pt x="1257911" y="1015151"/>
                </a:lnTo>
                <a:lnTo>
                  <a:pt x="1252364" y="962391"/>
                </a:lnTo>
                <a:lnTo>
                  <a:pt x="1244364" y="910930"/>
                </a:lnTo>
                <a:lnTo>
                  <a:pt x="1233886" y="861284"/>
                </a:lnTo>
                <a:lnTo>
                  <a:pt x="1220902" y="813970"/>
                </a:lnTo>
                <a:lnTo>
                  <a:pt x="1222949" y="801516"/>
                </a:lnTo>
                <a:lnTo>
                  <a:pt x="1228027" y="763206"/>
                </a:lnTo>
                <a:lnTo>
                  <a:pt x="1232691" y="701400"/>
                </a:lnTo>
                <a:lnTo>
                  <a:pt x="1233293" y="640183"/>
                </a:lnTo>
                <a:lnTo>
                  <a:pt x="1230055" y="580531"/>
                </a:lnTo>
                <a:lnTo>
                  <a:pt x="1223204" y="523421"/>
                </a:lnTo>
                <a:lnTo>
                  <a:pt x="1212963" y="469830"/>
                </a:lnTo>
                <a:lnTo>
                  <a:pt x="1199559" y="420734"/>
                </a:lnTo>
                <a:lnTo>
                  <a:pt x="1183215" y="377110"/>
                </a:lnTo>
                <a:lnTo>
                  <a:pt x="1164158" y="339935"/>
                </a:lnTo>
                <a:lnTo>
                  <a:pt x="1118798" y="288839"/>
                </a:lnTo>
                <a:lnTo>
                  <a:pt x="1116621" y="268971"/>
                </a:lnTo>
                <a:lnTo>
                  <a:pt x="409591" y="268971"/>
                </a:lnTo>
                <a:lnTo>
                  <a:pt x="379980" y="233826"/>
                </a:lnTo>
                <a:lnTo>
                  <a:pt x="348643" y="211470"/>
                </a:lnTo>
                <a:lnTo>
                  <a:pt x="316249" y="202232"/>
                </a:lnTo>
                <a:close/>
              </a:path>
              <a:path w="1262380" h="2296795">
                <a:moveTo>
                  <a:pt x="540648" y="64250"/>
                </a:moveTo>
                <a:lnTo>
                  <a:pt x="488920" y="91878"/>
                </a:lnTo>
                <a:lnTo>
                  <a:pt x="443650" y="161322"/>
                </a:lnTo>
                <a:lnTo>
                  <a:pt x="424922" y="210597"/>
                </a:lnTo>
                <a:lnTo>
                  <a:pt x="409591" y="268971"/>
                </a:lnTo>
                <a:lnTo>
                  <a:pt x="1116621" y="268971"/>
                </a:lnTo>
                <a:lnTo>
                  <a:pt x="1112394" y="230406"/>
                </a:lnTo>
                <a:lnTo>
                  <a:pt x="1102107" y="175954"/>
                </a:lnTo>
                <a:lnTo>
                  <a:pt x="1101818" y="174931"/>
                </a:lnTo>
                <a:lnTo>
                  <a:pt x="656103" y="174931"/>
                </a:lnTo>
                <a:lnTo>
                  <a:pt x="647803" y="156072"/>
                </a:lnTo>
                <a:lnTo>
                  <a:pt x="619951" y="109112"/>
                </a:lnTo>
                <a:lnTo>
                  <a:pt x="567448" y="67245"/>
                </a:lnTo>
                <a:lnTo>
                  <a:pt x="540648" y="64250"/>
                </a:lnTo>
                <a:close/>
              </a:path>
              <a:path w="1262380" h="2296795">
                <a:moveTo>
                  <a:pt x="770992" y="0"/>
                </a:moveTo>
                <a:lnTo>
                  <a:pt x="716681" y="29123"/>
                </a:lnTo>
                <a:lnTo>
                  <a:pt x="692678" y="64960"/>
                </a:lnTo>
                <a:lnTo>
                  <a:pt x="672144" y="113846"/>
                </a:lnTo>
                <a:lnTo>
                  <a:pt x="656103" y="174931"/>
                </a:lnTo>
                <a:lnTo>
                  <a:pt x="1101818" y="174931"/>
                </a:lnTo>
                <a:lnTo>
                  <a:pt x="1088209" y="126651"/>
                </a:lnTo>
                <a:lnTo>
                  <a:pt x="1087303" y="124391"/>
                </a:lnTo>
                <a:lnTo>
                  <a:pt x="871287" y="124391"/>
                </a:lnTo>
                <a:lnTo>
                  <a:pt x="861818" y="96989"/>
                </a:lnTo>
                <a:lnTo>
                  <a:pt x="851187" y="72519"/>
                </a:lnTo>
                <a:lnTo>
                  <a:pt x="839503" y="51207"/>
                </a:lnTo>
                <a:lnTo>
                  <a:pt x="826876" y="33276"/>
                </a:lnTo>
                <a:lnTo>
                  <a:pt x="799250" y="8413"/>
                </a:lnTo>
                <a:lnTo>
                  <a:pt x="770992" y="0"/>
                </a:lnTo>
                <a:close/>
              </a:path>
              <a:path w="1262380" h="2296795">
                <a:moveTo>
                  <a:pt x="967719" y="1745"/>
                </a:moveTo>
                <a:lnTo>
                  <a:pt x="940964" y="13638"/>
                </a:lnTo>
                <a:lnTo>
                  <a:pt x="915439" y="38153"/>
                </a:lnTo>
                <a:lnTo>
                  <a:pt x="891945" y="75125"/>
                </a:lnTo>
                <a:lnTo>
                  <a:pt x="871287" y="124391"/>
                </a:lnTo>
                <a:lnTo>
                  <a:pt x="1087303" y="124391"/>
                </a:lnTo>
                <a:lnTo>
                  <a:pt x="1070973" y="83662"/>
                </a:lnTo>
                <a:lnTo>
                  <a:pt x="1047330" y="43432"/>
                </a:lnTo>
                <a:lnTo>
                  <a:pt x="994901" y="2637"/>
                </a:lnTo>
                <a:lnTo>
                  <a:pt x="967719" y="174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29855" y="3492126"/>
            <a:ext cx="70007" cy="7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76425" y="3687170"/>
            <a:ext cx="140014" cy="140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90955" y="3944456"/>
            <a:ext cx="210021" cy="2100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2681" y="4369518"/>
            <a:ext cx="638175" cy="1374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05"/>
              </a:lnSpc>
              <a:spcBef>
                <a:spcPts val="100"/>
              </a:spcBef>
            </a:pPr>
            <a:r>
              <a:rPr dirty="0" sz="2350" spc="50" b="1">
                <a:latin typeface="宋体"/>
                <a:cs typeface="宋体"/>
              </a:rPr>
              <a:t>①②</a:t>
            </a:r>
            <a:endParaRPr sz="2350">
              <a:latin typeface="宋体"/>
              <a:cs typeface="宋体"/>
            </a:endParaRPr>
          </a:p>
          <a:p>
            <a:pPr algn="just" marL="12700" marR="5080">
              <a:lnSpc>
                <a:spcPct val="92300"/>
              </a:lnSpc>
              <a:spcBef>
                <a:spcPts val="105"/>
              </a:spcBef>
            </a:pPr>
            <a:r>
              <a:rPr dirty="0" sz="2350" spc="45" b="1">
                <a:latin typeface="宋体"/>
                <a:cs typeface="宋体"/>
              </a:rPr>
              <a:t>③④ 不能 颠倒</a:t>
            </a:r>
            <a:endParaRPr sz="2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76708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例：计算</a:t>
            </a:r>
            <a:r>
              <a:rPr dirty="0" sz="3900" spc="40"/>
              <a:t>B4</a:t>
            </a:r>
            <a:r>
              <a:rPr dirty="0" sz="3900" spc="90"/>
              <a:t>中变量的下次引用信息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3480752" y="1049896"/>
            <a:ext cx="286893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初始化符号表：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964" y="1467676"/>
            <a:ext cx="2331720" cy="40855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dirty="0" sz="2000" spc="-5" b="1">
                <a:latin typeface="Times New Roman"/>
                <a:cs typeface="Times New Roman"/>
              </a:rPr>
              <a:t>(4)</a:t>
            </a:r>
            <a:r>
              <a:rPr dirty="0" sz="2000" spc="43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:=4*i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(5)</a:t>
            </a:r>
            <a:r>
              <a:rPr dirty="0" sz="2000" spc="4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:=a-4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(6)</a:t>
            </a:r>
            <a:r>
              <a:rPr dirty="0" sz="2000" spc="43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3</a:t>
            </a:r>
            <a:r>
              <a:rPr dirty="0" sz="2000" spc="-5" b="1">
                <a:latin typeface="Times New Roman"/>
                <a:cs typeface="Times New Roman"/>
              </a:rPr>
              <a:t>:=4*i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(7)</a:t>
            </a:r>
            <a:r>
              <a:rPr dirty="0" sz="2000" spc="4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4</a:t>
            </a:r>
            <a:r>
              <a:rPr dirty="0" sz="2000" spc="-5" b="1">
                <a:latin typeface="Times New Roman"/>
                <a:cs typeface="Times New Roman"/>
              </a:rPr>
              <a:t>:=a-4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(8)</a:t>
            </a:r>
            <a:r>
              <a:rPr dirty="0" sz="2000" spc="4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baseline="-17094" sz="1950" b="1">
                <a:latin typeface="Times New Roman"/>
                <a:cs typeface="Times New Roman"/>
              </a:rPr>
              <a:t>5</a:t>
            </a:r>
            <a:r>
              <a:rPr dirty="0" sz="2000" b="1">
                <a:latin typeface="Times New Roman"/>
                <a:cs typeface="Times New Roman"/>
              </a:rPr>
              <a:t>:=t</a:t>
            </a:r>
            <a:r>
              <a:rPr dirty="0" baseline="-17094" sz="1950" b="1">
                <a:latin typeface="Times New Roman"/>
                <a:cs typeface="Times New Roman"/>
              </a:rPr>
              <a:t>4</a:t>
            </a:r>
            <a:r>
              <a:rPr dirty="0" sz="2000" b="1">
                <a:latin typeface="Times New Roman"/>
                <a:cs typeface="Times New Roman"/>
              </a:rPr>
              <a:t>[t</a:t>
            </a:r>
            <a:r>
              <a:rPr dirty="0" baseline="-17094" sz="1950" b="1">
                <a:latin typeface="Times New Roman"/>
                <a:cs typeface="Times New Roman"/>
              </a:rPr>
              <a:t>3</a:t>
            </a:r>
            <a:r>
              <a:rPr dirty="0" sz="2000" b="1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(9)</a:t>
            </a:r>
            <a:r>
              <a:rPr dirty="0" sz="2000" spc="48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6</a:t>
            </a:r>
            <a:r>
              <a:rPr dirty="0" sz="2000" spc="-5" b="1">
                <a:latin typeface="Times New Roman"/>
                <a:cs typeface="Times New Roman"/>
              </a:rPr>
              <a:t>:=4*i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(10)</a:t>
            </a:r>
            <a:r>
              <a:rPr dirty="0" sz="2000" spc="48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7</a:t>
            </a:r>
            <a:r>
              <a:rPr dirty="0" sz="2000" spc="-5" b="1">
                <a:latin typeface="Times New Roman"/>
                <a:cs typeface="Times New Roman"/>
              </a:rPr>
              <a:t>:=b-4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000" spc="-30" b="1">
                <a:latin typeface="Times New Roman"/>
                <a:cs typeface="Times New Roman"/>
              </a:rPr>
              <a:t>(11)</a:t>
            </a:r>
            <a:r>
              <a:rPr dirty="0" sz="2000" spc="39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baseline="-17094" sz="1950" b="1">
                <a:latin typeface="Times New Roman"/>
                <a:cs typeface="Times New Roman"/>
              </a:rPr>
              <a:t>8</a:t>
            </a:r>
            <a:r>
              <a:rPr dirty="0" sz="2000" b="1">
                <a:latin typeface="Times New Roman"/>
                <a:cs typeface="Times New Roman"/>
              </a:rPr>
              <a:t>:=t</a:t>
            </a:r>
            <a:r>
              <a:rPr dirty="0" baseline="-17094" sz="1950" b="1">
                <a:latin typeface="Times New Roman"/>
                <a:cs typeface="Times New Roman"/>
              </a:rPr>
              <a:t>7</a:t>
            </a:r>
            <a:r>
              <a:rPr dirty="0" sz="2000" b="1">
                <a:latin typeface="Times New Roman"/>
                <a:cs typeface="Times New Roman"/>
              </a:rPr>
              <a:t>[t</a:t>
            </a:r>
            <a:r>
              <a:rPr dirty="0" baseline="-17094" sz="1950" b="1">
                <a:latin typeface="Times New Roman"/>
                <a:cs typeface="Times New Roman"/>
              </a:rPr>
              <a:t>6</a:t>
            </a:r>
            <a:r>
              <a:rPr dirty="0" sz="2000" b="1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(12)</a:t>
            </a:r>
            <a:r>
              <a:rPr dirty="0" sz="2000" spc="4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9</a:t>
            </a:r>
            <a:r>
              <a:rPr dirty="0" sz="2000" spc="-5" b="1">
                <a:latin typeface="Times New Roman"/>
                <a:cs typeface="Times New Roman"/>
              </a:rPr>
              <a:t>:=t</a:t>
            </a:r>
            <a:r>
              <a:rPr dirty="0" baseline="-17094" sz="1950" spc="-7" b="1">
                <a:latin typeface="Times New Roman"/>
                <a:cs typeface="Times New Roman"/>
              </a:rPr>
              <a:t>5</a:t>
            </a:r>
            <a:r>
              <a:rPr dirty="0" sz="2000" spc="-5" b="1">
                <a:latin typeface="Times New Roman"/>
                <a:cs typeface="Times New Roman"/>
              </a:rPr>
              <a:t>+t</a:t>
            </a:r>
            <a:r>
              <a:rPr dirty="0" baseline="-17094" sz="1950" spc="-7" b="1">
                <a:latin typeface="Times New Roman"/>
                <a:cs typeface="Times New Roman"/>
              </a:rPr>
              <a:t>8</a:t>
            </a:r>
            <a:endParaRPr baseline="-17094" sz="19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(13)</a:t>
            </a:r>
            <a:r>
              <a:rPr dirty="0" sz="2000" spc="4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[t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]:=t</a:t>
            </a:r>
            <a:r>
              <a:rPr dirty="0" baseline="-17094" sz="1950" spc="-7" b="1">
                <a:latin typeface="Times New Roman"/>
                <a:cs typeface="Times New Roman"/>
              </a:rPr>
              <a:t>9</a:t>
            </a:r>
            <a:endParaRPr baseline="-17094" sz="19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(14)</a:t>
            </a:r>
            <a:r>
              <a:rPr dirty="0" sz="2000" spc="4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10</a:t>
            </a:r>
            <a:r>
              <a:rPr dirty="0" sz="2000" spc="-5" b="1">
                <a:latin typeface="Times New Roman"/>
                <a:cs typeface="Times New Roman"/>
              </a:rPr>
              <a:t>:=i+1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(15)</a:t>
            </a:r>
            <a:r>
              <a:rPr dirty="0" sz="2000" spc="48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i:=t</a:t>
            </a:r>
            <a:r>
              <a:rPr dirty="0" baseline="-17094" sz="1950" spc="-7" b="1">
                <a:latin typeface="Times New Roman"/>
                <a:cs typeface="Times New Roman"/>
              </a:rPr>
              <a:t>10</a:t>
            </a:r>
            <a:endParaRPr baseline="-17094" sz="19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(16) goto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baseline="-17094" sz="1950" b="1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725" y="1473708"/>
            <a:ext cx="3479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baseline="-17361" sz="2400" b="1">
                <a:latin typeface="Times New Roman"/>
                <a:cs typeface="Times New Roman"/>
              </a:rPr>
              <a:t>4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56763" y="1096783"/>
            <a:ext cx="2195195" cy="5263515"/>
          </a:xfrm>
          <a:custGeom>
            <a:avLst/>
            <a:gdLst/>
            <a:ahLst/>
            <a:cxnLst/>
            <a:rect l="l" t="t" r="r" b="b"/>
            <a:pathLst>
              <a:path w="2195195" h="5263515">
                <a:moveTo>
                  <a:pt x="0" y="0"/>
                </a:moveTo>
                <a:lnTo>
                  <a:pt x="2194832" y="0"/>
                </a:lnTo>
                <a:lnTo>
                  <a:pt x="2194832" y="5262979"/>
                </a:lnTo>
                <a:lnTo>
                  <a:pt x="0" y="526297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448204" y="1144734"/>
            <a:ext cx="200342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变</a:t>
            </a:r>
            <a:r>
              <a:rPr dirty="0" sz="2350" spc="40" b="1">
                <a:solidFill>
                  <a:srgbClr val="0000FF"/>
                </a:solidFill>
                <a:latin typeface="黑体"/>
                <a:cs typeface="黑体"/>
              </a:rPr>
              <a:t>量</a:t>
            </a:r>
            <a:r>
              <a:rPr dirty="0" sz="2350" spc="-620" b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下</a:t>
            </a:r>
            <a:r>
              <a:rPr dirty="0" sz="2350" spc="40" b="1">
                <a:solidFill>
                  <a:srgbClr val="0000FF"/>
                </a:solidFill>
                <a:latin typeface="黑体"/>
                <a:cs typeface="黑体"/>
              </a:rPr>
              <a:t>次</a:t>
            </a:r>
            <a:r>
              <a:rPr dirty="0" sz="2350" spc="-620" b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活跃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8704" y="1511300"/>
            <a:ext cx="1703705" cy="4786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55320" algn="l"/>
                <a:tab pos="1342390" algn="l"/>
              </a:tabLst>
            </a:pPr>
            <a:r>
              <a:rPr dirty="0" sz="2400" b="1">
                <a:latin typeface="Times New Roman"/>
                <a:cs typeface="Times New Roman"/>
              </a:rPr>
              <a:t>i	</a:t>
            </a:r>
            <a:r>
              <a:rPr dirty="0" baseline="1182" sz="3525" spc="60" b="1">
                <a:latin typeface="黑体"/>
                <a:cs typeface="黑体"/>
              </a:rPr>
              <a:t>无	活</a:t>
            </a:r>
            <a:endParaRPr baseline="1182" sz="3525">
              <a:latin typeface="黑体"/>
              <a:cs typeface="黑体"/>
            </a:endParaRPr>
          </a:p>
          <a:p>
            <a:pPr marL="647700" indent="-609600">
              <a:lnSpc>
                <a:spcPct val="100000"/>
              </a:lnSpc>
              <a:spcBef>
                <a:spcPts val="25"/>
              </a:spcBef>
              <a:buSzPct val="102127"/>
              <a:buFont typeface="Times New Roman"/>
              <a:buAutoNum type="alphaLcPeriod"/>
              <a:tabLst>
                <a:tab pos="647065" algn="l"/>
                <a:tab pos="647700" algn="l"/>
                <a:tab pos="1334770" algn="l"/>
              </a:tabLst>
            </a:pPr>
            <a:r>
              <a:rPr dirty="0" baseline="1182" sz="3525" spc="60" b="1">
                <a:latin typeface="黑体"/>
                <a:cs typeface="黑体"/>
              </a:rPr>
              <a:t>无	活</a:t>
            </a:r>
            <a:endParaRPr baseline="1182" sz="3525">
              <a:latin typeface="黑体"/>
              <a:cs typeface="黑体"/>
            </a:endParaRPr>
          </a:p>
          <a:p>
            <a:pPr marL="664845" indent="-627380">
              <a:lnSpc>
                <a:spcPct val="100000"/>
              </a:lnSpc>
              <a:spcBef>
                <a:spcPts val="20"/>
              </a:spcBef>
              <a:buSzPct val="102127"/>
              <a:buFont typeface="Times New Roman"/>
              <a:buAutoNum type="alphaLcPeriod"/>
              <a:tabLst>
                <a:tab pos="664845" algn="l"/>
                <a:tab pos="665480" algn="l"/>
                <a:tab pos="1351915" algn="l"/>
              </a:tabLst>
            </a:pPr>
            <a:r>
              <a:rPr dirty="0" baseline="1182" sz="3525" spc="60" b="1">
                <a:latin typeface="黑体"/>
                <a:cs typeface="黑体"/>
              </a:rPr>
              <a:t>无	活</a:t>
            </a:r>
            <a:endParaRPr baseline="1182" sz="3525">
              <a:latin typeface="黑体"/>
              <a:cs typeface="黑体"/>
            </a:endParaRPr>
          </a:p>
          <a:p>
            <a:pPr marL="38100">
              <a:lnSpc>
                <a:spcPts val="2845"/>
              </a:lnSpc>
              <a:tabLst>
                <a:tab pos="672465" algn="l"/>
                <a:tab pos="1360170" algn="l"/>
              </a:tabLst>
            </a:pP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baseline="-17361" sz="2400" b="1">
                <a:latin typeface="Times New Roman"/>
                <a:cs typeface="Times New Roman"/>
              </a:rPr>
              <a:t>1	</a:t>
            </a:r>
            <a:r>
              <a:rPr dirty="0" baseline="1182" sz="3525" spc="60" b="1">
                <a:latin typeface="黑体"/>
                <a:cs typeface="黑体"/>
              </a:rPr>
              <a:t>无	活</a:t>
            </a:r>
            <a:endParaRPr baseline="1182" sz="3525">
              <a:latin typeface="黑体"/>
              <a:cs typeface="黑体"/>
            </a:endParaRPr>
          </a:p>
          <a:p>
            <a:pPr marL="38100">
              <a:lnSpc>
                <a:spcPts val="2845"/>
              </a:lnSpc>
              <a:tabLst>
                <a:tab pos="672465" algn="l"/>
                <a:tab pos="1360170" algn="l"/>
              </a:tabLst>
            </a:pP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baseline="-17361" sz="2400" b="1">
                <a:latin typeface="Times New Roman"/>
                <a:cs typeface="Times New Roman"/>
              </a:rPr>
              <a:t>2	</a:t>
            </a:r>
            <a:r>
              <a:rPr dirty="0" baseline="1182" sz="3525" spc="60" b="1">
                <a:latin typeface="黑体"/>
                <a:cs typeface="黑体"/>
              </a:rPr>
              <a:t>无	活</a:t>
            </a:r>
            <a:endParaRPr baseline="1182" sz="3525">
              <a:latin typeface="黑体"/>
              <a:cs typeface="黑体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  <a:tabLst>
                <a:tab pos="672465" algn="l"/>
                <a:tab pos="1360170" algn="l"/>
              </a:tabLst>
            </a:pP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baseline="-17361" sz="2400" b="1">
                <a:latin typeface="Times New Roman"/>
                <a:cs typeface="Times New Roman"/>
              </a:rPr>
              <a:t>3	</a:t>
            </a:r>
            <a:r>
              <a:rPr dirty="0" baseline="1182" sz="3525" spc="60" b="1">
                <a:latin typeface="黑体"/>
                <a:cs typeface="黑体"/>
              </a:rPr>
              <a:t>无	活</a:t>
            </a:r>
            <a:endParaRPr baseline="1182" sz="3525">
              <a:latin typeface="黑体"/>
              <a:cs typeface="黑体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  <a:tabLst>
                <a:tab pos="672465" algn="l"/>
                <a:tab pos="1360170" algn="l"/>
              </a:tabLst>
            </a:pP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baseline="-17361" sz="2400" b="1">
                <a:latin typeface="Times New Roman"/>
                <a:cs typeface="Times New Roman"/>
              </a:rPr>
              <a:t>4	</a:t>
            </a:r>
            <a:r>
              <a:rPr dirty="0" baseline="1182" sz="3525" spc="60" b="1">
                <a:latin typeface="黑体"/>
                <a:cs typeface="黑体"/>
              </a:rPr>
              <a:t>无	活</a:t>
            </a:r>
            <a:endParaRPr baseline="1182" sz="3525">
              <a:latin typeface="黑体"/>
              <a:cs typeface="黑体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  <a:tabLst>
                <a:tab pos="672465" algn="l"/>
                <a:tab pos="1360170" algn="l"/>
              </a:tabLst>
            </a:pP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baseline="-17361" sz="2400" b="1">
                <a:latin typeface="Times New Roman"/>
                <a:cs typeface="Times New Roman"/>
              </a:rPr>
              <a:t>5	</a:t>
            </a:r>
            <a:r>
              <a:rPr dirty="0" baseline="1182" sz="3525" spc="60" b="1">
                <a:latin typeface="黑体"/>
                <a:cs typeface="黑体"/>
              </a:rPr>
              <a:t>无	活</a:t>
            </a:r>
            <a:endParaRPr baseline="1182" sz="3525">
              <a:latin typeface="黑体"/>
              <a:cs typeface="黑体"/>
            </a:endParaRPr>
          </a:p>
          <a:p>
            <a:pPr marL="38100">
              <a:lnSpc>
                <a:spcPts val="2845"/>
              </a:lnSpc>
              <a:tabLst>
                <a:tab pos="672465" algn="l"/>
                <a:tab pos="1360170" algn="l"/>
              </a:tabLst>
            </a:pP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baseline="-17361" sz="2400" b="1">
                <a:latin typeface="Times New Roman"/>
                <a:cs typeface="Times New Roman"/>
              </a:rPr>
              <a:t>6	</a:t>
            </a:r>
            <a:r>
              <a:rPr dirty="0" baseline="1182" sz="3525" spc="60" b="1">
                <a:latin typeface="黑体"/>
                <a:cs typeface="黑体"/>
              </a:rPr>
              <a:t>无	活</a:t>
            </a:r>
            <a:endParaRPr baseline="1182" sz="3525">
              <a:latin typeface="黑体"/>
              <a:cs typeface="黑体"/>
            </a:endParaRPr>
          </a:p>
          <a:p>
            <a:pPr marL="38100">
              <a:lnSpc>
                <a:spcPts val="2845"/>
              </a:lnSpc>
              <a:tabLst>
                <a:tab pos="672465" algn="l"/>
                <a:tab pos="1360170" algn="l"/>
              </a:tabLst>
            </a:pP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baseline="-17361" sz="2400" b="1">
                <a:latin typeface="Times New Roman"/>
                <a:cs typeface="Times New Roman"/>
              </a:rPr>
              <a:t>7	</a:t>
            </a:r>
            <a:r>
              <a:rPr dirty="0" baseline="1182" sz="3525" spc="60" b="1">
                <a:latin typeface="黑体"/>
                <a:cs typeface="黑体"/>
              </a:rPr>
              <a:t>无	活</a:t>
            </a:r>
            <a:endParaRPr baseline="1182" sz="3525">
              <a:latin typeface="黑体"/>
              <a:cs typeface="黑体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  <a:tabLst>
                <a:tab pos="672465" algn="l"/>
                <a:tab pos="1360170" algn="l"/>
              </a:tabLst>
            </a:pP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baseline="-17361" sz="2400" b="1">
                <a:latin typeface="Times New Roman"/>
                <a:cs typeface="Times New Roman"/>
              </a:rPr>
              <a:t>8	</a:t>
            </a:r>
            <a:r>
              <a:rPr dirty="0" baseline="1182" sz="3525" spc="60" b="1">
                <a:latin typeface="黑体"/>
                <a:cs typeface="黑体"/>
              </a:rPr>
              <a:t>无	活</a:t>
            </a:r>
            <a:endParaRPr baseline="1182" sz="3525">
              <a:latin typeface="黑体"/>
              <a:cs typeface="黑体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  <a:tabLst>
                <a:tab pos="672465" algn="l"/>
                <a:tab pos="1360170" algn="l"/>
              </a:tabLst>
            </a:pP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baseline="-17361" sz="2400" b="1">
                <a:latin typeface="Times New Roman"/>
                <a:cs typeface="Times New Roman"/>
              </a:rPr>
              <a:t>9	</a:t>
            </a:r>
            <a:r>
              <a:rPr dirty="0" baseline="1182" sz="3525" spc="60" b="1">
                <a:latin typeface="黑体"/>
                <a:cs typeface="黑体"/>
              </a:rPr>
              <a:t>无	活</a:t>
            </a:r>
            <a:endParaRPr baseline="1182" sz="3525">
              <a:latin typeface="黑体"/>
              <a:cs typeface="黑体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  <a:tabLst>
                <a:tab pos="647065" algn="l"/>
                <a:tab pos="1334770" algn="l"/>
              </a:tabLst>
            </a:pP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baseline="-17361" sz="2400" b="1">
                <a:latin typeface="Times New Roman"/>
                <a:cs typeface="Times New Roman"/>
              </a:rPr>
              <a:t>10	</a:t>
            </a:r>
            <a:r>
              <a:rPr dirty="0" baseline="1182" sz="3525" spc="60" b="1">
                <a:latin typeface="黑体"/>
                <a:cs typeface="黑体"/>
              </a:rPr>
              <a:t>无	活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61722"/>
            <a:ext cx="644906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从出口到入口依次检查每条语句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2313152" y="5952235"/>
            <a:ext cx="1314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1072515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i</a:t>
            </a:r>
            <a:r>
              <a:rPr dirty="0" sz="1800" b="1">
                <a:latin typeface="Times New Roman"/>
                <a:cs typeface="Times New Roman"/>
              </a:rPr>
              <a:t>:	</a:t>
            </a:r>
            <a:r>
              <a:rPr dirty="0" sz="1750" spc="40" b="1">
                <a:latin typeface="宋体"/>
                <a:cs typeface="宋体"/>
              </a:rPr>
              <a:t>无</a:t>
            </a:r>
            <a:r>
              <a:rPr dirty="0" sz="1750" b="1">
                <a:latin typeface="宋体"/>
                <a:cs typeface="宋体"/>
              </a:rPr>
              <a:t>	</a:t>
            </a:r>
            <a:r>
              <a:rPr dirty="0" sz="1750" spc="40" b="1">
                <a:latin typeface="宋体"/>
                <a:cs typeface="宋体"/>
              </a:rPr>
              <a:t>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7752" y="5540755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9259" sz="2700" b="1">
                <a:latin typeface="Times New Roman"/>
                <a:cs typeface="Times New Roman"/>
              </a:rPr>
              <a:t>t</a:t>
            </a:r>
            <a:r>
              <a:rPr dirty="0" sz="1200" b="1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0352" y="5501132"/>
            <a:ext cx="406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(15)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9952" y="5502627"/>
            <a:ext cx="2540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40" b="1">
                <a:latin typeface="宋体"/>
                <a:cs typeface="宋体"/>
              </a:rPr>
              <a:t>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3726" y="5501132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87276" y="5502627"/>
            <a:ext cx="9429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71170" algn="l"/>
              </a:tabLst>
            </a:pPr>
            <a:r>
              <a:rPr dirty="0" sz="1750" spc="40" b="1">
                <a:latin typeface="宋体"/>
                <a:cs typeface="宋体"/>
              </a:rPr>
              <a:t>无</a:t>
            </a:r>
            <a:r>
              <a:rPr dirty="0" sz="1750" spc="40" b="1">
                <a:latin typeface="宋体"/>
                <a:cs typeface="宋体"/>
              </a:rPr>
              <a:t>	</a:t>
            </a:r>
            <a:r>
              <a:rPr dirty="0" sz="1750" spc="50" b="1">
                <a:latin typeface="宋体"/>
                <a:cs typeface="宋体"/>
              </a:rPr>
              <a:t>非</a:t>
            </a:r>
            <a:r>
              <a:rPr dirty="0" sz="1750" spc="40" b="1">
                <a:latin typeface="宋体"/>
                <a:cs typeface="宋体"/>
              </a:rPr>
              <a:t>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5823" y="1158549"/>
            <a:ext cx="1726564" cy="5601335"/>
          </a:xfrm>
          <a:custGeom>
            <a:avLst/>
            <a:gdLst/>
            <a:ahLst/>
            <a:cxnLst/>
            <a:rect l="l" t="t" r="r" b="b"/>
            <a:pathLst>
              <a:path w="1726564" h="5601334">
                <a:moveTo>
                  <a:pt x="0" y="0"/>
                </a:moveTo>
                <a:lnTo>
                  <a:pt x="1726253" y="0"/>
                </a:lnTo>
                <a:lnTo>
                  <a:pt x="1726253" y="5601025"/>
                </a:lnTo>
                <a:lnTo>
                  <a:pt x="0" y="560102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69163" y="5445252"/>
            <a:ext cx="14478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(14)</a:t>
            </a:r>
            <a:r>
              <a:rPr dirty="0" sz="2000" spc="45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10</a:t>
            </a:r>
            <a:r>
              <a:rPr dirty="0" sz="2000" spc="-5" b="1">
                <a:latin typeface="Times New Roman"/>
                <a:cs typeface="Times New Roman"/>
              </a:rPr>
              <a:t>:=i+1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9163" y="5878067"/>
            <a:ext cx="11766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(15)</a:t>
            </a:r>
            <a:r>
              <a:rPr dirty="0" sz="2000" spc="4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i:=t</a:t>
            </a:r>
            <a:r>
              <a:rPr dirty="0" baseline="-17094" sz="1950" spc="-7" b="1">
                <a:latin typeface="Times New Roman"/>
                <a:cs typeface="Times New Roman"/>
              </a:rPr>
              <a:t>10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9163" y="6310884"/>
            <a:ext cx="14065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(16) goto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baseline="-17094" sz="1950" b="1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787" y="1159764"/>
            <a:ext cx="3479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baseline="-17361" sz="2400" b="1">
                <a:latin typeface="Times New Roman"/>
                <a:cs typeface="Times New Roman"/>
              </a:rPr>
              <a:t>4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6250" y="6757988"/>
            <a:ext cx="8056880" cy="0"/>
          </a:xfrm>
          <a:custGeom>
            <a:avLst/>
            <a:gdLst/>
            <a:ahLst/>
            <a:cxnLst/>
            <a:rect l="l" t="t" r="r" b="b"/>
            <a:pathLst>
              <a:path w="8056880" h="0">
                <a:moveTo>
                  <a:pt x="0" y="0"/>
                </a:moveTo>
                <a:lnTo>
                  <a:pt x="8056563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6250" y="630872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 h="0">
                <a:moveTo>
                  <a:pt x="0" y="0"/>
                </a:moveTo>
                <a:lnTo>
                  <a:pt x="7292138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6250" y="5857875"/>
            <a:ext cx="7246620" cy="0"/>
          </a:xfrm>
          <a:custGeom>
            <a:avLst/>
            <a:gdLst/>
            <a:ahLst/>
            <a:cxnLst/>
            <a:rect l="l" t="t" r="r" b="b"/>
            <a:pathLst>
              <a:path w="7246620" h="0">
                <a:moveTo>
                  <a:pt x="0" y="0"/>
                </a:moveTo>
                <a:lnTo>
                  <a:pt x="7246099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6250" y="5453062"/>
            <a:ext cx="7247255" cy="0"/>
          </a:xfrm>
          <a:custGeom>
            <a:avLst/>
            <a:gdLst/>
            <a:ahLst/>
            <a:cxnLst/>
            <a:rect l="l" t="t" r="r" b="b"/>
            <a:pathLst>
              <a:path w="7247255" h="0">
                <a:moveTo>
                  <a:pt x="0" y="0"/>
                </a:moveTo>
                <a:lnTo>
                  <a:pt x="7247049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6250" y="5003800"/>
            <a:ext cx="7247255" cy="0"/>
          </a:xfrm>
          <a:custGeom>
            <a:avLst/>
            <a:gdLst/>
            <a:ahLst/>
            <a:cxnLst/>
            <a:rect l="l" t="t" r="r" b="b"/>
            <a:pathLst>
              <a:path w="7247255" h="0">
                <a:moveTo>
                  <a:pt x="0" y="0"/>
                </a:moveTo>
                <a:lnTo>
                  <a:pt x="7247049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6250" y="4598987"/>
            <a:ext cx="7247255" cy="0"/>
          </a:xfrm>
          <a:custGeom>
            <a:avLst/>
            <a:gdLst/>
            <a:ahLst/>
            <a:cxnLst/>
            <a:rect l="l" t="t" r="r" b="b"/>
            <a:pathLst>
              <a:path w="7247255" h="0">
                <a:moveTo>
                  <a:pt x="0" y="0"/>
                </a:moveTo>
                <a:lnTo>
                  <a:pt x="7247049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6250" y="4192587"/>
            <a:ext cx="7247255" cy="0"/>
          </a:xfrm>
          <a:custGeom>
            <a:avLst/>
            <a:gdLst/>
            <a:ahLst/>
            <a:cxnLst/>
            <a:rect l="l" t="t" r="r" b="b"/>
            <a:pathLst>
              <a:path w="7247255" h="0">
                <a:moveTo>
                  <a:pt x="0" y="0"/>
                </a:moveTo>
                <a:lnTo>
                  <a:pt x="7247133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6250" y="3743325"/>
            <a:ext cx="7247255" cy="0"/>
          </a:xfrm>
          <a:custGeom>
            <a:avLst/>
            <a:gdLst/>
            <a:ahLst/>
            <a:cxnLst/>
            <a:rect l="l" t="t" r="r" b="b"/>
            <a:pathLst>
              <a:path w="7247255" h="0">
                <a:moveTo>
                  <a:pt x="0" y="0"/>
                </a:moveTo>
                <a:lnTo>
                  <a:pt x="7247049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6250" y="3309937"/>
            <a:ext cx="7247255" cy="0"/>
          </a:xfrm>
          <a:custGeom>
            <a:avLst/>
            <a:gdLst/>
            <a:ahLst/>
            <a:cxnLst/>
            <a:rect l="l" t="t" r="r" b="b"/>
            <a:pathLst>
              <a:path w="7247255" h="0">
                <a:moveTo>
                  <a:pt x="0" y="0"/>
                </a:moveTo>
                <a:lnTo>
                  <a:pt x="7247133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76250" y="2855913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 h="0">
                <a:moveTo>
                  <a:pt x="0" y="0"/>
                </a:moveTo>
                <a:lnTo>
                  <a:pt x="7292138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6250" y="2403475"/>
            <a:ext cx="7291705" cy="0"/>
          </a:xfrm>
          <a:custGeom>
            <a:avLst/>
            <a:gdLst/>
            <a:ahLst/>
            <a:cxnLst/>
            <a:rect l="l" t="t" r="r" b="b"/>
            <a:pathLst>
              <a:path w="7291705" h="0">
                <a:moveTo>
                  <a:pt x="0" y="0"/>
                </a:moveTo>
                <a:lnTo>
                  <a:pt x="7291104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6250" y="1993900"/>
            <a:ext cx="7291705" cy="0"/>
          </a:xfrm>
          <a:custGeom>
            <a:avLst/>
            <a:gdLst/>
            <a:ahLst/>
            <a:cxnLst/>
            <a:rect l="l" t="t" r="r" b="b"/>
            <a:pathLst>
              <a:path w="7291705" h="0">
                <a:moveTo>
                  <a:pt x="0" y="0"/>
                </a:moveTo>
                <a:lnTo>
                  <a:pt x="7291188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6250" y="1585912"/>
            <a:ext cx="7291705" cy="0"/>
          </a:xfrm>
          <a:custGeom>
            <a:avLst/>
            <a:gdLst/>
            <a:ahLst/>
            <a:cxnLst/>
            <a:rect l="l" t="t" r="r" b="b"/>
            <a:pathLst>
              <a:path w="7291705" h="0">
                <a:moveTo>
                  <a:pt x="0" y="0"/>
                </a:moveTo>
                <a:lnTo>
                  <a:pt x="7291104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15857" y="1158549"/>
          <a:ext cx="6637655" cy="429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1443355"/>
                <a:gridCol w="331469"/>
                <a:gridCol w="619759"/>
                <a:gridCol w="582295"/>
                <a:gridCol w="513079"/>
                <a:gridCol w="582295"/>
                <a:gridCol w="395604"/>
                <a:gridCol w="762635"/>
                <a:gridCol w="542925"/>
                <a:gridCol w="409574"/>
              </a:tblGrid>
              <a:tr h="427363"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4)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:=4*i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3888" sz="1800" b="1">
                          <a:latin typeface="Times New Roman"/>
                          <a:cs typeface="Times New Roman"/>
                        </a:rPr>
                        <a:t>1</a:t>
                      </a:r>
                      <a:endParaRPr baseline="-13888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7630"/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(13)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763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91440"/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915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(6)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915"/>
                </a:tc>
                <a:tc gridSpan="4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8509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7987"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5)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:=a-4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3888" sz="1800" b="1">
                          <a:latin typeface="Times New Roman"/>
                          <a:cs typeface="Times New Roman"/>
                        </a:rPr>
                        <a:t>2</a:t>
                      </a:r>
                      <a:endParaRPr baseline="-13888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(13)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69215"/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(7)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/>
                </a:tc>
                <a:tc gridSpan="4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6032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9575"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6)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23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:=4*i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23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3888" sz="1800" b="1">
                          <a:latin typeface="Times New Roman"/>
                          <a:cs typeface="Times New Roman"/>
                        </a:rPr>
                        <a:t>3</a:t>
                      </a:r>
                      <a:endParaRPr baseline="-13888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(8)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66675"/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(9)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/>
                </a:tc>
                <a:tc gridSpan="4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577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2437">
                <a:tc gridSpan="3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1925320" algn="l"/>
                        </a:tabLst>
                      </a:pPr>
                      <a:r>
                        <a:rPr dirty="0" baseline="1388" sz="3000" spc="-7" b="1">
                          <a:latin typeface="Times New Roman"/>
                          <a:cs typeface="Times New Roman"/>
                        </a:rPr>
                        <a:t>(7) </a:t>
                      </a:r>
                      <a:r>
                        <a:rPr dirty="0" baseline="1388" sz="30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1388" sz="3000" spc="-7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4957" sz="1950" spc="-7" b="1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baseline="1388" sz="3000" spc="-7" b="1">
                          <a:latin typeface="Times New Roman"/>
                          <a:cs typeface="Times New Roman"/>
                        </a:rPr>
                        <a:t>:=a-4	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3888" sz="1800" b="1">
                          <a:latin typeface="Times New Roman"/>
                          <a:cs typeface="Times New Roman"/>
                        </a:rPr>
                        <a:t>4</a:t>
                      </a:r>
                      <a:endParaRPr baseline="-13888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(8)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4775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07950"/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885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无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54025">
                <a:tc gridSpan="3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pos="1925320" algn="l"/>
                        </a:tabLst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(8)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 t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:=t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[t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]	</a:t>
                      </a:r>
                      <a:r>
                        <a:rPr dirty="0" baseline="-6172" sz="27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23148" sz="1800" b="1">
                          <a:latin typeface="Times New Roman"/>
                          <a:cs typeface="Times New Roman"/>
                        </a:rPr>
                        <a:t>5</a:t>
                      </a:r>
                      <a:endParaRPr baseline="-23148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(12)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3505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06680"/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3888" sz="1800" b="1">
                          <a:latin typeface="Times New Roman"/>
                          <a:cs typeface="Times New Roman"/>
                        </a:rPr>
                        <a:t>4</a:t>
                      </a:r>
                      <a:endParaRPr baseline="-13888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4615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无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97790"/>
                </a:tc>
                <a:tc>
                  <a:txBody>
                    <a:bodyPr/>
                    <a:lstStyle/>
                    <a:p>
                      <a:pPr algn="r" marR="184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97790"/>
                </a:tc>
                <a:tc>
                  <a:txBody>
                    <a:bodyPr/>
                    <a:lstStyle/>
                    <a:p>
                      <a:pPr algn="r" marR="17018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3888" sz="1800" b="1">
                          <a:latin typeface="Times New Roman"/>
                          <a:cs typeface="Times New Roman"/>
                        </a:rPr>
                        <a:t>3</a:t>
                      </a:r>
                      <a:endParaRPr baseline="-13888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4615"/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无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9779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97790"/>
                </a:tc>
              </a:tr>
              <a:tr h="433387">
                <a:tc gridSpan="3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1925320" algn="l"/>
                        </a:tabLst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(9) </a:t>
                      </a:r>
                      <a:r>
                        <a:rPr dirty="0" sz="20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:=4*i	</a:t>
                      </a:r>
                      <a:r>
                        <a:rPr dirty="0" baseline="-13888" sz="27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34722" sz="1800" b="1">
                          <a:latin typeface="Times New Roman"/>
                          <a:cs typeface="Times New Roman"/>
                        </a:rPr>
                        <a:t>6</a:t>
                      </a:r>
                      <a:endParaRPr baseline="-34722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800" spc="-25" b="1">
                          <a:latin typeface="Times New Roman"/>
                          <a:cs typeface="Times New Roman"/>
                        </a:rPr>
                        <a:t>(11)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779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00965"/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265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(14)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265"/>
                </a:tc>
                <a:tc>
                  <a:txBody>
                    <a:bodyPr/>
                    <a:lstStyle/>
                    <a:p>
                      <a:pPr algn="r" marR="1333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914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49262">
                <a:tc gridSpan="3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5"/>
                        </a:spcBef>
                        <a:tabLst>
                          <a:tab pos="1925320" algn="l"/>
                        </a:tabLst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(10) </a:t>
                      </a:r>
                      <a:r>
                        <a:rPr dirty="0" sz="20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:=b-4	</a:t>
                      </a:r>
                      <a:r>
                        <a:rPr dirty="0" baseline="-18518" sz="27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41666" sz="1800" b="1">
                          <a:latin typeface="Times New Roman"/>
                          <a:cs typeface="Times New Roman"/>
                        </a:rPr>
                        <a:t>7</a:t>
                      </a:r>
                      <a:endParaRPr baseline="-41666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800" spc="-25" b="1">
                          <a:latin typeface="Times New Roman"/>
                          <a:cs typeface="Times New Roman"/>
                        </a:rPr>
                        <a:t>(11)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15570"/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6045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无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09220"/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092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06400">
                <a:tc gridSpan="3">
                  <a:txBody>
                    <a:bodyPr/>
                    <a:lstStyle/>
                    <a:p>
                      <a:pPr marL="90805">
                        <a:lnSpc>
                          <a:spcPts val="2380"/>
                        </a:lnSpc>
                        <a:tabLst>
                          <a:tab pos="1925320" algn="l"/>
                        </a:tabLst>
                      </a:pPr>
                      <a:r>
                        <a:rPr dirty="0" sz="2000" spc="-30" b="1">
                          <a:latin typeface="Times New Roman"/>
                          <a:cs typeface="Times New Roman"/>
                        </a:rPr>
                        <a:t>(11) </a:t>
                      </a:r>
                      <a:r>
                        <a:rPr dirty="0" sz="20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:=t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[t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]	</a:t>
                      </a:r>
                      <a:r>
                        <a:rPr dirty="0" baseline="-12345" sz="27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30092" sz="1800" b="1">
                          <a:latin typeface="Times New Roman"/>
                          <a:cs typeface="Times New Roman"/>
                        </a:rPr>
                        <a:t>8</a:t>
                      </a:r>
                      <a:endParaRPr baseline="-30092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(12)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74930"/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3888" sz="1800" b="1">
                          <a:latin typeface="Times New Roman"/>
                          <a:cs typeface="Times New Roman"/>
                        </a:rPr>
                        <a:t>7</a:t>
                      </a:r>
                      <a:endParaRPr baseline="-13888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23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无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65405"/>
                </a:tc>
                <a:tc>
                  <a:txBody>
                    <a:bodyPr/>
                    <a:lstStyle/>
                    <a:p>
                      <a:pPr algn="r" marR="1841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65405"/>
                </a:tc>
                <a:tc>
                  <a:txBody>
                    <a:bodyPr/>
                    <a:lstStyle/>
                    <a:p>
                      <a:pPr algn="r" marR="17018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3888" sz="1800" b="1">
                          <a:latin typeface="Times New Roman"/>
                          <a:cs typeface="Times New Roman"/>
                        </a:rPr>
                        <a:t>6</a:t>
                      </a:r>
                      <a:endParaRPr baseline="-13888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230"/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无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65405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65405"/>
                </a:tc>
              </a:tr>
              <a:tr h="404812">
                <a:tc gridSpan="3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pos="1925320" algn="l"/>
                        </a:tabLst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(12) </a:t>
                      </a:r>
                      <a:r>
                        <a:rPr dirty="0" sz="20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:=t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+t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8	</a:t>
                      </a:r>
                      <a:r>
                        <a:rPr dirty="0" baseline="-9259" sz="27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27777" sz="1800" b="1">
                          <a:latin typeface="Times New Roman"/>
                          <a:cs typeface="Times New Roman"/>
                        </a:rPr>
                        <a:t>9</a:t>
                      </a:r>
                      <a:endParaRPr baseline="-27777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(13)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0485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73660"/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3888" sz="1800" b="1">
                          <a:latin typeface="Times New Roman"/>
                          <a:cs typeface="Times New Roman"/>
                        </a:rPr>
                        <a:t>5</a:t>
                      </a:r>
                      <a:endParaRPr baseline="-13888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无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64769"/>
                </a:tc>
                <a:tc>
                  <a:txBody>
                    <a:bodyPr/>
                    <a:lstStyle/>
                    <a:p>
                      <a:pPr algn="r" marR="1841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64769"/>
                </a:tc>
                <a:tc>
                  <a:txBody>
                    <a:bodyPr/>
                    <a:lstStyle/>
                    <a:p>
                      <a:pPr algn="r" marR="1701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3888" sz="1800" b="1">
                          <a:latin typeface="Times New Roman"/>
                          <a:cs typeface="Times New Roman"/>
                        </a:rPr>
                        <a:t>8</a:t>
                      </a:r>
                      <a:endParaRPr baseline="-13888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无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64769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64769"/>
                </a:tc>
              </a:tr>
              <a:tr h="449262">
                <a:tc gridSpan="3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1934845" algn="l"/>
                        </a:tabLst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(13) </a:t>
                      </a:r>
                      <a:r>
                        <a:rPr dirty="0" sz="20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[t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]:=t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9	</a:t>
                      </a:r>
                      <a:r>
                        <a:rPr dirty="0" baseline="-12345" sz="27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32407" sz="1800" b="1">
                          <a:latin typeface="Times New Roman"/>
                          <a:cs typeface="Times New Roman"/>
                        </a:rPr>
                        <a:t>2</a:t>
                      </a:r>
                      <a:endParaRPr baseline="-32407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无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16839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16839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3888" sz="1800" b="1">
                          <a:latin typeface="Times New Roman"/>
                          <a:cs typeface="Times New Roman"/>
                        </a:rPr>
                        <a:t>1</a:t>
                      </a:r>
                      <a:endParaRPr baseline="-13888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无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0795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07950"/>
                </a:tc>
                <a:tc>
                  <a:txBody>
                    <a:bodyPr/>
                    <a:lstStyle/>
                    <a:p>
                      <a:pPr algn="r" marR="15748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3888" sz="1800" b="1">
                          <a:latin typeface="Times New Roman"/>
                          <a:cs typeface="Times New Roman"/>
                        </a:rPr>
                        <a:t>9</a:t>
                      </a:r>
                      <a:endParaRPr baseline="-13888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无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0795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活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07950"/>
                </a:tc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336794" y="1041481"/>
            <a:ext cx="107314" cy="273050"/>
          </a:xfrm>
          <a:custGeom>
            <a:avLst/>
            <a:gdLst/>
            <a:ahLst/>
            <a:cxnLst/>
            <a:rect l="l" t="t" r="r" b="b"/>
            <a:pathLst>
              <a:path w="107315" h="273050">
                <a:moveTo>
                  <a:pt x="66390" y="202185"/>
                </a:moveTo>
                <a:lnTo>
                  <a:pt x="34763" y="212727"/>
                </a:lnTo>
                <a:lnTo>
                  <a:pt x="95005" y="272968"/>
                </a:lnTo>
                <a:lnTo>
                  <a:pt x="103395" y="214233"/>
                </a:lnTo>
                <a:lnTo>
                  <a:pt x="70406" y="214233"/>
                </a:lnTo>
                <a:lnTo>
                  <a:pt x="66390" y="202185"/>
                </a:lnTo>
                <a:close/>
              </a:path>
              <a:path w="107315" h="273050">
                <a:moveTo>
                  <a:pt x="75426" y="199172"/>
                </a:moveTo>
                <a:lnTo>
                  <a:pt x="66390" y="202185"/>
                </a:lnTo>
                <a:lnTo>
                  <a:pt x="70406" y="214233"/>
                </a:lnTo>
                <a:lnTo>
                  <a:pt x="79442" y="211221"/>
                </a:lnTo>
                <a:lnTo>
                  <a:pt x="75426" y="199172"/>
                </a:lnTo>
                <a:close/>
              </a:path>
              <a:path w="107315" h="273050">
                <a:moveTo>
                  <a:pt x="107053" y="188630"/>
                </a:moveTo>
                <a:lnTo>
                  <a:pt x="75426" y="199172"/>
                </a:lnTo>
                <a:lnTo>
                  <a:pt x="79442" y="211221"/>
                </a:lnTo>
                <a:lnTo>
                  <a:pt x="70406" y="214233"/>
                </a:lnTo>
                <a:lnTo>
                  <a:pt x="103395" y="214233"/>
                </a:lnTo>
                <a:lnTo>
                  <a:pt x="107053" y="188630"/>
                </a:lnTo>
                <a:close/>
              </a:path>
              <a:path w="107315" h="273050">
                <a:moveTo>
                  <a:pt x="9036" y="0"/>
                </a:moveTo>
                <a:lnTo>
                  <a:pt x="0" y="3012"/>
                </a:lnTo>
                <a:lnTo>
                  <a:pt x="66390" y="202185"/>
                </a:lnTo>
                <a:lnTo>
                  <a:pt x="75426" y="199172"/>
                </a:lnTo>
                <a:lnTo>
                  <a:pt x="90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73536" y="1181100"/>
            <a:ext cx="1846580" cy="403225"/>
          </a:xfrm>
          <a:custGeom>
            <a:avLst/>
            <a:gdLst/>
            <a:ahLst/>
            <a:cxnLst/>
            <a:rect l="l" t="t" r="r" b="b"/>
            <a:pathLst>
              <a:path w="1846579" h="403225">
                <a:moveTo>
                  <a:pt x="0" y="201612"/>
                </a:moveTo>
                <a:lnTo>
                  <a:pt x="24380" y="155384"/>
                </a:lnTo>
                <a:lnTo>
                  <a:pt x="66013" y="126597"/>
                </a:lnTo>
                <a:lnTo>
                  <a:pt x="126034" y="99854"/>
                </a:lnTo>
                <a:lnTo>
                  <a:pt x="162427" y="87361"/>
                </a:lnTo>
                <a:lnTo>
                  <a:pt x="202801" y="75514"/>
                </a:lnTo>
                <a:lnTo>
                  <a:pt x="246951" y="64356"/>
                </a:lnTo>
                <a:lnTo>
                  <a:pt x="294672" y="53934"/>
                </a:lnTo>
                <a:lnTo>
                  <a:pt x="345759" y="44292"/>
                </a:lnTo>
                <a:lnTo>
                  <a:pt x="400006" y="35474"/>
                </a:lnTo>
                <a:lnTo>
                  <a:pt x="457209" y="27526"/>
                </a:lnTo>
                <a:lnTo>
                  <a:pt x="517161" y="20492"/>
                </a:lnTo>
                <a:lnTo>
                  <a:pt x="579658" y="14417"/>
                </a:lnTo>
                <a:lnTo>
                  <a:pt x="644494" y="9346"/>
                </a:lnTo>
                <a:lnTo>
                  <a:pt x="711465" y="5324"/>
                </a:lnTo>
                <a:lnTo>
                  <a:pt x="780365" y="2396"/>
                </a:lnTo>
                <a:lnTo>
                  <a:pt x="850988" y="606"/>
                </a:lnTo>
                <a:lnTo>
                  <a:pt x="923131" y="0"/>
                </a:lnTo>
                <a:lnTo>
                  <a:pt x="995273" y="606"/>
                </a:lnTo>
                <a:lnTo>
                  <a:pt x="1065896" y="2396"/>
                </a:lnTo>
                <a:lnTo>
                  <a:pt x="1134796" y="5324"/>
                </a:lnTo>
                <a:lnTo>
                  <a:pt x="1201767" y="9346"/>
                </a:lnTo>
                <a:lnTo>
                  <a:pt x="1266603" y="14417"/>
                </a:lnTo>
                <a:lnTo>
                  <a:pt x="1329100" y="20492"/>
                </a:lnTo>
                <a:lnTo>
                  <a:pt x="1389052" y="27526"/>
                </a:lnTo>
                <a:lnTo>
                  <a:pt x="1446255" y="35474"/>
                </a:lnTo>
                <a:lnTo>
                  <a:pt x="1500502" y="44292"/>
                </a:lnTo>
                <a:lnTo>
                  <a:pt x="1551589" y="53934"/>
                </a:lnTo>
                <a:lnTo>
                  <a:pt x="1599310" y="64356"/>
                </a:lnTo>
                <a:lnTo>
                  <a:pt x="1643460" y="75514"/>
                </a:lnTo>
                <a:lnTo>
                  <a:pt x="1683834" y="87361"/>
                </a:lnTo>
                <a:lnTo>
                  <a:pt x="1720227" y="99854"/>
                </a:lnTo>
                <a:lnTo>
                  <a:pt x="1780248" y="126597"/>
                </a:lnTo>
                <a:lnTo>
                  <a:pt x="1821881" y="155384"/>
                </a:lnTo>
                <a:lnTo>
                  <a:pt x="1846262" y="201612"/>
                </a:lnTo>
                <a:lnTo>
                  <a:pt x="1843484" y="217368"/>
                </a:lnTo>
                <a:lnTo>
                  <a:pt x="1803466" y="262466"/>
                </a:lnTo>
                <a:lnTo>
                  <a:pt x="1752433" y="290276"/>
                </a:lnTo>
                <a:lnTo>
                  <a:pt x="1683834" y="315863"/>
                </a:lnTo>
                <a:lnTo>
                  <a:pt x="1643460" y="327710"/>
                </a:lnTo>
                <a:lnTo>
                  <a:pt x="1599310" y="338868"/>
                </a:lnTo>
                <a:lnTo>
                  <a:pt x="1551589" y="349290"/>
                </a:lnTo>
                <a:lnTo>
                  <a:pt x="1500502" y="358933"/>
                </a:lnTo>
                <a:lnTo>
                  <a:pt x="1446255" y="367750"/>
                </a:lnTo>
                <a:lnTo>
                  <a:pt x="1389052" y="375698"/>
                </a:lnTo>
                <a:lnTo>
                  <a:pt x="1329100" y="382732"/>
                </a:lnTo>
                <a:lnTo>
                  <a:pt x="1266603" y="388807"/>
                </a:lnTo>
                <a:lnTo>
                  <a:pt x="1201767" y="393878"/>
                </a:lnTo>
                <a:lnTo>
                  <a:pt x="1134796" y="397900"/>
                </a:lnTo>
                <a:lnTo>
                  <a:pt x="1065896" y="400828"/>
                </a:lnTo>
                <a:lnTo>
                  <a:pt x="995273" y="402618"/>
                </a:lnTo>
                <a:lnTo>
                  <a:pt x="923131" y="403225"/>
                </a:lnTo>
                <a:lnTo>
                  <a:pt x="850988" y="402618"/>
                </a:lnTo>
                <a:lnTo>
                  <a:pt x="780365" y="400828"/>
                </a:lnTo>
                <a:lnTo>
                  <a:pt x="711465" y="397900"/>
                </a:lnTo>
                <a:lnTo>
                  <a:pt x="644494" y="393878"/>
                </a:lnTo>
                <a:lnTo>
                  <a:pt x="579658" y="388807"/>
                </a:lnTo>
                <a:lnTo>
                  <a:pt x="517161" y="382732"/>
                </a:lnTo>
                <a:lnTo>
                  <a:pt x="457209" y="375698"/>
                </a:lnTo>
                <a:lnTo>
                  <a:pt x="400006" y="367750"/>
                </a:lnTo>
                <a:lnTo>
                  <a:pt x="345759" y="358933"/>
                </a:lnTo>
                <a:lnTo>
                  <a:pt x="294672" y="349290"/>
                </a:lnTo>
                <a:lnTo>
                  <a:pt x="246951" y="338868"/>
                </a:lnTo>
                <a:lnTo>
                  <a:pt x="202801" y="327710"/>
                </a:lnTo>
                <a:lnTo>
                  <a:pt x="162427" y="315863"/>
                </a:lnTo>
                <a:lnTo>
                  <a:pt x="126034" y="303370"/>
                </a:lnTo>
                <a:lnTo>
                  <a:pt x="66013" y="276627"/>
                </a:lnTo>
                <a:lnTo>
                  <a:pt x="24380" y="247840"/>
                </a:lnTo>
                <a:lnTo>
                  <a:pt x="0" y="201612"/>
                </a:lnTo>
                <a:close/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6794" y="1941593"/>
            <a:ext cx="107314" cy="273050"/>
          </a:xfrm>
          <a:custGeom>
            <a:avLst/>
            <a:gdLst/>
            <a:ahLst/>
            <a:cxnLst/>
            <a:rect l="l" t="t" r="r" b="b"/>
            <a:pathLst>
              <a:path w="107315" h="273050">
                <a:moveTo>
                  <a:pt x="66390" y="202185"/>
                </a:moveTo>
                <a:lnTo>
                  <a:pt x="34763" y="212727"/>
                </a:lnTo>
                <a:lnTo>
                  <a:pt x="95005" y="272968"/>
                </a:lnTo>
                <a:lnTo>
                  <a:pt x="103396" y="214233"/>
                </a:lnTo>
                <a:lnTo>
                  <a:pt x="70406" y="214233"/>
                </a:lnTo>
                <a:lnTo>
                  <a:pt x="66390" y="202185"/>
                </a:lnTo>
                <a:close/>
              </a:path>
              <a:path w="107315" h="273050">
                <a:moveTo>
                  <a:pt x="75427" y="199173"/>
                </a:moveTo>
                <a:lnTo>
                  <a:pt x="66390" y="202185"/>
                </a:lnTo>
                <a:lnTo>
                  <a:pt x="70406" y="214233"/>
                </a:lnTo>
                <a:lnTo>
                  <a:pt x="79442" y="211221"/>
                </a:lnTo>
                <a:lnTo>
                  <a:pt x="75427" y="199173"/>
                </a:lnTo>
                <a:close/>
              </a:path>
              <a:path w="107315" h="273050">
                <a:moveTo>
                  <a:pt x="107053" y="188631"/>
                </a:moveTo>
                <a:lnTo>
                  <a:pt x="75427" y="199173"/>
                </a:lnTo>
                <a:lnTo>
                  <a:pt x="79442" y="211221"/>
                </a:lnTo>
                <a:lnTo>
                  <a:pt x="70406" y="214233"/>
                </a:lnTo>
                <a:lnTo>
                  <a:pt x="103396" y="214233"/>
                </a:lnTo>
                <a:lnTo>
                  <a:pt x="107053" y="188631"/>
                </a:lnTo>
                <a:close/>
              </a:path>
              <a:path w="107315" h="273050">
                <a:moveTo>
                  <a:pt x="9036" y="0"/>
                </a:moveTo>
                <a:lnTo>
                  <a:pt x="0" y="3012"/>
                </a:lnTo>
                <a:lnTo>
                  <a:pt x="66390" y="202185"/>
                </a:lnTo>
                <a:lnTo>
                  <a:pt x="75427" y="199173"/>
                </a:lnTo>
                <a:lnTo>
                  <a:pt x="90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1312" y="1356637"/>
            <a:ext cx="3532504" cy="586740"/>
          </a:xfrm>
          <a:custGeom>
            <a:avLst/>
            <a:gdLst/>
            <a:ahLst/>
            <a:cxnLst/>
            <a:rect l="l" t="t" r="r" b="b"/>
            <a:pathLst>
              <a:path w="3532504" h="586739">
                <a:moveTo>
                  <a:pt x="3532224" y="26074"/>
                </a:moveTo>
                <a:lnTo>
                  <a:pt x="3456325" y="26057"/>
                </a:lnTo>
                <a:lnTo>
                  <a:pt x="3380558" y="26008"/>
                </a:lnTo>
                <a:lnTo>
                  <a:pt x="3305053" y="25926"/>
                </a:lnTo>
                <a:lnTo>
                  <a:pt x="3229943" y="25814"/>
                </a:lnTo>
                <a:lnTo>
                  <a:pt x="3155358" y="25672"/>
                </a:lnTo>
                <a:lnTo>
                  <a:pt x="3081429" y="25501"/>
                </a:lnTo>
                <a:lnTo>
                  <a:pt x="3008289" y="25302"/>
                </a:lnTo>
                <a:lnTo>
                  <a:pt x="2936068" y="25076"/>
                </a:lnTo>
                <a:lnTo>
                  <a:pt x="2864898" y="24824"/>
                </a:lnTo>
                <a:lnTo>
                  <a:pt x="2794911" y="24548"/>
                </a:lnTo>
                <a:lnTo>
                  <a:pt x="2726236" y="24247"/>
                </a:lnTo>
                <a:lnTo>
                  <a:pt x="2659007" y="23924"/>
                </a:lnTo>
                <a:lnTo>
                  <a:pt x="2593353" y="23579"/>
                </a:lnTo>
                <a:lnTo>
                  <a:pt x="2529407" y="23213"/>
                </a:lnTo>
                <a:lnTo>
                  <a:pt x="2467301" y="22827"/>
                </a:lnTo>
                <a:lnTo>
                  <a:pt x="2407164" y="22422"/>
                </a:lnTo>
                <a:lnTo>
                  <a:pt x="2349129" y="21999"/>
                </a:lnTo>
                <a:lnTo>
                  <a:pt x="2293327" y="21559"/>
                </a:lnTo>
                <a:lnTo>
                  <a:pt x="2239889" y="21104"/>
                </a:lnTo>
                <a:lnTo>
                  <a:pt x="2188947" y="20633"/>
                </a:lnTo>
                <a:lnTo>
                  <a:pt x="2140632" y="20149"/>
                </a:lnTo>
                <a:lnTo>
                  <a:pt x="2095075" y="19651"/>
                </a:lnTo>
                <a:lnTo>
                  <a:pt x="2052408" y="19142"/>
                </a:lnTo>
                <a:lnTo>
                  <a:pt x="2012762" y="18622"/>
                </a:lnTo>
                <a:lnTo>
                  <a:pt x="1943058" y="17552"/>
                </a:lnTo>
                <a:lnTo>
                  <a:pt x="1887016" y="16451"/>
                </a:lnTo>
                <a:lnTo>
                  <a:pt x="1845684" y="15326"/>
                </a:lnTo>
                <a:lnTo>
                  <a:pt x="1807242" y="11951"/>
                </a:lnTo>
                <a:lnTo>
                  <a:pt x="1795207" y="10872"/>
                </a:lnTo>
                <a:lnTo>
                  <a:pt x="1749240" y="8762"/>
                </a:lnTo>
                <a:lnTo>
                  <a:pt x="1677183" y="6759"/>
                </a:lnTo>
                <a:lnTo>
                  <a:pt x="1632536" y="5814"/>
                </a:lnTo>
                <a:lnTo>
                  <a:pt x="1582764" y="4917"/>
                </a:lnTo>
                <a:lnTo>
                  <a:pt x="1528333" y="4073"/>
                </a:lnTo>
                <a:lnTo>
                  <a:pt x="1469710" y="3289"/>
                </a:lnTo>
                <a:lnTo>
                  <a:pt x="1407359" y="2573"/>
                </a:lnTo>
                <a:lnTo>
                  <a:pt x="1341747" y="1931"/>
                </a:lnTo>
                <a:lnTo>
                  <a:pt x="1273340" y="1368"/>
                </a:lnTo>
                <a:lnTo>
                  <a:pt x="1202603" y="893"/>
                </a:lnTo>
                <a:lnTo>
                  <a:pt x="1130003" y="512"/>
                </a:lnTo>
                <a:lnTo>
                  <a:pt x="1056005" y="232"/>
                </a:lnTo>
                <a:lnTo>
                  <a:pt x="981076" y="59"/>
                </a:lnTo>
                <a:lnTo>
                  <a:pt x="905681" y="0"/>
                </a:lnTo>
                <a:lnTo>
                  <a:pt x="851368" y="1388"/>
                </a:lnTo>
                <a:lnTo>
                  <a:pt x="797230" y="5479"/>
                </a:lnTo>
                <a:lnTo>
                  <a:pt x="743440" y="12160"/>
                </a:lnTo>
                <a:lnTo>
                  <a:pt x="690171" y="21318"/>
                </a:lnTo>
                <a:lnTo>
                  <a:pt x="637598" y="32841"/>
                </a:lnTo>
                <a:lnTo>
                  <a:pt x="585895" y="46616"/>
                </a:lnTo>
                <a:lnTo>
                  <a:pt x="535235" y="62530"/>
                </a:lnTo>
                <a:lnTo>
                  <a:pt x="485792" y="80471"/>
                </a:lnTo>
                <a:lnTo>
                  <a:pt x="437740" y="100326"/>
                </a:lnTo>
                <a:lnTo>
                  <a:pt x="391253" y="121983"/>
                </a:lnTo>
                <a:lnTo>
                  <a:pt x="346505" y="145329"/>
                </a:lnTo>
                <a:lnTo>
                  <a:pt x="303670" y="170251"/>
                </a:lnTo>
                <a:lnTo>
                  <a:pt x="262922" y="196637"/>
                </a:lnTo>
                <a:lnTo>
                  <a:pt x="224434" y="224374"/>
                </a:lnTo>
                <a:lnTo>
                  <a:pt x="188381" y="253350"/>
                </a:lnTo>
                <a:lnTo>
                  <a:pt x="154936" y="283452"/>
                </a:lnTo>
                <a:lnTo>
                  <a:pt x="124273" y="314567"/>
                </a:lnTo>
                <a:lnTo>
                  <a:pt x="96567" y="346583"/>
                </a:lnTo>
                <a:lnTo>
                  <a:pt x="71990" y="379388"/>
                </a:lnTo>
                <a:lnTo>
                  <a:pt x="50717" y="412868"/>
                </a:lnTo>
                <a:lnTo>
                  <a:pt x="32923" y="446911"/>
                </a:lnTo>
                <a:lnTo>
                  <a:pt x="8462" y="516235"/>
                </a:lnTo>
                <a:lnTo>
                  <a:pt x="2144" y="551292"/>
                </a:lnTo>
                <a:lnTo>
                  <a:pt x="0" y="586461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873536" y="1989137"/>
            <a:ext cx="1846580" cy="403225"/>
          </a:xfrm>
          <a:custGeom>
            <a:avLst/>
            <a:gdLst/>
            <a:ahLst/>
            <a:cxnLst/>
            <a:rect l="l" t="t" r="r" b="b"/>
            <a:pathLst>
              <a:path w="1846579" h="403225">
                <a:moveTo>
                  <a:pt x="0" y="201612"/>
                </a:moveTo>
                <a:lnTo>
                  <a:pt x="24380" y="155384"/>
                </a:lnTo>
                <a:lnTo>
                  <a:pt x="66013" y="126597"/>
                </a:lnTo>
                <a:lnTo>
                  <a:pt x="126034" y="99854"/>
                </a:lnTo>
                <a:lnTo>
                  <a:pt x="162427" y="87361"/>
                </a:lnTo>
                <a:lnTo>
                  <a:pt x="202801" y="75514"/>
                </a:lnTo>
                <a:lnTo>
                  <a:pt x="246951" y="64356"/>
                </a:lnTo>
                <a:lnTo>
                  <a:pt x="294672" y="53934"/>
                </a:lnTo>
                <a:lnTo>
                  <a:pt x="345759" y="44292"/>
                </a:lnTo>
                <a:lnTo>
                  <a:pt x="400006" y="35474"/>
                </a:lnTo>
                <a:lnTo>
                  <a:pt x="457209" y="27526"/>
                </a:lnTo>
                <a:lnTo>
                  <a:pt x="517161" y="20492"/>
                </a:lnTo>
                <a:lnTo>
                  <a:pt x="579658" y="14417"/>
                </a:lnTo>
                <a:lnTo>
                  <a:pt x="644494" y="9346"/>
                </a:lnTo>
                <a:lnTo>
                  <a:pt x="711465" y="5324"/>
                </a:lnTo>
                <a:lnTo>
                  <a:pt x="780365" y="2396"/>
                </a:lnTo>
                <a:lnTo>
                  <a:pt x="850988" y="606"/>
                </a:lnTo>
                <a:lnTo>
                  <a:pt x="923131" y="0"/>
                </a:lnTo>
                <a:lnTo>
                  <a:pt x="995273" y="606"/>
                </a:lnTo>
                <a:lnTo>
                  <a:pt x="1065896" y="2396"/>
                </a:lnTo>
                <a:lnTo>
                  <a:pt x="1134796" y="5324"/>
                </a:lnTo>
                <a:lnTo>
                  <a:pt x="1201767" y="9346"/>
                </a:lnTo>
                <a:lnTo>
                  <a:pt x="1266603" y="14417"/>
                </a:lnTo>
                <a:lnTo>
                  <a:pt x="1329100" y="20492"/>
                </a:lnTo>
                <a:lnTo>
                  <a:pt x="1389052" y="27526"/>
                </a:lnTo>
                <a:lnTo>
                  <a:pt x="1446255" y="35474"/>
                </a:lnTo>
                <a:lnTo>
                  <a:pt x="1500502" y="44292"/>
                </a:lnTo>
                <a:lnTo>
                  <a:pt x="1551589" y="53934"/>
                </a:lnTo>
                <a:lnTo>
                  <a:pt x="1599310" y="64356"/>
                </a:lnTo>
                <a:lnTo>
                  <a:pt x="1643460" y="75514"/>
                </a:lnTo>
                <a:lnTo>
                  <a:pt x="1683834" y="87361"/>
                </a:lnTo>
                <a:lnTo>
                  <a:pt x="1720227" y="99854"/>
                </a:lnTo>
                <a:lnTo>
                  <a:pt x="1780248" y="126597"/>
                </a:lnTo>
                <a:lnTo>
                  <a:pt x="1821881" y="155384"/>
                </a:lnTo>
                <a:lnTo>
                  <a:pt x="1846262" y="201612"/>
                </a:lnTo>
                <a:lnTo>
                  <a:pt x="1843484" y="217368"/>
                </a:lnTo>
                <a:lnTo>
                  <a:pt x="1803466" y="262466"/>
                </a:lnTo>
                <a:lnTo>
                  <a:pt x="1752433" y="290276"/>
                </a:lnTo>
                <a:lnTo>
                  <a:pt x="1683834" y="315863"/>
                </a:lnTo>
                <a:lnTo>
                  <a:pt x="1643460" y="327710"/>
                </a:lnTo>
                <a:lnTo>
                  <a:pt x="1599310" y="338868"/>
                </a:lnTo>
                <a:lnTo>
                  <a:pt x="1551589" y="349290"/>
                </a:lnTo>
                <a:lnTo>
                  <a:pt x="1500502" y="358933"/>
                </a:lnTo>
                <a:lnTo>
                  <a:pt x="1446255" y="367750"/>
                </a:lnTo>
                <a:lnTo>
                  <a:pt x="1389052" y="375698"/>
                </a:lnTo>
                <a:lnTo>
                  <a:pt x="1329100" y="382732"/>
                </a:lnTo>
                <a:lnTo>
                  <a:pt x="1266603" y="388807"/>
                </a:lnTo>
                <a:lnTo>
                  <a:pt x="1201767" y="393878"/>
                </a:lnTo>
                <a:lnTo>
                  <a:pt x="1134796" y="397900"/>
                </a:lnTo>
                <a:lnTo>
                  <a:pt x="1065896" y="400828"/>
                </a:lnTo>
                <a:lnTo>
                  <a:pt x="995273" y="402618"/>
                </a:lnTo>
                <a:lnTo>
                  <a:pt x="923131" y="403225"/>
                </a:lnTo>
                <a:lnTo>
                  <a:pt x="850988" y="402618"/>
                </a:lnTo>
                <a:lnTo>
                  <a:pt x="780365" y="400828"/>
                </a:lnTo>
                <a:lnTo>
                  <a:pt x="711465" y="397900"/>
                </a:lnTo>
                <a:lnTo>
                  <a:pt x="644494" y="393878"/>
                </a:lnTo>
                <a:lnTo>
                  <a:pt x="579658" y="388807"/>
                </a:lnTo>
                <a:lnTo>
                  <a:pt x="517161" y="382732"/>
                </a:lnTo>
                <a:lnTo>
                  <a:pt x="457209" y="375698"/>
                </a:lnTo>
                <a:lnTo>
                  <a:pt x="400006" y="367750"/>
                </a:lnTo>
                <a:lnTo>
                  <a:pt x="345759" y="358933"/>
                </a:lnTo>
                <a:lnTo>
                  <a:pt x="294672" y="349290"/>
                </a:lnTo>
                <a:lnTo>
                  <a:pt x="246951" y="338868"/>
                </a:lnTo>
                <a:lnTo>
                  <a:pt x="202801" y="327710"/>
                </a:lnTo>
                <a:lnTo>
                  <a:pt x="162427" y="315863"/>
                </a:lnTo>
                <a:lnTo>
                  <a:pt x="126034" y="303370"/>
                </a:lnTo>
                <a:lnTo>
                  <a:pt x="66013" y="276627"/>
                </a:lnTo>
                <a:lnTo>
                  <a:pt x="24380" y="247840"/>
                </a:lnTo>
                <a:lnTo>
                  <a:pt x="0" y="201612"/>
                </a:lnTo>
                <a:close/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36794" y="3200481"/>
            <a:ext cx="107314" cy="273050"/>
          </a:xfrm>
          <a:custGeom>
            <a:avLst/>
            <a:gdLst/>
            <a:ahLst/>
            <a:cxnLst/>
            <a:rect l="l" t="t" r="r" b="b"/>
            <a:pathLst>
              <a:path w="107315" h="273050">
                <a:moveTo>
                  <a:pt x="66390" y="202185"/>
                </a:moveTo>
                <a:lnTo>
                  <a:pt x="34763" y="212727"/>
                </a:lnTo>
                <a:lnTo>
                  <a:pt x="95005" y="272968"/>
                </a:lnTo>
                <a:lnTo>
                  <a:pt x="103395" y="214233"/>
                </a:lnTo>
                <a:lnTo>
                  <a:pt x="70406" y="214233"/>
                </a:lnTo>
                <a:lnTo>
                  <a:pt x="66390" y="202185"/>
                </a:lnTo>
                <a:close/>
              </a:path>
              <a:path w="107315" h="273050">
                <a:moveTo>
                  <a:pt x="75426" y="199172"/>
                </a:moveTo>
                <a:lnTo>
                  <a:pt x="66390" y="202185"/>
                </a:lnTo>
                <a:lnTo>
                  <a:pt x="70406" y="214233"/>
                </a:lnTo>
                <a:lnTo>
                  <a:pt x="79442" y="211221"/>
                </a:lnTo>
                <a:lnTo>
                  <a:pt x="75426" y="199172"/>
                </a:lnTo>
                <a:close/>
              </a:path>
              <a:path w="107315" h="273050">
                <a:moveTo>
                  <a:pt x="107053" y="188630"/>
                </a:moveTo>
                <a:lnTo>
                  <a:pt x="75426" y="199172"/>
                </a:lnTo>
                <a:lnTo>
                  <a:pt x="79442" y="211221"/>
                </a:lnTo>
                <a:lnTo>
                  <a:pt x="70406" y="214233"/>
                </a:lnTo>
                <a:lnTo>
                  <a:pt x="103395" y="214233"/>
                </a:lnTo>
                <a:lnTo>
                  <a:pt x="107053" y="188630"/>
                </a:lnTo>
                <a:close/>
              </a:path>
              <a:path w="107315" h="273050">
                <a:moveTo>
                  <a:pt x="9036" y="0"/>
                </a:moveTo>
                <a:lnTo>
                  <a:pt x="0" y="3012"/>
                </a:lnTo>
                <a:lnTo>
                  <a:pt x="66390" y="202185"/>
                </a:lnTo>
                <a:lnTo>
                  <a:pt x="75426" y="199172"/>
                </a:lnTo>
                <a:lnTo>
                  <a:pt x="90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1312" y="2190750"/>
            <a:ext cx="3532504" cy="1011555"/>
          </a:xfrm>
          <a:custGeom>
            <a:avLst/>
            <a:gdLst/>
            <a:ahLst/>
            <a:cxnLst/>
            <a:rect l="l" t="t" r="r" b="b"/>
            <a:pathLst>
              <a:path w="3532504" h="1011555">
                <a:moveTo>
                  <a:pt x="3532224" y="0"/>
                </a:moveTo>
                <a:lnTo>
                  <a:pt x="3456325" y="3"/>
                </a:lnTo>
                <a:lnTo>
                  <a:pt x="3380558" y="13"/>
                </a:lnTo>
                <a:lnTo>
                  <a:pt x="3305053" y="29"/>
                </a:lnTo>
                <a:lnTo>
                  <a:pt x="3229943" y="52"/>
                </a:lnTo>
                <a:lnTo>
                  <a:pt x="3155358" y="80"/>
                </a:lnTo>
                <a:lnTo>
                  <a:pt x="3081429" y="115"/>
                </a:lnTo>
                <a:lnTo>
                  <a:pt x="3008289" y="155"/>
                </a:lnTo>
                <a:lnTo>
                  <a:pt x="2936068" y="200"/>
                </a:lnTo>
                <a:lnTo>
                  <a:pt x="2864898" y="250"/>
                </a:lnTo>
                <a:lnTo>
                  <a:pt x="2794911" y="306"/>
                </a:lnTo>
                <a:lnTo>
                  <a:pt x="2726236" y="366"/>
                </a:lnTo>
                <a:lnTo>
                  <a:pt x="2659007" y="431"/>
                </a:lnTo>
                <a:lnTo>
                  <a:pt x="2593353" y="501"/>
                </a:lnTo>
                <a:lnTo>
                  <a:pt x="2529407" y="574"/>
                </a:lnTo>
                <a:lnTo>
                  <a:pt x="2467301" y="652"/>
                </a:lnTo>
                <a:lnTo>
                  <a:pt x="2407164" y="733"/>
                </a:lnTo>
                <a:lnTo>
                  <a:pt x="2349129" y="818"/>
                </a:lnTo>
                <a:lnTo>
                  <a:pt x="2293327" y="906"/>
                </a:lnTo>
                <a:lnTo>
                  <a:pt x="2239889" y="998"/>
                </a:lnTo>
                <a:lnTo>
                  <a:pt x="2188947" y="1092"/>
                </a:lnTo>
                <a:lnTo>
                  <a:pt x="2140632" y="1190"/>
                </a:lnTo>
                <a:lnTo>
                  <a:pt x="2095075" y="1290"/>
                </a:lnTo>
                <a:lnTo>
                  <a:pt x="2052408" y="1392"/>
                </a:lnTo>
                <a:lnTo>
                  <a:pt x="2012762" y="1496"/>
                </a:lnTo>
                <a:lnTo>
                  <a:pt x="1943058" y="1711"/>
                </a:lnTo>
                <a:lnTo>
                  <a:pt x="1887016" y="1932"/>
                </a:lnTo>
                <a:lnTo>
                  <a:pt x="1845684" y="2158"/>
                </a:lnTo>
                <a:lnTo>
                  <a:pt x="1807242" y="2837"/>
                </a:lnTo>
                <a:lnTo>
                  <a:pt x="1795207" y="3053"/>
                </a:lnTo>
                <a:lnTo>
                  <a:pt x="1749240" y="3477"/>
                </a:lnTo>
                <a:lnTo>
                  <a:pt x="1677183" y="3880"/>
                </a:lnTo>
                <a:lnTo>
                  <a:pt x="1632536" y="4069"/>
                </a:lnTo>
                <a:lnTo>
                  <a:pt x="1582764" y="4250"/>
                </a:lnTo>
                <a:lnTo>
                  <a:pt x="1528333" y="4419"/>
                </a:lnTo>
                <a:lnTo>
                  <a:pt x="1469710" y="4577"/>
                </a:lnTo>
                <a:lnTo>
                  <a:pt x="1407359" y="4720"/>
                </a:lnTo>
                <a:lnTo>
                  <a:pt x="1341747" y="4850"/>
                </a:lnTo>
                <a:lnTo>
                  <a:pt x="1273340" y="4963"/>
                </a:lnTo>
                <a:lnTo>
                  <a:pt x="1202603" y="5058"/>
                </a:lnTo>
                <a:lnTo>
                  <a:pt x="1130003" y="5135"/>
                </a:lnTo>
                <a:lnTo>
                  <a:pt x="1056005" y="5191"/>
                </a:lnTo>
                <a:lnTo>
                  <a:pt x="981076" y="5226"/>
                </a:lnTo>
                <a:lnTo>
                  <a:pt x="905681" y="5238"/>
                </a:lnTo>
                <a:lnTo>
                  <a:pt x="863240" y="6696"/>
                </a:lnTo>
                <a:lnTo>
                  <a:pt x="820883" y="11009"/>
                </a:lnTo>
                <a:lnTo>
                  <a:pt x="778692" y="18086"/>
                </a:lnTo>
                <a:lnTo>
                  <a:pt x="736749" y="27833"/>
                </a:lnTo>
                <a:lnTo>
                  <a:pt x="695138" y="40160"/>
                </a:lnTo>
                <a:lnTo>
                  <a:pt x="653942" y="54973"/>
                </a:lnTo>
                <a:lnTo>
                  <a:pt x="613243" y="72180"/>
                </a:lnTo>
                <a:lnTo>
                  <a:pt x="573125" y="91691"/>
                </a:lnTo>
                <a:lnTo>
                  <a:pt x="533670" y="113411"/>
                </a:lnTo>
                <a:lnTo>
                  <a:pt x="494961" y="137250"/>
                </a:lnTo>
                <a:lnTo>
                  <a:pt x="457082" y="163116"/>
                </a:lnTo>
                <a:lnTo>
                  <a:pt x="420115" y="190915"/>
                </a:lnTo>
                <a:lnTo>
                  <a:pt x="384142" y="220557"/>
                </a:lnTo>
                <a:lnTo>
                  <a:pt x="349248" y="251948"/>
                </a:lnTo>
                <a:lnTo>
                  <a:pt x="315514" y="284997"/>
                </a:lnTo>
                <a:lnTo>
                  <a:pt x="283024" y="319612"/>
                </a:lnTo>
                <a:lnTo>
                  <a:pt x="251861" y="355701"/>
                </a:lnTo>
                <a:lnTo>
                  <a:pt x="222108" y="393171"/>
                </a:lnTo>
                <a:lnTo>
                  <a:pt x="193847" y="431931"/>
                </a:lnTo>
                <a:lnTo>
                  <a:pt x="167161" y="471887"/>
                </a:lnTo>
                <a:lnTo>
                  <a:pt x="142134" y="512950"/>
                </a:lnTo>
                <a:lnTo>
                  <a:pt x="118848" y="555025"/>
                </a:lnTo>
                <a:lnTo>
                  <a:pt x="97386" y="598021"/>
                </a:lnTo>
                <a:lnTo>
                  <a:pt x="77831" y="641846"/>
                </a:lnTo>
                <a:lnTo>
                  <a:pt x="60267" y="686408"/>
                </a:lnTo>
                <a:lnTo>
                  <a:pt x="44775" y="731615"/>
                </a:lnTo>
                <a:lnTo>
                  <a:pt x="31439" y="777374"/>
                </a:lnTo>
                <a:lnTo>
                  <a:pt x="20342" y="823594"/>
                </a:lnTo>
                <a:lnTo>
                  <a:pt x="11566" y="870182"/>
                </a:lnTo>
                <a:lnTo>
                  <a:pt x="5196" y="917047"/>
                </a:lnTo>
                <a:lnTo>
                  <a:pt x="1312" y="964096"/>
                </a:lnTo>
                <a:lnTo>
                  <a:pt x="0" y="1011237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873536" y="3338512"/>
            <a:ext cx="1846580" cy="403225"/>
          </a:xfrm>
          <a:custGeom>
            <a:avLst/>
            <a:gdLst/>
            <a:ahLst/>
            <a:cxnLst/>
            <a:rect l="l" t="t" r="r" b="b"/>
            <a:pathLst>
              <a:path w="1846579" h="403225">
                <a:moveTo>
                  <a:pt x="0" y="201612"/>
                </a:moveTo>
                <a:lnTo>
                  <a:pt x="24380" y="155384"/>
                </a:lnTo>
                <a:lnTo>
                  <a:pt x="66013" y="126597"/>
                </a:lnTo>
                <a:lnTo>
                  <a:pt x="126034" y="99854"/>
                </a:lnTo>
                <a:lnTo>
                  <a:pt x="162427" y="87361"/>
                </a:lnTo>
                <a:lnTo>
                  <a:pt x="202801" y="75514"/>
                </a:lnTo>
                <a:lnTo>
                  <a:pt x="246951" y="64356"/>
                </a:lnTo>
                <a:lnTo>
                  <a:pt x="294672" y="53934"/>
                </a:lnTo>
                <a:lnTo>
                  <a:pt x="345759" y="44292"/>
                </a:lnTo>
                <a:lnTo>
                  <a:pt x="400006" y="35474"/>
                </a:lnTo>
                <a:lnTo>
                  <a:pt x="457209" y="27526"/>
                </a:lnTo>
                <a:lnTo>
                  <a:pt x="517161" y="20492"/>
                </a:lnTo>
                <a:lnTo>
                  <a:pt x="579658" y="14417"/>
                </a:lnTo>
                <a:lnTo>
                  <a:pt x="644494" y="9346"/>
                </a:lnTo>
                <a:lnTo>
                  <a:pt x="711465" y="5324"/>
                </a:lnTo>
                <a:lnTo>
                  <a:pt x="780365" y="2396"/>
                </a:lnTo>
                <a:lnTo>
                  <a:pt x="850988" y="606"/>
                </a:lnTo>
                <a:lnTo>
                  <a:pt x="923131" y="0"/>
                </a:lnTo>
                <a:lnTo>
                  <a:pt x="995273" y="606"/>
                </a:lnTo>
                <a:lnTo>
                  <a:pt x="1065896" y="2396"/>
                </a:lnTo>
                <a:lnTo>
                  <a:pt x="1134796" y="5324"/>
                </a:lnTo>
                <a:lnTo>
                  <a:pt x="1201767" y="9346"/>
                </a:lnTo>
                <a:lnTo>
                  <a:pt x="1266603" y="14417"/>
                </a:lnTo>
                <a:lnTo>
                  <a:pt x="1329100" y="20492"/>
                </a:lnTo>
                <a:lnTo>
                  <a:pt x="1389052" y="27526"/>
                </a:lnTo>
                <a:lnTo>
                  <a:pt x="1446255" y="35474"/>
                </a:lnTo>
                <a:lnTo>
                  <a:pt x="1500502" y="44292"/>
                </a:lnTo>
                <a:lnTo>
                  <a:pt x="1551589" y="53934"/>
                </a:lnTo>
                <a:lnTo>
                  <a:pt x="1599310" y="64356"/>
                </a:lnTo>
                <a:lnTo>
                  <a:pt x="1643460" y="75514"/>
                </a:lnTo>
                <a:lnTo>
                  <a:pt x="1683834" y="87361"/>
                </a:lnTo>
                <a:lnTo>
                  <a:pt x="1720227" y="99854"/>
                </a:lnTo>
                <a:lnTo>
                  <a:pt x="1780248" y="126597"/>
                </a:lnTo>
                <a:lnTo>
                  <a:pt x="1821881" y="155384"/>
                </a:lnTo>
                <a:lnTo>
                  <a:pt x="1846262" y="201612"/>
                </a:lnTo>
                <a:lnTo>
                  <a:pt x="1843484" y="217368"/>
                </a:lnTo>
                <a:lnTo>
                  <a:pt x="1803466" y="262466"/>
                </a:lnTo>
                <a:lnTo>
                  <a:pt x="1752433" y="290276"/>
                </a:lnTo>
                <a:lnTo>
                  <a:pt x="1683834" y="315863"/>
                </a:lnTo>
                <a:lnTo>
                  <a:pt x="1643460" y="327710"/>
                </a:lnTo>
                <a:lnTo>
                  <a:pt x="1599310" y="338868"/>
                </a:lnTo>
                <a:lnTo>
                  <a:pt x="1551589" y="349290"/>
                </a:lnTo>
                <a:lnTo>
                  <a:pt x="1500502" y="358933"/>
                </a:lnTo>
                <a:lnTo>
                  <a:pt x="1446255" y="367750"/>
                </a:lnTo>
                <a:lnTo>
                  <a:pt x="1389052" y="375698"/>
                </a:lnTo>
                <a:lnTo>
                  <a:pt x="1329100" y="382732"/>
                </a:lnTo>
                <a:lnTo>
                  <a:pt x="1266603" y="388807"/>
                </a:lnTo>
                <a:lnTo>
                  <a:pt x="1201767" y="393878"/>
                </a:lnTo>
                <a:lnTo>
                  <a:pt x="1134796" y="397900"/>
                </a:lnTo>
                <a:lnTo>
                  <a:pt x="1065896" y="400828"/>
                </a:lnTo>
                <a:lnTo>
                  <a:pt x="995273" y="402618"/>
                </a:lnTo>
                <a:lnTo>
                  <a:pt x="923131" y="403225"/>
                </a:lnTo>
                <a:lnTo>
                  <a:pt x="850988" y="402618"/>
                </a:lnTo>
                <a:lnTo>
                  <a:pt x="780365" y="400828"/>
                </a:lnTo>
                <a:lnTo>
                  <a:pt x="711465" y="397900"/>
                </a:lnTo>
                <a:lnTo>
                  <a:pt x="644494" y="393878"/>
                </a:lnTo>
                <a:lnTo>
                  <a:pt x="579658" y="388807"/>
                </a:lnTo>
                <a:lnTo>
                  <a:pt x="517161" y="382732"/>
                </a:lnTo>
                <a:lnTo>
                  <a:pt x="457209" y="375698"/>
                </a:lnTo>
                <a:lnTo>
                  <a:pt x="400006" y="367750"/>
                </a:lnTo>
                <a:lnTo>
                  <a:pt x="345759" y="358933"/>
                </a:lnTo>
                <a:lnTo>
                  <a:pt x="294672" y="349290"/>
                </a:lnTo>
                <a:lnTo>
                  <a:pt x="246951" y="338868"/>
                </a:lnTo>
                <a:lnTo>
                  <a:pt x="202801" y="327710"/>
                </a:lnTo>
                <a:lnTo>
                  <a:pt x="162427" y="315863"/>
                </a:lnTo>
                <a:lnTo>
                  <a:pt x="126034" y="303370"/>
                </a:lnTo>
                <a:lnTo>
                  <a:pt x="66013" y="276627"/>
                </a:lnTo>
                <a:lnTo>
                  <a:pt x="24380" y="247840"/>
                </a:lnTo>
                <a:lnTo>
                  <a:pt x="0" y="201612"/>
                </a:lnTo>
                <a:close/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36794" y="5361068"/>
            <a:ext cx="107314" cy="273050"/>
          </a:xfrm>
          <a:custGeom>
            <a:avLst/>
            <a:gdLst/>
            <a:ahLst/>
            <a:cxnLst/>
            <a:rect l="l" t="t" r="r" b="b"/>
            <a:pathLst>
              <a:path w="107315" h="273050">
                <a:moveTo>
                  <a:pt x="66390" y="202185"/>
                </a:moveTo>
                <a:lnTo>
                  <a:pt x="34763" y="212727"/>
                </a:lnTo>
                <a:lnTo>
                  <a:pt x="95005" y="272969"/>
                </a:lnTo>
                <a:lnTo>
                  <a:pt x="103395" y="214233"/>
                </a:lnTo>
                <a:lnTo>
                  <a:pt x="70406" y="214233"/>
                </a:lnTo>
                <a:lnTo>
                  <a:pt x="66390" y="202185"/>
                </a:lnTo>
                <a:close/>
              </a:path>
              <a:path w="107315" h="273050">
                <a:moveTo>
                  <a:pt x="75426" y="199172"/>
                </a:moveTo>
                <a:lnTo>
                  <a:pt x="66390" y="202185"/>
                </a:lnTo>
                <a:lnTo>
                  <a:pt x="70406" y="214233"/>
                </a:lnTo>
                <a:lnTo>
                  <a:pt x="79442" y="211221"/>
                </a:lnTo>
                <a:lnTo>
                  <a:pt x="75426" y="199172"/>
                </a:lnTo>
                <a:close/>
              </a:path>
              <a:path w="107315" h="273050">
                <a:moveTo>
                  <a:pt x="107053" y="188630"/>
                </a:moveTo>
                <a:lnTo>
                  <a:pt x="75426" y="199172"/>
                </a:lnTo>
                <a:lnTo>
                  <a:pt x="79442" y="211221"/>
                </a:lnTo>
                <a:lnTo>
                  <a:pt x="70406" y="214233"/>
                </a:lnTo>
                <a:lnTo>
                  <a:pt x="103395" y="214233"/>
                </a:lnTo>
                <a:lnTo>
                  <a:pt x="107053" y="188630"/>
                </a:lnTo>
                <a:close/>
              </a:path>
              <a:path w="107315" h="273050">
                <a:moveTo>
                  <a:pt x="9036" y="0"/>
                </a:moveTo>
                <a:lnTo>
                  <a:pt x="0" y="3012"/>
                </a:lnTo>
                <a:lnTo>
                  <a:pt x="66390" y="202185"/>
                </a:lnTo>
                <a:lnTo>
                  <a:pt x="75426" y="199172"/>
                </a:lnTo>
                <a:lnTo>
                  <a:pt x="90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41312" y="3540125"/>
            <a:ext cx="3532504" cy="1822450"/>
          </a:xfrm>
          <a:custGeom>
            <a:avLst/>
            <a:gdLst/>
            <a:ahLst/>
            <a:cxnLst/>
            <a:rect l="l" t="t" r="r" b="b"/>
            <a:pathLst>
              <a:path w="3532504" h="1822450">
                <a:moveTo>
                  <a:pt x="3532224" y="0"/>
                </a:moveTo>
                <a:lnTo>
                  <a:pt x="3456325" y="13"/>
                </a:lnTo>
                <a:lnTo>
                  <a:pt x="3380558" y="51"/>
                </a:lnTo>
                <a:lnTo>
                  <a:pt x="3305053" y="115"/>
                </a:lnTo>
                <a:lnTo>
                  <a:pt x="3229943" y="203"/>
                </a:lnTo>
                <a:lnTo>
                  <a:pt x="3155358" y="314"/>
                </a:lnTo>
                <a:lnTo>
                  <a:pt x="3081429" y="447"/>
                </a:lnTo>
                <a:lnTo>
                  <a:pt x="3008289" y="603"/>
                </a:lnTo>
                <a:lnTo>
                  <a:pt x="2936068" y="779"/>
                </a:lnTo>
                <a:lnTo>
                  <a:pt x="2864898" y="976"/>
                </a:lnTo>
                <a:lnTo>
                  <a:pt x="2794911" y="1192"/>
                </a:lnTo>
                <a:lnTo>
                  <a:pt x="2726236" y="1427"/>
                </a:lnTo>
                <a:lnTo>
                  <a:pt x="2659007" y="1679"/>
                </a:lnTo>
                <a:lnTo>
                  <a:pt x="2593353" y="1949"/>
                </a:lnTo>
                <a:lnTo>
                  <a:pt x="2529407" y="2235"/>
                </a:lnTo>
                <a:lnTo>
                  <a:pt x="2467301" y="2537"/>
                </a:lnTo>
                <a:lnTo>
                  <a:pt x="2407164" y="2853"/>
                </a:lnTo>
                <a:lnTo>
                  <a:pt x="2349129" y="3183"/>
                </a:lnTo>
                <a:lnTo>
                  <a:pt x="2293327" y="3527"/>
                </a:lnTo>
                <a:lnTo>
                  <a:pt x="2239889" y="3883"/>
                </a:lnTo>
                <a:lnTo>
                  <a:pt x="2188947" y="4251"/>
                </a:lnTo>
                <a:lnTo>
                  <a:pt x="2140632" y="4629"/>
                </a:lnTo>
                <a:lnTo>
                  <a:pt x="2095075" y="5018"/>
                </a:lnTo>
                <a:lnTo>
                  <a:pt x="2052408" y="5416"/>
                </a:lnTo>
                <a:lnTo>
                  <a:pt x="2012762" y="5822"/>
                </a:lnTo>
                <a:lnTo>
                  <a:pt x="1943058" y="6658"/>
                </a:lnTo>
                <a:lnTo>
                  <a:pt x="1887016" y="7518"/>
                </a:lnTo>
                <a:lnTo>
                  <a:pt x="1845684" y="8397"/>
                </a:lnTo>
                <a:lnTo>
                  <a:pt x="1807242" y="11034"/>
                </a:lnTo>
                <a:lnTo>
                  <a:pt x="1795207" y="11877"/>
                </a:lnTo>
                <a:lnTo>
                  <a:pt x="1749240" y="13527"/>
                </a:lnTo>
                <a:lnTo>
                  <a:pt x="1677183" y="15092"/>
                </a:lnTo>
                <a:lnTo>
                  <a:pt x="1632536" y="15831"/>
                </a:lnTo>
                <a:lnTo>
                  <a:pt x="1582764" y="16532"/>
                </a:lnTo>
                <a:lnTo>
                  <a:pt x="1528333" y="17192"/>
                </a:lnTo>
                <a:lnTo>
                  <a:pt x="1469710" y="17804"/>
                </a:lnTo>
                <a:lnTo>
                  <a:pt x="1407359" y="18364"/>
                </a:lnTo>
                <a:lnTo>
                  <a:pt x="1341747" y="18867"/>
                </a:lnTo>
                <a:lnTo>
                  <a:pt x="1273340" y="19306"/>
                </a:lnTo>
                <a:lnTo>
                  <a:pt x="1202603" y="19677"/>
                </a:lnTo>
                <a:lnTo>
                  <a:pt x="1130003" y="19975"/>
                </a:lnTo>
                <a:lnTo>
                  <a:pt x="1056005" y="20195"/>
                </a:lnTo>
                <a:lnTo>
                  <a:pt x="981076" y="20330"/>
                </a:lnTo>
                <a:lnTo>
                  <a:pt x="905681" y="20376"/>
                </a:lnTo>
                <a:lnTo>
                  <a:pt x="876780" y="21591"/>
                </a:lnTo>
                <a:lnTo>
                  <a:pt x="819084" y="31155"/>
                </a:lnTo>
                <a:lnTo>
                  <a:pt x="761702" y="49883"/>
                </a:lnTo>
                <a:lnTo>
                  <a:pt x="704843" y="77360"/>
                </a:lnTo>
                <a:lnTo>
                  <a:pt x="648717" y="113167"/>
                </a:lnTo>
                <a:lnTo>
                  <a:pt x="593533" y="156890"/>
                </a:lnTo>
                <a:lnTo>
                  <a:pt x="539501" y="208111"/>
                </a:lnTo>
                <a:lnTo>
                  <a:pt x="512982" y="236403"/>
                </a:lnTo>
                <a:lnTo>
                  <a:pt x="486830" y="266414"/>
                </a:lnTo>
                <a:lnTo>
                  <a:pt x="461070" y="298090"/>
                </a:lnTo>
                <a:lnTo>
                  <a:pt x="435729" y="331381"/>
                </a:lnTo>
                <a:lnTo>
                  <a:pt x="410832" y="366234"/>
                </a:lnTo>
                <a:lnTo>
                  <a:pt x="386407" y="402598"/>
                </a:lnTo>
                <a:lnTo>
                  <a:pt x="362479" y="440419"/>
                </a:lnTo>
                <a:lnTo>
                  <a:pt x="339074" y="479646"/>
                </a:lnTo>
                <a:lnTo>
                  <a:pt x="316219" y="520227"/>
                </a:lnTo>
                <a:lnTo>
                  <a:pt x="293940" y="562110"/>
                </a:lnTo>
                <a:lnTo>
                  <a:pt x="272262" y="605242"/>
                </a:lnTo>
                <a:lnTo>
                  <a:pt x="251213" y="649572"/>
                </a:lnTo>
                <a:lnTo>
                  <a:pt x="230818" y="695048"/>
                </a:lnTo>
                <a:lnTo>
                  <a:pt x="211103" y="741617"/>
                </a:lnTo>
                <a:lnTo>
                  <a:pt x="192095" y="789228"/>
                </a:lnTo>
                <a:lnTo>
                  <a:pt x="173820" y="837828"/>
                </a:lnTo>
                <a:lnTo>
                  <a:pt x="156304" y="887365"/>
                </a:lnTo>
                <a:lnTo>
                  <a:pt x="139572" y="937788"/>
                </a:lnTo>
                <a:lnTo>
                  <a:pt x="123652" y="989044"/>
                </a:lnTo>
                <a:lnTo>
                  <a:pt x="108570" y="1041080"/>
                </a:lnTo>
                <a:lnTo>
                  <a:pt x="94351" y="1093846"/>
                </a:lnTo>
                <a:lnTo>
                  <a:pt x="81021" y="1147289"/>
                </a:lnTo>
                <a:lnTo>
                  <a:pt x="68608" y="1201357"/>
                </a:lnTo>
                <a:lnTo>
                  <a:pt x="57137" y="1255997"/>
                </a:lnTo>
                <a:lnTo>
                  <a:pt x="46634" y="1311158"/>
                </a:lnTo>
                <a:lnTo>
                  <a:pt x="37126" y="1366788"/>
                </a:lnTo>
                <a:lnTo>
                  <a:pt x="28638" y="1422834"/>
                </a:lnTo>
                <a:lnTo>
                  <a:pt x="21197" y="1479245"/>
                </a:lnTo>
                <a:lnTo>
                  <a:pt x="14829" y="1535968"/>
                </a:lnTo>
                <a:lnTo>
                  <a:pt x="9560" y="1592952"/>
                </a:lnTo>
                <a:lnTo>
                  <a:pt x="5417" y="1650144"/>
                </a:lnTo>
                <a:lnTo>
                  <a:pt x="2425" y="1707492"/>
                </a:lnTo>
                <a:lnTo>
                  <a:pt x="610" y="1764944"/>
                </a:lnTo>
                <a:lnTo>
                  <a:pt x="0" y="1822449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06886" y="5454650"/>
            <a:ext cx="1846580" cy="403225"/>
          </a:xfrm>
          <a:custGeom>
            <a:avLst/>
            <a:gdLst/>
            <a:ahLst/>
            <a:cxnLst/>
            <a:rect l="l" t="t" r="r" b="b"/>
            <a:pathLst>
              <a:path w="1846579" h="403225">
                <a:moveTo>
                  <a:pt x="0" y="201612"/>
                </a:moveTo>
                <a:lnTo>
                  <a:pt x="24380" y="155384"/>
                </a:lnTo>
                <a:lnTo>
                  <a:pt x="66013" y="126597"/>
                </a:lnTo>
                <a:lnTo>
                  <a:pt x="126034" y="99854"/>
                </a:lnTo>
                <a:lnTo>
                  <a:pt x="162427" y="87361"/>
                </a:lnTo>
                <a:lnTo>
                  <a:pt x="202801" y="75514"/>
                </a:lnTo>
                <a:lnTo>
                  <a:pt x="246951" y="64356"/>
                </a:lnTo>
                <a:lnTo>
                  <a:pt x="294672" y="53934"/>
                </a:lnTo>
                <a:lnTo>
                  <a:pt x="345759" y="44292"/>
                </a:lnTo>
                <a:lnTo>
                  <a:pt x="400006" y="35474"/>
                </a:lnTo>
                <a:lnTo>
                  <a:pt x="457209" y="27526"/>
                </a:lnTo>
                <a:lnTo>
                  <a:pt x="517161" y="20492"/>
                </a:lnTo>
                <a:lnTo>
                  <a:pt x="579658" y="14417"/>
                </a:lnTo>
                <a:lnTo>
                  <a:pt x="644494" y="9346"/>
                </a:lnTo>
                <a:lnTo>
                  <a:pt x="711465" y="5324"/>
                </a:lnTo>
                <a:lnTo>
                  <a:pt x="780365" y="2396"/>
                </a:lnTo>
                <a:lnTo>
                  <a:pt x="850988" y="606"/>
                </a:lnTo>
                <a:lnTo>
                  <a:pt x="923131" y="0"/>
                </a:lnTo>
                <a:lnTo>
                  <a:pt x="995273" y="606"/>
                </a:lnTo>
                <a:lnTo>
                  <a:pt x="1065896" y="2396"/>
                </a:lnTo>
                <a:lnTo>
                  <a:pt x="1134796" y="5324"/>
                </a:lnTo>
                <a:lnTo>
                  <a:pt x="1201767" y="9346"/>
                </a:lnTo>
                <a:lnTo>
                  <a:pt x="1266603" y="14417"/>
                </a:lnTo>
                <a:lnTo>
                  <a:pt x="1329100" y="20492"/>
                </a:lnTo>
                <a:lnTo>
                  <a:pt x="1389052" y="27526"/>
                </a:lnTo>
                <a:lnTo>
                  <a:pt x="1446255" y="35474"/>
                </a:lnTo>
                <a:lnTo>
                  <a:pt x="1500502" y="44292"/>
                </a:lnTo>
                <a:lnTo>
                  <a:pt x="1551589" y="53934"/>
                </a:lnTo>
                <a:lnTo>
                  <a:pt x="1599310" y="64356"/>
                </a:lnTo>
                <a:lnTo>
                  <a:pt x="1643460" y="75514"/>
                </a:lnTo>
                <a:lnTo>
                  <a:pt x="1683834" y="87361"/>
                </a:lnTo>
                <a:lnTo>
                  <a:pt x="1720227" y="99854"/>
                </a:lnTo>
                <a:lnTo>
                  <a:pt x="1780248" y="126597"/>
                </a:lnTo>
                <a:lnTo>
                  <a:pt x="1821881" y="155384"/>
                </a:lnTo>
                <a:lnTo>
                  <a:pt x="1846262" y="201612"/>
                </a:lnTo>
                <a:lnTo>
                  <a:pt x="1843484" y="217368"/>
                </a:lnTo>
                <a:lnTo>
                  <a:pt x="1803466" y="262466"/>
                </a:lnTo>
                <a:lnTo>
                  <a:pt x="1752433" y="290276"/>
                </a:lnTo>
                <a:lnTo>
                  <a:pt x="1683834" y="315863"/>
                </a:lnTo>
                <a:lnTo>
                  <a:pt x="1643460" y="327710"/>
                </a:lnTo>
                <a:lnTo>
                  <a:pt x="1599310" y="338868"/>
                </a:lnTo>
                <a:lnTo>
                  <a:pt x="1551589" y="349290"/>
                </a:lnTo>
                <a:lnTo>
                  <a:pt x="1500502" y="358933"/>
                </a:lnTo>
                <a:lnTo>
                  <a:pt x="1446255" y="367750"/>
                </a:lnTo>
                <a:lnTo>
                  <a:pt x="1389052" y="375698"/>
                </a:lnTo>
                <a:lnTo>
                  <a:pt x="1329100" y="382732"/>
                </a:lnTo>
                <a:lnTo>
                  <a:pt x="1266603" y="388807"/>
                </a:lnTo>
                <a:lnTo>
                  <a:pt x="1201767" y="393878"/>
                </a:lnTo>
                <a:lnTo>
                  <a:pt x="1134796" y="397900"/>
                </a:lnTo>
                <a:lnTo>
                  <a:pt x="1065896" y="400828"/>
                </a:lnTo>
                <a:lnTo>
                  <a:pt x="995273" y="402618"/>
                </a:lnTo>
                <a:lnTo>
                  <a:pt x="923131" y="403225"/>
                </a:lnTo>
                <a:lnTo>
                  <a:pt x="850988" y="402618"/>
                </a:lnTo>
                <a:lnTo>
                  <a:pt x="780365" y="400828"/>
                </a:lnTo>
                <a:lnTo>
                  <a:pt x="711465" y="397900"/>
                </a:lnTo>
                <a:lnTo>
                  <a:pt x="644494" y="393878"/>
                </a:lnTo>
                <a:lnTo>
                  <a:pt x="579658" y="388807"/>
                </a:lnTo>
                <a:lnTo>
                  <a:pt x="517161" y="382732"/>
                </a:lnTo>
                <a:lnTo>
                  <a:pt x="457209" y="375698"/>
                </a:lnTo>
                <a:lnTo>
                  <a:pt x="400006" y="367750"/>
                </a:lnTo>
                <a:lnTo>
                  <a:pt x="345759" y="358933"/>
                </a:lnTo>
                <a:lnTo>
                  <a:pt x="294672" y="349290"/>
                </a:lnTo>
                <a:lnTo>
                  <a:pt x="246951" y="338868"/>
                </a:lnTo>
                <a:lnTo>
                  <a:pt x="202801" y="327710"/>
                </a:lnTo>
                <a:lnTo>
                  <a:pt x="162427" y="315863"/>
                </a:lnTo>
                <a:lnTo>
                  <a:pt x="126034" y="303370"/>
                </a:lnTo>
                <a:lnTo>
                  <a:pt x="66013" y="276627"/>
                </a:lnTo>
                <a:lnTo>
                  <a:pt x="24380" y="247840"/>
                </a:lnTo>
                <a:lnTo>
                  <a:pt x="0" y="201612"/>
                </a:lnTo>
                <a:close/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118964" y="5997955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9259" sz="2700" b="1">
                <a:latin typeface="Times New Roman"/>
                <a:cs typeface="Times New Roman"/>
              </a:rPr>
              <a:t>t</a:t>
            </a:r>
            <a:r>
              <a:rPr dirty="0" sz="1200" b="1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01564" y="5962875"/>
            <a:ext cx="71310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71170" algn="l"/>
              </a:tabLst>
            </a:pPr>
            <a:r>
              <a:rPr dirty="0" sz="1750" spc="40" b="1">
                <a:latin typeface="宋体"/>
                <a:cs typeface="宋体"/>
              </a:rPr>
              <a:t>无</a:t>
            </a:r>
            <a:r>
              <a:rPr dirty="0" sz="1750" spc="40" b="1">
                <a:latin typeface="宋体"/>
                <a:cs typeface="宋体"/>
              </a:rPr>
              <a:t>	</a:t>
            </a:r>
            <a:r>
              <a:rPr dirty="0" sz="1750" spc="40" b="1">
                <a:latin typeface="宋体"/>
                <a:cs typeface="宋体"/>
              </a:rPr>
              <a:t>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166052" y="383659"/>
            <a:ext cx="1951451" cy="610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7928088" y="5712459"/>
            <a:ext cx="8382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  <a:tabLst>
                <a:tab pos="608965" algn="l"/>
              </a:tabLst>
            </a:pPr>
            <a:r>
              <a:rPr dirty="0" sz="1800" b="1">
                <a:latin typeface="Times New Roman"/>
                <a:cs typeface="Times New Roman"/>
              </a:rPr>
              <a:t>(13)	</a:t>
            </a:r>
            <a:r>
              <a:rPr dirty="0" sz="1750" spc="40" b="1">
                <a:latin typeface="宋体"/>
                <a:cs typeface="宋体"/>
              </a:rPr>
              <a:t>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73093" y="2256027"/>
            <a:ext cx="78105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  <a:tabLst>
                <a:tab pos="551815" algn="l"/>
              </a:tabLst>
            </a:pPr>
            <a:r>
              <a:rPr dirty="0" sz="1800" b="1">
                <a:latin typeface="Times New Roman"/>
                <a:cs typeface="Times New Roman"/>
              </a:rPr>
              <a:t>(13)	</a:t>
            </a:r>
            <a:r>
              <a:rPr dirty="0" sz="1750" spc="40" b="1">
                <a:latin typeface="宋体"/>
                <a:cs typeface="宋体"/>
              </a:rPr>
              <a:t>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974127" y="2664459"/>
            <a:ext cx="78105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  <a:tabLst>
                <a:tab pos="551815" algn="l"/>
              </a:tabLst>
            </a:pPr>
            <a:r>
              <a:rPr dirty="0" sz="1800" b="1">
                <a:latin typeface="Times New Roman"/>
                <a:cs typeface="Times New Roman"/>
              </a:rPr>
              <a:t>(13)	</a:t>
            </a:r>
            <a:r>
              <a:rPr dirty="0" sz="1750" spc="40" b="1">
                <a:latin typeface="宋体"/>
                <a:cs typeface="宋体"/>
              </a:rPr>
              <a:t>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40605" y="5635190"/>
            <a:ext cx="1292860" cy="4146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4769" rIns="0" bIns="0" rtlCol="0" vert="horz">
            <a:spAutoFit/>
          </a:bodyPr>
          <a:lstStyle/>
          <a:p>
            <a:pPr marL="229235">
              <a:lnSpc>
                <a:spcPct val="100000"/>
              </a:lnSpc>
              <a:spcBef>
                <a:spcPts val="509"/>
              </a:spcBef>
            </a:pPr>
            <a:r>
              <a:rPr dirty="0" sz="1750" spc="40" b="1">
                <a:latin typeface="宋体"/>
                <a:cs typeface="宋体"/>
              </a:rPr>
              <a:t>无</a:t>
            </a:r>
            <a:r>
              <a:rPr dirty="0" sz="1750" b="1">
                <a:latin typeface="宋体"/>
                <a:cs typeface="宋体"/>
              </a:rPr>
              <a:t> </a:t>
            </a:r>
            <a:r>
              <a:rPr dirty="0" sz="1750" spc="50" b="1">
                <a:latin typeface="宋体"/>
                <a:cs typeface="宋体"/>
              </a:rPr>
              <a:t>非活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723382" y="3894049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70">
                <a:moveTo>
                  <a:pt x="0" y="0"/>
                </a:moveTo>
                <a:lnTo>
                  <a:pt x="1260056" y="0"/>
                </a:lnTo>
                <a:lnTo>
                  <a:pt x="1260056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7929122" y="3965955"/>
            <a:ext cx="8382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  <a:tabLst>
                <a:tab pos="608965" algn="l"/>
              </a:tabLst>
            </a:pPr>
            <a:r>
              <a:rPr dirty="0" sz="1800" b="1">
                <a:latin typeface="Times New Roman"/>
                <a:cs typeface="Times New Roman"/>
              </a:rPr>
              <a:t>(12)	</a:t>
            </a:r>
            <a:r>
              <a:rPr dirty="0" sz="1750" spc="40" b="1">
                <a:latin typeface="宋体"/>
                <a:cs typeface="宋体"/>
              </a:rPr>
              <a:t>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723299" y="5189903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70">
                <a:moveTo>
                  <a:pt x="0" y="0"/>
                </a:moveTo>
                <a:lnTo>
                  <a:pt x="1260055" y="0"/>
                </a:lnTo>
                <a:lnTo>
                  <a:pt x="1260055" y="369331"/>
                </a:lnTo>
                <a:lnTo>
                  <a:pt x="0" y="3693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23299" y="5189903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70">
                <a:moveTo>
                  <a:pt x="0" y="0"/>
                </a:moveTo>
                <a:lnTo>
                  <a:pt x="1260056" y="0"/>
                </a:lnTo>
                <a:lnTo>
                  <a:pt x="1260056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929039" y="5261355"/>
            <a:ext cx="8382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  <a:tabLst>
                <a:tab pos="608965" algn="l"/>
              </a:tabLst>
            </a:pPr>
            <a:r>
              <a:rPr dirty="0" sz="1800" b="1">
                <a:latin typeface="Times New Roman"/>
                <a:cs typeface="Times New Roman"/>
              </a:rPr>
              <a:t>(12)	</a:t>
            </a:r>
            <a:r>
              <a:rPr dirty="0" sz="1750" spc="40" b="1">
                <a:latin typeface="宋体"/>
                <a:cs typeface="宋体"/>
              </a:rPr>
              <a:t>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784624" y="5177110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70">
                <a:moveTo>
                  <a:pt x="0" y="0"/>
                </a:moveTo>
                <a:lnTo>
                  <a:pt x="1260055" y="0"/>
                </a:lnTo>
                <a:lnTo>
                  <a:pt x="1260055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784624" y="5177110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70">
                <a:moveTo>
                  <a:pt x="0" y="0"/>
                </a:moveTo>
                <a:lnTo>
                  <a:pt x="1260056" y="0"/>
                </a:lnTo>
                <a:lnTo>
                  <a:pt x="1260056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23299" y="4334808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70">
                <a:moveTo>
                  <a:pt x="0" y="0"/>
                </a:moveTo>
                <a:lnTo>
                  <a:pt x="1260055" y="0"/>
                </a:lnTo>
                <a:lnTo>
                  <a:pt x="1260055" y="369331"/>
                </a:lnTo>
                <a:lnTo>
                  <a:pt x="0" y="3693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23299" y="4334808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70">
                <a:moveTo>
                  <a:pt x="0" y="0"/>
                </a:moveTo>
                <a:lnTo>
                  <a:pt x="1260056" y="0"/>
                </a:lnTo>
                <a:lnTo>
                  <a:pt x="1260056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7929039" y="4407915"/>
            <a:ext cx="826135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  <a:tabLst>
                <a:tab pos="596900" algn="l"/>
              </a:tabLst>
            </a:pPr>
            <a:r>
              <a:rPr dirty="0" sz="1800" b="1">
                <a:latin typeface="Times New Roman"/>
                <a:cs typeface="Times New Roman"/>
              </a:rPr>
              <a:t>(</a:t>
            </a:r>
            <a:r>
              <a:rPr dirty="0" sz="1800" spc="-100" b="1">
                <a:latin typeface="Times New Roman"/>
                <a:cs typeface="Times New Roman"/>
              </a:rPr>
              <a:t>1</a:t>
            </a:r>
            <a:r>
              <a:rPr dirty="0" sz="1800" b="1">
                <a:latin typeface="Times New Roman"/>
                <a:cs typeface="Times New Roman"/>
              </a:rPr>
              <a:t>1)	</a:t>
            </a:r>
            <a:r>
              <a:rPr dirty="0" sz="1750" spc="40" b="1">
                <a:latin typeface="宋体"/>
                <a:cs typeface="宋体"/>
              </a:rPr>
              <a:t>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723299" y="4749144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70">
                <a:moveTo>
                  <a:pt x="0" y="0"/>
                </a:moveTo>
                <a:lnTo>
                  <a:pt x="1260056" y="0"/>
                </a:lnTo>
                <a:lnTo>
                  <a:pt x="1260056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7929039" y="4822443"/>
            <a:ext cx="826135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  <a:tabLst>
                <a:tab pos="596900" algn="l"/>
              </a:tabLst>
            </a:pPr>
            <a:r>
              <a:rPr dirty="0" sz="1800" b="1">
                <a:latin typeface="Times New Roman"/>
                <a:cs typeface="Times New Roman"/>
              </a:rPr>
              <a:t>(</a:t>
            </a:r>
            <a:r>
              <a:rPr dirty="0" sz="1800" spc="-100" b="1">
                <a:latin typeface="Times New Roman"/>
                <a:cs typeface="Times New Roman"/>
              </a:rPr>
              <a:t>1</a:t>
            </a:r>
            <a:r>
              <a:rPr dirty="0" sz="1800" b="1">
                <a:latin typeface="Times New Roman"/>
                <a:cs typeface="Times New Roman"/>
              </a:rPr>
              <a:t>1)	</a:t>
            </a:r>
            <a:r>
              <a:rPr dirty="0" sz="1750" spc="40" b="1">
                <a:latin typeface="宋体"/>
                <a:cs typeface="宋体"/>
              </a:rPr>
              <a:t>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768387" y="4770442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70">
                <a:moveTo>
                  <a:pt x="0" y="0"/>
                </a:moveTo>
                <a:lnTo>
                  <a:pt x="1260055" y="0"/>
                </a:lnTo>
                <a:lnTo>
                  <a:pt x="1260055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768387" y="4770442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70">
                <a:moveTo>
                  <a:pt x="0" y="0"/>
                </a:moveTo>
                <a:lnTo>
                  <a:pt x="1260056" y="0"/>
                </a:lnTo>
                <a:lnTo>
                  <a:pt x="1260056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767438" y="1769522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69">
                <a:moveTo>
                  <a:pt x="0" y="0"/>
                </a:moveTo>
                <a:lnTo>
                  <a:pt x="1260055" y="0"/>
                </a:lnTo>
                <a:lnTo>
                  <a:pt x="1260055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767438" y="1769522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69">
                <a:moveTo>
                  <a:pt x="0" y="0"/>
                </a:moveTo>
                <a:lnTo>
                  <a:pt x="1260056" y="0"/>
                </a:lnTo>
                <a:lnTo>
                  <a:pt x="1260056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768387" y="4379813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70">
                <a:moveTo>
                  <a:pt x="0" y="0"/>
                </a:moveTo>
                <a:lnTo>
                  <a:pt x="1260055" y="0"/>
                </a:lnTo>
                <a:lnTo>
                  <a:pt x="1260055" y="369331"/>
                </a:lnTo>
                <a:lnTo>
                  <a:pt x="0" y="3693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768387" y="4379813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70">
                <a:moveTo>
                  <a:pt x="0" y="0"/>
                </a:moveTo>
                <a:lnTo>
                  <a:pt x="1260056" y="0"/>
                </a:lnTo>
                <a:lnTo>
                  <a:pt x="1260056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768304" y="3969415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70">
                <a:moveTo>
                  <a:pt x="0" y="0"/>
                </a:moveTo>
                <a:lnTo>
                  <a:pt x="1260055" y="0"/>
                </a:lnTo>
                <a:lnTo>
                  <a:pt x="1260055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768304" y="3969415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70">
                <a:moveTo>
                  <a:pt x="0" y="0"/>
                </a:moveTo>
                <a:lnTo>
                  <a:pt x="1260056" y="0"/>
                </a:lnTo>
                <a:lnTo>
                  <a:pt x="1260056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723382" y="3074667"/>
            <a:ext cx="45085" cy="369570"/>
          </a:xfrm>
          <a:custGeom>
            <a:avLst/>
            <a:gdLst/>
            <a:ahLst/>
            <a:cxnLst/>
            <a:rect l="l" t="t" r="r" b="b"/>
            <a:pathLst>
              <a:path w="45084" h="369570">
                <a:moveTo>
                  <a:pt x="0" y="369332"/>
                </a:moveTo>
                <a:lnTo>
                  <a:pt x="44921" y="369332"/>
                </a:lnTo>
                <a:lnTo>
                  <a:pt x="44921" y="0"/>
                </a:lnTo>
                <a:lnTo>
                  <a:pt x="0" y="0"/>
                </a:lnTo>
                <a:lnTo>
                  <a:pt x="0" y="369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723382" y="3074667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70">
                <a:moveTo>
                  <a:pt x="0" y="0"/>
                </a:moveTo>
                <a:lnTo>
                  <a:pt x="1260056" y="0"/>
                </a:lnTo>
                <a:lnTo>
                  <a:pt x="1260056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7929122" y="3146043"/>
            <a:ext cx="7239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  <a:tabLst>
                <a:tab pos="494665" algn="l"/>
              </a:tabLst>
            </a:pPr>
            <a:r>
              <a:rPr dirty="0" sz="1800" b="1">
                <a:latin typeface="Times New Roman"/>
                <a:cs typeface="Times New Roman"/>
              </a:rPr>
              <a:t>(8)	</a:t>
            </a:r>
            <a:r>
              <a:rPr dirty="0" sz="1750" spc="40" b="1">
                <a:latin typeface="宋体"/>
                <a:cs typeface="宋体"/>
              </a:rPr>
              <a:t>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723299" y="3479713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70">
                <a:moveTo>
                  <a:pt x="0" y="0"/>
                </a:moveTo>
                <a:lnTo>
                  <a:pt x="1260055" y="0"/>
                </a:lnTo>
                <a:lnTo>
                  <a:pt x="1260055" y="369331"/>
                </a:lnTo>
                <a:lnTo>
                  <a:pt x="0" y="3693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723299" y="3479713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70">
                <a:moveTo>
                  <a:pt x="0" y="0"/>
                </a:moveTo>
                <a:lnTo>
                  <a:pt x="1260056" y="0"/>
                </a:lnTo>
                <a:lnTo>
                  <a:pt x="1260056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7929039" y="3551427"/>
            <a:ext cx="7239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  <a:tabLst>
                <a:tab pos="494665" algn="l"/>
              </a:tabLst>
            </a:pPr>
            <a:r>
              <a:rPr dirty="0" sz="1800" b="1">
                <a:latin typeface="Times New Roman"/>
                <a:cs typeface="Times New Roman"/>
              </a:rPr>
              <a:t>(8)	</a:t>
            </a:r>
            <a:r>
              <a:rPr dirty="0" sz="1750" spc="40" b="1">
                <a:latin typeface="宋体"/>
                <a:cs typeface="宋体"/>
              </a:rPr>
              <a:t>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768387" y="3524717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70">
                <a:moveTo>
                  <a:pt x="0" y="0"/>
                </a:moveTo>
                <a:lnTo>
                  <a:pt x="1260055" y="0"/>
                </a:lnTo>
                <a:lnTo>
                  <a:pt x="1260055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768387" y="3524717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70">
                <a:moveTo>
                  <a:pt x="0" y="0"/>
                </a:moveTo>
                <a:lnTo>
                  <a:pt x="1260056" y="0"/>
                </a:lnTo>
                <a:lnTo>
                  <a:pt x="1260056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767354" y="1335486"/>
            <a:ext cx="1260475" cy="38735"/>
          </a:xfrm>
          <a:custGeom>
            <a:avLst/>
            <a:gdLst/>
            <a:ahLst/>
            <a:cxnLst/>
            <a:rect l="l" t="t" r="r" b="b"/>
            <a:pathLst>
              <a:path w="1260475" h="38734">
                <a:moveTo>
                  <a:pt x="0" y="38284"/>
                </a:moveTo>
                <a:lnTo>
                  <a:pt x="1260055" y="38284"/>
                </a:lnTo>
                <a:lnTo>
                  <a:pt x="1260055" y="0"/>
                </a:lnTo>
                <a:lnTo>
                  <a:pt x="0" y="0"/>
                </a:lnTo>
                <a:lnTo>
                  <a:pt x="0" y="382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767354" y="1328765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69">
                <a:moveTo>
                  <a:pt x="0" y="0"/>
                </a:moveTo>
                <a:lnTo>
                  <a:pt x="1260056" y="0"/>
                </a:lnTo>
                <a:lnTo>
                  <a:pt x="1260056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7973093" y="1402587"/>
            <a:ext cx="7239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  <a:tabLst>
                <a:tab pos="494665" algn="l"/>
              </a:tabLst>
            </a:pPr>
            <a:r>
              <a:rPr dirty="0" sz="1800" b="1">
                <a:latin typeface="Times New Roman"/>
                <a:cs typeface="Times New Roman"/>
              </a:rPr>
              <a:t>(7)	</a:t>
            </a:r>
            <a:r>
              <a:rPr dirty="0" sz="1750" spc="40" b="1">
                <a:latin typeface="宋体"/>
                <a:cs typeface="宋体"/>
              </a:rPr>
              <a:t>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768304" y="3074667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70">
                <a:moveTo>
                  <a:pt x="0" y="0"/>
                </a:moveTo>
                <a:lnTo>
                  <a:pt x="1260055" y="0"/>
                </a:lnTo>
                <a:lnTo>
                  <a:pt x="1260055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768304" y="3074667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70">
                <a:moveTo>
                  <a:pt x="0" y="0"/>
                </a:moveTo>
                <a:lnTo>
                  <a:pt x="1260056" y="0"/>
                </a:lnTo>
                <a:lnTo>
                  <a:pt x="1260056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7961344" y="3109947"/>
            <a:ext cx="847090" cy="23977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5"/>
              </a:spcBef>
            </a:pPr>
            <a:r>
              <a:rPr dirty="0" sz="1750" spc="40" b="1">
                <a:latin typeface="宋体"/>
                <a:cs typeface="宋体"/>
              </a:rPr>
              <a:t>无</a:t>
            </a:r>
            <a:r>
              <a:rPr dirty="0" sz="1750" spc="-65" b="1">
                <a:latin typeface="宋体"/>
                <a:cs typeface="宋体"/>
              </a:rPr>
              <a:t> </a:t>
            </a:r>
            <a:r>
              <a:rPr dirty="0" sz="1750" spc="50" b="1">
                <a:latin typeface="宋体"/>
                <a:cs typeface="宋体"/>
              </a:rPr>
              <a:t>非活</a:t>
            </a:r>
            <a:endParaRPr sz="1750">
              <a:latin typeface="宋体"/>
              <a:cs typeface="宋体"/>
            </a:endParaRPr>
          </a:p>
          <a:p>
            <a:pPr algn="just" marL="12700" marR="20955">
              <a:lnSpc>
                <a:spcPct val="166900"/>
              </a:lnSpc>
              <a:spcBef>
                <a:spcPts val="45"/>
              </a:spcBef>
            </a:pPr>
            <a:r>
              <a:rPr dirty="0" sz="1750" spc="40" b="1">
                <a:latin typeface="宋体"/>
                <a:cs typeface="宋体"/>
              </a:rPr>
              <a:t>无</a:t>
            </a:r>
            <a:r>
              <a:rPr dirty="0" sz="1750" spc="-60" b="1">
                <a:latin typeface="宋体"/>
                <a:cs typeface="宋体"/>
              </a:rPr>
              <a:t> </a:t>
            </a:r>
            <a:r>
              <a:rPr dirty="0" sz="1750" spc="50" b="1">
                <a:latin typeface="宋体"/>
                <a:cs typeface="宋体"/>
              </a:rPr>
              <a:t>非活 </a:t>
            </a:r>
            <a:r>
              <a:rPr dirty="0" sz="1750" spc="40" b="1">
                <a:latin typeface="宋体"/>
                <a:cs typeface="宋体"/>
              </a:rPr>
              <a:t>无</a:t>
            </a:r>
            <a:r>
              <a:rPr dirty="0" sz="1750" spc="-65" b="1">
                <a:latin typeface="宋体"/>
                <a:cs typeface="宋体"/>
              </a:rPr>
              <a:t> </a:t>
            </a:r>
            <a:r>
              <a:rPr dirty="0" sz="1750" spc="50" b="1">
                <a:latin typeface="宋体"/>
                <a:cs typeface="宋体"/>
              </a:rPr>
              <a:t>非活</a:t>
            </a:r>
            <a:endParaRPr sz="1750">
              <a:latin typeface="宋体"/>
              <a:cs typeface="宋体"/>
            </a:endParaRPr>
          </a:p>
          <a:p>
            <a:pPr algn="just" marL="12700" marR="5080">
              <a:lnSpc>
                <a:spcPct val="149100"/>
              </a:lnSpc>
              <a:spcBef>
                <a:spcPts val="110"/>
              </a:spcBef>
            </a:pPr>
            <a:r>
              <a:rPr dirty="0" sz="1750" spc="40" b="1">
                <a:latin typeface="宋体"/>
                <a:cs typeface="宋体"/>
              </a:rPr>
              <a:t>无</a:t>
            </a:r>
            <a:r>
              <a:rPr dirty="0" sz="1750" spc="-50" b="1">
                <a:latin typeface="宋体"/>
                <a:cs typeface="宋体"/>
              </a:rPr>
              <a:t> </a:t>
            </a:r>
            <a:r>
              <a:rPr dirty="0" sz="1750" spc="50" b="1">
                <a:latin typeface="宋体"/>
                <a:cs typeface="宋体"/>
              </a:rPr>
              <a:t>非活 </a:t>
            </a:r>
            <a:r>
              <a:rPr dirty="0" sz="1750" spc="40" b="1">
                <a:latin typeface="宋体"/>
                <a:cs typeface="宋体"/>
              </a:rPr>
              <a:t>无</a:t>
            </a:r>
            <a:r>
              <a:rPr dirty="0" sz="1750" spc="-50" b="1">
                <a:latin typeface="宋体"/>
                <a:cs typeface="宋体"/>
              </a:rPr>
              <a:t> </a:t>
            </a:r>
            <a:r>
              <a:rPr dirty="0" sz="1750" spc="50" b="1">
                <a:latin typeface="宋体"/>
                <a:cs typeface="宋体"/>
              </a:rPr>
              <a:t>非活 </a:t>
            </a:r>
            <a:r>
              <a:rPr dirty="0" sz="1750" spc="40" b="1">
                <a:latin typeface="宋体"/>
                <a:cs typeface="宋体"/>
              </a:rPr>
              <a:t>无</a:t>
            </a:r>
            <a:r>
              <a:rPr dirty="0" sz="1750" spc="-65" b="1">
                <a:latin typeface="宋体"/>
                <a:cs typeface="宋体"/>
              </a:rPr>
              <a:t> </a:t>
            </a:r>
            <a:r>
              <a:rPr dirty="0" sz="1750" spc="50" b="1">
                <a:latin typeface="宋体"/>
                <a:cs typeface="宋体"/>
              </a:rPr>
              <a:t>非活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740605" y="2584142"/>
            <a:ext cx="1292860" cy="3822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5244" rIns="0" bIns="0" rtlCol="0" vert="horz">
            <a:spAutoFit/>
          </a:bodyPr>
          <a:lstStyle/>
          <a:p>
            <a:pPr marL="233045">
              <a:lnSpc>
                <a:spcPct val="100000"/>
              </a:lnSpc>
              <a:spcBef>
                <a:spcPts val="434"/>
              </a:spcBef>
            </a:pPr>
            <a:r>
              <a:rPr dirty="0" sz="1750" spc="40" b="1">
                <a:latin typeface="宋体"/>
                <a:cs typeface="宋体"/>
              </a:rPr>
              <a:t>无</a:t>
            </a:r>
            <a:r>
              <a:rPr dirty="0" sz="1750" b="1">
                <a:latin typeface="宋体"/>
                <a:cs typeface="宋体"/>
              </a:rPr>
              <a:t> </a:t>
            </a:r>
            <a:r>
              <a:rPr dirty="0" sz="1750" spc="50" b="1">
                <a:latin typeface="宋体"/>
                <a:cs typeface="宋体"/>
              </a:rPr>
              <a:t>非活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767354" y="1373770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69">
                <a:moveTo>
                  <a:pt x="0" y="0"/>
                </a:moveTo>
                <a:lnTo>
                  <a:pt x="1260055" y="0"/>
                </a:lnTo>
                <a:lnTo>
                  <a:pt x="1260055" y="369331"/>
                </a:lnTo>
                <a:lnTo>
                  <a:pt x="0" y="3693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767354" y="1373770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69">
                <a:moveTo>
                  <a:pt x="0" y="0"/>
                </a:moveTo>
                <a:lnTo>
                  <a:pt x="1260056" y="0"/>
                </a:lnTo>
                <a:lnTo>
                  <a:pt x="1260056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7740605" y="2179097"/>
            <a:ext cx="1292860" cy="40513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5244" rIns="0" bIns="0" rtlCol="0" vert="horz">
            <a:spAutoFit/>
          </a:bodyPr>
          <a:lstStyle/>
          <a:p>
            <a:pPr marL="233045">
              <a:lnSpc>
                <a:spcPct val="100000"/>
              </a:lnSpc>
              <a:spcBef>
                <a:spcPts val="434"/>
              </a:spcBef>
            </a:pPr>
            <a:r>
              <a:rPr dirty="0" sz="1750" spc="40" b="1">
                <a:latin typeface="宋体"/>
                <a:cs typeface="宋体"/>
              </a:rPr>
              <a:t>无</a:t>
            </a:r>
            <a:r>
              <a:rPr dirty="0" sz="1750" b="1">
                <a:latin typeface="宋体"/>
                <a:cs typeface="宋体"/>
              </a:rPr>
              <a:t> </a:t>
            </a:r>
            <a:r>
              <a:rPr dirty="0" sz="1750" spc="50" b="1">
                <a:latin typeface="宋体"/>
                <a:cs typeface="宋体"/>
              </a:rPr>
              <a:t>非活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41312" y="777575"/>
            <a:ext cx="7066915" cy="265430"/>
          </a:xfrm>
          <a:custGeom>
            <a:avLst/>
            <a:gdLst/>
            <a:ahLst/>
            <a:cxnLst/>
            <a:rect l="l" t="t" r="r" b="b"/>
            <a:pathLst>
              <a:path w="7066915" h="265430">
                <a:moveTo>
                  <a:pt x="0" y="265412"/>
                </a:moveTo>
                <a:lnTo>
                  <a:pt x="20049" y="227215"/>
                </a:lnTo>
                <a:lnTo>
                  <a:pt x="54413" y="202129"/>
                </a:lnTo>
                <a:lnTo>
                  <a:pt x="104141" y="177611"/>
                </a:lnTo>
                <a:lnTo>
                  <a:pt x="168003" y="153888"/>
                </a:lnTo>
                <a:lnTo>
                  <a:pt x="204850" y="142396"/>
                </a:lnTo>
                <a:lnTo>
                  <a:pt x="244771" y="131187"/>
                </a:lnTo>
                <a:lnTo>
                  <a:pt x="287610" y="120291"/>
                </a:lnTo>
                <a:lnTo>
                  <a:pt x="333215" y="109735"/>
                </a:lnTo>
                <a:lnTo>
                  <a:pt x="381432" y="99549"/>
                </a:lnTo>
                <a:lnTo>
                  <a:pt x="432107" y="89759"/>
                </a:lnTo>
                <a:lnTo>
                  <a:pt x="485087" y="80396"/>
                </a:lnTo>
                <a:lnTo>
                  <a:pt x="540217" y="71487"/>
                </a:lnTo>
                <a:lnTo>
                  <a:pt x="597345" y="63060"/>
                </a:lnTo>
                <a:lnTo>
                  <a:pt x="656316" y="55145"/>
                </a:lnTo>
                <a:lnTo>
                  <a:pt x="716978" y="47768"/>
                </a:lnTo>
                <a:lnTo>
                  <a:pt x="779176" y="40960"/>
                </a:lnTo>
                <a:lnTo>
                  <a:pt x="842756" y="34748"/>
                </a:lnTo>
                <a:lnTo>
                  <a:pt x="907566" y="29160"/>
                </a:lnTo>
                <a:lnTo>
                  <a:pt x="973451" y="24225"/>
                </a:lnTo>
                <a:lnTo>
                  <a:pt x="1040258" y="19972"/>
                </a:lnTo>
                <a:lnTo>
                  <a:pt x="1107834" y="16428"/>
                </a:lnTo>
                <a:lnTo>
                  <a:pt x="1176023" y="13622"/>
                </a:lnTo>
                <a:lnTo>
                  <a:pt x="1244674" y="11583"/>
                </a:lnTo>
                <a:lnTo>
                  <a:pt x="1313632" y="10339"/>
                </a:lnTo>
                <a:lnTo>
                  <a:pt x="1382744" y="9918"/>
                </a:lnTo>
                <a:lnTo>
                  <a:pt x="1459527" y="9907"/>
                </a:lnTo>
                <a:lnTo>
                  <a:pt x="1536101" y="9878"/>
                </a:lnTo>
                <a:lnTo>
                  <a:pt x="1612252" y="9829"/>
                </a:lnTo>
                <a:lnTo>
                  <a:pt x="1687772" y="9762"/>
                </a:lnTo>
                <a:lnTo>
                  <a:pt x="1762448" y="9678"/>
                </a:lnTo>
                <a:lnTo>
                  <a:pt x="1836071" y="9577"/>
                </a:lnTo>
                <a:lnTo>
                  <a:pt x="1908429" y="9461"/>
                </a:lnTo>
                <a:lnTo>
                  <a:pt x="1979312" y="9329"/>
                </a:lnTo>
                <a:lnTo>
                  <a:pt x="2048508" y="9183"/>
                </a:lnTo>
                <a:lnTo>
                  <a:pt x="2115809" y="9023"/>
                </a:lnTo>
                <a:lnTo>
                  <a:pt x="2181001" y="8850"/>
                </a:lnTo>
                <a:lnTo>
                  <a:pt x="2243875" y="8666"/>
                </a:lnTo>
                <a:lnTo>
                  <a:pt x="2304221" y="8470"/>
                </a:lnTo>
                <a:lnTo>
                  <a:pt x="2361826" y="8263"/>
                </a:lnTo>
                <a:lnTo>
                  <a:pt x="2416481" y="8047"/>
                </a:lnTo>
                <a:lnTo>
                  <a:pt x="2467975" y="7821"/>
                </a:lnTo>
                <a:lnTo>
                  <a:pt x="2516097" y="7587"/>
                </a:lnTo>
                <a:lnTo>
                  <a:pt x="2560636" y="7346"/>
                </a:lnTo>
                <a:lnTo>
                  <a:pt x="2601381" y="7098"/>
                </a:lnTo>
                <a:lnTo>
                  <a:pt x="2670648" y="6584"/>
                </a:lnTo>
                <a:lnTo>
                  <a:pt x="2722212" y="6052"/>
                </a:lnTo>
                <a:lnTo>
                  <a:pt x="2762677" y="5234"/>
                </a:lnTo>
                <a:lnTo>
                  <a:pt x="2765487" y="4959"/>
                </a:lnTo>
                <a:lnTo>
                  <a:pt x="2767301" y="4781"/>
                </a:lnTo>
                <a:lnTo>
                  <a:pt x="2809387" y="4077"/>
                </a:lnTo>
                <a:lnTo>
                  <a:pt x="2850110" y="3730"/>
                </a:lnTo>
                <a:lnTo>
                  <a:pt x="2903023" y="3389"/>
                </a:lnTo>
                <a:lnTo>
                  <a:pt x="2967431" y="3055"/>
                </a:lnTo>
                <a:lnTo>
                  <a:pt x="3042635" y="2730"/>
                </a:lnTo>
                <a:lnTo>
                  <a:pt x="3084069" y="2571"/>
                </a:lnTo>
                <a:lnTo>
                  <a:pt x="3127941" y="2415"/>
                </a:lnTo>
                <a:lnTo>
                  <a:pt x="3174164" y="2262"/>
                </a:lnTo>
                <a:lnTo>
                  <a:pt x="3222651" y="2112"/>
                </a:lnTo>
                <a:lnTo>
                  <a:pt x="3273315" y="1966"/>
                </a:lnTo>
                <a:lnTo>
                  <a:pt x="3326068" y="1823"/>
                </a:lnTo>
                <a:lnTo>
                  <a:pt x="3380825" y="1684"/>
                </a:lnTo>
                <a:lnTo>
                  <a:pt x="3437497" y="1549"/>
                </a:lnTo>
                <a:lnTo>
                  <a:pt x="3495997" y="1419"/>
                </a:lnTo>
                <a:lnTo>
                  <a:pt x="3556239" y="1292"/>
                </a:lnTo>
                <a:lnTo>
                  <a:pt x="3618136" y="1171"/>
                </a:lnTo>
                <a:lnTo>
                  <a:pt x="3681600" y="1054"/>
                </a:lnTo>
                <a:lnTo>
                  <a:pt x="3746544" y="942"/>
                </a:lnTo>
                <a:lnTo>
                  <a:pt x="3812882" y="835"/>
                </a:lnTo>
                <a:lnTo>
                  <a:pt x="3880525" y="734"/>
                </a:lnTo>
                <a:lnTo>
                  <a:pt x="3949388" y="639"/>
                </a:lnTo>
                <a:lnTo>
                  <a:pt x="4019383" y="549"/>
                </a:lnTo>
                <a:lnTo>
                  <a:pt x="4090422" y="465"/>
                </a:lnTo>
                <a:lnTo>
                  <a:pt x="4162420" y="388"/>
                </a:lnTo>
                <a:lnTo>
                  <a:pt x="4235288" y="317"/>
                </a:lnTo>
                <a:lnTo>
                  <a:pt x="4308940" y="252"/>
                </a:lnTo>
                <a:lnTo>
                  <a:pt x="4383288" y="195"/>
                </a:lnTo>
                <a:lnTo>
                  <a:pt x="4458246" y="144"/>
                </a:lnTo>
                <a:lnTo>
                  <a:pt x="4533727" y="101"/>
                </a:lnTo>
                <a:lnTo>
                  <a:pt x="4609643" y="65"/>
                </a:lnTo>
                <a:lnTo>
                  <a:pt x="4685907" y="37"/>
                </a:lnTo>
                <a:lnTo>
                  <a:pt x="4762432" y="16"/>
                </a:lnTo>
                <a:lnTo>
                  <a:pt x="4839132" y="4"/>
                </a:lnTo>
                <a:lnTo>
                  <a:pt x="4915919" y="0"/>
                </a:lnTo>
                <a:lnTo>
                  <a:pt x="4987588" y="168"/>
                </a:lnTo>
                <a:lnTo>
                  <a:pt x="5059186" y="667"/>
                </a:lnTo>
                <a:lnTo>
                  <a:pt x="5130643" y="1490"/>
                </a:lnTo>
                <a:lnTo>
                  <a:pt x="5201888" y="2629"/>
                </a:lnTo>
                <a:lnTo>
                  <a:pt x="5272849" y="4076"/>
                </a:lnTo>
                <a:lnTo>
                  <a:pt x="5343456" y="5825"/>
                </a:lnTo>
                <a:lnTo>
                  <a:pt x="5413639" y="7867"/>
                </a:lnTo>
                <a:lnTo>
                  <a:pt x="5483326" y="10195"/>
                </a:lnTo>
                <a:lnTo>
                  <a:pt x="5552446" y="12801"/>
                </a:lnTo>
                <a:lnTo>
                  <a:pt x="5620930" y="15679"/>
                </a:lnTo>
                <a:lnTo>
                  <a:pt x="5688705" y="18819"/>
                </a:lnTo>
                <a:lnTo>
                  <a:pt x="5755702" y="22216"/>
                </a:lnTo>
                <a:lnTo>
                  <a:pt x="5821849" y="25861"/>
                </a:lnTo>
                <a:lnTo>
                  <a:pt x="5887076" y="29747"/>
                </a:lnTo>
                <a:lnTo>
                  <a:pt x="5951312" y="33866"/>
                </a:lnTo>
                <a:lnTo>
                  <a:pt x="6014486" y="38211"/>
                </a:lnTo>
                <a:lnTo>
                  <a:pt x="6076527" y="42774"/>
                </a:lnTo>
                <a:lnTo>
                  <a:pt x="6137364" y="47548"/>
                </a:lnTo>
                <a:lnTo>
                  <a:pt x="6196927" y="52525"/>
                </a:lnTo>
                <a:lnTo>
                  <a:pt x="6255145" y="57698"/>
                </a:lnTo>
                <a:lnTo>
                  <a:pt x="6311947" y="63059"/>
                </a:lnTo>
                <a:lnTo>
                  <a:pt x="6367263" y="68601"/>
                </a:lnTo>
                <a:lnTo>
                  <a:pt x="6421020" y="74316"/>
                </a:lnTo>
                <a:lnTo>
                  <a:pt x="6473150" y="80196"/>
                </a:lnTo>
                <a:lnTo>
                  <a:pt x="6523580" y="86234"/>
                </a:lnTo>
                <a:lnTo>
                  <a:pt x="6572241" y="92423"/>
                </a:lnTo>
                <a:lnTo>
                  <a:pt x="6619061" y="98755"/>
                </a:lnTo>
                <a:lnTo>
                  <a:pt x="6663969" y="105222"/>
                </a:lnTo>
                <a:lnTo>
                  <a:pt x="6706895" y="111817"/>
                </a:lnTo>
                <a:lnTo>
                  <a:pt x="6747768" y="118533"/>
                </a:lnTo>
                <a:lnTo>
                  <a:pt x="6786517" y="125361"/>
                </a:lnTo>
                <a:lnTo>
                  <a:pt x="6857360" y="139327"/>
                </a:lnTo>
                <a:lnTo>
                  <a:pt x="6918859" y="153654"/>
                </a:lnTo>
                <a:lnTo>
                  <a:pt x="6970445" y="168282"/>
                </a:lnTo>
                <a:lnTo>
                  <a:pt x="7011554" y="183150"/>
                </a:lnTo>
                <a:lnTo>
                  <a:pt x="7052333" y="205773"/>
                </a:lnTo>
                <a:lnTo>
                  <a:pt x="7064769" y="220981"/>
                </a:lnTo>
                <a:lnTo>
                  <a:pt x="7066351" y="22860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767354" y="1323056"/>
            <a:ext cx="1260475" cy="12700"/>
          </a:xfrm>
          <a:custGeom>
            <a:avLst/>
            <a:gdLst/>
            <a:ahLst/>
            <a:cxnLst/>
            <a:rect l="l" t="t" r="r" b="b"/>
            <a:pathLst>
              <a:path w="1260475" h="12700">
                <a:moveTo>
                  <a:pt x="0" y="12429"/>
                </a:moveTo>
                <a:lnTo>
                  <a:pt x="1260055" y="12429"/>
                </a:lnTo>
                <a:lnTo>
                  <a:pt x="1260055" y="0"/>
                </a:lnTo>
                <a:lnTo>
                  <a:pt x="0" y="0"/>
                </a:lnTo>
                <a:lnTo>
                  <a:pt x="0" y="12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767354" y="966153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69">
                <a:moveTo>
                  <a:pt x="0" y="0"/>
                </a:moveTo>
                <a:lnTo>
                  <a:pt x="1260056" y="0"/>
                </a:lnTo>
                <a:lnTo>
                  <a:pt x="1260056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7973093" y="1047995"/>
            <a:ext cx="80518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750" spc="40" b="1">
                <a:latin typeface="宋体"/>
                <a:cs typeface="宋体"/>
              </a:rPr>
              <a:t>无</a:t>
            </a:r>
            <a:r>
              <a:rPr dirty="0" sz="1750" spc="-60" b="1">
                <a:latin typeface="宋体"/>
                <a:cs typeface="宋体"/>
              </a:rPr>
              <a:t> </a:t>
            </a:r>
            <a:r>
              <a:rPr dirty="0" sz="1750" spc="50" b="1">
                <a:latin typeface="宋体"/>
                <a:cs typeface="宋体"/>
              </a:rPr>
              <a:t>非活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722349" y="953725"/>
            <a:ext cx="45085" cy="369570"/>
          </a:xfrm>
          <a:custGeom>
            <a:avLst/>
            <a:gdLst/>
            <a:ahLst/>
            <a:cxnLst/>
            <a:rect l="l" t="t" r="r" b="b"/>
            <a:pathLst>
              <a:path w="45084" h="369569">
                <a:moveTo>
                  <a:pt x="0" y="369331"/>
                </a:moveTo>
                <a:lnTo>
                  <a:pt x="45088" y="369331"/>
                </a:lnTo>
                <a:lnTo>
                  <a:pt x="45088" y="0"/>
                </a:lnTo>
                <a:lnTo>
                  <a:pt x="0" y="0"/>
                </a:lnTo>
                <a:lnTo>
                  <a:pt x="0" y="369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722349" y="953725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69">
                <a:moveTo>
                  <a:pt x="0" y="0"/>
                </a:moveTo>
                <a:lnTo>
                  <a:pt x="1260056" y="0"/>
                </a:lnTo>
                <a:lnTo>
                  <a:pt x="1260056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7928088" y="1024635"/>
            <a:ext cx="8382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  <a:tabLst>
                <a:tab pos="608965" algn="l"/>
              </a:tabLst>
            </a:pPr>
            <a:r>
              <a:rPr dirty="0" sz="1800" b="1">
                <a:latin typeface="Times New Roman"/>
                <a:cs typeface="Times New Roman"/>
              </a:rPr>
              <a:t>(14)	</a:t>
            </a:r>
            <a:r>
              <a:rPr dirty="0" sz="1750" spc="40" b="1">
                <a:latin typeface="宋体"/>
                <a:cs typeface="宋体"/>
              </a:rPr>
              <a:t>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767438" y="953725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69">
                <a:moveTo>
                  <a:pt x="0" y="0"/>
                </a:moveTo>
                <a:lnTo>
                  <a:pt x="1260056" y="0"/>
                </a:lnTo>
                <a:lnTo>
                  <a:pt x="1260056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7973178" y="1024635"/>
            <a:ext cx="7239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  <a:tabLst>
                <a:tab pos="494665" algn="l"/>
              </a:tabLst>
            </a:pPr>
            <a:r>
              <a:rPr dirty="0" sz="1800" b="1">
                <a:latin typeface="Times New Roman"/>
                <a:cs typeface="Times New Roman"/>
              </a:rPr>
              <a:t>(9)	</a:t>
            </a:r>
            <a:r>
              <a:rPr dirty="0" sz="1750" spc="40" b="1">
                <a:latin typeface="宋体"/>
                <a:cs typeface="宋体"/>
              </a:rPr>
              <a:t>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767354" y="1313765"/>
            <a:ext cx="1260475" cy="9525"/>
          </a:xfrm>
          <a:custGeom>
            <a:avLst/>
            <a:gdLst/>
            <a:ahLst/>
            <a:cxnLst/>
            <a:rect l="l" t="t" r="r" b="b"/>
            <a:pathLst>
              <a:path w="1260475" h="9525">
                <a:moveTo>
                  <a:pt x="0" y="9291"/>
                </a:moveTo>
                <a:lnTo>
                  <a:pt x="1260055" y="9291"/>
                </a:lnTo>
                <a:lnTo>
                  <a:pt x="1260055" y="0"/>
                </a:lnTo>
                <a:lnTo>
                  <a:pt x="0" y="0"/>
                </a:lnTo>
                <a:lnTo>
                  <a:pt x="0" y="9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767354" y="953725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69">
                <a:moveTo>
                  <a:pt x="0" y="0"/>
                </a:moveTo>
                <a:lnTo>
                  <a:pt x="1260056" y="0"/>
                </a:lnTo>
                <a:lnTo>
                  <a:pt x="1260056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7973093" y="1024635"/>
            <a:ext cx="7239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  <a:tabLst>
                <a:tab pos="494665" algn="l"/>
              </a:tabLst>
            </a:pPr>
            <a:r>
              <a:rPr dirty="0" sz="1800" b="1">
                <a:latin typeface="Times New Roman"/>
                <a:cs typeface="Times New Roman"/>
              </a:rPr>
              <a:t>(6)	</a:t>
            </a:r>
            <a:r>
              <a:rPr dirty="0" sz="1750" spc="40" b="1">
                <a:latin typeface="宋体"/>
                <a:cs typeface="宋体"/>
              </a:rPr>
              <a:t>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767354" y="944432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69">
                <a:moveTo>
                  <a:pt x="0" y="0"/>
                </a:moveTo>
                <a:lnTo>
                  <a:pt x="1260055" y="0"/>
                </a:lnTo>
                <a:lnTo>
                  <a:pt x="1260055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767354" y="944432"/>
            <a:ext cx="1260475" cy="369570"/>
          </a:xfrm>
          <a:custGeom>
            <a:avLst/>
            <a:gdLst/>
            <a:ahLst/>
            <a:cxnLst/>
            <a:rect l="l" t="t" r="r" b="b"/>
            <a:pathLst>
              <a:path w="1260475" h="369569">
                <a:moveTo>
                  <a:pt x="0" y="0"/>
                </a:moveTo>
                <a:lnTo>
                  <a:pt x="1260056" y="0"/>
                </a:lnTo>
                <a:lnTo>
                  <a:pt x="1260056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7973093" y="822452"/>
            <a:ext cx="851535" cy="1281430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494665" indent="-494665">
              <a:lnSpc>
                <a:spcPct val="100000"/>
              </a:lnSpc>
              <a:spcBef>
                <a:spcPts val="1320"/>
              </a:spcBef>
              <a:buSzPct val="102857"/>
              <a:buFont typeface="Times New Roman"/>
              <a:buAutoNum type="arabicParenBoth" startAt="4"/>
              <a:tabLst>
                <a:tab pos="494665" algn="l"/>
                <a:tab pos="495300" algn="l"/>
              </a:tabLst>
            </a:pPr>
            <a:r>
              <a:rPr dirty="0" sz="1750" spc="40" b="1">
                <a:latin typeface="宋体"/>
                <a:cs typeface="宋体"/>
              </a:rPr>
              <a:t>活</a:t>
            </a:r>
            <a:endParaRPr sz="1750">
              <a:latin typeface="宋体"/>
              <a:cs typeface="宋体"/>
            </a:endParaRPr>
          </a:p>
          <a:p>
            <a:pPr marL="494665" indent="-494665">
              <a:lnSpc>
                <a:spcPct val="100000"/>
              </a:lnSpc>
              <a:spcBef>
                <a:spcPts val="1225"/>
              </a:spcBef>
              <a:buSzPct val="102857"/>
              <a:buFont typeface="Times New Roman"/>
              <a:buAutoNum type="arabicParenBoth" startAt="4"/>
              <a:tabLst>
                <a:tab pos="494665" algn="l"/>
                <a:tab pos="495300" algn="l"/>
              </a:tabLst>
            </a:pPr>
            <a:r>
              <a:rPr dirty="0" sz="1750" spc="40" b="1">
                <a:latin typeface="宋体"/>
                <a:cs typeface="宋体"/>
              </a:rPr>
              <a:t>活</a:t>
            </a:r>
            <a:endParaRPr sz="17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960"/>
              </a:spcBef>
              <a:tabLst>
                <a:tab pos="609600" algn="l"/>
              </a:tabLst>
            </a:pPr>
            <a:r>
              <a:rPr dirty="0" sz="1800" b="1">
                <a:latin typeface="Times New Roman"/>
                <a:cs typeface="Times New Roman"/>
              </a:rPr>
              <a:t>(10)	</a:t>
            </a:r>
            <a:r>
              <a:rPr dirty="0" sz="1750" spc="40" b="1">
                <a:latin typeface="宋体"/>
                <a:cs typeface="宋体"/>
              </a:rPr>
              <a:t>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137284" y="953401"/>
            <a:ext cx="1846580" cy="360680"/>
          </a:xfrm>
          <a:custGeom>
            <a:avLst/>
            <a:gdLst/>
            <a:ahLst/>
            <a:cxnLst/>
            <a:rect l="l" t="t" r="r" b="b"/>
            <a:pathLst>
              <a:path w="1846579" h="360680">
                <a:moveTo>
                  <a:pt x="0" y="180181"/>
                </a:moveTo>
                <a:lnTo>
                  <a:pt x="26828" y="136881"/>
                </a:lnTo>
                <a:lnTo>
                  <a:pt x="72544" y="110046"/>
                </a:lnTo>
                <a:lnTo>
                  <a:pt x="138306" y="85269"/>
                </a:lnTo>
                <a:lnTo>
                  <a:pt x="178110" y="73768"/>
                </a:lnTo>
                <a:lnTo>
                  <a:pt x="222214" y="62921"/>
                </a:lnTo>
                <a:lnTo>
                  <a:pt x="270378" y="52773"/>
                </a:lnTo>
                <a:lnTo>
                  <a:pt x="322367" y="43372"/>
                </a:lnTo>
                <a:lnTo>
                  <a:pt x="377942" y="34764"/>
                </a:lnTo>
                <a:lnTo>
                  <a:pt x="436865" y="26995"/>
                </a:lnTo>
                <a:lnTo>
                  <a:pt x="498899" y="20111"/>
                </a:lnTo>
                <a:lnTo>
                  <a:pt x="563807" y="14159"/>
                </a:lnTo>
                <a:lnTo>
                  <a:pt x="631350" y="9185"/>
                </a:lnTo>
                <a:lnTo>
                  <a:pt x="701292" y="5236"/>
                </a:lnTo>
                <a:lnTo>
                  <a:pt x="773394" y="2358"/>
                </a:lnTo>
                <a:lnTo>
                  <a:pt x="847420" y="597"/>
                </a:lnTo>
                <a:lnTo>
                  <a:pt x="923131" y="0"/>
                </a:lnTo>
                <a:lnTo>
                  <a:pt x="998842" y="597"/>
                </a:lnTo>
                <a:lnTo>
                  <a:pt x="1072868" y="2358"/>
                </a:lnTo>
                <a:lnTo>
                  <a:pt x="1144970" y="5236"/>
                </a:lnTo>
                <a:lnTo>
                  <a:pt x="1214912" y="9185"/>
                </a:lnTo>
                <a:lnTo>
                  <a:pt x="1282455" y="14159"/>
                </a:lnTo>
                <a:lnTo>
                  <a:pt x="1347363" y="20111"/>
                </a:lnTo>
                <a:lnTo>
                  <a:pt x="1409397" y="26995"/>
                </a:lnTo>
                <a:lnTo>
                  <a:pt x="1468321" y="34764"/>
                </a:lnTo>
                <a:lnTo>
                  <a:pt x="1523895" y="43372"/>
                </a:lnTo>
                <a:lnTo>
                  <a:pt x="1575884" y="52773"/>
                </a:lnTo>
                <a:lnTo>
                  <a:pt x="1624048" y="62921"/>
                </a:lnTo>
                <a:lnTo>
                  <a:pt x="1668152" y="73768"/>
                </a:lnTo>
                <a:lnTo>
                  <a:pt x="1707956" y="85269"/>
                </a:lnTo>
                <a:lnTo>
                  <a:pt x="1773718" y="110046"/>
                </a:lnTo>
                <a:lnTo>
                  <a:pt x="1819434" y="136881"/>
                </a:lnTo>
                <a:lnTo>
                  <a:pt x="1846263" y="180181"/>
                </a:lnTo>
                <a:lnTo>
                  <a:pt x="1843202" y="194959"/>
                </a:lnTo>
                <a:lnTo>
                  <a:pt x="1799201" y="237132"/>
                </a:lnTo>
                <a:lnTo>
                  <a:pt x="1743224" y="262985"/>
                </a:lnTo>
                <a:lnTo>
                  <a:pt x="1668152" y="286594"/>
                </a:lnTo>
                <a:lnTo>
                  <a:pt x="1624048" y="297441"/>
                </a:lnTo>
                <a:lnTo>
                  <a:pt x="1575884" y="307589"/>
                </a:lnTo>
                <a:lnTo>
                  <a:pt x="1523895" y="316990"/>
                </a:lnTo>
                <a:lnTo>
                  <a:pt x="1468321" y="325598"/>
                </a:lnTo>
                <a:lnTo>
                  <a:pt x="1409397" y="333367"/>
                </a:lnTo>
                <a:lnTo>
                  <a:pt x="1347363" y="340251"/>
                </a:lnTo>
                <a:lnTo>
                  <a:pt x="1282455" y="346203"/>
                </a:lnTo>
                <a:lnTo>
                  <a:pt x="1214912" y="351177"/>
                </a:lnTo>
                <a:lnTo>
                  <a:pt x="1144970" y="355126"/>
                </a:lnTo>
                <a:lnTo>
                  <a:pt x="1072868" y="358004"/>
                </a:lnTo>
                <a:lnTo>
                  <a:pt x="998842" y="359765"/>
                </a:lnTo>
                <a:lnTo>
                  <a:pt x="923131" y="360363"/>
                </a:lnTo>
                <a:lnTo>
                  <a:pt x="847420" y="359765"/>
                </a:lnTo>
                <a:lnTo>
                  <a:pt x="773394" y="358004"/>
                </a:lnTo>
                <a:lnTo>
                  <a:pt x="701292" y="355126"/>
                </a:lnTo>
                <a:lnTo>
                  <a:pt x="631350" y="351177"/>
                </a:lnTo>
                <a:lnTo>
                  <a:pt x="563807" y="346203"/>
                </a:lnTo>
                <a:lnTo>
                  <a:pt x="498899" y="340251"/>
                </a:lnTo>
                <a:lnTo>
                  <a:pt x="436865" y="333367"/>
                </a:lnTo>
                <a:lnTo>
                  <a:pt x="377942" y="325598"/>
                </a:lnTo>
                <a:lnTo>
                  <a:pt x="322367" y="316990"/>
                </a:lnTo>
                <a:lnTo>
                  <a:pt x="270378" y="307589"/>
                </a:lnTo>
                <a:lnTo>
                  <a:pt x="222214" y="297441"/>
                </a:lnTo>
                <a:lnTo>
                  <a:pt x="178110" y="286594"/>
                </a:lnTo>
                <a:lnTo>
                  <a:pt x="138306" y="275093"/>
                </a:lnTo>
                <a:lnTo>
                  <a:pt x="72544" y="250316"/>
                </a:lnTo>
                <a:lnTo>
                  <a:pt x="26828" y="223481"/>
                </a:lnTo>
                <a:lnTo>
                  <a:pt x="0" y="180181"/>
                </a:lnTo>
                <a:close/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7974127" y="6126987"/>
            <a:ext cx="8382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  <a:tabLst>
                <a:tab pos="608965" algn="l"/>
              </a:tabLst>
            </a:pPr>
            <a:r>
              <a:rPr dirty="0" sz="1800" b="1">
                <a:latin typeface="Times New Roman"/>
                <a:cs typeface="Times New Roman"/>
              </a:rPr>
              <a:t>(15)	</a:t>
            </a:r>
            <a:r>
              <a:rPr dirty="0" sz="1750" spc="40" b="1">
                <a:latin typeface="宋体"/>
                <a:cs typeface="宋体"/>
              </a:rPr>
              <a:t>活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740605" y="6049527"/>
            <a:ext cx="1292860" cy="37909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5880" rIns="0" bIns="0" rtlCol="0" vert="horz">
            <a:spAutoFit/>
          </a:bodyPr>
          <a:lstStyle/>
          <a:p>
            <a:pPr marL="233045">
              <a:lnSpc>
                <a:spcPct val="100000"/>
              </a:lnSpc>
              <a:spcBef>
                <a:spcPts val="440"/>
              </a:spcBef>
            </a:pPr>
            <a:r>
              <a:rPr dirty="0" sz="1750" spc="40" b="1">
                <a:latin typeface="宋体"/>
                <a:cs typeface="宋体"/>
              </a:rPr>
              <a:t>无</a:t>
            </a:r>
            <a:r>
              <a:rPr dirty="0" sz="1750" b="1">
                <a:latin typeface="宋体"/>
                <a:cs typeface="宋体"/>
              </a:rPr>
              <a:t> </a:t>
            </a:r>
            <a:r>
              <a:rPr dirty="0" sz="1750" spc="50" b="1">
                <a:latin typeface="宋体"/>
                <a:cs typeface="宋体"/>
              </a:rPr>
              <a:t>非活</a:t>
            </a:r>
            <a:endParaRPr sz="17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69088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90320" algn="l"/>
              </a:tabLst>
            </a:pPr>
            <a:r>
              <a:rPr dirty="0" sz="3900" spc="40"/>
              <a:t>9.4	</a:t>
            </a:r>
            <a:r>
              <a:rPr dirty="0" sz="3900" spc="90"/>
              <a:t>一个简单的代码生成程序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307340" y="1196160"/>
            <a:ext cx="8428355" cy="483806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依次处理基本块中的每条三地址语句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考虑在基本块内充分利用寄存器的问题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当生成计算某变量值的目标代码时，尽可能让变量的值保</a:t>
            </a:r>
            <a:endParaRPr baseline="1182" sz="3525">
              <a:latin typeface="黑体"/>
              <a:cs typeface="黑体"/>
            </a:endParaRPr>
          </a:p>
          <a:p>
            <a:pPr marL="755650" marR="5080">
              <a:lnSpc>
                <a:spcPts val="2810"/>
              </a:lnSpc>
              <a:spcBef>
                <a:spcPts val="130"/>
              </a:spcBef>
            </a:pPr>
            <a:r>
              <a:rPr dirty="0" sz="2350" spc="50" b="1">
                <a:latin typeface="黑体"/>
                <a:cs typeface="黑体"/>
              </a:rPr>
              <a:t>存在寄存器中（而不产生把该变量的值存入内存单元的指 令），直到该寄存器必须用来存放其他的变量值，或已到</a:t>
            </a:r>
            <a:endParaRPr sz="2350">
              <a:latin typeface="黑体"/>
              <a:cs typeface="黑体"/>
            </a:endParaRPr>
          </a:p>
          <a:p>
            <a:pPr marL="755650">
              <a:lnSpc>
                <a:spcPts val="2810"/>
              </a:lnSpc>
            </a:pPr>
            <a:r>
              <a:rPr dirty="0" sz="2350" spc="50" b="1">
                <a:latin typeface="黑体"/>
                <a:cs typeface="黑体"/>
              </a:rPr>
              <a:t>达基本块的出口为止；</a:t>
            </a:r>
            <a:endParaRPr sz="23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1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后续的目标代码尽可能引用变量在寄存器中的值。</a:t>
            </a:r>
            <a:endParaRPr baseline="1182" sz="3525">
              <a:latin typeface="黑体"/>
              <a:cs typeface="黑体"/>
            </a:endParaRPr>
          </a:p>
          <a:p>
            <a:pPr algn="just" marL="355600" marR="98425" indent="-342900">
              <a:lnSpc>
                <a:spcPct val="102499"/>
              </a:lnSpc>
              <a:spcBef>
                <a:spcPts val="49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在基本块之间如何充分利用寄存器的问题比较复杂，简单起 </a:t>
            </a:r>
            <a:r>
              <a:rPr dirty="0" sz="2350" spc="50" b="1">
                <a:latin typeface="黑体"/>
                <a:cs typeface="黑体"/>
              </a:rPr>
              <a:t>见，在离开基本块时，把有关变量在寄存器中的当前值存放 </a:t>
            </a:r>
            <a:r>
              <a:rPr dirty="0" sz="2350" spc="50" b="1">
                <a:latin typeface="黑体"/>
                <a:cs typeface="黑体"/>
              </a:rPr>
              <a:t>到内存单元中去。</a:t>
            </a:r>
            <a:endParaRPr sz="2350">
              <a:latin typeface="黑体"/>
              <a:cs typeface="黑体"/>
            </a:endParaRPr>
          </a:p>
          <a:p>
            <a:pPr algn="just" marL="355600" marR="98425" indent="-342900">
              <a:lnSpc>
                <a:spcPts val="2780"/>
              </a:lnSpc>
              <a:spcBef>
                <a:spcPts val="84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代码生成时需考察许多情形，如下次引用信息、活跃信息、 </a:t>
            </a:r>
            <a:r>
              <a:rPr dirty="0" sz="2350" spc="50" b="1">
                <a:latin typeface="黑体"/>
                <a:cs typeface="黑体"/>
              </a:rPr>
              <a:t>当前值的存放位置等，在不同的情况下生成的代码也不同。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6164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latin typeface="宋体"/>
                <a:cs typeface="宋体"/>
              </a:rPr>
              <a:t>9.4.1</a:t>
            </a:r>
            <a:r>
              <a:rPr dirty="0" sz="3900" spc="5">
                <a:latin typeface="宋体"/>
                <a:cs typeface="宋体"/>
              </a:rPr>
              <a:t> </a:t>
            </a:r>
            <a:r>
              <a:rPr dirty="0" sz="3900" spc="90"/>
              <a:t>目标机器描述</a:t>
            </a:r>
            <a:endParaRPr sz="39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927" y="1273177"/>
            <a:ext cx="8614410" cy="552069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8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设计代码生成程序的必要条件：熟悉目标机器</a:t>
            </a:r>
            <a:endParaRPr baseline="1010" sz="4125">
              <a:latin typeface="黑体"/>
              <a:cs typeface="黑体"/>
            </a:endParaRPr>
          </a:p>
          <a:p>
            <a:pPr marL="381000" indent="-342900">
              <a:lnSpc>
                <a:spcPct val="100000"/>
              </a:lnSpc>
              <a:spcBef>
                <a:spcPts val="78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一般信息</a:t>
            </a:r>
            <a:endParaRPr baseline="1010" sz="4125">
              <a:latin typeface="黑体"/>
              <a:cs typeface="黑体"/>
            </a:endParaRPr>
          </a:p>
          <a:p>
            <a:pPr lvl="1" marL="7810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810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编址方式：</a:t>
            </a:r>
            <a:endParaRPr baseline="1182" sz="3525">
              <a:latin typeface="黑体"/>
              <a:cs typeface="黑体"/>
            </a:endParaRPr>
          </a:p>
          <a:p>
            <a:pPr lvl="2" marL="1181100" indent="-229235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1811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按字节编址</a:t>
            </a:r>
            <a:endParaRPr baseline="1424" sz="2925">
              <a:latin typeface="黑体"/>
              <a:cs typeface="黑体"/>
            </a:endParaRPr>
          </a:p>
          <a:p>
            <a:pPr lvl="2" marL="1181100" indent="-229235">
              <a:lnSpc>
                <a:spcPct val="100000"/>
              </a:lnSpc>
              <a:spcBef>
                <a:spcPts val="500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1811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每个字有</a:t>
            </a:r>
            <a:r>
              <a:rPr dirty="0" sz="2000" b="1">
                <a:latin typeface="Times New Roman"/>
                <a:cs typeface="Times New Roman"/>
              </a:rPr>
              <a:t>4</a:t>
            </a:r>
            <a:r>
              <a:rPr dirty="0" baseline="1424" sz="2925" spc="75" b="1">
                <a:latin typeface="黑体"/>
                <a:cs typeface="黑体"/>
              </a:rPr>
              <a:t>个字节</a:t>
            </a:r>
            <a:endParaRPr baseline="1424" sz="2925">
              <a:latin typeface="黑体"/>
              <a:cs typeface="黑体"/>
            </a:endParaRPr>
          </a:p>
          <a:p>
            <a:pPr lvl="1" marL="781050" indent="-285750">
              <a:lnSpc>
                <a:spcPct val="100000"/>
              </a:lnSpc>
              <a:spcBef>
                <a:spcPts val="56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810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寄存器：</a:t>
            </a:r>
            <a:endParaRPr baseline="1182" sz="3525">
              <a:latin typeface="黑体"/>
              <a:cs typeface="黑体"/>
            </a:endParaRPr>
          </a:p>
          <a:p>
            <a:pPr lvl="2" marL="1181100" indent="-229235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Font typeface="Wingdings"/>
              <a:buChar char=""/>
              <a:tabLst>
                <a:tab pos="1181100" algn="l"/>
              </a:tabLst>
            </a:pPr>
            <a:r>
              <a:rPr dirty="0" sz="2000" b="1">
                <a:latin typeface="Times New Roman"/>
                <a:cs typeface="Times New Roman"/>
              </a:rPr>
              <a:t>n</a:t>
            </a:r>
            <a:r>
              <a:rPr dirty="0" baseline="1424" sz="2925" spc="75" b="1">
                <a:latin typeface="黑体"/>
                <a:cs typeface="黑体"/>
              </a:rPr>
              <a:t>个通用寄存器</a:t>
            </a:r>
            <a:r>
              <a:rPr dirty="0" baseline="1424" sz="2925" spc="30" b="1">
                <a:latin typeface="黑体"/>
                <a:cs typeface="黑体"/>
              </a:rPr>
              <a:t>：</a:t>
            </a:r>
            <a:r>
              <a:rPr dirty="0" sz="2000" spc="20" b="1">
                <a:latin typeface="Times New Roman"/>
                <a:cs typeface="Times New Roman"/>
              </a:rPr>
              <a:t>R</a:t>
            </a:r>
            <a:r>
              <a:rPr dirty="0" baseline="-17094" sz="1950" spc="30" b="1">
                <a:latin typeface="Times New Roman"/>
                <a:cs typeface="Times New Roman"/>
              </a:rPr>
              <a:t>0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sz="2000" spc="5" b="1">
                <a:latin typeface="Times New Roman"/>
                <a:cs typeface="Times New Roman"/>
              </a:rPr>
              <a:t>R</a:t>
            </a:r>
            <a:r>
              <a:rPr dirty="0" baseline="-17094" sz="1950" spc="7" b="1">
                <a:latin typeface="Times New Roman"/>
                <a:cs typeface="Times New Roman"/>
              </a:rPr>
              <a:t>1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sz="2000" spc="5" b="1">
                <a:latin typeface="Times New Roman"/>
                <a:cs typeface="Times New Roman"/>
              </a:rPr>
              <a:t>R</a:t>
            </a:r>
            <a:r>
              <a:rPr dirty="0" baseline="-17094" sz="1950" spc="7" b="1">
                <a:latin typeface="Times New Roman"/>
                <a:cs typeface="Times New Roman"/>
              </a:rPr>
              <a:t>n-1</a:t>
            </a:r>
            <a:endParaRPr baseline="-17094" sz="1950">
              <a:latin typeface="Times New Roman"/>
              <a:cs typeface="Times New Roman"/>
            </a:endParaRPr>
          </a:p>
          <a:p>
            <a:pPr lvl="1" marL="781050" indent="-285750">
              <a:lnSpc>
                <a:spcPct val="100000"/>
              </a:lnSpc>
              <a:spcBef>
                <a:spcPts val="63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810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指令形式：</a:t>
            </a:r>
            <a:endParaRPr baseline="1182" sz="3525">
              <a:latin typeface="黑体"/>
              <a:cs typeface="黑体"/>
            </a:endParaRPr>
          </a:p>
          <a:p>
            <a:pPr lvl="2" marL="1181100" indent="-229235">
              <a:lnSpc>
                <a:spcPct val="100000"/>
              </a:lnSpc>
              <a:spcBef>
                <a:spcPts val="430"/>
              </a:spcBef>
              <a:buClr>
                <a:srgbClr val="0000FF"/>
              </a:buClr>
              <a:buFont typeface="Wingdings"/>
              <a:buChar char=""/>
              <a:tabLst>
                <a:tab pos="1181100" algn="l"/>
                <a:tab pos="1659889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OP	</a:t>
            </a:r>
            <a:r>
              <a:rPr dirty="0" sz="2000" b="1">
                <a:latin typeface="Times New Roman"/>
                <a:cs typeface="Times New Roman"/>
              </a:rPr>
              <a:t>DEST,</a:t>
            </a:r>
            <a:r>
              <a:rPr dirty="0" sz="2000" spc="49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SRC</a:t>
            </a:r>
            <a:endParaRPr sz="2000">
              <a:latin typeface="Times New Roman"/>
              <a:cs typeface="Times New Roman"/>
            </a:endParaRPr>
          </a:p>
          <a:p>
            <a:pPr marL="1459865" marR="4228465" indent="-508000">
              <a:lnSpc>
                <a:spcPct val="121000"/>
              </a:lnSpc>
            </a:pPr>
            <a:r>
              <a:rPr dirty="0" baseline="1424" sz="2925" spc="75" b="1">
                <a:latin typeface="黑体"/>
                <a:cs typeface="黑体"/>
              </a:rPr>
              <a:t>其</a:t>
            </a:r>
            <a:r>
              <a:rPr dirty="0" baseline="1424" sz="2925" spc="60" b="1">
                <a:latin typeface="黑体"/>
                <a:cs typeface="黑体"/>
              </a:rPr>
              <a:t>中</a:t>
            </a:r>
            <a:r>
              <a:rPr dirty="0" baseline="1424" sz="2925" spc="-82" b="1">
                <a:latin typeface="黑体"/>
                <a:cs typeface="黑体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OP</a:t>
            </a:r>
            <a:r>
              <a:rPr dirty="0" baseline="1424" sz="2925" spc="7" b="1">
                <a:latin typeface="黑体"/>
                <a:cs typeface="黑体"/>
              </a:rPr>
              <a:t>：</a:t>
            </a:r>
            <a:r>
              <a:rPr dirty="0" sz="2000" spc="5" b="1">
                <a:latin typeface="Times New Roman"/>
                <a:cs typeface="Times New Roman"/>
              </a:rPr>
              <a:t>MOV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sz="2000" spc="5" b="1">
                <a:latin typeface="Times New Roman"/>
                <a:cs typeface="Times New Roman"/>
              </a:rPr>
              <a:t>ADD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sz="2000" b="1">
                <a:latin typeface="Times New Roman"/>
                <a:cs typeface="Times New Roman"/>
              </a:rPr>
              <a:t>SUB  </a:t>
            </a:r>
            <a:r>
              <a:rPr dirty="0" sz="2000" spc="10" b="1">
                <a:latin typeface="Times New Roman"/>
                <a:cs typeface="Times New Roman"/>
              </a:rPr>
              <a:t>SRC</a:t>
            </a:r>
            <a:r>
              <a:rPr dirty="0" baseline="1424" sz="2925" spc="15" b="1">
                <a:latin typeface="黑体"/>
                <a:cs typeface="黑体"/>
              </a:rPr>
              <a:t>：</a:t>
            </a:r>
            <a:r>
              <a:rPr dirty="0" baseline="1424" sz="2925" spc="75" b="1">
                <a:latin typeface="黑体"/>
                <a:cs typeface="黑体"/>
              </a:rPr>
              <a:t>源操作数</a:t>
            </a:r>
            <a:endParaRPr baseline="1424" sz="2925">
              <a:latin typeface="黑体"/>
              <a:cs typeface="黑体"/>
            </a:endParaRPr>
          </a:p>
          <a:p>
            <a:pPr marL="1459865">
              <a:lnSpc>
                <a:spcPct val="100000"/>
              </a:lnSpc>
              <a:spcBef>
                <a:spcPts val="505"/>
              </a:spcBef>
            </a:pPr>
            <a:r>
              <a:rPr dirty="0" sz="2000" spc="10" b="1">
                <a:latin typeface="Times New Roman"/>
                <a:cs typeface="Times New Roman"/>
              </a:rPr>
              <a:t>DEST</a:t>
            </a:r>
            <a:r>
              <a:rPr dirty="0" baseline="1424" sz="2925" spc="15" b="1">
                <a:latin typeface="黑体"/>
                <a:cs typeface="黑体"/>
              </a:rPr>
              <a:t>：</a:t>
            </a:r>
            <a:r>
              <a:rPr dirty="0" baseline="1424" sz="2925" spc="75" b="1">
                <a:latin typeface="黑体"/>
                <a:cs typeface="黑体"/>
              </a:rPr>
              <a:t>目的操作数</a:t>
            </a:r>
            <a:endParaRPr baseline="1424" sz="29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algn="r" marR="1778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4590" y="6487667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45533"/>
            <a:ext cx="359282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操作数寻址方式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491490" y="4907034"/>
            <a:ext cx="7845425" cy="135445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指令开销</a:t>
            </a:r>
            <a:endParaRPr baseline="1182" sz="35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dirty="0" sz="2400" b="1">
                <a:latin typeface="Times New Roman"/>
                <a:cs typeface="Times New Roman"/>
              </a:rPr>
              <a:t>=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指令所占用存储单元字数</a:t>
            </a:r>
            <a:endParaRPr baseline="1182" sz="35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dirty="0" sz="2400" b="1">
                <a:latin typeface="Times New Roman"/>
                <a:cs typeface="Times New Roman"/>
              </a:rPr>
              <a:t>=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+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DEST</a:t>
            </a:r>
            <a:r>
              <a:rPr dirty="0" baseline="1182" sz="3525" spc="75" b="1">
                <a:latin typeface="黑体"/>
                <a:cs typeface="黑体"/>
              </a:rPr>
              <a:t>寻址方式附加开</a:t>
            </a:r>
            <a:r>
              <a:rPr dirty="0" baseline="1182" sz="3525" spc="60" b="1">
                <a:latin typeface="黑体"/>
                <a:cs typeface="黑体"/>
              </a:rPr>
              <a:t>销</a:t>
            </a:r>
            <a:r>
              <a:rPr dirty="0" baseline="1182" sz="3525" spc="-885" b="1">
                <a:latin typeface="黑体"/>
                <a:cs typeface="黑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+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SRC</a:t>
            </a:r>
            <a:r>
              <a:rPr dirty="0" baseline="1182" sz="3525" spc="75" b="1">
                <a:latin typeface="黑体"/>
                <a:cs typeface="黑体"/>
              </a:rPr>
              <a:t>寻址方式附加开销</a:t>
            </a:r>
            <a:endParaRPr baseline="1182" sz="3525">
              <a:latin typeface="黑体"/>
              <a:cs typeface="黑体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85750" y="1071780"/>
          <a:ext cx="8562975" cy="3676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6630"/>
                <a:gridCol w="1350009"/>
                <a:gridCol w="3465194"/>
                <a:gridCol w="1457959"/>
              </a:tblGrid>
              <a:tr h="4111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950" spc="50" b="1">
                          <a:latin typeface="黑体"/>
                          <a:cs typeface="黑体"/>
                        </a:rPr>
                        <a:t>地址形式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5588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950" spc="50" b="1">
                          <a:latin typeface="黑体"/>
                          <a:cs typeface="黑体"/>
                        </a:rPr>
                        <a:t>汇编方式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558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950" spc="50" b="1">
                          <a:latin typeface="黑体"/>
                          <a:cs typeface="黑体"/>
                        </a:rPr>
                        <a:t>地址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558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950" spc="50" b="1">
                          <a:latin typeface="黑体"/>
                          <a:cs typeface="黑体"/>
                        </a:rPr>
                        <a:t>附加开销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5588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950" spc="50" b="1">
                          <a:solidFill>
                            <a:srgbClr val="FF0000"/>
                          </a:solidFill>
                          <a:latin typeface="黑体"/>
                          <a:cs typeface="黑体"/>
                        </a:rPr>
                        <a:t>立即寻址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#c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baseline="1424" sz="2925" spc="75" b="1">
                          <a:solidFill>
                            <a:srgbClr val="FF0000"/>
                          </a:solidFill>
                          <a:latin typeface="黑体"/>
                          <a:cs typeface="黑体"/>
                        </a:rPr>
                        <a:t>常数</a:t>
                      </a:r>
                      <a:r>
                        <a:rPr dirty="0" sz="20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b="1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950" spc="50" b="1">
                          <a:solidFill>
                            <a:srgbClr val="FF0000"/>
                          </a:solidFill>
                          <a:latin typeface="黑体"/>
                          <a:cs typeface="黑体"/>
                        </a:rPr>
                        <a:t>直接寻址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b="1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950" spc="50" b="1">
                          <a:solidFill>
                            <a:srgbClr val="FF0000"/>
                          </a:solidFill>
                          <a:latin typeface="黑体"/>
                          <a:cs typeface="黑体"/>
                        </a:rPr>
                        <a:t>间接寻址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@M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contents(M)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b="1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950" spc="50" b="1">
                          <a:solidFill>
                            <a:srgbClr val="FF0000"/>
                          </a:solidFill>
                          <a:latin typeface="黑体"/>
                          <a:cs typeface="黑体"/>
                        </a:rPr>
                        <a:t>寄存器寻址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b="1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950" spc="50" b="1">
                          <a:solidFill>
                            <a:srgbClr val="FF0000"/>
                          </a:solidFill>
                          <a:latin typeface="黑体"/>
                          <a:cs typeface="黑体"/>
                        </a:rPr>
                        <a:t>寄存器间接寻址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5334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@R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contents(R)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950" spc="50" b="1">
                          <a:solidFill>
                            <a:srgbClr val="FF0000"/>
                          </a:solidFill>
                          <a:latin typeface="黑体"/>
                          <a:cs typeface="黑体"/>
                        </a:rPr>
                        <a:t>变址寻址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5334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c[R]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c+contents(R)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950" spc="50" b="1">
                          <a:solidFill>
                            <a:srgbClr val="FF0000"/>
                          </a:solidFill>
                          <a:latin typeface="黑体"/>
                          <a:cs typeface="黑体"/>
                        </a:rPr>
                        <a:t>间接变址寻址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6921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20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@c(R)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20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contents(c+contents(R))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20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950" spc="50" b="1">
                          <a:solidFill>
                            <a:srgbClr val="FF0000"/>
                          </a:solidFill>
                          <a:latin typeface="黑体"/>
                          <a:cs typeface="黑体"/>
                        </a:rPr>
                        <a:t>基址寻址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[BR][R]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contents(BR)+contents(R)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7725"/>
            <a:ext cx="30829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指令开销举例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470852" y="1029716"/>
            <a:ext cx="6769734" cy="532511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725"/>
              </a:spcBef>
              <a:buClr>
                <a:srgbClr val="0000FF"/>
              </a:buClr>
              <a:buSzPct val="708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MOV 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endParaRPr baseline="-17361" sz="2400">
              <a:latin typeface="Times New Roman"/>
              <a:cs typeface="Times New Roman"/>
            </a:endParaRPr>
          </a:p>
          <a:p>
            <a:pPr lvl="1" marL="768350" indent="-286385">
              <a:lnSpc>
                <a:spcPct val="100000"/>
              </a:lnSpc>
              <a:spcBef>
                <a:spcPts val="52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683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将寄存器</a:t>
            </a:r>
            <a:r>
              <a:rPr dirty="0" sz="20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baseline="1424" sz="2925" spc="75" b="1">
                <a:latin typeface="黑体"/>
                <a:cs typeface="黑体"/>
              </a:rPr>
              <a:t>的内容复制到</a:t>
            </a:r>
            <a:r>
              <a:rPr dirty="0" sz="20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baseline="1424" sz="2925" spc="60" b="1">
                <a:latin typeface="黑体"/>
                <a:cs typeface="黑体"/>
              </a:rPr>
              <a:t>中</a:t>
            </a:r>
            <a:endParaRPr baseline="1424" sz="2925">
              <a:latin typeface="黑体"/>
              <a:cs typeface="黑体"/>
            </a:endParaRPr>
          </a:p>
          <a:p>
            <a:pPr lvl="1" marL="768350" indent="-286385">
              <a:lnSpc>
                <a:spcPct val="100000"/>
              </a:lnSpc>
              <a:spcBef>
                <a:spcPts val="50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683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开销</a:t>
            </a:r>
            <a:r>
              <a:rPr dirty="0" baseline="1424" sz="2925" spc="37" b="1">
                <a:latin typeface="黑体"/>
                <a:cs typeface="黑体"/>
              </a:rPr>
              <a:t>：</a:t>
            </a:r>
            <a:r>
              <a:rPr dirty="0" sz="2000" spc="25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490"/>
              </a:spcBef>
              <a:buClr>
                <a:srgbClr val="0000FF"/>
              </a:buClr>
              <a:buSzPct val="708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MOV 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5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lvl="1" marL="768350" indent="-286385">
              <a:lnSpc>
                <a:spcPct val="100000"/>
              </a:lnSpc>
              <a:spcBef>
                <a:spcPts val="52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683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将存储单元</a:t>
            </a:r>
            <a:r>
              <a:rPr dirty="0" sz="2000" spc="-5" b="1">
                <a:latin typeface="Times New Roman"/>
                <a:cs typeface="Times New Roman"/>
              </a:rPr>
              <a:t>M</a:t>
            </a:r>
            <a:r>
              <a:rPr dirty="0" baseline="1424" sz="2925" spc="75" b="1">
                <a:latin typeface="黑体"/>
                <a:cs typeface="黑体"/>
              </a:rPr>
              <a:t>中的内容存入寄存器</a:t>
            </a:r>
            <a:r>
              <a:rPr dirty="0" sz="20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5</a:t>
            </a:r>
            <a:r>
              <a:rPr dirty="0" baseline="1424" sz="2925" spc="60" b="1">
                <a:latin typeface="黑体"/>
                <a:cs typeface="黑体"/>
              </a:rPr>
              <a:t>中</a:t>
            </a:r>
            <a:endParaRPr baseline="1424" sz="2925">
              <a:latin typeface="黑体"/>
              <a:cs typeface="黑体"/>
            </a:endParaRPr>
          </a:p>
          <a:p>
            <a:pPr lvl="1" marL="768350" indent="-286385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683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开销</a:t>
            </a:r>
            <a:r>
              <a:rPr dirty="0" baseline="1424" sz="2925" spc="37" b="1">
                <a:latin typeface="黑体"/>
                <a:cs typeface="黑体"/>
              </a:rPr>
              <a:t>：</a:t>
            </a:r>
            <a:r>
              <a:rPr dirty="0" sz="2000" spc="25" b="1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09"/>
              </a:spcBef>
              <a:buClr>
                <a:srgbClr val="0000FF"/>
              </a:buClr>
              <a:buSzPct val="708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sz="2400" b="1">
                <a:latin typeface="Times New Roman"/>
                <a:cs typeface="Times New Roman"/>
              </a:rPr>
              <a:t>ADD R</a:t>
            </a:r>
            <a:r>
              <a:rPr dirty="0" baseline="-17361" sz="2400" b="1">
                <a:latin typeface="Times New Roman"/>
                <a:cs typeface="Times New Roman"/>
              </a:rPr>
              <a:t>3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#1</a:t>
            </a:r>
            <a:endParaRPr sz="2400">
              <a:latin typeface="Times New Roman"/>
              <a:cs typeface="Times New Roman"/>
            </a:endParaRPr>
          </a:p>
          <a:p>
            <a:pPr lvl="1" marL="768350" indent="-286385">
              <a:lnSpc>
                <a:spcPct val="100000"/>
              </a:lnSpc>
              <a:spcBef>
                <a:spcPts val="52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683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将寄存器</a:t>
            </a:r>
            <a:r>
              <a:rPr dirty="0" sz="20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3</a:t>
            </a:r>
            <a:r>
              <a:rPr dirty="0" baseline="1424" sz="2925" spc="75" b="1">
                <a:latin typeface="黑体"/>
                <a:cs typeface="黑体"/>
              </a:rPr>
              <a:t>的内容增加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lvl="1" marL="768350" indent="-286385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683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开销</a:t>
            </a:r>
            <a:r>
              <a:rPr dirty="0" baseline="1424" sz="2925" spc="37" b="1">
                <a:latin typeface="黑体"/>
                <a:cs typeface="黑体"/>
              </a:rPr>
              <a:t>：</a:t>
            </a:r>
            <a:r>
              <a:rPr dirty="0" sz="2000" spc="25" b="1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85"/>
              </a:spcBef>
              <a:buClr>
                <a:srgbClr val="0000FF"/>
              </a:buClr>
              <a:buSzPct val="708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sz="2400" b="1">
                <a:latin typeface="Times New Roman"/>
                <a:cs typeface="Times New Roman"/>
              </a:rPr>
              <a:t>SUB @12[R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],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4[R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lvl="1" marL="767715" marR="17780" indent="-285750">
              <a:lnSpc>
                <a:spcPct val="100000"/>
              </a:lnSpc>
              <a:spcBef>
                <a:spcPts val="52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683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将地址为</a:t>
            </a:r>
            <a:r>
              <a:rPr dirty="0" sz="2000" spc="-5" b="1">
                <a:latin typeface="Times New Roman"/>
                <a:cs typeface="Times New Roman"/>
              </a:rPr>
              <a:t>(contents(12+contents(R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))</a:t>
            </a:r>
            <a:r>
              <a:rPr dirty="0" baseline="1424" sz="2925" spc="75" b="1">
                <a:latin typeface="黑体"/>
                <a:cs typeface="黑体"/>
              </a:rPr>
              <a:t>的单元中的值减去 </a:t>
            </a:r>
            <a:r>
              <a:rPr dirty="0" sz="2000" spc="-5" b="1">
                <a:latin typeface="Times New Roman"/>
                <a:cs typeface="Times New Roman"/>
              </a:rPr>
              <a:t>contents(4+contents(R</a:t>
            </a:r>
            <a:r>
              <a:rPr dirty="0" baseline="-17361" sz="2400" spc="-7" b="1">
                <a:latin typeface="Times New Roman"/>
                <a:cs typeface="Times New Roman"/>
              </a:rPr>
              <a:t>0</a:t>
            </a:r>
            <a:r>
              <a:rPr dirty="0" sz="2000" spc="-5" b="1">
                <a:latin typeface="Times New Roman"/>
                <a:cs typeface="Times New Roman"/>
              </a:rPr>
              <a:t>))</a:t>
            </a:r>
            <a:r>
              <a:rPr dirty="0" baseline="1424" sz="2925" spc="-7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结果仍存放到地址为 </a:t>
            </a:r>
            <a:r>
              <a:rPr dirty="0" sz="2000" spc="-5" b="1">
                <a:latin typeface="Times New Roman"/>
                <a:cs typeface="Times New Roman"/>
              </a:rPr>
              <a:t>(contents(12+contents(R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))</a:t>
            </a:r>
            <a:r>
              <a:rPr dirty="0" baseline="1424" sz="2925" spc="75" b="1">
                <a:latin typeface="黑体"/>
                <a:cs typeface="黑体"/>
              </a:rPr>
              <a:t>的单元中。</a:t>
            </a:r>
            <a:endParaRPr baseline="1424" sz="2925">
              <a:latin typeface="黑体"/>
              <a:cs typeface="黑体"/>
            </a:endParaRPr>
          </a:p>
          <a:p>
            <a:pPr lvl="1" marL="768350" indent="-286385">
              <a:lnSpc>
                <a:spcPct val="100000"/>
              </a:lnSpc>
              <a:spcBef>
                <a:spcPts val="405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683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开销</a:t>
            </a:r>
            <a:r>
              <a:rPr dirty="0" baseline="1424" sz="2925" spc="37" b="1">
                <a:latin typeface="黑体"/>
                <a:cs typeface="黑体"/>
              </a:rPr>
              <a:t>：</a:t>
            </a:r>
            <a:r>
              <a:rPr dirty="0" sz="2000" spc="25" b="1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41299"/>
            <a:ext cx="765048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90"/>
              <a:t>例：三地址语句</a:t>
            </a:r>
            <a:r>
              <a:rPr dirty="0" sz="4000" spc="-5">
                <a:latin typeface="Times New Roman"/>
                <a:cs typeface="Times New Roman"/>
              </a:rPr>
              <a:t>a:=b+c</a:t>
            </a:r>
            <a:r>
              <a:rPr dirty="0" sz="3900" spc="90"/>
              <a:t>的代码生成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415" y="1097449"/>
            <a:ext cx="7423150" cy="406971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533400" indent="-508000">
              <a:lnSpc>
                <a:spcPct val="100000"/>
              </a:lnSpc>
              <a:spcBef>
                <a:spcPts val="844"/>
              </a:spcBef>
              <a:buAutoNum type="arabicParenBoth"/>
              <a:tabLst>
                <a:tab pos="532765" algn="l"/>
                <a:tab pos="533400" algn="l"/>
                <a:tab pos="14300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MOV	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800" b="1">
                <a:latin typeface="Times New Roman"/>
                <a:cs typeface="Times New Roman"/>
              </a:rPr>
              <a:t>,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  <a:p>
            <a:pPr marL="558800" marR="2376170">
              <a:lnSpc>
                <a:spcPct val="118300"/>
              </a:lnSpc>
              <a:spcBef>
                <a:spcPts val="115"/>
              </a:spcBef>
              <a:tabLst>
                <a:tab pos="1372870" algn="l"/>
                <a:tab pos="1455420" algn="l"/>
                <a:tab pos="3354070" algn="l"/>
              </a:tabLst>
            </a:pPr>
            <a:r>
              <a:rPr dirty="0" sz="2400" b="1">
                <a:latin typeface="Times New Roman"/>
                <a:cs typeface="Times New Roman"/>
              </a:rPr>
              <a:t>ADD	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, c	</a:t>
            </a:r>
            <a:r>
              <a:rPr dirty="0" baseline="1182" sz="3525" spc="75" b="1">
                <a:latin typeface="黑体"/>
                <a:cs typeface="黑体"/>
              </a:rPr>
              <a:t>指令开销为</a:t>
            </a:r>
            <a:r>
              <a:rPr dirty="0" sz="2400" b="1">
                <a:latin typeface="Times New Roman"/>
                <a:cs typeface="Times New Roman"/>
              </a:rPr>
              <a:t>6  </a:t>
            </a:r>
            <a:r>
              <a:rPr dirty="0" sz="2400" spc="-5" b="1">
                <a:latin typeface="Times New Roman"/>
                <a:cs typeface="Times New Roman"/>
              </a:rPr>
              <a:t>MOV		</a:t>
            </a:r>
            <a:r>
              <a:rPr dirty="0" sz="2400" b="1">
                <a:latin typeface="Times New Roman"/>
                <a:cs typeface="Times New Roman"/>
              </a:rPr>
              <a:t>a,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endParaRPr baseline="-17361" sz="2400">
              <a:latin typeface="Times New Roman"/>
              <a:cs typeface="Times New Roman"/>
            </a:endParaRPr>
          </a:p>
          <a:p>
            <a:pPr marL="457200" indent="-431800">
              <a:lnSpc>
                <a:spcPct val="100000"/>
              </a:lnSpc>
              <a:spcBef>
                <a:spcPts val="620"/>
              </a:spcBef>
              <a:buSzPct val="102127"/>
              <a:buFont typeface="Times New Roman"/>
              <a:buAutoNum type="arabicParenBoth" startAt="2"/>
              <a:tabLst>
                <a:tab pos="4572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假定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baseline="1182" sz="3525" spc="75" b="1">
                <a:latin typeface="黑体"/>
                <a:cs typeface="黑体"/>
              </a:rPr>
              <a:t>和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r>
              <a:rPr dirty="0" baseline="1182" sz="3525" spc="75" b="1">
                <a:latin typeface="黑体"/>
                <a:cs typeface="黑体"/>
              </a:rPr>
              <a:t>中分别包含</a:t>
            </a:r>
            <a:r>
              <a:rPr dirty="0" sz="2400" b="1">
                <a:latin typeface="Times New Roman"/>
                <a:cs typeface="Times New Roman"/>
              </a:rPr>
              <a:t>b</a:t>
            </a:r>
            <a:r>
              <a:rPr dirty="0" baseline="1182" sz="3525" spc="75" b="1">
                <a:latin typeface="黑体"/>
                <a:cs typeface="黑体"/>
              </a:rPr>
              <a:t>和</a:t>
            </a:r>
            <a:r>
              <a:rPr dirty="0" sz="2400" spc="-5" b="1">
                <a:latin typeface="Times New Roman"/>
                <a:cs typeface="Times New Roman"/>
              </a:rPr>
              <a:t>c</a:t>
            </a:r>
            <a:r>
              <a:rPr dirty="0" baseline="1182" sz="3525" spc="75" b="1">
                <a:latin typeface="黑体"/>
                <a:cs typeface="黑体"/>
              </a:rPr>
              <a:t>的值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sz="2400" spc="25" b="1">
                <a:latin typeface="Times New Roman"/>
                <a:cs typeface="Times New Roman"/>
              </a:rPr>
              <a:t>b</a:t>
            </a:r>
            <a:r>
              <a:rPr dirty="0" baseline="1182" sz="3525" spc="75" b="1">
                <a:latin typeface="黑体"/>
                <a:cs typeface="黑体"/>
              </a:rPr>
              <a:t>没有下次引用：</a:t>
            </a:r>
            <a:endParaRPr baseline="1182" sz="3525">
              <a:latin typeface="黑体"/>
              <a:cs typeface="黑体"/>
            </a:endParaRPr>
          </a:p>
          <a:p>
            <a:pPr marL="558800">
              <a:lnSpc>
                <a:spcPct val="100000"/>
              </a:lnSpc>
              <a:spcBef>
                <a:spcPts val="505"/>
              </a:spcBef>
              <a:tabLst>
                <a:tab pos="1372870" algn="l"/>
                <a:tab pos="1923414" algn="l"/>
              </a:tabLst>
            </a:pPr>
            <a:r>
              <a:rPr dirty="0" sz="2400" b="1">
                <a:latin typeface="Times New Roman"/>
                <a:cs typeface="Times New Roman"/>
              </a:rPr>
              <a:t>ADD	R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,	R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  <a:p>
            <a:pPr marL="558800">
              <a:lnSpc>
                <a:spcPct val="100000"/>
              </a:lnSpc>
              <a:spcBef>
                <a:spcPts val="625"/>
              </a:spcBef>
              <a:tabLst>
                <a:tab pos="1455420" algn="l"/>
                <a:tab pos="1836420" algn="l"/>
                <a:tab pos="352996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MOV	</a:t>
            </a:r>
            <a:r>
              <a:rPr dirty="0" sz="2400" b="1">
                <a:latin typeface="Times New Roman"/>
                <a:cs typeface="Times New Roman"/>
              </a:rPr>
              <a:t>a,	R</a:t>
            </a:r>
            <a:r>
              <a:rPr dirty="0" baseline="-17361" sz="2400" b="1">
                <a:latin typeface="Times New Roman"/>
                <a:cs typeface="Times New Roman"/>
              </a:rPr>
              <a:t>1	</a:t>
            </a:r>
            <a:r>
              <a:rPr dirty="0" baseline="1182" sz="3525" spc="75" b="1">
                <a:latin typeface="黑体"/>
                <a:cs typeface="黑体"/>
              </a:rPr>
              <a:t>指令开销为</a:t>
            </a:r>
            <a:r>
              <a:rPr dirty="0" sz="2400" b="1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533400" indent="-508000">
              <a:lnSpc>
                <a:spcPct val="100000"/>
              </a:lnSpc>
              <a:spcBef>
                <a:spcPts val="625"/>
              </a:spcBef>
              <a:buSzPct val="102127"/>
              <a:buFont typeface="Times New Roman"/>
              <a:buAutoNum type="arabicParenBoth" startAt="3"/>
              <a:tabLst>
                <a:tab pos="532765" algn="l"/>
                <a:tab pos="5334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假定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baseline="1182" sz="3525" spc="75" b="1">
                <a:latin typeface="黑体"/>
                <a:cs typeface="黑体"/>
              </a:rPr>
              <a:t>和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r>
              <a:rPr dirty="0" baseline="1182" sz="3525" spc="75" b="1">
                <a:latin typeface="黑体"/>
                <a:cs typeface="黑体"/>
              </a:rPr>
              <a:t>中分别存放了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b="1">
                <a:latin typeface="Times New Roman"/>
                <a:cs typeface="Times New Roman"/>
              </a:rPr>
              <a:t>b</a:t>
            </a:r>
            <a:r>
              <a:rPr dirty="0" baseline="1182" sz="3525" spc="75" b="1">
                <a:latin typeface="黑体"/>
                <a:cs typeface="黑体"/>
              </a:rPr>
              <a:t>和</a:t>
            </a:r>
            <a:r>
              <a:rPr dirty="0" sz="2400" spc="-5" b="1">
                <a:latin typeface="Times New Roman"/>
                <a:cs typeface="Times New Roman"/>
              </a:rPr>
              <a:t>c</a:t>
            </a:r>
            <a:r>
              <a:rPr dirty="0" baseline="1182" sz="3525" spc="75" b="1">
                <a:latin typeface="黑体"/>
                <a:cs typeface="黑体"/>
              </a:rPr>
              <a:t>的地址：</a:t>
            </a:r>
            <a:endParaRPr baseline="1182" sz="3525">
              <a:latin typeface="黑体"/>
              <a:cs typeface="黑体"/>
            </a:endParaRPr>
          </a:p>
          <a:p>
            <a:pPr marL="558800">
              <a:lnSpc>
                <a:spcPct val="100000"/>
              </a:lnSpc>
              <a:spcBef>
                <a:spcPts val="525"/>
              </a:spcBef>
              <a:tabLst>
                <a:tab pos="1455420" algn="l"/>
                <a:tab pos="229044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MOV	</a:t>
            </a:r>
            <a:r>
              <a:rPr dirty="0" sz="2400" b="1">
                <a:latin typeface="Times New Roman"/>
                <a:cs typeface="Times New Roman"/>
              </a:rPr>
              <a:t>@R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,	@R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endParaRPr baseline="-17361" sz="2400">
              <a:latin typeface="Times New Roman"/>
              <a:cs typeface="Times New Roman"/>
            </a:endParaRPr>
          </a:p>
          <a:p>
            <a:pPr marL="558800">
              <a:lnSpc>
                <a:spcPct val="100000"/>
              </a:lnSpc>
              <a:spcBef>
                <a:spcPts val="625"/>
              </a:spcBef>
              <a:tabLst>
                <a:tab pos="1372870" algn="l"/>
                <a:tab pos="2207895" algn="l"/>
                <a:tab pos="3728720" algn="l"/>
              </a:tabLst>
            </a:pPr>
            <a:r>
              <a:rPr dirty="0" sz="2400" b="1">
                <a:latin typeface="Times New Roman"/>
                <a:cs typeface="Times New Roman"/>
              </a:rPr>
              <a:t>ADD	@R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,	@R</a:t>
            </a:r>
            <a:r>
              <a:rPr dirty="0" baseline="-17361" sz="2400" b="1">
                <a:latin typeface="Times New Roman"/>
                <a:cs typeface="Times New Roman"/>
              </a:rPr>
              <a:t>2	</a:t>
            </a:r>
            <a:r>
              <a:rPr dirty="0" baseline="1182" sz="3525" spc="75" b="1">
                <a:latin typeface="黑体"/>
                <a:cs typeface="黑体"/>
              </a:rPr>
              <a:t>指令开销为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3452"/>
            <a:ext cx="4710430" cy="623570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4000">
                <a:latin typeface="Verdana"/>
                <a:cs typeface="Verdana"/>
              </a:rPr>
              <a:t>9.4.2</a:t>
            </a:r>
            <a:r>
              <a:rPr dirty="0" sz="4000" spc="-55">
                <a:latin typeface="Verdana"/>
                <a:cs typeface="Verdana"/>
              </a:rPr>
              <a:t> </a:t>
            </a:r>
            <a:r>
              <a:rPr dirty="0" sz="3900" spc="90"/>
              <a:t>代码生成算法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250762"/>
            <a:ext cx="8428355" cy="389826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基本思路：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以基本块为单位，依次把三地址语句转换为目标语言语句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ts val="2800"/>
              </a:lnSpc>
              <a:spcBef>
                <a:spcPts val="7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根据名字的下次引用信息，在基本块范围内，充分利用寄</a:t>
            </a:r>
            <a:endParaRPr baseline="1182" sz="3525">
              <a:latin typeface="黑体"/>
              <a:cs typeface="黑体"/>
            </a:endParaRPr>
          </a:p>
          <a:p>
            <a:pPr marL="755650">
              <a:lnSpc>
                <a:spcPts val="2800"/>
              </a:lnSpc>
            </a:pPr>
            <a:r>
              <a:rPr dirty="0" sz="2350" spc="50" b="1">
                <a:latin typeface="黑体"/>
                <a:cs typeface="黑体"/>
              </a:rPr>
              <a:t>存器</a:t>
            </a:r>
            <a:endParaRPr sz="23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1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尽可能让变量的值保存在寄存器中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后续的代码尽可能引用变量在寄存器中的值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ts val="2800"/>
              </a:lnSpc>
              <a:spcBef>
                <a:spcPts val="6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离开基本块时，把有关变量在寄存器中的值送到它的存储</a:t>
            </a:r>
            <a:endParaRPr baseline="1182" sz="3525">
              <a:latin typeface="黑体"/>
              <a:cs typeface="黑体"/>
            </a:endParaRPr>
          </a:p>
          <a:p>
            <a:pPr marL="755650">
              <a:lnSpc>
                <a:spcPts val="2800"/>
              </a:lnSpc>
            </a:pPr>
            <a:r>
              <a:rPr dirty="0" sz="2350" spc="50" b="1">
                <a:latin typeface="黑体"/>
                <a:cs typeface="黑体"/>
              </a:rPr>
              <a:t>单元中</a:t>
            </a:r>
            <a:endParaRPr sz="2350">
              <a:latin typeface="黑体"/>
              <a:cs typeface="黑体"/>
            </a:endParaRPr>
          </a:p>
          <a:p>
            <a:pPr marL="927100">
              <a:lnSpc>
                <a:spcPct val="100000"/>
              </a:lnSpc>
              <a:spcBef>
                <a:spcPts val="665"/>
              </a:spcBef>
            </a:pPr>
            <a:r>
              <a:rPr dirty="0" sz="2400" spc="-5" b="1">
                <a:latin typeface="Verdana"/>
                <a:cs typeface="Verdana"/>
              </a:rPr>
              <a:t>MOV </a:t>
            </a:r>
            <a:r>
              <a:rPr dirty="0" sz="2400" b="1">
                <a:latin typeface="Verdana"/>
                <a:cs typeface="Verdana"/>
              </a:rPr>
              <a:t>M,</a:t>
            </a:r>
            <a:r>
              <a:rPr dirty="0" sz="2400" spc="5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0637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数据结构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402590" y="1106998"/>
            <a:ext cx="8121650" cy="542099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寄存器描述符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记录每个寄存器当前保存的是哪些名字的值。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开始时，寄存器描述符指示所有的寄存器均为空。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代码生成过程中，每个寄存器在任一给定时刻可保留</a:t>
            </a:r>
            <a:r>
              <a:rPr dirty="0" baseline="1182" sz="3525" spc="22" b="1">
                <a:latin typeface="宋体"/>
                <a:cs typeface="宋体"/>
              </a:rPr>
              <a:t>0</a:t>
            </a:r>
            <a:endParaRPr baseline="1182" sz="3525">
              <a:latin typeface="宋体"/>
              <a:cs typeface="宋体"/>
            </a:endParaRPr>
          </a:p>
          <a:p>
            <a:pPr marL="755650">
              <a:lnSpc>
                <a:spcPct val="100000"/>
              </a:lnSpc>
              <a:spcBef>
                <a:spcPts val="55"/>
              </a:spcBef>
            </a:pPr>
            <a:r>
              <a:rPr dirty="0" sz="2350" spc="50" b="1">
                <a:latin typeface="黑体"/>
                <a:cs typeface="黑体"/>
              </a:rPr>
              <a:t>个或多个名字的值。</a:t>
            </a:r>
            <a:endParaRPr sz="23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地址描述符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记录一个名字的当前值的存放位置，可能是：</a:t>
            </a:r>
            <a:endParaRPr baseline="1182" sz="35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434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一个寄存器</a:t>
            </a:r>
            <a:endParaRPr baseline="1424" sz="29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一个栈单元</a:t>
            </a:r>
            <a:endParaRPr baseline="1424" sz="29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500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一个存储单元</a:t>
            </a:r>
            <a:endParaRPr baseline="1424" sz="29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或这些地址的一个集合</a:t>
            </a:r>
            <a:endParaRPr baseline="1424" sz="2925">
              <a:latin typeface="黑体"/>
              <a:cs typeface="黑体"/>
            </a:endParaRPr>
          </a:p>
          <a:p>
            <a:pPr lvl="1" marL="755650" indent="-285750">
              <a:lnSpc>
                <a:spcPts val="2800"/>
              </a:lnSpc>
              <a:spcBef>
                <a:spcPts val="63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这些信息用来确定对一个名字的寻址方式，可以存放在</a:t>
            </a:r>
            <a:endParaRPr baseline="1182" sz="3525">
              <a:latin typeface="黑体"/>
              <a:cs typeface="黑体"/>
            </a:endParaRPr>
          </a:p>
          <a:p>
            <a:pPr marL="755650">
              <a:lnSpc>
                <a:spcPts val="2800"/>
              </a:lnSpc>
            </a:pPr>
            <a:r>
              <a:rPr dirty="0" sz="2350" spc="50" b="1">
                <a:latin typeface="黑体"/>
                <a:cs typeface="黑体"/>
              </a:rPr>
              <a:t>符号表中。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3803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90320" algn="l"/>
              </a:tabLst>
            </a:pPr>
            <a:r>
              <a:rPr dirty="0" sz="3900" spc="40"/>
              <a:t>9.1	</a:t>
            </a:r>
            <a:r>
              <a:rPr dirty="0" sz="3900" spc="90"/>
              <a:t>目标代码生成概述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474027" y="1323406"/>
            <a:ext cx="8121650" cy="185610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目标代码生成程序的任务</a:t>
            </a:r>
            <a:endParaRPr baseline="1010" sz="4125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将前端产生的源程序的中间代码表示转换为等价的目标</a:t>
            </a:r>
            <a:endParaRPr baseline="1182" sz="3525">
              <a:latin typeface="黑体"/>
              <a:cs typeface="黑体"/>
            </a:endParaRPr>
          </a:p>
          <a:p>
            <a:pPr marL="755015">
              <a:lnSpc>
                <a:spcPct val="100000"/>
              </a:lnSpc>
              <a:spcBef>
                <a:spcPts val="55"/>
              </a:spcBef>
            </a:pPr>
            <a:r>
              <a:rPr dirty="0" sz="2350" spc="50" b="1">
                <a:latin typeface="黑体"/>
                <a:cs typeface="黑体"/>
              </a:rPr>
              <a:t>代码。</a:t>
            </a:r>
            <a:endParaRPr sz="23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对目标代码生成程序的要求：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227" y="3152977"/>
            <a:ext cx="1230630" cy="89154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2984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正确</a:t>
            </a:r>
            <a:endParaRPr baseline="1182" sz="3525">
              <a:latin typeface="黑体"/>
              <a:cs typeface="黑体"/>
            </a:endParaRPr>
          </a:p>
          <a:p>
            <a:pPr marL="298450" indent="-28575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2984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高质量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027" y="4521774"/>
            <a:ext cx="4751705" cy="142748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本节内容：</a:t>
            </a:r>
            <a:endParaRPr baseline="1010" sz="4125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代码生成程序的位置</a:t>
            </a:r>
            <a:endParaRPr baseline="1182" sz="3525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5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代码生成程序设计的相关问题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23170" y="3324689"/>
            <a:ext cx="6309360" cy="914400"/>
          </a:xfrm>
          <a:custGeom>
            <a:avLst/>
            <a:gdLst/>
            <a:ahLst/>
            <a:cxnLst/>
            <a:rect l="l" t="t" r="r" b="b"/>
            <a:pathLst>
              <a:path w="6309359" h="914400">
                <a:moveTo>
                  <a:pt x="0" y="528787"/>
                </a:moveTo>
                <a:lnTo>
                  <a:pt x="975269" y="761998"/>
                </a:lnTo>
                <a:lnTo>
                  <a:pt x="983039" y="810169"/>
                </a:lnTo>
                <a:lnTo>
                  <a:pt x="1004674" y="852005"/>
                </a:lnTo>
                <a:lnTo>
                  <a:pt x="1037664" y="884995"/>
                </a:lnTo>
                <a:lnTo>
                  <a:pt x="1079500" y="906630"/>
                </a:lnTo>
                <a:lnTo>
                  <a:pt x="1127671" y="914399"/>
                </a:lnTo>
                <a:lnTo>
                  <a:pt x="6156867" y="914399"/>
                </a:lnTo>
                <a:lnTo>
                  <a:pt x="6205038" y="906630"/>
                </a:lnTo>
                <a:lnTo>
                  <a:pt x="6246874" y="884995"/>
                </a:lnTo>
                <a:lnTo>
                  <a:pt x="6279864" y="852005"/>
                </a:lnTo>
                <a:lnTo>
                  <a:pt x="6301500" y="810169"/>
                </a:lnTo>
                <a:lnTo>
                  <a:pt x="6309269" y="761998"/>
                </a:lnTo>
                <a:lnTo>
                  <a:pt x="6309269" y="533401"/>
                </a:lnTo>
                <a:lnTo>
                  <a:pt x="975269" y="533401"/>
                </a:lnTo>
                <a:lnTo>
                  <a:pt x="0" y="528787"/>
                </a:lnTo>
                <a:close/>
              </a:path>
              <a:path w="6309359" h="914400">
                <a:moveTo>
                  <a:pt x="6156867" y="0"/>
                </a:moveTo>
                <a:lnTo>
                  <a:pt x="1127671" y="0"/>
                </a:lnTo>
                <a:lnTo>
                  <a:pt x="1079500" y="7769"/>
                </a:lnTo>
                <a:lnTo>
                  <a:pt x="1037664" y="29404"/>
                </a:lnTo>
                <a:lnTo>
                  <a:pt x="1004674" y="62395"/>
                </a:lnTo>
                <a:lnTo>
                  <a:pt x="983039" y="104231"/>
                </a:lnTo>
                <a:lnTo>
                  <a:pt x="975269" y="152402"/>
                </a:lnTo>
                <a:lnTo>
                  <a:pt x="975269" y="533401"/>
                </a:lnTo>
                <a:lnTo>
                  <a:pt x="6309269" y="533401"/>
                </a:lnTo>
                <a:lnTo>
                  <a:pt x="6309269" y="152402"/>
                </a:lnTo>
                <a:lnTo>
                  <a:pt x="6301500" y="104231"/>
                </a:lnTo>
                <a:lnTo>
                  <a:pt x="6279864" y="62395"/>
                </a:lnTo>
                <a:lnTo>
                  <a:pt x="6246874" y="29404"/>
                </a:lnTo>
                <a:lnTo>
                  <a:pt x="6205038" y="7769"/>
                </a:lnTo>
                <a:lnTo>
                  <a:pt x="615686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21817" y="3418542"/>
            <a:ext cx="4010025" cy="75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00"/>
              </a:spcBef>
              <a:buSzPct val="95744"/>
              <a:buAutoNum type="arabicPeriod"/>
              <a:tabLst>
                <a:tab pos="320675" algn="l"/>
              </a:tabLst>
            </a:pPr>
            <a:r>
              <a:rPr dirty="0" sz="2350" spc="50" b="1">
                <a:latin typeface="宋体"/>
                <a:cs typeface="宋体"/>
              </a:rPr>
              <a:t>有效地利用目标机器的资源</a:t>
            </a:r>
            <a:endParaRPr sz="2350">
              <a:latin typeface="宋体"/>
              <a:cs typeface="宋体"/>
            </a:endParaRPr>
          </a:p>
          <a:p>
            <a:pPr marL="320675" indent="-307975">
              <a:lnSpc>
                <a:spcPct val="100000"/>
              </a:lnSpc>
              <a:spcBef>
                <a:spcPts val="85"/>
              </a:spcBef>
              <a:buSzPct val="95744"/>
              <a:buAutoNum type="arabicPeriod"/>
              <a:tabLst>
                <a:tab pos="320675" algn="l"/>
              </a:tabLst>
            </a:pPr>
            <a:r>
              <a:rPr dirty="0" sz="2350" spc="50" b="1">
                <a:latin typeface="宋体"/>
                <a:cs typeface="宋体"/>
              </a:rPr>
              <a:t>占用空间少，运行效率高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13867"/>
            <a:ext cx="293687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90"/>
              <a:t>函数</a:t>
            </a:r>
            <a:r>
              <a:rPr dirty="0" sz="4000">
                <a:latin typeface="Times New Roman"/>
                <a:cs typeface="Times New Roman"/>
              </a:rPr>
              <a:t>g</a:t>
            </a:r>
            <a:r>
              <a:rPr dirty="0" sz="4000" spc="-5">
                <a:latin typeface="Times New Roman"/>
                <a:cs typeface="Times New Roman"/>
              </a:rPr>
              <a:t>e</a:t>
            </a:r>
            <a:r>
              <a:rPr dirty="0" sz="4000" spc="5">
                <a:latin typeface="Times New Roman"/>
                <a:cs typeface="Times New Roman"/>
              </a:rPr>
              <a:t>t</a:t>
            </a:r>
            <a:r>
              <a:rPr dirty="0" sz="4000" spc="-5">
                <a:latin typeface="Times New Roman"/>
                <a:cs typeface="Times New Roman"/>
              </a:rPr>
              <a:t>re</a:t>
            </a:r>
            <a:r>
              <a:rPr dirty="0" sz="4000">
                <a:latin typeface="Times New Roman"/>
                <a:cs typeface="Times New Roman"/>
              </a:rPr>
              <a:t>g</a:t>
            </a:r>
            <a:r>
              <a:rPr dirty="0" sz="4000" spc="5">
                <a:latin typeface="Times New Roman"/>
                <a:cs typeface="Times New Roman"/>
              </a:rPr>
              <a:t>(s)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590" y="1044955"/>
            <a:ext cx="8587105" cy="122237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输入：三地址语</a:t>
            </a:r>
            <a:r>
              <a:rPr dirty="0" baseline="1182" sz="3525" spc="60" b="1">
                <a:latin typeface="黑体"/>
                <a:cs typeface="黑体"/>
              </a:rPr>
              <a:t>句</a:t>
            </a:r>
            <a:r>
              <a:rPr dirty="0" baseline="1182" sz="3525" spc="-869" b="1">
                <a:latin typeface="黑体"/>
                <a:cs typeface="黑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x:=y</a:t>
            </a:r>
            <a:r>
              <a:rPr dirty="0" sz="2400" b="1">
                <a:latin typeface="Times New Roman"/>
                <a:cs typeface="Times New Roman"/>
              </a:rPr>
              <a:t> op z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输出：存放</a:t>
            </a:r>
            <a:r>
              <a:rPr dirty="0" sz="2400" b="1">
                <a:latin typeface="Times New Roman"/>
                <a:cs typeface="Times New Roman"/>
              </a:rPr>
              <a:t>x</a:t>
            </a:r>
            <a:r>
              <a:rPr dirty="0" baseline="1182" sz="3525" spc="75" b="1">
                <a:latin typeface="黑体"/>
                <a:cs typeface="黑体"/>
              </a:rPr>
              <a:t>值的地址</a:t>
            </a:r>
            <a:r>
              <a:rPr dirty="0" sz="2400" spc="10" b="1">
                <a:latin typeface="Times New Roman"/>
                <a:cs typeface="Times New Roman"/>
              </a:rPr>
              <a:t>L</a:t>
            </a:r>
            <a:r>
              <a:rPr dirty="0" baseline="1182" sz="3525" spc="15" b="1">
                <a:latin typeface="黑体"/>
                <a:cs typeface="黑体"/>
              </a:rPr>
              <a:t>（</a:t>
            </a:r>
            <a:r>
              <a:rPr dirty="0" sz="2400" spc="10" b="1">
                <a:latin typeface="Times New Roman"/>
                <a:cs typeface="Times New Roman"/>
              </a:rPr>
              <a:t>L</a:t>
            </a:r>
            <a:r>
              <a:rPr dirty="0" baseline="1182" sz="3525" spc="75" b="1">
                <a:latin typeface="黑体"/>
                <a:cs typeface="黑体"/>
              </a:rPr>
              <a:t>或者是寄存器，或者是存储单元）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数据结构：寄存器描述符、名字的地址描述符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590" y="2260354"/>
            <a:ext cx="7650480" cy="446405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算法</a:t>
            </a:r>
            <a:endParaRPr baseline="1182" sz="3525">
              <a:latin typeface="黑体"/>
              <a:cs typeface="黑体"/>
            </a:endParaRPr>
          </a:p>
          <a:p>
            <a:pPr marL="546100">
              <a:lnSpc>
                <a:spcPct val="100000"/>
              </a:lnSpc>
              <a:spcBef>
                <a:spcPts val="229"/>
              </a:spcBef>
            </a:pPr>
            <a:r>
              <a:rPr dirty="0" sz="2400" spc="-5" b="1">
                <a:latin typeface="Times New Roman"/>
                <a:cs typeface="Times New Roman"/>
              </a:rPr>
              <a:t>switch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参数语</a:t>
            </a:r>
            <a:r>
              <a:rPr dirty="0" baseline="1182" sz="3525" spc="60" b="1">
                <a:latin typeface="黑体"/>
                <a:cs typeface="黑体"/>
              </a:rPr>
              <a:t>句</a:t>
            </a:r>
            <a:r>
              <a:rPr dirty="0" baseline="1182" sz="3525" spc="-862" b="1">
                <a:latin typeface="黑体"/>
                <a:cs typeface="黑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850900" marR="2533650">
              <a:lnSpc>
                <a:spcPct val="100800"/>
              </a:lnSpc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形如</a:t>
            </a:r>
            <a:r>
              <a:rPr dirty="0" sz="2400" spc="-5" b="1">
                <a:latin typeface="Times New Roman"/>
                <a:cs typeface="Times New Roman"/>
              </a:rPr>
              <a:t>x:=y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op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z</a:t>
            </a:r>
            <a:r>
              <a:rPr dirty="0" baseline="1182" sz="3525" spc="75" b="1">
                <a:latin typeface="黑体"/>
                <a:cs typeface="黑体"/>
              </a:rPr>
              <a:t>的赋值语句：  </a:t>
            </a: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形如</a:t>
            </a:r>
            <a:r>
              <a:rPr dirty="0" sz="2400" b="1">
                <a:latin typeface="Times New Roman"/>
                <a:cs typeface="Times New Roman"/>
              </a:rPr>
              <a:t>x:=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op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y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的赋值语句：</a:t>
            </a:r>
            <a:endParaRPr baseline="1182" sz="3525">
              <a:latin typeface="黑体"/>
              <a:cs typeface="黑体"/>
            </a:endParaRPr>
          </a:p>
          <a:p>
            <a:pPr marL="1079500">
              <a:lnSpc>
                <a:spcPts val="2845"/>
              </a:lnSpc>
              <a:spcBef>
                <a:spcPts val="25"/>
              </a:spcBef>
            </a:pPr>
            <a:r>
              <a:rPr dirty="0" baseline="1182" sz="3525" spc="75" b="1">
                <a:latin typeface="黑体"/>
                <a:cs typeface="黑体"/>
              </a:rPr>
              <a:t>查看名</a:t>
            </a:r>
            <a:r>
              <a:rPr dirty="0" baseline="1182" sz="3525" spc="60" b="1">
                <a:latin typeface="黑体"/>
                <a:cs typeface="黑体"/>
              </a:rPr>
              <a:t>字</a:t>
            </a:r>
            <a:r>
              <a:rPr dirty="0" baseline="1182" sz="3525" spc="-937" b="1">
                <a:latin typeface="黑体"/>
                <a:cs typeface="黑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y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的地址描述符</a:t>
            </a:r>
            <a:r>
              <a:rPr dirty="0" sz="2400" b="1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383665" marR="2437130" indent="-304800">
              <a:lnSpc>
                <a:spcPts val="2880"/>
              </a:lnSpc>
              <a:spcBef>
                <a:spcPts val="60"/>
              </a:spcBef>
            </a:pPr>
            <a:r>
              <a:rPr dirty="0" sz="2400" spc="-5" b="1">
                <a:latin typeface="Times New Roman"/>
                <a:cs typeface="Times New Roman"/>
              </a:rPr>
              <a:t>if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baseline="1182" sz="3525" spc="37" b="1">
                <a:latin typeface="黑体"/>
                <a:cs typeface="黑体"/>
              </a:rPr>
              <a:t>（</a:t>
            </a:r>
            <a:r>
              <a:rPr dirty="0" sz="2400" spc="25" b="1">
                <a:latin typeface="Times New Roman"/>
                <a:cs typeface="Times New Roman"/>
              </a:rPr>
              <a:t>y</a:t>
            </a:r>
            <a:r>
              <a:rPr dirty="0" baseline="1182" sz="3525" spc="75" b="1">
                <a:latin typeface="黑体"/>
                <a:cs typeface="黑体"/>
              </a:rPr>
              <a:t>的值存放在寄存器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1182" sz="3525" spc="75" b="1">
                <a:latin typeface="黑体"/>
                <a:cs typeface="黑体"/>
              </a:rPr>
              <a:t>中</a:t>
            </a:r>
            <a:r>
              <a:rPr dirty="0" baseline="1182" sz="3525" spc="37" b="1">
                <a:latin typeface="黑体"/>
                <a:cs typeface="黑体"/>
              </a:rPr>
              <a:t>）</a:t>
            </a:r>
            <a:r>
              <a:rPr dirty="0" sz="2400" spc="25" b="1">
                <a:latin typeface="Times New Roman"/>
                <a:cs typeface="Times New Roman"/>
              </a:rPr>
              <a:t>{  </a:t>
            </a:r>
            <a:r>
              <a:rPr dirty="0" baseline="1182" sz="3525" spc="75" b="1">
                <a:latin typeface="黑体"/>
                <a:cs typeface="黑体"/>
              </a:rPr>
              <a:t>查看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1182" sz="3525" spc="75" b="1">
                <a:latin typeface="黑体"/>
                <a:cs typeface="黑体"/>
              </a:rPr>
              <a:t>的寄存器描述符；</a:t>
            </a:r>
            <a:endParaRPr baseline="1182" sz="3525">
              <a:latin typeface="黑体"/>
              <a:cs typeface="黑体"/>
            </a:endParaRPr>
          </a:p>
          <a:p>
            <a:pPr marL="1383665">
              <a:lnSpc>
                <a:spcPts val="2810"/>
              </a:lnSpc>
            </a:pPr>
            <a:r>
              <a:rPr dirty="0" sz="2400" spc="-5" b="1">
                <a:latin typeface="Times New Roman"/>
                <a:cs typeface="Times New Roman"/>
              </a:rPr>
              <a:t>if </a:t>
            </a:r>
            <a:r>
              <a:rPr dirty="0" baseline="1182" sz="3525" spc="37" b="1">
                <a:latin typeface="黑体"/>
                <a:cs typeface="黑体"/>
              </a:rPr>
              <a:t>（</a:t>
            </a:r>
            <a:r>
              <a:rPr dirty="0" sz="2400" spc="25" b="1">
                <a:latin typeface="Times New Roman"/>
                <a:cs typeface="Times New Roman"/>
              </a:rPr>
              <a:t>R</a:t>
            </a:r>
            <a:r>
              <a:rPr dirty="0" baseline="1182" sz="3525" spc="75" b="1">
                <a:latin typeface="黑体"/>
                <a:cs typeface="黑体"/>
              </a:rPr>
              <a:t>中仅有名字</a:t>
            </a:r>
            <a:r>
              <a:rPr dirty="0" sz="2400" b="1">
                <a:latin typeface="Times New Roman"/>
                <a:cs typeface="Times New Roman"/>
              </a:rPr>
              <a:t>y</a:t>
            </a:r>
            <a:r>
              <a:rPr dirty="0" baseline="1182" sz="3525" spc="75" b="1">
                <a:latin typeface="黑体"/>
                <a:cs typeface="黑体"/>
              </a:rPr>
              <a:t>的值</a:t>
            </a:r>
            <a:r>
              <a:rPr dirty="0" baseline="1182" sz="3525" spc="37" b="1">
                <a:latin typeface="黑体"/>
                <a:cs typeface="黑体"/>
              </a:rPr>
              <a:t>）</a:t>
            </a:r>
            <a:r>
              <a:rPr dirty="0" sz="2400" spc="25" b="1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689100">
              <a:lnSpc>
                <a:spcPct val="100000"/>
              </a:lnSpc>
              <a:spcBef>
                <a:spcPts val="20"/>
              </a:spcBef>
            </a:pPr>
            <a:r>
              <a:rPr dirty="0" baseline="1182" sz="3525" spc="75" b="1">
                <a:latin typeface="黑体"/>
                <a:cs typeface="黑体"/>
              </a:rPr>
              <a:t>查看名字</a:t>
            </a:r>
            <a:r>
              <a:rPr dirty="0" sz="2400" b="1">
                <a:latin typeface="Times New Roman"/>
                <a:cs typeface="Times New Roman"/>
              </a:rPr>
              <a:t>y</a:t>
            </a:r>
            <a:r>
              <a:rPr dirty="0" baseline="1182" sz="3525" spc="75" b="1">
                <a:latin typeface="黑体"/>
                <a:cs typeface="黑体"/>
              </a:rPr>
              <a:t>的下次引用信息和活跃信息</a:t>
            </a:r>
            <a:r>
              <a:rPr dirty="0" sz="2400" b="1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689100">
              <a:lnSpc>
                <a:spcPts val="2845"/>
              </a:lnSpc>
              <a:spcBef>
                <a:spcPts val="25"/>
              </a:spcBef>
            </a:pPr>
            <a:r>
              <a:rPr dirty="0" sz="2400" spc="-5" b="1">
                <a:latin typeface="Times New Roman"/>
                <a:cs typeface="Times New Roman"/>
              </a:rPr>
              <a:t>if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（名字</a:t>
            </a:r>
            <a:r>
              <a:rPr dirty="0" sz="2400" b="1">
                <a:latin typeface="Times New Roman"/>
                <a:cs typeface="Times New Roman"/>
              </a:rPr>
              <a:t>y</a:t>
            </a:r>
            <a:r>
              <a:rPr dirty="0" baseline="1182" sz="3525" spc="75" b="1">
                <a:latin typeface="黑体"/>
                <a:cs typeface="黑体"/>
              </a:rPr>
              <a:t>无下次引用，且非活跃</a:t>
            </a:r>
            <a:r>
              <a:rPr dirty="0" baseline="1182" sz="3525" spc="7" b="1">
                <a:latin typeface="黑体"/>
                <a:cs typeface="黑体"/>
              </a:rPr>
              <a:t>）</a:t>
            </a:r>
            <a:r>
              <a:rPr dirty="0" sz="2400" spc="5" b="1">
                <a:latin typeface="Times New Roman"/>
                <a:cs typeface="Times New Roman"/>
              </a:rPr>
              <a:t>return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R;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ts val="2845"/>
              </a:lnSpc>
            </a:pPr>
            <a:r>
              <a:rPr dirty="0" sz="2400" b="1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13867"/>
            <a:ext cx="44659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90"/>
              <a:t>函数</a:t>
            </a:r>
            <a:r>
              <a:rPr dirty="0" sz="4000" spc="10">
                <a:latin typeface="Times New Roman"/>
                <a:cs typeface="Times New Roman"/>
              </a:rPr>
              <a:t>getreg(s)</a:t>
            </a:r>
            <a:r>
              <a:rPr dirty="0" sz="3900" spc="10"/>
              <a:t>（</a:t>
            </a:r>
            <a:r>
              <a:rPr dirty="0" sz="3900" spc="90"/>
              <a:t>续）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989" y="1063244"/>
            <a:ext cx="7231380" cy="51555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546100" marR="1567180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latin typeface="Times New Roman"/>
                <a:cs typeface="Times New Roman"/>
              </a:rPr>
              <a:t>else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if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（存在空闲寄存器</a:t>
            </a:r>
            <a:r>
              <a:rPr dirty="0" sz="2400" spc="20" b="1">
                <a:latin typeface="Times New Roman"/>
                <a:cs typeface="Times New Roman"/>
              </a:rPr>
              <a:t>R</a:t>
            </a:r>
            <a:r>
              <a:rPr dirty="0" baseline="1182" sz="3525" spc="30" b="1">
                <a:latin typeface="黑体"/>
                <a:cs typeface="黑体"/>
              </a:rPr>
              <a:t>）</a:t>
            </a:r>
            <a:r>
              <a:rPr dirty="0" baseline="1182" sz="3525" spc="-885" b="1">
                <a:latin typeface="黑体"/>
                <a:cs typeface="黑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return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R;  </a:t>
            </a:r>
            <a:r>
              <a:rPr dirty="0" sz="2400" spc="-5" b="1">
                <a:latin typeface="Times New Roman"/>
                <a:cs typeface="Times New Roman"/>
              </a:rPr>
              <a:t>else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850265">
              <a:lnSpc>
                <a:spcPct val="100000"/>
              </a:lnSpc>
              <a:spcBef>
                <a:spcPts val="25"/>
              </a:spcBef>
            </a:pPr>
            <a:r>
              <a:rPr dirty="0" baseline="1182" sz="3525" spc="75" b="1">
                <a:latin typeface="黑体"/>
                <a:cs typeface="黑体"/>
              </a:rPr>
              <a:t>查看名字</a:t>
            </a:r>
            <a:r>
              <a:rPr dirty="0" sz="2400" b="1">
                <a:latin typeface="Times New Roman"/>
                <a:cs typeface="Times New Roman"/>
              </a:rPr>
              <a:t>x</a:t>
            </a:r>
            <a:r>
              <a:rPr dirty="0" baseline="1182" sz="3525" spc="75" b="1">
                <a:latin typeface="黑体"/>
                <a:cs typeface="黑体"/>
              </a:rPr>
              <a:t>的下次引用信息；</a:t>
            </a:r>
            <a:endParaRPr baseline="1182" sz="3525">
              <a:latin typeface="黑体"/>
              <a:cs typeface="黑体"/>
            </a:endParaRPr>
          </a:p>
          <a:p>
            <a:pPr marL="1155065" marR="864235" indent="-304800">
              <a:lnSpc>
                <a:spcPct val="100800"/>
              </a:lnSpc>
            </a:pPr>
            <a:r>
              <a:rPr dirty="0" sz="2400" spc="-5" b="1">
                <a:latin typeface="Times New Roman"/>
                <a:cs typeface="Times New Roman"/>
              </a:rPr>
              <a:t>if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baseline="1182" sz="3525" spc="37" b="1">
                <a:latin typeface="黑体"/>
                <a:cs typeface="黑体"/>
              </a:rPr>
              <a:t>（</a:t>
            </a:r>
            <a:r>
              <a:rPr dirty="0" sz="2400" spc="25" b="1">
                <a:latin typeface="Times New Roman"/>
                <a:cs typeface="Times New Roman"/>
              </a:rPr>
              <a:t>x</a:t>
            </a:r>
            <a:r>
              <a:rPr dirty="0" baseline="1182" sz="3525" spc="75" b="1">
                <a:latin typeface="黑体"/>
                <a:cs typeface="黑体"/>
              </a:rPr>
              <a:t>有下次引</a:t>
            </a:r>
            <a:r>
              <a:rPr dirty="0" baseline="1182" sz="3525" spc="60" b="1">
                <a:latin typeface="黑体"/>
                <a:cs typeface="黑体"/>
              </a:rPr>
              <a:t>用</a:t>
            </a:r>
            <a:r>
              <a:rPr dirty="0" baseline="1182" sz="3525" spc="-892" b="1">
                <a:latin typeface="黑体"/>
                <a:cs typeface="黑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||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op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需要使用寄存器</a:t>
            </a:r>
            <a:r>
              <a:rPr dirty="0" baseline="1182" sz="3525" spc="37" b="1">
                <a:latin typeface="黑体"/>
                <a:cs typeface="黑体"/>
              </a:rPr>
              <a:t>）</a:t>
            </a:r>
            <a:r>
              <a:rPr dirty="0" sz="2400" spc="25" b="1">
                <a:latin typeface="Times New Roman"/>
                <a:cs typeface="Times New Roman"/>
              </a:rPr>
              <a:t>{  </a:t>
            </a:r>
            <a:r>
              <a:rPr dirty="0" baseline="1182" sz="3525" spc="75" b="1">
                <a:latin typeface="黑体"/>
                <a:cs typeface="黑体"/>
              </a:rPr>
              <a:t>选择一个已被占用的寄存器</a:t>
            </a:r>
            <a:r>
              <a:rPr dirty="0" sz="2400" b="1">
                <a:latin typeface="Times New Roman"/>
                <a:cs typeface="Times New Roman"/>
              </a:rPr>
              <a:t>R;</a:t>
            </a:r>
            <a:endParaRPr sz="2400">
              <a:latin typeface="Times New Roman"/>
              <a:cs typeface="Times New Roman"/>
            </a:endParaRPr>
          </a:p>
          <a:p>
            <a:pPr marL="1155065">
              <a:lnSpc>
                <a:spcPts val="2785"/>
              </a:lnSpc>
            </a:pP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baseline="1182" sz="3525" spc="37" b="1">
                <a:latin typeface="黑体"/>
                <a:cs typeface="黑体"/>
              </a:rPr>
              <a:t>（</a:t>
            </a:r>
            <a:r>
              <a:rPr dirty="0" sz="2400" spc="25" b="1">
                <a:latin typeface="Times New Roman"/>
                <a:cs typeface="Times New Roman"/>
              </a:rPr>
              <a:t>R</a:t>
            </a:r>
            <a:r>
              <a:rPr dirty="0" baseline="1182" sz="3525" spc="75" b="1">
                <a:latin typeface="黑体"/>
                <a:cs typeface="黑体"/>
              </a:rPr>
              <a:t>寄存器描述符中记录的每一个名字</a:t>
            </a:r>
            <a:r>
              <a:rPr dirty="0" sz="2400" spc="20" b="1">
                <a:latin typeface="Times New Roman"/>
                <a:cs typeface="Times New Roman"/>
              </a:rPr>
              <a:t>n</a:t>
            </a:r>
            <a:r>
              <a:rPr dirty="0" baseline="1182" sz="3525" spc="30" b="1">
                <a:latin typeface="黑体"/>
                <a:cs typeface="黑体"/>
              </a:rPr>
              <a:t>）</a:t>
            </a:r>
            <a:endParaRPr baseline="1182" sz="3525">
              <a:latin typeface="黑体"/>
              <a:cs typeface="黑体"/>
            </a:endParaRPr>
          </a:p>
          <a:p>
            <a:pPr marL="1765300" marR="1313180" indent="-304800">
              <a:lnSpc>
                <a:spcPct val="100800"/>
              </a:lnSpc>
            </a:pPr>
            <a:r>
              <a:rPr dirty="0" sz="2400" spc="-5" b="1">
                <a:latin typeface="Times New Roman"/>
                <a:cs typeface="Times New Roman"/>
              </a:rPr>
              <a:t>if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（名字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baseline="1182" sz="3525" spc="75" b="1">
                <a:latin typeface="黑体"/>
                <a:cs typeface="黑体"/>
              </a:rPr>
              <a:t>的值仅在寄存器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1182" sz="3525" spc="75" b="1">
                <a:latin typeface="黑体"/>
                <a:cs typeface="黑体"/>
              </a:rPr>
              <a:t>中</a:t>
            </a:r>
            <a:r>
              <a:rPr dirty="0" baseline="1182" sz="3525" spc="37" b="1">
                <a:latin typeface="黑体"/>
                <a:cs typeface="黑体"/>
              </a:rPr>
              <a:t>）</a:t>
            </a:r>
            <a:r>
              <a:rPr dirty="0" sz="2400" spc="25" b="1">
                <a:latin typeface="Times New Roman"/>
                <a:cs typeface="Times New Roman"/>
              </a:rPr>
              <a:t>{  </a:t>
            </a:r>
            <a:r>
              <a:rPr dirty="0" sz="2400" spc="-5" b="1">
                <a:latin typeface="Times New Roman"/>
                <a:cs typeface="Times New Roman"/>
              </a:rPr>
              <a:t>outcode('MOV' Mn,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R);</a:t>
            </a:r>
            <a:endParaRPr sz="2400">
              <a:latin typeface="Times New Roman"/>
              <a:cs typeface="Times New Roman"/>
            </a:endParaRPr>
          </a:p>
          <a:p>
            <a:pPr algn="ctr" marL="398145">
              <a:lnSpc>
                <a:spcPts val="2830"/>
              </a:lnSpc>
              <a:spcBef>
                <a:spcPts val="25"/>
              </a:spcBef>
            </a:pPr>
            <a:r>
              <a:rPr dirty="0" baseline="1182" sz="3525" spc="75" b="1">
                <a:latin typeface="黑体"/>
                <a:cs typeface="黑体"/>
              </a:rPr>
              <a:t>更新名字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baseline="1182" sz="3525" spc="75" b="1">
                <a:latin typeface="黑体"/>
                <a:cs typeface="黑体"/>
              </a:rPr>
              <a:t>的地址描述符为</a:t>
            </a:r>
            <a:r>
              <a:rPr dirty="0" sz="2400" spc="-5" b="1">
                <a:latin typeface="Times New Roman"/>
                <a:cs typeface="Times New Roman"/>
              </a:rPr>
              <a:t>Mn;</a:t>
            </a:r>
            <a:endParaRPr sz="2400">
              <a:latin typeface="Times New Roman"/>
              <a:cs typeface="Times New Roman"/>
            </a:endParaRPr>
          </a:p>
          <a:p>
            <a:pPr marL="1459865">
              <a:lnSpc>
                <a:spcPts val="2830"/>
              </a:lnSpc>
            </a:pPr>
            <a:r>
              <a:rPr dirty="0" sz="2400" b="1">
                <a:latin typeface="Times New Roman"/>
                <a:cs typeface="Times New Roman"/>
              </a:rPr>
              <a:t>};</a:t>
            </a:r>
            <a:endParaRPr sz="240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latin typeface="Times New Roman"/>
                <a:cs typeface="Times New Roman"/>
              </a:rPr>
              <a:t>return </a:t>
            </a:r>
            <a:r>
              <a:rPr dirty="0" sz="2400" b="1">
                <a:latin typeface="Times New Roman"/>
                <a:cs typeface="Times New Roman"/>
              </a:rPr>
              <a:t>R;</a:t>
            </a:r>
            <a:endParaRPr sz="2400">
              <a:latin typeface="Times New Roman"/>
              <a:cs typeface="Times New Roman"/>
            </a:endParaRPr>
          </a:p>
          <a:p>
            <a:pPr marL="850265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Times New Roman"/>
                <a:cs typeface="Times New Roman"/>
              </a:rPr>
              <a:t>};</a:t>
            </a:r>
            <a:endParaRPr sz="24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20"/>
              </a:spcBef>
            </a:pPr>
            <a:r>
              <a:rPr dirty="0" sz="2400" spc="-5" b="1">
                <a:latin typeface="Times New Roman"/>
                <a:cs typeface="Times New Roman"/>
              </a:rPr>
              <a:t>else return Mx;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44949"/>
            <a:ext cx="30829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代码生成算法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660140" y="871947"/>
            <a:ext cx="283718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latin typeface="黑体"/>
                <a:cs typeface="黑体"/>
              </a:rPr>
              <a:t>输出：基本块的目标代码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590" y="841586"/>
            <a:ext cx="3093085" cy="683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95"/>
              </a:spcBef>
            </a:pPr>
            <a:r>
              <a:rPr dirty="0" sz="1950" spc="50" b="1">
                <a:latin typeface="黑体"/>
                <a:cs typeface="黑体"/>
              </a:rPr>
              <a:t>输入：基本块的三地址语句 </a:t>
            </a:r>
            <a:r>
              <a:rPr dirty="0" sz="1950" spc="50" b="1">
                <a:latin typeface="黑体"/>
                <a:cs typeface="黑体"/>
              </a:rPr>
              <a:t>方法</a:t>
            </a:r>
            <a:r>
              <a:rPr dirty="0" sz="1950" spc="40" b="1">
                <a:latin typeface="黑体"/>
                <a:cs typeface="黑体"/>
              </a:rPr>
              <a:t>：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590" y="1528571"/>
            <a:ext cx="8635365" cy="526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4975" indent="-422909">
              <a:lnSpc>
                <a:spcPct val="100000"/>
              </a:lnSpc>
              <a:spcBef>
                <a:spcPts val="100"/>
              </a:spcBef>
              <a:buAutoNum type="arabicParenBoth"/>
              <a:tabLst>
                <a:tab pos="435609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for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baseline="1424" sz="2925" spc="75" b="1">
                <a:latin typeface="黑体"/>
                <a:cs typeface="黑体"/>
              </a:rPr>
              <a:t>基本块中的每一条三地址语句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561975" indent="-549910">
              <a:lnSpc>
                <a:spcPct val="100000"/>
              </a:lnSpc>
              <a:buAutoNum type="arabicParenBoth"/>
              <a:tabLst>
                <a:tab pos="561340" algn="l"/>
                <a:tab pos="5626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switch </a:t>
            </a:r>
            <a:r>
              <a:rPr dirty="0" baseline="1424" sz="2925" spc="75" b="1">
                <a:latin typeface="黑体"/>
                <a:cs typeface="黑体"/>
              </a:rPr>
              <a:t>当前处理的三地址语</a:t>
            </a:r>
            <a:r>
              <a:rPr dirty="0" baseline="1424" sz="2925" spc="60" b="1">
                <a:latin typeface="黑体"/>
                <a:cs typeface="黑体"/>
              </a:rPr>
              <a:t>句</a:t>
            </a:r>
            <a:r>
              <a:rPr dirty="0" baseline="1424" sz="2925" spc="-712" b="1">
                <a:latin typeface="黑体"/>
                <a:cs typeface="黑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688975" indent="-676910">
              <a:lnSpc>
                <a:spcPct val="100000"/>
              </a:lnSpc>
              <a:buAutoNum type="arabicParenBoth"/>
              <a:tabLst>
                <a:tab pos="688340" algn="l"/>
                <a:tab pos="6896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case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形</a:t>
            </a:r>
            <a:r>
              <a:rPr dirty="0" baseline="1424" sz="2925" spc="60" b="1">
                <a:latin typeface="黑体"/>
                <a:cs typeface="黑体"/>
              </a:rPr>
              <a:t>如</a:t>
            </a:r>
            <a:r>
              <a:rPr dirty="0" baseline="1424" sz="2925" spc="-712" b="1">
                <a:latin typeface="黑体"/>
                <a:cs typeface="黑体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x:=y</a:t>
            </a:r>
            <a:r>
              <a:rPr dirty="0" sz="2000" b="1">
                <a:latin typeface="Times New Roman"/>
                <a:cs typeface="Times New Roman"/>
              </a:rPr>
              <a:t> op z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的赋值语句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815975" indent="-803910">
              <a:lnSpc>
                <a:spcPct val="100000"/>
              </a:lnSpc>
              <a:buAutoNum type="arabicParenBoth"/>
              <a:tabLst>
                <a:tab pos="815340" algn="l"/>
                <a:tab pos="8166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L=getreg(i: x:=y </a:t>
            </a:r>
            <a:r>
              <a:rPr dirty="0" sz="2000" b="1">
                <a:latin typeface="Times New Roman"/>
                <a:cs typeface="Times New Roman"/>
              </a:rPr>
              <a:t>op </a:t>
            </a:r>
            <a:r>
              <a:rPr dirty="0" sz="2000" spc="-5" b="1">
                <a:latin typeface="Times New Roman"/>
                <a:cs typeface="Times New Roman"/>
              </a:rPr>
              <a:t>z);</a:t>
            </a:r>
            <a:endParaRPr sz="2000">
              <a:latin typeface="Times New Roman"/>
              <a:cs typeface="Times New Roman"/>
            </a:endParaRPr>
          </a:p>
          <a:p>
            <a:pPr marL="815975" indent="-803275">
              <a:lnSpc>
                <a:spcPct val="100000"/>
              </a:lnSpc>
              <a:buSzPct val="102564"/>
              <a:buFont typeface="Times New Roman"/>
              <a:buAutoNum type="arabicParenBoth"/>
              <a:tabLst>
                <a:tab pos="815340" algn="l"/>
                <a:tab pos="815975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查看名</a:t>
            </a:r>
            <a:r>
              <a:rPr dirty="0" baseline="1424" sz="2925" spc="60" b="1">
                <a:latin typeface="黑体"/>
                <a:cs typeface="黑体"/>
              </a:rPr>
              <a:t>字</a:t>
            </a:r>
            <a:r>
              <a:rPr dirty="0" baseline="1424" sz="2925" spc="-719" b="1">
                <a:latin typeface="黑体"/>
                <a:cs typeface="黑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</a:t>
            </a:r>
            <a:r>
              <a:rPr dirty="0" baseline="1424" sz="2925" spc="75" b="1">
                <a:latin typeface="黑体"/>
                <a:cs typeface="黑体"/>
              </a:rPr>
              <a:t>的地址描述符，取得</a:t>
            </a:r>
            <a:r>
              <a:rPr dirty="0" sz="2000" b="1">
                <a:latin typeface="Times New Roman"/>
                <a:cs typeface="Times New Roman"/>
              </a:rPr>
              <a:t>y</a:t>
            </a:r>
            <a:r>
              <a:rPr dirty="0" baseline="1424" sz="2925" spc="75" b="1">
                <a:latin typeface="黑体"/>
                <a:cs typeface="黑体"/>
              </a:rPr>
              <a:t>值的当前存放位置</a:t>
            </a:r>
            <a:r>
              <a:rPr dirty="0" sz="2000" spc="5" b="1">
                <a:latin typeface="Times New Roman"/>
                <a:cs typeface="Times New Roman"/>
              </a:rPr>
              <a:t>y</a:t>
            </a:r>
            <a:r>
              <a:rPr dirty="0" baseline="1424" sz="2925" spc="7" b="1">
                <a:latin typeface="Symbol"/>
                <a:cs typeface="Symbol"/>
              </a:rPr>
              <a:t></a:t>
            </a:r>
            <a:r>
              <a:rPr dirty="0" sz="2000" spc="5" b="1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815975" indent="-803910">
              <a:lnSpc>
                <a:spcPct val="100000"/>
              </a:lnSpc>
              <a:buAutoNum type="arabicParenBoth"/>
              <a:tabLst>
                <a:tab pos="815340" algn="l"/>
                <a:tab pos="8166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if (y</a:t>
            </a:r>
            <a:r>
              <a:rPr dirty="0" baseline="1424" sz="2925" spc="-7" b="1">
                <a:latin typeface="Symbol"/>
                <a:cs typeface="Symbol"/>
              </a:rPr>
              <a:t></a:t>
            </a:r>
            <a:r>
              <a:rPr dirty="0" sz="2000" spc="-5" b="1">
                <a:latin typeface="Times New Roman"/>
                <a:cs typeface="Times New Roman"/>
              </a:rPr>
              <a:t>!=L) outcode('MOV' </a:t>
            </a:r>
            <a:r>
              <a:rPr dirty="0" sz="2000" b="1">
                <a:latin typeface="Times New Roman"/>
                <a:cs typeface="Times New Roman"/>
              </a:rPr>
              <a:t>L, y</a:t>
            </a:r>
            <a:r>
              <a:rPr dirty="0" baseline="1424" sz="2925" b="1">
                <a:latin typeface="Symbol"/>
                <a:cs typeface="Symbol"/>
              </a:rPr>
              <a:t></a:t>
            </a:r>
            <a:r>
              <a:rPr dirty="0" sz="2000" b="1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  <a:p>
            <a:pPr marL="815975" indent="-803910">
              <a:lnSpc>
                <a:spcPct val="100000"/>
              </a:lnSpc>
              <a:buAutoNum type="arabicParenBoth"/>
              <a:tabLst>
                <a:tab pos="815340" algn="l"/>
                <a:tab pos="8166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else </a:t>
            </a:r>
            <a:r>
              <a:rPr dirty="0" baseline="1424" sz="2925" spc="75" b="1">
                <a:latin typeface="黑体"/>
                <a:cs typeface="黑体"/>
              </a:rPr>
              <a:t>将</a:t>
            </a:r>
            <a:r>
              <a:rPr dirty="0" sz="2000" b="1">
                <a:latin typeface="Times New Roman"/>
                <a:cs typeface="Times New Roman"/>
              </a:rPr>
              <a:t>L</a:t>
            </a:r>
            <a:r>
              <a:rPr dirty="0" baseline="1424" sz="2925" spc="75" b="1">
                <a:latin typeface="黑体"/>
                <a:cs typeface="黑体"/>
              </a:rPr>
              <a:t>从</a:t>
            </a:r>
            <a:r>
              <a:rPr dirty="0" sz="2000" b="1">
                <a:latin typeface="Times New Roman"/>
                <a:cs typeface="Times New Roman"/>
              </a:rPr>
              <a:t>y</a:t>
            </a:r>
            <a:r>
              <a:rPr dirty="0" baseline="1424" sz="2925" spc="75" b="1">
                <a:latin typeface="黑体"/>
                <a:cs typeface="黑体"/>
              </a:rPr>
              <a:t>的地址描述符中删除</a:t>
            </a:r>
            <a:r>
              <a:rPr dirty="0" sz="2000" b="1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815975" indent="-803275">
              <a:lnSpc>
                <a:spcPct val="100000"/>
              </a:lnSpc>
              <a:buSzPct val="102564"/>
              <a:buFont typeface="Times New Roman"/>
              <a:buAutoNum type="arabicParenBoth"/>
              <a:tabLst>
                <a:tab pos="815340" algn="l"/>
                <a:tab pos="815975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查看名</a:t>
            </a:r>
            <a:r>
              <a:rPr dirty="0" baseline="1424" sz="2925" spc="60" b="1">
                <a:latin typeface="黑体"/>
                <a:cs typeface="黑体"/>
              </a:rPr>
              <a:t>字</a:t>
            </a:r>
            <a:r>
              <a:rPr dirty="0" baseline="1424" sz="2925" spc="-719" b="1">
                <a:latin typeface="黑体"/>
                <a:cs typeface="黑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z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的地址描述符，取</a:t>
            </a:r>
            <a:r>
              <a:rPr dirty="0" baseline="1424" sz="2925" spc="60" b="1">
                <a:latin typeface="黑体"/>
                <a:cs typeface="黑体"/>
              </a:rPr>
              <a:t>得</a:t>
            </a:r>
            <a:r>
              <a:rPr dirty="0" baseline="1424" sz="2925" spc="-712" b="1">
                <a:latin typeface="黑体"/>
                <a:cs typeface="黑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z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值的当前存放位置</a:t>
            </a:r>
            <a:r>
              <a:rPr dirty="0" sz="2000" b="1">
                <a:latin typeface="Times New Roman"/>
                <a:cs typeface="Times New Roman"/>
              </a:rPr>
              <a:t>z</a:t>
            </a:r>
            <a:r>
              <a:rPr dirty="0" baseline="1424" sz="2925" b="1">
                <a:latin typeface="Symbol"/>
                <a:cs typeface="Symbol"/>
              </a:rPr>
              <a:t></a:t>
            </a:r>
            <a:r>
              <a:rPr dirty="0" sz="2000" b="1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815975" indent="-803275">
              <a:lnSpc>
                <a:spcPct val="100000"/>
              </a:lnSpc>
              <a:buAutoNum type="arabicParenBoth"/>
              <a:tabLst>
                <a:tab pos="815340" algn="l"/>
                <a:tab pos="81597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outcode(op </a:t>
            </a:r>
            <a:r>
              <a:rPr dirty="0" sz="2000" b="1">
                <a:latin typeface="Times New Roman"/>
                <a:cs typeface="Times New Roman"/>
              </a:rPr>
              <a:t>L, z</a:t>
            </a:r>
            <a:r>
              <a:rPr dirty="0" baseline="1424" sz="2925" b="1">
                <a:latin typeface="Symbol"/>
                <a:cs typeface="Symbol"/>
              </a:rPr>
              <a:t></a:t>
            </a:r>
            <a:r>
              <a:rPr dirty="0" sz="2000" b="1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  <a:p>
            <a:pPr marL="815975" indent="-803275">
              <a:lnSpc>
                <a:spcPct val="100000"/>
              </a:lnSpc>
              <a:buSzPct val="102564"/>
              <a:buFont typeface="Times New Roman"/>
              <a:buAutoNum type="arabicParenBoth"/>
              <a:tabLst>
                <a:tab pos="815340" algn="l"/>
                <a:tab pos="815975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更</a:t>
            </a:r>
            <a:r>
              <a:rPr dirty="0" baseline="1424" sz="2925" spc="60" b="1">
                <a:latin typeface="黑体"/>
                <a:cs typeface="黑体"/>
              </a:rPr>
              <a:t>新</a:t>
            </a:r>
            <a:r>
              <a:rPr dirty="0" baseline="1424" sz="2925" spc="-719" b="1">
                <a:latin typeface="黑体"/>
                <a:cs typeface="黑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x </a:t>
            </a:r>
            <a:r>
              <a:rPr dirty="0" baseline="1424" sz="2925" spc="75" b="1">
                <a:latin typeface="黑体"/>
                <a:cs typeface="黑体"/>
              </a:rPr>
              <a:t>的地址描述符以记</a:t>
            </a:r>
            <a:r>
              <a:rPr dirty="0" baseline="1424" sz="2925" spc="60" b="1">
                <a:latin typeface="黑体"/>
                <a:cs typeface="黑体"/>
              </a:rPr>
              <a:t>录</a:t>
            </a:r>
            <a:r>
              <a:rPr dirty="0" baseline="1424" sz="2925" spc="-712" b="1">
                <a:latin typeface="黑体"/>
                <a:cs typeface="黑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x </a:t>
            </a:r>
            <a:r>
              <a:rPr dirty="0" baseline="1424" sz="2925" spc="75" b="1">
                <a:latin typeface="黑体"/>
                <a:cs typeface="黑体"/>
              </a:rPr>
              <a:t>的值仅在</a:t>
            </a:r>
            <a:r>
              <a:rPr dirty="0" sz="2000" b="1">
                <a:latin typeface="Times New Roman"/>
                <a:cs typeface="Times New Roman"/>
              </a:rPr>
              <a:t>L</a:t>
            </a:r>
            <a:r>
              <a:rPr dirty="0" baseline="1424" sz="2925" spc="75" b="1">
                <a:latin typeface="黑体"/>
                <a:cs typeface="黑体"/>
              </a:rPr>
              <a:t>中</a:t>
            </a:r>
            <a:r>
              <a:rPr dirty="0" sz="2000" b="1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815975" indent="-803910">
              <a:lnSpc>
                <a:spcPct val="100000"/>
              </a:lnSpc>
              <a:buAutoNum type="arabicParenBoth"/>
              <a:tabLst>
                <a:tab pos="815340" algn="l"/>
                <a:tab pos="8166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if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(L</a:t>
            </a:r>
            <a:r>
              <a:rPr dirty="0" baseline="1424" sz="2925" spc="75" b="1">
                <a:latin typeface="黑体"/>
                <a:cs typeface="黑体"/>
              </a:rPr>
              <a:t>是寄存器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r>
              <a:rPr dirty="0" sz="2000" spc="490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更新</a:t>
            </a:r>
            <a:r>
              <a:rPr dirty="0" sz="2000" b="1">
                <a:latin typeface="Times New Roman"/>
                <a:cs typeface="Times New Roman"/>
              </a:rPr>
              <a:t>L</a:t>
            </a:r>
            <a:r>
              <a:rPr dirty="0" baseline="1424" sz="2925" spc="75" b="1">
                <a:latin typeface="黑体"/>
                <a:cs typeface="黑体"/>
              </a:rPr>
              <a:t>的寄存器描述符以记录</a:t>
            </a:r>
            <a:r>
              <a:rPr dirty="0" sz="2000" b="1">
                <a:latin typeface="Times New Roman"/>
                <a:cs typeface="Times New Roman"/>
              </a:rPr>
              <a:t>L</a:t>
            </a:r>
            <a:r>
              <a:rPr dirty="0" baseline="1424" sz="2925" spc="75" b="1">
                <a:latin typeface="黑体"/>
                <a:cs typeface="黑体"/>
              </a:rPr>
              <a:t>中只有</a:t>
            </a:r>
            <a:r>
              <a:rPr dirty="0" sz="2000" b="1">
                <a:latin typeface="Times New Roman"/>
                <a:cs typeface="Times New Roman"/>
              </a:rPr>
              <a:t>x</a:t>
            </a:r>
            <a:r>
              <a:rPr dirty="0" baseline="1424" sz="2925" spc="75" b="1">
                <a:latin typeface="黑体"/>
                <a:cs typeface="黑体"/>
              </a:rPr>
              <a:t>的值</a:t>
            </a:r>
            <a:r>
              <a:rPr dirty="0" sz="2000" b="1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815975" indent="-803275">
              <a:lnSpc>
                <a:spcPct val="100000"/>
              </a:lnSpc>
              <a:buSzPct val="102564"/>
              <a:buFont typeface="Times New Roman"/>
              <a:buAutoNum type="arabicParenBoth"/>
              <a:tabLst>
                <a:tab pos="815340" algn="l"/>
                <a:tab pos="815975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查</a:t>
            </a:r>
            <a:r>
              <a:rPr dirty="0" baseline="1424" sz="2925" spc="60" b="1">
                <a:latin typeface="黑体"/>
                <a:cs typeface="黑体"/>
              </a:rPr>
              <a:t>看</a:t>
            </a:r>
            <a:r>
              <a:rPr dirty="0" baseline="1424" sz="2925" spc="-719" b="1">
                <a:latin typeface="黑体"/>
                <a:cs typeface="黑体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y/z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的下次引用信息和活跃信息，以及</a:t>
            </a:r>
            <a:r>
              <a:rPr dirty="0" sz="2000" spc="-5" b="1">
                <a:latin typeface="Times New Roman"/>
                <a:cs typeface="Times New Roman"/>
              </a:rPr>
              <a:t>y/z</a:t>
            </a:r>
            <a:r>
              <a:rPr dirty="0" baseline="1424" sz="2925" spc="75" b="1">
                <a:latin typeface="黑体"/>
                <a:cs typeface="黑体"/>
              </a:rPr>
              <a:t>的地址描述符</a:t>
            </a:r>
            <a:r>
              <a:rPr dirty="0" sz="2000" b="1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815975" indent="-803910">
              <a:lnSpc>
                <a:spcPct val="100000"/>
              </a:lnSpc>
              <a:buAutoNum type="arabicParenBoth"/>
              <a:tabLst>
                <a:tab pos="815340" algn="l"/>
                <a:tab pos="8166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if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(y/z</a:t>
            </a:r>
            <a:r>
              <a:rPr dirty="0" baseline="1424" sz="2925" spc="75" b="1">
                <a:latin typeface="黑体"/>
                <a:cs typeface="黑体"/>
              </a:rPr>
              <a:t>没有下次引用，在块出口处非活跃，且当前值在寄存器</a:t>
            </a:r>
            <a:r>
              <a:rPr dirty="0" sz="2000" spc="5" b="1">
                <a:latin typeface="Times New Roman"/>
                <a:cs typeface="Times New Roman"/>
              </a:rPr>
              <a:t>R</a:t>
            </a:r>
            <a:r>
              <a:rPr dirty="0" baseline="1424" sz="2925" spc="75" b="1">
                <a:latin typeface="黑体"/>
                <a:cs typeface="黑体"/>
              </a:rPr>
              <a:t>中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069975" indent="-1057275">
              <a:lnSpc>
                <a:spcPct val="100000"/>
              </a:lnSpc>
              <a:buSzPct val="102564"/>
              <a:buFont typeface="Times New Roman"/>
              <a:buAutoNum type="arabicParenBoth"/>
              <a:tabLst>
                <a:tab pos="1069340" algn="l"/>
                <a:tab pos="1069975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从</a:t>
            </a:r>
            <a:r>
              <a:rPr dirty="0" sz="2000" spc="-5" b="1">
                <a:latin typeface="Times New Roman"/>
                <a:cs typeface="Times New Roman"/>
              </a:rPr>
              <a:t>y/z</a:t>
            </a:r>
            <a:r>
              <a:rPr dirty="0" baseline="1424" sz="2925" spc="75" b="1">
                <a:latin typeface="黑体"/>
                <a:cs typeface="黑体"/>
              </a:rPr>
              <a:t>的地址描述符中删除寄存器</a:t>
            </a:r>
            <a:r>
              <a:rPr dirty="0" sz="2000" spc="5" b="1">
                <a:latin typeface="Times New Roman"/>
                <a:cs typeface="Times New Roman"/>
              </a:rPr>
              <a:t>R;</a:t>
            </a:r>
            <a:endParaRPr sz="2000">
              <a:latin typeface="Times New Roman"/>
              <a:cs typeface="Times New Roman"/>
            </a:endParaRPr>
          </a:p>
          <a:p>
            <a:pPr marL="1069975" indent="-1057275">
              <a:lnSpc>
                <a:spcPct val="100000"/>
              </a:lnSpc>
              <a:buSzPct val="102564"/>
              <a:buFont typeface="Times New Roman"/>
              <a:buAutoNum type="arabicParenBoth"/>
              <a:tabLst>
                <a:tab pos="1069340" algn="l"/>
                <a:tab pos="1069975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从</a:t>
            </a:r>
            <a:r>
              <a:rPr dirty="0" sz="2000" spc="5" b="1">
                <a:latin typeface="Times New Roman"/>
                <a:cs typeface="Times New Roman"/>
              </a:rPr>
              <a:t>R</a:t>
            </a:r>
            <a:r>
              <a:rPr dirty="0" baseline="1424" sz="2925" spc="75" b="1">
                <a:latin typeface="黑体"/>
                <a:cs typeface="黑体"/>
              </a:rPr>
              <a:t>的寄存器描述符中删除名字</a:t>
            </a:r>
            <a:r>
              <a:rPr dirty="0" sz="2000" spc="-5" b="1">
                <a:latin typeface="Times New Roman"/>
                <a:cs typeface="Times New Roman"/>
              </a:rPr>
              <a:t>y/z; </a:t>
            </a: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815975" indent="-803910">
              <a:lnSpc>
                <a:spcPct val="100000"/>
              </a:lnSpc>
              <a:buAutoNum type="arabicParenBoth"/>
              <a:tabLst>
                <a:tab pos="815340" algn="l"/>
                <a:tab pos="8166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break;</a:t>
            </a:r>
            <a:endParaRPr sz="2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175"/>
              </a:spcBef>
            </a:pPr>
            <a:r>
              <a:rPr dirty="0" sz="1400"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3491"/>
            <a:ext cx="497205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90"/>
              <a:t>代码生成算法（续</a:t>
            </a:r>
            <a:r>
              <a:rPr dirty="0" sz="4000" spc="40">
                <a:latin typeface="Verdana"/>
                <a:cs typeface="Verdana"/>
              </a:rPr>
              <a:t>1</a:t>
            </a:r>
            <a:r>
              <a:rPr dirty="0" sz="3900" spc="40"/>
              <a:t>）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199387"/>
            <a:ext cx="448309" cy="476504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7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8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9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0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1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2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3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4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5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6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7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8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9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627" y="1199387"/>
            <a:ext cx="7402830" cy="4765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0" marR="4179570" indent="-127000">
              <a:lnSpc>
                <a:spcPct val="117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case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形如</a:t>
            </a:r>
            <a:r>
              <a:rPr dirty="0" sz="2000" spc="-5" b="1">
                <a:latin typeface="Times New Roman"/>
                <a:cs typeface="Times New Roman"/>
              </a:rPr>
              <a:t>x:=op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</a:t>
            </a:r>
            <a:r>
              <a:rPr dirty="0" baseline="1424" sz="2925" spc="75" b="1">
                <a:latin typeface="黑体"/>
                <a:cs typeface="黑体"/>
              </a:rPr>
              <a:t>的赋值语句</a:t>
            </a:r>
            <a:r>
              <a:rPr dirty="0" sz="2000" b="1">
                <a:latin typeface="Times New Roman"/>
                <a:cs typeface="Times New Roman"/>
              </a:rPr>
              <a:t>:  </a:t>
            </a:r>
            <a:r>
              <a:rPr dirty="0" sz="2000" spc="-5" b="1">
                <a:latin typeface="Times New Roman"/>
                <a:cs typeface="Times New Roman"/>
              </a:rPr>
              <a:t>L=getreg(i: x:=op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y);</a:t>
            </a:r>
            <a:endParaRPr sz="2000">
              <a:latin typeface="Times New Roman"/>
              <a:cs typeface="Times New Roman"/>
            </a:endParaRPr>
          </a:p>
          <a:p>
            <a:pPr marL="139700" marR="1231265" indent="-635">
              <a:lnSpc>
                <a:spcPct val="121000"/>
              </a:lnSpc>
            </a:pPr>
            <a:r>
              <a:rPr dirty="0" baseline="1424" sz="2925" spc="75" b="1">
                <a:latin typeface="黑体"/>
                <a:cs typeface="黑体"/>
              </a:rPr>
              <a:t>查看名</a:t>
            </a:r>
            <a:r>
              <a:rPr dirty="0" baseline="1424" sz="2925" spc="60" b="1">
                <a:latin typeface="黑体"/>
                <a:cs typeface="黑体"/>
              </a:rPr>
              <a:t>字</a:t>
            </a:r>
            <a:r>
              <a:rPr dirty="0" baseline="1424" sz="2925" spc="-750" b="1">
                <a:latin typeface="黑体"/>
                <a:cs typeface="黑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的地址描述符，取得</a:t>
            </a:r>
            <a:r>
              <a:rPr dirty="0" sz="2000" b="1">
                <a:latin typeface="Times New Roman"/>
                <a:cs typeface="Times New Roman"/>
              </a:rPr>
              <a:t>y</a:t>
            </a:r>
            <a:r>
              <a:rPr dirty="0" baseline="1424" sz="2925" spc="75" b="1">
                <a:latin typeface="黑体"/>
                <a:cs typeface="黑体"/>
              </a:rPr>
              <a:t>值的当前存放位置</a:t>
            </a:r>
            <a:r>
              <a:rPr dirty="0" sz="2000" spc="5" b="1">
                <a:latin typeface="Times New Roman"/>
                <a:cs typeface="Times New Roman"/>
              </a:rPr>
              <a:t>y</a:t>
            </a:r>
            <a:r>
              <a:rPr dirty="0" baseline="1424" sz="2925" spc="7" b="1">
                <a:latin typeface="Symbol"/>
                <a:cs typeface="Symbol"/>
              </a:rPr>
              <a:t></a:t>
            </a:r>
            <a:r>
              <a:rPr dirty="0" sz="2000" spc="5" b="1">
                <a:latin typeface="Times New Roman"/>
                <a:cs typeface="Times New Roman"/>
              </a:rPr>
              <a:t>;  </a:t>
            </a:r>
            <a:r>
              <a:rPr dirty="0" sz="2000" spc="-5" b="1">
                <a:latin typeface="Times New Roman"/>
                <a:cs typeface="Times New Roman"/>
              </a:rPr>
              <a:t>if (y</a:t>
            </a:r>
            <a:r>
              <a:rPr dirty="0" baseline="1424" sz="2925" spc="-7" b="1">
                <a:latin typeface="Symbol"/>
                <a:cs typeface="Symbol"/>
              </a:rPr>
              <a:t></a:t>
            </a:r>
            <a:r>
              <a:rPr dirty="0" sz="2000" spc="-5" b="1">
                <a:latin typeface="Times New Roman"/>
                <a:cs typeface="Times New Roman"/>
              </a:rPr>
              <a:t>!=L) outcode('MOV' </a:t>
            </a:r>
            <a:r>
              <a:rPr dirty="0" sz="2000" b="1">
                <a:latin typeface="Times New Roman"/>
                <a:cs typeface="Times New Roman"/>
              </a:rPr>
              <a:t>L,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</a:t>
            </a:r>
            <a:r>
              <a:rPr dirty="0" baseline="1424" sz="2925" b="1">
                <a:latin typeface="Symbol"/>
                <a:cs typeface="Symbol"/>
              </a:rPr>
              <a:t></a:t>
            </a:r>
            <a:r>
              <a:rPr dirty="0" sz="2000" b="1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  <a:p>
            <a:pPr marL="139065" marR="3477895">
              <a:lnSpc>
                <a:spcPct val="117000"/>
              </a:lnSpc>
              <a:spcBef>
                <a:spcPts val="70"/>
              </a:spcBef>
            </a:pPr>
            <a:r>
              <a:rPr dirty="0" sz="2000" spc="-5" b="1">
                <a:latin typeface="Times New Roman"/>
                <a:cs typeface="Times New Roman"/>
              </a:rPr>
              <a:t>else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将</a:t>
            </a:r>
            <a:r>
              <a:rPr dirty="0" sz="2000" b="1">
                <a:latin typeface="Times New Roman"/>
                <a:cs typeface="Times New Roman"/>
              </a:rPr>
              <a:t>L</a:t>
            </a:r>
            <a:r>
              <a:rPr dirty="0" baseline="1424" sz="2925" spc="60" b="1">
                <a:latin typeface="黑体"/>
                <a:cs typeface="黑体"/>
              </a:rPr>
              <a:t>从</a:t>
            </a:r>
            <a:r>
              <a:rPr dirty="0" baseline="1424" sz="2925" spc="-750" b="1">
                <a:latin typeface="黑体"/>
                <a:cs typeface="黑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的地址描述符中删除</a:t>
            </a:r>
            <a:r>
              <a:rPr dirty="0" sz="2000" b="1">
                <a:latin typeface="Times New Roman"/>
                <a:cs typeface="Times New Roman"/>
              </a:rPr>
              <a:t>;  </a:t>
            </a:r>
            <a:r>
              <a:rPr dirty="0" sz="2000" spc="-5" b="1">
                <a:latin typeface="Times New Roman"/>
                <a:cs typeface="Times New Roman"/>
              </a:rPr>
              <a:t>outcode(op L);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505"/>
              </a:spcBef>
            </a:pPr>
            <a:r>
              <a:rPr dirty="0" baseline="1424" sz="2925" spc="75" b="1">
                <a:latin typeface="黑体"/>
                <a:cs typeface="黑体"/>
              </a:rPr>
              <a:t>更新</a:t>
            </a:r>
            <a:r>
              <a:rPr dirty="0" sz="2000" b="1">
                <a:latin typeface="Times New Roman"/>
                <a:cs typeface="Times New Roman"/>
              </a:rPr>
              <a:t>x</a:t>
            </a:r>
            <a:r>
              <a:rPr dirty="0" baseline="1424" sz="2925" spc="75" b="1">
                <a:latin typeface="黑体"/>
                <a:cs typeface="黑体"/>
              </a:rPr>
              <a:t>的地址描述符以记录</a:t>
            </a:r>
            <a:r>
              <a:rPr dirty="0" sz="2000" b="1">
                <a:latin typeface="Times New Roman"/>
                <a:cs typeface="Times New Roman"/>
              </a:rPr>
              <a:t>x</a:t>
            </a:r>
            <a:r>
              <a:rPr dirty="0" baseline="1424" sz="2925" spc="75" b="1">
                <a:latin typeface="黑体"/>
                <a:cs typeface="黑体"/>
              </a:rPr>
              <a:t>的值仅在</a:t>
            </a:r>
            <a:r>
              <a:rPr dirty="0" sz="2000" b="1">
                <a:latin typeface="Times New Roman"/>
                <a:cs typeface="Times New Roman"/>
              </a:rPr>
              <a:t>L</a:t>
            </a:r>
            <a:r>
              <a:rPr dirty="0" baseline="1424" sz="2925" spc="75" b="1">
                <a:latin typeface="黑体"/>
                <a:cs typeface="黑体"/>
              </a:rPr>
              <a:t>中</a:t>
            </a:r>
            <a:r>
              <a:rPr dirty="0" sz="2000" b="1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39065" marR="653415">
              <a:lnSpc>
                <a:spcPct val="121000"/>
              </a:lnSpc>
            </a:pPr>
            <a:r>
              <a:rPr dirty="0" sz="2000" spc="-5" b="1">
                <a:latin typeface="Times New Roman"/>
                <a:cs typeface="Times New Roman"/>
              </a:rPr>
              <a:t>if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(L</a:t>
            </a:r>
            <a:r>
              <a:rPr dirty="0" baseline="1424" sz="2925" spc="75" b="1">
                <a:latin typeface="黑体"/>
                <a:cs typeface="黑体"/>
              </a:rPr>
              <a:t>是寄存器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r>
              <a:rPr dirty="0" sz="2000" spc="465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更新</a:t>
            </a:r>
            <a:r>
              <a:rPr dirty="0" sz="2000" b="1">
                <a:latin typeface="Times New Roman"/>
                <a:cs typeface="Times New Roman"/>
              </a:rPr>
              <a:t>L</a:t>
            </a:r>
            <a:r>
              <a:rPr dirty="0" baseline="1424" sz="2925" spc="75" b="1">
                <a:latin typeface="黑体"/>
                <a:cs typeface="黑体"/>
              </a:rPr>
              <a:t>的寄存器描述符以记录</a:t>
            </a:r>
            <a:r>
              <a:rPr dirty="0" sz="2000" b="1">
                <a:latin typeface="Times New Roman"/>
                <a:cs typeface="Times New Roman"/>
              </a:rPr>
              <a:t>L</a:t>
            </a:r>
            <a:r>
              <a:rPr dirty="0" baseline="1424" sz="2925" spc="75" b="1">
                <a:latin typeface="黑体"/>
                <a:cs typeface="黑体"/>
              </a:rPr>
              <a:t>中只有</a:t>
            </a:r>
            <a:r>
              <a:rPr dirty="0" sz="2000" b="1">
                <a:latin typeface="Times New Roman"/>
                <a:cs typeface="Times New Roman"/>
              </a:rPr>
              <a:t>x</a:t>
            </a:r>
            <a:r>
              <a:rPr dirty="0" baseline="1424" sz="2925" spc="75" b="1">
                <a:latin typeface="黑体"/>
                <a:cs typeface="黑体"/>
              </a:rPr>
              <a:t>的值</a:t>
            </a:r>
            <a:r>
              <a:rPr dirty="0" sz="2000" b="1">
                <a:latin typeface="Times New Roman"/>
                <a:cs typeface="Times New Roman"/>
              </a:rPr>
              <a:t>;  </a:t>
            </a:r>
            <a:r>
              <a:rPr dirty="0" baseline="1424" sz="2925" spc="75" b="1">
                <a:latin typeface="黑体"/>
                <a:cs typeface="黑体"/>
              </a:rPr>
              <a:t>查</a:t>
            </a:r>
            <a:r>
              <a:rPr dirty="0" baseline="1424" sz="2925" spc="60" b="1">
                <a:latin typeface="黑体"/>
                <a:cs typeface="黑体"/>
              </a:rPr>
              <a:t>看</a:t>
            </a:r>
            <a:r>
              <a:rPr dirty="0" baseline="1424" sz="2925" spc="-727" b="1">
                <a:latin typeface="黑体"/>
                <a:cs typeface="黑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的下次引用信息和活跃信息，以及</a:t>
            </a:r>
            <a:r>
              <a:rPr dirty="0" sz="2000" b="1">
                <a:latin typeface="Times New Roman"/>
                <a:cs typeface="Times New Roman"/>
              </a:rPr>
              <a:t>y</a:t>
            </a:r>
            <a:r>
              <a:rPr dirty="0" baseline="1424" sz="2925" spc="75" b="1">
                <a:latin typeface="黑体"/>
                <a:cs typeface="黑体"/>
              </a:rPr>
              <a:t>的地址描述符</a:t>
            </a:r>
            <a:r>
              <a:rPr dirty="0" sz="2000" b="1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imes New Roman"/>
                <a:cs typeface="Times New Roman"/>
              </a:rPr>
              <a:t>if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(y</a:t>
            </a:r>
            <a:r>
              <a:rPr dirty="0" baseline="1424" sz="2925" spc="75" b="1">
                <a:latin typeface="黑体"/>
                <a:cs typeface="黑体"/>
              </a:rPr>
              <a:t>没有下次引用，在块出口处非活跃，且当前值在寄存器</a:t>
            </a:r>
            <a:r>
              <a:rPr dirty="0" sz="2000" spc="5" b="1">
                <a:latin typeface="Times New Roman"/>
                <a:cs typeface="Times New Roman"/>
              </a:rPr>
              <a:t>R</a:t>
            </a:r>
            <a:r>
              <a:rPr dirty="0" baseline="1424" sz="2925" spc="75" b="1">
                <a:latin typeface="黑体"/>
                <a:cs typeface="黑体"/>
              </a:rPr>
              <a:t>中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393065" marR="3056255">
              <a:lnSpc>
                <a:spcPct val="117000"/>
              </a:lnSpc>
              <a:spcBef>
                <a:spcPts val="95"/>
              </a:spcBef>
            </a:pPr>
            <a:r>
              <a:rPr dirty="0" baseline="1424" sz="2925" spc="60" b="1">
                <a:latin typeface="黑体"/>
                <a:cs typeface="黑体"/>
              </a:rPr>
              <a:t>从</a:t>
            </a:r>
            <a:r>
              <a:rPr dirty="0" baseline="1424" sz="2925" spc="-742" b="1">
                <a:latin typeface="黑体"/>
                <a:cs typeface="黑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的地址描述符中删除寄存器</a:t>
            </a:r>
            <a:r>
              <a:rPr dirty="0" sz="2000" spc="5" b="1">
                <a:latin typeface="Times New Roman"/>
                <a:cs typeface="Times New Roman"/>
              </a:rPr>
              <a:t>R;  </a:t>
            </a:r>
            <a:r>
              <a:rPr dirty="0" baseline="1424" sz="2925" spc="75" b="1">
                <a:latin typeface="黑体"/>
                <a:cs typeface="黑体"/>
              </a:rPr>
              <a:t>从</a:t>
            </a:r>
            <a:r>
              <a:rPr dirty="0" sz="2000" spc="5" b="1">
                <a:latin typeface="Times New Roman"/>
                <a:cs typeface="Times New Roman"/>
              </a:rPr>
              <a:t>R</a:t>
            </a:r>
            <a:r>
              <a:rPr dirty="0" baseline="1424" sz="2925" spc="75" b="1">
                <a:latin typeface="黑体"/>
                <a:cs typeface="黑体"/>
              </a:rPr>
              <a:t>的寄存器描述符中删除名字</a:t>
            </a:r>
            <a:r>
              <a:rPr dirty="0" sz="2000" b="1">
                <a:latin typeface="Times New Roman"/>
                <a:cs typeface="Times New Roman"/>
              </a:rPr>
              <a:t>y;</a:t>
            </a:r>
            <a:r>
              <a:rPr dirty="0" sz="2000" spc="4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Times New Roman"/>
                <a:cs typeface="Times New Roman"/>
              </a:rPr>
              <a:t>break;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33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3491"/>
            <a:ext cx="497205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90"/>
              <a:t>代码生成算法（续</a:t>
            </a:r>
            <a:r>
              <a:rPr dirty="0" sz="4000" spc="40">
                <a:latin typeface="Verdana"/>
                <a:cs typeface="Verdana"/>
              </a:rPr>
              <a:t>2</a:t>
            </a:r>
            <a:r>
              <a:rPr dirty="0" sz="3900" spc="40"/>
              <a:t>）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2508" y="1032255"/>
            <a:ext cx="6053455" cy="34912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45"/>
              </a:lnSpc>
              <a:spcBef>
                <a:spcPts val="100"/>
              </a:spcBef>
            </a:pPr>
            <a:r>
              <a:rPr dirty="0" sz="1900" spc="-5" b="1">
                <a:latin typeface="Times New Roman"/>
                <a:cs typeface="Times New Roman"/>
              </a:rPr>
              <a:t>case</a:t>
            </a:r>
            <a:r>
              <a:rPr dirty="0" sz="1900" spc="-15" b="1">
                <a:latin typeface="Times New Roman"/>
                <a:cs typeface="Times New Roman"/>
              </a:rPr>
              <a:t> </a:t>
            </a:r>
            <a:r>
              <a:rPr dirty="0" sz="1850" spc="50" b="1">
                <a:latin typeface="黑体"/>
                <a:cs typeface="黑体"/>
              </a:rPr>
              <a:t>形</a:t>
            </a:r>
            <a:r>
              <a:rPr dirty="0" sz="1850" spc="40" b="1">
                <a:latin typeface="黑体"/>
                <a:cs typeface="黑体"/>
              </a:rPr>
              <a:t>如</a:t>
            </a:r>
            <a:r>
              <a:rPr dirty="0" sz="1850" spc="-445" b="1">
                <a:latin typeface="黑体"/>
                <a:cs typeface="黑体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x:=y </a:t>
            </a:r>
            <a:r>
              <a:rPr dirty="0" sz="1850" spc="50" b="1">
                <a:latin typeface="黑体"/>
                <a:cs typeface="黑体"/>
              </a:rPr>
              <a:t>的赋值语句</a:t>
            </a:r>
            <a:r>
              <a:rPr dirty="0" sz="1900" b="1">
                <a:latin typeface="Times New Roman"/>
                <a:cs typeface="Times New Roman"/>
              </a:rPr>
              <a:t>:</a:t>
            </a:r>
            <a:endParaRPr sz="1900">
              <a:latin typeface="Times New Roman"/>
              <a:cs typeface="Times New Roman"/>
            </a:endParaRPr>
          </a:p>
          <a:p>
            <a:pPr marL="132715" marR="3282315">
              <a:lnSpc>
                <a:spcPts val="2280"/>
              </a:lnSpc>
              <a:spcBef>
                <a:spcPts val="40"/>
              </a:spcBef>
            </a:pPr>
            <a:r>
              <a:rPr dirty="0" sz="1850" spc="50" b="1">
                <a:latin typeface="黑体"/>
                <a:cs typeface="黑体"/>
              </a:rPr>
              <a:t>查看名字</a:t>
            </a:r>
            <a:r>
              <a:rPr dirty="0" sz="1900" b="1">
                <a:latin typeface="Times New Roman"/>
                <a:cs typeface="Times New Roman"/>
              </a:rPr>
              <a:t>y</a:t>
            </a:r>
            <a:r>
              <a:rPr dirty="0" sz="1850" spc="50" b="1">
                <a:latin typeface="黑体"/>
                <a:cs typeface="黑体"/>
              </a:rPr>
              <a:t>的地址描述符</a:t>
            </a:r>
            <a:r>
              <a:rPr dirty="0" sz="1900" b="1">
                <a:latin typeface="Times New Roman"/>
                <a:cs typeface="Times New Roman"/>
              </a:rPr>
              <a:t>;  </a:t>
            </a:r>
            <a:r>
              <a:rPr dirty="0" sz="1900" spc="-5" b="1">
                <a:latin typeface="Times New Roman"/>
                <a:cs typeface="Times New Roman"/>
              </a:rPr>
              <a:t>if</a:t>
            </a:r>
            <a:r>
              <a:rPr dirty="0" sz="1900" spc="-20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(y</a:t>
            </a:r>
            <a:r>
              <a:rPr dirty="0" sz="1850" spc="50" b="1">
                <a:latin typeface="黑体"/>
                <a:cs typeface="黑体"/>
              </a:rPr>
              <a:t>的值在寄存器</a:t>
            </a:r>
            <a:r>
              <a:rPr dirty="0" sz="1900" b="1">
                <a:latin typeface="Times New Roman"/>
                <a:cs typeface="Times New Roman"/>
              </a:rPr>
              <a:t>R</a:t>
            </a:r>
            <a:r>
              <a:rPr dirty="0" sz="1850" spc="50" b="1">
                <a:latin typeface="黑体"/>
                <a:cs typeface="黑体"/>
              </a:rPr>
              <a:t>中</a:t>
            </a:r>
            <a:r>
              <a:rPr dirty="0" sz="1900" b="1">
                <a:latin typeface="Times New Roman"/>
                <a:cs typeface="Times New Roman"/>
              </a:rPr>
              <a:t>)</a:t>
            </a:r>
            <a:r>
              <a:rPr dirty="0" sz="1900" spc="-20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{</a:t>
            </a:r>
            <a:endParaRPr sz="1900">
              <a:latin typeface="Times New Roman"/>
              <a:cs typeface="Times New Roman"/>
            </a:endParaRPr>
          </a:p>
          <a:p>
            <a:pPr marL="374650" marR="2137410">
              <a:lnSpc>
                <a:spcPts val="2300"/>
              </a:lnSpc>
              <a:spcBef>
                <a:spcPts val="5"/>
              </a:spcBef>
            </a:pPr>
            <a:r>
              <a:rPr dirty="0" sz="1850" spc="50" b="1">
                <a:latin typeface="黑体"/>
                <a:cs typeface="黑体"/>
              </a:rPr>
              <a:t>在</a:t>
            </a:r>
            <a:r>
              <a:rPr dirty="0" sz="1900" b="1">
                <a:latin typeface="Times New Roman"/>
                <a:cs typeface="Times New Roman"/>
              </a:rPr>
              <a:t>R</a:t>
            </a:r>
            <a:r>
              <a:rPr dirty="0" sz="1850" spc="50" b="1">
                <a:latin typeface="黑体"/>
                <a:cs typeface="黑体"/>
              </a:rPr>
              <a:t>的寄存器描述符中增加名字</a:t>
            </a:r>
            <a:r>
              <a:rPr dirty="0" sz="1900" b="1">
                <a:latin typeface="Times New Roman"/>
                <a:cs typeface="Times New Roman"/>
              </a:rPr>
              <a:t>x; </a:t>
            </a:r>
            <a:r>
              <a:rPr dirty="0" sz="1850" spc="50" b="1">
                <a:latin typeface="黑体"/>
                <a:cs typeface="黑体"/>
              </a:rPr>
              <a:t>更新名字</a:t>
            </a:r>
            <a:r>
              <a:rPr dirty="0" sz="1900" b="1">
                <a:latin typeface="Times New Roman"/>
                <a:cs typeface="Times New Roman"/>
              </a:rPr>
              <a:t>x</a:t>
            </a:r>
            <a:r>
              <a:rPr dirty="0" sz="1850" spc="50" b="1">
                <a:latin typeface="黑体"/>
                <a:cs typeface="黑体"/>
              </a:rPr>
              <a:t>的地址描述符为</a:t>
            </a:r>
            <a:r>
              <a:rPr dirty="0" sz="1900" b="1">
                <a:latin typeface="Times New Roman"/>
                <a:cs typeface="Times New Roman"/>
              </a:rPr>
              <a:t>R;</a:t>
            </a:r>
            <a:r>
              <a:rPr dirty="0" sz="1900" spc="450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}</a:t>
            </a:r>
            <a:endParaRPr sz="1900">
              <a:latin typeface="Times New Roman"/>
              <a:cs typeface="Times New Roman"/>
            </a:endParaRPr>
          </a:p>
          <a:p>
            <a:pPr marL="132715">
              <a:lnSpc>
                <a:spcPts val="2130"/>
              </a:lnSpc>
            </a:pPr>
            <a:r>
              <a:rPr dirty="0" sz="1900" spc="-5" b="1">
                <a:latin typeface="Times New Roman"/>
                <a:cs typeface="Times New Roman"/>
              </a:rPr>
              <a:t>else</a:t>
            </a:r>
            <a:r>
              <a:rPr dirty="0" sz="1900" spc="-1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{</a:t>
            </a:r>
            <a:endParaRPr sz="1900">
              <a:latin typeface="Times New Roman"/>
              <a:cs typeface="Times New Roman"/>
            </a:endParaRPr>
          </a:p>
          <a:p>
            <a:pPr marL="374015" marR="3820160">
              <a:lnSpc>
                <a:spcPct val="100000"/>
              </a:lnSpc>
              <a:spcBef>
                <a:spcPts val="25"/>
              </a:spcBef>
            </a:pPr>
            <a:r>
              <a:rPr dirty="0" sz="1900" spc="-5" b="1">
                <a:latin typeface="Times New Roman"/>
                <a:cs typeface="Times New Roman"/>
              </a:rPr>
              <a:t>L=getreg(i:</a:t>
            </a:r>
            <a:r>
              <a:rPr dirty="0" sz="1900" spc="-7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x:=y);  </a:t>
            </a:r>
            <a:r>
              <a:rPr dirty="0" sz="1900" spc="-5" b="1">
                <a:latin typeface="Times New Roman"/>
                <a:cs typeface="Times New Roman"/>
              </a:rPr>
              <a:t>if</a:t>
            </a:r>
            <a:r>
              <a:rPr dirty="0" sz="1900" spc="-15" b="1">
                <a:latin typeface="Times New Roman"/>
                <a:cs typeface="Times New Roman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(L</a:t>
            </a:r>
            <a:r>
              <a:rPr dirty="0" sz="1850" spc="50" b="1">
                <a:latin typeface="黑体"/>
                <a:cs typeface="黑体"/>
              </a:rPr>
              <a:t>是寄存器</a:t>
            </a:r>
            <a:r>
              <a:rPr dirty="0" sz="1900" b="1">
                <a:latin typeface="Times New Roman"/>
                <a:cs typeface="Times New Roman"/>
              </a:rPr>
              <a:t>)</a:t>
            </a:r>
            <a:r>
              <a:rPr dirty="0" sz="1900" spc="-1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{</a:t>
            </a:r>
            <a:endParaRPr sz="1900">
              <a:latin typeface="Times New Roman"/>
              <a:cs typeface="Times New Roman"/>
            </a:endParaRPr>
          </a:p>
          <a:p>
            <a:pPr marL="615950" marR="5080">
              <a:lnSpc>
                <a:spcPts val="2300"/>
              </a:lnSpc>
              <a:spcBef>
                <a:spcPts val="85"/>
              </a:spcBef>
              <a:tabLst>
                <a:tab pos="3358515" algn="l"/>
              </a:tabLst>
            </a:pPr>
            <a:r>
              <a:rPr dirty="0" sz="1900" spc="-5" b="1">
                <a:latin typeface="Times New Roman"/>
                <a:cs typeface="Times New Roman"/>
              </a:rPr>
              <a:t>outcode(‘MOV’</a:t>
            </a:r>
            <a:r>
              <a:rPr dirty="0" sz="1900" spc="10" b="1">
                <a:latin typeface="Times New Roman"/>
                <a:cs typeface="Times New Roman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L,</a:t>
            </a:r>
            <a:r>
              <a:rPr dirty="0" sz="1900" spc="1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y</a:t>
            </a:r>
            <a:r>
              <a:rPr dirty="0" sz="1850" b="1">
                <a:latin typeface="Symbol"/>
                <a:cs typeface="Symbol"/>
              </a:rPr>
              <a:t></a:t>
            </a:r>
            <a:r>
              <a:rPr dirty="0" sz="1900" b="1">
                <a:latin typeface="Times New Roman"/>
                <a:cs typeface="Times New Roman"/>
              </a:rPr>
              <a:t>);	</a:t>
            </a:r>
            <a:r>
              <a:rPr dirty="0" sz="1900" spc="-5" b="1">
                <a:latin typeface="Times New Roman"/>
                <a:cs typeface="Times New Roman"/>
              </a:rPr>
              <a:t>//</a:t>
            </a:r>
            <a:r>
              <a:rPr dirty="0" sz="1900" spc="-65" b="1">
                <a:latin typeface="Times New Roman"/>
                <a:cs typeface="Times New Roman"/>
              </a:rPr>
              <a:t> </a:t>
            </a:r>
            <a:r>
              <a:rPr dirty="0" sz="1900" spc="5" b="1">
                <a:latin typeface="Times New Roman"/>
                <a:cs typeface="Times New Roman"/>
              </a:rPr>
              <a:t>y</a:t>
            </a:r>
            <a:r>
              <a:rPr dirty="0" sz="1850" spc="5" b="1">
                <a:latin typeface="Symbol"/>
                <a:cs typeface="Symbol"/>
              </a:rPr>
              <a:t></a:t>
            </a:r>
            <a:r>
              <a:rPr dirty="0" sz="1850" spc="50" b="1">
                <a:latin typeface="黑体"/>
                <a:cs typeface="黑体"/>
              </a:rPr>
              <a:t>为</a:t>
            </a:r>
            <a:r>
              <a:rPr dirty="0" sz="1900" b="1">
                <a:latin typeface="Times New Roman"/>
                <a:cs typeface="Times New Roman"/>
              </a:rPr>
              <a:t>y</a:t>
            </a:r>
            <a:r>
              <a:rPr dirty="0" sz="1850" spc="50" b="1">
                <a:latin typeface="黑体"/>
                <a:cs typeface="黑体"/>
              </a:rPr>
              <a:t>值的当前存放位置 更新</a:t>
            </a:r>
            <a:r>
              <a:rPr dirty="0" sz="1900" spc="-5" b="1">
                <a:latin typeface="Times New Roman"/>
                <a:cs typeface="Times New Roman"/>
              </a:rPr>
              <a:t>L</a:t>
            </a:r>
            <a:r>
              <a:rPr dirty="0" sz="1850" spc="50" b="1">
                <a:latin typeface="黑体"/>
                <a:cs typeface="黑体"/>
              </a:rPr>
              <a:t>的寄存器描述符为名字</a:t>
            </a:r>
            <a:r>
              <a:rPr dirty="0" sz="1900" b="1">
                <a:latin typeface="Times New Roman"/>
                <a:cs typeface="Times New Roman"/>
              </a:rPr>
              <a:t>x</a:t>
            </a:r>
            <a:r>
              <a:rPr dirty="0" sz="1850" spc="50" b="1">
                <a:latin typeface="黑体"/>
                <a:cs typeface="黑体"/>
              </a:rPr>
              <a:t>和</a:t>
            </a:r>
            <a:r>
              <a:rPr dirty="0" sz="1900" b="1">
                <a:latin typeface="Times New Roman"/>
                <a:cs typeface="Times New Roman"/>
              </a:rPr>
              <a:t>y;</a:t>
            </a:r>
            <a:endParaRPr sz="1900">
              <a:latin typeface="Times New Roman"/>
              <a:cs typeface="Times New Roman"/>
            </a:endParaRPr>
          </a:p>
          <a:p>
            <a:pPr marL="615950">
              <a:lnSpc>
                <a:spcPts val="2190"/>
              </a:lnSpc>
            </a:pPr>
            <a:r>
              <a:rPr dirty="0" sz="1850" spc="50" b="1">
                <a:latin typeface="黑体"/>
                <a:cs typeface="黑体"/>
              </a:rPr>
              <a:t>更新名字</a:t>
            </a:r>
            <a:r>
              <a:rPr dirty="0" sz="1900" b="1">
                <a:latin typeface="Times New Roman"/>
                <a:cs typeface="Times New Roman"/>
              </a:rPr>
              <a:t>x</a:t>
            </a:r>
            <a:r>
              <a:rPr dirty="0" sz="1850" spc="50" b="1">
                <a:latin typeface="黑体"/>
                <a:cs typeface="黑体"/>
              </a:rPr>
              <a:t>的地址描述符为</a:t>
            </a:r>
            <a:r>
              <a:rPr dirty="0" sz="1900" spc="-5" b="1">
                <a:latin typeface="Times New Roman"/>
                <a:cs typeface="Times New Roman"/>
              </a:rPr>
              <a:t>L;</a:t>
            </a:r>
            <a:endParaRPr sz="1900">
              <a:latin typeface="Times New Roman"/>
              <a:cs typeface="Times New Roman"/>
            </a:endParaRPr>
          </a:p>
          <a:p>
            <a:pPr marL="615315">
              <a:lnSpc>
                <a:spcPts val="2245"/>
              </a:lnSpc>
            </a:pPr>
            <a:r>
              <a:rPr dirty="0" sz="1900" b="1">
                <a:latin typeface="Times New Roman"/>
                <a:cs typeface="Times New Roman"/>
              </a:rPr>
              <a:t>y</a:t>
            </a:r>
            <a:r>
              <a:rPr dirty="0" sz="1850" spc="50" b="1">
                <a:latin typeface="黑体"/>
                <a:cs typeface="黑体"/>
              </a:rPr>
              <a:t>的地址描述符中增加寄存器</a:t>
            </a:r>
            <a:r>
              <a:rPr dirty="0" sz="1900" spc="-5" b="1">
                <a:latin typeface="Times New Roman"/>
                <a:cs typeface="Times New Roman"/>
              </a:rPr>
              <a:t>L;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4458" y="4497832"/>
            <a:ext cx="5843905" cy="900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Times New Roman"/>
                <a:cs typeface="Times New Roman"/>
              </a:rPr>
              <a:t>}</a:t>
            </a:r>
            <a:endParaRPr sz="1900">
              <a:latin typeface="Times New Roman"/>
              <a:cs typeface="Times New Roman"/>
            </a:endParaRPr>
          </a:p>
          <a:p>
            <a:pPr marL="254000" marR="5080" indent="-241935">
              <a:lnSpc>
                <a:spcPts val="2300"/>
              </a:lnSpc>
              <a:spcBef>
                <a:spcPts val="80"/>
              </a:spcBef>
              <a:tabLst>
                <a:tab pos="3148965" algn="l"/>
              </a:tabLst>
            </a:pPr>
            <a:r>
              <a:rPr dirty="0" sz="1900" spc="-5" b="1">
                <a:latin typeface="Times New Roman"/>
                <a:cs typeface="Times New Roman"/>
              </a:rPr>
              <a:t>else</a:t>
            </a:r>
            <a:r>
              <a:rPr dirty="0" sz="1900" spc="-1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{</a:t>
            </a:r>
            <a:r>
              <a:rPr dirty="0" sz="1900" spc="470" b="1">
                <a:latin typeface="Times New Roman"/>
                <a:cs typeface="Times New Roman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// </a:t>
            </a:r>
            <a:r>
              <a:rPr dirty="0" sz="1850" spc="50" b="1">
                <a:latin typeface="黑体"/>
                <a:cs typeface="黑体"/>
              </a:rPr>
              <a:t>此时</a:t>
            </a:r>
            <a:r>
              <a:rPr dirty="0" sz="1850" spc="20" b="1">
                <a:latin typeface="黑体"/>
                <a:cs typeface="黑体"/>
              </a:rPr>
              <a:t>，</a:t>
            </a:r>
            <a:r>
              <a:rPr dirty="0" sz="1900" spc="20" b="1">
                <a:latin typeface="Times New Roman"/>
                <a:cs typeface="Times New Roman"/>
              </a:rPr>
              <a:t>L</a:t>
            </a:r>
            <a:r>
              <a:rPr dirty="0" sz="1850" spc="50" b="1">
                <a:latin typeface="黑体"/>
                <a:cs typeface="黑体"/>
              </a:rPr>
              <a:t>是名字</a:t>
            </a:r>
            <a:r>
              <a:rPr dirty="0" sz="1900" b="1">
                <a:latin typeface="Times New Roman"/>
                <a:cs typeface="Times New Roman"/>
              </a:rPr>
              <a:t>x</a:t>
            </a:r>
            <a:r>
              <a:rPr dirty="0" sz="1850" spc="50" b="1">
                <a:latin typeface="黑体"/>
                <a:cs typeface="黑体"/>
              </a:rPr>
              <a:t>的存储单元地址</a:t>
            </a:r>
            <a:r>
              <a:rPr dirty="0" sz="1900" spc="-10" b="1">
                <a:latin typeface="Times New Roman"/>
                <a:cs typeface="Times New Roman"/>
              </a:rPr>
              <a:t>Mx  </a:t>
            </a:r>
            <a:r>
              <a:rPr dirty="0" sz="1900" spc="-5" b="1">
                <a:latin typeface="Times New Roman"/>
                <a:cs typeface="Times New Roman"/>
              </a:rPr>
              <a:t>outcode('MOV' </a:t>
            </a:r>
            <a:r>
              <a:rPr dirty="0" sz="1900" spc="15" b="1">
                <a:latin typeface="Times New Roman"/>
                <a:cs typeface="Times New Roman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L,</a:t>
            </a:r>
            <a:r>
              <a:rPr dirty="0" sz="1900" spc="10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y</a:t>
            </a:r>
            <a:r>
              <a:rPr dirty="0" sz="1850" b="1">
                <a:latin typeface="Symbol"/>
                <a:cs typeface="Symbol"/>
              </a:rPr>
              <a:t></a:t>
            </a:r>
            <a:r>
              <a:rPr dirty="0" sz="1900" b="1">
                <a:latin typeface="Times New Roman"/>
                <a:cs typeface="Times New Roman"/>
              </a:rPr>
              <a:t>);	</a:t>
            </a:r>
            <a:r>
              <a:rPr dirty="0" sz="1900" spc="-5" b="1">
                <a:latin typeface="Times New Roman"/>
                <a:cs typeface="Times New Roman"/>
              </a:rPr>
              <a:t>//</a:t>
            </a:r>
            <a:r>
              <a:rPr dirty="0" sz="1900" spc="-60" b="1">
                <a:latin typeface="Times New Roman"/>
                <a:cs typeface="Times New Roman"/>
              </a:rPr>
              <a:t> </a:t>
            </a:r>
            <a:r>
              <a:rPr dirty="0" sz="1900" spc="5" b="1">
                <a:latin typeface="Times New Roman"/>
                <a:cs typeface="Times New Roman"/>
              </a:rPr>
              <a:t>y</a:t>
            </a:r>
            <a:r>
              <a:rPr dirty="0" sz="1850" spc="5" b="1">
                <a:latin typeface="Symbol"/>
                <a:cs typeface="Symbol"/>
              </a:rPr>
              <a:t></a:t>
            </a:r>
            <a:r>
              <a:rPr dirty="0" sz="1850" spc="50" b="1">
                <a:latin typeface="黑体"/>
                <a:cs typeface="黑体"/>
              </a:rPr>
              <a:t>为</a:t>
            </a:r>
            <a:r>
              <a:rPr dirty="0" sz="1900" b="1">
                <a:latin typeface="Times New Roman"/>
                <a:cs typeface="Times New Roman"/>
              </a:rPr>
              <a:t>y</a:t>
            </a:r>
            <a:r>
              <a:rPr dirty="0" sz="1850" spc="50" b="1">
                <a:latin typeface="黑体"/>
                <a:cs typeface="黑体"/>
              </a:rPr>
              <a:t>值的当前存放位置</a:t>
            </a:r>
            <a:endParaRPr sz="185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5764" y="5375655"/>
            <a:ext cx="324612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50" b="1">
                <a:latin typeface="黑体"/>
                <a:cs typeface="黑体"/>
              </a:rPr>
              <a:t>更新名字</a:t>
            </a:r>
            <a:r>
              <a:rPr dirty="0" sz="1900" b="1">
                <a:latin typeface="Times New Roman"/>
                <a:cs typeface="Times New Roman"/>
              </a:rPr>
              <a:t>x</a:t>
            </a:r>
            <a:r>
              <a:rPr dirty="0" sz="1850" spc="50" b="1">
                <a:latin typeface="黑体"/>
                <a:cs typeface="黑体"/>
              </a:rPr>
              <a:t>的地址描述符为</a:t>
            </a:r>
            <a:r>
              <a:rPr dirty="0" sz="1900" spc="-5" b="1">
                <a:latin typeface="Times New Roman"/>
                <a:cs typeface="Times New Roman"/>
              </a:rPr>
              <a:t>Mx;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1032255"/>
            <a:ext cx="428625" cy="5521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45"/>
              </a:lnSpc>
              <a:spcBef>
                <a:spcPts val="100"/>
              </a:spcBef>
            </a:pPr>
            <a:r>
              <a:rPr dirty="0" sz="1900" b="1">
                <a:latin typeface="Times New Roman"/>
                <a:cs typeface="Times New Roman"/>
              </a:rPr>
              <a:t>(30)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245"/>
              </a:lnSpc>
            </a:pPr>
            <a:r>
              <a:rPr dirty="0" sz="1900" b="1">
                <a:latin typeface="Times New Roman"/>
                <a:cs typeface="Times New Roman"/>
              </a:rPr>
              <a:t>(31)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b="1">
                <a:latin typeface="Times New Roman"/>
                <a:cs typeface="Times New Roman"/>
              </a:rPr>
              <a:t>(32)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900" b="1">
                <a:latin typeface="Times New Roman"/>
                <a:cs typeface="Times New Roman"/>
              </a:rPr>
              <a:t>(33)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245"/>
              </a:lnSpc>
              <a:spcBef>
                <a:spcPts val="20"/>
              </a:spcBef>
            </a:pPr>
            <a:r>
              <a:rPr dirty="0" sz="1900" b="1">
                <a:latin typeface="Times New Roman"/>
                <a:cs typeface="Times New Roman"/>
              </a:rPr>
              <a:t>(34)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245"/>
              </a:lnSpc>
            </a:pPr>
            <a:r>
              <a:rPr dirty="0" sz="1900" b="1">
                <a:latin typeface="Times New Roman"/>
                <a:cs typeface="Times New Roman"/>
              </a:rPr>
              <a:t>(35)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900" b="1">
                <a:latin typeface="Times New Roman"/>
                <a:cs typeface="Times New Roman"/>
              </a:rPr>
              <a:t>(36)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b="1">
                <a:latin typeface="Times New Roman"/>
                <a:cs typeface="Times New Roman"/>
              </a:rPr>
              <a:t>(37)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900" b="1">
                <a:latin typeface="Times New Roman"/>
                <a:cs typeface="Times New Roman"/>
              </a:rPr>
              <a:t>(38)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900" b="1">
                <a:latin typeface="Times New Roman"/>
                <a:cs typeface="Times New Roman"/>
              </a:rPr>
              <a:t>(39)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245"/>
              </a:lnSpc>
              <a:spcBef>
                <a:spcPts val="20"/>
              </a:spcBef>
            </a:pPr>
            <a:r>
              <a:rPr dirty="0" sz="1900" b="1">
                <a:latin typeface="Times New Roman"/>
                <a:cs typeface="Times New Roman"/>
              </a:rPr>
              <a:t>(40)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245"/>
              </a:lnSpc>
            </a:pPr>
            <a:r>
              <a:rPr dirty="0" sz="1900" b="1">
                <a:latin typeface="Times New Roman"/>
                <a:cs typeface="Times New Roman"/>
              </a:rPr>
              <a:t>(41)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b="1">
                <a:latin typeface="Times New Roman"/>
                <a:cs typeface="Times New Roman"/>
              </a:rPr>
              <a:t>(42)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900" b="1">
                <a:latin typeface="Times New Roman"/>
                <a:cs typeface="Times New Roman"/>
              </a:rPr>
              <a:t>(43)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900" b="1">
                <a:latin typeface="Times New Roman"/>
                <a:cs typeface="Times New Roman"/>
              </a:rPr>
              <a:t>(44)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245"/>
              </a:lnSpc>
              <a:spcBef>
                <a:spcPts val="25"/>
              </a:spcBef>
            </a:pPr>
            <a:r>
              <a:rPr dirty="0" sz="1900" b="1">
                <a:latin typeface="Times New Roman"/>
                <a:cs typeface="Times New Roman"/>
              </a:rPr>
              <a:t>(45)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245"/>
              </a:lnSpc>
            </a:pPr>
            <a:r>
              <a:rPr dirty="0" sz="1900" b="1">
                <a:latin typeface="Times New Roman"/>
                <a:cs typeface="Times New Roman"/>
              </a:rPr>
              <a:t>(46)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b="1">
                <a:latin typeface="Times New Roman"/>
                <a:cs typeface="Times New Roman"/>
              </a:rPr>
              <a:t>(47)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900" b="1">
                <a:latin typeface="Times New Roman"/>
                <a:cs typeface="Times New Roman"/>
              </a:rPr>
              <a:t>(48)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158" y="5656072"/>
            <a:ext cx="1736089" cy="897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3365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Times New Roman"/>
                <a:cs typeface="Times New Roman"/>
              </a:rPr>
              <a:t>}</a:t>
            </a: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ts val="2300"/>
              </a:lnSpc>
              <a:spcBef>
                <a:spcPts val="60"/>
              </a:spcBef>
            </a:pPr>
            <a:r>
              <a:rPr dirty="0" sz="1900" b="1">
                <a:latin typeface="Times New Roman"/>
                <a:cs typeface="Times New Roman"/>
              </a:rPr>
              <a:t>} </a:t>
            </a:r>
            <a:r>
              <a:rPr dirty="0" sz="1900" spc="-5" b="1">
                <a:latin typeface="Times New Roman"/>
                <a:cs typeface="Times New Roman"/>
              </a:rPr>
              <a:t>// end </a:t>
            </a:r>
            <a:r>
              <a:rPr dirty="0" sz="1900" b="1">
                <a:latin typeface="Times New Roman"/>
                <a:cs typeface="Times New Roman"/>
              </a:rPr>
              <a:t>of</a:t>
            </a:r>
            <a:r>
              <a:rPr dirty="0" sz="1900" spc="-65" b="1">
                <a:latin typeface="Times New Roman"/>
                <a:cs typeface="Times New Roman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if-else  break;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3491"/>
            <a:ext cx="497205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90"/>
              <a:t>代码生成算法（续</a:t>
            </a:r>
            <a:r>
              <a:rPr dirty="0" sz="4000" spc="40">
                <a:latin typeface="Verdana"/>
                <a:cs typeface="Verdana"/>
              </a:rPr>
              <a:t>3</a:t>
            </a:r>
            <a:r>
              <a:rPr dirty="0" sz="3900" spc="40"/>
              <a:t>）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239011"/>
            <a:ext cx="802005" cy="647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834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49)	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latin typeface="Times New Roman"/>
                <a:cs typeface="Times New Roman"/>
              </a:rPr>
              <a:t>(50)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4127" y="1239011"/>
            <a:ext cx="5375910" cy="647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// end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switch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latin typeface="Times New Roman"/>
                <a:cs typeface="Times New Roman"/>
              </a:rPr>
              <a:t>//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end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for</a:t>
            </a:r>
            <a:r>
              <a:rPr dirty="0" baseline="1424" sz="2925" spc="15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基本块中的所有语句已经处理完毕</a:t>
            </a:r>
            <a:endParaRPr baseline="1424" sz="2925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1912620"/>
            <a:ext cx="44881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(51)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for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baseline="1424" sz="2925" spc="75" b="1">
                <a:latin typeface="黑体"/>
                <a:cs typeface="黑体"/>
              </a:rPr>
              <a:t>在出口处活跃的每一个变</a:t>
            </a:r>
            <a:r>
              <a:rPr dirty="0" baseline="1424" sz="2925" spc="60" b="1">
                <a:latin typeface="黑体"/>
                <a:cs typeface="黑体"/>
              </a:rPr>
              <a:t>量</a:t>
            </a:r>
            <a:r>
              <a:rPr dirty="0" baseline="1424" sz="2925" spc="-727" b="1">
                <a:latin typeface="黑体"/>
                <a:cs typeface="黑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x)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2217420"/>
            <a:ext cx="448309" cy="112903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5</a:t>
            </a:r>
            <a:r>
              <a:rPr dirty="0" sz="2000" spc="-5" b="1">
                <a:latin typeface="Times New Roman"/>
                <a:cs typeface="Times New Roman"/>
              </a:rPr>
              <a:t>2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5</a:t>
            </a:r>
            <a:r>
              <a:rPr dirty="0" sz="2000" spc="-5" b="1">
                <a:latin typeface="Times New Roman"/>
                <a:cs typeface="Times New Roman"/>
              </a:rPr>
              <a:t>3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imes New Roman"/>
                <a:cs typeface="Times New Roman"/>
              </a:rPr>
              <a:t>(</a:t>
            </a:r>
            <a:r>
              <a:rPr dirty="0" sz="2000" b="1">
                <a:latin typeface="Times New Roman"/>
                <a:cs typeface="Times New Roman"/>
              </a:rPr>
              <a:t>5</a:t>
            </a:r>
            <a:r>
              <a:rPr dirty="0" sz="2000" spc="-5" b="1">
                <a:latin typeface="Times New Roman"/>
                <a:cs typeface="Times New Roman"/>
              </a:rPr>
              <a:t>4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3614" y="2217420"/>
            <a:ext cx="6743065" cy="112903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baseline="1424" sz="2925" spc="75" b="1">
                <a:latin typeface="黑体"/>
                <a:cs typeface="黑体"/>
              </a:rPr>
              <a:t>查看</a:t>
            </a:r>
            <a:r>
              <a:rPr dirty="0" sz="2000" b="1">
                <a:latin typeface="Times New Roman"/>
                <a:cs typeface="Times New Roman"/>
              </a:rPr>
              <a:t>x</a:t>
            </a:r>
            <a:r>
              <a:rPr dirty="0" baseline="1424" sz="2925" spc="75" b="1">
                <a:latin typeface="黑体"/>
                <a:cs typeface="黑体"/>
              </a:rPr>
              <a:t>的地址描述符</a:t>
            </a:r>
            <a:r>
              <a:rPr dirty="0" sz="2000" b="1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Times New Roman"/>
                <a:cs typeface="Times New Roman"/>
              </a:rPr>
              <a:t>if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(x</a:t>
            </a:r>
            <a:r>
              <a:rPr dirty="0" baseline="1424" sz="2925" spc="75" b="1">
                <a:latin typeface="黑体"/>
                <a:cs typeface="黑体"/>
              </a:rPr>
              <a:t>值的存放位置只有寄存器</a:t>
            </a:r>
            <a:r>
              <a:rPr dirty="0" sz="2000" spc="5" b="1">
                <a:latin typeface="Times New Roman"/>
                <a:cs typeface="Times New Roman"/>
              </a:rPr>
              <a:t>R)</a:t>
            </a:r>
            <a:endParaRPr sz="200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  <a:spcBef>
                <a:spcPts val="480"/>
              </a:spcBef>
              <a:tabLst>
                <a:tab pos="312039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outcode('MOV' 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Mx,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R);	</a:t>
            </a:r>
            <a:r>
              <a:rPr dirty="0" sz="2000" spc="-5" b="1">
                <a:latin typeface="Times New Roman"/>
                <a:cs typeface="Times New Roman"/>
              </a:rPr>
              <a:t>//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baseline="1424" sz="2925" spc="60" b="1">
                <a:latin typeface="黑体"/>
                <a:cs typeface="黑体"/>
              </a:rPr>
              <a:t>将</a:t>
            </a:r>
            <a:r>
              <a:rPr dirty="0" baseline="1424" sz="2925" spc="-742" b="1">
                <a:latin typeface="黑体"/>
                <a:cs typeface="黑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x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的值存入它的内存单元中</a:t>
            </a:r>
            <a:r>
              <a:rPr dirty="0" sz="2000" b="1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3372611"/>
            <a:ext cx="19989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(55) </a:t>
            </a:r>
            <a:r>
              <a:rPr dirty="0" sz="2000" b="1">
                <a:latin typeface="Times New Roman"/>
                <a:cs typeface="Times New Roman"/>
              </a:rPr>
              <a:t>} </a:t>
            </a:r>
            <a:r>
              <a:rPr dirty="0" sz="2000" spc="-5" b="1">
                <a:latin typeface="Times New Roman"/>
                <a:cs typeface="Times New Roman"/>
              </a:rPr>
              <a:t>// end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7725"/>
            <a:ext cx="15544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示例：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256540" y="1134506"/>
            <a:ext cx="5648960" cy="386016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91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考虑赋值语</a:t>
            </a:r>
            <a:r>
              <a:rPr dirty="0" baseline="1010" sz="4125" spc="52" b="1">
                <a:latin typeface="黑体"/>
                <a:cs typeface="黑体"/>
              </a:rPr>
              <a:t>句</a:t>
            </a:r>
            <a:r>
              <a:rPr dirty="0" baseline="1010" sz="4125" spc="-1019" b="1">
                <a:latin typeface="黑体"/>
                <a:cs typeface="黑体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x:=a+b*c-d</a:t>
            </a:r>
            <a:endParaRPr sz="280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spcBef>
                <a:spcPts val="79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三地址语句序列：</a:t>
            </a:r>
            <a:endParaRPr baseline="1010" sz="4125">
              <a:latin typeface="黑体"/>
              <a:cs typeface="黑体"/>
            </a:endParaRPr>
          </a:p>
          <a:p>
            <a:pPr marL="828675" marR="3940175">
              <a:lnSpc>
                <a:spcPct val="118300"/>
              </a:lnSpc>
              <a:spcBef>
                <a:spcPts val="30"/>
              </a:spcBef>
            </a:pPr>
            <a:r>
              <a:rPr dirty="0" sz="2400" spc="-5" b="1">
                <a:latin typeface="Times New Roman"/>
                <a:cs typeface="Times New Roman"/>
              </a:rPr>
              <a:t>t:=b*c  </a:t>
            </a:r>
            <a:r>
              <a:rPr dirty="0" sz="2400" b="1">
                <a:latin typeface="Times New Roman"/>
                <a:cs typeface="Times New Roman"/>
              </a:rPr>
              <a:t>u:</a:t>
            </a:r>
            <a:r>
              <a:rPr dirty="0" sz="2400" spc="-5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10" b="1">
                <a:latin typeface="Times New Roman"/>
                <a:cs typeface="Times New Roman"/>
              </a:rPr>
              <a:t>+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828675" marR="3943985">
              <a:lnSpc>
                <a:spcPct val="120800"/>
              </a:lnSpc>
              <a:spcBef>
                <a:spcPts val="25"/>
              </a:spcBef>
            </a:pPr>
            <a:r>
              <a:rPr dirty="0" sz="2400" b="1">
                <a:latin typeface="Times New Roman"/>
                <a:cs typeface="Times New Roman"/>
              </a:rPr>
              <a:t>v:</a:t>
            </a:r>
            <a:r>
              <a:rPr dirty="0" sz="2400" spc="-10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u-d  </a:t>
            </a:r>
            <a:r>
              <a:rPr dirty="0" sz="2400" spc="-5" b="1">
                <a:latin typeface="Times New Roman"/>
                <a:cs typeface="Times New Roman"/>
              </a:rPr>
              <a:t>x:=v</a:t>
            </a:r>
            <a:endParaRPr sz="240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spcBef>
                <a:spcPts val="63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假定在基本块的出口</a:t>
            </a:r>
            <a:r>
              <a:rPr dirty="0" baseline="1010" sz="4125" spc="30" b="1">
                <a:latin typeface="黑体"/>
                <a:cs typeface="黑体"/>
              </a:rPr>
              <a:t>，</a:t>
            </a:r>
            <a:r>
              <a:rPr dirty="0" sz="2800" spc="20" b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1010" sz="4125" spc="67" b="1">
                <a:latin typeface="黑体"/>
                <a:cs typeface="黑体"/>
              </a:rPr>
              <a:t>是活跃的</a:t>
            </a:r>
            <a:endParaRPr baseline="1010" sz="4125">
              <a:latin typeface="黑体"/>
              <a:cs typeface="黑体"/>
            </a:endParaRPr>
          </a:p>
          <a:p>
            <a:pPr marL="406400" indent="-342900">
              <a:lnSpc>
                <a:spcPct val="100000"/>
              </a:lnSpc>
              <a:spcBef>
                <a:spcPts val="7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有两个寄存器</a:t>
            </a:r>
            <a:r>
              <a:rPr dirty="0" sz="2800" spc="-10" b="1">
                <a:latin typeface="Times New Roman"/>
                <a:cs typeface="Times New Roman"/>
              </a:rPr>
              <a:t>R</a:t>
            </a:r>
            <a:r>
              <a:rPr dirty="0" baseline="-17543" sz="2850" spc="-15" b="1">
                <a:latin typeface="Times New Roman"/>
                <a:cs typeface="Times New Roman"/>
              </a:rPr>
              <a:t>0</a:t>
            </a:r>
            <a:r>
              <a:rPr dirty="0" baseline="1010" sz="4125" spc="67" b="1">
                <a:latin typeface="黑体"/>
                <a:cs typeface="黑体"/>
              </a:rPr>
              <a:t>和</a:t>
            </a:r>
            <a:r>
              <a:rPr dirty="0" sz="2800" b="1">
                <a:latin typeface="Times New Roman"/>
                <a:cs typeface="Times New Roman"/>
              </a:rPr>
              <a:t>R</a:t>
            </a:r>
            <a:r>
              <a:rPr dirty="0" baseline="-17543" sz="2850" b="1">
                <a:latin typeface="Times New Roman"/>
                <a:cs typeface="Times New Roman"/>
              </a:rPr>
              <a:t>1</a:t>
            </a:r>
            <a:endParaRPr baseline="-17543" sz="2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7067" y="1230351"/>
          <a:ext cx="8655050" cy="5038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1475"/>
                <a:gridCol w="1778635"/>
                <a:gridCol w="1934844"/>
                <a:gridCol w="3284854"/>
              </a:tblGrid>
              <a:tr h="648929"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1950" spc="50" b="1">
                          <a:solidFill>
                            <a:srgbClr val="0000FF"/>
                          </a:solidFill>
                          <a:latin typeface="黑体"/>
                          <a:cs typeface="黑体"/>
                        </a:rPr>
                        <a:t>三地址语句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9109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1950" spc="50" b="1">
                          <a:solidFill>
                            <a:srgbClr val="0000FF"/>
                          </a:solidFill>
                          <a:latin typeface="黑体"/>
                          <a:cs typeface="黑体"/>
                        </a:rPr>
                        <a:t>目标代码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1950" spc="50" b="1">
                          <a:solidFill>
                            <a:srgbClr val="0000FF"/>
                          </a:solidFill>
                          <a:latin typeface="黑体"/>
                          <a:cs typeface="黑体"/>
                        </a:rPr>
                        <a:t>寄存器描述器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219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1950" spc="50" b="1">
                          <a:solidFill>
                            <a:srgbClr val="0000FF"/>
                          </a:solidFill>
                          <a:latin typeface="黑体"/>
                          <a:cs typeface="黑体"/>
                        </a:rPr>
                        <a:t>地址描述器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78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1750" spc="50" b="1">
                          <a:latin typeface="宋体"/>
                          <a:cs typeface="宋体"/>
                        </a:rPr>
                        <a:t>寄存器全空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828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315"/>
                        </a:spcBef>
                        <a:tabLst>
                          <a:tab pos="935990" algn="l"/>
                          <a:tab pos="1710689" algn="l"/>
                          <a:tab pos="2377440" algn="l"/>
                        </a:tabLst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a:Ma	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b: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 Mb	c:Mc	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d:Md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2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790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t:=b*c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37655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MOV 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7094" sz="1950" spc="7" b="1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2000" spc="-1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b  MUL 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7094" sz="1950" spc="7" b="1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2000" spc="-2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09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987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1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7094" sz="1950" spc="22" b="1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1424" sz="2925" spc="22" b="1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2000" spc="15" b="1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1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1424" sz="2925" spc="15" b="1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2000" spc="10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7094" sz="1950" spc="15" b="1">
                          <a:latin typeface="Times New Roman"/>
                          <a:cs typeface="Times New Roman"/>
                        </a:rPr>
                        <a:t>0</a:t>
                      </a:r>
                      <a:endParaRPr baseline="-17094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22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79095">
                        <a:lnSpc>
                          <a:spcPct val="100000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u:=a+t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87960">
                        <a:lnSpc>
                          <a:spcPct val="100000"/>
                        </a:lnSpc>
                        <a:spcBef>
                          <a:spcPts val="925"/>
                        </a:spcBef>
                        <a:tabLst>
                          <a:tab pos="920750" algn="l"/>
                        </a:tabLst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MOV 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7094" sz="1950" spc="7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a  ADD	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7094" sz="1950" spc="7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2000" spc="-9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0</a:t>
                      </a:r>
                      <a:endParaRPr baseline="-17094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 marR="106299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2000" spc="1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7094" sz="1950" spc="22" b="1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1424" sz="2925" spc="22" b="1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2000" spc="15" b="1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7094" sz="1950" spc="15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1424" sz="2925" spc="15" b="1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95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 marR="236982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2000" spc="1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1424" sz="2925" spc="15" b="1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2000" spc="10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7094" sz="1950" spc="15" b="1">
                          <a:latin typeface="Times New Roman"/>
                          <a:cs typeface="Times New Roman"/>
                        </a:rPr>
                        <a:t>0 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baseline="1424" sz="2925" spc="15" b="1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1</a:t>
                      </a:r>
                      <a:endParaRPr baseline="-17094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95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3394"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v:=u-d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11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505"/>
                        </a:spcBef>
                        <a:tabLst>
                          <a:tab pos="800100" algn="l"/>
                        </a:tabLst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SUB	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7094" sz="1950" spc="7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2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11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 marR="107696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2000" spc="1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7094" sz="1950" spc="22" b="1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1424" sz="2925" spc="22" b="1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2000" spc="15" b="1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7094" sz="1950" spc="15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1424" sz="2925" spc="15" b="1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v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43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 marR="2383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000" spc="1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1424" sz="2925" spc="15" b="1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2000" spc="10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7094" sz="1950" spc="15" b="1">
                          <a:latin typeface="Times New Roman"/>
                          <a:cs typeface="Times New Roman"/>
                        </a:rPr>
                        <a:t>0  </a:t>
                      </a:r>
                      <a:r>
                        <a:rPr dirty="0" sz="2000" spc="2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baseline="1424" sz="2925" spc="30" b="1">
                          <a:latin typeface="宋体"/>
                          <a:cs typeface="宋体"/>
                        </a:rPr>
                        <a:t>： 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1424" sz="2925" spc="15" b="1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1</a:t>
                      </a:r>
                      <a:endParaRPr baseline="-17094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1109"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x:=v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7094" sz="1950" spc="-15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1424" sz="2925" spc="-15" b="1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v,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8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2000" spc="10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1424" sz="2925" spc="15" b="1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2000" spc="10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7094" sz="1950" spc="15" b="1">
                          <a:latin typeface="Times New Roman"/>
                          <a:cs typeface="Times New Roman"/>
                        </a:rPr>
                        <a:t>1</a:t>
                      </a:r>
                      <a:endParaRPr baseline="-17094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8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MOV Mx,</a:t>
                      </a:r>
                      <a:r>
                        <a:rPr dirty="0" sz="2000" spc="-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1</a:t>
                      </a:r>
                      <a:endParaRPr baseline="-17094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2000" spc="15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1424" sz="2925" spc="22" b="1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2000" spc="1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7094" sz="1950" spc="22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1424" sz="2925" spc="22" b="1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2000" spc="15" b="1">
                          <a:latin typeface="Times New Roman"/>
                          <a:cs typeface="Times New Roman"/>
                        </a:rPr>
                        <a:t>Mx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0637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>
                <a:solidFill>
                  <a:srgbClr val="FF0000"/>
                </a:solidFill>
              </a:rPr>
              <a:t>翻译过程</a:t>
            </a:r>
            <a:endParaRPr sz="3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716470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/>
              <a:t>9.4.3</a:t>
            </a:r>
            <a:r>
              <a:rPr dirty="0" sz="3900" spc="25"/>
              <a:t> </a:t>
            </a:r>
            <a:r>
              <a:rPr dirty="0" sz="3900" spc="90"/>
              <a:t>其他常用语句的代码生成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184785"/>
            <a:ext cx="3583304" cy="155892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涉及变址的赋值语句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涉及指针的赋值语句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转移语句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3194" y="6554723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46994" y="6586783"/>
            <a:ext cx="8890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</a:pPr>
            <a:r>
              <a:rPr dirty="0" sz="140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171195"/>
            <a:ext cx="51581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latin typeface="Verdana"/>
                <a:cs typeface="Verdana"/>
              </a:rPr>
              <a:t>1.</a:t>
            </a:r>
            <a:r>
              <a:rPr dirty="0" sz="3900" spc="90"/>
              <a:t>涉及变址的赋值语句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490" y="882375"/>
            <a:ext cx="8093709" cy="184848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5"/>
              </a:spcBef>
              <a:buClr>
                <a:srgbClr val="0000FF"/>
              </a:buClr>
              <a:buSzPct val="71794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两种语句形式</a:t>
            </a:r>
            <a:r>
              <a:rPr dirty="0" baseline="1424" sz="2925" b="1">
                <a:latin typeface="黑体"/>
                <a:cs typeface="黑体"/>
              </a:rPr>
              <a:t>：</a:t>
            </a:r>
            <a:r>
              <a:rPr dirty="0" sz="2000" b="1">
                <a:latin typeface="Times New Roman"/>
                <a:cs typeface="Times New Roman"/>
              </a:rPr>
              <a:t>a:=b[i]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和</a:t>
            </a:r>
            <a:r>
              <a:rPr dirty="0" sz="2000" spc="-5" b="1">
                <a:latin typeface="Times New Roman"/>
                <a:cs typeface="Times New Roman"/>
              </a:rPr>
              <a:t>a[i]:=b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Clr>
                <a:srgbClr val="0000FF"/>
              </a:buClr>
              <a:buSzPct val="71794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假定数组采用静态存储分配</a:t>
            </a:r>
            <a:endParaRPr baseline="1424" sz="29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6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基址已知</a:t>
            </a:r>
            <a:endParaRPr baseline="1424" sz="29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15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下标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baseline="1424" sz="2925" spc="75" b="1">
                <a:latin typeface="黑体"/>
                <a:cs typeface="黑体"/>
              </a:rPr>
              <a:t>存放的位置不同，生成的目标代码也不同</a:t>
            </a:r>
            <a:endParaRPr baseline="1424" sz="29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00FF"/>
              </a:buClr>
              <a:buSzPct val="71794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假定调</a:t>
            </a:r>
            <a:r>
              <a:rPr dirty="0" baseline="1424" sz="2925" spc="60" b="1">
                <a:latin typeface="黑体"/>
                <a:cs typeface="黑体"/>
              </a:rPr>
              <a:t>用</a:t>
            </a:r>
            <a:r>
              <a:rPr dirty="0" baseline="1424" sz="2925" spc="-727" b="1">
                <a:latin typeface="黑体"/>
                <a:cs typeface="黑体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L:=getreg(a:=b[i])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baseline="1424" sz="2925" spc="60" b="1">
                <a:latin typeface="黑体"/>
                <a:cs typeface="黑体"/>
              </a:rPr>
              <a:t>及</a:t>
            </a:r>
            <a:r>
              <a:rPr dirty="0" baseline="1424" sz="2925" spc="-719" b="1">
                <a:latin typeface="黑体"/>
                <a:cs typeface="黑体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L:=getreg(a[i]:=b)</a:t>
            </a:r>
            <a:r>
              <a:rPr dirty="0" baseline="1424" sz="2925" spc="75" b="1">
                <a:latin typeface="黑体"/>
                <a:cs typeface="黑体"/>
              </a:rPr>
              <a:t>返回的是寄存器地址</a:t>
            </a:r>
            <a:endParaRPr baseline="1424" sz="2925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520" y="2798931"/>
            <a:ext cx="4320540" cy="39604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90805">
              <a:lnSpc>
                <a:spcPts val="2340"/>
              </a:lnSpc>
              <a:spcBef>
                <a:spcPts val="370"/>
              </a:spcBef>
            </a:pP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:=</a:t>
            </a: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sz="2000" spc="-5" b="1">
                <a:latin typeface="Times New Roman"/>
                <a:cs typeface="Times New Roman"/>
              </a:rPr>
              <a:t>[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]</a:t>
            </a:r>
            <a:r>
              <a:rPr dirty="0" baseline="1424" sz="2925" spc="75" b="1">
                <a:latin typeface="黑体"/>
                <a:cs typeface="黑体"/>
              </a:rPr>
              <a:t>的代码生成过程如下。</a:t>
            </a:r>
            <a:endParaRPr baseline="1424" sz="2925">
              <a:latin typeface="黑体"/>
              <a:cs typeface="黑体"/>
            </a:endParaRPr>
          </a:p>
          <a:p>
            <a:pPr marL="640715" indent="-549910">
              <a:lnSpc>
                <a:spcPts val="2340"/>
              </a:lnSpc>
              <a:buAutoNum type="arabicParenBoth"/>
              <a:tabLst>
                <a:tab pos="640080" algn="l"/>
                <a:tab pos="64071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L:=getreg(a:=b[i]);</a:t>
            </a:r>
            <a:endParaRPr sz="2000">
              <a:latin typeface="Times New Roman"/>
              <a:cs typeface="Times New Roman"/>
            </a:endParaRPr>
          </a:p>
          <a:p>
            <a:pPr marL="640715" indent="-549910">
              <a:lnSpc>
                <a:spcPct val="100000"/>
              </a:lnSpc>
              <a:spcBef>
                <a:spcPts val="120"/>
              </a:spcBef>
              <a:buSzPct val="102564"/>
              <a:buFont typeface="Times New Roman"/>
              <a:buAutoNum type="arabicParenBoth"/>
              <a:tabLst>
                <a:tab pos="640080" algn="l"/>
                <a:tab pos="640715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查看名</a:t>
            </a:r>
            <a:r>
              <a:rPr dirty="0" baseline="1424" sz="2925" spc="60" b="1">
                <a:latin typeface="黑体"/>
                <a:cs typeface="黑体"/>
              </a:rPr>
              <a:t>字</a:t>
            </a:r>
            <a:r>
              <a:rPr dirty="0" baseline="1424" sz="2925" spc="-719" b="1">
                <a:latin typeface="黑体"/>
                <a:cs typeface="黑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的地址描述符</a:t>
            </a:r>
            <a:r>
              <a:rPr dirty="0" sz="2000" b="1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640715" indent="-549910">
              <a:lnSpc>
                <a:spcPts val="2340"/>
              </a:lnSpc>
              <a:buAutoNum type="arabicParenBoth"/>
              <a:tabLst>
                <a:tab pos="640080" algn="l"/>
                <a:tab pos="64071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if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</a:t>
            </a:r>
            <a:r>
              <a:rPr dirty="0" sz="2000" spc="-10" b="1">
                <a:latin typeface="Times New Roman"/>
                <a:cs typeface="Times New Roman"/>
              </a:rPr>
              <a:t> i</a:t>
            </a:r>
            <a:r>
              <a:rPr dirty="0" baseline="1424" sz="2925" spc="75" b="1">
                <a:latin typeface="黑体"/>
                <a:cs typeface="黑体"/>
              </a:rPr>
              <a:t>的值在寄存器</a:t>
            </a:r>
            <a:r>
              <a:rPr dirty="0" sz="2000" spc="5" b="1">
                <a:latin typeface="Times New Roman"/>
                <a:cs typeface="Times New Roman"/>
              </a:rPr>
              <a:t>R</a:t>
            </a:r>
            <a:r>
              <a:rPr dirty="0" baseline="-17094" sz="1950" spc="7" b="1">
                <a:latin typeface="Times New Roman"/>
                <a:cs typeface="Times New Roman"/>
              </a:rPr>
              <a:t>i</a:t>
            </a:r>
            <a:r>
              <a:rPr dirty="0" baseline="1424" sz="2925" spc="75" b="1">
                <a:latin typeface="黑体"/>
                <a:cs typeface="黑体"/>
              </a:rPr>
              <a:t>中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894715" indent="-803910">
              <a:lnSpc>
                <a:spcPts val="2340"/>
              </a:lnSpc>
              <a:buAutoNum type="arabicParenBoth"/>
              <a:tabLst>
                <a:tab pos="894080" algn="l"/>
                <a:tab pos="89471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outcode('MOV' </a:t>
            </a:r>
            <a:r>
              <a:rPr dirty="0" sz="2000" b="1">
                <a:latin typeface="Times New Roman"/>
                <a:cs typeface="Times New Roman"/>
              </a:rPr>
              <a:t>L,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b[R</a:t>
            </a:r>
            <a:r>
              <a:rPr dirty="0" baseline="-17094" sz="1950" spc="-7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]);</a:t>
            </a:r>
            <a:endParaRPr sz="2000">
              <a:latin typeface="Times New Roman"/>
              <a:cs typeface="Times New Roman"/>
            </a:endParaRPr>
          </a:p>
          <a:p>
            <a:pPr marL="640715" indent="-549910">
              <a:lnSpc>
                <a:spcPts val="2340"/>
              </a:lnSpc>
              <a:spcBef>
                <a:spcPts val="120"/>
              </a:spcBef>
              <a:buAutoNum type="arabicParenBoth"/>
              <a:tabLst>
                <a:tab pos="640080" algn="l"/>
                <a:tab pos="64071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else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if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(i</a:t>
            </a:r>
            <a:r>
              <a:rPr dirty="0" baseline="1424" sz="2925" spc="75" b="1">
                <a:latin typeface="黑体"/>
                <a:cs typeface="黑体"/>
              </a:rPr>
              <a:t>的值在内存单元</a:t>
            </a:r>
            <a:r>
              <a:rPr dirty="0" sz="2000" b="1">
                <a:latin typeface="Times New Roman"/>
                <a:cs typeface="Times New Roman"/>
              </a:rPr>
              <a:t>M</a:t>
            </a:r>
            <a:r>
              <a:rPr dirty="0" baseline="-17094" sz="1950" b="1">
                <a:latin typeface="Times New Roman"/>
                <a:cs typeface="Times New Roman"/>
              </a:rPr>
              <a:t>i</a:t>
            </a:r>
            <a:r>
              <a:rPr dirty="0" baseline="1424" sz="2925" spc="75" b="1">
                <a:latin typeface="黑体"/>
                <a:cs typeface="黑体"/>
              </a:rPr>
              <a:t>中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894715" indent="-803910">
              <a:lnSpc>
                <a:spcPts val="2340"/>
              </a:lnSpc>
              <a:buAutoNum type="arabicParenBoth"/>
              <a:tabLst>
                <a:tab pos="894080" algn="l"/>
                <a:tab pos="89471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outcode('MOV' </a:t>
            </a:r>
            <a:r>
              <a:rPr dirty="0" sz="2000" b="1">
                <a:latin typeface="Times New Roman"/>
                <a:cs typeface="Times New Roman"/>
              </a:rPr>
              <a:t>L,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</a:t>
            </a:r>
            <a:r>
              <a:rPr dirty="0" baseline="-17094" sz="1950" spc="-7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  <a:p>
            <a:pPr marL="894715" indent="-803910">
              <a:lnSpc>
                <a:spcPct val="100000"/>
              </a:lnSpc>
              <a:buAutoNum type="arabicParenBoth"/>
              <a:tabLst>
                <a:tab pos="894080" algn="l"/>
                <a:tab pos="89471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outcode('MOV' </a:t>
            </a:r>
            <a:r>
              <a:rPr dirty="0" sz="2000" b="1">
                <a:latin typeface="Times New Roman"/>
                <a:cs typeface="Times New Roman"/>
              </a:rPr>
              <a:t>L,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b[L]);</a:t>
            </a:r>
            <a:endParaRPr sz="20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tabLst>
                <a:tab pos="89408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(8)	</a:t>
            </a: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640715" indent="-550545">
              <a:lnSpc>
                <a:spcPts val="2340"/>
              </a:lnSpc>
              <a:spcBef>
                <a:spcPts val="120"/>
              </a:spcBef>
              <a:buAutoNum type="arabicParenBoth" startAt="9"/>
              <a:tabLst>
                <a:tab pos="640080" algn="l"/>
                <a:tab pos="64135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else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if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(i</a:t>
            </a:r>
            <a:r>
              <a:rPr dirty="0" baseline="1424" sz="2925" spc="75" b="1">
                <a:latin typeface="黑体"/>
                <a:cs typeface="黑体"/>
              </a:rPr>
              <a:t>的值在栈单元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baseline="-17094" sz="195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[SP]</a:t>
            </a:r>
            <a:r>
              <a:rPr dirty="0" baseline="1424" sz="2925" spc="75" b="1">
                <a:latin typeface="黑体"/>
                <a:cs typeface="黑体"/>
              </a:rPr>
              <a:t>中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894715" indent="-803910">
              <a:lnSpc>
                <a:spcPts val="2340"/>
              </a:lnSpc>
              <a:buAutoNum type="arabicParenBoth" startAt="9"/>
              <a:tabLst>
                <a:tab pos="894080" algn="l"/>
                <a:tab pos="89471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outcode('MOV' </a:t>
            </a:r>
            <a:r>
              <a:rPr dirty="0" sz="2000" b="1">
                <a:latin typeface="Times New Roman"/>
                <a:cs typeface="Times New Roman"/>
              </a:rPr>
              <a:t>L,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</a:t>
            </a:r>
            <a:r>
              <a:rPr dirty="0" baseline="-17094" sz="1950" spc="-7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[SP]);</a:t>
            </a:r>
            <a:endParaRPr sz="2000">
              <a:latin typeface="Times New Roman"/>
              <a:cs typeface="Times New Roman"/>
            </a:endParaRPr>
          </a:p>
          <a:p>
            <a:pPr marL="880110" indent="-789940">
              <a:lnSpc>
                <a:spcPct val="100000"/>
              </a:lnSpc>
              <a:buAutoNum type="arabicParenBoth" startAt="9"/>
              <a:tabLst>
                <a:tab pos="880110" algn="l"/>
                <a:tab pos="880744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outcode('MOV' </a:t>
            </a:r>
            <a:r>
              <a:rPr dirty="0" sz="2000" b="1">
                <a:latin typeface="Times New Roman"/>
                <a:cs typeface="Times New Roman"/>
              </a:rPr>
              <a:t>L,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b[L]);</a:t>
            </a:r>
            <a:endParaRPr sz="2000">
              <a:latin typeface="Times New Roman"/>
              <a:cs typeface="Times New Roman"/>
            </a:endParaRPr>
          </a:p>
          <a:p>
            <a:pPr marL="90805">
              <a:lnSpc>
                <a:spcPts val="2135"/>
              </a:lnSpc>
            </a:pPr>
            <a:r>
              <a:rPr dirty="0" sz="2000" spc="-5" b="1">
                <a:latin typeface="Times New Roman"/>
                <a:cs typeface="Times New Roman"/>
              </a:rPr>
              <a:t>(12) </a:t>
            </a: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62010" y="2798930"/>
            <a:ext cx="4320540" cy="3960495"/>
          </a:xfrm>
          <a:custGeom>
            <a:avLst/>
            <a:gdLst/>
            <a:ahLst/>
            <a:cxnLst/>
            <a:rect l="l" t="t" r="r" b="b"/>
            <a:pathLst>
              <a:path w="4320540" h="3960495">
                <a:moveTo>
                  <a:pt x="0" y="0"/>
                </a:moveTo>
                <a:lnTo>
                  <a:pt x="4320480" y="0"/>
                </a:lnTo>
                <a:lnTo>
                  <a:pt x="4320480" y="3960439"/>
                </a:lnTo>
                <a:lnTo>
                  <a:pt x="0" y="39604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62010" y="2798930"/>
            <a:ext cx="4320540" cy="3960495"/>
          </a:xfrm>
          <a:custGeom>
            <a:avLst/>
            <a:gdLst/>
            <a:ahLst/>
            <a:cxnLst/>
            <a:rect l="l" t="t" r="r" b="b"/>
            <a:pathLst>
              <a:path w="4320540" h="3960495">
                <a:moveTo>
                  <a:pt x="0" y="0"/>
                </a:moveTo>
                <a:lnTo>
                  <a:pt x="4320480" y="0"/>
                </a:lnTo>
                <a:lnTo>
                  <a:pt x="4320480" y="3960440"/>
                </a:lnTo>
                <a:lnTo>
                  <a:pt x="0" y="396044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40750" y="2833115"/>
            <a:ext cx="331660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a[i]:=b</a:t>
            </a:r>
            <a:r>
              <a:rPr dirty="0" baseline="1424" sz="2925" spc="75" b="1">
                <a:latin typeface="黑体"/>
                <a:cs typeface="黑体"/>
              </a:rPr>
              <a:t>的代码生成过程如下。</a:t>
            </a:r>
            <a:endParaRPr baseline="1424" sz="2925">
              <a:latin typeface="黑体"/>
              <a:cs typeface="黑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5350" y="3122676"/>
            <a:ext cx="4157979" cy="3378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7375" indent="-549275">
              <a:lnSpc>
                <a:spcPct val="100000"/>
              </a:lnSpc>
              <a:spcBef>
                <a:spcPts val="100"/>
              </a:spcBef>
              <a:buAutoNum type="arabicParenBoth"/>
              <a:tabLst>
                <a:tab pos="586740" algn="l"/>
                <a:tab pos="58737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L:=getreg(a[i]:=b);</a:t>
            </a:r>
            <a:endParaRPr sz="2000">
              <a:latin typeface="Times New Roman"/>
              <a:cs typeface="Times New Roman"/>
            </a:endParaRPr>
          </a:p>
          <a:p>
            <a:pPr marL="587375" indent="-549275">
              <a:lnSpc>
                <a:spcPct val="100000"/>
              </a:lnSpc>
              <a:spcBef>
                <a:spcPts val="120"/>
              </a:spcBef>
              <a:buSzPct val="102564"/>
              <a:buFont typeface="Times New Roman"/>
              <a:buAutoNum type="arabicParenBoth"/>
              <a:tabLst>
                <a:tab pos="586740" algn="l"/>
                <a:tab pos="587375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查看名</a:t>
            </a:r>
            <a:r>
              <a:rPr dirty="0" baseline="1424" sz="2925" spc="60" b="1">
                <a:latin typeface="黑体"/>
                <a:cs typeface="黑体"/>
              </a:rPr>
              <a:t>字</a:t>
            </a:r>
            <a:r>
              <a:rPr dirty="0" baseline="1424" sz="2925" spc="-727" b="1">
                <a:latin typeface="黑体"/>
                <a:cs typeface="黑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的地址描述符</a:t>
            </a:r>
            <a:r>
              <a:rPr dirty="0" sz="2000" b="1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587375" indent="-549275">
              <a:lnSpc>
                <a:spcPts val="2340"/>
              </a:lnSpc>
              <a:buAutoNum type="arabicParenBoth"/>
              <a:tabLst>
                <a:tab pos="586740" algn="l"/>
                <a:tab pos="58737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if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</a:t>
            </a:r>
            <a:r>
              <a:rPr dirty="0" sz="2000" spc="-10" b="1">
                <a:latin typeface="Times New Roman"/>
                <a:cs typeface="Times New Roman"/>
              </a:rPr>
              <a:t> i</a:t>
            </a:r>
            <a:r>
              <a:rPr dirty="0" baseline="1424" sz="2925" spc="75" b="1">
                <a:latin typeface="黑体"/>
                <a:cs typeface="黑体"/>
              </a:rPr>
              <a:t>的值在寄存器</a:t>
            </a:r>
            <a:r>
              <a:rPr dirty="0" sz="2000" spc="5" b="1">
                <a:latin typeface="Times New Roman"/>
                <a:cs typeface="Times New Roman"/>
              </a:rPr>
              <a:t>R</a:t>
            </a:r>
            <a:r>
              <a:rPr dirty="0" baseline="-17094" sz="1950" spc="7" b="1">
                <a:latin typeface="Times New Roman"/>
                <a:cs typeface="Times New Roman"/>
              </a:rPr>
              <a:t>i</a:t>
            </a:r>
            <a:r>
              <a:rPr dirty="0" baseline="1424" sz="2925" spc="75" b="1">
                <a:latin typeface="黑体"/>
                <a:cs typeface="黑体"/>
              </a:rPr>
              <a:t>中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841375" indent="-803275">
              <a:lnSpc>
                <a:spcPts val="2340"/>
              </a:lnSpc>
              <a:buAutoNum type="arabicParenBoth"/>
              <a:tabLst>
                <a:tab pos="840740" algn="l"/>
                <a:tab pos="84137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outcode('MOV' </a:t>
            </a:r>
            <a:r>
              <a:rPr dirty="0" sz="2000" b="1">
                <a:latin typeface="Times New Roman"/>
                <a:cs typeface="Times New Roman"/>
              </a:rPr>
              <a:t>a[R</a:t>
            </a:r>
            <a:r>
              <a:rPr dirty="0" baseline="-17094" sz="195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],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b);</a:t>
            </a:r>
            <a:endParaRPr sz="2000">
              <a:latin typeface="Times New Roman"/>
              <a:cs typeface="Times New Roman"/>
            </a:endParaRPr>
          </a:p>
          <a:p>
            <a:pPr marL="587375" indent="-549275">
              <a:lnSpc>
                <a:spcPts val="2340"/>
              </a:lnSpc>
              <a:spcBef>
                <a:spcPts val="120"/>
              </a:spcBef>
              <a:buAutoNum type="arabicParenBoth"/>
              <a:tabLst>
                <a:tab pos="586740" algn="l"/>
                <a:tab pos="58737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else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if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(i</a:t>
            </a:r>
            <a:r>
              <a:rPr dirty="0" baseline="1424" sz="2925" spc="75" b="1">
                <a:latin typeface="黑体"/>
                <a:cs typeface="黑体"/>
              </a:rPr>
              <a:t>的值在内存单元</a:t>
            </a:r>
            <a:r>
              <a:rPr dirty="0" sz="2000" b="1">
                <a:latin typeface="Times New Roman"/>
                <a:cs typeface="Times New Roman"/>
              </a:rPr>
              <a:t>M</a:t>
            </a:r>
            <a:r>
              <a:rPr dirty="0" baseline="-17094" sz="1950" b="1">
                <a:latin typeface="Times New Roman"/>
                <a:cs typeface="Times New Roman"/>
              </a:rPr>
              <a:t>i</a:t>
            </a:r>
            <a:r>
              <a:rPr dirty="0" baseline="1424" sz="2925" spc="75" b="1">
                <a:latin typeface="黑体"/>
                <a:cs typeface="黑体"/>
              </a:rPr>
              <a:t>中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841375" indent="-803275">
              <a:lnSpc>
                <a:spcPts val="2340"/>
              </a:lnSpc>
              <a:buAutoNum type="arabicParenBoth"/>
              <a:tabLst>
                <a:tab pos="840740" algn="l"/>
                <a:tab pos="84137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outcode('MOV' </a:t>
            </a:r>
            <a:r>
              <a:rPr dirty="0" sz="2000" b="1">
                <a:latin typeface="Times New Roman"/>
                <a:cs typeface="Times New Roman"/>
              </a:rPr>
              <a:t>L,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</a:t>
            </a:r>
            <a:r>
              <a:rPr dirty="0" baseline="-17094" sz="1950" spc="-7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  <a:p>
            <a:pPr marL="841375" indent="-803275">
              <a:lnSpc>
                <a:spcPct val="100000"/>
              </a:lnSpc>
              <a:buAutoNum type="arabicParenBoth"/>
              <a:tabLst>
                <a:tab pos="840740" algn="l"/>
                <a:tab pos="84137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outcode('MOV' a[L],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b);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tabLst>
                <a:tab pos="84074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(8)	</a:t>
            </a: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587375" indent="-549910">
              <a:lnSpc>
                <a:spcPts val="2340"/>
              </a:lnSpc>
              <a:spcBef>
                <a:spcPts val="120"/>
              </a:spcBef>
              <a:buAutoNum type="arabicParenBoth" startAt="9"/>
              <a:tabLst>
                <a:tab pos="586740" algn="l"/>
                <a:tab pos="5880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else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if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(i</a:t>
            </a:r>
            <a:r>
              <a:rPr dirty="0" baseline="1424" sz="2925" spc="75" b="1">
                <a:latin typeface="黑体"/>
                <a:cs typeface="黑体"/>
              </a:rPr>
              <a:t>的值在栈单元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baseline="-17094" sz="195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[SP]</a:t>
            </a:r>
            <a:r>
              <a:rPr dirty="0" baseline="1424" sz="2925" spc="75" b="1">
                <a:latin typeface="黑体"/>
                <a:cs typeface="黑体"/>
              </a:rPr>
              <a:t>中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841375" indent="-803275">
              <a:lnSpc>
                <a:spcPts val="2340"/>
              </a:lnSpc>
              <a:buAutoNum type="arabicParenBoth" startAt="9"/>
              <a:tabLst>
                <a:tab pos="840740" algn="l"/>
                <a:tab pos="84137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outcode('MOV' </a:t>
            </a:r>
            <a:r>
              <a:rPr dirty="0" sz="2000" b="1">
                <a:latin typeface="Times New Roman"/>
                <a:cs typeface="Times New Roman"/>
              </a:rPr>
              <a:t>L,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</a:t>
            </a:r>
            <a:r>
              <a:rPr dirty="0" baseline="-17094" sz="1950" spc="-7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[SP]);</a:t>
            </a:r>
            <a:endParaRPr sz="2000">
              <a:latin typeface="Times New Roman"/>
              <a:cs typeface="Times New Roman"/>
            </a:endParaRPr>
          </a:p>
          <a:p>
            <a:pPr marL="826769" indent="-789305">
              <a:lnSpc>
                <a:spcPct val="100000"/>
              </a:lnSpc>
              <a:buAutoNum type="arabicParenBoth" startAt="9"/>
              <a:tabLst>
                <a:tab pos="826769" algn="l"/>
                <a:tab pos="82740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outcode('MOV' a[L],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0750" y="6475476"/>
            <a:ext cx="675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(12)</a:t>
            </a:r>
            <a:r>
              <a:rPr dirty="0" sz="2000" spc="409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614553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/>
              <a:t>9.1.1</a:t>
            </a:r>
            <a:r>
              <a:rPr dirty="0" sz="3900" spc="15"/>
              <a:t> </a:t>
            </a:r>
            <a:r>
              <a:rPr dirty="0" sz="3900" spc="90"/>
              <a:t>代码生成程序的位置</a:t>
            </a:r>
            <a:endParaRPr sz="3900"/>
          </a:p>
        </p:txBody>
      </p:sp>
      <p:sp>
        <p:nvSpPr>
          <p:cNvPr id="5" name="object 5"/>
          <p:cNvSpPr/>
          <p:nvPr/>
        </p:nvSpPr>
        <p:spPr>
          <a:xfrm>
            <a:off x="3658590" y="2718771"/>
            <a:ext cx="991869" cy="351790"/>
          </a:xfrm>
          <a:custGeom>
            <a:avLst/>
            <a:gdLst/>
            <a:ahLst/>
            <a:cxnLst/>
            <a:rect l="l" t="t" r="r" b="b"/>
            <a:pathLst>
              <a:path w="991870" h="351789">
                <a:moveTo>
                  <a:pt x="0" y="0"/>
                </a:moveTo>
                <a:lnTo>
                  <a:pt x="991346" y="0"/>
                </a:lnTo>
                <a:lnTo>
                  <a:pt x="991346" y="351453"/>
                </a:lnTo>
                <a:lnTo>
                  <a:pt x="0" y="35145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31529" y="1886863"/>
            <a:ext cx="751840" cy="350520"/>
          </a:xfrm>
          <a:custGeom>
            <a:avLst/>
            <a:gdLst/>
            <a:ahLst/>
            <a:cxnLst/>
            <a:rect l="l" t="t" r="r" b="b"/>
            <a:pathLst>
              <a:path w="751839" h="350519">
                <a:moveTo>
                  <a:pt x="0" y="0"/>
                </a:moveTo>
                <a:lnTo>
                  <a:pt x="751504" y="0"/>
                </a:lnTo>
                <a:lnTo>
                  <a:pt x="751504" y="350437"/>
                </a:lnTo>
                <a:lnTo>
                  <a:pt x="0" y="3504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61586" y="1884832"/>
            <a:ext cx="1183640" cy="353060"/>
          </a:xfrm>
          <a:custGeom>
            <a:avLst/>
            <a:gdLst/>
            <a:ahLst/>
            <a:cxnLst/>
            <a:rect l="l" t="t" r="r" b="b"/>
            <a:pathLst>
              <a:path w="1183639" h="353060">
                <a:moveTo>
                  <a:pt x="0" y="0"/>
                </a:moveTo>
                <a:lnTo>
                  <a:pt x="1183219" y="0"/>
                </a:lnTo>
                <a:lnTo>
                  <a:pt x="1183219" y="352469"/>
                </a:lnTo>
                <a:lnTo>
                  <a:pt x="0" y="35246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39348" y="1884832"/>
            <a:ext cx="1182370" cy="354965"/>
          </a:xfrm>
          <a:custGeom>
            <a:avLst/>
            <a:gdLst/>
            <a:ahLst/>
            <a:cxnLst/>
            <a:rect l="l" t="t" r="r" b="b"/>
            <a:pathLst>
              <a:path w="1182370" h="354964">
                <a:moveTo>
                  <a:pt x="0" y="0"/>
                </a:moveTo>
                <a:lnTo>
                  <a:pt x="1182152" y="0"/>
                </a:lnTo>
                <a:lnTo>
                  <a:pt x="1182152" y="354498"/>
                </a:lnTo>
                <a:lnTo>
                  <a:pt x="0" y="354498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39348" y="1884832"/>
            <a:ext cx="1182370" cy="354965"/>
          </a:xfrm>
          <a:custGeom>
            <a:avLst/>
            <a:gdLst/>
            <a:ahLst/>
            <a:cxnLst/>
            <a:rect l="l" t="t" r="r" b="b"/>
            <a:pathLst>
              <a:path w="1182370" h="354964">
                <a:moveTo>
                  <a:pt x="0" y="0"/>
                </a:moveTo>
                <a:lnTo>
                  <a:pt x="1182153" y="0"/>
                </a:lnTo>
                <a:lnTo>
                  <a:pt x="1182153" y="354500"/>
                </a:lnTo>
                <a:lnTo>
                  <a:pt x="0" y="3545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517234" y="1915896"/>
            <a:ext cx="844550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0" b="1">
                <a:latin typeface="宋体"/>
                <a:cs typeface="宋体"/>
              </a:rPr>
              <a:t>目标代码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065" y="1921991"/>
            <a:ext cx="627443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355090" algn="l"/>
                <a:tab pos="3096260" algn="l"/>
                <a:tab pos="5273675" algn="l"/>
              </a:tabLst>
            </a:pPr>
            <a:r>
              <a:rPr dirty="0" baseline="1792" sz="2325" spc="75" b="1">
                <a:latin typeface="宋体"/>
                <a:cs typeface="宋体"/>
              </a:rPr>
              <a:t>源程</a:t>
            </a:r>
            <a:r>
              <a:rPr dirty="0" baseline="1792" sz="2325" spc="60" b="1">
                <a:latin typeface="宋体"/>
                <a:cs typeface="宋体"/>
              </a:rPr>
              <a:t>序	</a:t>
            </a:r>
            <a:r>
              <a:rPr dirty="0" sz="1550" spc="50" b="1">
                <a:latin typeface="宋体"/>
                <a:cs typeface="宋体"/>
              </a:rPr>
              <a:t>前</a:t>
            </a:r>
            <a:r>
              <a:rPr dirty="0" sz="1550" spc="40" b="1">
                <a:latin typeface="宋体"/>
                <a:cs typeface="宋体"/>
              </a:rPr>
              <a:t>端	</a:t>
            </a:r>
            <a:r>
              <a:rPr dirty="0" sz="1550" spc="50" b="1">
                <a:latin typeface="宋体"/>
                <a:cs typeface="宋体"/>
              </a:rPr>
              <a:t>代码优</a:t>
            </a:r>
            <a:r>
              <a:rPr dirty="0" sz="1550" spc="40" b="1">
                <a:latin typeface="宋体"/>
                <a:cs typeface="宋体"/>
              </a:rPr>
              <a:t>化	</a:t>
            </a:r>
            <a:r>
              <a:rPr dirty="0" sz="1550" spc="50" b="1">
                <a:latin typeface="宋体"/>
                <a:cs typeface="宋体"/>
              </a:rPr>
              <a:t>代码生成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83027" y="2023553"/>
            <a:ext cx="979169" cy="76200"/>
          </a:xfrm>
          <a:custGeom>
            <a:avLst/>
            <a:gdLst/>
            <a:ahLst/>
            <a:cxnLst/>
            <a:rect l="l" t="t" r="r" b="b"/>
            <a:pathLst>
              <a:path w="979170" h="76200">
                <a:moveTo>
                  <a:pt x="969139" y="33323"/>
                </a:moveTo>
                <a:lnTo>
                  <a:pt x="915055" y="33323"/>
                </a:lnTo>
                <a:lnTo>
                  <a:pt x="915064" y="42848"/>
                </a:lnTo>
                <a:lnTo>
                  <a:pt x="902364" y="42861"/>
                </a:lnTo>
                <a:lnTo>
                  <a:pt x="902398" y="76200"/>
                </a:lnTo>
                <a:lnTo>
                  <a:pt x="978559" y="38021"/>
                </a:lnTo>
                <a:lnTo>
                  <a:pt x="969139" y="33323"/>
                </a:lnTo>
                <a:close/>
              </a:path>
              <a:path w="979170" h="76200">
                <a:moveTo>
                  <a:pt x="902354" y="33336"/>
                </a:moveTo>
                <a:lnTo>
                  <a:pt x="0" y="34274"/>
                </a:lnTo>
                <a:lnTo>
                  <a:pt x="10" y="43799"/>
                </a:lnTo>
                <a:lnTo>
                  <a:pt x="902364" y="42861"/>
                </a:lnTo>
                <a:lnTo>
                  <a:pt x="902354" y="33336"/>
                </a:lnTo>
                <a:close/>
              </a:path>
              <a:path w="979170" h="76200">
                <a:moveTo>
                  <a:pt x="915055" y="33323"/>
                </a:moveTo>
                <a:lnTo>
                  <a:pt x="902354" y="33336"/>
                </a:lnTo>
                <a:lnTo>
                  <a:pt x="902364" y="42861"/>
                </a:lnTo>
                <a:lnTo>
                  <a:pt x="915064" y="42848"/>
                </a:lnTo>
                <a:lnTo>
                  <a:pt x="915055" y="33323"/>
                </a:lnTo>
                <a:close/>
              </a:path>
              <a:path w="979170" h="76200">
                <a:moveTo>
                  <a:pt x="902319" y="0"/>
                </a:moveTo>
                <a:lnTo>
                  <a:pt x="902354" y="33336"/>
                </a:lnTo>
                <a:lnTo>
                  <a:pt x="969139" y="33323"/>
                </a:lnTo>
                <a:lnTo>
                  <a:pt x="902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44801" y="2024411"/>
            <a:ext cx="995044" cy="76200"/>
          </a:xfrm>
          <a:custGeom>
            <a:avLst/>
            <a:gdLst/>
            <a:ahLst/>
            <a:cxnLst/>
            <a:rect l="l" t="t" r="r" b="b"/>
            <a:pathLst>
              <a:path w="995045" h="76200">
                <a:moveTo>
                  <a:pt x="918342" y="42863"/>
                </a:moveTo>
                <a:lnTo>
                  <a:pt x="918309" y="76200"/>
                </a:lnTo>
                <a:lnTo>
                  <a:pt x="985127" y="42876"/>
                </a:lnTo>
                <a:lnTo>
                  <a:pt x="918342" y="42863"/>
                </a:lnTo>
                <a:close/>
              </a:path>
              <a:path w="995045" h="76200">
                <a:moveTo>
                  <a:pt x="918352" y="33338"/>
                </a:moveTo>
                <a:lnTo>
                  <a:pt x="918342" y="42863"/>
                </a:lnTo>
                <a:lnTo>
                  <a:pt x="931043" y="42876"/>
                </a:lnTo>
                <a:lnTo>
                  <a:pt x="931052" y="33351"/>
                </a:lnTo>
                <a:lnTo>
                  <a:pt x="918352" y="33338"/>
                </a:lnTo>
                <a:close/>
              </a:path>
              <a:path w="995045" h="76200">
                <a:moveTo>
                  <a:pt x="918386" y="0"/>
                </a:moveTo>
                <a:lnTo>
                  <a:pt x="918352" y="33338"/>
                </a:lnTo>
                <a:lnTo>
                  <a:pt x="931052" y="33351"/>
                </a:lnTo>
                <a:lnTo>
                  <a:pt x="931043" y="42876"/>
                </a:lnTo>
                <a:lnTo>
                  <a:pt x="985127" y="42876"/>
                </a:lnTo>
                <a:lnTo>
                  <a:pt x="994547" y="38178"/>
                </a:lnTo>
                <a:lnTo>
                  <a:pt x="918386" y="0"/>
                </a:lnTo>
                <a:close/>
              </a:path>
              <a:path w="995045" h="76200">
                <a:moveTo>
                  <a:pt x="8" y="32400"/>
                </a:moveTo>
                <a:lnTo>
                  <a:pt x="0" y="41925"/>
                </a:lnTo>
                <a:lnTo>
                  <a:pt x="918342" y="42863"/>
                </a:lnTo>
                <a:lnTo>
                  <a:pt x="918352" y="33338"/>
                </a:lnTo>
                <a:lnTo>
                  <a:pt x="8" y="3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636177" y="1763496"/>
            <a:ext cx="3021330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188845" algn="l"/>
              </a:tabLst>
            </a:pPr>
            <a:r>
              <a:rPr dirty="0" baseline="1792" sz="2325" spc="75" b="1">
                <a:latin typeface="宋体"/>
                <a:cs typeface="宋体"/>
              </a:rPr>
              <a:t>中间代</a:t>
            </a:r>
            <a:r>
              <a:rPr dirty="0" baseline="1792" sz="2325" spc="60" b="1">
                <a:latin typeface="宋体"/>
                <a:cs typeface="宋体"/>
              </a:rPr>
              <a:t>码</a:t>
            </a:r>
            <a:r>
              <a:rPr dirty="0" baseline="1792" sz="2325" b="1">
                <a:latin typeface="宋体"/>
                <a:cs typeface="宋体"/>
              </a:rPr>
              <a:t>	</a:t>
            </a:r>
            <a:r>
              <a:rPr dirty="0" sz="1550" spc="50" b="1">
                <a:latin typeface="宋体"/>
                <a:cs typeface="宋体"/>
              </a:rPr>
              <a:t>中间代码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21464" y="2021027"/>
            <a:ext cx="517525" cy="76200"/>
          </a:xfrm>
          <a:custGeom>
            <a:avLst/>
            <a:gdLst/>
            <a:ahLst/>
            <a:cxnLst/>
            <a:rect l="l" t="t" r="r" b="b"/>
            <a:pathLst>
              <a:path w="517525" h="76200">
                <a:moveTo>
                  <a:pt x="508332" y="33235"/>
                </a:moveTo>
                <a:lnTo>
                  <a:pt x="453494" y="33235"/>
                </a:lnTo>
                <a:lnTo>
                  <a:pt x="453569" y="42760"/>
                </a:lnTo>
                <a:lnTo>
                  <a:pt x="440868" y="42860"/>
                </a:lnTo>
                <a:lnTo>
                  <a:pt x="441130" y="76197"/>
                </a:lnTo>
                <a:lnTo>
                  <a:pt x="517029" y="37499"/>
                </a:lnTo>
                <a:lnTo>
                  <a:pt x="508332" y="33235"/>
                </a:lnTo>
                <a:close/>
              </a:path>
              <a:path w="517525" h="76200">
                <a:moveTo>
                  <a:pt x="440794" y="33335"/>
                </a:moveTo>
                <a:lnTo>
                  <a:pt x="0" y="36800"/>
                </a:lnTo>
                <a:lnTo>
                  <a:pt x="74" y="46324"/>
                </a:lnTo>
                <a:lnTo>
                  <a:pt x="440868" y="42860"/>
                </a:lnTo>
                <a:lnTo>
                  <a:pt x="440794" y="33335"/>
                </a:lnTo>
                <a:close/>
              </a:path>
              <a:path w="517525" h="76200">
                <a:moveTo>
                  <a:pt x="453494" y="33235"/>
                </a:moveTo>
                <a:lnTo>
                  <a:pt x="440794" y="33335"/>
                </a:lnTo>
                <a:lnTo>
                  <a:pt x="440868" y="42860"/>
                </a:lnTo>
                <a:lnTo>
                  <a:pt x="453569" y="42760"/>
                </a:lnTo>
                <a:lnTo>
                  <a:pt x="453494" y="33235"/>
                </a:lnTo>
                <a:close/>
              </a:path>
              <a:path w="517525" h="76200">
                <a:moveTo>
                  <a:pt x="440532" y="0"/>
                </a:moveTo>
                <a:lnTo>
                  <a:pt x="440794" y="33335"/>
                </a:lnTo>
                <a:lnTo>
                  <a:pt x="508332" y="33235"/>
                </a:lnTo>
                <a:lnTo>
                  <a:pt x="440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65661" y="2023826"/>
            <a:ext cx="466090" cy="76200"/>
          </a:xfrm>
          <a:custGeom>
            <a:avLst/>
            <a:gdLst/>
            <a:ahLst/>
            <a:cxnLst/>
            <a:rect l="l" t="t" r="r" b="b"/>
            <a:pathLst>
              <a:path w="466089" h="76200">
                <a:moveTo>
                  <a:pt x="390003" y="0"/>
                </a:moveTo>
                <a:lnTo>
                  <a:pt x="389711" y="33337"/>
                </a:lnTo>
                <a:lnTo>
                  <a:pt x="402410" y="33447"/>
                </a:lnTo>
                <a:lnTo>
                  <a:pt x="402328" y="42971"/>
                </a:lnTo>
                <a:lnTo>
                  <a:pt x="389627" y="42971"/>
                </a:lnTo>
                <a:lnTo>
                  <a:pt x="389337" y="76197"/>
                </a:lnTo>
                <a:lnTo>
                  <a:pt x="457265" y="42971"/>
                </a:lnTo>
                <a:lnTo>
                  <a:pt x="402328" y="42971"/>
                </a:lnTo>
                <a:lnTo>
                  <a:pt x="457492" y="42860"/>
                </a:lnTo>
                <a:lnTo>
                  <a:pt x="465867" y="38764"/>
                </a:lnTo>
                <a:lnTo>
                  <a:pt x="390003" y="0"/>
                </a:lnTo>
                <a:close/>
              </a:path>
              <a:path w="466089" h="76200">
                <a:moveTo>
                  <a:pt x="389711" y="33337"/>
                </a:moveTo>
                <a:lnTo>
                  <a:pt x="389628" y="42860"/>
                </a:lnTo>
                <a:lnTo>
                  <a:pt x="402328" y="42971"/>
                </a:lnTo>
                <a:lnTo>
                  <a:pt x="402410" y="33447"/>
                </a:lnTo>
                <a:lnTo>
                  <a:pt x="389711" y="33337"/>
                </a:lnTo>
                <a:close/>
              </a:path>
              <a:path w="466089" h="76200">
                <a:moveTo>
                  <a:pt x="82" y="29938"/>
                </a:moveTo>
                <a:lnTo>
                  <a:pt x="0" y="39462"/>
                </a:lnTo>
                <a:lnTo>
                  <a:pt x="389628" y="42860"/>
                </a:lnTo>
                <a:lnTo>
                  <a:pt x="389711" y="33337"/>
                </a:lnTo>
                <a:lnTo>
                  <a:pt x="82" y="29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07813" y="2234037"/>
            <a:ext cx="1450975" cy="664210"/>
          </a:xfrm>
          <a:custGeom>
            <a:avLst/>
            <a:gdLst/>
            <a:ahLst/>
            <a:cxnLst/>
            <a:rect l="l" t="t" r="r" b="b"/>
            <a:pathLst>
              <a:path w="1450975" h="664210">
                <a:moveTo>
                  <a:pt x="1379400" y="633355"/>
                </a:moveTo>
                <a:lnTo>
                  <a:pt x="1365644" y="663722"/>
                </a:lnTo>
                <a:lnTo>
                  <a:pt x="1450776" y="660459"/>
                </a:lnTo>
                <a:lnTo>
                  <a:pt x="1433031" y="638596"/>
                </a:lnTo>
                <a:lnTo>
                  <a:pt x="1390970" y="638596"/>
                </a:lnTo>
                <a:lnTo>
                  <a:pt x="1379400" y="633355"/>
                </a:lnTo>
                <a:close/>
              </a:path>
              <a:path w="1450975" h="664210">
                <a:moveTo>
                  <a:pt x="1383331" y="624679"/>
                </a:moveTo>
                <a:lnTo>
                  <a:pt x="1379400" y="633355"/>
                </a:lnTo>
                <a:lnTo>
                  <a:pt x="1390970" y="638596"/>
                </a:lnTo>
                <a:lnTo>
                  <a:pt x="1394900" y="629920"/>
                </a:lnTo>
                <a:lnTo>
                  <a:pt x="1383331" y="624679"/>
                </a:lnTo>
                <a:close/>
              </a:path>
              <a:path w="1450975" h="664210">
                <a:moveTo>
                  <a:pt x="1397087" y="594311"/>
                </a:moveTo>
                <a:lnTo>
                  <a:pt x="1383331" y="624679"/>
                </a:lnTo>
                <a:lnTo>
                  <a:pt x="1394900" y="629920"/>
                </a:lnTo>
                <a:lnTo>
                  <a:pt x="1390970" y="638596"/>
                </a:lnTo>
                <a:lnTo>
                  <a:pt x="1433031" y="638596"/>
                </a:lnTo>
                <a:lnTo>
                  <a:pt x="1397087" y="594311"/>
                </a:lnTo>
                <a:close/>
              </a:path>
              <a:path w="1450975" h="664210">
                <a:moveTo>
                  <a:pt x="71375" y="30367"/>
                </a:moveTo>
                <a:lnTo>
                  <a:pt x="67445" y="39044"/>
                </a:lnTo>
                <a:lnTo>
                  <a:pt x="1379400" y="633355"/>
                </a:lnTo>
                <a:lnTo>
                  <a:pt x="1383331" y="624679"/>
                </a:lnTo>
                <a:lnTo>
                  <a:pt x="71375" y="30367"/>
                </a:lnTo>
                <a:close/>
              </a:path>
              <a:path w="1450975" h="664210">
                <a:moveTo>
                  <a:pt x="85131" y="0"/>
                </a:moveTo>
                <a:lnTo>
                  <a:pt x="0" y="3262"/>
                </a:lnTo>
                <a:lnTo>
                  <a:pt x="53689" y="69410"/>
                </a:lnTo>
                <a:lnTo>
                  <a:pt x="67445" y="39044"/>
                </a:lnTo>
                <a:lnTo>
                  <a:pt x="55876" y="33803"/>
                </a:lnTo>
                <a:lnTo>
                  <a:pt x="59806" y="25126"/>
                </a:lnTo>
                <a:lnTo>
                  <a:pt x="73749" y="25126"/>
                </a:lnTo>
                <a:lnTo>
                  <a:pt x="85131" y="0"/>
                </a:lnTo>
                <a:close/>
              </a:path>
              <a:path w="1450975" h="664210">
                <a:moveTo>
                  <a:pt x="59806" y="25126"/>
                </a:moveTo>
                <a:lnTo>
                  <a:pt x="55876" y="33803"/>
                </a:lnTo>
                <a:lnTo>
                  <a:pt x="67445" y="39044"/>
                </a:lnTo>
                <a:lnTo>
                  <a:pt x="71375" y="30367"/>
                </a:lnTo>
                <a:lnTo>
                  <a:pt x="59806" y="25126"/>
                </a:lnTo>
                <a:close/>
              </a:path>
              <a:path w="1450975" h="664210">
                <a:moveTo>
                  <a:pt x="73749" y="25126"/>
                </a:moveTo>
                <a:lnTo>
                  <a:pt x="59806" y="25126"/>
                </a:lnTo>
                <a:lnTo>
                  <a:pt x="71375" y="30367"/>
                </a:lnTo>
                <a:lnTo>
                  <a:pt x="73749" y="25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48205" y="2231504"/>
            <a:ext cx="1682750" cy="668020"/>
          </a:xfrm>
          <a:custGeom>
            <a:avLst/>
            <a:gdLst/>
            <a:ahLst/>
            <a:cxnLst/>
            <a:rect l="l" t="t" r="r" b="b"/>
            <a:pathLst>
              <a:path w="1682750" h="668019">
                <a:moveTo>
                  <a:pt x="1610026" y="31061"/>
                </a:moveTo>
                <a:lnTo>
                  <a:pt x="0" y="658555"/>
                </a:lnTo>
                <a:lnTo>
                  <a:pt x="3459" y="667430"/>
                </a:lnTo>
                <a:lnTo>
                  <a:pt x="1613485" y="39936"/>
                </a:lnTo>
                <a:lnTo>
                  <a:pt x="1610026" y="31061"/>
                </a:lnTo>
                <a:close/>
              </a:path>
              <a:path w="1682750" h="668019">
                <a:moveTo>
                  <a:pt x="1665902" y="26449"/>
                </a:moveTo>
                <a:lnTo>
                  <a:pt x="1621859" y="26449"/>
                </a:lnTo>
                <a:lnTo>
                  <a:pt x="1625319" y="35323"/>
                </a:lnTo>
                <a:lnTo>
                  <a:pt x="1613485" y="39936"/>
                </a:lnTo>
                <a:lnTo>
                  <a:pt x="1625591" y="70998"/>
                </a:lnTo>
                <a:lnTo>
                  <a:pt x="1665902" y="26449"/>
                </a:lnTo>
                <a:close/>
              </a:path>
              <a:path w="1682750" h="668019">
                <a:moveTo>
                  <a:pt x="1621859" y="26449"/>
                </a:moveTo>
                <a:lnTo>
                  <a:pt x="1610026" y="31061"/>
                </a:lnTo>
                <a:lnTo>
                  <a:pt x="1613485" y="39936"/>
                </a:lnTo>
                <a:lnTo>
                  <a:pt x="1625319" y="35323"/>
                </a:lnTo>
                <a:lnTo>
                  <a:pt x="1621859" y="26449"/>
                </a:lnTo>
                <a:close/>
              </a:path>
              <a:path w="1682750" h="668019">
                <a:moveTo>
                  <a:pt x="1597920" y="0"/>
                </a:moveTo>
                <a:lnTo>
                  <a:pt x="1610026" y="31061"/>
                </a:lnTo>
                <a:lnTo>
                  <a:pt x="1621859" y="26449"/>
                </a:lnTo>
                <a:lnTo>
                  <a:pt x="1665902" y="26449"/>
                </a:lnTo>
                <a:lnTo>
                  <a:pt x="1682753" y="7827"/>
                </a:lnTo>
                <a:lnTo>
                  <a:pt x="1597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53195" y="2237300"/>
            <a:ext cx="1270" cy="481965"/>
          </a:xfrm>
          <a:custGeom>
            <a:avLst/>
            <a:gdLst/>
            <a:ahLst/>
            <a:cxnLst/>
            <a:rect l="l" t="t" r="r" b="b"/>
            <a:pathLst>
              <a:path w="1270" h="481964">
                <a:moveTo>
                  <a:pt x="0" y="0"/>
                </a:moveTo>
                <a:lnTo>
                  <a:pt x="1066" y="4814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07340" y="1187056"/>
            <a:ext cx="572643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代码生成程序在编译程序中的位置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21" name="object 21"/>
          <p:cNvSpPr txBox="1"/>
          <p:nvPr/>
        </p:nvSpPr>
        <p:spPr>
          <a:xfrm>
            <a:off x="307340" y="2754096"/>
            <a:ext cx="8325484" cy="3820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R="623570">
              <a:lnSpc>
                <a:spcPct val="100000"/>
              </a:lnSpc>
              <a:spcBef>
                <a:spcPts val="114"/>
              </a:spcBef>
            </a:pPr>
            <a:r>
              <a:rPr dirty="0" sz="1550" spc="50" b="1">
                <a:latin typeface="宋体"/>
                <a:cs typeface="宋体"/>
              </a:rPr>
              <a:t>符号表</a:t>
            </a:r>
            <a:endParaRPr sz="15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代码生成程序的输入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99CC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中间代码：经过语法分析</a:t>
            </a:r>
            <a:r>
              <a:rPr dirty="0" baseline="1182" sz="3525" spc="37" b="1">
                <a:latin typeface="宋体"/>
                <a:cs typeface="宋体"/>
              </a:rPr>
              <a:t>/</a:t>
            </a:r>
            <a:r>
              <a:rPr dirty="0" baseline="1182" sz="3525" spc="75" b="1">
                <a:latin typeface="黑体"/>
                <a:cs typeface="黑体"/>
              </a:rPr>
              <a:t>语义检查之后得到的中间表示</a:t>
            </a:r>
            <a:endParaRPr baseline="1182" sz="35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530"/>
              </a:spcBef>
              <a:buClr>
                <a:srgbClr val="0099CC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假定：前期工作结果正确、可信</a:t>
            </a:r>
            <a:endParaRPr baseline="1424" sz="2925">
              <a:latin typeface="黑体"/>
              <a:cs typeface="黑体"/>
            </a:endParaRPr>
          </a:p>
          <a:p>
            <a:pPr lvl="2" marL="1155700" marR="5080" indent="-228600">
              <a:lnSpc>
                <a:spcPct val="101000"/>
              </a:lnSpc>
              <a:spcBef>
                <a:spcPts val="360"/>
              </a:spcBef>
              <a:buClr>
                <a:srgbClr val="0099CC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中间代码足够详细、必要的类型转换符已正确插入、明显的语义 </a:t>
            </a:r>
            <a:r>
              <a:rPr dirty="0" sz="1950" spc="50" b="1">
                <a:latin typeface="黑体"/>
                <a:cs typeface="黑体"/>
              </a:rPr>
              <a:t>错误已经发现、且正确恢复</a:t>
            </a:r>
            <a:endParaRPr sz="19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Clr>
                <a:srgbClr val="0099CC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符号表</a:t>
            </a:r>
            <a:endParaRPr baseline="1182" sz="35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530"/>
              </a:spcBef>
              <a:buClr>
                <a:srgbClr val="0099CC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记录了与名字有关的信息</a:t>
            </a:r>
            <a:endParaRPr baseline="1424" sz="29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505"/>
              </a:spcBef>
              <a:buClr>
                <a:srgbClr val="0099CC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决定中间表示中的名字所代表的数据对象的运行地址</a:t>
            </a:r>
            <a:endParaRPr baseline="1424" sz="29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481544"/>
            <a:ext cx="186690" cy="1016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L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5938744"/>
            <a:ext cx="186690" cy="1016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G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48" y="6472144"/>
            <a:ext cx="186690" cy="1016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48" y="5570444"/>
            <a:ext cx="161290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iang</a:t>
            </a:r>
            <a:endParaRPr sz="12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E</a:t>
            </a:r>
            <a:endParaRPr sz="125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171195"/>
            <a:ext cx="51581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latin typeface="Verdana"/>
                <a:cs typeface="Verdana"/>
              </a:rPr>
              <a:t>2.</a:t>
            </a:r>
            <a:r>
              <a:rPr dirty="0" sz="3900" spc="90"/>
              <a:t>涉及指针的赋值语句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6505" y="2573906"/>
            <a:ext cx="4410710" cy="4050665"/>
          </a:xfrm>
          <a:custGeom>
            <a:avLst/>
            <a:gdLst/>
            <a:ahLst/>
            <a:cxnLst/>
            <a:rect l="l" t="t" r="r" b="b"/>
            <a:pathLst>
              <a:path w="4410710" h="4050665">
                <a:moveTo>
                  <a:pt x="0" y="0"/>
                </a:moveTo>
                <a:lnTo>
                  <a:pt x="4410488" y="0"/>
                </a:lnTo>
                <a:lnTo>
                  <a:pt x="4410488" y="4050449"/>
                </a:lnTo>
                <a:lnTo>
                  <a:pt x="0" y="40504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6505" y="2573906"/>
            <a:ext cx="4410710" cy="4050665"/>
          </a:xfrm>
          <a:custGeom>
            <a:avLst/>
            <a:gdLst/>
            <a:ahLst/>
            <a:cxnLst/>
            <a:rect l="l" t="t" r="r" b="b"/>
            <a:pathLst>
              <a:path w="4410710" h="4050665">
                <a:moveTo>
                  <a:pt x="0" y="0"/>
                </a:moveTo>
                <a:lnTo>
                  <a:pt x="4410489" y="0"/>
                </a:lnTo>
                <a:lnTo>
                  <a:pt x="4410489" y="4050450"/>
                </a:lnTo>
                <a:lnTo>
                  <a:pt x="0" y="40504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23875" indent="-485775">
              <a:lnSpc>
                <a:spcPct val="100000"/>
              </a:lnSpc>
              <a:spcBef>
                <a:spcPts val="100"/>
              </a:spcBef>
              <a:buAutoNum type="arabicParenBoth"/>
              <a:tabLst>
                <a:tab pos="523240" algn="l"/>
                <a:tab pos="523875" algn="l"/>
              </a:tabLst>
            </a:pPr>
            <a:r>
              <a:rPr dirty="0" spc="-5"/>
              <a:t>L:=getreg(a:=*p);</a:t>
            </a:r>
          </a:p>
          <a:p>
            <a:pPr marL="523875" indent="-485775">
              <a:lnSpc>
                <a:spcPct val="100000"/>
              </a:lnSpc>
              <a:spcBef>
                <a:spcPts val="95"/>
              </a:spcBef>
              <a:buSzPct val="102564"/>
              <a:buFont typeface="Times New Roman"/>
              <a:buAutoNum type="arabicParenBoth"/>
              <a:tabLst>
                <a:tab pos="523240" algn="l"/>
                <a:tab pos="523875" algn="l"/>
              </a:tabLst>
            </a:pPr>
            <a:r>
              <a:rPr dirty="0" baseline="1424" sz="2925" spc="75">
                <a:latin typeface="黑体"/>
                <a:cs typeface="黑体"/>
              </a:rPr>
              <a:t>查看名</a:t>
            </a:r>
            <a:r>
              <a:rPr dirty="0" baseline="1424" sz="2925" spc="60">
                <a:latin typeface="黑体"/>
                <a:cs typeface="黑体"/>
              </a:rPr>
              <a:t>字</a:t>
            </a:r>
            <a:r>
              <a:rPr dirty="0" baseline="1424" sz="2925" spc="-727">
                <a:latin typeface="黑体"/>
                <a:cs typeface="黑体"/>
              </a:rPr>
              <a:t> </a:t>
            </a:r>
            <a:r>
              <a:rPr dirty="0" sz="2000"/>
              <a:t>p</a:t>
            </a:r>
            <a:r>
              <a:rPr dirty="0" sz="2000" spc="-5"/>
              <a:t> </a:t>
            </a:r>
            <a:r>
              <a:rPr dirty="0" baseline="1424" sz="2925" spc="75">
                <a:latin typeface="黑体"/>
                <a:cs typeface="黑体"/>
              </a:rPr>
              <a:t>的地址描述符</a:t>
            </a:r>
            <a:r>
              <a:rPr dirty="0" sz="2000"/>
              <a:t>;</a:t>
            </a:r>
            <a:endParaRPr sz="2000">
              <a:latin typeface="黑体"/>
              <a:cs typeface="黑体"/>
            </a:endParaRPr>
          </a:p>
          <a:p>
            <a:pPr marL="523875" indent="-485775">
              <a:lnSpc>
                <a:spcPts val="2350"/>
              </a:lnSpc>
              <a:buAutoNum type="arabicParenBoth"/>
              <a:tabLst>
                <a:tab pos="523240" algn="l"/>
                <a:tab pos="523875" algn="l"/>
              </a:tabLst>
            </a:pPr>
            <a:r>
              <a:rPr dirty="0" spc="-5"/>
              <a:t>if</a:t>
            </a:r>
            <a:r>
              <a:rPr dirty="0" spc="-10"/>
              <a:t> </a:t>
            </a:r>
            <a:r>
              <a:rPr dirty="0"/>
              <a:t>(</a:t>
            </a:r>
            <a:r>
              <a:rPr dirty="0" spc="-10"/>
              <a:t> </a:t>
            </a:r>
            <a:r>
              <a:rPr dirty="0"/>
              <a:t>p</a:t>
            </a:r>
            <a:r>
              <a:rPr dirty="0" baseline="1424" sz="2925" spc="75">
                <a:latin typeface="黑体"/>
                <a:cs typeface="黑体"/>
              </a:rPr>
              <a:t>的值在寄存器</a:t>
            </a:r>
            <a:r>
              <a:rPr dirty="0" sz="2000" spc="5"/>
              <a:t>R</a:t>
            </a:r>
            <a:r>
              <a:rPr dirty="0" baseline="-17094" sz="1950" spc="7"/>
              <a:t>p</a:t>
            </a:r>
            <a:r>
              <a:rPr dirty="0" baseline="1424" sz="2925" spc="75">
                <a:latin typeface="黑体"/>
                <a:cs typeface="黑体"/>
              </a:rPr>
              <a:t>中</a:t>
            </a:r>
            <a:r>
              <a:rPr dirty="0" sz="2000"/>
              <a:t>)</a:t>
            </a:r>
            <a:endParaRPr sz="2000">
              <a:latin typeface="黑体"/>
              <a:cs typeface="黑体"/>
            </a:endParaRPr>
          </a:p>
          <a:p>
            <a:pPr marL="777875" indent="-739775">
              <a:lnSpc>
                <a:spcPts val="2350"/>
              </a:lnSpc>
              <a:buAutoNum type="arabicParenBoth"/>
              <a:tabLst>
                <a:tab pos="777240" algn="l"/>
                <a:tab pos="777875" algn="l"/>
              </a:tabLst>
            </a:pPr>
            <a:r>
              <a:rPr dirty="0" spc="-5"/>
              <a:t>outcode('MOV' </a:t>
            </a:r>
            <a:r>
              <a:rPr dirty="0"/>
              <a:t>L,</a:t>
            </a:r>
            <a:r>
              <a:rPr dirty="0" spc="-25"/>
              <a:t> </a:t>
            </a:r>
            <a:r>
              <a:rPr dirty="0"/>
              <a:t>@R</a:t>
            </a:r>
            <a:r>
              <a:rPr dirty="0" baseline="-17094" sz="1950"/>
              <a:t>p</a:t>
            </a:r>
            <a:r>
              <a:rPr dirty="0" sz="2000"/>
              <a:t>);</a:t>
            </a:r>
            <a:endParaRPr sz="2000"/>
          </a:p>
          <a:p>
            <a:pPr marL="523875" indent="-485775">
              <a:lnSpc>
                <a:spcPts val="2350"/>
              </a:lnSpc>
              <a:spcBef>
                <a:spcPts val="95"/>
              </a:spcBef>
              <a:buAutoNum type="arabicParenBoth"/>
              <a:tabLst>
                <a:tab pos="523240" algn="l"/>
                <a:tab pos="523875" algn="l"/>
              </a:tabLst>
            </a:pPr>
            <a:r>
              <a:rPr dirty="0" spc="-5"/>
              <a:t>else</a:t>
            </a:r>
            <a:r>
              <a:rPr dirty="0" spc="-25"/>
              <a:t> </a:t>
            </a:r>
            <a:r>
              <a:rPr dirty="0" spc="-5"/>
              <a:t>if</a:t>
            </a:r>
            <a:r>
              <a:rPr dirty="0" spc="-25"/>
              <a:t> </a:t>
            </a:r>
            <a:r>
              <a:rPr dirty="0" spc="-5"/>
              <a:t>(p</a:t>
            </a:r>
            <a:r>
              <a:rPr dirty="0" baseline="1424" sz="2925" spc="75">
                <a:latin typeface="黑体"/>
                <a:cs typeface="黑体"/>
              </a:rPr>
              <a:t>的值在内存单元</a:t>
            </a:r>
            <a:r>
              <a:rPr dirty="0" sz="2000"/>
              <a:t>M</a:t>
            </a:r>
            <a:r>
              <a:rPr dirty="0" baseline="-17094" sz="1950"/>
              <a:t>p</a:t>
            </a:r>
            <a:r>
              <a:rPr dirty="0" baseline="1424" sz="2925" spc="75">
                <a:latin typeface="黑体"/>
                <a:cs typeface="黑体"/>
              </a:rPr>
              <a:t>中</a:t>
            </a:r>
            <a:r>
              <a:rPr dirty="0" sz="2000"/>
              <a:t>)</a:t>
            </a:r>
            <a:r>
              <a:rPr dirty="0" sz="2000" spc="-20"/>
              <a:t> </a:t>
            </a:r>
            <a:r>
              <a:rPr dirty="0" sz="2000"/>
              <a:t>{</a:t>
            </a:r>
            <a:endParaRPr sz="2000">
              <a:latin typeface="黑体"/>
              <a:cs typeface="黑体"/>
            </a:endParaRPr>
          </a:p>
          <a:p>
            <a:pPr marL="777875" indent="-739775">
              <a:lnSpc>
                <a:spcPts val="2350"/>
              </a:lnSpc>
              <a:buAutoNum type="arabicParenBoth"/>
              <a:tabLst>
                <a:tab pos="777240" algn="l"/>
                <a:tab pos="777875" algn="l"/>
              </a:tabLst>
            </a:pPr>
            <a:r>
              <a:rPr dirty="0" spc="-5"/>
              <a:t>outcode('MOV' </a:t>
            </a:r>
            <a:r>
              <a:rPr dirty="0"/>
              <a:t>L,</a:t>
            </a:r>
            <a:r>
              <a:rPr dirty="0" spc="-20"/>
              <a:t> </a:t>
            </a:r>
            <a:r>
              <a:rPr dirty="0" spc="-5"/>
              <a:t>M</a:t>
            </a:r>
            <a:r>
              <a:rPr dirty="0" baseline="-17094" sz="1950" spc="-7"/>
              <a:t>p</a:t>
            </a:r>
            <a:r>
              <a:rPr dirty="0" sz="2000" spc="-5"/>
              <a:t>);</a:t>
            </a:r>
            <a:endParaRPr sz="2000"/>
          </a:p>
          <a:p>
            <a:pPr marL="777875" indent="-739775">
              <a:lnSpc>
                <a:spcPct val="100000"/>
              </a:lnSpc>
              <a:buAutoNum type="arabicParenBoth"/>
              <a:tabLst>
                <a:tab pos="777240" algn="l"/>
                <a:tab pos="777875" algn="l"/>
              </a:tabLst>
            </a:pPr>
            <a:r>
              <a:rPr dirty="0" spc="-5"/>
              <a:t>outcode('MOV' </a:t>
            </a:r>
            <a:r>
              <a:rPr dirty="0"/>
              <a:t>L,</a:t>
            </a:r>
            <a:r>
              <a:rPr dirty="0" spc="-20"/>
              <a:t> </a:t>
            </a:r>
            <a:r>
              <a:rPr dirty="0" spc="-5"/>
              <a:t>@L);</a:t>
            </a:r>
          </a:p>
          <a:p>
            <a:pPr marL="38100">
              <a:lnSpc>
                <a:spcPct val="100000"/>
              </a:lnSpc>
              <a:tabLst>
                <a:tab pos="777240" algn="l"/>
              </a:tabLst>
            </a:pPr>
            <a:r>
              <a:rPr dirty="0" spc="-5"/>
              <a:t>(8)	</a:t>
            </a:r>
            <a:r>
              <a:rPr dirty="0"/>
              <a:t>}</a:t>
            </a: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(9)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5632" y="5350764"/>
            <a:ext cx="371347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else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if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(p</a:t>
            </a:r>
            <a:r>
              <a:rPr dirty="0" baseline="1424" sz="2925" spc="75" b="1">
                <a:latin typeface="黑体"/>
                <a:cs typeface="黑体"/>
              </a:rPr>
              <a:t>的值在栈单元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baseline="-17094" sz="1950" b="1">
                <a:latin typeface="Times New Roman"/>
                <a:cs typeface="Times New Roman"/>
              </a:rPr>
              <a:t>p</a:t>
            </a:r>
            <a:r>
              <a:rPr dirty="0" sz="2000" b="1">
                <a:latin typeface="Times New Roman"/>
                <a:cs typeface="Times New Roman"/>
              </a:rPr>
              <a:t>[SP]</a:t>
            </a:r>
            <a:r>
              <a:rPr dirty="0" baseline="1424" sz="2925" spc="75" b="1">
                <a:latin typeface="黑体"/>
                <a:cs typeface="黑体"/>
              </a:rPr>
              <a:t>中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844" y="5643372"/>
            <a:ext cx="3799204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7875" indent="-739775">
              <a:lnSpc>
                <a:spcPct val="100000"/>
              </a:lnSpc>
              <a:spcBef>
                <a:spcPts val="100"/>
              </a:spcBef>
              <a:buAutoNum type="arabicParenBoth" startAt="10"/>
              <a:tabLst>
                <a:tab pos="777240" algn="l"/>
                <a:tab pos="77787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outcode('MOV' </a:t>
            </a:r>
            <a:r>
              <a:rPr dirty="0" sz="2000" b="1">
                <a:latin typeface="Times New Roman"/>
                <a:cs typeface="Times New Roman"/>
              </a:rPr>
              <a:t>L,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</a:t>
            </a:r>
            <a:r>
              <a:rPr dirty="0" baseline="-17094" sz="1950" spc="-7" b="1">
                <a:latin typeface="Times New Roman"/>
                <a:cs typeface="Times New Roman"/>
              </a:rPr>
              <a:t>p</a:t>
            </a:r>
            <a:r>
              <a:rPr dirty="0" sz="2000" spc="-5" b="1">
                <a:latin typeface="Times New Roman"/>
                <a:cs typeface="Times New Roman"/>
              </a:rPr>
              <a:t>[SP]);</a:t>
            </a:r>
            <a:endParaRPr sz="2000">
              <a:latin typeface="Times New Roman"/>
              <a:cs typeface="Times New Roman"/>
            </a:endParaRPr>
          </a:p>
          <a:p>
            <a:pPr marL="763270" indent="-725805">
              <a:lnSpc>
                <a:spcPct val="100000"/>
              </a:lnSpc>
              <a:buAutoNum type="arabicParenBoth" startAt="10"/>
              <a:tabLst>
                <a:tab pos="763270" algn="l"/>
                <a:tab pos="76390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outcode('MOV' </a:t>
            </a:r>
            <a:r>
              <a:rPr dirty="0" sz="2000" b="1">
                <a:latin typeface="Times New Roman"/>
                <a:cs typeface="Times New Roman"/>
              </a:rPr>
              <a:t>L,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@L);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(12)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26994" y="2573905"/>
            <a:ext cx="4482465" cy="4050665"/>
          </a:xfrm>
          <a:custGeom>
            <a:avLst/>
            <a:gdLst/>
            <a:ahLst/>
            <a:cxnLst/>
            <a:rect l="l" t="t" r="r" b="b"/>
            <a:pathLst>
              <a:path w="4482465" h="4050665">
                <a:moveTo>
                  <a:pt x="0" y="0"/>
                </a:moveTo>
                <a:lnTo>
                  <a:pt x="4481990" y="0"/>
                </a:lnTo>
                <a:lnTo>
                  <a:pt x="4481990" y="4050449"/>
                </a:lnTo>
                <a:lnTo>
                  <a:pt x="0" y="40504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26994" y="2573905"/>
            <a:ext cx="4482465" cy="4050665"/>
          </a:xfrm>
          <a:custGeom>
            <a:avLst/>
            <a:gdLst/>
            <a:ahLst/>
            <a:cxnLst/>
            <a:rect l="l" t="t" r="r" b="b"/>
            <a:pathLst>
              <a:path w="4482465" h="4050665">
                <a:moveTo>
                  <a:pt x="0" y="0"/>
                </a:moveTo>
                <a:lnTo>
                  <a:pt x="4481990" y="0"/>
                </a:lnTo>
                <a:lnTo>
                  <a:pt x="4481990" y="4050450"/>
                </a:lnTo>
                <a:lnTo>
                  <a:pt x="0" y="40504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95244" y="928095"/>
            <a:ext cx="8167370" cy="200977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651510" indent="-343535">
              <a:lnSpc>
                <a:spcPct val="100000"/>
              </a:lnSpc>
              <a:spcBef>
                <a:spcPts val="555"/>
              </a:spcBef>
              <a:buClr>
                <a:srgbClr val="0000FF"/>
              </a:buClr>
              <a:buSzPct val="71794"/>
              <a:buFont typeface="Arial"/>
              <a:buChar char="■"/>
              <a:tabLst>
                <a:tab pos="651510" algn="l"/>
                <a:tab pos="652145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两种语句形式</a:t>
            </a:r>
            <a:r>
              <a:rPr dirty="0" baseline="1424" sz="2925" spc="7" b="1">
                <a:latin typeface="黑体"/>
                <a:cs typeface="黑体"/>
              </a:rPr>
              <a:t>：</a:t>
            </a:r>
            <a:r>
              <a:rPr dirty="0" sz="2000" spc="5" b="1">
                <a:latin typeface="Times New Roman"/>
                <a:cs typeface="Times New Roman"/>
              </a:rPr>
              <a:t>a:=*p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和</a:t>
            </a:r>
            <a:r>
              <a:rPr dirty="0" sz="2000" spc="-5" b="1">
                <a:latin typeface="Times New Roman"/>
                <a:cs typeface="Times New Roman"/>
              </a:rPr>
              <a:t>*p:=a</a:t>
            </a:r>
            <a:endParaRPr sz="2000">
              <a:latin typeface="Times New Roman"/>
              <a:cs typeface="Times New Roman"/>
            </a:endParaRPr>
          </a:p>
          <a:p>
            <a:pPr marL="651510" indent="-343535">
              <a:lnSpc>
                <a:spcPct val="100000"/>
              </a:lnSpc>
              <a:spcBef>
                <a:spcPts val="459"/>
              </a:spcBef>
              <a:buClr>
                <a:srgbClr val="0000FF"/>
              </a:buClr>
              <a:buSzPct val="71794"/>
              <a:buFont typeface="Arial"/>
              <a:buChar char="■"/>
              <a:tabLst>
                <a:tab pos="651510" algn="l"/>
                <a:tab pos="652145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假定采用静态存储分配</a:t>
            </a:r>
            <a:endParaRPr baseline="1424" sz="2925">
              <a:latin typeface="黑体"/>
              <a:cs typeface="黑体"/>
            </a:endParaRPr>
          </a:p>
          <a:p>
            <a:pPr lvl="1" marL="1051560" indent="-286385">
              <a:lnSpc>
                <a:spcPct val="100000"/>
              </a:lnSpc>
              <a:spcBef>
                <a:spcPts val="509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1052195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指针变</a:t>
            </a:r>
            <a:r>
              <a:rPr dirty="0" baseline="1424" sz="2925" spc="60" b="1">
                <a:latin typeface="黑体"/>
                <a:cs typeface="黑体"/>
              </a:rPr>
              <a:t>量</a:t>
            </a:r>
            <a:r>
              <a:rPr dirty="0" baseline="1424" sz="2925" spc="-719" b="1">
                <a:latin typeface="黑体"/>
                <a:cs typeface="黑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 </a:t>
            </a:r>
            <a:r>
              <a:rPr dirty="0" baseline="1424" sz="2925" spc="75" b="1">
                <a:latin typeface="黑体"/>
                <a:cs typeface="黑体"/>
              </a:rPr>
              <a:t>存放的位置不同，生成的目标代码也不同</a:t>
            </a:r>
            <a:endParaRPr baseline="1424" sz="2925">
              <a:latin typeface="黑体"/>
              <a:cs typeface="黑体"/>
            </a:endParaRPr>
          </a:p>
          <a:p>
            <a:pPr marL="651510" indent="-343535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71794"/>
              <a:buFont typeface="Arial"/>
              <a:buChar char="■"/>
              <a:tabLst>
                <a:tab pos="651510" algn="l"/>
                <a:tab pos="652145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假定调</a:t>
            </a:r>
            <a:r>
              <a:rPr dirty="0" baseline="1424" sz="2925" spc="60" b="1">
                <a:latin typeface="黑体"/>
                <a:cs typeface="黑体"/>
              </a:rPr>
              <a:t>用</a:t>
            </a:r>
            <a:r>
              <a:rPr dirty="0" baseline="1424" sz="2925" spc="-719" b="1">
                <a:latin typeface="黑体"/>
                <a:cs typeface="黑体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L:=getreg(a:=*p) </a:t>
            </a:r>
            <a:r>
              <a:rPr dirty="0" baseline="1424" sz="2925" spc="60" b="1">
                <a:latin typeface="黑体"/>
                <a:cs typeface="黑体"/>
              </a:rPr>
              <a:t>及</a:t>
            </a:r>
            <a:r>
              <a:rPr dirty="0" baseline="1424" sz="2925" spc="-712" b="1">
                <a:latin typeface="黑体"/>
                <a:cs typeface="黑体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L:=getreg(*p:=a)</a:t>
            </a:r>
            <a:r>
              <a:rPr dirty="0" baseline="1424" sz="2925" spc="75" b="1">
                <a:latin typeface="黑体"/>
                <a:cs typeface="黑体"/>
              </a:rPr>
              <a:t>返回的是寄存器地址</a:t>
            </a:r>
            <a:endParaRPr baseline="1424" sz="2925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  <a:tabLst>
                <a:tab pos="442277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a:=*p</a:t>
            </a:r>
            <a:r>
              <a:rPr dirty="0" baseline="1424" sz="2925" spc="75" b="1">
                <a:latin typeface="黑体"/>
                <a:cs typeface="黑体"/>
              </a:rPr>
              <a:t>的代码生成过程如下</a:t>
            </a:r>
            <a:r>
              <a:rPr dirty="0" baseline="1424" sz="2925" spc="60" b="1">
                <a:latin typeface="黑体"/>
                <a:cs typeface="黑体"/>
              </a:rPr>
              <a:t>。	</a:t>
            </a:r>
            <a:r>
              <a:rPr dirty="0" sz="2000" spc="-5" b="1">
                <a:latin typeface="Times New Roman"/>
                <a:cs typeface="Times New Roman"/>
              </a:rPr>
              <a:t>*p:=a</a:t>
            </a:r>
            <a:r>
              <a:rPr dirty="0" baseline="1424" sz="2925" spc="75" b="1">
                <a:latin typeface="黑体"/>
                <a:cs typeface="黑体"/>
              </a:rPr>
              <a:t>的代码生成过程如下。</a:t>
            </a:r>
            <a:endParaRPr baseline="1424" sz="2925">
              <a:latin typeface="黑体"/>
              <a:cs typeface="黑体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4580335" y="2900171"/>
            <a:ext cx="4275455" cy="3378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7375" indent="-549275">
              <a:lnSpc>
                <a:spcPct val="100000"/>
              </a:lnSpc>
              <a:spcBef>
                <a:spcPts val="100"/>
              </a:spcBef>
              <a:buAutoNum type="arabicParenBoth"/>
              <a:tabLst>
                <a:tab pos="586740" algn="l"/>
                <a:tab pos="58737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L:=getreg(*p:=a);</a:t>
            </a:r>
            <a:endParaRPr sz="2000">
              <a:latin typeface="Times New Roman"/>
              <a:cs typeface="Times New Roman"/>
            </a:endParaRPr>
          </a:p>
          <a:p>
            <a:pPr marL="587375" indent="-549275">
              <a:lnSpc>
                <a:spcPct val="100000"/>
              </a:lnSpc>
              <a:spcBef>
                <a:spcPts val="95"/>
              </a:spcBef>
              <a:buSzPct val="102564"/>
              <a:buFont typeface="Times New Roman"/>
              <a:buAutoNum type="arabicParenBoth"/>
              <a:tabLst>
                <a:tab pos="586740" algn="l"/>
                <a:tab pos="587375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查看名</a:t>
            </a:r>
            <a:r>
              <a:rPr dirty="0" baseline="1424" sz="2925" spc="60" b="1">
                <a:latin typeface="黑体"/>
                <a:cs typeface="黑体"/>
              </a:rPr>
              <a:t>字</a:t>
            </a:r>
            <a:r>
              <a:rPr dirty="0" baseline="1424" sz="2925" spc="-727" b="1">
                <a:latin typeface="黑体"/>
                <a:cs typeface="黑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的地址描述符</a:t>
            </a:r>
            <a:r>
              <a:rPr dirty="0" sz="2000" b="1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587375" indent="-549275">
              <a:lnSpc>
                <a:spcPts val="2350"/>
              </a:lnSpc>
              <a:buAutoNum type="arabicParenBoth"/>
              <a:tabLst>
                <a:tab pos="586740" algn="l"/>
                <a:tab pos="58737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if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</a:t>
            </a:r>
            <a:r>
              <a:rPr dirty="0" baseline="1424" sz="2925" spc="75" b="1">
                <a:latin typeface="黑体"/>
                <a:cs typeface="黑体"/>
              </a:rPr>
              <a:t>的值在寄存器</a:t>
            </a:r>
            <a:r>
              <a:rPr dirty="0" sz="2000" spc="5" b="1">
                <a:latin typeface="Times New Roman"/>
                <a:cs typeface="Times New Roman"/>
              </a:rPr>
              <a:t>R</a:t>
            </a:r>
            <a:r>
              <a:rPr dirty="0" baseline="-17094" sz="1950" spc="7" b="1">
                <a:latin typeface="Times New Roman"/>
                <a:cs typeface="Times New Roman"/>
              </a:rPr>
              <a:t>p</a:t>
            </a:r>
            <a:r>
              <a:rPr dirty="0" baseline="1424" sz="2925" spc="75" b="1">
                <a:latin typeface="黑体"/>
                <a:cs typeface="黑体"/>
              </a:rPr>
              <a:t>中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841375" indent="-803275">
              <a:lnSpc>
                <a:spcPts val="2350"/>
              </a:lnSpc>
              <a:buAutoNum type="arabicParenBoth"/>
              <a:tabLst>
                <a:tab pos="840740" algn="l"/>
                <a:tab pos="84137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outcode('MOV' </a:t>
            </a:r>
            <a:r>
              <a:rPr dirty="0" sz="2000" b="1">
                <a:latin typeface="Times New Roman"/>
                <a:cs typeface="Times New Roman"/>
              </a:rPr>
              <a:t>@R</a:t>
            </a:r>
            <a:r>
              <a:rPr dirty="0" baseline="-17094" sz="1950" b="1">
                <a:latin typeface="Times New Roman"/>
                <a:cs typeface="Times New Roman"/>
              </a:rPr>
              <a:t>p</a:t>
            </a:r>
            <a:r>
              <a:rPr dirty="0" sz="2000" b="1">
                <a:latin typeface="Times New Roman"/>
                <a:cs typeface="Times New Roman"/>
              </a:rPr>
              <a:t>,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a);</a:t>
            </a:r>
            <a:endParaRPr sz="2000">
              <a:latin typeface="Times New Roman"/>
              <a:cs typeface="Times New Roman"/>
            </a:endParaRPr>
          </a:p>
          <a:p>
            <a:pPr marL="587375" indent="-549275">
              <a:lnSpc>
                <a:spcPts val="2350"/>
              </a:lnSpc>
              <a:spcBef>
                <a:spcPts val="95"/>
              </a:spcBef>
              <a:buAutoNum type="arabicParenBoth"/>
              <a:tabLst>
                <a:tab pos="586740" algn="l"/>
                <a:tab pos="58737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else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if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(p</a:t>
            </a:r>
            <a:r>
              <a:rPr dirty="0" baseline="1424" sz="2925" spc="75" b="1">
                <a:latin typeface="黑体"/>
                <a:cs typeface="黑体"/>
              </a:rPr>
              <a:t>的值在内存单元</a:t>
            </a:r>
            <a:r>
              <a:rPr dirty="0" sz="2000" b="1">
                <a:latin typeface="Times New Roman"/>
                <a:cs typeface="Times New Roman"/>
              </a:rPr>
              <a:t>M</a:t>
            </a:r>
            <a:r>
              <a:rPr dirty="0" baseline="-17094" sz="1950" b="1">
                <a:latin typeface="Times New Roman"/>
                <a:cs typeface="Times New Roman"/>
              </a:rPr>
              <a:t>p</a:t>
            </a:r>
            <a:r>
              <a:rPr dirty="0" baseline="1424" sz="2925" spc="75" b="1">
                <a:latin typeface="黑体"/>
                <a:cs typeface="黑体"/>
              </a:rPr>
              <a:t>中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841375" indent="-803275">
              <a:lnSpc>
                <a:spcPts val="2350"/>
              </a:lnSpc>
              <a:buAutoNum type="arabicParenBoth"/>
              <a:tabLst>
                <a:tab pos="840740" algn="l"/>
                <a:tab pos="84137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outcode('MOV' </a:t>
            </a:r>
            <a:r>
              <a:rPr dirty="0" sz="2000" b="1">
                <a:latin typeface="Times New Roman"/>
                <a:cs typeface="Times New Roman"/>
              </a:rPr>
              <a:t>L,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</a:t>
            </a:r>
            <a:r>
              <a:rPr dirty="0" baseline="-17094" sz="1950" spc="-7" b="1">
                <a:latin typeface="Times New Roman"/>
                <a:cs typeface="Times New Roman"/>
              </a:rPr>
              <a:t>p</a:t>
            </a:r>
            <a:r>
              <a:rPr dirty="0" sz="2000" spc="-5" b="1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  <a:p>
            <a:pPr marL="841375" indent="-803275">
              <a:lnSpc>
                <a:spcPct val="100000"/>
              </a:lnSpc>
              <a:buAutoNum type="arabicParenBoth"/>
              <a:tabLst>
                <a:tab pos="840740" algn="l"/>
                <a:tab pos="84137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outcode('MOV' </a:t>
            </a:r>
            <a:r>
              <a:rPr dirty="0" sz="2000" b="1">
                <a:latin typeface="Times New Roman"/>
                <a:cs typeface="Times New Roman"/>
              </a:rPr>
              <a:t>@L,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a);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tabLst>
                <a:tab pos="84074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(8)	</a:t>
            </a: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587375" indent="-549910">
              <a:lnSpc>
                <a:spcPts val="2350"/>
              </a:lnSpc>
              <a:spcBef>
                <a:spcPts val="95"/>
              </a:spcBef>
              <a:buAutoNum type="arabicParenBoth" startAt="9"/>
              <a:tabLst>
                <a:tab pos="586740" algn="l"/>
                <a:tab pos="5880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else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if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(p</a:t>
            </a:r>
            <a:r>
              <a:rPr dirty="0" baseline="1424" sz="2925" spc="75" b="1">
                <a:latin typeface="黑体"/>
                <a:cs typeface="黑体"/>
              </a:rPr>
              <a:t>的值在栈单元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baseline="-17094" sz="1950" b="1">
                <a:latin typeface="Times New Roman"/>
                <a:cs typeface="Times New Roman"/>
              </a:rPr>
              <a:t>p</a:t>
            </a:r>
            <a:r>
              <a:rPr dirty="0" sz="2000" b="1">
                <a:latin typeface="Times New Roman"/>
                <a:cs typeface="Times New Roman"/>
              </a:rPr>
              <a:t>[SP]</a:t>
            </a:r>
            <a:r>
              <a:rPr dirty="0" baseline="1424" sz="2925" spc="75" b="1">
                <a:latin typeface="黑体"/>
                <a:cs typeface="黑体"/>
              </a:rPr>
              <a:t>中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841375" indent="-803275">
              <a:lnSpc>
                <a:spcPts val="2350"/>
              </a:lnSpc>
              <a:buAutoNum type="arabicParenBoth" startAt="9"/>
              <a:tabLst>
                <a:tab pos="840740" algn="l"/>
                <a:tab pos="84137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outcode('MOV' </a:t>
            </a:r>
            <a:r>
              <a:rPr dirty="0" sz="2000" b="1">
                <a:latin typeface="Times New Roman"/>
                <a:cs typeface="Times New Roman"/>
              </a:rPr>
              <a:t>L,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</a:t>
            </a:r>
            <a:r>
              <a:rPr dirty="0" baseline="-17094" sz="1950" spc="-7" b="1">
                <a:latin typeface="Times New Roman"/>
                <a:cs typeface="Times New Roman"/>
              </a:rPr>
              <a:t>p</a:t>
            </a:r>
            <a:r>
              <a:rPr dirty="0" sz="2000" spc="-5" b="1">
                <a:latin typeface="Times New Roman"/>
                <a:cs typeface="Times New Roman"/>
              </a:rPr>
              <a:t>[SP]);</a:t>
            </a:r>
            <a:endParaRPr sz="2000">
              <a:latin typeface="Times New Roman"/>
              <a:cs typeface="Times New Roman"/>
            </a:endParaRPr>
          </a:p>
          <a:p>
            <a:pPr marL="826769" indent="-789305">
              <a:lnSpc>
                <a:spcPct val="100000"/>
              </a:lnSpc>
              <a:buAutoNum type="arabicParenBoth" startAt="9"/>
              <a:tabLst>
                <a:tab pos="826769" algn="l"/>
                <a:tab pos="82740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outcode('MOV' </a:t>
            </a:r>
            <a:r>
              <a:rPr dirty="0" sz="2000" b="1">
                <a:latin typeface="Times New Roman"/>
                <a:cs typeface="Times New Roman"/>
              </a:rPr>
              <a:t>@L,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05735" y="6252972"/>
            <a:ext cx="675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(12)</a:t>
            </a:r>
            <a:r>
              <a:rPr dirty="0" sz="2000" spc="409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27" y="976670"/>
            <a:ext cx="8428355" cy="405447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两种形式：</a:t>
            </a:r>
            <a:endParaRPr baseline="1010" sz="4125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65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  <a:tab pos="1466215" algn="l"/>
              </a:tabLst>
            </a:pPr>
            <a:r>
              <a:rPr dirty="0" sz="2400" b="1">
                <a:latin typeface="Times New Roman"/>
                <a:cs typeface="Times New Roman"/>
              </a:rPr>
              <a:t>goto	L</a:t>
            </a:r>
            <a:endParaRPr sz="24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52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  <a:tab pos="1093470" algn="l"/>
                <a:tab pos="144907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if	</a:t>
            </a:r>
            <a:r>
              <a:rPr dirty="0" sz="2400" b="1">
                <a:latin typeface="Times New Roman"/>
                <a:cs typeface="Times New Roman"/>
              </a:rPr>
              <a:t>E	goto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假设</a:t>
            </a:r>
            <a:r>
              <a:rPr dirty="0" sz="2800" spc="-10" b="1">
                <a:latin typeface="Times New Roman"/>
                <a:cs typeface="Times New Roman"/>
              </a:rPr>
              <a:t>L</a:t>
            </a:r>
            <a:r>
              <a:rPr dirty="0" baseline="1010" sz="4125" spc="67" b="1">
                <a:latin typeface="黑体"/>
                <a:cs typeface="黑体"/>
              </a:rPr>
              <a:t>所标识的三地址语句的目标代码首地址为</a:t>
            </a:r>
            <a:r>
              <a:rPr dirty="0" sz="2800" spc="-5" b="1">
                <a:latin typeface="Times New Roman"/>
                <a:cs typeface="Times New Roman"/>
              </a:rPr>
              <a:t>L</a:t>
            </a:r>
            <a:r>
              <a:rPr dirty="0" baseline="1010" sz="4125" spc="-7" b="1">
                <a:latin typeface="Symbol"/>
                <a:cs typeface="Symbol"/>
              </a:rPr>
              <a:t>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对于</a:t>
            </a:r>
            <a:r>
              <a:rPr dirty="0" sz="2800" b="1">
                <a:latin typeface="Times New Roman"/>
                <a:cs typeface="Times New Roman"/>
              </a:rPr>
              <a:t>goto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15" b="1">
                <a:latin typeface="Times New Roman"/>
                <a:cs typeface="Times New Roman"/>
              </a:rPr>
              <a:t>L</a:t>
            </a:r>
            <a:r>
              <a:rPr dirty="0" baseline="1010" sz="4125" spc="22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生成的目标代码</a:t>
            </a:r>
            <a:r>
              <a:rPr dirty="0" baseline="1010" sz="4125" spc="52" b="1">
                <a:latin typeface="黑体"/>
                <a:cs typeface="黑体"/>
              </a:rPr>
              <a:t>为</a:t>
            </a:r>
            <a:r>
              <a:rPr dirty="0" baseline="1010" sz="4125" spc="-1012" b="1">
                <a:latin typeface="黑体"/>
                <a:cs typeface="黑体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JMP</a:t>
            </a:r>
            <a:r>
              <a:rPr dirty="0" sz="2800" b="1">
                <a:latin typeface="Times New Roman"/>
                <a:cs typeface="Times New Roman"/>
              </a:rPr>
              <a:t> L</a:t>
            </a:r>
            <a:r>
              <a:rPr dirty="0" baseline="1010" sz="4125" b="1">
                <a:latin typeface="Symbol"/>
                <a:cs typeface="Symbol"/>
              </a:rPr>
              <a:t></a:t>
            </a:r>
            <a:endParaRPr baseline="1010" sz="4125">
              <a:latin typeface="Symbol"/>
              <a:cs typeface="Symbol"/>
            </a:endParaRPr>
          </a:p>
          <a:p>
            <a:pPr lvl="1" marL="755015" marR="316230" indent="-285750">
              <a:lnSpc>
                <a:spcPts val="2780"/>
              </a:lnSpc>
              <a:spcBef>
                <a:spcPts val="81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如果在处理</a:t>
            </a:r>
            <a:r>
              <a:rPr dirty="0" baseline="1182" sz="3525" spc="60" b="1">
                <a:latin typeface="黑体"/>
                <a:cs typeface="黑体"/>
              </a:rPr>
              <a:t>该</a:t>
            </a:r>
            <a:r>
              <a:rPr dirty="0" baseline="1182" sz="3525" spc="-975" b="1">
                <a:latin typeface="黑体"/>
                <a:cs typeface="黑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goto</a:t>
            </a:r>
            <a:r>
              <a:rPr dirty="0" baseline="1182" sz="3525" spc="75" b="1">
                <a:latin typeface="黑体"/>
                <a:cs typeface="黑体"/>
              </a:rPr>
              <a:t>语句时，地址</a:t>
            </a:r>
            <a:r>
              <a:rPr dirty="0" sz="2400" spc="5" b="1">
                <a:latin typeface="Times New Roman"/>
                <a:cs typeface="Times New Roman"/>
              </a:rPr>
              <a:t>L</a:t>
            </a:r>
            <a:r>
              <a:rPr dirty="0" baseline="1182" sz="3525" spc="7" b="1">
                <a:latin typeface="Symbol"/>
                <a:cs typeface="Symbol"/>
              </a:rPr>
              <a:t></a:t>
            </a:r>
            <a:r>
              <a:rPr dirty="0" baseline="1182" sz="3525" spc="75" b="1">
                <a:latin typeface="黑体"/>
                <a:cs typeface="黑体"/>
              </a:rPr>
              <a:t>已经存在，则直接产 </a:t>
            </a:r>
            <a:r>
              <a:rPr dirty="0" sz="2350" spc="50" b="1">
                <a:latin typeface="黑体"/>
                <a:cs typeface="黑体"/>
              </a:rPr>
              <a:t>生完整的目标指令即可</a:t>
            </a:r>
            <a:r>
              <a:rPr dirty="0" sz="2350" spc="40" b="1">
                <a:latin typeface="黑体"/>
                <a:cs typeface="黑体"/>
              </a:rPr>
              <a:t>；</a:t>
            </a:r>
            <a:endParaRPr sz="2350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55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否则，需要先生成没有目标地址的</a:t>
            </a:r>
            <a:r>
              <a:rPr dirty="0" sz="2400" spc="-5" b="1">
                <a:latin typeface="Times New Roman"/>
                <a:cs typeface="Times New Roman"/>
              </a:rPr>
              <a:t>JMP</a:t>
            </a:r>
            <a:r>
              <a:rPr dirty="0" baseline="1182" sz="3525" spc="75" b="1">
                <a:latin typeface="黑体"/>
                <a:cs typeface="黑体"/>
              </a:rPr>
              <a:t>指令，待</a:t>
            </a:r>
            <a:r>
              <a:rPr dirty="0" sz="2400" spc="5" b="1">
                <a:latin typeface="Times New Roman"/>
                <a:cs typeface="Times New Roman"/>
              </a:rPr>
              <a:t>L</a:t>
            </a:r>
            <a:r>
              <a:rPr dirty="0" baseline="1182" sz="3525" spc="7" b="1">
                <a:latin typeface="Symbol"/>
                <a:cs typeface="Symbol"/>
              </a:rPr>
              <a:t></a:t>
            </a:r>
            <a:r>
              <a:rPr dirty="0" baseline="1182" sz="3525" spc="75" b="1">
                <a:latin typeface="黑体"/>
                <a:cs typeface="黑体"/>
              </a:rPr>
              <a:t>确定</a:t>
            </a:r>
            <a:endParaRPr baseline="1182" sz="3525">
              <a:latin typeface="黑体"/>
              <a:cs typeface="黑体"/>
            </a:endParaRPr>
          </a:p>
          <a:p>
            <a:pPr marL="755015">
              <a:lnSpc>
                <a:spcPct val="100000"/>
              </a:lnSpc>
              <a:spcBef>
                <a:spcPts val="45"/>
              </a:spcBef>
            </a:pPr>
            <a:r>
              <a:rPr dirty="0" sz="2350" spc="50" b="1">
                <a:latin typeface="黑体"/>
                <a:cs typeface="黑体"/>
              </a:rPr>
              <a:t>后再回填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81156"/>
            <a:ext cx="2783205" cy="623570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4000">
                <a:latin typeface="Verdana"/>
                <a:cs typeface="Verdana"/>
              </a:rPr>
              <a:t>3.</a:t>
            </a:r>
            <a:r>
              <a:rPr dirty="0" sz="4000" spc="-75">
                <a:latin typeface="Verdana"/>
                <a:cs typeface="Verdana"/>
              </a:rPr>
              <a:t> </a:t>
            </a:r>
            <a:r>
              <a:rPr dirty="0" sz="3900" spc="90"/>
              <a:t>转移语句</a:t>
            </a:r>
            <a:endParaRPr sz="3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27" y="900196"/>
            <a:ext cx="8121650" cy="138176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3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</a:t>
            </a:r>
            <a:r>
              <a:rPr dirty="0" baseline="1010" sz="4125" spc="52" b="1">
                <a:latin typeface="黑体"/>
                <a:cs typeface="黑体"/>
              </a:rPr>
              <a:t>于</a:t>
            </a:r>
            <a:r>
              <a:rPr dirty="0" baseline="1010" sz="4125" spc="-1019" b="1">
                <a:latin typeface="黑体"/>
                <a:cs typeface="黑体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if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goto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15" b="1">
                <a:latin typeface="Times New Roman"/>
                <a:cs typeface="Times New Roman"/>
              </a:rPr>
              <a:t>L</a:t>
            </a:r>
            <a:r>
              <a:rPr dirty="0" baseline="1010" sz="4125" spc="22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两种实现方式</a:t>
            </a:r>
            <a:endParaRPr baseline="1010" sz="4125">
              <a:latin typeface="黑体"/>
              <a:cs typeface="黑体"/>
            </a:endParaRPr>
          </a:p>
          <a:p>
            <a:pPr lvl="1" marL="755650" indent="-286385">
              <a:lnSpc>
                <a:spcPts val="2800"/>
              </a:lnSpc>
              <a:spcBef>
                <a:spcPts val="7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当目标寄存器的值满足以下几个条件之一时产生转移：</a:t>
            </a:r>
            <a:endParaRPr baseline="1182" sz="3525">
              <a:latin typeface="黑体"/>
              <a:cs typeface="黑体"/>
            </a:endParaRPr>
          </a:p>
          <a:p>
            <a:pPr marL="755015">
              <a:lnSpc>
                <a:spcPts val="2800"/>
              </a:lnSpc>
            </a:pPr>
            <a:r>
              <a:rPr dirty="0" sz="2350" spc="50" b="1">
                <a:latin typeface="黑体"/>
                <a:cs typeface="黑体"/>
              </a:rPr>
              <a:t>结果为负、为零、为正、非负、非零或非正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8427" y="2248916"/>
            <a:ext cx="4165600" cy="134556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720"/>
              </a:spcBef>
              <a:buClr>
                <a:srgbClr val="0000FF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75" b="1">
                <a:latin typeface="黑体"/>
                <a:cs typeface="黑体"/>
              </a:rPr>
              <a:t>的结果送入寄存器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255904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判断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1182" sz="3525" spc="75" b="1">
                <a:latin typeface="黑体"/>
                <a:cs typeface="黑体"/>
              </a:rPr>
              <a:t>的值为正、负、还是零</a:t>
            </a:r>
            <a:endParaRPr baseline="1182" sz="3525">
              <a:latin typeface="黑体"/>
              <a:cs typeface="黑体"/>
            </a:endParaRPr>
          </a:p>
          <a:p>
            <a:pPr marL="255270" indent="-243204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75" b="1">
                <a:latin typeface="黑体"/>
                <a:cs typeface="黑体"/>
              </a:rPr>
              <a:t>为真，则转移</a:t>
            </a:r>
            <a:r>
              <a:rPr dirty="0" baseline="1182" sz="3525" spc="60" b="1">
                <a:latin typeface="黑体"/>
                <a:cs typeface="黑体"/>
              </a:rPr>
              <a:t>到</a:t>
            </a:r>
            <a:r>
              <a:rPr dirty="0" baseline="1182" sz="3525" spc="-877" b="1">
                <a:latin typeface="黑体"/>
                <a:cs typeface="黑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227" y="3666116"/>
            <a:ext cx="766445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2984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利用条件码指示计算结果或存入寄存器的值为正、负、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027" y="3948424"/>
            <a:ext cx="3696335" cy="227647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755015">
              <a:lnSpc>
                <a:spcPct val="100000"/>
              </a:lnSpc>
              <a:spcBef>
                <a:spcPts val="655"/>
              </a:spcBef>
            </a:pPr>
            <a:r>
              <a:rPr dirty="0" sz="2350" spc="50" b="1">
                <a:latin typeface="黑体"/>
                <a:cs typeface="黑体"/>
              </a:rPr>
              <a:t>还是零。</a:t>
            </a:r>
            <a:endParaRPr sz="2350">
              <a:latin typeface="黑体"/>
              <a:cs typeface="黑体"/>
            </a:endParaRPr>
          </a:p>
          <a:p>
            <a:pPr marL="1169670" indent="-243840">
              <a:lnSpc>
                <a:spcPct val="100000"/>
              </a:lnSpc>
              <a:spcBef>
                <a:spcPts val="570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70305" algn="l"/>
                <a:tab pos="2120265" algn="l"/>
                <a:tab pos="2767965" algn="l"/>
                <a:tab pos="347916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如：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f	a</a:t>
            </a:r>
            <a:r>
              <a:rPr dirty="0" sz="2400" spc="-10" b="1">
                <a:latin typeface="Times New Roman"/>
                <a:cs typeface="Times New Roman"/>
              </a:rPr>
              <a:t>&lt;</a:t>
            </a:r>
            <a:r>
              <a:rPr dirty="0" sz="2400" b="1">
                <a:latin typeface="Times New Roman"/>
                <a:cs typeface="Times New Roman"/>
              </a:rPr>
              <a:t>b	goto	L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对于如下的语句序列</a:t>
            </a:r>
            <a:endParaRPr baseline="1010" sz="4125">
              <a:latin typeface="黑体"/>
              <a:cs typeface="黑体"/>
            </a:endParaRPr>
          </a:p>
          <a:p>
            <a:pPr marL="926465">
              <a:lnSpc>
                <a:spcPct val="100000"/>
              </a:lnSpc>
              <a:spcBef>
                <a:spcPts val="555"/>
              </a:spcBef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x:=a-b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25"/>
              </a:spcBef>
              <a:tabLst>
                <a:tab pos="1264920" algn="l"/>
                <a:tab pos="1894839" algn="l"/>
                <a:tab pos="2606040" algn="l"/>
              </a:tabLst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if	x&lt;0	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goto	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3540" y="175429"/>
            <a:ext cx="359282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转移语句（续）</a:t>
            </a:r>
            <a:endParaRPr sz="3900"/>
          </a:p>
        </p:txBody>
      </p:sp>
      <p:sp>
        <p:nvSpPr>
          <p:cNvPr id="9" name="object 9"/>
          <p:cNvSpPr/>
          <p:nvPr/>
        </p:nvSpPr>
        <p:spPr>
          <a:xfrm>
            <a:off x="3921878" y="5049179"/>
            <a:ext cx="4718685" cy="1665605"/>
          </a:xfrm>
          <a:custGeom>
            <a:avLst/>
            <a:gdLst/>
            <a:ahLst/>
            <a:cxnLst/>
            <a:rect l="l" t="t" r="r" b="b"/>
            <a:pathLst>
              <a:path w="4718684" h="1665604">
                <a:moveTo>
                  <a:pt x="4718532" y="693828"/>
                </a:moveTo>
                <a:lnTo>
                  <a:pt x="2495326" y="693828"/>
                </a:lnTo>
                <a:lnTo>
                  <a:pt x="2495326" y="1387649"/>
                </a:lnTo>
                <a:lnTo>
                  <a:pt x="2499797" y="1437536"/>
                </a:lnTo>
                <a:lnTo>
                  <a:pt x="2512689" y="1484490"/>
                </a:lnTo>
                <a:lnTo>
                  <a:pt x="2533218" y="1527727"/>
                </a:lnTo>
                <a:lnTo>
                  <a:pt x="2560599" y="1566462"/>
                </a:lnTo>
                <a:lnTo>
                  <a:pt x="2594050" y="1599912"/>
                </a:lnTo>
                <a:lnTo>
                  <a:pt x="2632785" y="1627293"/>
                </a:lnTo>
                <a:lnTo>
                  <a:pt x="2676021" y="1647822"/>
                </a:lnTo>
                <a:lnTo>
                  <a:pt x="2722975" y="1660713"/>
                </a:lnTo>
                <a:lnTo>
                  <a:pt x="2772863" y="1665185"/>
                </a:lnTo>
                <a:lnTo>
                  <a:pt x="4440996" y="1665185"/>
                </a:lnTo>
                <a:lnTo>
                  <a:pt x="4490884" y="1660713"/>
                </a:lnTo>
                <a:lnTo>
                  <a:pt x="4537838" y="1647822"/>
                </a:lnTo>
                <a:lnTo>
                  <a:pt x="4581074" y="1627293"/>
                </a:lnTo>
                <a:lnTo>
                  <a:pt x="4619809" y="1599912"/>
                </a:lnTo>
                <a:lnTo>
                  <a:pt x="4653259" y="1566462"/>
                </a:lnTo>
                <a:lnTo>
                  <a:pt x="4680640" y="1527727"/>
                </a:lnTo>
                <a:lnTo>
                  <a:pt x="4701169" y="1484490"/>
                </a:lnTo>
                <a:lnTo>
                  <a:pt x="4714061" y="1437536"/>
                </a:lnTo>
                <a:lnTo>
                  <a:pt x="4718532" y="1387649"/>
                </a:lnTo>
                <a:lnTo>
                  <a:pt x="4718532" y="693828"/>
                </a:lnTo>
                <a:close/>
              </a:path>
              <a:path w="4718684" h="1665604">
                <a:moveTo>
                  <a:pt x="4440996" y="0"/>
                </a:moveTo>
                <a:lnTo>
                  <a:pt x="2772863" y="0"/>
                </a:lnTo>
                <a:lnTo>
                  <a:pt x="2722975" y="4471"/>
                </a:lnTo>
                <a:lnTo>
                  <a:pt x="2676021" y="17363"/>
                </a:lnTo>
                <a:lnTo>
                  <a:pt x="2632785" y="37892"/>
                </a:lnTo>
                <a:lnTo>
                  <a:pt x="2594050" y="65273"/>
                </a:lnTo>
                <a:lnTo>
                  <a:pt x="2560599" y="98723"/>
                </a:lnTo>
                <a:lnTo>
                  <a:pt x="2533218" y="137458"/>
                </a:lnTo>
                <a:lnTo>
                  <a:pt x="2512689" y="180695"/>
                </a:lnTo>
                <a:lnTo>
                  <a:pt x="2499797" y="227649"/>
                </a:lnTo>
                <a:lnTo>
                  <a:pt x="2495326" y="277536"/>
                </a:lnTo>
                <a:lnTo>
                  <a:pt x="0" y="725355"/>
                </a:lnTo>
                <a:lnTo>
                  <a:pt x="2495326" y="693828"/>
                </a:lnTo>
                <a:lnTo>
                  <a:pt x="4718532" y="693828"/>
                </a:lnTo>
                <a:lnTo>
                  <a:pt x="4718532" y="277531"/>
                </a:lnTo>
                <a:lnTo>
                  <a:pt x="4714061" y="227649"/>
                </a:lnTo>
                <a:lnTo>
                  <a:pt x="4701169" y="180695"/>
                </a:lnTo>
                <a:lnTo>
                  <a:pt x="4680640" y="137458"/>
                </a:lnTo>
                <a:lnTo>
                  <a:pt x="4653259" y="98723"/>
                </a:lnTo>
                <a:lnTo>
                  <a:pt x="4619809" y="65273"/>
                </a:lnTo>
                <a:lnTo>
                  <a:pt x="4581074" y="37892"/>
                </a:lnTo>
                <a:lnTo>
                  <a:pt x="4537838" y="17363"/>
                </a:lnTo>
                <a:lnTo>
                  <a:pt x="4490884" y="4471"/>
                </a:lnTo>
                <a:lnTo>
                  <a:pt x="4440996" y="0"/>
                </a:lnTo>
                <a:close/>
              </a:path>
              <a:path w="4718684" h="1665604">
                <a:moveTo>
                  <a:pt x="2495326" y="277531"/>
                </a:move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77233" y="5126228"/>
            <a:ext cx="14681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MOV </a:t>
            </a:r>
            <a:r>
              <a:rPr dirty="0" sz="2400" b="1">
                <a:latin typeface="Times New Roman"/>
                <a:cs typeface="Times New Roman"/>
              </a:rPr>
              <a:t>R ,</a:t>
            </a:r>
            <a:r>
              <a:rPr dirty="0" sz="2400" spc="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1833" y="5288788"/>
            <a:ext cx="1518920" cy="1332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35280">
              <a:lnSpc>
                <a:spcPts val="176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2720"/>
              </a:lnSpc>
              <a:tabLst>
                <a:tab pos="783590" algn="l"/>
              </a:tabLst>
            </a:pPr>
            <a:r>
              <a:rPr dirty="0" sz="2400" b="1">
                <a:latin typeface="Times New Roman"/>
                <a:cs typeface="Times New Roman"/>
              </a:rPr>
              <a:t>SUB	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38100" marR="30480">
              <a:lnSpc>
                <a:spcPct val="100800"/>
              </a:lnSpc>
              <a:tabLst>
                <a:tab pos="73596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MOV </a:t>
            </a:r>
            <a:r>
              <a:rPr dirty="0" sz="2400" b="1">
                <a:latin typeface="Times New Roman"/>
                <a:cs typeface="Times New Roman"/>
              </a:rPr>
              <a:t>x,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0  </a:t>
            </a:r>
            <a:r>
              <a:rPr dirty="0" sz="2400" spc="-5" b="1">
                <a:latin typeface="Times New Roman"/>
                <a:cs typeface="Times New Roman"/>
              </a:rPr>
              <a:t>CJ&lt;	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38107" y="2393885"/>
            <a:ext cx="2884805" cy="1170305"/>
          </a:xfrm>
          <a:custGeom>
            <a:avLst/>
            <a:gdLst/>
            <a:ahLst/>
            <a:cxnLst/>
            <a:rect l="l" t="t" r="r" b="b"/>
            <a:pathLst>
              <a:path w="2884804" h="1170304">
                <a:moveTo>
                  <a:pt x="2689315" y="0"/>
                </a:moveTo>
                <a:lnTo>
                  <a:pt x="856162" y="0"/>
                </a:lnTo>
                <a:lnTo>
                  <a:pt x="811445" y="5150"/>
                </a:lnTo>
                <a:lnTo>
                  <a:pt x="770395" y="19822"/>
                </a:lnTo>
                <a:lnTo>
                  <a:pt x="734183" y="42845"/>
                </a:lnTo>
                <a:lnTo>
                  <a:pt x="703981" y="73047"/>
                </a:lnTo>
                <a:lnTo>
                  <a:pt x="680959" y="109258"/>
                </a:lnTo>
                <a:lnTo>
                  <a:pt x="666287" y="150308"/>
                </a:lnTo>
                <a:lnTo>
                  <a:pt x="661136" y="195026"/>
                </a:lnTo>
                <a:lnTo>
                  <a:pt x="0" y="485183"/>
                </a:lnTo>
                <a:lnTo>
                  <a:pt x="661136" y="487554"/>
                </a:lnTo>
                <a:lnTo>
                  <a:pt x="661136" y="975103"/>
                </a:lnTo>
                <a:lnTo>
                  <a:pt x="666287" y="1019821"/>
                </a:lnTo>
                <a:lnTo>
                  <a:pt x="680959" y="1060871"/>
                </a:lnTo>
                <a:lnTo>
                  <a:pt x="703981" y="1097082"/>
                </a:lnTo>
                <a:lnTo>
                  <a:pt x="734183" y="1127284"/>
                </a:lnTo>
                <a:lnTo>
                  <a:pt x="770395" y="1150307"/>
                </a:lnTo>
                <a:lnTo>
                  <a:pt x="811445" y="1164978"/>
                </a:lnTo>
                <a:lnTo>
                  <a:pt x="856162" y="1170129"/>
                </a:lnTo>
                <a:lnTo>
                  <a:pt x="2689315" y="1170129"/>
                </a:lnTo>
                <a:lnTo>
                  <a:pt x="2734033" y="1164978"/>
                </a:lnTo>
                <a:lnTo>
                  <a:pt x="2775083" y="1150307"/>
                </a:lnTo>
                <a:lnTo>
                  <a:pt x="2811295" y="1127284"/>
                </a:lnTo>
                <a:lnTo>
                  <a:pt x="2841497" y="1097082"/>
                </a:lnTo>
                <a:lnTo>
                  <a:pt x="2864519" y="1060871"/>
                </a:lnTo>
                <a:lnTo>
                  <a:pt x="2879191" y="1019821"/>
                </a:lnTo>
                <a:lnTo>
                  <a:pt x="2884342" y="975103"/>
                </a:lnTo>
                <a:lnTo>
                  <a:pt x="2884342" y="195021"/>
                </a:lnTo>
                <a:lnTo>
                  <a:pt x="2879191" y="150308"/>
                </a:lnTo>
                <a:lnTo>
                  <a:pt x="2864519" y="109258"/>
                </a:lnTo>
                <a:lnTo>
                  <a:pt x="2841497" y="73047"/>
                </a:lnTo>
                <a:lnTo>
                  <a:pt x="2811295" y="42845"/>
                </a:lnTo>
                <a:lnTo>
                  <a:pt x="2775083" y="19822"/>
                </a:lnTo>
                <a:lnTo>
                  <a:pt x="2734033" y="5150"/>
                </a:lnTo>
                <a:lnTo>
                  <a:pt x="2689315" y="0"/>
                </a:lnTo>
                <a:close/>
              </a:path>
              <a:path w="2884804" h="1170304">
                <a:moveTo>
                  <a:pt x="661136" y="195021"/>
                </a:move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535104" y="2404364"/>
            <a:ext cx="2002155" cy="11290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latin typeface="Times New Roman"/>
                <a:cs typeface="Times New Roman"/>
              </a:rPr>
              <a:t>if a&lt;b </a:t>
            </a:r>
            <a:r>
              <a:rPr dirty="0" sz="2400" b="1">
                <a:latin typeface="Times New Roman"/>
                <a:cs typeface="Times New Roman"/>
              </a:rPr>
              <a:t>goto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15" b="1">
                <a:latin typeface="Times New Roman"/>
                <a:cs typeface="Times New Roman"/>
              </a:rPr>
              <a:t>L</a:t>
            </a:r>
            <a:r>
              <a:rPr dirty="0" baseline="1182" sz="3525" spc="22" b="1">
                <a:latin typeface="宋体"/>
                <a:cs typeface="宋体"/>
              </a:rPr>
              <a:t>：  </a:t>
            </a:r>
            <a:r>
              <a:rPr dirty="0" sz="2400" b="1">
                <a:latin typeface="Times New Roman"/>
                <a:cs typeface="Times New Roman"/>
              </a:rPr>
              <a:t>a-b</a:t>
            </a:r>
            <a:r>
              <a:rPr dirty="0" sz="2400" spc="-10" b="1">
                <a:latin typeface="Times New Roman"/>
                <a:cs typeface="Times New Roman"/>
              </a:rPr>
              <a:t> ==&gt;R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71056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CJ&lt;	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14541" y="4104074"/>
            <a:ext cx="4326255" cy="720090"/>
          </a:xfrm>
          <a:custGeom>
            <a:avLst/>
            <a:gdLst/>
            <a:ahLst/>
            <a:cxnLst/>
            <a:rect l="l" t="t" r="r" b="b"/>
            <a:pathLst>
              <a:path w="4326255" h="720089">
                <a:moveTo>
                  <a:pt x="4325868" y="600064"/>
                </a:moveTo>
                <a:lnTo>
                  <a:pt x="2102662" y="600064"/>
                </a:lnTo>
                <a:lnTo>
                  <a:pt x="2112094" y="646780"/>
                </a:lnTo>
                <a:lnTo>
                  <a:pt x="2137814" y="684928"/>
                </a:lnTo>
                <a:lnTo>
                  <a:pt x="2175963" y="710648"/>
                </a:lnTo>
                <a:lnTo>
                  <a:pt x="2222679" y="720079"/>
                </a:lnTo>
                <a:lnTo>
                  <a:pt x="4205853" y="720079"/>
                </a:lnTo>
                <a:lnTo>
                  <a:pt x="4252569" y="710648"/>
                </a:lnTo>
                <a:lnTo>
                  <a:pt x="4290717" y="684928"/>
                </a:lnTo>
                <a:lnTo>
                  <a:pt x="4316437" y="646780"/>
                </a:lnTo>
                <a:lnTo>
                  <a:pt x="4325868" y="600064"/>
                </a:lnTo>
                <a:close/>
              </a:path>
              <a:path w="4326255" h="720089">
                <a:moveTo>
                  <a:pt x="4205853" y="0"/>
                </a:moveTo>
                <a:lnTo>
                  <a:pt x="2222679" y="0"/>
                </a:lnTo>
                <a:lnTo>
                  <a:pt x="2175963" y="9431"/>
                </a:lnTo>
                <a:lnTo>
                  <a:pt x="2137814" y="35151"/>
                </a:lnTo>
                <a:lnTo>
                  <a:pt x="2112094" y="73299"/>
                </a:lnTo>
                <a:lnTo>
                  <a:pt x="2102662" y="120015"/>
                </a:lnTo>
                <a:lnTo>
                  <a:pt x="2102662" y="420046"/>
                </a:lnTo>
                <a:lnTo>
                  <a:pt x="0" y="584893"/>
                </a:lnTo>
                <a:lnTo>
                  <a:pt x="2102662" y="600067"/>
                </a:lnTo>
                <a:lnTo>
                  <a:pt x="4325868" y="600064"/>
                </a:lnTo>
                <a:lnTo>
                  <a:pt x="4325868" y="120015"/>
                </a:lnTo>
                <a:lnTo>
                  <a:pt x="4316437" y="73299"/>
                </a:lnTo>
                <a:lnTo>
                  <a:pt x="4290717" y="35151"/>
                </a:lnTo>
                <a:lnTo>
                  <a:pt x="4252569" y="9431"/>
                </a:lnTo>
                <a:lnTo>
                  <a:pt x="4205853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531095" y="4071620"/>
            <a:ext cx="1407160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  <a:tabLst>
                <a:tab pos="71056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CMP</a:t>
            </a:r>
            <a:r>
              <a:rPr dirty="0" sz="2400" spc="-225" b="1">
                <a:latin typeface="Times New Roman"/>
                <a:cs typeface="Times New Roman"/>
              </a:rPr>
              <a:t> </a:t>
            </a:r>
            <a:r>
              <a:rPr dirty="0" sz="2400" spc="15" b="1">
                <a:latin typeface="Times New Roman"/>
                <a:cs typeface="Times New Roman"/>
              </a:rPr>
              <a:t>a</a:t>
            </a:r>
            <a:r>
              <a:rPr dirty="0" baseline="1182" sz="3525" spc="22" b="1">
                <a:latin typeface="宋体"/>
                <a:cs typeface="宋体"/>
              </a:rPr>
              <a:t>，</a:t>
            </a:r>
            <a:r>
              <a:rPr dirty="0" sz="2400" spc="15" b="1">
                <a:latin typeface="Times New Roman"/>
                <a:cs typeface="Times New Roman"/>
              </a:rPr>
              <a:t>b  </a:t>
            </a:r>
            <a:r>
              <a:rPr dirty="0" sz="2400" spc="-5" b="1">
                <a:latin typeface="Times New Roman"/>
                <a:cs typeface="Times New Roman"/>
              </a:rPr>
              <a:t>CJ&lt;	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15544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33144" algn="l"/>
              </a:tabLst>
            </a:pPr>
            <a:r>
              <a:rPr dirty="0" sz="3900" spc="80"/>
              <a:t>小</a:t>
            </a:r>
            <a:r>
              <a:rPr dirty="0" sz="3900" spc="80"/>
              <a:t>	</a:t>
            </a:r>
            <a:r>
              <a:rPr dirty="0" sz="3900" spc="80"/>
              <a:t>结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183198"/>
            <a:ext cx="8734425" cy="448564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设计代码生成程序时要考虑的问题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输入、输出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存储管理、寄存器分配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目标机器相关问题（指令、寄存器、编址方式、寻址能力、</a:t>
            </a:r>
            <a:endParaRPr baseline="1182" sz="3525">
              <a:latin typeface="黑体"/>
              <a:cs typeface="黑体"/>
            </a:endParaRPr>
          </a:p>
          <a:p>
            <a:pPr marL="755650">
              <a:lnSpc>
                <a:spcPct val="100000"/>
              </a:lnSpc>
              <a:spcBef>
                <a:spcPts val="55"/>
              </a:spcBef>
            </a:pPr>
            <a:r>
              <a:rPr dirty="0" sz="2350" spc="50" b="1">
                <a:latin typeface="黑体"/>
                <a:cs typeface="黑体"/>
              </a:rPr>
              <a:t>寻址模式等）</a:t>
            </a:r>
            <a:endParaRPr sz="23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指令选择、计算顺序选择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基本块和流图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基本块：具有原子性的语句序列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基本块的划分：入口语句的确定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流图：有向图，结点：基本块，边：控制流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9218"/>
            <a:ext cx="246253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80"/>
              <a:t>小</a:t>
            </a:r>
            <a:r>
              <a:rPr dirty="0" sz="3900" spc="695"/>
              <a:t> </a:t>
            </a:r>
            <a:r>
              <a:rPr dirty="0" sz="3900" spc="90"/>
              <a:t>结</a:t>
            </a:r>
            <a:r>
              <a:rPr dirty="0" spc="45"/>
              <a:t>（续）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307340" y="1174562"/>
            <a:ext cx="4034790" cy="366839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下次引用信息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作用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计算方法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代码生成程序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寄存器描述器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6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地址描述器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3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寄存器分配函数</a:t>
            </a:r>
            <a:r>
              <a:rPr dirty="0" sz="2400" spc="-5" b="1">
                <a:latin typeface="Verdana"/>
                <a:cs typeface="Verdana"/>
              </a:rPr>
              <a:t>getreg</a:t>
            </a:r>
            <a:endParaRPr sz="2400">
              <a:latin typeface="Verdana"/>
              <a:cs typeface="Verdana"/>
            </a:endParaRPr>
          </a:p>
          <a:p>
            <a:pPr lvl="1" marL="755650" indent="-285750">
              <a:lnSpc>
                <a:spcPct val="100000"/>
              </a:lnSpc>
              <a:spcBef>
                <a:spcPts val="5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代码生成算法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27" y="1309753"/>
            <a:ext cx="7869555" cy="382587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代码生成程序的输出：与源程序等价的目标代码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目标代码的形式</a:t>
            </a:r>
            <a:endParaRPr baseline="1010" sz="4125">
              <a:latin typeface="黑体"/>
              <a:cs typeface="黑体"/>
            </a:endParaRPr>
          </a:p>
          <a:p>
            <a:pPr lvl="1" marL="831850" indent="-286385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318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绝对地址的机器语言程序</a:t>
            </a:r>
            <a:endParaRPr baseline="1182" sz="3525">
              <a:latin typeface="黑体"/>
              <a:cs typeface="黑体"/>
            </a:endParaRPr>
          </a:p>
          <a:p>
            <a:pPr lvl="2" marL="1155700" indent="-229235">
              <a:lnSpc>
                <a:spcPct val="100000"/>
              </a:lnSpc>
              <a:spcBef>
                <a:spcPts val="434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可把目标代码放在内存中固定的地方、立即执行</a:t>
            </a:r>
            <a:endParaRPr baseline="1424" sz="2925">
              <a:latin typeface="黑体"/>
              <a:cs typeface="黑体"/>
            </a:endParaRPr>
          </a:p>
          <a:p>
            <a:pPr lvl="1" marL="831850" indent="-286385">
              <a:lnSpc>
                <a:spcPct val="100000"/>
              </a:lnSpc>
              <a:spcBef>
                <a:spcPts val="63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318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可重定位的机器语言程序</a:t>
            </a:r>
            <a:endParaRPr baseline="1182" sz="3525">
              <a:latin typeface="黑体"/>
              <a:cs typeface="黑体"/>
            </a:endParaRPr>
          </a:p>
          <a:p>
            <a:pPr lvl="2" marL="1155700" indent="-229235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Font typeface="Wingdings"/>
              <a:buChar char=""/>
              <a:tabLst>
                <a:tab pos="1155700" algn="l"/>
              </a:tabLst>
            </a:pPr>
            <a:r>
              <a:rPr dirty="0" sz="2000" spc="10" b="1">
                <a:latin typeface="Verdana"/>
                <a:cs typeface="Verdana"/>
              </a:rPr>
              <a:t>.obj</a:t>
            </a:r>
            <a:r>
              <a:rPr dirty="0" baseline="1424" sz="2925" spc="15" b="1">
                <a:latin typeface="黑体"/>
                <a:cs typeface="黑体"/>
              </a:rPr>
              <a:t>（</a:t>
            </a:r>
            <a:r>
              <a:rPr dirty="0" sz="2000" spc="10" b="1">
                <a:latin typeface="Verdana"/>
                <a:cs typeface="Verdana"/>
              </a:rPr>
              <a:t>DOS</a:t>
            </a:r>
            <a:r>
              <a:rPr dirty="0" baseline="1424" sz="2925" spc="15" b="1">
                <a:latin typeface="黑体"/>
                <a:cs typeface="黑体"/>
              </a:rPr>
              <a:t>）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sz="2000" spc="5" b="1">
                <a:latin typeface="Verdana"/>
                <a:cs typeface="Verdana"/>
              </a:rPr>
              <a:t>.o</a:t>
            </a:r>
            <a:r>
              <a:rPr dirty="0" baseline="1424" sz="2925" spc="7" b="1">
                <a:latin typeface="黑体"/>
                <a:cs typeface="黑体"/>
              </a:rPr>
              <a:t>（</a:t>
            </a:r>
            <a:r>
              <a:rPr dirty="0" sz="2000" spc="5" b="1">
                <a:latin typeface="Verdana"/>
                <a:cs typeface="Verdana"/>
              </a:rPr>
              <a:t>UNIX</a:t>
            </a:r>
            <a:r>
              <a:rPr dirty="0" baseline="1424" sz="2925" spc="7" b="1">
                <a:latin typeface="黑体"/>
                <a:cs typeface="黑体"/>
              </a:rPr>
              <a:t>）</a:t>
            </a:r>
            <a:endParaRPr baseline="1424" sz="2925">
              <a:latin typeface="黑体"/>
              <a:cs typeface="黑体"/>
            </a:endParaRPr>
          </a:p>
          <a:p>
            <a:pPr lvl="2" marL="1155700" indent="-229235">
              <a:lnSpc>
                <a:spcPct val="100000"/>
              </a:lnSpc>
              <a:spcBef>
                <a:spcPts val="405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开发灵活，允许各子模块单独编译</a:t>
            </a:r>
            <a:endParaRPr baseline="1424" sz="2925">
              <a:latin typeface="黑体"/>
              <a:cs typeface="黑体"/>
            </a:endParaRPr>
          </a:p>
          <a:p>
            <a:pPr lvl="2" marL="1155700" indent="-229235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由连接装配程序将它们连接在一起，生成可执行文件</a:t>
            </a:r>
            <a:endParaRPr baseline="1424" sz="2925">
              <a:latin typeface="黑体"/>
              <a:cs typeface="黑体"/>
            </a:endParaRPr>
          </a:p>
          <a:p>
            <a:pPr lvl="1" marL="831850" indent="-286385">
              <a:lnSpc>
                <a:spcPct val="100000"/>
              </a:lnSpc>
              <a:spcBef>
                <a:spcPts val="63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318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汇编语言程序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8864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代码生成程序的位置</a:t>
            </a:r>
            <a:r>
              <a:rPr dirty="0" sz="3900" spc="40"/>
              <a:t>(</a:t>
            </a:r>
            <a:r>
              <a:rPr dirty="0" sz="3900" spc="90"/>
              <a:t>续）</a:t>
            </a:r>
            <a:endParaRPr sz="3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81838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40">
                <a:latin typeface="宋体"/>
                <a:cs typeface="宋体"/>
              </a:rPr>
              <a:t>9.1.2</a:t>
            </a:r>
            <a:r>
              <a:rPr dirty="0" sz="3900" spc="35">
                <a:latin typeface="宋体"/>
                <a:cs typeface="宋体"/>
              </a:rPr>
              <a:t> </a:t>
            </a:r>
            <a:r>
              <a:rPr dirty="0" sz="3900" spc="90"/>
              <a:t>代码生成程序设计的相关问题</a:t>
            </a:r>
            <a:endParaRPr sz="39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8227059" cy="313753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5080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代码生成程序的具体细节依赖于目标机器和操作系 </a:t>
            </a:r>
            <a:r>
              <a:rPr dirty="0" sz="2750" spc="35" b="1">
                <a:latin typeface="黑体"/>
                <a:cs typeface="黑体"/>
              </a:rPr>
              <a:t>统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代码生成程序设计时需要考虑的问题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存储管理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指令选择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6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寄存器分配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计算次序的选择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0637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存储管理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402590" y="1412608"/>
            <a:ext cx="7891780" cy="444817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355600" marR="26670" indent="-342900">
              <a:lnSpc>
                <a:spcPts val="3279"/>
              </a:lnSpc>
              <a:spcBef>
                <a:spcPts val="22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从名字到存储单元的转换由前端和代码生成程序 </a:t>
            </a:r>
            <a:r>
              <a:rPr dirty="0" sz="2750" spc="45" b="1">
                <a:latin typeface="黑体"/>
                <a:cs typeface="黑体"/>
              </a:rPr>
              <a:t>共同完成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符号表中的信息</a:t>
            </a:r>
            <a:endParaRPr baseline="1010" sz="4125">
              <a:latin typeface="黑体"/>
              <a:cs typeface="黑体"/>
            </a:endParaRPr>
          </a:p>
          <a:p>
            <a:pPr lvl="1" marL="831850" indent="-285750">
              <a:lnSpc>
                <a:spcPct val="100000"/>
              </a:lnSpc>
              <a:spcBef>
                <a:spcPts val="5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318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在处理声明语句时填入</a:t>
            </a:r>
            <a:endParaRPr baseline="1182" sz="3525">
              <a:latin typeface="黑体"/>
              <a:cs typeface="黑体"/>
            </a:endParaRPr>
          </a:p>
          <a:p>
            <a:pPr lvl="1" marL="8318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318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“类型”决定了它的域宽</a:t>
            </a:r>
            <a:endParaRPr baseline="1182" sz="3525">
              <a:latin typeface="黑体"/>
              <a:cs typeface="黑体"/>
            </a:endParaRPr>
          </a:p>
          <a:p>
            <a:pPr lvl="1" marL="831850" indent="-285750">
              <a:lnSpc>
                <a:spcPct val="100000"/>
              </a:lnSpc>
              <a:spcBef>
                <a:spcPts val="5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318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“地址”确定该名字在过程的数据区域中的相对位置</a:t>
            </a:r>
            <a:endParaRPr baseline="1182" sz="3525">
              <a:latin typeface="黑体"/>
              <a:cs typeface="黑体"/>
            </a:endParaRPr>
          </a:p>
          <a:p>
            <a:pPr lvl="1" marL="8318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318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上述信息用于确定中间代码中的名字对应的数据对象</a:t>
            </a:r>
            <a:endParaRPr baseline="1182" sz="3525">
              <a:latin typeface="黑体"/>
              <a:cs typeface="黑体"/>
            </a:endParaRPr>
          </a:p>
          <a:p>
            <a:pPr marL="831850">
              <a:lnSpc>
                <a:spcPct val="100000"/>
              </a:lnSpc>
              <a:spcBef>
                <a:spcPts val="55"/>
              </a:spcBef>
            </a:pPr>
            <a:r>
              <a:rPr dirty="0" sz="2350" spc="50" b="1">
                <a:latin typeface="黑体"/>
                <a:cs typeface="黑体"/>
              </a:rPr>
              <a:t>在运行时的地址</a:t>
            </a:r>
            <a:endParaRPr sz="23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三地址代码中的名字</a:t>
            </a:r>
            <a:endParaRPr baseline="1010" sz="4125">
              <a:latin typeface="黑体"/>
              <a:cs typeface="黑体"/>
            </a:endParaRPr>
          </a:p>
          <a:p>
            <a:pPr lvl="1" marL="831850" indent="-28575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318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指向该名字在符号表中位置的指针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3194" y="6554723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16586"/>
            <a:ext cx="8284209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例如：三地址代码与机器语言代码的对应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535940" y="5158600"/>
            <a:ext cx="376618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对于四元式</a:t>
            </a:r>
            <a:r>
              <a:rPr dirty="0" baseline="1010" sz="4125" spc="37" b="1">
                <a:latin typeface="黑体"/>
                <a:cs typeface="黑体"/>
              </a:rPr>
              <a:t>j：goto</a:t>
            </a:r>
            <a:r>
              <a:rPr dirty="0" baseline="1010" sz="4125" spc="-37" b="1">
                <a:latin typeface="黑体"/>
                <a:cs typeface="黑体"/>
              </a:rPr>
              <a:t> </a:t>
            </a:r>
            <a:r>
              <a:rPr dirty="0" baseline="1010" sz="4125" spc="15" b="1">
                <a:latin typeface="黑体"/>
                <a:cs typeface="黑体"/>
              </a:rPr>
              <a:t>i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339" y="5570040"/>
            <a:ext cx="773430" cy="909319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298450" algn="l"/>
              </a:tabLst>
            </a:pPr>
            <a:r>
              <a:rPr dirty="0" baseline="1182" sz="3525" spc="37" b="1">
                <a:latin typeface="黑体"/>
                <a:cs typeface="黑体"/>
              </a:rPr>
              <a:t>i&lt;j</a:t>
            </a:r>
            <a:endParaRPr baseline="1182" sz="3525">
              <a:latin typeface="黑体"/>
              <a:cs typeface="黑体"/>
            </a:endParaRPr>
          </a:p>
          <a:p>
            <a:pPr marL="298450" indent="-28575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298450" algn="l"/>
              </a:tabLst>
            </a:pPr>
            <a:r>
              <a:rPr dirty="0" baseline="1182" sz="3525" spc="37" b="1">
                <a:latin typeface="黑体"/>
                <a:cs typeface="黑体"/>
              </a:rPr>
              <a:t>i&gt;j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37250" y="1296859"/>
            <a:ext cx="2133600" cy="4220210"/>
          </a:xfrm>
          <a:custGeom>
            <a:avLst/>
            <a:gdLst/>
            <a:ahLst/>
            <a:cxnLst/>
            <a:rect l="l" t="t" r="r" b="b"/>
            <a:pathLst>
              <a:path w="2133600" h="4220210">
                <a:moveTo>
                  <a:pt x="0" y="0"/>
                </a:moveTo>
                <a:lnTo>
                  <a:pt x="2133600" y="0"/>
                </a:lnTo>
                <a:lnTo>
                  <a:pt x="2133600" y="4219704"/>
                </a:lnTo>
                <a:lnTo>
                  <a:pt x="0" y="421970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24586" y="972531"/>
            <a:ext cx="1559560" cy="672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2300"/>
              </a:lnSpc>
              <a:spcBef>
                <a:spcPts val="110"/>
              </a:spcBef>
            </a:pPr>
            <a:r>
              <a:rPr dirty="0" sz="1950" spc="50" b="1">
                <a:latin typeface="宋体"/>
                <a:cs typeface="宋体"/>
              </a:rPr>
              <a:t>机器语言代码</a:t>
            </a:r>
            <a:endParaRPr sz="1950">
              <a:latin typeface="宋体"/>
              <a:cs typeface="宋体"/>
            </a:endParaRPr>
          </a:p>
          <a:p>
            <a:pPr marL="76200">
              <a:lnSpc>
                <a:spcPts val="2780"/>
              </a:lnSpc>
            </a:pPr>
            <a:r>
              <a:rPr dirty="0" sz="2350" spc="25" b="1">
                <a:latin typeface="宋体"/>
                <a:cs typeface="宋体"/>
              </a:rPr>
              <a:t>...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37250" y="1951639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 h="0">
                <a:moveTo>
                  <a:pt x="0" y="0"/>
                </a:moveTo>
                <a:lnTo>
                  <a:pt x="21336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53075" y="1220723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6725" y="1876044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9540" y="2091915"/>
            <a:ext cx="1063625" cy="562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00"/>
              </a:spcBef>
            </a:pPr>
            <a:r>
              <a:rPr dirty="0" sz="1750" spc="50" b="1">
                <a:latin typeface="宋体"/>
                <a:cs typeface="宋体"/>
              </a:rPr>
              <a:t>四元式</a:t>
            </a:r>
            <a:r>
              <a:rPr dirty="0" sz="1750" spc="25" b="1">
                <a:latin typeface="宋体"/>
                <a:cs typeface="宋体"/>
              </a:rPr>
              <a:t>100 </a:t>
            </a:r>
            <a:r>
              <a:rPr dirty="0" sz="1750" spc="50" b="1">
                <a:latin typeface="宋体"/>
                <a:cs typeface="宋体"/>
              </a:rPr>
              <a:t>的机器码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37250" y="2762250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 h="0">
                <a:moveTo>
                  <a:pt x="0" y="0"/>
                </a:moveTo>
                <a:lnTo>
                  <a:pt x="21336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04962" y="1314450"/>
            <a:ext cx="2895600" cy="3200400"/>
          </a:xfrm>
          <a:custGeom>
            <a:avLst/>
            <a:gdLst/>
            <a:ahLst/>
            <a:cxnLst/>
            <a:rect l="l" t="t" r="r" b="b"/>
            <a:pathLst>
              <a:path w="2895600" h="3200400">
                <a:moveTo>
                  <a:pt x="0" y="0"/>
                </a:moveTo>
                <a:lnTo>
                  <a:pt x="2895600" y="0"/>
                </a:lnTo>
                <a:lnTo>
                  <a:pt x="2895600" y="3200400"/>
                </a:lnTo>
                <a:lnTo>
                  <a:pt x="0" y="3200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805939" y="981675"/>
            <a:ext cx="2586355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93495" algn="l"/>
                <a:tab pos="2061845" algn="l"/>
              </a:tabLst>
            </a:pPr>
            <a:r>
              <a:rPr dirty="0" sz="1950" spc="50" b="1">
                <a:latin typeface="宋体"/>
                <a:cs typeface="宋体"/>
              </a:rPr>
              <a:t>四元</a:t>
            </a:r>
            <a:r>
              <a:rPr dirty="0" sz="1950" spc="40" b="1">
                <a:latin typeface="宋体"/>
                <a:cs typeface="宋体"/>
              </a:rPr>
              <a:t>式</a:t>
            </a:r>
            <a:r>
              <a:rPr dirty="0" sz="1950" b="1">
                <a:latin typeface="宋体"/>
                <a:cs typeface="宋体"/>
              </a:rPr>
              <a:t>	</a:t>
            </a:r>
            <a:r>
              <a:rPr dirty="0" sz="1950" spc="50" b="1">
                <a:latin typeface="宋体"/>
                <a:cs typeface="宋体"/>
              </a:rPr>
              <a:t>地</a:t>
            </a:r>
            <a:r>
              <a:rPr dirty="0" sz="1950" spc="40" b="1">
                <a:latin typeface="宋体"/>
                <a:cs typeface="宋体"/>
              </a:rPr>
              <a:t>址</a:t>
            </a:r>
            <a:r>
              <a:rPr dirty="0" sz="1950" b="1">
                <a:latin typeface="宋体"/>
                <a:cs typeface="宋体"/>
              </a:rPr>
              <a:t>	</a:t>
            </a:r>
            <a:r>
              <a:rPr dirty="0" sz="1950" spc="50" b="1">
                <a:latin typeface="宋体"/>
                <a:cs typeface="宋体"/>
              </a:rPr>
              <a:t>长度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4102" y="1722458"/>
            <a:ext cx="411480" cy="1854200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sz="1950" spc="25" b="1">
                <a:latin typeface="宋体"/>
                <a:cs typeface="宋体"/>
              </a:rPr>
              <a:t>100</a:t>
            </a:r>
            <a:endParaRPr sz="19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950" spc="25" b="1">
                <a:latin typeface="宋体"/>
                <a:cs typeface="宋体"/>
              </a:rPr>
              <a:t>101</a:t>
            </a:r>
            <a:endParaRPr sz="19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950" spc="25" b="1">
                <a:latin typeface="宋体"/>
                <a:cs typeface="宋体"/>
              </a:rPr>
              <a:t>102</a:t>
            </a:r>
            <a:endParaRPr sz="19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950" spc="25" b="1">
                <a:latin typeface="宋体"/>
                <a:cs typeface="宋体"/>
              </a:rPr>
              <a:t>103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9351" y="2028040"/>
            <a:ext cx="456565" cy="85725"/>
          </a:xfrm>
          <a:custGeom>
            <a:avLst/>
            <a:gdLst/>
            <a:ahLst/>
            <a:cxnLst/>
            <a:rect l="l" t="t" r="r" b="b"/>
            <a:pathLst>
              <a:path w="456565" h="85725">
                <a:moveTo>
                  <a:pt x="371513" y="0"/>
                </a:moveTo>
                <a:lnTo>
                  <a:pt x="370717" y="28564"/>
                </a:lnTo>
                <a:lnTo>
                  <a:pt x="384999" y="28962"/>
                </a:lnTo>
                <a:lnTo>
                  <a:pt x="384203" y="57525"/>
                </a:lnTo>
                <a:lnTo>
                  <a:pt x="369910" y="57525"/>
                </a:lnTo>
                <a:lnTo>
                  <a:pt x="369125" y="85691"/>
                </a:lnTo>
                <a:lnTo>
                  <a:pt x="429614" y="57525"/>
                </a:lnTo>
                <a:lnTo>
                  <a:pt x="384203" y="57525"/>
                </a:lnTo>
                <a:lnTo>
                  <a:pt x="369921" y="57127"/>
                </a:lnTo>
                <a:lnTo>
                  <a:pt x="430469" y="57127"/>
                </a:lnTo>
                <a:lnTo>
                  <a:pt x="456011" y="45234"/>
                </a:lnTo>
                <a:lnTo>
                  <a:pt x="371513" y="0"/>
                </a:lnTo>
                <a:close/>
              </a:path>
              <a:path w="456565" h="85725">
                <a:moveTo>
                  <a:pt x="370717" y="28564"/>
                </a:moveTo>
                <a:lnTo>
                  <a:pt x="369921" y="57127"/>
                </a:lnTo>
                <a:lnTo>
                  <a:pt x="384203" y="57525"/>
                </a:lnTo>
                <a:lnTo>
                  <a:pt x="384999" y="28962"/>
                </a:lnTo>
                <a:lnTo>
                  <a:pt x="370717" y="28564"/>
                </a:lnTo>
                <a:close/>
              </a:path>
              <a:path w="456565" h="85725">
                <a:moveTo>
                  <a:pt x="796" y="18252"/>
                </a:moveTo>
                <a:lnTo>
                  <a:pt x="0" y="46817"/>
                </a:lnTo>
                <a:lnTo>
                  <a:pt x="369921" y="57127"/>
                </a:lnTo>
                <a:lnTo>
                  <a:pt x="370717" y="28564"/>
                </a:lnTo>
                <a:lnTo>
                  <a:pt x="796" y="1825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70850" y="2000250"/>
            <a:ext cx="152400" cy="762000"/>
          </a:xfrm>
          <a:custGeom>
            <a:avLst/>
            <a:gdLst/>
            <a:ahLst/>
            <a:cxnLst/>
            <a:rect l="l" t="t" r="r" b="b"/>
            <a:pathLst>
              <a:path w="152400" h="762000">
                <a:moveTo>
                  <a:pt x="0" y="0"/>
                </a:moveTo>
                <a:lnTo>
                  <a:pt x="29660" y="4990"/>
                </a:lnTo>
                <a:lnTo>
                  <a:pt x="53881" y="18598"/>
                </a:lnTo>
                <a:lnTo>
                  <a:pt x="70211" y="38783"/>
                </a:lnTo>
                <a:lnTo>
                  <a:pt x="76200" y="63500"/>
                </a:lnTo>
                <a:lnTo>
                  <a:pt x="76200" y="317499"/>
                </a:lnTo>
                <a:lnTo>
                  <a:pt x="82188" y="342216"/>
                </a:lnTo>
                <a:lnTo>
                  <a:pt x="98518" y="362401"/>
                </a:lnTo>
                <a:lnTo>
                  <a:pt x="122739" y="376009"/>
                </a:lnTo>
                <a:lnTo>
                  <a:pt x="152400" y="381000"/>
                </a:lnTo>
                <a:lnTo>
                  <a:pt x="122739" y="385990"/>
                </a:lnTo>
                <a:lnTo>
                  <a:pt x="98518" y="399598"/>
                </a:lnTo>
                <a:lnTo>
                  <a:pt x="82188" y="419783"/>
                </a:lnTo>
                <a:lnTo>
                  <a:pt x="76200" y="444500"/>
                </a:lnTo>
                <a:lnTo>
                  <a:pt x="76200" y="698499"/>
                </a:lnTo>
                <a:lnTo>
                  <a:pt x="70211" y="723216"/>
                </a:lnTo>
                <a:lnTo>
                  <a:pt x="53881" y="743401"/>
                </a:lnTo>
                <a:lnTo>
                  <a:pt x="29660" y="757009"/>
                </a:lnTo>
                <a:lnTo>
                  <a:pt x="0" y="76200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269287" y="2213835"/>
            <a:ext cx="2571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5" b="1">
                <a:solidFill>
                  <a:srgbClr val="0000FF"/>
                </a:solidFill>
                <a:latin typeface="宋体"/>
                <a:cs typeface="宋体"/>
              </a:rPr>
              <a:t>12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22887" y="2708147"/>
            <a:ext cx="5657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n</a:t>
            </a:r>
            <a:r>
              <a:rPr dirty="0" sz="2000" spc="-5" b="1">
                <a:latin typeface="Times New Roman"/>
                <a:cs typeface="Times New Roman"/>
              </a:rPr>
              <a:t>+</a:t>
            </a:r>
            <a:r>
              <a:rPr dirty="0" sz="2000" b="1">
                <a:latin typeface="Times New Roman"/>
                <a:cs typeface="Times New Roman"/>
              </a:rPr>
              <a:t>12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79540" y="2820387"/>
            <a:ext cx="1063625" cy="562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00"/>
              </a:spcBef>
            </a:pPr>
            <a:r>
              <a:rPr dirty="0" sz="1750" spc="50" b="1">
                <a:latin typeface="宋体"/>
                <a:cs typeface="宋体"/>
              </a:rPr>
              <a:t>四元式</a:t>
            </a:r>
            <a:r>
              <a:rPr dirty="0" sz="1750" spc="25" b="1">
                <a:latin typeface="宋体"/>
                <a:cs typeface="宋体"/>
              </a:rPr>
              <a:t>101 </a:t>
            </a:r>
            <a:r>
              <a:rPr dirty="0" sz="1750" spc="50" b="1">
                <a:latin typeface="宋体"/>
                <a:cs typeface="宋体"/>
              </a:rPr>
              <a:t>的机器码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37250" y="3365795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 h="0">
                <a:moveTo>
                  <a:pt x="0" y="0"/>
                </a:moveTo>
                <a:lnTo>
                  <a:pt x="21336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070850" y="2762250"/>
            <a:ext cx="152400" cy="595630"/>
          </a:xfrm>
          <a:custGeom>
            <a:avLst/>
            <a:gdLst/>
            <a:ahLst/>
            <a:cxnLst/>
            <a:rect l="l" t="t" r="r" b="b"/>
            <a:pathLst>
              <a:path w="152400" h="595629">
                <a:moveTo>
                  <a:pt x="0" y="0"/>
                </a:moveTo>
                <a:lnTo>
                  <a:pt x="29660" y="4990"/>
                </a:lnTo>
                <a:lnTo>
                  <a:pt x="53881" y="18598"/>
                </a:lnTo>
                <a:lnTo>
                  <a:pt x="70211" y="38783"/>
                </a:lnTo>
                <a:lnTo>
                  <a:pt x="76200" y="63500"/>
                </a:lnTo>
                <a:lnTo>
                  <a:pt x="76200" y="234155"/>
                </a:lnTo>
                <a:lnTo>
                  <a:pt x="82188" y="258873"/>
                </a:lnTo>
                <a:lnTo>
                  <a:pt x="98518" y="279057"/>
                </a:lnTo>
                <a:lnTo>
                  <a:pt x="122739" y="292666"/>
                </a:lnTo>
                <a:lnTo>
                  <a:pt x="152400" y="297656"/>
                </a:lnTo>
                <a:lnTo>
                  <a:pt x="122739" y="302646"/>
                </a:lnTo>
                <a:lnTo>
                  <a:pt x="98518" y="316255"/>
                </a:lnTo>
                <a:lnTo>
                  <a:pt x="82188" y="336439"/>
                </a:lnTo>
                <a:lnTo>
                  <a:pt x="76200" y="361157"/>
                </a:lnTo>
                <a:lnTo>
                  <a:pt x="76200" y="531812"/>
                </a:lnTo>
                <a:lnTo>
                  <a:pt x="70211" y="556529"/>
                </a:lnTo>
                <a:lnTo>
                  <a:pt x="53881" y="576714"/>
                </a:lnTo>
                <a:lnTo>
                  <a:pt x="29660" y="590322"/>
                </a:lnTo>
                <a:lnTo>
                  <a:pt x="0" y="595313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327229" y="2899635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solidFill>
                  <a:srgbClr val="0000FF"/>
                </a:solidFill>
                <a:latin typeface="宋体"/>
                <a:cs typeface="宋体"/>
              </a:rPr>
              <a:t>8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22887" y="3317747"/>
            <a:ext cx="5657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n</a:t>
            </a:r>
            <a:r>
              <a:rPr dirty="0" sz="2000" spc="-5" b="1">
                <a:latin typeface="Times New Roman"/>
                <a:cs typeface="Times New Roman"/>
              </a:rPr>
              <a:t>+</a:t>
            </a:r>
            <a:r>
              <a:rPr dirty="0" sz="2000" b="1"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79540" y="3634203"/>
            <a:ext cx="1063625" cy="5600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190"/>
              </a:spcBef>
            </a:pPr>
            <a:r>
              <a:rPr dirty="0" sz="1750" spc="50" b="1">
                <a:latin typeface="宋体"/>
                <a:cs typeface="宋体"/>
              </a:rPr>
              <a:t>四元式</a:t>
            </a:r>
            <a:r>
              <a:rPr dirty="0" sz="1750" spc="25" b="1">
                <a:latin typeface="宋体"/>
                <a:cs typeface="宋体"/>
              </a:rPr>
              <a:t>102 </a:t>
            </a:r>
            <a:r>
              <a:rPr dirty="0" sz="1750" spc="50" b="1">
                <a:latin typeface="宋体"/>
                <a:cs typeface="宋体"/>
              </a:rPr>
              <a:t>的机器码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37250" y="4351337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 h="0">
                <a:moveTo>
                  <a:pt x="0" y="0"/>
                </a:moveTo>
                <a:lnTo>
                  <a:pt x="21336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070850" y="3371850"/>
            <a:ext cx="152400" cy="990600"/>
          </a:xfrm>
          <a:custGeom>
            <a:avLst/>
            <a:gdLst/>
            <a:ahLst/>
            <a:cxnLst/>
            <a:rect l="l" t="t" r="r" b="b"/>
            <a:pathLst>
              <a:path w="152400" h="990600">
                <a:moveTo>
                  <a:pt x="0" y="0"/>
                </a:moveTo>
                <a:lnTo>
                  <a:pt x="29660" y="4990"/>
                </a:lnTo>
                <a:lnTo>
                  <a:pt x="53881" y="18598"/>
                </a:lnTo>
                <a:lnTo>
                  <a:pt x="70211" y="38782"/>
                </a:lnTo>
                <a:lnTo>
                  <a:pt x="76200" y="63499"/>
                </a:lnTo>
                <a:lnTo>
                  <a:pt x="76200" y="431800"/>
                </a:lnTo>
                <a:lnTo>
                  <a:pt x="82188" y="456517"/>
                </a:lnTo>
                <a:lnTo>
                  <a:pt x="98518" y="476701"/>
                </a:lnTo>
                <a:lnTo>
                  <a:pt x="122739" y="490309"/>
                </a:lnTo>
                <a:lnTo>
                  <a:pt x="152400" y="495300"/>
                </a:lnTo>
                <a:lnTo>
                  <a:pt x="122739" y="500290"/>
                </a:lnTo>
                <a:lnTo>
                  <a:pt x="98518" y="513898"/>
                </a:lnTo>
                <a:lnTo>
                  <a:pt x="82188" y="534082"/>
                </a:lnTo>
                <a:lnTo>
                  <a:pt x="76200" y="558799"/>
                </a:lnTo>
                <a:lnTo>
                  <a:pt x="76200" y="927100"/>
                </a:lnTo>
                <a:lnTo>
                  <a:pt x="70211" y="951817"/>
                </a:lnTo>
                <a:lnTo>
                  <a:pt x="53881" y="972001"/>
                </a:lnTo>
                <a:lnTo>
                  <a:pt x="29660" y="985609"/>
                </a:lnTo>
                <a:lnTo>
                  <a:pt x="0" y="99060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269287" y="3692115"/>
            <a:ext cx="2571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5" b="1">
                <a:solidFill>
                  <a:srgbClr val="0000FF"/>
                </a:solidFill>
                <a:latin typeface="宋体"/>
                <a:cs typeface="宋体"/>
              </a:rPr>
              <a:t>16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22887" y="4290060"/>
            <a:ext cx="5657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n</a:t>
            </a:r>
            <a:r>
              <a:rPr dirty="0" sz="2000" spc="-5" b="1">
                <a:latin typeface="Times New Roman"/>
                <a:cs typeface="Times New Roman"/>
              </a:rPr>
              <a:t>+</a:t>
            </a:r>
            <a:r>
              <a:rPr dirty="0" sz="2000" b="1">
                <a:latin typeface="Times New Roman"/>
                <a:cs typeface="Times New Roman"/>
              </a:rPr>
              <a:t>36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79540" y="4378680"/>
            <a:ext cx="949325" cy="505459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dirty="0" sz="1550" spc="50" b="1">
                <a:latin typeface="宋体"/>
                <a:cs typeface="宋体"/>
              </a:rPr>
              <a:t>四元式</a:t>
            </a:r>
            <a:r>
              <a:rPr dirty="0" sz="1550" spc="25" b="1">
                <a:latin typeface="宋体"/>
                <a:cs typeface="宋体"/>
              </a:rPr>
              <a:t>103 </a:t>
            </a:r>
            <a:r>
              <a:rPr dirty="0" sz="1550" spc="50" b="1">
                <a:latin typeface="宋体"/>
                <a:cs typeface="宋体"/>
              </a:rPr>
              <a:t>的机器码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937250" y="4896289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 h="0">
                <a:moveTo>
                  <a:pt x="0" y="0"/>
                </a:moveTo>
                <a:lnTo>
                  <a:pt x="21336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070850" y="4362450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0"/>
                </a:moveTo>
                <a:lnTo>
                  <a:pt x="29660" y="4990"/>
                </a:lnTo>
                <a:lnTo>
                  <a:pt x="53881" y="18598"/>
                </a:lnTo>
                <a:lnTo>
                  <a:pt x="70212" y="38783"/>
                </a:lnTo>
                <a:lnTo>
                  <a:pt x="76200" y="63500"/>
                </a:lnTo>
                <a:lnTo>
                  <a:pt x="76200" y="203199"/>
                </a:lnTo>
                <a:lnTo>
                  <a:pt x="82188" y="227916"/>
                </a:lnTo>
                <a:lnTo>
                  <a:pt x="98518" y="248101"/>
                </a:lnTo>
                <a:lnTo>
                  <a:pt x="122739" y="261709"/>
                </a:lnTo>
                <a:lnTo>
                  <a:pt x="152400" y="266700"/>
                </a:lnTo>
                <a:lnTo>
                  <a:pt x="122739" y="271690"/>
                </a:lnTo>
                <a:lnTo>
                  <a:pt x="98518" y="285298"/>
                </a:lnTo>
                <a:lnTo>
                  <a:pt x="82188" y="305483"/>
                </a:lnTo>
                <a:lnTo>
                  <a:pt x="76200" y="330200"/>
                </a:lnTo>
                <a:lnTo>
                  <a:pt x="76200" y="469899"/>
                </a:lnTo>
                <a:lnTo>
                  <a:pt x="70212" y="494616"/>
                </a:lnTo>
                <a:lnTo>
                  <a:pt x="53881" y="514801"/>
                </a:lnTo>
                <a:lnTo>
                  <a:pt x="29660" y="528409"/>
                </a:lnTo>
                <a:lnTo>
                  <a:pt x="0" y="53340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604962" y="1314450"/>
          <a:ext cx="28956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914400"/>
                <a:gridCol w="685800"/>
              </a:tblGrid>
              <a:tr h="457200">
                <a:tc>
                  <a:txBody>
                    <a:bodyPr/>
                    <a:lstStyle/>
                    <a:p>
                      <a:pPr algn="ctr" marL="109220">
                        <a:lnSpc>
                          <a:spcPts val="269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...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10477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950" spc="15" b="1">
                          <a:latin typeface="宋体"/>
                          <a:cs typeface="宋体"/>
                        </a:rPr>
                        <a:t>(</a:t>
                      </a:r>
                      <a:r>
                        <a:rPr dirty="0" sz="1950" spc="-35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950" spc="40" b="1">
                          <a:latin typeface="宋体"/>
                          <a:cs typeface="宋体"/>
                        </a:rPr>
                        <a:t>，，，)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123189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73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49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10477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950" spc="15" b="1">
                          <a:latin typeface="宋体"/>
                          <a:cs typeface="宋体"/>
                        </a:rPr>
                        <a:t>(</a:t>
                      </a:r>
                      <a:r>
                        <a:rPr dirty="0" sz="1950" spc="-35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950" spc="40" b="1">
                          <a:latin typeface="宋体"/>
                          <a:cs typeface="宋体"/>
                        </a:rPr>
                        <a:t>，，，)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123189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n+12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22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10477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950" spc="15" b="1">
                          <a:latin typeface="宋体"/>
                          <a:cs typeface="宋体"/>
                        </a:rPr>
                        <a:t>(</a:t>
                      </a:r>
                      <a:r>
                        <a:rPr dirty="0" sz="1950" spc="-35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950" spc="40" b="1">
                          <a:latin typeface="宋体"/>
                          <a:cs typeface="宋体"/>
                        </a:rPr>
                        <a:t>，，，)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123189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842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n+20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223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10477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950" spc="15" b="1">
                          <a:latin typeface="宋体"/>
                          <a:cs typeface="宋体"/>
                        </a:rPr>
                        <a:t>(</a:t>
                      </a:r>
                      <a:r>
                        <a:rPr dirty="0" sz="1950" spc="-35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950" spc="40" b="1">
                          <a:latin typeface="宋体"/>
                          <a:cs typeface="宋体"/>
                        </a:rPr>
                        <a:t>，，，)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123189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842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n+36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953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0489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 algn="ctr" marL="457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...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5969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8327229" y="4472403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solidFill>
                  <a:srgbClr val="0000FF"/>
                </a:solidFill>
                <a:latin typeface="宋体"/>
                <a:cs typeface="宋体"/>
              </a:rPr>
              <a:t>4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22887" y="4823460"/>
            <a:ext cx="5657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n</a:t>
            </a:r>
            <a:r>
              <a:rPr dirty="0" sz="2000" spc="-5" b="1">
                <a:latin typeface="Times New Roman"/>
                <a:cs typeface="Times New Roman"/>
              </a:rPr>
              <a:t>+</a:t>
            </a:r>
            <a:r>
              <a:rPr dirty="0" sz="2000" b="1"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92887" y="4942542"/>
            <a:ext cx="48768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...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65325" y="6096000"/>
            <a:ext cx="5808980" cy="396875"/>
          </a:xfrm>
          <a:prstGeom prst="rect">
            <a:avLst/>
          </a:prstGeom>
          <a:solidFill>
            <a:srgbClr val="CCECFF"/>
          </a:solidFill>
        </p:spPr>
        <p:txBody>
          <a:bodyPr wrap="square" lIns="0" tIns="628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495"/>
              </a:spcBef>
            </a:pPr>
            <a:r>
              <a:rPr dirty="0" sz="1950" spc="50" b="1">
                <a:latin typeface="宋体"/>
                <a:cs typeface="宋体"/>
              </a:rPr>
              <a:t>将四元式</a:t>
            </a:r>
            <a:r>
              <a:rPr dirty="0" sz="1950" spc="25" b="1">
                <a:latin typeface="宋体"/>
                <a:cs typeface="宋体"/>
              </a:rPr>
              <a:t>j</a:t>
            </a:r>
            <a:r>
              <a:rPr dirty="0" sz="1950" spc="50" b="1">
                <a:latin typeface="宋体"/>
                <a:cs typeface="宋体"/>
              </a:rPr>
              <a:t>的地址记入与</a:t>
            </a:r>
            <a:r>
              <a:rPr dirty="0" sz="1950" spc="25" b="1">
                <a:latin typeface="宋体"/>
                <a:cs typeface="宋体"/>
              </a:rPr>
              <a:t>i</a:t>
            </a:r>
            <a:r>
              <a:rPr dirty="0" sz="1950" spc="50" b="1">
                <a:latin typeface="宋体"/>
                <a:cs typeface="宋体"/>
              </a:rPr>
              <a:t>相关的链表中，等待回填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65325" y="5638800"/>
            <a:ext cx="5168900" cy="396875"/>
          </a:xfrm>
          <a:prstGeom prst="rect">
            <a:avLst/>
          </a:prstGeom>
          <a:solidFill>
            <a:srgbClr val="FFFF66"/>
          </a:solidFill>
        </p:spPr>
        <p:txBody>
          <a:bodyPr wrap="square" lIns="0" tIns="628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495"/>
              </a:spcBef>
            </a:pPr>
            <a:r>
              <a:rPr dirty="0" sz="1950" spc="50" b="1">
                <a:latin typeface="宋体"/>
                <a:cs typeface="宋体"/>
              </a:rPr>
              <a:t>四元式</a:t>
            </a:r>
            <a:r>
              <a:rPr dirty="0" sz="1950" spc="25" b="1">
                <a:latin typeface="宋体"/>
                <a:cs typeface="宋体"/>
              </a:rPr>
              <a:t>i</a:t>
            </a:r>
            <a:r>
              <a:rPr dirty="0" sz="1950" spc="50" b="1">
                <a:latin typeface="宋体"/>
                <a:cs typeface="宋体"/>
              </a:rPr>
              <a:t>的地址已有，可以直接生成机器指令</a:t>
            </a:r>
            <a:endParaRPr sz="19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3194" y="6554723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85327" y="2252662"/>
            <a:ext cx="2141855" cy="838200"/>
          </a:xfrm>
          <a:custGeom>
            <a:avLst/>
            <a:gdLst/>
            <a:ahLst/>
            <a:cxnLst/>
            <a:rect l="l" t="t" r="r" b="b"/>
            <a:pathLst>
              <a:path w="2141854" h="838200">
                <a:moveTo>
                  <a:pt x="0" y="0"/>
                </a:moveTo>
                <a:lnTo>
                  <a:pt x="2141537" y="0"/>
                </a:lnTo>
                <a:lnTo>
                  <a:pt x="2141537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215053"/>
            <a:ext cx="20637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指令选择</a:t>
            </a:r>
            <a:endParaRPr sz="3900"/>
          </a:p>
        </p:txBody>
      </p:sp>
      <p:sp>
        <p:nvSpPr>
          <p:cNvPr id="7" name="object 7"/>
          <p:cNvSpPr txBox="1"/>
          <p:nvPr/>
        </p:nvSpPr>
        <p:spPr>
          <a:xfrm>
            <a:off x="461327" y="961504"/>
            <a:ext cx="4323080" cy="529971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68300" marR="17780" indent="-342900">
              <a:lnSpc>
                <a:spcPts val="3160"/>
              </a:lnSpc>
              <a:spcBef>
                <a:spcPts val="31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机器指令系统的性质决定 </a:t>
            </a:r>
            <a:r>
              <a:rPr dirty="0" sz="2750" spc="45" b="1">
                <a:latin typeface="黑体"/>
                <a:cs typeface="黑体"/>
              </a:rPr>
              <a:t>了指令选择的难易程度</a:t>
            </a:r>
            <a:endParaRPr sz="2750">
              <a:latin typeface="黑体"/>
              <a:cs typeface="黑体"/>
            </a:endParaRPr>
          </a:p>
          <a:p>
            <a:pPr lvl="1" marL="844550" indent="-286385">
              <a:lnSpc>
                <a:spcPct val="100000"/>
              </a:lnSpc>
              <a:spcBef>
                <a:spcPts val="55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445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一致性</a:t>
            </a:r>
            <a:endParaRPr baseline="1182" sz="3525">
              <a:latin typeface="黑体"/>
              <a:cs typeface="黑体"/>
            </a:endParaRPr>
          </a:p>
          <a:p>
            <a:pPr lvl="1" marL="844550" indent="-286385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445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完整性</a:t>
            </a:r>
            <a:endParaRPr baseline="1182" sz="3525">
              <a:latin typeface="黑体"/>
              <a:cs typeface="黑体"/>
            </a:endParaRPr>
          </a:p>
          <a:p>
            <a:pPr lvl="1" marL="844550" indent="-286385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445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指令的执行速度</a:t>
            </a:r>
            <a:endParaRPr baseline="1182" sz="3525">
              <a:latin typeface="黑体"/>
              <a:cs typeface="黑体"/>
            </a:endParaRPr>
          </a:p>
          <a:p>
            <a:pPr lvl="1" marL="844550" indent="-286385">
              <a:lnSpc>
                <a:spcPct val="100000"/>
              </a:lnSpc>
              <a:spcBef>
                <a:spcPts val="5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445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机器的特点</a:t>
            </a:r>
            <a:endParaRPr baseline="1182" sz="3525">
              <a:latin typeface="黑体"/>
              <a:cs typeface="黑体"/>
            </a:endParaRPr>
          </a:p>
          <a:p>
            <a:pPr marL="368300" marR="17780" indent="-342900">
              <a:lnSpc>
                <a:spcPts val="3160"/>
              </a:lnSpc>
              <a:spcBef>
                <a:spcPts val="111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对每一类三地址语句，可 </a:t>
            </a:r>
            <a:r>
              <a:rPr dirty="0" sz="2750" spc="45" b="1">
                <a:latin typeface="黑体"/>
                <a:cs typeface="黑体"/>
              </a:rPr>
              <a:t>以设计它的代码框架</a:t>
            </a:r>
            <a:endParaRPr sz="2750">
              <a:latin typeface="黑体"/>
              <a:cs typeface="黑体"/>
            </a:endParaRPr>
          </a:p>
          <a:p>
            <a:pPr marL="558165">
              <a:lnSpc>
                <a:spcPct val="100000"/>
              </a:lnSpc>
              <a:spcBef>
                <a:spcPts val="600"/>
              </a:spcBef>
            </a:pPr>
            <a:r>
              <a:rPr dirty="0" baseline="1182" sz="3525" spc="60" b="1">
                <a:latin typeface="黑体"/>
                <a:cs typeface="黑体"/>
              </a:rPr>
              <a:t>如</a:t>
            </a:r>
            <a:r>
              <a:rPr dirty="0" baseline="1182" sz="3525" spc="-877" b="1">
                <a:latin typeface="黑体"/>
                <a:cs typeface="黑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x:=y+z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的代码框架</a:t>
            </a:r>
            <a:endParaRPr baseline="1182" sz="3525">
              <a:latin typeface="黑体"/>
              <a:cs typeface="黑体"/>
            </a:endParaRPr>
          </a:p>
          <a:p>
            <a:pPr marL="558165" marR="2232025">
              <a:lnSpc>
                <a:spcPct val="118300"/>
              </a:lnSpc>
              <a:tabLst>
                <a:tab pos="1372870" algn="l"/>
                <a:tab pos="14554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MOV		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y  ADD	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  <a:p>
            <a:pPr marL="558165">
              <a:lnSpc>
                <a:spcPct val="100000"/>
              </a:lnSpc>
              <a:spcBef>
                <a:spcPts val="625"/>
              </a:spcBef>
              <a:tabLst>
                <a:tab pos="14554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MOV	</a:t>
            </a:r>
            <a:r>
              <a:rPr dirty="0" sz="2400" b="1">
                <a:latin typeface="Times New Roman"/>
                <a:cs typeface="Times New Roman"/>
              </a:rPr>
              <a:t>x,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4840" y="280923"/>
            <a:ext cx="1875789" cy="14693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 marR="770255">
              <a:lnSpc>
                <a:spcPct val="101400"/>
              </a:lnSpc>
              <a:spcBef>
                <a:spcPts val="50"/>
              </a:spcBef>
            </a:pPr>
            <a:r>
              <a:rPr dirty="0" sz="2800" b="1">
                <a:latin typeface="Times New Roman"/>
                <a:cs typeface="Times New Roman"/>
              </a:rPr>
              <a:t>a</a:t>
            </a:r>
            <a:r>
              <a:rPr dirty="0" sz="2800" spc="5" b="1">
                <a:latin typeface="Times New Roman"/>
                <a:cs typeface="Times New Roman"/>
              </a:rPr>
              <a:t>:</a:t>
            </a:r>
            <a:r>
              <a:rPr dirty="0" sz="2800" b="1">
                <a:latin typeface="Times New Roman"/>
                <a:cs typeface="Times New Roman"/>
              </a:rPr>
              <a:t>=</a:t>
            </a:r>
            <a:r>
              <a:rPr dirty="0" sz="2800" spc="5" b="1">
                <a:latin typeface="Times New Roman"/>
                <a:cs typeface="Times New Roman"/>
              </a:rPr>
              <a:t>b</a:t>
            </a:r>
            <a:r>
              <a:rPr dirty="0" sz="2800" b="1">
                <a:latin typeface="Times New Roman"/>
                <a:cs typeface="Times New Roman"/>
              </a:rPr>
              <a:t>+c  </a:t>
            </a:r>
            <a:r>
              <a:rPr dirty="0" sz="2800" spc="5" b="1">
                <a:latin typeface="Times New Roman"/>
                <a:cs typeface="Times New Roman"/>
              </a:rPr>
              <a:t>d:</a:t>
            </a:r>
            <a:r>
              <a:rPr dirty="0" sz="2800" b="1">
                <a:latin typeface="Times New Roman"/>
                <a:cs typeface="Times New Roman"/>
              </a:rPr>
              <a:t>=a+e</a:t>
            </a:r>
            <a:endParaRPr sz="280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  <a:spcBef>
                <a:spcPts val="1720"/>
              </a:spcBef>
              <a:tabLst>
                <a:tab pos="119316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MOV	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0729" y="1739900"/>
            <a:ext cx="1671320" cy="220789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algn="just" marL="76200" marR="50800">
              <a:lnSpc>
                <a:spcPct val="119800"/>
              </a:lnSpc>
              <a:spcBef>
                <a:spcPts val="30"/>
              </a:spcBef>
            </a:pPr>
            <a:r>
              <a:rPr dirty="0" sz="2400" b="1">
                <a:latin typeface="Times New Roman"/>
                <a:cs typeface="Times New Roman"/>
              </a:rPr>
              <a:t>ADD 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, c  </a:t>
            </a:r>
            <a:r>
              <a:rPr dirty="0" sz="2400" spc="-5" b="1">
                <a:latin typeface="Times New Roman"/>
                <a:cs typeface="Times New Roman"/>
              </a:rPr>
              <a:t>MOV </a:t>
            </a:r>
            <a:r>
              <a:rPr dirty="0" sz="2400" b="1">
                <a:latin typeface="Times New Roman"/>
                <a:cs typeface="Times New Roman"/>
              </a:rPr>
              <a:t>a, R</a:t>
            </a:r>
            <a:r>
              <a:rPr dirty="0" baseline="-17361" sz="2400" b="1">
                <a:latin typeface="Times New Roman"/>
                <a:cs typeface="Times New Roman"/>
              </a:rPr>
              <a:t>0  </a:t>
            </a:r>
            <a:r>
              <a:rPr dirty="0" sz="2400" spc="-5" b="1">
                <a:latin typeface="Times New Roman"/>
                <a:cs typeface="Times New Roman"/>
              </a:rPr>
              <a:t>MOV 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, a  ADD 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, e  </a:t>
            </a:r>
            <a:r>
              <a:rPr dirty="0" sz="2400" spc="-5" b="1">
                <a:latin typeface="Times New Roman"/>
                <a:cs typeface="Times New Roman"/>
              </a:rPr>
              <a:t>MOV </a:t>
            </a:r>
            <a:r>
              <a:rPr dirty="0" sz="2400" b="1">
                <a:latin typeface="Times New Roman"/>
                <a:cs typeface="Times New Roman"/>
              </a:rPr>
              <a:t>d,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04840" y="4386579"/>
            <a:ext cx="1948180" cy="1097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a:=a+1</a:t>
            </a:r>
            <a:endParaRPr sz="280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  <a:spcBef>
                <a:spcPts val="2200"/>
              </a:spcBef>
              <a:tabLst>
                <a:tab pos="126936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MOV	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8829" y="5470652"/>
            <a:ext cx="1670050" cy="891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18300"/>
              </a:lnSpc>
              <a:spcBef>
                <a:spcPts val="100"/>
              </a:spcBef>
              <a:tabLst>
                <a:tab pos="852169" algn="l"/>
                <a:tab pos="929005" algn="l"/>
              </a:tabLst>
            </a:pPr>
            <a:r>
              <a:rPr dirty="0" sz="2400" b="1">
                <a:latin typeface="Times New Roman"/>
                <a:cs typeface="Times New Roman"/>
              </a:rPr>
              <a:t>ADD	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#1  </a:t>
            </a:r>
            <a:r>
              <a:rPr dirty="0" sz="2400" spc="-5" b="1">
                <a:latin typeface="Times New Roman"/>
                <a:cs typeface="Times New Roman"/>
              </a:rPr>
              <a:t>MOV		</a:t>
            </a:r>
            <a:r>
              <a:rPr dirty="0" sz="2400" b="1">
                <a:latin typeface="Times New Roman"/>
                <a:cs typeface="Times New Roman"/>
              </a:rPr>
              <a:t>a,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baseline="-17361" sz="2400" b="1">
                <a:latin typeface="Times New Roman"/>
                <a:cs typeface="Times New Roman"/>
              </a:rPr>
              <a:t>0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94182" y="4485016"/>
            <a:ext cx="1202690" cy="523240"/>
          </a:xfrm>
          <a:prstGeom prst="rect">
            <a:avLst/>
          </a:prstGeom>
          <a:solidFill>
            <a:srgbClr val="FFCC00"/>
          </a:solidFill>
        </p:spPr>
        <p:txBody>
          <a:bodyPr wrap="square" lIns="0" tIns="36194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284"/>
              </a:spcBef>
              <a:tabLst>
                <a:tab pos="92710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INC	</a:t>
            </a:r>
            <a:r>
              <a:rPr dirty="0" sz="2800" b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2022-05-10T11:44:56Z</dcterms:created>
  <dcterms:modified xsi:type="dcterms:W3CDTF">2022-05-10T11:44:56Z</dcterms:modified>
</cp:coreProperties>
</file>