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9144001" cy="9144000"/>
  <p:notesSz cx="9144001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4803" y="1103545"/>
            <a:ext cx="3980179" cy="4197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909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287" y="57150"/>
                </a:lnTo>
                <a:lnTo>
                  <a:pt x="78526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9092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361" y="57150"/>
                </a:lnTo>
                <a:lnTo>
                  <a:pt x="78576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90966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361" y="57150"/>
                </a:lnTo>
                <a:lnTo>
                  <a:pt x="78575" y="0"/>
                </a:lnTo>
                <a:lnTo>
                  <a:pt x="74565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325231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336" y="57150"/>
                </a:lnTo>
                <a:lnTo>
                  <a:pt x="78575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740572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49"/>
                </a:lnTo>
                <a:lnTo>
                  <a:pt x="78528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74805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78528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606703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287" y="57150"/>
                </a:lnTo>
                <a:lnTo>
                  <a:pt x="78501" y="0"/>
                </a:lnTo>
                <a:lnTo>
                  <a:pt x="74493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40869" y="9086850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0" y="57150"/>
                </a:moveTo>
                <a:lnTo>
                  <a:pt x="149581" y="57150"/>
                </a:lnTo>
                <a:lnTo>
                  <a:pt x="78553" y="0"/>
                </a:lnTo>
                <a:lnTo>
                  <a:pt x="7459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453892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78576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888109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78528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322341" y="9086850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0" y="57150"/>
                </a:moveTo>
                <a:lnTo>
                  <a:pt x="149581" y="57150"/>
                </a:lnTo>
                <a:lnTo>
                  <a:pt x="78480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754240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36" y="57150"/>
                </a:lnTo>
                <a:lnTo>
                  <a:pt x="78503" y="0"/>
                </a:lnTo>
                <a:lnTo>
                  <a:pt x="74493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169555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36" y="57150"/>
                </a:lnTo>
                <a:lnTo>
                  <a:pt x="78575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603788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78575" y="0"/>
                </a:lnTo>
                <a:lnTo>
                  <a:pt x="74565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6038021" y="9086850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0" y="57150"/>
                </a:moveTo>
                <a:lnTo>
                  <a:pt x="149581" y="57150"/>
                </a:lnTo>
                <a:lnTo>
                  <a:pt x="78529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6469905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344" y="57150"/>
                </a:lnTo>
                <a:lnTo>
                  <a:pt x="78508" y="0"/>
                </a:lnTo>
                <a:lnTo>
                  <a:pt x="7449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242034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286" y="57149"/>
                </a:lnTo>
                <a:lnTo>
                  <a:pt x="78501" y="0"/>
                </a:lnTo>
                <a:lnTo>
                  <a:pt x="74493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673865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336" y="57149"/>
                </a:lnTo>
                <a:lnTo>
                  <a:pt x="78574" y="0"/>
                </a:lnTo>
                <a:lnTo>
                  <a:pt x="74565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108098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361" y="57149"/>
                </a:lnTo>
                <a:lnTo>
                  <a:pt x="78576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540535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80261" y="0"/>
                </a:lnTo>
                <a:lnTo>
                  <a:pt x="76251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1957697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36" y="57149"/>
                </a:lnTo>
                <a:lnTo>
                  <a:pt x="78503" y="0"/>
                </a:lnTo>
                <a:lnTo>
                  <a:pt x="74493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2389578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49"/>
                </a:lnTo>
                <a:lnTo>
                  <a:pt x="78528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2823811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11" y="57150"/>
                </a:lnTo>
                <a:lnTo>
                  <a:pt x="78526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255635" y="9086850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0" y="57150"/>
                </a:moveTo>
                <a:lnTo>
                  <a:pt x="149581" y="57150"/>
                </a:lnTo>
                <a:lnTo>
                  <a:pt x="78529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3670976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49"/>
                </a:lnTo>
                <a:lnTo>
                  <a:pt x="78528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103454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80236" y="0"/>
                </a:lnTo>
                <a:lnTo>
                  <a:pt x="7622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537115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78528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971348" y="9086850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0" y="57150"/>
                </a:moveTo>
                <a:lnTo>
                  <a:pt x="149531" y="57150"/>
                </a:lnTo>
                <a:lnTo>
                  <a:pt x="78479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386656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78576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820921" y="9086850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0" y="57150"/>
                </a:moveTo>
                <a:lnTo>
                  <a:pt x="149556" y="57150"/>
                </a:lnTo>
                <a:lnTo>
                  <a:pt x="78528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252778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78528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687018" y="9086850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59" h="57150">
                <a:moveTo>
                  <a:pt x="0" y="57150"/>
                </a:moveTo>
                <a:lnTo>
                  <a:pt x="149573" y="57150"/>
                </a:lnTo>
                <a:lnTo>
                  <a:pt x="78471" y="0"/>
                </a:lnTo>
                <a:lnTo>
                  <a:pt x="7450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8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382" y="71437"/>
                </a:lnTo>
                <a:lnTo>
                  <a:pt x="136180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434236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86610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3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1300374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47" y="71437"/>
                </a:lnTo>
                <a:lnTo>
                  <a:pt x="136246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1715732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2149965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2581871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382" y="71437"/>
                </a:lnTo>
                <a:lnTo>
                  <a:pt x="136159" y="0"/>
                </a:lnTo>
                <a:lnTo>
                  <a:pt x="6573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3016005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19" h="71755">
                <a:moveTo>
                  <a:pt x="0" y="71437"/>
                </a:moveTo>
                <a:lnTo>
                  <a:pt x="198122" y="71437"/>
                </a:lnTo>
                <a:lnTo>
                  <a:pt x="135450" y="0"/>
                </a:lnTo>
                <a:lnTo>
                  <a:pt x="65815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3429036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386326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4297501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122" y="71437"/>
                </a:lnTo>
                <a:lnTo>
                  <a:pt x="135386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4729407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47" y="71437"/>
                </a:lnTo>
                <a:lnTo>
                  <a:pt x="136182" y="0"/>
                </a:lnTo>
                <a:lnTo>
                  <a:pt x="6573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514469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47" y="71437"/>
                </a:lnTo>
                <a:lnTo>
                  <a:pt x="136246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5578932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6013165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122" y="71437"/>
                </a:lnTo>
                <a:lnTo>
                  <a:pt x="135428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6445070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57" y="71437"/>
                </a:lnTo>
                <a:lnTo>
                  <a:pt x="136190" y="0"/>
                </a:lnTo>
                <a:lnTo>
                  <a:pt x="6573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217202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381" y="71437"/>
                </a:lnTo>
                <a:lnTo>
                  <a:pt x="136158" y="0"/>
                </a:lnTo>
                <a:lnTo>
                  <a:pt x="6573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64900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47" y="71437"/>
                </a:lnTo>
                <a:lnTo>
                  <a:pt x="136245" y="0"/>
                </a:lnTo>
                <a:lnTo>
                  <a:pt x="65793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083241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1515117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7744" y="0"/>
                </a:lnTo>
                <a:lnTo>
                  <a:pt x="6728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1932865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47" y="71437"/>
                </a:lnTo>
                <a:lnTo>
                  <a:pt x="136182" y="0"/>
                </a:lnTo>
                <a:lnTo>
                  <a:pt x="6573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2364737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2798971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14" y="71437"/>
                </a:lnTo>
                <a:lnTo>
                  <a:pt x="136191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3230778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122" y="71437"/>
                </a:lnTo>
                <a:lnTo>
                  <a:pt x="135429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3646135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4078044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7723" y="0"/>
                </a:lnTo>
                <a:lnTo>
                  <a:pt x="67259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4512274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4946508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056" y="71437"/>
                </a:lnTo>
                <a:lnTo>
                  <a:pt x="135363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536179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5796065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089" y="71437"/>
                </a:lnTo>
                <a:lnTo>
                  <a:pt x="13541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6227938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6662180" y="0"/>
            <a:ext cx="196215" cy="71755"/>
          </a:xfrm>
          <a:custGeom>
            <a:avLst/>
            <a:gdLst/>
            <a:ahLst/>
            <a:cxnLst/>
            <a:rect l="l" t="t" r="r" b="b"/>
            <a:pathLst>
              <a:path w="196215" h="71755">
                <a:moveTo>
                  <a:pt x="0" y="71437"/>
                </a:moveTo>
                <a:lnTo>
                  <a:pt x="195818" y="71437"/>
                </a:lnTo>
                <a:lnTo>
                  <a:pt x="195818" y="68825"/>
                </a:lnTo>
                <a:lnTo>
                  <a:pt x="135374" y="0"/>
                </a:lnTo>
                <a:lnTo>
                  <a:pt x="65743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49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7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4590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89096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32523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74057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21748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2606703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287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0" y="3040869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53"/>
                </a:lnTo>
                <a:lnTo>
                  <a:pt x="57150" y="7459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34538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38881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432234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480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0" y="4754240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0" y="516955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0" y="560378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0" y="60380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0" y="64699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44"/>
                </a:lnTo>
                <a:lnTo>
                  <a:pt x="57150" y="78508"/>
                </a:lnTo>
                <a:lnTo>
                  <a:pt x="57150" y="7449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0" y="24203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6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0" y="67386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4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0" y="110809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0" y="154053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61"/>
                </a:lnTo>
                <a:lnTo>
                  <a:pt x="57150" y="762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1957697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0" y="23895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0" y="282381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11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0" y="3255635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0" y="367097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0" y="410345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36"/>
                </a:lnTo>
                <a:lnTo>
                  <a:pt x="57150" y="7622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0" y="453711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0" y="497134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31"/>
                </a:lnTo>
                <a:lnTo>
                  <a:pt x="57150" y="78479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538665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58209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56"/>
                </a:lnTo>
                <a:lnTo>
                  <a:pt x="57150" y="78528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62527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0" y="668701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59">
                <a:moveTo>
                  <a:pt x="0" y="0"/>
                </a:moveTo>
                <a:lnTo>
                  <a:pt x="0" y="149573"/>
                </a:lnTo>
                <a:lnTo>
                  <a:pt x="57150" y="78471"/>
                </a:lnTo>
                <a:lnTo>
                  <a:pt x="57150" y="7450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9072562" y="6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80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9072562" y="4342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9072562" y="8661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9072562" y="13003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9072562" y="17157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9072562" y="21499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072562" y="25818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59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072562" y="301600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19">
                <a:moveTo>
                  <a:pt x="0" y="0"/>
                </a:moveTo>
                <a:lnTo>
                  <a:pt x="0" y="198122"/>
                </a:lnTo>
                <a:lnTo>
                  <a:pt x="71437" y="135450"/>
                </a:lnTo>
                <a:lnTo>
                  <a:pt x="71437" y="6581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072562" y="34290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072562" y="386326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072562" y="4297501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386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072562" y="472940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9072562" y="51446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9072562" y="55789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072562" y="60131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8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9072562" y="6445070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57"/>
                </a:lnTo>
                <a:lnTo>
                  <a:pt x="71437" y="136190"/>
                </a:lnTo>
                <a:lnTo>
                  <a:pt x="71437" y="6573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9072562" y="21720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381"/>
                </a:lnTo>
                <a:lnTo>
                  <a:pt x="71437" y="136158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9072562" y="6490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5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9072562" y="108324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9072562" y="151511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44"/>
                </a:lnTo>
                <a:lnTo>
                  <a:pt x="71437" y="6728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9072562" y="19328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9072562" y="236473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9072562" y="27989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14"/>
                </a:lnTo>
                <a:lnTo>
                  <a:pt x="71437" y="136191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9072562" y="323077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9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9072562" y="364613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9072562" y="407804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23"/>
                </a:lnTo>
                <a:lnTo>
                  <a:pt x="71437" y="6725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9072562" y="45122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9072562" y="494650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56"/>
                </a:lnTo>
                <a:lnTo>
                  <a:pt x="71437" y="135363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9072562" y="53617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9072562" y="57960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89"/>
                </a:lnTo>
                <a:lnTo>
                  <a:pt x="71437" y="13541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9072562" y="622793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9072562" y="6662180"/>
            <a:ext cx="71755" cy="196215"/>
          </a:xfrm>
          <a:custGeom>
            <a:avLst/>
            <a:gdLst/>
            <a:ahLst/>
            <a:cxnLst/>
            <a:rect l="l" t="t" r="r" b="b"/>
            <a:pathLst>
              <a:path w="71754" h="196215">
                <a:moveTo>
                  <a:pt x="0" y="0"/>
                </a:moveTo>
                <a:lnTo>
                  <a:pt x="0" y="195818"/>
                </a:lnTo>
                <a:lnTo>
                  <a:pt x="2611" y="195818"/>
                </a:lnTo>
                <a:lnTo>
                  <a:pt x="71437" y="135374"/>
                </a:lnTo>
                <a:lnTo>
                  <a:pt x="71437" y="6574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140" y="28756"/>
            <a:ext cx="5382260" cy="623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9715" y="1152652"/>
            <a:ext cx="8418830" cy="267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21594" y="6574083"/>
            <a:ext cx="2286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631" y="2421211"/>
            <a:ext cx="6426835" cy="419734"/>
          </a:xfrm>
          <a:custGeom>
            <a:avLst/>
            <a:gdLst/>
            <a:ahLst/>
            <a:cxnLst/>
            <a:rect l="l" t="t" r="r" b="b"/>
            <a:pathLst>
              <a:path w="6426834" h="419735">
                <a:moveTo>
                  <a:pt x="6426732" y="0"/>
                </a:moveTo>
                <a:lnTo>
                  <a:pt x="148390" y="0"/>
                </a:lnTo>
                <a:lnTo>
                  <a:pt x="102240" y="12795"/>
                </a:lnTo>
                <a:lnTo>
                  <a:pt x="69259" y="23741"/>
                </a:lnTo>
                <a:lnTo>
                  <a:pt x="46173" y="34712"/>
                </a:lnTo>
                <a:lnTo>
                  <a:pt x="32980" y="44784"/>
                </a:lnTo>
                <a:lnTo>
                  <a:pt x="26384" y="52993"/>
                </a:lnTo>
                <a:lnTo>
                  <a:pt x="28033" y="61227"/>
                </a:lnTo>
                <a:lnTo>
                  <a:pt x="75855" y="84969"/>
                </a:lnTo>
                <a:lnTo>
                  <a:pt x="125304" y="95041"/>
                </a:lnTo>
                <a:lnTo>
                  <a:pt x="145092" y="97777"/>
                </a:lnTo>
                <a:lnTo>
                  <a:pt x="148390" y="97777"/>
                </a:lnTo>
                <a:lnTo>
                  <a:pt x="145092" y="100514"/>
                </a:lnTo>
                <a:lnTo>
                  <a:pt x="131900" y="104188"/>
                </a:lnTo>
                <a:lnTo>
                  <a:pt x="117082" y="109660"/>
                </a:lnTo>
                <a:lnTo>
                  <a:pt x="98943" y="116046"/>
                </a:lnTo>
                <a:lnTo>
                  <a:pt x="59364" y="134352"/>
                </a:lnTo>
                <a:lnTo>
                  <a:pt x="23086" y="159918"/>
                </a:lnTo>
                <a:lnTo>
                  <a:pt x="1648" y="191932"/>
                </a:lnTo>
                <a:lnTo>
                  <a:pt x="0" y="209288"/>
                </a:lnTo>
                <a:lnTo>
                  <a:pt x="6596" y="228481"/>
                </a:lnTo>
                <a:lnTo>
                  <a:pt x="23086" y="249486"/>
                </a:lnTo>
                <a:lnTo>
                  <a:pt x="51120" y="271440"/>
                </a:lnTo>
                <a:lnTo>
                  <a:pt x="90697" y="294269"/>
                </a:lnTo>
                <a:lnTo>
                  <a:pt x="145092" y="318956"/>
                </a:lnTo>
                <a:lnTo>
                  <a:pt x="148390" y="321693"/>
                </a:lnTo>
                <a:lnTo>
                  <a:pt x="85750" y="339965"/>
                </a:lnTo>
                <a:lnTo>
                  <a:pt x="57716" y="357356"/>
                </a:lnTo>
                <a:lnTo>
                  <a:pt x="52769" y="373804"/>
                </a:lnTo>
                <a:lnTo>
                  <a:pt x="67610" y="388429"/>
                </a:lnTo>
                <a:lnTo>
                  <a:pt x="90697" y="401196"/>
                </a:lnTo>
                <a:lnTo>
                  <a:pt x="118731" y="411261"/>
                </a:lnTo>
                <a:lnTo>
                  <a:pt x="140145" y="417677"/>
                </a:lnTo>
                <a:lnTo>
                  <a:pt x="148390" y="419501"/>
                </a:lnTo>
                <a:lnTo>
                  <a:pt x="6426732" y="419501"/>
                </a:lnTo>
                <a:lnTo>
                  <a:pt x="6426732" y="0"/>
                </a:lnTo>
                <a:close/>
              </a:path>
            </a:pathLst>
          </a:custGeom>
          <a:solidFill>
            <a:srgbClr val="FFF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14532" y="2831561"/>
            <a:ext cx="6295390" cy="10160"/>
          </a:xfrm>
          <a:custGeom>
            <a:avLst/>
            <a:gdLst/>
            <a:ahLst/>
            <a:cxnLst/>
            <a:rect l="l" t="t" r="r" b="b"/>
            <a:pathLst>
              <a:path w="6295390" h="10160">
                <a:moveTo>
                  <a:pt x="16489" y="0"/>
                </a:moveTo>
                <a:lnTo>
                  <a:pt x="4946" y="2735"/>
                </a:lnTo>
                <a:lnTo>
                  <a:pt x="0" y="9151"/>
                </a:lnTo>
                <a:lnTo>
                  <a:pt x="706" y="10063"/>
                </a:lnTo>
                <a:lnTo>
                  <a:pt x="6294831" y="10063"/>
                </a:lnTo>
                <a:lnTo>
                  <a:pt x="6294831" y="911"/>
                </a:lnTo>
                <a:lnTo>
                  <a:pt x="21437" y="911"/>
                </a:lnTo>
                <a:lnTo>
                  <a:pt x="16489" y="0"/>
                </a:lnTo>
                <a:close/>
              </a:path>
              <a:path w="6295390" h="10160">
                <a:moveTo>
                  <a:pt x="6294831" y="0"/>
                </a:moveTo>
                <a:lnTo>
                  <a:pt x="16489" y="0"/>
                </a:lnTo>
                <a:lnTo>
                  <a:pt x="21437" y="911"/>
                </a:lnTo>
                <a:lnTo>
                  <a:pt x="6294831" y="911"/>
                </a:lnTo>
                <a:lnTo>
                  <a:pt x="6294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7789" y="2419350"/>
            <a:ext cx="178074" cy="42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021" y="2425700"/>
            <a:ext cx="6269990" cy="0"/>
          </a:xfrm>
          <a:custGeom>
            <a:avLst/>
            <a:gdLst/>
            <a:ahLst/>
            <a:cxnLst/>
            <a:rect l="l" t="t" r="r" b="b"/>
            <a:pathLst>
              <a:path w="6269990" h="0">
                <a:moveTo>
                  <a:pt x="0" y="0"/>
                </a:moveTo>
                <a:lnTo>
                  <a:pt x="6269964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1021" y="2419985"/>
            <a:ext cx="6292850" cy="0"/>
          </a:xfrm>
          <a:custGeom>
            <a:avLst/>
            <a:gdLst/>
            <a:ahLst/>
            <a:cxnLst/>
            <a:rect l="l" t="t" r="r" b="b"/>
            <a:pathLst>
              <a:path w="6292850" h="0">
                <a:moveTo>
                  <a:pt x="0" y="0"/>
                </a:moveTo>
                <a:lnTo>
                  <a:pt x="62926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92872" y="2419350"/>
            <a:ext cx="1065377" cy="423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5071" y="2582979"/>
            <a:ext cx="272415" cy="92710"/>
          </a:xfrm>
          <a:custGeom>
            <a:avLst/>
            <a:gdLst/>
            <a:ahLst/>
            <a:cxnLst/>
            <a:rect l="l" t="t" r="r" b="b"/>
            <a:pathLst>
              <a:path w="272415" h="92710">
                <a:moveTo>
                  <a:pt x="225947" y="0"/>
                </a:moveTo>
                <a:lnTo>
                  <a:pt x="224298" y="0"/>
                </a:lnTo>
                <a:lnTo>
                  <a:pt x="217701" y="911"/>
                </a:lnTo>
                <a:lnTo>
                  <a:pt x="207807" y="1824"/>
                </a:lnTo>
                <a:lnTo>
                  <a:pt x="191317" y="3648"/>
                </a:lnTo>
                <a:lnTo>
                  <a:pt x="112176" y="14632"/>
                </a:lnTo>
                <a:lnTo>
                  <a:pt x="72606" y="19193"/>
                </a:lnTo>
                <a:lnTo>
                  <a:pt x="37923" y="24665"/>
                </a:lnTo>
                <a:lnTo>
                  <a:pt x="14839" y="31988"/>
                </a:lnTo>
                <a:lnTo>
                  <a:pt x="3298" y="38374"/>
                </a:lnTo>
                <a:lnTo>
                  <a:pt x="0" y="44784"/>
                </a:lnTo>
                <a:lnTo>
                  <a:pt x="3298" y="51169"/>
                </a:lnTo>
                <a:lnTo>
                  <a:pt x="49521" y="65801"/>
                </a:lnTo>
                <a:lnTo>
                  <a:pt x="105582" y="74010"/>
                </a:lnTo>
                <a:lnTo>
                  <a:pt x="140208" y="79509"/>
                </a:lnTo>
                <a:lnTo>
                  <a:pt x="171535" y="84070"/>
                </a:lnTo>
                <a:lnTo>
                  <a:pt x="199562" y="88630"/>
                </a:lnTo>
                <a:lnTo>
                  <a:pt x="225947" y="92304"/>
                </a:lnTo>
                <a:lnTo>
                  <a:pt x="252331" y="77684"/>
                </a:lnTo>
                <a:lnTo>
                  <a:pt x="239139" y="58466"/>
                </a:lnTo>
                <a:lnTo>
                  <a:pt x="245735" y="54818"/>
                </a:lnTo>
                <a:lnTo>
                  <a:pt x="258928" y="44784"/>
                </a:lnTo>
                <a:lnTo>
                  <a:pt x="270471" y="33813"/>
                </a:lnTo>
                <a:lnTo>
                  <a:pt x="272120" y="23754"/>
                </a:lnTo>
                <a:lnTo>
                  <a:pt x="262226" y="16456"/>
                </a:lnTo>
                <a:lnTo>
                  <a:pt x="247384" y="8209"/>
                </a:lnTo>
                <a:lnTo>
                  <a:pt x="232543" y="2736"/>
                </a:lnTo>
                <a:lnTo>
                  <a:pt x="225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3208" y="2599435"/>
            <a:ext cx="250825" cy="31115"/>
          </a:xfrm>
          <a:custGeom>
            <a:avLst/>
            <a:gdLst/>
            <a:ahLst/>
            <a:cxnLst/>
            <a:rect l="l" t="t" r="r" b="b"/>
            <a:pathLst>
              <a:path w="250825" h="31114">
                <a:moveTo>
                  <a:pt x="232585" y="27390"/>
                </a:moveTo>
                <a:lnTo>
                  <a:pt x="47872" y="27390"/>
                </a:lnTo>
                <a:lnTo>
                  <a:pt x="82498" y="28327"/>
                </a:lnTo>
                <a:lnTo>
                  <a:pt x="122070" y="28327"/>
                </a:lnTo>
                <a:lnTo>
                  <a:pt x="192968" y="30152"/>
                </a:lnTo>
                <a:lnTo>
                  <a:pt x="216055" y="31064"/>
                </a:lnTo>
                <a:lnTo>
                  <a:pt x="224300" y="31064"/>
                </a:lnTo>
                <a:lnTo>
                  <a:pt x="230896" y="28327"/>
                </a:lnTo>
                <a:lnTo>
                  <a:pt x="232585" y="27390"/>
                </a:lnTo>
                <a:close/>
              </a:path>
              <a:path w="250825" h="31114">
                <a:moveTo>
                  <a:pt x="237492" y="0"/>
                </a:moveTo>
                <a:lnTo>
                  <a:pt x="6593" y="18268"/>
                </a:lnTo>
                <a:lnTo>
                  <a:pt x="4944" y="20092"/>
                </a:lnTo>
                <a:lnTo>
                  <a:pt x="0" y="24653"/>
                </a:lnTo>
                <a:lnTo>
                  <a:pt x="0" y="28327"/>
                </a:lnTo>
                <a:lnTo>
                  <a:pt x="6593" y="28327"/>
                </a:lnTo>
                <a:lnTo>
                  <a:pt x="21490" y="27390"/>
                </a:lnTo>
                <a:lnTo>
                  <a:pt x="232585" y="27390"/>
                </a:lnTo>
                <a:lnTo>
                  <a:pt x="244088" y="21004"/>
                </a:lnTo>
                <a:lnTo>
                  <a:pt x="250685" y="10946"/>
                </a:lnTo>
                <a:lnTo>
                  <a:pt x="237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1018" y="2421211"/>
            <a:ext cx="940435" cy="419734"/>
          </a:xfrm>
          <a:custGeom>
            <a:avLst/>
            <a:gdLst/>
            <a:ahLst/>
            <a:cxnLst/>
            <a:rect l="l" t="t" r="r" b="b"/>
            <a:pathLst>
              <a:path w="940435" h="419735">
                <a:moveTo>
                  <a:pt x="940003" y="0"/>
                </a:moveTo>
                <a:lnTo>
                  <a:pt x="928460" y="913"/>
                </a:lnTo>
                <a:lnTo>
                  <a:pt x="0" y="161767"/>
                </a:lnTo>
                <a:lnTo>
                  <a:pt x="6596" y="164504"/>
                </a:lnTo>
                <a:lnTo>
                  <a:pt x="21437" y="169976"/>
                </a:lnTo>
                <a:lnTo>
                  <a:pt x="36279" y="178224"/>
                </a:lnTo>
                <a:lnTo>
                  <a:pt x="46173" y="185521"/>
                </a:lnTo>
                <a:lnTo>
                  <a:pt x="44524" y="195581"/>
                </a:lnTo>
                <a:lnTo>
                  <a:pt x="32981" y="206551"/>
                </a:lnTo>
                <a:lnTo>
                  <a:pt x="19788" y="216585"/>
                </a:lnTo>
                <a:lnTo>
                  <a:pt x="13192" y="220234"/>
                </a:lnTo>
                <a:lnTo>
                  <a:pt x="26384" y="239452"/>
                </a:lnTo>
                <a:lnTo>
                  <a:pt x="0" y="254072"/>
                </a:lnTo>
                <a:lnTo>
                  <a:pt x="916917" y="418589"/>
                </a:lnTo>
                <a:lnTo>
                  <a:pt x="940003" y="419501"/>
                </a:lnTo>
                <a:lnTo>
                  <a:pt x="931758" y="417677"/>
                </a:lnTo>
                <a:lnTo>
                  <a:pt x="910343" y="411261"/>
                </a:lnTo>
                <a:lnTo>
                  <a:pt x="883959" y="401196"/>
                </a:lnTo>
                <a:lnTo>
                  <a:pt x="859223" y="389340"/>
                </a:lnTo>
                <a:lnTo>
                  <a:pt x="846030" y="374717"/>
                </a:lnTo>
                <a:lnTo>
                  <a:pt x="849328" y="357356"/>
                </a:lnTo>
                <a:lnTo>
                  <a:pt x="879011" y="339965"/>
                </a:lnTo>
                <a:lnTo>
                  <a:pt x="940003" y="321693"/>
                </a:lnTo>
                <a:lnTo>
                  <a:pt x="885607" y="297037"/>
                </a:lnTo>
                <a:lnTo>
                  <a:pt x="844382" y="273265"/>
                </a:lnTo>
                <a:lnTo>
                  <a:pt x="816348" y="250398"/>
                </a:lnTo>
                <a:lnTo>
                  <a:pt x="799857" y="229393"/>
                </a:lnTo>
                <a:lnTo>
                  <a:pt x="791612" y="209288"/>
                </a:lnTo>
                <a:lnTo>
                  <a:pt x="793260" y="190994"/>
                </a:lnTo>
                <a:lnTo>
                  <a:pt x="814698" y="159006"/>
                </a:lnTo>
                <a:lnTo>
                  <a:pt x="852627" y="132528"/>
                </a:lnTo>
                <a:lnTo>
                  <a:pt x="893852" y="113309"/>
                </a:lnTo>
                <a:lnTo>
                  <a:pt x="911993" y="106925"/>
                </a:lnTo>
                <a:lnTo>
                  <a:pt x="926811" y="101451"/>
                </a:lnTo>
                <a:lnTo>
                  <a:pt x="940003" y="97777"/>
                </a:lnTo>
                <a:lnTo>
                  <a:pt x="936704" y="97777"/>
                </a:lnTo>
                <a:lnTo>
                  <a:pt x="928460" y="96865"/>
                </a:lnTo>
                <a:lnTo>
                  <a:pt x="916917" y="95041"/>
                </a:lnTo>
                <a:lnTo>
                  <a:pt x="902098" y="92304"/>
                </a:lnTo>
                <a:lnTo>
                  <a:pt x="883959" y="89568"/>
                </a:lnTo>
                <a:lnTo>
                  <a:pt x="836136" y="75848"/>
                </a:lnTo>
                <a:lnTo>
                  <a:pt x="817996" y="53906"/>
                </a:lnTo>
                <a:lnTo>
                  <a:pt x="824593" y="45697"/>
                </a:lnTo>
                <a:lnTo>
                  <a:pt x="837785" y="35624"/>
                </a:lnTo>
                <a:lnTo>
                  <a:pt x="860871" y="24653"/>
                </a:lnTo>
                <a:lnTo>
                  <a:pt x="893852" y="12795"/>
                </a:lnTo>
                <a:lnTo>
                  <a:pt x="940003" y="0"/>
                </a:lnTo>
                <a:close/>
              </a:path>
            </a:pathLst>
          </a:custGeom>
          <a:solidFill>
            <a:srgbClr val="DDB7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6071" y="2667049"/>
            <a:ext cx="937260" cy="174625"/>
          </a:xfrm>
          <a:custGeom>
            <a:avLst/>
            <a:gdLst/>
            <a:ahLst/>
            <a:cxnLst/>
            <a:rect l="l" t="t" r="r" b="b"/>
            <a:pathLst>
              <a:path w="937260" h="174625">
                <a:moveTo>
                  <a:pt x="9894" y="0"/>
                </a:moveTo>
                <a:lnTo>
                  <a:pt x="0" y="16443"/>
                </a:lnTo>
                <a:lnTo>
                  <a:pt x="881357" y="174575"/>
                </a:lnTo>
                <a:lnTo>
                  <a:pt x="936705" y="174575"/>
                </a:lnTo>
                <a:lnTo>
                  <a:pt x="936705" y="169071"/>
                </a:lnTo>
                <a:lnTo>
                  <a:pt x="926810" y="164511"/>
                </a:lnTo>
                <a:lnTo>
                  <a:pt x="9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67789" y="2419350"/>
            <a:ext cx="179722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6177" y="2419350"/>
            <a:ext cx="946785" cy="172085"/>
          </a:xfrm>
          <a:custGeom>
            <a:avLst/>
            <a:gdLst/>
            <a:ahLst/>
            <a:cxnLst/>
            <a:rect l="l" t="t" r="r" b="b"/>
            <a:pathLst>
              <a:path w="946785" h="172085">
                <a:moveTo>
                  <a:pt x="942196" y="0"/>
                </a:moveTo>
                <a:lnTo>
                  <a:pt x="908418" y="0"/>
                </a:lnTo>
                <a:lnTo>
                  <a:pt x="11543" y="155394"/>
                </a:lnTo>
                <a:lnTo>
                  <a:pt x="6872" y="170058"/>
                </a:lnTo>
                <a:lnTo>
                  <a:pt x="18139" y="171838"/>
                </a:lnTo>
                <a:lnTo>
                  <a:pt x="23086" y="156306"/>
                </a:lnTo>
                <a:lnTo>
                  <a:pt x="107791" y="156306"/>
                </a:lnTo>
                <a:lnTo>
                  <a:pt x="946599" y="10984"/>
                </a:lnTo>
                <a:lnTo>
                  <a:pt x="942196" y="0"/>
                </a:lnTo>
                <a:close/>
              </a:path>
              <a:path w="946785" h="172085">
                <a:moveTo>
                  <a:pt x="107791" y="156306"/>
                </a:moveTo>
                <a:lnTo>
                  <a:pt x="23086" y="156306"/>
                </a:lnTo>
                <a:lnTo>
                  <a:pt x="18139" y="171838"/>
                </a:lnTo>
                <a:lnTo>
                  <a:pt x="107791" y="156306"/>
                </a:lnTo>
                <a:close/>
              </a:path>
              <a:path w="946785" h="172085">
                <a:moveTo>
                  <a:pt x="11543" y="155394"/>
                </a:moveTo>
                <a:lnTo>
                  <a:pt x="1648" y="159043"/>
                </a:lnTo>
                <a:lnTo>
                  <a:pt x="0" y="164541"/>
                </a:lnTo>
                <a:lnTo>
                  <a:pt x="6596" y="170014"/>
                </a:lnTo>
                <a:lnTo>
                  <a:pt x="6872" y="170058"/>
                </a:lnTo>
                <a:lnTo>
                  <a:pt x="11543" y="155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4528" y="2575656"/>
            <a:ext cx="77505" cy="108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3598" y="2708184"/>
            <a:ext cx="521334" cy="45720"/>
          </a:xfrm>
          <a:custGeom>
            <a:avLst/>
            <a:gdLst/>
            <a:ahLst/>
            <a:cxnLst/>
            <a:rect l="l" t="t" r="r" b="b"/>
            <a:pathLst>
              <a:path w="521334" h="45719">
                <a:moveTo>
                  <a:pt x="118777" y="0"/>
                </a:moveTo>
                <a:lnTo>
                  <a:pt x="77551" y="0"/>
                </a:lnTo>
                <a:lnTo>
                  <a:pt x="42943" y="2736"/>
                </a:lnTo>
                <a:lnTo>
                  <a:pt x="16490" y="8208"/>
                </a:lnTo>
                <a:lnTo>
                  <a:pt x="0" y="19184"/>
                </a:lnTo>
                <a:lnTo>
                  <a:pt x="6596" y="32895"/>
                </a:lnTo>
                <a:lnTo>
                  <a:pt x="31400" y="45695"/>
                </a:lnTo>
                <a:lnTo>
                  <a:pt x="44593" y="36544"/>
                </a:lnTo>
                <a:lnTo>
                  <a:pt x="26384" y="25599"/>
                </a:lnTo>
                <a:lnTo>
                  <a:pt x="23086" y="21007"/>
                </a:lnTo>
                <a:lnTo>
                  <a:pt x="26384" y="19184"/>
                </a:lnTo>
                <a:lnTo>
                  <a:pt x="46242" y="15535"/>
                </a:lnTo>
                <a:lnTo>
                  <a:pt x="77551" y="12799"/>
                </a:lnTo>
                <a:lnTo>
                  <a:pt x="374402" y="12799"/>
                </a:lnTo>
                <a:lnTo>
                  <a:pt x="270466" y="5472"/>
                </a:lnTo>
                <a:lnTo>
                  <a:pt x="217720" y="2736"/>
                </a:lnTo>
                <a:lnTo>
                  <a:pt x="166599" y="911"/>
                </a:lnTo>
                <a:lnTo>
                  <a:pt x="118777" y="0"/>
                </a:lnTo>
                <a:close/>
              </a:path>
              <a:path w="521334" h="45719">
                <a:moveTo>
                  <a:pt x="374402" y="12799"/>
                </a:moveTo>
                <a:lnTo>
                  <a:pt x="118777" y="12799"/>
                </a:lnTo>
                <a:lnTo>
                  <a:pt x="166599" y="13710"/>
                </a:lnTo>
                <a:lnTo>
                  <a:pt x="217720" y="15535"/>
                </a:lnTo>
                <a:lnTo>
                  <a:pt x="270466" y="18272"/>
                </a:lnTo>
                <a:lnTo>
                  <a:pt x="460153" y="31983"/>
                </a:lnTo>
                <a:lnTo>
                  <a:pt x="511273" y="36544"/>
                </a:lnTo>
                <a:lnTo>
                  <a:pt x="517869" y="37456"/>
                </a:lnTo>
                <a:lnTo>
                  <a:pt x="521167" y="24687"/>
                </a:lnTo>
                <a:lnTo>
                  <a:pt x="514571" y="23743"/>
                </a:lnTo>
                <a:lnTo>
                  <a:pt x="463451" y="19184"/>
                </a:lnTo>
                <a:lnTo>
                  <a:pt x="420576" y="16447"/>
                </a:lnTo>
                <a:lnTo>
                  <a:pt x="374402" y="12799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36899" y="2751145"/>
            <a:ext cx="287020" cy="37465"/>
          </a:xfrm>
          <a:custGeom>
            <a:avLst/>
            <a:gdLst/>
            <a:ahLst/>
            <a:cxnLst/>
            <a:rect l="l" t="t" r="r" b="b"/>
            <a:pathLst>
              <a:path w="287019" h="37464">
                <a:moveTo>
                  <a:pt x="197214" y="12800"/>
                </a:moveTo>
                <a:lnTo>
                  <a:pt x="49471" y="12800"/>
                </a:lnTo>
                <a:lnTo>
                  <a:pt x="72558" y="13710"/>
                </a:lnTo>
                <a:lnTo>
                  <a:pt x="123655" y="17359"/>
                </a:lnTo>
                <a:lnTo>
                  <a:pt x="151689" y="20096"/>
                </a:lnTo>
                <a:lnTo>
                  <a:pt x="207802" y="27423"/>
                </a:lnTo>
                <a:lnTo>
                  <a:pt x="232538" y="30159"/>
                </a:lnTo>
                <a:lnTo>
                  <a:pt x="252327" y="32895"/>
                </a:lnTo>
                <a:lnTo>
                  <a:pt x="268817" y="35631"/>
                </a:lnTo>
                <a:lnTo>
                  <a:pt x="280360" y="36544"/>
                </a:lnTo>
                <a:lnTo>
                  <a:pt x="283658" y="37456"/>
                </a:lnTo>
                <a:lnTo>
                  <a:pt x="286957" y="24655"/>
                </a:lnTo>
                <a:lnTo>
                  <a:pt x="283658" y="23743"/>
                </a:lnTo>
                <a:lnTo>
                  <a:pt x="272115" y="22832"/>
                </a:lnTo>
                <a:lnTo>
                  <a:pt x="255626" y="20096"/>
                </a:lnTo>
                <a:lnTo>
                  <a:pt x="235836" y="17359"/>
                </a:lnTo>
                <a:lnTo>
                  <a:pt x="211101" y="14622"/>
                </a:lnTo>
                <a:lnTo>
                  <a:pt x="197214" y="12800"/>
                </a:lnTo>
                <a:close/>
              </a:path>
              <a:path w="287019" h="37464">
                <a:moveTo>
                  <a:pt x="49471" y="0"/>
                </a:moveTo>
                <a:lnTo>
                  <a:pt x="31331" y="0"/>
                </a:lnTo>
                <a:lnTo>
                  <a:pt x="14841" y="2735"/>
                </a:lnTo>
                <a:lnTo>
                  <a:pt x="0" y="9119"/>
                </a:lnTo>
                <a:lnTo>
                  <a:pt x="3298" y="19183"/>
                </a:lnTo>
                <a:lnTo>
                  <a:pt x="14841" y="27423"/>
                </a:lnTo>
                <a:lnTo>
                  <a:pt x="31331" y="18271"/>
                </a:lnTo>
                <a:lnTo>
                  <a:pt x="23086" y="13710"/>
                </a:lnTo>
                <a:lnTo>
                  <a:pt x="21437" y="13710"/>
                </a:lnTo>
                <a:lnTo>
                  <a:pt x="23086" y="12800"/>
                </a:lnTo>
                <a:lnTo>
                  <a:pt x="197214" y="12800"/>
                </a:lnTo>
                <a:lnTo>
                  <a:pt x="154987" y="7294"/>
                </a:lnTo>
                <a:lnTo>
                  <a:pt x="126953" y="4560"/>
                </a:lnTo>
                <a:lnTo>
                  <a:pt x="97271" y="2735"/>
                </a:lnTo>
                <a:lnTo>
                  <a:pt x="72558" y="911"/>
                </a:lnTo>
                <a:lnTo>
                  <a:pt x="49471" y="0"/>
                </a:lnTo>
                <a:close/>
              </a:path>
              <a:path w="287019" h="37464">
                <a:moveTo>
                  <a:pt x="23086" y="12800"/>
                </a:moveTo>
                <a:lnTo>
                  <a:pt x="21437" y="13710"/>
                </a:lnTo>
                <a:lnTo>
                  <a:pt x="23086" y="13559"/>
                </a:lnTo>
                <a:lnTo>
                  <a:pt x="23086" y="12800"/>
                </a:lnTo>
                <a:close/>
              </a:path>
              <a:path w="287019" h="37464">
                <a:moveTo>
                  <a:pt x="23086" y="13559"/>
                </a:moveTo>
                <a:lnTo>
                  <a:pt x="21437" y="13710"/>
                </a:lnTo>
                <a:lnTo>
                  <a:pt x="23086" y="13710"/>
                </a:lnTo>
                <a:lnTo>
                  <a:pt x="23086" y="13559"/>
                </a:lnTo>
                <a:close/>
              </a:path>
              <a:path w="287019" h="37464">
                <a:moveTo>
                  <a:pt x="31331" y="12800"/>
                </a:moveTo>
                <a:lnTo>
                  <a:pt x="23086" y="12800"/>
                </a:lnTo>
                <a:lnTo>
                  <a:pt x="23086" y="13559"/>
                </a:lnTo>
                <a:lnTo>
                  <a:pt x="31331" y="1280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8041" y="2647868"/>
            <a:ext cx="656590" cy="52705"/>
          </a:xfrm>
          <a:custGeom>
            <a:avLst/>
            <a:gdLst/>
            <a:ahLst/>
            <a:cxnLst/>
            <a:rect l="l" t="t" r="r" b="b"/>
            <a:pathLst>
              <a:path w="656590" h="52705">
                <a:moveTo>
                  <a:pt x="375983" y="0"/>
                </a:moveTo>
                <a:lnTo>
                  <a:pt x="313342" y="0"/>
                </a:lnTo>
                <a:lnTo>
                  <a:pt x="250609" y="911"/>
                </a:lnTo>
                <a:lnTo>
                  <a:pt x="191266" y="2736"/>
                </a:lnTo>
                <a:lnTo>
                  <a:pt x="136848" y="5473"/>
                </a:lnTo>
                <a:lnTo>
                  <a:pt x="89025" y="9121"/>
                </a:lnTo>
                <a:lnTo>
                  <a:pt x="49471" y="15532"/>
                </a:lnTo>
                <a:lnTo>
                  <a:pt x="0" y="37448"/>
                </a:lnTo>
                <a:lnTo>
                  <a:pt x="4947" y="52081"/>
                </a:lnTo>
                <a:lnTo>
                  <a:pt x="24735" y="46608"/>
                </a:lnTo>
                <a:lnTo>
                  <a:pt x="23086" y="39311"/>
                </a:lnTo>
                <a:lnTo>
                  <a:pt x="31331" y="34712"/>
                </a:lnTo>
                <a:lnTo>
                  <a:pt x="92323" y="21917"/>
                </a:lnTo>
                <a:lnTo>
                  <a:pt x="136848" y="18268"/>
                </a:lnTo>
                <a:lnTo>
                  <a:pt x="191266" y="15532"/>
                </a:lnTo>
                <a:lnTo>
                  <a:pt x="250609" y="13708"/>
                </a:lnTo>
                <a:lnTo>
                  <a:pt x="313342" y="12795"/>
                </a:lnTo>
                <a:lnTo>
                  <a:pt x="656343" y="12795"/>
                </a:lnTo>
                <a:lnTo>
                  <a:pt x="656343" y="6385"/>
                </a:lnTo>
                <a:lnTo>
                  <a:pt x="648098" y="6385"/>
                </a:lnTo>
                <a:lnTo>
                  <a:pt x="626661" y="5473"/>
                </a:lnTo>
                <a:lnTo>
                  <a:pt x="592053" y="4560"/>
                </a:lnTo>
                <a:lnTo>
                  <a:pt x="547461" y="2736"/>
                </a:lnTo>
                <a:lnTo>
                  <a:pt x="375983" y="0"/>
                </a:lnTo>
                <a:close/>
              </a:path>
              <a:path w="656590" h="52705">
                <a:moveTo>
                  <a:pt x="656343" y="12795"/>
                </a:moveTo>
                <a:lnTo>
                  <a:pt x="375983" y="12795"/>
                </a:lnTo>
                <a:lnTo>
                  <a:pt x="547461" y="15532"/>
                </a:lnTo>
                <a:lnTo>
                  <a:pt x="592053" y="17355"/>
                </a:lnTo>
                <a:lnTo>
                  <a:pt x="626661" y="18268"/>
                </a:lnTo>
                <a:lnTo>
                  <a:pt x="648098" y="19180"/>
                </a:lnTo>
                <a:lnTo>
                  <a:pt x="656343" y="19180"/>
                </a:lnTo>
                <a:lnTo>
                  <a:pt x="656343" y="12795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9052" y="2576569"/>
            <a:ext cx="770255" cy="78105"/>
          </a:xfrm>
          <a:custGeom>
            <a:avLst/>
            <a:gdLst/>
            <a:ahLst/>
            <a:cxnLst/>
            <a:rect l="l" t="t" r="r" b="b"/>
            <a:pathLst>
              <a:path w="770255" h="78105">
                <a:moveTo>
                  <a:pt x="770174" y="0"/>
                </a:moveTo>
                <a:lnTo>
                  <a:pt x="695990" y="0"/>
                </a:lnTo>
                <a:lnTo>
                  <a:pt x="514549" y="2735"/>
                </a:lnTo>
                <a:lnTo>
                  <a:pt x="369386" y="8234"/>
                </a:lnTo>
                <a:lnTo>
                  <a:pt x="225942" y="15530"/>
                </a:lnTo>
                <a:lnTo>
                  <a:pt x="159980" y="21042"/>
                </a:lnTo>
                <a:lnTo>
                  <a:pt x="103935" y="28340"/>
                </a:lnTo>
                <a:lnTo>
                  <a:pt x="56067" y="36574"/>
                </a:lnTo>
                <a:lnTo>
                  <a:pt x="0" y="60316"/>
                </a:lnTo>
                <a:lnTo>
                  <a:pt x="0" y="77684"/>
                </a:lnTo>
                <a:lnTo>
                  <a:pt x="19788" y="72210"/>
                </a:lnTo>
                <a:lnTo>
                  <a:pt x="19788" y="63963"/>
                </a:lnTo>
                <a:lnTo>
                  <a:pt x="32981" y="57579"/>
                </a:lnTo>
                <a:lnTo>
                  <a:pt x="107233" y="41135"/>
                </a:lnTo>
                <a:lnTo>
                  <a:pt x="163278" y="33812"/>
                </a:lnTo>
                <a:lnTo>
                  <a:pt x="225942" y="28340"/>
                </a:lnTo>
                <a:lnTo>
                  <a:pt x="369386" y="21042"/>
                </a:lnTo>
                <a:lnTo>
                  <a:pt x="514549" y="15530"/>
                </a:lnTo>
                <a:lnTo>
                  <a:pt x="695990" y="12795"/>
                </a:lnTo>
                <a:lnTo>
                  <a:pt x="770174" y="12795"/>
                </a:lnTo>
                <a:lnTo>
                  <a:pt x="770174" y="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20851" y="2522188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 h="0">
                <a:moveTo>
                  <a:pt x="0" y="0"/>
                </a:moveTo>
                <a:lnTo>
                  <a:pt x="524442" y="0"/>
                </a:lnTo>
              </a:path>
            </a:pathLst>
          </a:custGeom>
          <a:ln w="32014">
            <a:solidFill>
              <a:srgbClr val="A53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20540" y="2442038"/>
            <a:ext cx="1577975" cy="309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重庆大</a:t>
            </a:r>
            <a:r>
              <a:rPr dirty="0" sz="1850" spc="-60" b="1" i="1">
                <a:solidFill>
                  <a:srgbClr val="0000FF"/>
                </a:solidFill>
                <a:latin typeface="宋体"/>
                <a:cs typeface="宋体"/>
              </a:rPr>
              <a:t>学</a:t>
            </a:r>
            <a:r>
              <a:rPr dirty="0" sz="1850" spc="350" b="1" i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葛亮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4762"/>
            <a:ext cx="15621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293143" y="1466248"/>
            <a:ext cx="451167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56790" algn="l"/>
              </a:tabLst>
            </a:pPr>
            <a:r>
              <a:rPr dirty="0" sz="4300" spc="90">
                <a:solidFill>
                  <a:srgbClr val="FF3300"/>
                </a:solidFill>
              </a:rPr>
              <a:t>第</a:t>
            </a:r>
            <a:r>
              <a:rPr dirty="0" sz="4300" spc="40">
                <a:solidFill>
                  <a:srgbClr val="FF3300"/>
                </a:solidFill>
              </a:rPr>
              <a:t>10</a:t>
            </a:r>
            <a:r>
              <a:rPr dirty="0" sz="4300" spc="80">
                <a:solidFill>
                  <a:srgbClr val="FF3300"/>
                </a:solidFill>
              </a:rPr>
              <a:t>章</a:t>
            </a:r>
            <a:r>
              <a:rPr dirty="0" sz="4300">
                <a:solidFill>
                  <a:srgbClr val="FF3300"/>
                </a:solidFill>
              </a:rPr>
              <a:t>	</a:t>
            </a:r>
            <a:r>
              <a:rPr dirty="0" sz="4300" spc="90">
                <a:solidFill>
                  <a:srgbClr val="FF3300"/>
                </a:solidFill>
              </a:rPr>
              <a:t>代码优化</a:t>
            </a:r>
            <a:endParaRPr sz="4300"/>
          </a:p>
        </p:txBody>
      </p:sp>
      <p:sp>
        <p:nvSpPr>
          <p:cNvPr id="23" name="object 23"/>
          <p:cNvSpPr txBox="1"/>
          <p:nvPr/>
        </p:nvSpPr>
        <p:spPr>
          <a:xfrm>
            <a:off x="1526539" y="3542751"/>
            <a:ext cx="3240405" cy="103759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750" spc="45" b="1">
                <a:latin typeface="黑体"/>
                <a:cs typeface="黑体"/>
              </a:rPr>
              <a:t>知识点：基本块优化</a:t>
            </a:r>
            <a:endParaRPr sz="2750">
              <a:latin typeface="黑体"/>
              <a:cs typeface="黑体"/>
            </a:endParaRPr>
          </a:p>
          <a:p>
            <a:pPr marL="1398270">
              <a:lnSpc>
                <a:spcPct val="100000"/>
              </a:lnSpc>
              <a:spcBef>
                <a:spcPts val="680"/>
              </a:spcBef>
            </a:pPr>
            <a:r>
              <a:rPr dirty="0" sz="2750" spc="45" b="1">
                <a:latin typeface="黑体"/>
                <a:cs typeface="黑体"/>
              </a:rPr>
              <a:t>循环优化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6535" y="4373265"/>
            <a:ext cx="1890395" cy="406400"/>
          </a:xfrm>
          <a:custGeom>
            <a:avLst/>
            <a:gdLst/>
            <a:ahLst/>
            <a:cxnLst/>
            <a:rect l="l" t="t" r="r" b="b"/>
            <a:pathLst>
              <a:path w="1890395" h="406400">
                <a:moveTo>
                  <a:pt x="0" y="0"/>
                </a:moveTo>
                <a:lnTo>
                  <a:pt x="1889955" y="0"/>
                </a:lnTo>
                <a:lnTo>
                  <a:pt x="1889955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6535" y="3382640"/>
            <a:ext cx="1890395" cy="406400"/>
          </a:xfrm>
          <a:custGeom>
            <a:avLst/>
            <a:gdLst/>
            <a:ahLst/>
            <a:cxnLst/>
            <a:rect l="l" t="t" r="r" b="b"/>
            <a:pathLst>
              <a:path w="1890395" h="406400">
                <a:moveTo>
                  <a:pt x="0" y="0"/>
                </a:moveTo>
                <a:lnTo>
                  <a:pt x="1889955" y="0"/>
                </a:lnTo>
                <a:lnTo>
                  <a:pt x="1889955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46775" y="3338215"/>
            <a:ext cx="1927860" cy="406400"/>
          </a:xfrm>
          <a:custGeom>
            <a:avLst/>
            <a:gdLst/>
            <a:ahLst/>
            <a:cxnLst/>
            <a:rect l="l" t="t" r="r" b="b"/>
            <a:pathLst>
              <a:path w="1927860" h="406400">
                <a:moveTo>
                  <a:pt x="0" y="0"/>
                </a:moveTo>
                <a:lnTo>
                  <a:pt x="1927580" y="0"/>
                </a:lnTo>
                <a:lnTo>
                  <a:pt x="1927580" y="406399"/>
                </a:lnTo>
                <a:lnTo>
                  <a:pt x="0" y="406399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245533"/>
            <a:ext cx="385317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  <a:latin typeface="宋体"/>
                <a:cs typeface="宋体"/>
              </a:rPr>
              <a:t>10.2.3</a:t>
            </a:r>
            <a:r>
              <a:rPr dirty="0" sz="3900" spc="-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复制传播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201419"/>
            <a:ext cx="70853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在复制语</a:t>
            </a:r>
            <a:r>
              <a:rPr dirty="0" baseline="1010" sz="4125" spc="52" b="1">
                <a:latin typeface="黑体"/>
                <a:cs typeface="黑体"/>
              </a:rPr>
              <a:t>句</a:t>
            </a:r>
            <a:r>
              <a:rPr dirty="0" baseline="1010" sz="4125" spc="-1027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f:=g </a:t>
            </a:r>
            <a:r>
              <a:rPr dirty="0" baseline="1010" sz="4125" spc="67" b="1">
                <a:latin typeface="黑体"/>
                <a:cs typeface="黑体"/>
              </a:rPr>
              <a:t>之后，尽可能</a:t>
            </a:r>
            <a:r>
              <a:rPr dirty="0" baseline="1010" sz="4125" spc="52" b="1">
                <a:latin typeface="黑体"/>
                <a:cs typeface="黑体"/>
              </a:rPr>
              <a:t>用</a:t>
            </a:r>
            <a:r>
              <a:rPr dirty="0" baseline="1010" sz="4125" spc="-1027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g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代</a:t>
            </a:r>
            <a:r>
              <a:rPr dirty="0" baseline="1010" sz="4125" spc="52" b="1">
                <a:latin typeface="黑体"/>
                <a:cs typeface="黑体"/>
              </a:rPr>
              <a:t>替</a:t>
            </a:r>
            <a:r>
              <a:rPr dirty="0" baseline="1010" sz="4125" spc="-1019" b="1">
                <a:latin typeface="黑体"/>
                <a:cs typeface="黑体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f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123" y="1988840"/>
            <a:ext cx="1889125" cy="4554855"/>
          </a:xfrm>
          <a:custGeom>
            <a:avLst/>
            <a:gdLst/>
            <a:ahLst/>
            <a:cxnLst/>
            <a:rect l="l" t="t" r="r" b="b"/>
            <a:pathLst>
              <a:path w="1889125" h="4554855">
                <a:moveTo>
                  <a:pt x="0" y="0"/>
                </a:moveTo>
                <a:lnTo>
                  <a:pt x="1888622" y="0"/>
                </a:lnTo>
                <a:lnTo>
                  <a:pt x="1888622" y="4554537"/>
                </a:lnTo>
                <a:lnTo>
                  <a:pt x="0" y="45545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586462" y="1982490"/>
          <a:ext cx="1908175" cy="456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125"/>
              </a:tblGrid>
              <a:tr h="7649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(4)</a:t>
                      </a:r>
                      <a:r>
                        <a:rPr dirty="0" sz="2000" spc="434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:=4*i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(5)</a:t>
                      </a:r>
                      <a:r>
                        <a:rPr dirty="0" sz="2000" spc="4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:=a-4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84457">
                <a:tc>
                  <a:txBody>
                    <a:bodyPr/>
                    <a:lstStyle/>
                    <a:p>
                      <a:pPr marL="90805">
                        <a:lnSpc>
                          <a:spcPts val="1950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(6’) 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dirty="0" sz="2000" spc="-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1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ts val="2265"/>
                        </a:lnSpc>
                        <a:spcBef>
                          <a:spcPts val="28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(7’) 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dirty="0" sz="2000" spc="-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2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</a:tr>
              <a:tr h="4054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(8’)</a:t>
                      </a:r>
                      <a:r>
                        <a:rPr dirty="0" sz="2000" spc="4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:=t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[t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66"/>
                    </a:solidFill>
                  </a:tcPr>
                </a:tc>
              </a:tr>
              <a:tr h="360361">
                <a:tc>
                  <a:txBody>
                    <a:bodyPr/>
                    <a:lstStyle/>
                    <a:p>
                      <a:pPr marL="90805">
                        <a:lnSpc>
                          <a:spcPts val="2050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(9’)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dirty="0" sz="2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1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</a:tr>
              <a:tr h="269190">
                <a:tc>
                  <a:txBody>
                    <a:bodyPr/>
                    <a:lstStyle/>
                    <a:p>
                      <a:pPr marL="90805">
                        <a:lnSpc>
                          <a:spcPts val="1900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(10)</a:t>
                      </a:r>
                      <a:r>
                        <a:rPr dirty="0" sz="2000" spc="4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:=b-4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90805">
                        <a:lnSpc>
                          <a:spcPts val="2395"/>
                        </a:lnSpc>
                      </a:pPr>
                      <a:r>
                        <a:rPr dirty="0" sz="2000" spc="-25" b="1">
                          <a:latin typeface="Times New Roman"/>
                          <a:cs typeface="Times New Roman"/>
                        </a:rPr>
                        <a:t>(11’)</a:t>
                      </a:r>
                      <a:r>
                        <a:rPr dirty="0" sz="2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:=t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[t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FF"/>
                    </a:solidFill>
                  </a:tcPr>
                </a:tc>
              </a:tr>
              <a:tr h="1763712"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(12)</a:t>
                      </a:r>
                      <a:r>
                        <a:rPr dirty="0" sz="2000" spc="4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+t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8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(13)</a:t>
                      </a:r>
                      <a:r>
                        <a:rPr dirty="0" sz="2000" spc="4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[t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]:=t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9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(14)</a:t>
                      </a:r>
                      <a:r>
                        <a:rPr dirty="0" sz="2000" spc="4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:=i+1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(15)</a:t>
                      </a:r>
                      <a:r>
                        <a:rPr dirty="0" sz="2000" spc="484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i:=t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10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(16) goto</a:t>
                      </a:r>
                      <a:r>
                        <a:rPr dirty="0" sz="2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2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41463" y="1973579"/>
            <a:ext cx="1233805" cy="138176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dirty="0" sz="2000" spc="-5" b="1">
                <a:latin typeface="Times New Roman"/>
                <a:cs typeface="Times New Roman"/>
              </a:rPr>
              <a:t>(4)</a:t>
            </a:r>
            <a:r>
              <a:rPr dirty="0" sz="2000" spc="43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:=4*i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dirty="0" sz="2000" spc="-5" b="1">
                <a:latin typeface="Times New Roman"/>
                <a:cs typeface="Times New Roman"/>
              </a:rPr>
              <a:t>(5)</a:t>
            </a:r>
            <a:r>
              <a:rPr dirty="0" sz="2000" spc="4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:=a-4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dirty="0" sz="2000" spc="-5" b="1">
                <a:latin typeface="Times New Roman"/>
                <a:cs typeface="Times New Roman"/>
              </a:rPr>
              <a:t>(6’)  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baseline="-17094" sz="1950" b="1">
                <a:latin typeface="Times New Roman"/>
                <a:cs typeface="Times New Roman"/>
              </a:rPr>
              <a:t>3</a:t>
            </a:r>
            <a:r>
              <a:rPr dirty="0" sz="2000" b="1">
                <a:latin typeface="Times New Roman"/>
                <a:cs typeface="Times New Roman"/>
              </a:rPr>
              <a:t>:=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dirty="0" sz="2000" spc="-5" b="1">
                <a:latin typeface="Times New Roman"/>
                <a:cs typeface="Times New Roman"/>
              </a:rPr>
              <a:t>(7’)  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baseline="-17094" sz="1950" b="1">
                <a:latin typeface="Times New Roman"/>
                <a:cs typeface="Times New Roman"/>
              </a:rPr>
              <a:t>4</a:t>
            </a:r>
            <a:r>
              <a:rPr dirty="0" sz="2000" b="1">
                <a:latin typeface="Times New Roman"/>
                <a:cs typeface="Times New Roman"/>
              </a:rPr>
              <a:t>:=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463" y="3326891"/>
            <a:ext cx="1400810" cy="69024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dirty="0" sz="2000" spc="-5" b="1">
                <a:latin typeface="Times New Roman"/>
                <a:cs typeface="Times New Roman"/>
              </a:rPr>
              <a:t>(8)</a:t>
            </a:r>
            <a:r>
              <a:rPr dirty="0" sz="2000" spc="4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baseline="-17094" sz="1950" b="1">
                <a:latin typeface="Times New Roman"/>
                <a:cs typeface="Times New Roman"/>
              </a:rPr>
              <a:t>5</a:t>
            </a:r>
            <a:r>
              <a:rPr dirty="0" sz="2000" b="1">
                <a:latin typeface="Times New Roman"/>
                <a:cs typeface="Times New Roman"/>
              </a:rPr>
              <a:t>:=t</a:t>
            </a:r>
            <a:r>
              <a:rPr dirty="0" baseline="-17094" sz="1950" b="1">
                <a:latin typeface="Times New Roman"/>
                <a:cs typeface="Times New Roman"/>
              </a:rPr>
              <a:t>4</a:t>
            </a:r>
            <a:r>
              <a:rPr dirty="0" sz="2000" b="1">
                <a:latin typeface="Times New Roman"/>
                <a:cs typeface="Times New Roman"/>
              </a:rPr>
              <a:t>[t</a:t>
            </a:r>
            <a:r>
              <a:rPr dirty="0" baseline="-17094" sz="1950" b="1">
                <a:latin typeface="Times New Roman"/>
                <a:cs typeface="Times New Roman"/>
              </a:rPr>
              <a:t>3</a:t>
            </a:r>
            <a:r>
              <a:rPr dirty="0" sz="2000" b="1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dirty="0" sz="2000" spc="-5" b="1">
                <a:latin typeface="Times New Roman"/>
                <a:cs typeface="Times New Roman"/>
              </a:rPr>
              <a:t>(9’) 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baseline="-17094" sz="1950" b="1">
                <a:latin typeface="Times New Roman"/>
                <a:cs typeface="Times New Roman"/>
              </a:rPr>
              <a:t>6</a:t>
            </a:r>
            <a:r>
              <a:rPr dirty="0" sz="2000" b="1">
                <a:latin typeface="Times New Roman"/>
                <a:cs typeface="Times New Roman"/>
              </a:rPr>
              <a:t>:=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463" y="4027932"/>
            <a:ext cx="13747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(10)</a:t>
            </a:r>
            <a:r>
              <a:rPr dirty="0" sz="2000" spc="4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7</a:t>
            </a:r>
            <a:r>
              <a:rPr dirty="0" sz="2000" spc="-5" b="1">
                <a:latin typeface="Times New Roman"/>
                <a:cs typeface="Times New Roman"/>
              </a:rPr>
              <a:t>:=b-4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1463" y="4323588"/>
            <a:ext cx="1513840" cy="70866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dirty="0" sz="2000" spc="-30" b="1">
                <a:latin typeface="Times New Roman"/>
                <a:cs typeface="Times New Roman"/>
              </a:rPr>
              <a:t>(11)</a:t>
            </a:r>
            <a:r>
              <a:rPr dirty="0" sz="2000" spc="3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baseline="-17094" sz="1950" b="1">
                <a:latin typeface="Times New Roman"/>
                <a:cs typeface="Times New Roman"/>
              </a:rPr>
              <a:t>8</a:t>
            </a:r>
            <a:r>
              <a:rPr dirty="0" sz="2000" b="1">
                <a:latin typeface="Times New Roman"/>
                <a:cs typeface="Times New Roman"/>
              </a:rPr>
              <a:t>:=t</a:t>
            </a:r>
            <a:r>
              <a:rPr dirty="0" baseline="-17094" sz="1950" b="1">
                <a:latin typeface="Times New Roman"/>
                <a:cs typeface="Times New Roman"/>
              </a:rPr>
              <a:t>7</a:t>
            </a:r>
            <a:r>
              <a:rPr dirty="0" sz="2000" b="1">
                <a:latin typeface="Times New Roman"/>
                <a:cs typeface="Times New Roman"/>
              </a:rPr>
              <a:t>[t</a:t>
            </a:r>
            <a:r>
              <a:rPr dirty="0" baseline="-17094" sz="1950" b="1">
                <a:latin typeface="Times New Roman"/>
                <a:cs typeface="Times New Roman"/>
              </a:rPr>
              <a:t>6</a:t>
            </a:r>
            <a:r>
              <a:rPr dirty="0" sz="2000" b="1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dirty="0" sz="2000" spc="-5" b="1">
                <a:latin typeface="Times New Roman"/>
                <a:cs typeface="Times New Roman"/>
              </a:rPr>
              <a:t>(12)</a:t>
            </a:r>
            <a:r>
              <a:rPr dirty="0" sz="2000" spc="4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9</a:t>
            </a:r>
            <a:r>
              <a:rPr dirty="0" sz="2000" spc="-5" b="1">
                <a:latin typeface="Times New Roman"/>
                <a:cs typeface="Times New Roman"/>
              </a:rPr>
              <a:t>:=t</a:t>
            </a:r>
            <a:r>
              <a:rPr dirty="0" baseline="-17094" sz="1950" spc="-7" b="1">
                <a:latin typeface="Times New Roman"/>
                <a:cs typeface="Times New Roman"/>
              </a:rPr>
              <a:t>5</a:t>
            </a:r>
            <a:r>
              <a:rPr dirty="0" sz="2000" spc="-5" b="1">
                <a:latin typeface="Times New Roman"/>
                <a:cs typeface="Times New Roman"/>
              </a:rPr>
              <a:t>+t</a:t>
            </a:r>
            <a:r>
              <a:rPr dirty="0" baseline="-17094" sz="1950" spc="-7" b="1">
                <a:latin typeface="Times New Roman"/>
                <a:cs typeface="Times New Roman"/>
              </a:rPr>
              <a:t>8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1463" y="5003291"/>
            <a:ext cx="1525905" cy="136398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dirty="0" sz="2000" spc="-5" b="1">
                <a:latin typeface="Times New Roman"/>
                <a:cs typeface="Times New Roman"/>
              </a:rPr>
              <a:t>(13)</a:t>
            </a:r>
            <a:r>
              <a:rPr dirty="0" sz="2000" spc="4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[t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]:=t</a:t>
            </a:r>
            <a:r>
              <a:rPr dirty="0" baseline="-17094" sz="1950" spc="-7" b="1">
                <a:latin typeface="Times New Roman"/>
                <a:cs typeface="Times New Roman"/>
              </a:rPr>
              <a:t>9</a:t>
            </a:r>
            <a:endParaRPr baseline="-17094"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dirty="0" sz="2000" spc="-5" b="1">
                <a:latin typeface="Times New Roman"/>
                <a:cs typeface="Times New Roman"/>
              </a:rPr>
              <a:t>(14)</a:t>
            </a:r>
            <a:r>
              <a:rPr dirty="0" sz="2000" spc="4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10</a:t>
            </a:r>
            <a:r>
              <a:rPr dirty="0" sz="2000" spc="-5" b="1">
                <a:latin typeface="Times New Roman"/>
                <a:cs typeface="Times New Roman"/>
              </a:rPr>
              <a:t>:=i+1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dirty="0" sz="2000" spc="-5" b="1">
                <a:latin typeface="Times New Roman"/>
                <a:cs typeface="Times New Roman"/>
              </a:rPr>
              <a:t>(15)</a:t>
            </a:r>
            <a:r>
              <a:rPr dirty="0" sz="2000" spc="48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i:=t</a:t>
            </a:r>
            <a:r>
              <a:rPr dirty="0" baseline="-17094" sz="1950" spc="-7" b="1">
                <a:latin typeface="Times New Roman"/>
                <a:cs typeface="Times New Roman"/>
              </a:rPr>
              <a:t>10</a:t>
            </a:r>
            <a:endParaRPr baseline="-17094"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dirty="0" sz="2000" spc="-5" b="1">
                <a:latin typeface="Times New Roman"/>
                <a:cs typeface="Times New Roman"/>
              </a:rPr>
              <a:t>(16) goto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52781" y="5409218"/>
            <a:ext cx="1889760" cy="648335"/>
          </a:xfrm>
          <a:custGeom>
            <a:avLst/>
            <a:gdLst/>
            <a:ahLst/>
            <a:cxnLst/>
            <a:rect l="l" t="t" r="r" b="b"/>
            <a:pathLst>
              <a:path w="1889759" h="648335">
                <a:moveTo>
                  <a:pt x="0" y="0"/>
                </a:moveTo>
                <a:lnTo>
                  <a:pt x="1889447" y="0"/>
                </a:lnTo>
                <a:lnTo>
                  <a:pt x="1889447" y="648000"/>
                </a:lnTo>
                <a:lnTo>
                  <a:pt x="0" y="64800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52780" y="1988840"/>
            <a:ext cx="1889760" cy="4554855"/>
          </a:xfrm>
          <a:custGeom>
            <a:avLst/>
            <a:gdLst/>
            <a:ahLst/>
            <a:cxnLst/>
            <a:rect l="l" t="t" r="r" b="b"/>
            <a:pathLst>
              <a:path w="1889759" h="4554855">
                <a:moveTo>
                  <a:pt x="0" y="0"/>
                </a:moveTo>
                <a:lnTo>
                  <a:pt x="1889448" y="0"/>
                </a:lnTo>
                <a:lnTo>
                  <a:pt x="1889448" y="4554537"/>
                </a:lnTo>
                <a:lnTo>
                  <a:pt x="0" y="45545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06120" y="1973579"/>
            <a:ext cx="1233805" cy="70866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dirty="0" sz="2000" spc="-5" b="1">
                <a:latin typeface="Times New Roman"/>
                <a:cs typeface="Times New Roman"/>
              </a:rPr>
              <a:t>(4)</a:t>
            </a:r>
            <a:r>
              <a:rPr dirty="0" sz="2000" spc="43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:=4*i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dirty="0" sz="2000" spc="-5" b="1">
                <a:latin typeface="Times New Roman"/>
                <a:cs typeface="Times New Roman"/>
              </a:rPr>
              <a:t>(5)</a:t>
            </a:r>
            <a:r>
              <a:rPr dirty="0" sz="2000" spc="4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:=a-4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6120" y="3354323"/>
            <a:ext cx="14852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(8’)</a:t>
            </a:r>
            <a:r>
              <a:rPr dirty="0" sz="2000" spc="4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baseline="-17094" sz="1950" b="1">
                <a:latin typeface="Times New Roman"/>
                <a:cs typeface="Times New Roman"/>
              </a:rPr>
              <a:t>5</a:t>
            </a:r>
            <a:r>
              <a:rPr dirty="0" sz="2000" b="1">
                <a:latin typeface="Times New Roman"/>
                <a:cs typeface="Times New Roman"/>
              </a:rPr>
              <a:t>:=t</a:t>
            </a:r>
            <a:r>
              <a:rPr dirty="0" baseline="-17094" sz="1950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Times New Roman"/>
                <a:cs typeface="Times New Roman"/>
              </a:rPr>
              <a:t>[t</a:t>
            </a:r>
            <a:r>
              <a:rPr dirty="0" baseline="-17094" sz="1950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6120" y="4000500"/>
            <a:ext cx="1598295" cy="136080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dirty="0" sz="2000" spc="-5" b="1">
                <a:latin typeface="Times New Roman"/>
                <a:cs typeface="Times New Roman"/>
              </a:rPr>
              <a:t>(10)</a:t>
            </a:r>
            <a:r>
              <a:rPr dirty="0" sz="2000" spc="47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7</a:t>
            </a:r>
            <a:r>
              <a:rPr dirty="0" sz="2000" spc="-5" b="1">
                <a:latin typeface="Times New Roman"/>
                <a:cs typeface="Times New Roman"/>
              </a:rPr>
              <a:t>:=b-4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dirty="0" sz="2000" spc="-25" b="1">
                <a:latin typeface="Times New Roman"/>
                <a:cs typeface="Times New Roman"/>
              </a:rPr>
              <a:t>(11’)</a:t>
            </a:r>
            <a:r>
              <a:rPr dirty="0" sz="2000" spc="3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baseline="-17094" sz="1950" b="1">
                <a:latin typeface="Times New Roman"/>
                <a:cs typeface="Times New Roman"/>
              </a:rPr>
              <a:t>8</a:t>
            </a:r>
            <a:r>
              <a:rPr dirty="0" sz="2000" b="1">
                <a:latin typeface="Times New Roman"/>
                <a:cs typeface="Times New Roman"/>
              </a:rPr>
              <a:t>:=t</a:t>
            </a:r>
            <a:r>
              <a:rPr dirty="0" baseline="-17094" sz="1950" b="1">
                <a:latin typeface="Times New Roman"/>
                <a:cs typeface="Times New Roman"/>
              </a:rPr>
              <a:t>7</a:t>
            </a:r>
            <a:r>
              <a:rPr dirty="0" sz="2000" b="1">
                <a:latin typeface="Times New Roman"/>
                <a:cs typeface="Times New Roman"/>
              </a:rPr>
              <a:t>[t</a:t>
            </a:r>
            <a:r>
              <a:rPr dirty="0" baseline="-17094" sz="1950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dirty="0" sz="2000" spc="-5" b="1">
                <a:latin typeface="Times New Roman"/>
                <a:cs typeface="Times New Roman"/>
              </a:rPr>
              <a:t>(12)</a:t>
            </a:r>
            <a:r>
              <a:rPr dirty="0" sz="2000" spc="4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9</a:t>
            </a:r>
            <a:r>
              <a:rPr dirty="0" sz="2000" spc="-5" b="1">
                <a:latin typeface="Times New Roman"/>
                <a:cs typeface="Times New Roman"/>
              </a:rPr>
              <a:t>:=t</a:t>
            </a:r>
            <a:r>
              <a:rPr dirty="0" baseline="-17094" sz="1950" spc="-7" b="1">
                <a:latin typeface="Times New Roman"/>
                <a:cs typeface="Times New Roman"/>
              </a:rPr>
              <a:t>5</a:t>
            </a:r>
            <a:r>
              <a:rPr dirty="0" sz="2000" spc="-5" b="1">
                <a:latin typeface="Times New Roman"/>
                <a:cs typeface="Times New Roman"/>
              </a:rPr>
              <a:t>+t</a:t>
            </a:r>
            <a:r>
              <a:rPr dirty="0" baseline="-17094" sz="1950" spc="-7" b="1">
                <a:latin typeface="Times New Roman"/>
                <a:cs typeface="Times New Roman"/>
              </a:rPr>
              <a:t>8</a:t>
            </a:r>
            <a:endParaRPr baseline="-17094"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 sz="2000" spc="-5" b="1">
                <a:latin typeface="Times New Roman"/>
                <a:cs typeface="Times New Roman"/>
              </a:rPr>
              <a:t>(13)</a:t>
            </a:r>
            <a:r>
              <a:rPr dirty="0" sz="2000" spc="4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[t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]:=t</a:t>
            </a:r>
            <a:r>
              <a:rPr dirty="0" baseline="-17094" sz="1950" spc="-7" b="1">
                <a:latin typeface="Times New Roman"/>
                <a:cs typeface="Times New Roman"/>
              </a:rPr>
              <a:t>9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06120" y="5326379"/>
            <a:ext cx="1447800" cy="70866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dirty="0" sz="2000" spc="-5" b="1">
                <a:latin typeface="Times New Roman"/>
                <a:cs typeface="Times New Roman"/>
              </a:rPr>
              <a:t>(14)</a:t>
            </a:r>
            <a:r>
              <a:rPr dirty="0" sz="2000" spc="45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10</a:t>
            </a:r>
            <a:r>
              <a:rPr dirty="0" sz="2000" spc="-5" b="1">
                <a:latin typeface="Times New Roman"/>
                <a:cs typeface="Times New Roman"/>
              </a:rPr>
              <a:t>:=i+1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dirty="0" sz="2000" spc="-5" b="1">
                <a:latin typeface="Times New Roman"/>
                <a:cs typeface="Times New Roman"/>
              </a:rPr>
              <a:t>(15)</a:t>
            </a:r>
            <a:r>
              <a:rPr dirty="0" sz="2000" spc="47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i:=t</a:t>
            </a:r>
            <a:r>
              <a:rPr dirty="0" baseline="-17094" sz="1950" spc="-7" b="1">
                <a:latin typeface="Times New Roman"/>
                <a:cs typeface="Times New Roman"/>
              </a:rPr>
              <a:t>10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6120" y="6036564"/>
            <a:ext cx="14065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(16) goto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12259" y="1988840"/>
            <a:ext cx="1889760" cy="45548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2000" spc="-5" b="1">
                <a:latin typeface="Times New Roman"/>
                <a:cs typeface="Times New Roman"/>
              </a:rPr>
              <a:t>(4)</a:t>
            </a:r>
            <a:r>
              <a:rPr dirty="0" sz="2000" spc="43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:=4*i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dirty="0" sz="2000" spc="-5" b="1">
                <a:latin typeface="Times New Roman"/>
                <a:cs typeface="Times New Roman"/>
              </a:rPr>
              <a:t>(5)</a:t>
            </a:r>
            <a:r>
              <a:rPr dirty="0" sz="2000" spc="4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:=a-4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Times New Roman"/>
                <a:cs typeface="Times New Roman"/>
              </a:rPr>
              <a:t>(8’)</a:t>
            </a:r>
            <a:r>
              <a:rPr dirty="0" sz="2000" spc="40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baseline="-17094" sz="1950" b="1">
                <a:latin typeface="Times New Roman"/>
                <a:cs typeface="Times New Roman"/>
              </a:rPr>
              <a:t>5</a:t>
            </a:r>
            <a:r>
              <a:rPr dirty="0" sz="2000" b="1">
                <a:latin typeface="Times New Roman"/>
                <a:cs typeface="Times New Roman"/>
              </a:rPr>
              <a:t>:=t</a:t>
            </a:r>
            <a:r>
              <a:rPr dirty="0" baseline="-17094" sz="1950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Times New Roman"/>
                <a:cs typeface="Times New Roman"/>
              </a:rPr>
              <a:t>[t</a:t>
            </a:r>
            <a:r>
              <a:rPr dirty="0" baseline="-17094" sz="1950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Times New Roman"/>
                <a:cs typeface="Times New Roman"/>
              </a:rPr>
              <a:t>(10)</a:t>
            </a:r>
            <a:r>
              <a:rPr dirty="0" sz="2000" spc="43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7</a:t>
            </a:r>
            <a:r>
              <a:rPr dirty="0" sz="2000" spc="-5" b="1">
                <a:latin typeface="Times New Roman"/>
                <a:cs typeface="Times New Roman"/>
              </a:rPr>
              <a:t>:=b-4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dirty="0" sz="2000" spc="-25" b="1">
                <a:latin typeface="Times New Roman"/>
                <a:cs typeface="Times New Roman"/>
              </a:rPr>
              <a:t>(11’)</a:t>
            </a:r>
            <a:r>
              <a:rPr dirty="0" sz="2000" spc="3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baseline="-17094" sz="1950" b="1">
                <a:latin typeface="Times New Roman"/>
                <a:cs typeface="Times New Roman"/>
              </a:rPr>
              <a:t>8</a:t>
            </a:r>
            <a:r>
              <a:rPr dirty="0" sz="2000" b="1">
                <a:latin typeface="Times New Roman"/>
                <a:cs typeface="Times New Roman"/>
              </a:rPr>
              <a:t>:=t</a:t>
            </a:r>
            <a:r>
              <a:rPr dirty="0" baseline="-17094" sz="1950" b="1">
                <a:latin typeface="Times New Roman"/>
                <a:cs typeface="Times New Roman"/>
              </a:rPr>
              <a:t>7</a:t>
            </a:r>
            <a:r>
              <a:rPr dirty="0" sz="2000" b="1">
                <a:latin typeface="Times New Roman"/>
                <a:cs typeface="Times New Roman"/>
              </a:rPr>
              <a:t>[t</a:t>
            </a:r>
            <a:r>
              <a:rPr dirty="0" baseline="-17094" sz="1950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dirty="0" sz="2000" spc="-5" b="1">
                <a:latin typeface="Times New Roman"/>
                <a:cs typeface="Times New Roman"/>
              </a:rPr>
              <a:t>(12)</a:t>
            </a:r>
            <a:r>
              <a:rPr dirty="0" sz="2000" spc="4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9</a:t>
            </a:r>
            <a:r>
              <a:rPr dirty="0" sz="2000" spc="-5" b="1">
                <a:latin typeface="Times New Roman"/>
                <a:cs typeface="Times New Roman"/>
              </a:rPr>
              <a:t>:=t</a:t>
            </a:r>
            <a:r>
              <a:rPr dirty="0" baseline="-17094" sz="1950" spc="-7" b="1">
                <a:latin typeface="Times New Roman"/>
                <a:cs typeface="Times New Roman"/>
              </a:rPr>
              <a:t>5</a:t>
            </a:r>
            <a:r>
              <a:rPr dirty="0" sz="2000" spc="-5" b="1">
                <a:latin typeface="Times New Roman"/>
                <a:cs typeface="Times New Roman"/>
              </a:rPr>
              <a:t>+t</a:t>
            </a:r>
            <a:r>
              <a:rPr dirty="0" baseline="-17094" sz="1950" spc="-7" b="1">
                <a:latin typeface="Times New Roman"/>
                <a:cs typeface="Times New Roman"/>
              </a:rPr>
              <a:t>8</a:t>
            </a:r>
            <a:endParaRPr baseline="-17094" sz="19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 sz="2000" spc="-5" b="1">
                <a:latin typeface="Times New Roman"/>
                <a:cs typeface="Times New Roman"/>
              </a:rPr>
              <a:t>(13)</a:t>
            </a:r>
            <a:r>
              <a:rPr dirty="0" sz="2000" spc="4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[t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]:=t</a:t>
            </a:r>
            <a:r>
              <a:rPr dirty="0" baseline="-17094" sz="1950" spc="-7" b="1">
                <a:latin typeface="Times New Roman"/>
                <a:cs typeface="Times New Roman"/>
              </a:rPr>
              <a:t>9</a:t>
            </a:r>
            <a:endParaRPr baseline="-17094"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Times New Roman"/>
                <a:cs typeface="Times New Roman"/>
              </a:rPr>
              <a:t>(15’)</a:t>
            </a:r>
            <a:r>
              <a:rPr dirty="0" sz="2000" spc="48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i:=i+1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dirty="0" sz="2000" spc="-5" b="1">
                <a:latin typeface="Times New Roman"/>
                <a:cs typeface="Times New Roman"/>
              </a:rPr>
              <a:t>(16) goto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5736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删除死代码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224788"/>
            <a:ext cx="8428355" cy="4794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99695" indent="-342900">
              <a:lnSpc>
                <a:spcPct val="107500"/>
              </a:lnSpc>
              <a:spcBef>
                <a:spcPts val="10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死代码：如果对一个变</a:t>
            </a:r>
            <a:r>
              <a:rPr dirty="0" baseline="1182" sz="3525" spc="60" b="1">
                <a:latin typeface="黑体"/>
                <a:cs typeface="黑体"/>
              </a:rPr>
              <a:t>量</a:t>
            </a:r>
            <a:r>
              <a:rPr dirty="0" baseline="1182" sz="3525" spc="-922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x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求值之后却不引用它的值，则称 </a:t>
            </a:r>
            <a:r>
              <a:rPr dirty="0" baseline="1182" sz="3525" spc="60" b="1">
                <a:latin typeface="黑体"/>
                <a:cs typeface="黑体"/>
              </a:rPr>
              <a:t>对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x </a:t>
            </a:r>
            <a:r>
              <a:rPr dirty="0" baseline="1182" sz="3525" spc="75" b="1">
                <a:latin typeface="黑体"/>
                <a:cs typeface="黑体"/>
              </a:rPr>
              <a:t>求值的代码为死代码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死块：控制流不可到达的块称为死块。</a:t>
            </a:r>
            <a:endParaRPr baseline="1182" sz="3525">
              <a:latin typeface="黑体"/>
              <a:cs typeface="黑体"/>
            </a:endParaRPr>
          </a:p>
          <a:p>
            <a:pPr lvl="1" marL="755650" marR="5080" indent="-285750">
              <a:lnSpc>
                <a:spcPct val="112100"/>
              </a:lnSpc>
              <a:spcBef>
                <a:spcPts val="5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如果一个基本块是在某一条件为真时进入执行的，经数据 </a:t>
            </a:r>
            <a:r>
              <a:rPr dirty="0" sz="2350" spc="50" b="1">
                <a:latin typeface="黑体"/>
                <a:cs typeface="黑体"/>
              </a:rPr>
              <a:t>流分析的结果知该条件恒为假，则此块是死块。</a:t>
            </a:r>
            <a:endParaRPr sz="2350">
              <a:latin typeface="黑体"/>
              <a:cs typeface="黑体"/>
            </a:endParaRPr>
          </a:p>
          <a:p>
            <a:pPr lvl="1" marL="755650" marR="5080" indent="-285750">
              <a:lnSpc>
                <a:spcPct val="112100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如果一个基本块是在某个条件为假时才进入执行，而该条 </a:t>
            </a:r>
            <a:r>
              <a:rPr dirty="0" sz="2350" spc="50" b="1">
                <a:latin typeface="黑体"/>
                <a:cs typeface="黑体"/>
              </a:rPr>
              <a:t>件却恒为真，则这个块也是死块。</a:t>
            </a:r>
            <a:endParaRPr sz="2350">
              <a:latin typeface="黑体"/>
              <a:cs typeface="黑体"/>
            </a:endParaRPr>
          </a:p>
          <a:p>
            <a:pPr marL="355600" marR="98425" indent="-342900">
              <a:lnSpc>
                <a:spcPct val="108700"/>
              </a:lnSpc>
              <a:spcBef>
                <a:spcPts val="78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在确定一个基本块是死块之前，需要检查转移到该块的所有 </a:t>
            </a:r>
            <a:r>
              <a:rPr dirty="0" sz="2350" spc="50" b="1">
                <a:latin typeface="黑体"/>
                <a:cs typeface="黑体"/>
              </a:rPr>
              <a:t>转移语句的条件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355600" marR="98425" indent="-342900">
              <a:lnSpc>
                <a:spcPct val="108700"/>
              </a:lnSpc>
              <a:spcBef>
                <a:spcPts val="75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死块的删除，可能使其后继块成为无控制转入的块，这样的 </a:t>
            </a:r>
            <a:r>
              <a:rPr dirty="0" sz="2350" spc="50" b="1">
                <a:latin typeface="黑体"/>
                <a:cs typeface="黑体"/>
              </a:rPr>
              <a:t>块也成为死块，同样应该删除。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0899" y="6554723"/>
            <a:ext cx="1905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5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3452"/>
            <a:ext cx="5072380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000">
                <a:solidFill>
                  <a:srgbClr val="FF3300"/>
                </a:solidFill>
                <a:latin typeface="Verdana"/>
                <a:cs typeface="Verdana"/>
              </a:rPr>
              <a:t>10.2.4</a:t>
            </a:r>
            <a:r>
              <a:rPr dirty="0" sz="4000" spc="-5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削弱计算强度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465" y="1397368"/>
            <a:ext cx="8402955" cy="40519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355600" marR="5080" indent="-342900">
              <a:lnSpc>
                <a:spcPct val="99500"/>
              </a:lnSpc>
              <a:spcBef>
                <a:spcPts val="1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165" b="1">
                <a:latin typeface="黑体"/>
                <a:cs typeface="黑体"/>
              </a:rPr>
              <a:t>对基本块的代数变换：</a:t>
            </a:r>
            <a:r>
              <a:rPr dirty="0" baseline="1010" sz="4125" spc="157" b="1">
                <a:latin typeface="黑体"/>
                <a:cs typeface="黑体"/>
              </a:rPr>
              <a:t>对</a:t>
            </a:r>
            <a:r>
              <a:rPr dirty="0" baseline="1010" sz="4125" spc="165" b="1">
                <a:latin typeface="黑体"/>
                <a:cs typeface="黑体"/>
              </a:rPr>
              <a:t>表达式中的求值计算</a:t>
            </a:r>
            <a:r>
              <a:rPr dirty="0" baseline="1010" sz="4125" spc="157" b="1">
                <a:latin typeface="黑体"/>
                <a:cs typeface="黑体"/>
              </a:rPr>
              <a:t>用</a:t>
            </a:r>
            <a:r>
              <a:rPr dirty="0" baseline="1010" sz="4125" spc="52" b="1">
                <a:latin typeface="黑体"/>
                <a:cs typeface="黑体"/>
              </a:rPr>
              <a:t>代 </a:t>
            </a:r>
            <a:r>
              <a:rPr dirty="0" sz="2750" spc="110" b="1">
                <a:latin typeface="黑体"/>
                <a:cs typeface="黑体"/>
              </a:rPr>
              <a:t>数上等价的形式替</a:t>
            </a:r>
            <a:r>
              <a:rPr dirty="0" sz="2750" spc="105" b="1">
                <a:latin typeface="黑体"/>
                <a:cs typeface="黑体"/>
              </a:rPr>
              <a:t>换</a:t>
            </a:r>
            <a:r>
              <a:rPr dirty="0" sz="2750" spc="110" b="1">
                <a:latin typeface="黑体"/>
                <a:cs typeface="黑体"/>
              </a:rPr>
              <a:t>，以便使复杂的运算变换成为 </a:t>
            </a:r>
            <a:r>
              <a:rPr dirty="0" sz="2750" spc="45" b="1">
                <a:latin typeface="黑体"/>
                <a:cs typeface="黑体"/>
              </a:rPr>
              <a:t>简单的运算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68300">
              <a:lnSpc>
                <a:spcPct val="100000"/>
              </a:lnSpc>
              <a:spcBef>
                <a:spcPts val="690"/>
              </a:spcBef>
            </a:pPr>
            <a:r>
              <a:rPr dirty="0" sz="2800" b="1">
                <a:latin typeface="Times New Roman"/>
                <a:cs typeface="Times New Roman"/>
              </a:rPr>
              <a:t>x:=y**2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（乘方需要调用函数来计算</a:t>
            </a:r>
            <a:r>
              <a:rPr dirty="0" baseline="1424" sz="2925" spc="60" b="1">
                <a:latin typeface="黑体"/>
                <a:cs typeface="黑体"/>
              </a:rPr>
              <a:t>）</a:t>
            </a:r>
            <a:endParaRPr baseline="1424" sz="29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dirty="0" baseline="1182" sz="3525" spc="75" b="1">
                <a:latin typeface="黑体"/>
                <a:cs typeface="黑体"/>
              </a:rPr>
              <a:t>可以用代数上等价的乘式（如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r>
              <a:rPr dirty="0" sz="2400" spc="10" b="1">
                <a:latin typeface="Times New Roman"/>
                <a:cs typeface="Times New Roman"/>
              </a:rPr>
              <a:t>x:=y*y</a:t>
            </a:r>
            <a:r>
              <a:rPr dirty="0" baseline="1182" sz="3525" spc="15" b="1">
                <a:latin typeface="黑体"/>
                <a:cs typeface="黑体"/>
              </a:rPr>
              <a:t>）</a:t>
            </a:r>
            <a:r>
              <a:rPr dirty="0" baseline="1182" sz="3525" spc="75" b="1">
                <a:latin typeface="黑体"/>
                <a:cs typeface="黑体"/>
              </a:rPr>
              <a:t>代替</a:t>
            </a:r>
            <a:endParaRPr baseline="1182" sz="35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142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b="1">
                <a:latin typeface="Times New Roman"/>
                <a:cs typeface="Times New Roman"/>
              </a:rPr>
              <a:t>x:=x+0 </a:t>
            </a:r>
            <a:r>
              <a:rPr dirty="0" baseline="1010" sz="4125" spc="52" b="1">
                <a:latin typeface="黑体"/>
                <a:cs typeface="黑体"/>
              </a:rPr>
              <a:t>和</a:t>
            </a:r>
            <a:r>
              <a:rPr dirty="0" baseline="1010" sz="4125" spc="-1019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x:=x*1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执行的运算没有任何意义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应将这样的语句从基本块中删除。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3452"/>
            <a:ext cx="5072380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000">
                <a:solidFill>
                  <a:srgbClr val="FF3300"/>
                </a:solidFill>
                <a:latin typeface="Verdana"/>
                <a:cs typeface="Verdana"/>
              </a:rPr>
              <a:t>10.2.5</a:t>
            </a:r>
            <a:r>
              <a:rPr dirty="0" sz="4000" spc="-5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改变计算次序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640" y="1244968"/>
            <a:ext cx="8685530" cy="48552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67665" marR="5808345" indent="-367665">
              <a:lnSpc>
                <a:spcPct val="100200"/>
              </a:lnSpc>
              <a:spcBef>
                <a:spcPts val="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010" sz="4125" spc="60" b="1">
                <a:latin typeface="黑体"/>
                <a:cs typeface="黑体"/>
              </a:rPr>
              <a:t>考虑语句序列：  </a:t>
            </a: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baseline="-17543" sz="2850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:=b+c  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baseline="-17543" sz="2850" spc="-7" b="1">
                <a:latin typeface="Times New Roman"/>
                <a:cs typeface="Times New Roman"/>
              </a:rPr>
              <a:t>2</a:t>
            </a:r>
            <a:r>
              <a:rPr dirty="0" sz="2800" spc="-5" b="1">
                <a:latin typeface="Times New Roman"/>
                <a:cs typeface="Times New Roman"/>
              </a:rPr>
              <a:t>:=x+y</a:t>
            </a:r>
            <a:endParaRPr sz="280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200"/>
              </a:lnSpc>
              <a:spcBef>
                <a:spcPts val="71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如果这两个语句是互不依赖的，即</a:t>
            </a:r>
            <a:r>
              <a:rPr dirty="0" sz="2800" b="1">
                <a:latin typeface="Times New Roman"/>
                <a:cs typeface="Times New Roman"/>
              </a:rPr>
              <a:t>x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sz="2800" b="1">
                <a:latin typeface="Times New Roman"/>
                <a:cs typeface="Times New Roman"/>
              </a:rPr>
              <a:t>y</a:t>
            </a:r>
            <a:r>
              <a:rPr dirty="0" baseline="1010" sz="4125" spc="67" b="1">
                <a:latin typeface="黑体"/>
                <a:cs typeface="黑体"/>
              </a:rPr>
              <a:t>均不为</a:t>
            </a:r>
            <a:r>
              <a:rPr dirty="0" sz="2800" spc="10" b="1">
                <a:latin typeface="Times New Roman"/>
                <a:cs typeface="Times New Roman"/>
              </a:rPr>
              <a:t>t</a:t>
            </a:r>
            <a:r>
              <a:rPr dirty="0" baseline="-17543" sz="2850" spc="15" b="1">
                <a:latin typeface="Times New Roman"/>
                <a:cs typeface="Times New Roman"/>
              </a:rPr>
              <a:t>1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sz="2800" spc="10" b="1">
                <a:latin typeface="Times New Roman"/>
                <a:cs typeface="Times New Roman"/>
              </a:rPr>
              <a:t>b</a:t>
            </a:r>
            <a:r>
              <a:rPr dirty="0" baseline="1010" sz="4125" spc="52" b="1">
                <a:latin typeface="黑体"/>
                <a:cs typeface="黑体"/>
              </a:rPr>
              <a:t>、 </a:t>
            </a:r>
            <a:r>
              <a:rPr dirty="0" sz="2800" spc="-10" b="1">
                <a:latin typeface="Times New Roman"/>
                <a:cs typeface="Times New Roman"/>
              </a:rPr>
              <a:t>c</a:t>
            </a:r>
            <a:r>
              <a:rPr dirty="0" baseline="1010" sz="4125" spc="67" b="1">
                <a:latin typeface="黑体"/>
                <a:cs typeface="黑体"/>
              </a:rPr>
              <a:t>均不为</a:t>
            </a:r>
            <a:r>
              <a:rPr dirty="0" sz="2800" spc="10" b="1">
                <a:latin typeface="Times New Roman"/>
                <a:cs typeface="Times New Roman"/>
              </a:rPr>
              <a:t>t</a:t>
            </a:r>
            <a:r>
              <a:rPr dirty="0" baseline="-17543" sz="2850" spc="15" b="1">
                <a:latin typeface="Times New Roman"/>
                <a:cs typeface="Times New Roman"/>
              </a:rPr>
              <a:t>2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则交换这两个语句的位置不影响基本块 </a:t>
            </a:r>
            <a:r>
              <a:rPr dirty="0" sz="2750" spc="45" b="1">
                <a:latin typeface="黑体"/>
                <a:cs typeface="黑体"/>
              </a:rPr>
              <a:t>的执行结果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68300" marR="450850" indent="-342900">
              <a:lnSpc>
                <a:spcPts val="3160"/>
              </a:lnSpc>
              <a:spcBef>
                <a:spcPts val="115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对基本块中的临时变量重新命名不会改变基本块的 </a:t>
            </a:r>
            <a:r>
              <a:rPr dirty="0" sz="2750" spc="45" b="1">
                <a:latin typeface="黑体"/>
                <a:cs typeface="黑体"/>
              </a:rPr>
              <a:t>执行结果。</a:t>
            </a:r>
            <a:endParaRPr sz="2750">
              <a:latin typeface="黑体"/>
              <a:cs typeface="黑体"/>
            </a:endParaRPr>
          </a:p>
          <a:p>
            <a:pPr marL="482600">
              <a:lnSpc>
                <a:spcPct val="100000"/>
              </a:lnSpc>
              <a:spcBef>
                <a:spcPts val="505"/>
              </a:spcBef>
            </a:pPr>
            <a:r>
              <a:rPr dirty="0" baseline="1182" sz="3525" spc="75" b="1">
                <a:latin typeface="黑体"/>
                <a:cs typeface="黑体"/>
              </a:rPr>
              <a:t>如：语</a:t>
            </a:r>
            <a:r>
              <a:rPr dirty="0" baseline="1182" sz="3525" spc="60" b="1">
                <a:latin typeface="黑体"/>
                <a:cs typeface="黑体"/>
              </a:rPr>
              <a:t>句</a:t>
            </a:r>
            <a:r>
              <a:rPr dirty="0" baseline="1182" sz="3525" spc="-97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t:=b+c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25"/>
              </a:spcBef>
            </a:pPr>
            <a:r>
              <a:rPr dirty="0" baseline="1182" sz="3525" spc="75" b="1">
                <a:latin typeface="黑体"/>
                <a:cs typeface="黑体"/>
              </a:rPr>
              <a:t>改成语</a:t>
            </a:r>
            <a:r>
              <a:rPr dirty="0" baseline="1182" sz="3525" spc="60" b="1">
                <a:latin typeface="黑体"/>
                <a:cs typeface="黑体"/>
              </a:rPr>
              <a:t>句</a:t>
            </a:r>
            <a:r>
              <a:rPr dirty="0" baseline="1182" sz="3525" spc="-989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u:=b+c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00"/>
              </a:spcBef>
            </a:pPr>
            <a:r>
              <a:rPr dirty="0" baseline="1182" sz="3525" spc="75" b="1">
                <a:latin typeface="黑体"/>
                <a:cs typeface="黑体"/>
              </a:rPr>
              <a:t>把块中出现的所有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1182" sz="3525" spc="75" b="1">
                <a:latin typeface="黑体"/>
                <a:cs typeface="黑体"/>
              </a:rPr>
              <a:t>都改成</a:t>
            </a:r>
            <a:r>
              <a:rPr dirty="0" sz="2400" spc="25" b="1">
                <a:latin typeface="Times New Roman"/>
                <a:cs typeface="Times New Roman"/>
              </a:rPr>
              <a:t>u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不改变基本块的值。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1659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</a:rPr>
              <a:t>10.3</a:t>
            </a:r>
            <a:r>
              <a:rPr dirty="0" sz="3900" spc="25">
                <a:solidFill>
                  <a:srgbClr val="FF3300"/>
                </a:solidFill>
              </a:rPr>
              <a:t> </a:t>
            </a:r>
            <a:r>
              <a:rPr dirty="0" sz="3900" spc="40">
                <a:solidFill>
                  <a:srgbClr val="FF3300"/>
                </a:solidFill>
              </a:rPr>
              <a:t>dag</a:t>
            </a:r>
            <a:r>
              <a:rPr dirty="0" sz="3900" spc="90">
                <a:solidFill>
                  <a:srgbClr val="FF3300"/>
                </a:solidFill>
              </a:rPr>
              <a:t>在基本块优化中的应用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96160"/>
            <a:ext cx="8536305" cy="528002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37" b="1">
                <a:latin typeface="黑体"/>
                <a:cs typeface="黑体"/>
              </a:rPr>
              <a:t>dag</a:t>
            </a:r>
            <a:r>
              <a:rPr dirty="0" baseline="1182" sz="3525" spc="75" b="1">
                <a:latin typeface="黑体"/>
                <a:cs typeface="黑体"/>
              </a:rPr>
              <a:t>是实现基本块等价变换的一种有效的数据结构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55600" marR="52069" indent="-342900">
              <a:lnSpc>
                <a:spcPct val="101899"/>
              </a:lnSpc>
              <a:spcBef>
                <a:spcPts val="53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一个基本块的</a:t>
            </a:r>
            <a:r>
              <a:rPr dirty="0" baseline="1182" sz="3525" spc="37" b="1">
                <a:latin typeface="黑体"/>
                <a:cs typeface="黑体"/>
              </a:rPr>
              <a:t>dag</a:t>
            </a:r>
            <a:r>
              <a:rPr dirty="0" baseline="1182" sz="3525" spc="75" b="1">
                <a:latin typeface="黑体"/>
                <a:cs typeface="黑体"/>
              </a:rPr>
              <a:t>是一种在其结点上带有下述标记的有向非</a:t>
            </a:r>
            <a:r>
              <a:rPr dirty="0" baseline="1182" sz="3525" spc="44" b="1">
                <a:latin typeface="黑体"/>
                <a:cs typeface="黑体"/>
              </a:rPr>
              <a:t>循 </a:t>
            </a:r>
            <a:r>
              <a:rPr dirty="0" sz="2350" spc="50" b="1">
                <a:latin typeface="黑体"/>
                <a:cs typeface="黑体"/>
              </a:rPr>
              <a:t>环图</a:t>
            </a:r>
            <a:r>
              <a:rPr dirty="0" sz="2350" spc="40" b="1">
                <a:latin typeface="黑体"/>
                <a:cs typeface="黑体"/>
              </a:rPr>
              <a:t>：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图的叶结点由变量名或常量标记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2" marL="1155700" marR="311150" indent="-228600">
              <a:lnSpc>
                <a:spcPct val="101499"/>
              </a:lnSpc>
              <a:spcBef>
                <a:spcPts val="495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根据作用到一个名字上的算符，可以决定需要的是名 </a:t>
            </a:r>
            <a:r>
              <a:rPr dirty="0" sz="2350" spc="50" b="1">
                <a:latin typeface="黑体"/>
                <a:cs typeface="黑体"/>
              </a:rPr>
              <a:t>字的左值还是右值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2" marL="1155700" marR="5080" indent="-228600">
              <a:lnSpc>
                <a:spcPct val="100200"/>
              </a:lnSpc>
              <a:spcBef>
                <a:spcPts val="655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大多数叶结点代表右值（叶结点代表名字的初始值）， </a:t>
            </a:r>
            <a:r>
              <a:rPr dirty="0" sz="2350" spc="50" b="1">
                <a:latin typeface="黑体"/>
                <a:cs typeface="黑体"/>
              </a:rPr>
              <a:t>因此，通常将其标识符加上脚标</a:t>
            </a:r>
            <a:r>
              <a:rPr dirty="0" sz="2350" spc="35" b="1">
                <a:latin typeface="黑体"/>
                <a:cs typeface="黑体"/>
              </a:rPr>
              <a:t>0，</a:t>
            </a:r>
            <a:r>
              <a:rPr dirty="0" sz="2350" spc="50" b="1">
                <a:latin typeface="黑体"/>
                <a:cs typeface="黑体"/>
              </a:rPr>
              <a:t>以区别于指示名字 的当前值的标识符。</a:t>
            </a:r>
            <a:endParaRPr sz="2350">
              <a:latin typeface="黑体"/>
              <a:cs typeface="黑体"/>
            </a:endParaRPr>
          </a:p>
          <a:p>
            <a:pPr lvl="1" marL="755650" marR="113030" indent="-285750">
              <a:lnSpc>
                <a:spcPct val="101899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图的内部结点由一个运算符号标记，每个内部结点均代表 </a:t>
            </a:r>
            <a:r>
              <a:rPr dirty="0" sz="2350" spc="50" b="1">
                <a:latin typeface="黑体"/>
                <a:cs typeface="黑体"/>
              </a:rPr>
              <a:t>应用其运算符对其子结点所代表的值进行运算的结果。</a:t>
            </a:r>
            <a:endParaRPr sz="2350">
              <a:latin typeface="黑体"/>
              <a:cs typeface="黑体"/>
            </a:endParaRPr>
          </a:p>
          <a:p>
            <a:pPr lvl="1" marL="755650" marR="113030" indent="-285750">
              <a:lnSpc>
                <a:spcPct val="101099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图中每个结点都有一个标识符表，其中可有零个或多个标 </a:t>
            </a:r>
            <a:r>
              <a:rPr dirty="0" sz="2350" spc="50" b="1">
                <a:latin typeface="黑体"/>
                <a:cs typeface="黑体"/>
              </a:rPr>
              <a:t>识符。这些标识符都具有该结点所代表的值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6388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</a:rPr>
              <a:t>10.3.1</a:t>
            </a:r>
            <a:r>
              <a:rPr dirty="0" sz="3900" spc="20">
                <a:solidFill>
                  <a:srgbClr val="FF3300"/>
                </a:solidFill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基本块的</a:t>
            </a:r>
            <a:r>
              <a:rPr dirty="0" sz="3900" spc="40">
                <a:solidFill>
                  <a:srgbClr val="FF3300"/>
                </a:solidFill>
              </a:rPr>
              <a:t>dag</a:t>
            </a:r>
            <a:r>
              <a:rPr dirty="0" sz="3900" spc="90">
                <a:solidFill>
                  <a:srgbClr val="FF3300"/>
                </a:solidFill>
              </a:rPr>
              <a:t>表示</a:t>
            </a:r>
            <a:endParaRPr sz="3900"/>
          </a:p>
        </p:txBody>
      </p:sp>
      <p:sp>
        <p:nvSpPr>
          <p:cNvPr id="5" name="object 5"/>
          <p:cNvSpPr/>
          <p:nvPr/>
        </p:nvSpPr>
        <p:spPr>
          <a:xfrm>
            <a:off x="402245" y="1771403"/>
            <a:ext cx="8362635" cy="449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65734" y="0"/>
            <a:ext cx="2326745" cy="4599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14891" y="1223755"/>
            <a:ext cx="1772920" cy="3064510"/>
          </a:xfrm>
          <a:custGeom>
            <a:avLst/>
            <a:gdLst/>
            <a:ahLst/>
            <a:cxnLst/>
            <a:rect l="l" t="t" r="r" b="b"/>
            <a:pathLst>
              <a:path w="1772920" h="3064510">
                <a:moveTo>
                  <a:pt x="748479" y="2025224"/>
                </a:moveTo>
                <a:lnTo>
                  <a:pt x="309681" y="2025224"/>
                </a:lnTo>
                <a:lnTo>
                  <a:pt x="0" y="3064367"/>
                </a:lnTo>
                <a:lnTo>
                  <a:pt x="748479" y="2025224"/>
                </a:lnTo>
                <a:close/>
              </a:path>
              <a:path w="1772920" h="3064510">
                <a:moveTo>
                  <a:pt x="1479805" y="0"/>
                </a:moveTo>
                <a:lnTo>
                  <a:pt x="309688" y="0"/>
                </a:lnTo>
                <a:lnTo>
                  <a:pt x="262236" y="3828"/>
                </a:lnTo>
                <a:lnTo>
                  <a:pt x="217222" y="14913"/>
                </a:lnTo>
                <a:lnTo>
                  <a:pt x="175249" y="32652"/>
                </a:lnTo>
                <a:lnTo>
                  <a:pt x="136918" y="56442"/>
                </a:lnTo>
                <a:lnTo>
                  <a:pt x="102831" y="85682"/>
                </a:lnTo>
                <a:lnTo>
                  <a:pt x="73591" y="119768"/>
                </a:lnTo>
                <a:lnTo>
                  <a:pt x="49801" y="158100"/>
                </a:lnTo>
                <a:lnTo>
                  <a:pt x="32062" y="200073"/>
                </a:lnTo>
                <a:lnTo>
                  <a:pt x="20977" y="245086"/>
                </a:lnTo>
                <a:lnTo>
                  <a:pt x="17148" y="292538"/>
                </a:lnTo>
                <a:lnTo>
                  <a:pt x="17148" y="1732685"/>
                </a:lnTo>
                <a:lnTo>
                  <a:pt x="20977" y="1780136"/>
                </a:lnTo>
                <a:lnTo>
                  <a:pt x="32062" y="1825150"/>
                </a:lnTo>
                <a:lnTo>
                  <a:pt x="49801" y="1867124"/>
                </a:lnTo>
                <a:lnTo>
                  <a:pt x="73591" y="1905455"/>
                </a:lnTo>
                <a:lnTo>
                  <a:pt x="102831" y="1939541"/>
                </a:lnTo>
                <a:lnTo>
                  <a:pt x="136918" y="1968781"/>
                </a:lnTo>
                <a:lnTo>
                  <a:pt x="175249" y="1992571"/>
                </a:lnTo>
                <a:lnTo>
                  <a:pt x="217222" y="2010310"/>
                </a:lnTo>
                <a:lnTo>
                  <a:pt x="262236" y="2021395"/>
                </a:lnTo>
                <a:lnTo>
                  <a:pt x="309688" y="2025224"/>
                </a:lnTo>
                <a:lnTo>
                  <a:pt x="1479805" y="2025224"/>
                </a:lnTo>
                <a:lnTo>
                  <a:pt x="1527256" y="2021395"/>
                </a:lnTo>
                <a:lnTo>
                  <a:pt x="1572269" y="2010310"/>
                </a:lnTo>
                <a:lnTo>
                  <a:pt x="1614243" y="1992571"/>
                </a:lnTo>
                <a:lnTo>
                  <a:pt x="1652574" y="1968781"/>
                </a:lnTo>
                <a:lnTo>
                  <a:pt x="1686660" y="1939541"/>
                </a:lnTo>
                <a:lnTo>
                  <a:pt x="1715900" y="1905455"/>
                </a:lnTo>
                <a:lnTo>
                  <a:pt x="1739690" y="1867124"/>
                </a:lnTo>
                <a:lnTo>
                  <a:pt x="1757429" y="1825150"/>
                </a:lnTo>
                <a:lnTo>
                  <a:pt x="1768514" y="1780136"/>
                </a:lnTo>
                <a:lnTo>
                  <a:pt x="1772343" y="1732685"/>
                </a:lnTo>
                <a:lnTo>
                  <a:pt x="1772343" y="292538"/>
                </a:lnTo>
                <a:lnTo>
                  <a:pt x="1768514" y="245086"/>
                </a:lnTo>
                <a:lnTo>
                  <a:pt x="1757429" y="200073"/>
                </a:lnTo>
                <a:lnTo>
                  <a:pt x="1739690" y="158100"/>
                </a:lnTo>
                <a:lnTo>
                  <a:pt x="1715900" y="119768"/>
                </a:lnTo>
                <a:lnTo>
                  <a:pt x="1686660" y="85682"/>
                </a:lnTo>
                <a:lnTo>
                  <a:pt x="1652574" y="56442"/>
                </a:lnTo>
                <a:lnTo>
                  <a:pt x="1614243" y="32652"/>
                </a:lnTo>
                <a:lnTo>
                  <a:pt x="1572269" y="14913"/>
                </a:lnTo>
                <a:lnTo>
                  <a:pt x="1527256" y="3828"/>
                </a:lnTo>
                <a:lnTo>
                  <a:pt x="147980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14890" y="1223755"/>
            <a:ext cx="1772920" cy="3064510"/>
          </a:xfrm>
          <a:custGeom>
            <a:avLst/>
            <a:gdLst/>
            <a:ahLst/>
            <a:cxnLst/>
            <a:rect l="l" t="t" r="r" b="b"/>
            <a:pathLst>
              <a:path w="1772920" h="3064510">
                <a:moveTo>
                  <a:pt x="17149" y="292539"/>
                </a:moveTo>
                <a:lnTo>
                  <a:pt x="20978" y="245087"/>
                </a:lnTo>
                <a:lnTo>
                  <a:pt x="32063" y="200074"/>
                </a:lnTo>
                <a:lnTo>
                  <a:pt x="49801" y="158100"/>
                </a:lnTo>
                <a:lnTo>
                  <a:pt x="73592" y="119769"/>
                </a:lnTo>
                <a:lnTo>
                  <a:pt x="102832" y="85682"/>
                </a:lnTo>
                <a:lnTo>
                  <a:pt x="136918" y="56443"/>
                </a:lnTo>
                <a:lnTo>
                  <a:pt x="175249" y="32652"/>
                </a:lnTo>
                <a:lnTo>
                  <a:pt x="217223" y="14913"/>
                </a:lnTo>
                <a:lnTo>
                  <a:pt x="262237" y="3828"/>
                </a:lnTo>
                <a:lnTo>
                  <a:pt x="309688" y="0"/>
                </a:lnTo>
                <a:lnTo>
                  <a:pt x="748480" y="0"/>
                </a:lnTo>
                <a:lnTo>
                  <a:pt x="1479805" y="0"/>
                </a:lnTo>
                <a:lnTo>
                  <a:pt x="1527256" y="3828"/>
                </a:lnTo>
                <a:lnTo>
                  <a:pt x="1572270" y="14913"/>
                </a:lnTo>
                <a:lnTo>
                  <a:pt x="1614243" y="32652"/>
                </a:lnTo>
                <a:lnTo>
                  <a:pt x="1652575" y="56443"/>
                </a:lnTo>
                <a:lnTo>
                  <a:pt x="1686661" y="85682"/>
                </a:lnTo>
                <a:lnTo>
                  <a:pt x="1715901" y="119769"/>
                </a:lnTo>
                <a:lnTo>
                  <a:pt x="1739691" y="158100"/>
                </a:lnTo>
                <a:lnTo>
                  <a:pt x="1757430" y="200074"/>
                </a:lnTo>
                <a:lnTo>
                  <a:pt x="1768515" y="245087"/>
                </a:lnTo>
                <a:lnTo>
                  <a:pt x="1772344" y="292539"/>
                </a:lnTo>
                <a:lnTo>
                  <a:pt x="1772344" y="1181381"/>
                </a:lnTo>
                <a:lnTo>
                  <a:pt x="1772344" y="1687688"/>
                </a:lnTo>
                <a:lnTo>
                  <a:pt x="1772344" y="1732686"/>
                </a:lnTo>
                <a:lnTo>
                  <a:pt x="1768515" y="1780137"/>
                </a:lnTo>
                <a:lnTo>
                  <a:pt x="1757430" y="1825151"/>
                </a:lnTo>
                <a:lnTo>
                  <a:pt x="1739691" y="1867124"/>
                </a:lnTo>
                <a:lnTo>
                  <a:pt x="1715901" y="1905455"/>
                </a:lnTo>
                <a:lnTo>
                  <a:pt x="1686661" y="1939542"/>
                </a:lnTo>
                <a:lnTo>
                  <a:pt x="1652575" y="1968782"/>
                </a:lnTo>
                <a:lnTo>
                  <a:pt x="1614243" y="1992572"/>
                </a:lnTo>
                <a:lnTo>
                  <a:pt x="1572270" y="2010311"/>
                </a:lnTo>
                <a:lnTo>
                  <a:pt x="1527256" y="2021396"/>
                </a:lnTo>
                <a:lnTo>
                  <a:pt x="1479805" y="2025225"/>
                </a:lnTo>
                <a:lnTo>
                  <a:pt x="748480" y="2025225"/>
                </a:lnTo>
                <a:lnTo>
                  <a:pt x="0" y="3064369"/>
                </a:lnTo>
                <a:lnTo>
                  <a:pt x="309681" y="2025225"/>
                </a:lnTo>
                <a:lnTo>
                  <a:pt x="262237" y="2021396"/>
                </a:lnTo>
                <a:lnTo>
                  <a:pt x="217223" y="2010311"/>
                </a:lnTo>
                <a:lnTo>
                  <a:pt x="175249" y="1992572"/>
                </a:lnTo>
                <a:lnTo>
                  <a:pt x="136918" y="1968782"/>
                </a:lnTo>
                <a:lnTo>
                  <a:pt x="102832" y="1939542"/>
                </a:lnTo>
                <a:lnTo>
                  <a:pt x="73592" y="1905455"/>
                </a:lnTo>
                <a:lnTo>
                  <a:pt x="49801" y="1867124"/>
                </a:lnTo>
                <a:lnTo>
                  <a:pt x="32063" y="1825151"/>
                </a:lnTo>
                <a:lnTo>
                  <a:pt x="20978" y="1780137"/>
                </a:lnTo>
                <a:lnTo>
                  <a:pt x="17149" y="1732686"/>
                </a:lnTo>
                <a:lnTo>
                  <a:pt x="17149" y="1687688"/>
                </a:lnTo>
                <a:lnTo>
                  <a:pt x="17149" y="1181381"/>
                </a:lnTo>
                <a:lnTo>
                  <a:pt x="17149" y="2925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96461" y="1330662"/>
            <a:ext cx="1557655" cy="185928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311150">
              <a:lnSpc>
                <a:spcPct val="103000"/>
              </a:lnSpc>
              <a:spcBef>
                <a:spcPts val="15"/>
              </a:spcBef>
            </a:pPr>
            <a:r>
              <a:rPr dirty="0" sz="2350" spc="50" b="1">
                <a:latin typeface="黑体"/>
                <a:cs typeface="黑体"/>
              </a:rPr>
              <a:t>叶结点 </a:t>
            </a:r>
            <a:r>
              <a:rPr dirty="0" sz="2350" spc="45" b="1">
                <a:latin typeface="黑体"/>
                <a:cs typeface="黑体"/>
              </a:rPr>
              <a:t>内部结点 标识符</a:t>
            </a:r>
            <a:r>
              <a:rPr dirty="0" sz="2350" spc="40" b="1">
                <a:latin typeface="黑体"/>
                <a:cs typeface="黑体"/>
              </a:rPr>
              <a:t>表</a:t>
            </a:r>
            <a:endParaRPr sz="2350">
              <a:latin typeface="黑体"/>
              <a:cs typeface="黑体"/>
            </a:endParaRPr>
          </a:p>
          <a:p>
            <a:pPr marL="12700" marR="5080">
              <a:lnSpc>
                <a:spcPts val="2810"/>
              </a:lnSpc>
              <a:spcBef>
                <a:spcPts val="285"/>
              </a:spcBef>
            </a:pPr>
            <a:r>
              <a:rPr dirty="0" sz="2350" spc="45" b="1">
                <a:latin typeface="黑体"/>
                <a:cs typeface="黑体"/>
              </a:rPr>
              <a:t>结点编号、 </a:t>
            </a:r>
            <a:r>
              <a:rPr dirty="0" sz="2350" spc="50" b="1">
                <a:latin typeface="黑体"/>
                <a:cs typeface="黑体"/>
              </a:rPr>
              <a:t>结点标记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04954" y="4724853"/>
            <a:ext cx="868044" cy="369570"/>
          </a:xfrm>
          <a:custGeom>
            <a:avLst/>
            <a:gdLst/>
            <a:ahLst/>
            <a:cxnLst/>
            <a:rect l="l" t="t" r="r" b="b"/>
            <a:pathLst>
              <a:path w="868045" h="369570">
                <a:moveTo>
                  <a:pt x="0" y="0"/>
                </a:moveTo>
                <a:lnTo>
                  <a:pt x="867544" y="0"/>
                </a:lnTo>
                <a:lnTo>
                  <a:pt x="867544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258294" y="4745228"/>
            <a:ext cx="752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{ </a:t>
            </a:r>
            <a:r>
              <a:rPr dirty="0" sz="1800" spc="-5" b="1">
                <a:latin typeface="Times New Roman"/>
                <a:cs typeface="Times New Roman"/>
              </a:rPr>
              <a:t>(B</a:t>
            </a:r>
            <a:r>
              <a:rPr dirty="0" baseline="-13888" sz="1800" spc="-7" b="1" i="1">
                <a:latin typeface="Times New Roman"/>
                <a:cs typeface="Times New Roman"/>
              </a:rPr>
              <a:t>2</a:t>
            </a:r>
            <a:r>
              <a:rPr dirty="0" sz="1800" spc="-5" b="1">
                <a:latin typeface="Times New Roman"/>
                <a:cs typeface="Times New Roman"/>
              </a:rPr>
              <a:t>)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69075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常用三地址语句的</a:t>
            </a:r>
            <a:r>
              <a:rPr dirty="0" sz="3900" spc="40">
                <a:solidFill>
                  <a:srgbClr val="FF3300"/>
                </a:solidFill>
              </a:rPr>
              <a:t>dag</a:t>
            </a:r>
            <a:r>
              <a:rPr dirty="0" sz="3900" spc="90">
                <a:solidFill>
                  <a:srgbClr val="FF3300"/>
                </a:solidFill>
              </a:rPr>
              <a:t>结点形式</a:t>
            </a:r>
            <a:endParaRPr sz="3900"/>
          </a:p>
        </p:txBody>
      </p:sp>
      <p:sp>
        <p:nvSpPr>
          <p:cNvPr id="5" name="object 5"/>
          <p:cNvSpPr/>
          <p:nvPr/>
        </p:nvSpPr>
        <p:spPr>
          <a:xfrm>
            <a:off x="327719" y="1339230"/>
            <a:ext cx="1123949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571" y="2895354"/>
            <a:ext cx="1352549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73854" y="1375175"/>
            <a:ext cx="1238250" cy="179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49030" y="1306860"/>
            <a:ext cx="2466975" cy="1800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29349" y="1354485"/>
            <a:ext cx="2447925" cy="1790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2920" y="4379344"/>
            <a:ext cx="3400425" cy="1790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3164" y="4369819"/>
            <a:ext cx="2419349" cy="179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12554" y="4324814"/>
            <a:ext cx="1314450" cy="9429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66579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</a:rPr>
              <a:t>10.3.2</a:t>
            </a:r>
            <a:r>
              <a:rPr dirty="0" sz="3900" spc="30">
                <a:solidFill>
                  <a:srgbClr val="FF3300"/>
                </a:solidFill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基本块的</a:t>
            </a:r>
            <a:r>
              <a:rPr dirty="0" sz="3900" spc="40">
                <a:solidFill>
                  <a:srgbClr val="FF3300"/>
                </a:solidFill>
              </a:rPr>
              <a:t>dag</a:t>
            </a:r>
            <a:r>
              <a:rPr dirty="0" sz="3900" spc="90">
                <a:solidFill>
                  <a:srgbClr val="FF3300"/>
                </a:solidFill>
              </a:rPr>
              <a:t>构造算法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96160"/>
            <a:ext cx="8428355" cy="454533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输入：一个基本块。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输出：该基本块的</a:t>
            </a:r>
            <a:r>
              <a:rPr dirty="0" baseline="1182" sz="3525" spc="44" b="1">
                <a:latin typeface="黑体"/>
                <a:cs typeface="黑体"/>
              </a:rPr>
              <a:t>dag，</a:t>
            </a:r>
            <a:r>
              <a:rPr dirty="0" baseline="1182" sz="3525" spc="75" b="1">
                <a:latin typeface="黑体"/>
                <a:cs typeface="黑体"/>
              </a:rPr>
              <a:t>其中包括如下的信息。</a:t>
            </a:r>
            <a:endParaRPr baseline="1182" sz="3525">
              <a:latin typeface="黑体"/>
              <a:cs typeface="黑体"/>
            </a:endParaRPr>
          </a:p>
          <a:p>
            <a:pPr lvl="1" marL="755650" marR="5080" indent="-285750">
              <a:lnSpc>
                <a:spcPct val="101099"/>
              </a:lnSpc>
              <a:spcBef>
                <a:spcPts val="65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每个结点都有一个标记，叶结点的标记是一个名字或者常 </a:t>
            </a:r>
            <a:r>
              <a:rPr dirty="0" sz="2350" spc="50" b="1">
                <a:latin typeface="黑体"/>
                <a:cs typeface="黑体"/>
              </a:rPr>
              <a:t>数，内部结点的标记是一个运算符号。</a:t>
            </a:r>
            <a:endParaRPr sz="2350">
              <a:latin typeface="黑体"/>
              <a:cs typeface="黑体"/>
            </a:endParaRPr>
          </a:p>
          <a:p>
            <a:pPr lvl="1" marL="755650" marR="5080" indent="-285750">
              <a:lnSpc>
                <a:spcPct val="101899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在每个结点上有一个附加的标识符表，表中可以有零或多 </a:t>
            </a:r>
            <a:r>
              <a:rPr dirty="0" sz="2350" spc="50" b="1">
                <a:latin typeface="黑体"/>
                <a:cs typeface="黑体"/>
              </a:rPr>
              <a:t>个名字。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算法用到的主要数据结构：</a:t>
            </a:r>
            <a:endParaRPr baseline="1182" sz="3525">
              <a:latin typeface="黑体"/>
              <a:cs typeface="黑体"/>
            </a:endParaRPr>
          </a:p>
          <a:p>
            <a:pPr lvl="1" marL="755650" marR="155575" indent="-285750">
              <a:lnSpc>
                <a:spcPct val="101899"/>
              </a:lnSpc>
              <a:spcBef>
                <a:spcPts val="509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保存</a:t>
            </a:r>
            <a:r>
              <a:rPr dirty="0" baseline="1182" sz="3525" spc="37" b="1">
                <a:latin typeface="黑体"/>
                <a:cs typeface="黑体"/>
              </a:rPr>
              <a:t>dag</a:t>
            </a:r>
            <a:r>
              <a:rPr dirty="0" baseline="1182" sz="3525" spc="67" b="1">
                <a:latin typeface="黑体"/>
                <a:cs typeface="黑体"/>
              </a:rPr>
              <a:t>的数据结构（如数组、链表等），其中存储各结 </a:t>
            </a:r>
            <a:r>
              <a:rPr dirty="0" sz="2350" spc="50" b="1">
                <a:latin typeface="黑体"/>
                <a:cs typeface="黑体"/>
              </a:rPr>
              <a:t>点的信息以及结点之间的关系。</a:t>
            </a:r>
            <a:endParaRPr sz="2350">
              <a:latin typeface="黑体"/>
              <a:cs typeface="黑体"/>
            </a:endParaRPr>
          </a:p>
          <a:p>
            <a:pPr lvl="1" marL="755650" marR="5080" indent="-285750">
              <a:lnSpc>
                <a:spcPts val="2780"/>
              </a:lnSpc>
              <a:spcBef>
                <a:spcPts val="84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保存结点附加信息的数据结构，需要记录结点的编号、标 </a:t>
            </a:r>
            <a:r>
              <a:rPr dirty="0" sz="2350" spc="50" b="1">
                <a:latin typeface="黑体"/>
                <a:cs typeface="黑体"/>
              </a:rPr>
              <a:t>记、以及与结点相关的名字列表或常数。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算法用到的函数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08964"/>
            <a:ext cx="8483600" cy="544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n:=lookupnode(id, child,</a:t>
            </a:r>
            <a:r>
              <a:rPr dirty="0" sz="2400" b="1">
                <a:latin typeface="Times New Roman"/>
                <a:cs typeface="Times New Roman"/>
              </a:rPr>
              <a:t> n1, n2, </a:t>
            </a:r>
            <a:r>
              <a:rPr dirty="0" sz="2400" spc="10" b="1">
                <a:latin typeface="Times New Roman"/>
                <a:cs typeface="Times New Roman"/>
              </a:rPr>
              <a:t>n3)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根据所给参数查找</a:t>
            </a:r>
            <a:r>
              <a:rPr dirty="0" sz="2400" b="1">
                <a:latin typeface="Times New Roman"/>
                <a:cs typeface="Times New Roman"/>
              </a:rPr>
              <a:t>dag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350" spc="50" b="1">
                <a:latin typeface="黑体"/>
                <a:cs typeface="黑体"/>
              </a:rPr>
              <a:t>结点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找到，则返回该结点的编号</a:t>
            </a:r>
            <a:r>
              <a:rPr dirty="0" sz="2400" spc="20" b="1">
                <a:latin typeface="Times New Roman"/>
                <a:cs typeface="Times New Roman"/>
              </a:rPr>
              <a:t>n</a:t>
            </a:r>
            <a:r>
              <a:rPr dirty="0" baseline="1182" sz="3525" spc="3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否则，返回</a:t>
            </a:r>
            <a:r>
              <a:rPr dirty="0" sz="2400" b="1">
                <a:latin typeface="Times New Roman"/>
                <a:cs typeface="Times New Roman"/>
              </a:rPr>
              <a:t>-1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参数说明：</a:t>
            </a:r>
            <a:endParaRPr baseline="1182" sz="3525">
              <a:latin typeface="黑体"/>
              <a:cs typeface="黑体"/>
            </a:endParaRPr>
          </a:p>
          <a:p>
            <a:pPr lvl="2" marL="1169670" indent="-243204">
              <a:lnSpc>
                <a:spcPct val="100000"/>
              </a:lnSpc>
              <a:spcBef>
                <a:spcPts val="635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latin typeface="Times New Roman"/>
                <a:cs typeface="Times New Roman"/>
              </a:rPr>
              <a:t>id</a:t>
            </a:r>
            <a:r>
              <a:rPr dirty="0" baseline="1182" sz="3525" spc="75" b="1">
                <a:latin typeface="黑体"/>
                <a:cs typeface="黑体"/>
              </a:rPr>
              <a:t>是常数，则查找以此常数标记的叶子结点。</a:t>
            </a:r>
            <a:endParaRPr baseline="1182" sz="3525">
              <a:latin typeface="黑体"/>
              <a:cs typeface="黑体"/>
            </a:endParaRPr>
          </a:p>
          <a:p>
            <a:pPr lvl="2" marL="1155700" marR="5080" indent="-228600">
              <a:lnSpc>
                <a:spcPct val="100800"/>
              </a:lnSpc>
              <a:spcBef>
                <a:spcPts val="505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baseline="1182" sz="3525" spc="67" b="1">
                <a:latin typeface="黑体"/>
                <a:cs typeface="黑体"/>
              </a:rPr>
              <a:t>是名字，则查找以此名字标记的叶子结点、或者标 </a:t>
            </a:r>
            <a:r>
              <a:rPr dirty="0" baseline="1182" sz="3525" spc="75" b="1">
                <a:latin typeface="黑体"/>
                <a:cs typeface="黑体"/>
              </a:rPr>
              <a:t>识符表中有名字</a:t>
            </a:r>
            <a:r>
              <a:rPr dirty="0" sz="2400" spc="-5" b="1">
                <a:latin typeface="Times New Roman"/>
                <a:cs typeface="Times New Roman"/>
              </a:rPr>
              <a:t>id</a:t>
            </a:r>
            <a:r>
              <a:rPr dirty="0" baseline="1182" sz="3525" spc="75" b="1">
                <a:latin typeface="黑体"/>
                <a:cs typeface="黑体"/>
              </a:rPr>
              <a:t>的内部结点。</a:t>
            </a:r>
            <a:endParaRPr baseline="1182" sz="3525">
              <a:latin typeface="黑体"/>
              <a:cs typeface="黑体"/>
            </a:endParaRPr>
          </a:p>
          <a:p>
            <a:pPr lvl="2" marL="1155700" marR="5080" indent="-228600">
              <a:lnSpc>
                <a:spcPct val="100800"/>
              </a:lnSpc>
              <a:spcBef>
                <a:spcPts val="480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baseline="1182" sz="3525" spc="67" b="1">
                <a:latin typeface="黑体"/>
                <a:cs typeface="黑体"/>
              </a:rPr>
              <a:t>是运算符，则查找以此运算符标记的内部结点，且 </a:t>
            </a:r>
            <a:r>
              <a:rPr dirty="0" baseline="1182" sz="3525" spc="75" b="1">
                <a:latin typeface="黑体"/>
                <a:cs typeface="黑体"/>
              </a:rPr>
              <a:t>该结点有</a:t>
            </a:r>
            <a:r>
              <a:rPr dirty="0" sz="2400" spc="-5" b="1">
                <a:latin typeface="Times New Roman"/>
                <a:cs typeface="Times New Roman"/>
              </a:rPr>
              <a:t>child</a:t>
            </a:r>
            <a:r>
              <a:rPr dirty="0" baseline="1182" sz="3525" spc="75" b="1">
                <a:latin typeface="黑体"/>
                <a:cs typeface="黑体"/>
              </a:rPr>
              <a:t>个子结点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625"/>
              </a:spcBef>
              <a:buSzPct val="102127"/>
              <a:buFont typeface="Times New Roman"/>
              <a:buChar char="–"/>
              <a:tabLst>
                <a:tab pos="16129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b="1">
                <a:latin typeface="Times New Roman"/>
                <a:cs typeface="Times New Roman"/>
              </a:rPr>
              <a:t>child=1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则子结点的编号应为</a:t>
            </a:r>
            <a:r>
              <a:rPr dirty="0" sz="2400" spc="10" b="1">
                <a:latin typeface="Times New Roman"/>
                <a:cs typeface="Times New Roman"/>
              </a:rPr>
              <a:t>n1</a:t>
            </a:r>
            <a:r>
              <a:rPr dirty="0" baseline="1182" sz="3525" spc="15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525"/>
              </a:spcBef>
              <a:buSzPct val="102127"/>
              <a:buFont typeface="Times New Roman"/>
              <a:buChar char="–"/>
              <a:tabLst>
                <a:tab pos="16129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b="1">
                <a:latin typeface="Times New Roman"/>
                <a:cs typeface="Times New Roman"/>
              </a:rPr>
              <a:t>child=2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则子结点的编号应依次为</a:t>
            </a:r>
            <a:r>
              <a:rPr dirty="0" sz="2400" b="1">
                <a:latin typeface="Times New Roman"/>
                <a:cs typeface="Times New Roman"/>
              </a:rPr>
              <a:t>n1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sz="2400" spc="10" b="1">
                <a:latin typeface="Times New Roman"/>
                <a:cs typeface="Times New Roman"/>
              </a:rPr>
              <a:t>n2</a:t>
            </a:r>
            <a:r>
              <a:rPr dirty="0" baseline="1182" sz="3525" spc="15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600"/>
              </a:spcBef>
              <a:buSzPct val="102127"/>
              <a:buFont typeface="Times New Roman"/>
              <a:buChar char="–"/>
              <a:tabLst>
                <a:tab pos="16129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b="1">
                <a:latin typeface="Times New Roman"/>
                <a:cs typeface="Times New Roman"/>
              </a:rPr>
              <a:t>child=3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则子结点的编号应依次为</a:t>
            </a:r>
            <a:r>
              <a:rPr dirty="0" sz="2400" b="1">
                <a:latin typeface="Times New Roman"/>
                <a:cs typeface="Times New Roman"/>
              </a:rPr>
              <a:t>n1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n2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sz="2400" b="1">
                <a:latin typeface="Times New Roman"/>
                <a:cs typeface="Times New Roman"/>
              </a:rPr>
              <a:t>n3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375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算法用到的函数（续</a:t>
            </a:r>
            <a:r>
              <a:rPr dirty="0" sz="3900" spc="60">
                <a:solidFill>
                  <a:srgbClr val="FF3300"/>
                </a:solidFill>
              </a:rPr>
              <a:t>1）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240028"/>
            <a:ext cx="8758555" cy="485521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75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n:=makenode(id, child,</a:t>
            </a:r>
            <a:r>
              <a:rPr dirty="0" sz="2400" b="1">
                <a:latin typeface="Times New Roman"/>
                <a:cs typeface="Times New Roman"/>
              </a:rPr>
              <a:t> n1,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n2, </a:t>
            </a:r>
            <a:r>
              <a:rPr dirty="0" sz="2400" spc="10" b="1">
                <a:latin typeface="Times New Roman"/>
                <a:cs typeface="Times New Roman"/>
              </a:rPr>
              <a:t>n3)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建立一个标记为</a:t>
            </a:r>
            <a:r>
              <a:rPr dirty="0" sz="2400" spc="-5" b="1">
                <a:latin typeface="Times New Roman"/>
                <a:cs typeface="Times New Roman"/>
              </a:rPr>
              <a:t>id</a:t>
            </a:r>
            <a:r>
              <a:rPr dirty="0" baseline="1182" sz="3525" spc="75" b="1">
                <a:latin typeface="黑体"/>
                <a:cs typeface="黑体"/>
              </a:rPr>
              <a:t>的结点，  初始化其标识符表为空，并返回新建结点编号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参数说明</a:t>
            </a:r>
            <a:endParaRPr baseline="1182" sz="3525">
              <a:latin typeface="黑体"/>
              <a:cs typeface="黑体"/>
            </a:endParaRPr>
          </a:p>
          <a:p>
            <a:pPr lvl="2" marL="1155700" marR="1457325" indent="-228600">
              <a:lnSpc>
                <a:spcPct val="100800"/>
              </a:lnSpc>
              <a:spcBef>
                <a:spcPts val="515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h</a:t>
            </a:r>
            <a:r>
              <a:rPr dirty="0" sz="2400" spc="-10" b="1">
                <a:latin typeface="Times New Roman"/>
                <a:cs typeface="Times New Roman"/>
              </a:rPr>
              <a:t>il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spc="-5" b="1">
                <a:latin typeface="Times New Roman"/>
                <a:cs typeface="Times New Roman"/>
              </a:rPr>
              <a:t>0</a:t>
            </a:r>
            <a:r>
              <a:rPr dirty="0" baseline="1182" sz="3525" spc="75" b="1">
                <a:latin typeface="黑体"/>
                <a:cs typeface="黑体"/>
              </a:rPr>
              <a:t>，则建立一个标记为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baseline="1182" sz="3525" spc="75" b="1">
                <a:latin typeface="黑体"/>
                <a:cs typeface="黑体"/>
              </a:rPr>
              <a:t>的叶子结点</a:t>
            </a:r>
            <a:r>
              <a:rPr dirty="0" baseline="1182" sz="3525" spc="44" b="1">
                <a:latin typeface="黑体"/>
                <a:cs typeface="黑体"/>
              </a:rPr>
              <a:t>。 </a:t>
            </a:r>
            <a:r>
              <a:rPr dirty="0" baseline="1182" sz="3525" spc="75" b="1">
                <a:latin typeface="黑体"/>
                <a:cs typeface="黑体"/>
              </a:rPr>
              <a:t>此时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sz="2400" spc="15" b="1">
                <a:latin typeface="Times New Roman"/>
                <a:cs typeface="Times New Roman"/>
              </a:rPr>
              <a:t>id</a:t>
            </a:r>
            <a:r>
              <a:rPr dirty="0" baseline="1182" sz="3525" spc="75" b="1">
                <a:latin typeface="黑体"/>
                <a:cs typeface="黑体"/>
              </a:rPr>
              <a:t>可以是一个名字或者常数。</a:t>
            </a:r>
            <a:endParaRPr baseline="1182" sz="3525">
              <a:latin typeface="黑体"/>
              <a:cs typeface="黑体"/>
            </a:endParaRPr>
          </a:p>
          <a:p>
            <a:pPr lvl="2" marL="1155700" marR="1463675" indent="-228600">
              <a:lnSpc>
                <a:spcPct val="100800"/>
              </a:lnSpc>
              <a:spcBef>
                <a:spcPts val="600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h</a:t>
            </a:r>
            <a:r>
              <a:rPr dirty="0" sz="2400" spc="-10" b="1">
                <a:latin typeface="Times New Roman"/>
                <a:cs typeface="Times New Roman"/>
              </a:rPr>
              <a:t>il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baseline="1182" sz="3525" spc="30" b="1">
                <a:latin typeface="Symbol"/>
                <a:cs typeface="Symbol"/>
              </a:rPr>
              <a:t></a:t>
            </a:r>
            <a:r>
              <a:rPr dirty="0" sz="2400" b="1">
                <a:latin typeface="Times New Roman"/>
                <a:cs typeface="Times New Roman"/>
              </a:rPr>
              <a:t>0</a:t>
            </a:r>
            <a:r>
              <a:rPr dirty="0" baseline="1182" sz="3525" spc="75" b="1">
                <a:latin typeface="黑体"/>
                <a:cs typeface="黑体"/>
              </a:rPr>
              <a:t>，则建立一个标记为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baseline="1182" sz="3525" spc="75" b="1">
                <a:latin typeface="黑体"/>
                <a:cs typeface="黑体"/>
              </a:rPr>
              <a:t>的内部结点</a:t>
            </a:r>
            <a:r>
              <a:rPr dirty="0" baseline="1182" sz="3525" spc="44" b="1">
                <a:latin typeface="黑体"/>
                <a:cs typeface="黑体"/>
              </a:rPr>
              <a:t>。 </a:t>
            </a:r>
            <a:r>
              <a:rPr dirty="0" baseline="1182" sz="3525" spc="75" b="1">
                <a:latin typeface="黑体"/>
                <a:cs typeface="黑体"/>
              </a:rPr>
              <a:t>此时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sz="2400" spc="15" b="1">
                <a:latin typeface="Times New Roman"/>
                <a:cs typeface="Times New Roman"/>
              </a:rPr>
              <a:t>id</a:t>
            </a:r>
            <a:r>
              <a:rPr dirty="0" baseline="1182" sz="3525" spc="75" b="1">
                <a:latin typeface="黑体"/>
                <a:cs typeface="黑体"/>
              </a:rPr>
              <a:t>是一个运算符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505"/>
              </a:spcBef>
              <a:buSzPct val="102127"/>
              <a:buFont typeface="Times New Roman"/>
              <a:buChar char="–"/>
              <a:tabLst>
                <a:tab pos="16129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b="1">
                <a:latin typeface="Times New Roman"/>
                <a:cs typeface="Times New Roman"/>
              </a:rPr>
              <a:t>child=1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则新建结点以编号为</a:t>
            </a:r>
            <a:r>
              <a:rPr dirty="0" sz="2400" b="1">
                <a:latin typeface="Times New Roman"/>
                <a:cs typeface="Times New Roman"/>
              </a:rPr>
              <a:t>n1</a:t>
            </a:r>
            <a:r>
              <a:rPr dirty="0" baseline="1182" sz="3525" spc="75" b="1">
                <a:latin typeface="黑体"/>
                <a:cs typeface="黑体"/>
              </a:rPr>
              <a:t>的结点为子结点</a:t>
            </a:r>
            <a:r>
              <a:rPr dirty="0" baseline="1182" sz="3525" spc="6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lvl="3" marL="1612265" marR="316230" indent="-228600">
              <a:lnSpc>
                <a:spcPts val="2780"/>
              </a:lnSpc>
              <a:spcBef>
                <a:spcPts val="800"/>
              </a:spcBef>
              <a:buSzPct val="102127"/>
              <a:buFont typeface="Times New Roman"/>
              <a:buChar char="–"/>
              <a:tabLst>
                <a:tab pos="16129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h</a:t>
            </a:r>
            <a:r>
              <a:rPr dirty="0" sz="2400" spc="-10" b="1">
                <a:latin typeface="Times New Roman"/>
                <a:cs typeface="Times New Roman"/>
              </a:rPr>
              <a:t>il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spc="-5" b="1">
                <a:latin typeface="Times New Roman"/>
                <a:cs typeface="Times New Roman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，则新建结点以编号为</a:t>
            </a:r>
            <a:r>
              <a:rPr dirty="0" sz="2400" b="1">
                <a:latin typeface="Times New Roman"/>
                <a:cs typeface="Times New Roman"/>
              </a:rPr>
              <a:t>n1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sz="2400" b="1">
                <a:latin typeface="Times New Roman"/>
                <a:cs typeface="Times New Roman"/>
              </a:rPr>
              <a:t>n2</a:t>
            </a:r>
            <a:r>
              <a:rPr dirty="0" baseline="1182" sz="3525" spc="67" b="1">
                <a:latin typeface="黑体"/>
                <a:cs typeface="黑体"/>
              </a:rPr>
              <a:t>的结点为左 </a:t>
            </a:r>
            <a:r>
              <a:rPr dirty="0" sz="2350" spc="50" b="1">
                <a:latin typeface="黑体"/>
                <a:cs typeface="黑体"/>
              </a:rPr>
              <a:t>右子结点</a:t>
            </a:r>
            <a:r>
              <a:rPr dirty="0" sz="2350" spc="40" b="1">
                <a:latin typeface="黑体"/>
                <a:cs typeface="黑体"/>
              </a:rPr>
              <a:t>；</a:t>
            </a:r>
            <a:endParaRPr sz="2350">
              <a:latin typeface="黑体"/>
              <a:cs typeface="黑体"/>
            </a:endParaRPr>
          </a:p>
          <a:p>
            <a:pPr lvl="3" marL="1612265" marR="301625" indent="-228600">
              <a:lnSpc>
                <a:spcPct val="100699"/>
              </a:lnSpc>
              <a:spcBef>
                <a:spcPts val="555"/>
              </a:spcBef>
              <a:buSzPct val="102127"/>
              <a:buFont typeface="Times New Roman"/>
              <a:buChar char="–"/>
              <a:tabLst>
                <a:tab pos="16129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h</a:t>
            </a:r>
            <a:r>
              <a:rPr dirty="0" sz="2400" spc="-10" b="1">
                <a:latin typeface="Times New Roman"/>
                <a:cs typeface="Times New Roman"/>
              </a:rPr>
              <a:t>il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spc="-5" b="1">
                <a:latin typeface="Times New Roman"/>
                <a:cs typeface="Times New Roman"/>
              </a:rPr>
              <a:t>3</a:t>
            </a:r>
            <a:r>
              <a:rPr dirty="0" baseline="1182" sz="3525" spc="75" b="1">
                <a:latin typeface="黑体"/>
                <a:cs typeface="黑体"/>
              </a:rPr>
              <a:t>，则新建结点依次以编号为</a:t>
            </a:r>
            <a:r>
              <a:rPr dirty="0" sz="2400" b="1">
                <a:latin typeface="Times New Roman"/>
                <a:cs typeface="Times New Roman"/>
              </a:rPr>
              <a:t>n1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n2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sz="2400" b="1">
                <a:latin typeface="Times New Roman"/>
                <a:cs typeface="Times New Roman"/>
              </a:rPr>
              <a:t>n3</a:t>
            </a:r>
            <a:r>
              <a:rPr dirty="0" baseline="1182" sz="3525" spc="44" b="1">
                <a:latin typeface="黑体"/>
                <a:cs typeface="黑体"/>
              </a:rPr>
              <a:t>的 </a:t>
            </a:r>
            <a:r>
              <a:rPr dirty="0" sz="2350" spc="50" b="1">
                <a:latin typeface="黑体"/>
                <a:cs typeface="黑体"/>
              </a:rPr>
              <a:t>结点为左中右子结点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代码优化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59535"/>
            <a:ext cx="5948680" cy="353377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lvl="1" marL="1241425" indent="-122872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240790" algn="l"/>
                <a:tab pos="1241425" algn="l"/>
              </a:tabLst>
            </a:pPr>
            <a:r>
              <a:rPr dirty="0" sz="3100" spc="95" b="1">
                <a:latin typeface="黑体"/>
                <a:cs typeface="黑体"/>
              </a:rPr>
              <a:t>代码优化概述</a:t>
            </a:r>
            <a:endParaRPr sz="3100">
              <a:latin typeface="黑体"/>
              <a:cs typeface="黑体"/>
            </a:endParaRPr>
          </a:p>
          <a:p>
            <a:pPr lvl="1" marL="1241425" indent="-1228725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1240790" algn="l"/>
                <a:tab pos="1241425" algn="l"/>
              </a:tabLst>
            </a:pPr>
            <a:r>
              <a:rPr dirty="0" sz="3100" spc="95" b="1">
                <a:latin typeface="黑体"/>
                <a:cs typeface="黑体"/>
              </a:rPr>
              <a:t>基本块优化</a:t>
            </a:r>
            <a:endParaRPr sz="3100">
              <a:latin typeface="黑体"/>
              <a:cs typeface="黑体"/>
            </a:endParaRPr>
          </a:p>
          <a:p>
            <a:pPr lvl="1" marL="1240790" indent="-122872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1240790" algn="l"/>
                <a:tab pos="1241425" algn="l"/>
              </a:tabLst>
            </a:pPr>
            <a:r>
              <a:rPr dirty="0" sz="3100" spc="45" b="1">
                <a:latin typeface="黑体"/>
                <a:cs typeface="黑体"/>
              </a:rPr>
              <a:t>dag</a:t>
            </a:r>
            <a:r>
              <a:rPr dirty="0" sz="3100" spc="95" b="1">
                <a:latin typeface="黑体"/>
                <a:cs typeface="黑体"/>
              </a:rPr>
              <a:t>在基本块优化中的应用</a:t>
            </a:r>
            <a:endParaRPr sz="3100">
              <a:latin typeface="黑体"/>
              <a:cs typeface="黑体"/>
            </a:endParaRPr>
          </a:p>
          <a:p>
            <a:pPr lvl="1" marL="1241425" indent="-1228725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1240790" algn="l"/>
                <a:tab pos="1241425" algn="l"/>
              </a:tabLst>
            </a:pPr>
            <a:r>
              <a:rPr dirty="0" sz="3100" spc="95" b="1">
                <a:latin typeface="黑体"/>
                <a:cs typeface="黑体"/>
              </a:rPr>
              <a:t>循环优化</a:t>
            </a:r>
            <a:endParaRPr sz="3100">
              <a:latin typeface="黑体"/>
              <a:cs typeface="黑体"/>
            </a:endParaRPr>
          </a:p>
          <a:p>
            <a:pPr lvl="1" marL="1241425" indent="-1228725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1240790" algn="l"/>
                <a:tab pos="1241425" algn="l"/>
              </a:tabLst>
            </a:pPr>
            <a:r>
              <a:rPr dirty="0" sz="3100" spc="95" b="1">
                <a:latin typeface="黑体"/>
                <a:cs typeface="黑体"/>
              </a:rPr>
              <a:t>窥孔优化</a:t>
            </a:r>
            <a:endParaRPr sz="3100">
              <a:latin typeface="黑体"/>
              <a:cs typeface="黑体"/>
            </a:endParaRPr>
          </a:p>
          <a:p>
            <a:pPr marL="1241425">
              <a:lnSpc>
                <a:spcPct val="100000"/>
              </a:lnSpc>
              <a:spcBef>
                <a:spcPts val="890"/>
              </a:spcBef>
            </a:pPr>
            <a:r>
              <a:rPr dirty="0" sz="3100" spc="95" b="1">
                <a:latin typeface="黑体"/>
                <a:cs typeface="黑体"/>
              </a:rPr>
              <a:t>小结</a:t>
            </a:r>
            <a:endParaRPr sz="31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375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算法用到的函数（续</a:t>
            </a:r>
            <a:r>
              <a:rPr dirty="0" sz="3900" spc="60">
                <a:solidFill>
                  <a:srgbClr val="FF3300"/>
                </a:solidFill>
              </a:rPr>
              <a:t>2）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240028"/>
            <a:ext cx="8493125" cy="15709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55600" marR="5080" indent="-342900">
              <a:lnSpc>
                <a:spcPct val="101499"/>
              </a:lnSpc>
              <a:spcBef>
                <a:spcPts val="55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attachnode(n,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15" b="1">
                <a:latin typeface="Times New Roman"/>
                <a:cs typeface="Times New Roman"/>
              </a:rPr>
              <a:t>x)</a:t>
            </a:r>
            <a:r>
              <a:rPr dirty="0" baseline="1182" sz="3525" spc="22" b="1"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将名字</a:t>
            </a:r>
            <a:r>
              <a:rPr dirty="0" sz="2400" b="1">
                <a:latin typeface="Times New Roman"/>
                <a:cs typeface="Times New Roman"/>
              </a:rPr>
              <a:t>x</a:t>
            </a:r>
            <a:r>
              <a:rPr dirty="0" baseline="1182" sz="3525" spc="75" b="1">
                <a:latin typeface="黑体"/>
                <a:cs typeface="黑体"/>
              </a:rPr>
              <a:t>附加到结点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上，即加入结点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的标 </a:t>
            </a:r>
            <a:r>
              <a:rPr dirty="0" sz="2350" spc="50" b="1">
                <a:latin typeface="黑体"/>
                <a:cs typeface="黑体"/>
              </a:rPr>
              <a:t>识符表中。</a:t>
            </a:r>
            <a:endParaRPr sz="2350">
              <a:latin typeface="黑体"/>
              <a:cs typeface="黑体"/>
            </a:endParaRPr>
          </a:p>
          <a:p>
            <a:pPr marL="355600" marR="123825" indent="-342900">
              <a:lnSpc>
                <a:spcPct val="100800"/>
              </a:lnSpc>
              <a:spcBef>
                <a:spcPts val="615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detachnode(n,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15" b="1">
                <a:latin typeface="Times New Roman"/>
                <a:cs typeface="Times New Roman"/>
              </a:rPr>
              <a:t>x)</a:t>
            </a:r>
            <a:r>
              <a:rPr dirty="0" baseline="1182" sz="3525" spc="22" b="1"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将名字</a:t>
            </a:r>
            <a:r>
              <a:rPr dirty="0" sz="2400" b="1">
                <a:latin typeface="Times New Roman"/>
                <a:cs typeface="Times New Roman"/>
              </a:rPr>
              <a:t>x</a:t>
            </a:r>
            <a:r>
              <a:rPr dirty="0" baseline="1182" sz="3525" spc="75" b="1">
                <a:latin typeface="黑体"/>
                <a:cs typeface="黑体"/>
              </a:rPr>
              <a:t>从结点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的标识符表中删除，若结 点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的标识符表中没有名字</a:t>
            </a:r>
            <a:r>
              <a:rPr dirty="0" sz="2400" spc="25" b="1">
                <a:latin typeface="Times New Roman"/>
                <a:cs typeface="Times New Roman"/>
              </a:rPr>
              <a:t>x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则没有影响。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69917"/>
            <a:ext cx="2063750" cy="623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 b="1">
                <a:solidFill>
                  <a:srgbClr val="FF3300"/>
                </a:solidFill>
                <a:latin typeface="黑体"/>
                <a:cs typeface="黑体"/>
              </a:rPr>
              <a:t>构造方法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25523"/>
            <a:ext cx="44265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(1)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for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baseline="1424" sz="2925" spc="75" b="1">
                <a:latin typeface="黑体"/>
                <a:cs typeface="黑体"/>
              </a:rPr>
              <a:t>基本块中的每一条三地址语句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4614" y="2927604"/>
            <a:ext cx="6938009" cy="11137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43649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if (n==-1)	//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所查结点不存在</a:t>
            </a:r>
            <a:endParaRPr baseline="1424" sz="2925">
              <a:latin typeface="黑体"/>
              <a:cs typeface="黑体"/>
            </a:endParaRPr>
          </a:p>
          <a:p>
            <a:pPr marL="266065">
              <a:lnSpc>
                <a:spcPct val="100000"/>
              </a:lnSpc>
              <a:spcBef>
                <a:spcPts val="480"/>
              </a:spcBef>
              <a:tabLst>
                <a:tab pos="3526790" algn="l"/>
              </a:tabLst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:=</a:t>
            </a:r>
            <a:r>
              <a:rPr dirty="0" sz="2000" spc="-5" b="1" i="1">
                <a:latin typeface="Times New Roman"/>
                <a:cs typeface="Times New Roman"/>
              </a:rPr>
              <a:t>makenode</a:t>
            </a: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spc="-5" b="1" i="1">
                <a:latin typeface="Times New Roman"/>
                <a:cs typeface="Times New Roman"/>
              </a:rPr>
              <a:t>y</a:t>
            </a:r>
            <a:r>
              <a:rPr dirty="0" sz="2000" spc="-5" b="1">
                <a:latin typeface="Times New Roman"/>
                <a:cs typeface="Times New Roman"/>
              </a:rPr>
              <a:t>, </a:t>
            </a:r>
            <a:r>
              <a:rPr dirty="0" sz="2000" b="1">
                <a:latin typeface="Times New Roman"/>
                <a:cs typeface="Times New Roman"/>
              </a:rPr>
              <a:t>0, 0,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0,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0);	//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建立一个标记为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baseline="1424" sz="2925" spc="75" b="1">
                <a:latin typeface="黑体"/>
                <a:cs typeface="黑体"/>
              </a:rPr>
              <a:t>的叶子结点</a:t>
            </a:r>
            <a:endParaRPr baseline="1424" sz="2925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m</a:t>
            </a:r>
            <a:r>
              <a:rPr dirty="0" sz="2000" spc="-5" b="1">
                <a:latin typeface="Times New Roman"/>
                <a:cs typeface="Times New Roman"/>
              </a:rPr>
              <a:t>:=</a:t>
            </a:r>
            <a:r>
              <a:rPr dirty="0" sz="2000" spc="-5" b="1" i="1">
                <a:latin typeface="Times New Roman"/>
                <a:cs typeface="Times New Roman"/>
              </a:rPr>
              <a:t>lookupnode</a:t>
            </a: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spc="-5" b="1" i="1">
                <a:latin typeface="Times New Roman"/>
                <a:cs typeface="Times New Roman"/>
              </a:rPr>
              <a:t>x</a:t>
            </a:r>
            <a:r>
              <a:rPr dirty="0" sz="2000" spc="-5" b="1">
                <a:latin typeface="Times New Roman"/>
                <a:cs typeface="Times New Roman"/>
              </a:rPr>
              <a:t>, </a:t>
            </a:r>
            <a:r>
              <a:rPr dirty="0" sz="2000" b="1">
                <a:latin typeface="Times New Roman"/>
                <a:cs typeface="Times New Roman"/>
              </a:rPr>
              <a:t>0, 0, 0, </a:t>
            </a:r>
            <a:r>
              <a:rPr dirty="0" sz="2000" spc="-5" b="1">
                <a:latin typeface="Times New Roman"/>
                <a:cs typeface="Times New Roman"/>
              </a:rPr>
              <a:t>0);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8265" y="4079748"/>
            <a:ext cx="2273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//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所查结点已经存在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1818132"/>
            <a:ext cx="4112260" cy="36830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625475" indent="-613410">
              <a:lnSpc>
                <a:spcPct val="100000"/>
              </a:lnSpc>
              <a:spcBef>
                <a:spcPts val="600"/>
              </a:spcBef>
              <a:buAutoNum type="arabicParenBoth" startAt="2"/>
              <a:tabLst>
                <a:tab pos="624840" algn="l"/>
                <a:tab pos="6261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switch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当前处理的三地址语</a:t>
            </a:r>
            <a:r>
              <a:rPr dirty="0" baseline="1424" sz="2925" spc="60" b="1">
                <a:latin typeface="黑体"/>
                <a:cs typeface="黑体"/>
              </a:rPr>
              <a:t>句</a:t>
            </a:r>
            <a:r>
              <a:rPr dirty="0" baseline="1424" sz="2925" spc="-757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815975" indent="-803910">
              <a:lnSpc>
                <a:spcPct val="100000"/>
              </a:lnSpc>
              <a:spcBef>
                <a:spcPts val="505"/>
              </a:spcBef>
              <a:buAutoNum type="arabicParenBoth" startAt="2"/>
              <a:tabLst>
                <a:tab pos="815340" algn="l"/>
                <a:tab pos="8166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case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形</a:t>
            </a:r>
            <a:r>
              <a:rPr dirty="0" baseline="1424" sz="2925" spc="60" b="1">
                <a:latin typeface="黑体"/>
                <a:cs typeface="黑体"/>
              </a:rPr>
              <a:t>如</a:t>
            </a:r>
            <a:r>
              <a:rPr dirty="0" baseline="1424" sz="2925" spc="-727" b="1">
                <a:latin typeface="黑体"/>
                <a:cs typeface="黑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x:=y </a:t>
            </a:r>
            <a:r>
              <a:rPr dirty="0" baseline="1424" sz="2925" spc="75" b="1">
                <a:latin typeface="黑体"/>
                <a:cs typeface="黑体"/>
              </a:rPr>
              <a:t>的赋值语句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5244">
              <a:lnSpc>
                <a:spcPct val="121000"/>
              </a:lnSpc>
              <a:tabLst>
                <a:tab pos="10693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(4)	</a:t>
            </a: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:=</a:t>
            </a:r>
            <a:r>
              <a:rPr dirty="0" sz="2000" spc="-5" b="1" i="1">
                <a:latin typeface="Times New Roman"/>
                <a:cs typeface="Times New Roman"/>
              </a:rPr>
              <a:t>lookupnode</a:t>
            </a: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spc="-5" b="1" i="1">
                <a:latin typeface="Times New Roman"/>
                <a:cs typeface="Times New Roman"/>
              </a:rPr>
              <a:t>y</a:t>
            </a:r>
            <a:r>
              <a:rPr dirty="0" sz="2000" spc="-5" b="1">
                <a:latin typeface="Times New Roman"/>
                <a:cs typeface="Times New Roman"/>
              </a:rPr>
              <a:t>, </a:t>
            </a:r>
            <a:r>
              <a:rPr dirty="0" sz="2000" b="1">
                <a:latin typeface="Times New Roman"/>
                <a:cs typeface="Times New Roman"/>
              </a:rPr>
              <a:t>0, 0, 0,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0);  (5)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(6)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000" spc="-5" b="1">
                <a:latin typeface="Times New Roman"/>
                <a:cs typeface="Times New Roman"/>
              </a:rPr>
              <a:t>(7)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(8)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 b="1">
                <a:latin typeface="Times New Roman"/>
                <a:cs typeface="Times New Roman"/>
              </a:rPr>
              <a:t>(9)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(10)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000" spc="-5" b="1">
                <a:latin typeface="Times New Roman"/>
                <a:cs typeface="Times New Roman"/>
              </a:rPr>
              <a:t>(11)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614" y="4015740"/>
            <a:ext cx="2181860" cy="14859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(m!=-1)</a:t>
            </a:r>
            <a:endParaRPr sz="2000">
              <a:latin typeface="Times New Roman"/>
              <a:cs typeface="Times New Roman"/>
            </a:endParaRPr>
          </a:p>
          <a:p>
            <a:pPr marL="12700" marR="5080" indent="254000">
              <a:lnSpc>
                <a:spcPct val="118500"/>
              </a:lnSpc>
              <a:spcBef>
                <a:spcPts val="6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detachnode</a:t>
            </a: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spc="-5" b="1" i="1">
                <a:latin typeface="Times New Roman"/>
                <a:cs typeface="Times New Roman"/>
              </a:rPr>
              <a:t>m</a:t>
            </a:r>
            <a:r>
              <a:rPr dirty="0" sz="2000" spc="-5" b="1">
                <a:latin typeface="Times New Roman"/>
                <a:cs typeface="Times New Roman"/>
              </a:rPr>
              <a:t>,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x</a:t>
            </a:r>
            <a:r>
              <a:rPr dirty="0" sz="2000" spc="-5" b="1">
                <a:latin typeface="Times New Roman"/>
                <a:cs typeface="Times New Roman"/>
              </a:rPr>
              <a:t>);  </a:t>
            </a:r>
            <a:r>
              <a:rPr dirty="0" sz="2000" spc="-5" b="1" i="1">
                <a:latin typeface="Times New Roman"/>
                <a:cs typeface="Times New Roman"/>
              </a:rPr>
              <a:t>attachnode</a:t>
            </a: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, </a:t>
            </a:r>
            <a:r>
              <a:rPr dirty="0" sz="2000" spc="-5" b="1" i="1">
                <a:latin typeface="Times New Roman"/>
                <a:cs typeface="Times New Roman"/>
              </a:rPr>
              <a:t>x</a:t>
            </a:r>
            <a:r>
              <a:rPr dirty="0" sz="2000" spc="-5" b="1">
                <a:latin typeface="Times New Roman"/>
                <a:cs typeface="Times New Roman"/>
              </a:rPr>
              <a:t>);  break;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36785" y="233644"/>
            <a:ext cx="6391275" cy="855344"/>
          </a:xfrm>
          <a:custGeom>
            <a:avLst/>
            <a:gdLst/>
            <a:ahLst/>
            <a:cxnLst/>
            <a:rect l="l" t="t" r="r" b="b"/>
            <a:pathLst>
              <a:path w="6391275" h="855344">
                <a:moveTo>
                  <a:pt x="0" y="0"/>
                </a:moveTo>
                <a:lnTo>
                  <a:pt x="6390709" y="0"/>
                </a:lnTo>
                <a:lnTo>
                  <a:pt x="6390709" y="855095"/>
                </a:lnTo>
                <a:lnTo>
                  <a:pt x="0" y="85509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15525" y="252476"/>
            <a:ext cx="6153150" cy="7556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  <a:tab pos="1404620" algn="l"/>
                <a:tab pos="1912620" algn="l"/>
                <a:tab pos="3195320" algn="l"/>
                <a:tab pos="3703320" algn="l"/>
              </a:tabLst>
            </a:pPr>
            <a:r>
              <a:rPr dirty="0" sz="2400">
                <a:latin typeface="Times New Roman"/>
                <a:cs typeface="Times New Roman"/>
              </a:rPr>
              <a:t>(1)	</a:t>
            </a:r>
            <a:r>
              <a:rPr dirty="0" sz="2400" spc="-5">
                <a:latin typeface="Times New Roman"/>
                <a:cs typeface="Times New Roman"/>
              </a:rPr>
              <a:t>x:=y	</a:t>
            </a:r>
            <a:r>
              <a:rPr dirty="0" sz="2400">
                <a:latin typeface="Times New Roman"/>
                <a:cs typeface="Times New Roman"/>
              </a:rPr>
              <a:t>(2)	</a:t>
            </a:r>
            <a:r>
              <a:rPr dirty="0" sz="2400" spc="-5">
                <a:latin typeface="Times New Roman"/>
                <a:cs typeface="Times New Roman"/>
              </a:rPr>
              <a:t>x:=op</a:t>
            </a:r>
            <a:r>
              <a:rPr dirty="0" sz="2400">
                <a:latin typeface="Times New Roman"/>
                <a:cs typeface="Times New Roman"/>
              </a:rPr>
              <a:t> y	(3)	</a:t>
            </a:r>
            <a:r>
              <a:rPr dirty="0" sz="2400" spc="-5">
                <a:latin typeface="Times New Roman"/>
                <a:cs typeface="Times New Roman"/>
              </a:rPr>
              <a:t>x:=y </a:t>
            </a:r>
            <a:r>
              <a:rPr dirty="0" sz="2400">
                <a:latin typeface="Times New Roman"/>
                <a:cs typeface="Times New Roman"/>
              </a:rPr>
              <a:t>op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350" spc="50"/>
              <a:t>从入口语句开始，依次处理每一条三地址语句</a:t>
            </a:r>
            <a:endParaRPr sz="2350"/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9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7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590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9096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32523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74057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1748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2606703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287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040869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53"/>
                </a:lnTo>
                <a:lnTo>
                  <a:pt x="57150" y="7459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4538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8881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432234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480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4754240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516955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560378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0380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4699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44"/>
                </a:lnTo>
                <a:lnTo>
                  <a:pt x="57150" y="78508"/>
                </a:lnTo>
                <a:lnTo>
                  <a:pt x="57150" y="7449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24203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6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67386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4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10809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54053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61"/>
                </a:lnTo>
                <a:lnTo>
                  <a:pt x="57150" y="762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957697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23895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282381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11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3255635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367097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10345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36"/>
                </a:lnTo>
                <a:lnTo>
                  <a:pt x="57150" y="7622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53711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97134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31"/>
                </a:lnTo>
                <a:lnTo>
                  <a:pt x="57150" y="78479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38665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8209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56"/>
                </a:lnTo>
                <a:lnTo>
                  <a:pt x="57150" y="78528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62527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668701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59">
                <a:moveTo>
                  <a:pt x="0" y="0"/>
                </a:moveTo>
                <a:lnTo>
                  <a:pt x="0" y="149573"/>
                </a:lnTo>
                <a:lnTo>
                  <a:pt x="57150" y="78471"/>
                </a:lnTo>
                <a:lnTo>
                  <a:pt x="57150" y="7450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072562" y="6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80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072562" y="4342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072562" y="8661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072562" y="13003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072562" y="17157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072562" y="21499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072562" y="25818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59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072562" y="301600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19">
                <a:moveTo>
                  <a:pt x="0" y="0"/>
                </a:moveTo>
                <a:lnTo>
                  <a:pt x="0" y="198122"/>
                </a:lnTo>
                <a:lnTo>
                  <a:pt x="71437" y="135450"/>
                </a:lnTo>
                <a:lnTo>
                  <a:pt x="71437" y="6581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072562" y="34290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072562" y="386326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072562" y="4297501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386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072562" y="472940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072562" y="51446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072562" y="55789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072562" y="60131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8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072562" y="6445070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57"/>
                </a:lnTo>
                <a:lnTo>
                  <a:pt x="71437" y="136190"/>
                </a:lnTo>
                <a:lnTo>
                  <a:pt x="71437" y="6573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072562" y="21720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381"/>
                </a:lnTo>
                <a:lnTo>
                  <a:pt x="71437" y="136158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072562" y="6490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5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072562" y="108324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072562" y="151511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44"/>
                </a:lnTo>
                <a:lnTo>
                  <a:pt x="71437" y="6728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072562" y="19328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072562" y="236473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072562" y="27989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14"/>
                </a:lnTo>
                <a:lnTo>
                  <a:pt x="71437" y="136191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072562" y="323077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9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072562" y="364613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072562" y="407804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23"/>
                </a:lnTo>
                <a:lnTo>
                  <a:pt x="71437" y="6725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072562" y="45122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072562" y="494650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56"/>
                </a:lnTo>
                <a:lnTo>
                  <a:pt x="71437" y="135363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072562" y="53617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072562" y="57960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89"/>
                </a:lnTo>
                <a:lnTo>
                  <a:pt x="71437" y="13541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072562" y="622793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072562" y="6662180"/>
            <a:ext cx="71755" cy="196215"/>
          </a:xfrm>
          <a:custGeom>
            <a:avLst/>
            <a:gdLst/>
            <a:ahLst/>
            <a:cxnLst/>
            <a:rect l="l" t="t" r="r" b="b"/>
            <a:pathLst>
              <a:path w="71754" h="196215">
                <a:moveTo>
                  <a:pt x="0" y="0"/>
                </a:moveTo>
                <a:lnTo>
                  <a:pt x="0" y="195818"/>
                </a:lnTo>
                <a:lnTo>
                  <a:pt x="2611" y="195818"/>
                </a:lnTo>
                <a:lnTo>
                  <a:pt x="71437" y="135374"/>
                </a:lnTo>
                <a:lnTo>
                  <a:pt x="71437" y="6574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8442" y="399145"/>
            <a:ext cx="498475" cy="215582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algn="just">
              <a:lnSpc>
                <a:spcPct val="83200"/>
              </a:lnSpc>
              <a:spcBef>
                <a:spcPts val="905"/>
              </a:spcBef>
            </a:pPr>
            <a:r>
              <a:rPr dirty="0" sz="4000" spc="-75" b="1">
                <a:solidFill>
                  <a:srgbClr val="FF3300"/>
                </a:solidFill>
                <a:latin typeface="黑体"/>
                <a:cs typeface="黑体"/>
              </a:rPr>
              <a:t>构 造 方 法</a:t>
            </a:r>
            <a:endParaRPr sz="4000">
              <a:latin typeface="黑体"/>
              <a:cs typeface="黑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8442" y="2330338"/>
            <a:ext cx="49847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0" spc="1905" b="1">
                <a:solidFill>
                  <a:srgbClr val="FF3300"/>
                </a:solidFill>
                <a:latin typeface="黑体"/>
                <a:cs typeface="黑体"/>
              </a:rPr>
              <a:t>~</a:t>
            </a:r>
            <a:endParaRPr sz="4000">
              <a:latin typeface="黑体"/>
              <a:cs typeface="黑体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8442" y="2941129"/>
            <a:ext cx="498475" cy="178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4385"/>
              </a:lnSpc>
              <a:spcBef>
                <a:spcPts val="100"/>
              </a:spcBef>
            </a:pPr>
            <a:r>
              <a:rPr dirty="0" sz="4000" spc="-95" b="1">
                <a:solidFill>
                  <a:srgbClr val="FF3300"/>
                </a:solidFill>
                <a:latin typeface="黑体"/>
                <a:cs typeface="黑体"/>
              </a:rPr>
              <a:t>续</a:t>
            </a:r>
            <a:endParaRPr sz="4000">
              <a:latin typeface="黑体"/>
              <a:cs typeface="黑体"/>
            </a:endParaRPr>
          </a:p>
          <a:p>
            <a:pPr marL="128905">
              <a:lnSpc>
                <a:spcPts val="4265"/>
              </a:lnSpc>
            </a:pPr>
            <a:r>
              <a:rPr dirty="0" sz="3900" spc="30" b="1">
                <a:solidFill>
                  <a:srgbClr val="FF3300"/>
                </a:solidFill>
                <a:latin typeface="黑体"/>
                <a:cs typeface="黑体"/>
              </a:rPr>
              <a:t>1</a:t>
            </a:r>
            <a:endParaRPr sz="39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4000" spc="-95" b="1">
                <a:solidFill>
                  <a:srgbClr val="FF3300"/>
                </a:solidFill>
                <a:latin typeface="黑体"/>
                <a:cs typeface="黑体"/>
              </a:rPr>
              <a:t>ˇ</a:t>
            </a:r>
            <a:endParaRPr sz="4000">
              <a:latin typeface="黑体"/>
              <a:cs typeface="黑体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446708" y="47243"/>
            <a:ext cx="33553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case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形</a:t>
            </a:r>
            <a:r>
              <a:rPr dirty="0" baseline="1424" sz="2925" spc="60" b="1">
                <a:latin typeface="黑体"/>
                <a:cs typeface="黑体"/>
              </a:rPr>
              <a:t>如</a:t>
            </a:r>
            <a:r>
              <a:rPr dirty="0" baseline="1424" sz="2925" spc="-735" b="1">
                <a:latin typeface="黑体"/>
                <a:cs typeface="黑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x:=op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的赋值语句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00708" y="327659"/>
            <a:ext cx="31388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992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if (y</a:t>
            </a:r>
            <a:r>
              <a:rPr dirty="0" baseline="1424" sz="2925" spc="75" b="1">
                <a:latin typeface="黑体"/>
                <a:cs typeface="黑体"/>
              </a:rPr>
              <a:t>是常数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	</a:t>
            </a:r>
            <a:r>
              <a:rPr dirty="0" sz="2000" spc="-5" b="1">
                <a:latin typeface="Times New Roman"/>
                <a:cs typeface="Times New Roman"/>
              </a:rPr>
              <a:t>//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常数合并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54708" y="595883"/>
            <a:ext cx="37179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p:=op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y;	//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计算出</a:t>
            </a:r>
            <a:r>
              <a:rPr dirty="0" sz="2000" b="1">
                <a:latin typeface="Times New Roman"/>
                <a:cs typeface="Times New Roman"/>
              </a:rPr>
              <a:t>op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y</a:t>
            </a:r>
            <a:r>
              <a:rPr dirty="0" baseline="1424" sz="2925" spc="75" b="1">
                <a:latin typeface="黑体"/>
                <a:cs typeface="黑体"/>
              </a:rPr>
              <a:t>的值</a:t>
            </a:r>
            <a:r>
              <a:rPr dirty="0" sz="2000" b="1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54695" y="873251"/>
            <a:ext cx="30327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:=</a:t>
            </a:r>
            <a:r>
              <a:rPr dirty="0" sz="2000" spc="-5" b="1" i="1">
                <a:latin typeface="Times New Roman"/>
                <a:cs typeface="Times New Roman"/>
              </a:rPr>
              <a:t>lookupnode</a:t>
            </a:r>
            <a:r>
              <a:rPr dirty="0" sz="2000" spc="-5" b="1">
                <a:latin typeface="Times New Roman"/>
                <a:cs typeface="Times New Roman"/>
              </a:rPr>
              <a:t>(p, </a:t>
            </a:r>
            <a:r>
              <a:rPr dirty="0" sz="2000" b="1">
                <a:latin typeface="Times New Roman"/>
                <a:cs typeface="Times New Roman"/>
              </a:rPr>
              <a:t>0, 0, 0,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0);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954708" y="1141476"/>
            <a:ext cx="3131185" cy="888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9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(n==-1)</a:t>
            </a:r>
            <a:endParaRPr sz="2000">
              <a:latin typeface="Times New Roman"/>
              <a:cs typeface="Times New Roman"/>
            </a:endParaRPr>
          </a:p>
          <a:p>
            <a:pPr marL="266065">
              <a:lnSpc>
                <a:spcPts val="2195"/>
              </a:lnSpc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:=</a:t>
            </a:r>
            <a:r>
              <a:rPr dirty="0" sz="2000" spc="-5" b="1" i="1">
                <a:latin typeface="Times New Roman"/>
                <a:cs typeface="Times New Roman"/>
              </a:rPr>
              <a:t>makenode</a:t>
            </a:r>
            <a:r>
              <a:rPr dirty="0" sz="2000" spc="-5" b="1">
                <a:latin typeface="Times New Roman"/>
                <a:cs typeface="Times New Roman"/>
              </a:rPr>
              <a:t>(p, </a:t>
            </a:r>
            <a:r>
              <a:rPr dirty="0" sz="2000" b="1">
                <a:latin typeface="Times New Roman"/>
                <a:cs typeface="Times New Roman"/>
              </a:rPr>
              <a:t>0, 0, 0,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0);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05"/>
              </a:lnSpc>
            </a:pPr>
            <a:r>
              <a:rPr dirty="0" sz="2000" spc="-5" b="1"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00697" y="1967484"/>
            <a:ext cx="29514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559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else </a:t>
            </a:r>
            <a:r>
              <a:rPr dirty="0" sz="2000" b="1">
                <a:latin typeface="Times New Roman"/>
                <a:cs typeface="Times New Roman"/>
              </a:rPr>
              <a:t>{	</a:t>
            </a:r>
            <a:r>
              <a:rPr dirty="0" sz="2000" spc="-5" b="1">
                <a:latin typeface="Times New Roman"/>
                <a:cs typeface="Times New Roman"/>
              </a:rPr>
              <a:t>//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baseline="1424" sz="2925" spc="75" b="1">
                <a:latin typeface="黑体"/>
                <a:cs typeface="黑体"/>
              </a:rPr>
              <a:t>不是常数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954695" y="2244852"/>
            <a:ext cx="3428365" cy="279654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428625">
              <a:lnSpc>
                <a:spcPts val="2210"/>
              </a:lnSpc>
              <a:spcBef>
                <a:spcPts val="33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k</a:t>
            </a:r>
            <a:r>
              <a:rPr dirty="0" sz="2000" spc="-5" b="1">
                <a:latin typeface="Times New Roman"/>
                <a:cs typeface="Times New Roman"/>
              </a:rPr>
              <a:t>:=</a:t>
            </a:r>
            <a:r>
              <a:rPr dirty="0" sz="2000" spc="-5" b="1" i="1">
                <a:latin typeface="Times New Roman"/>
                <a:cs typeface="Times New Roman"/>
              </a:rPr>
              <a:t>lookupnode</a:t>
            </a:r>
            <a:r>
              <a:rPr dirty="0" sz="2000" spc="-5" b="1">
                <a:latin typeface="Times New Roman"/>
                <a:cs typeface="Times New Roman"/>
              </a:rPr>
              <a:t>(y, </a:t>
            </a:r>
            <a:r>
              <a:rPr dirty="0" sz="2000" b="1">
                <a:latin typeface="Times New Roman"/>
                <a:cs typeface="Times New Roman"/>
              </a:rPr>
              <a:t>0, 0, 0,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0);  if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baseline="1424" sz="2925" spc="15" b="1">
                <a:latin typeface="黑体"/>
                <a:cs typeface="黑体"/>
              </a:rPr>
              <a:t>（</a:t>
            </a:r>
            <a:r>
              <a:rPr dirty="0" sz="2000" spc="10" b="1" i="1">
                <a:latin typeface="Times New Roman"/>
                <a:cs typeface="Times New Roman"/>
              </a:rPr>
              <a:t>k</a:t>
            </a:r>
            <a:r>
              <a:rPr dirty="0" sz="2000" spc="10" b="1">
                <a:latin typeface="Times New Roman"/>
                <a:cs typeface="Times New Roman"/>
              </a:rPr>
              <a:t>==-1</a:t>
            </a:r>
            <a:r>
              <a:rPr dirty="0" baseline="1424" sz="2925" spc="15" b="1">
                <a:latin typeface="黑体"/>
                <a:cs typeface="黑体"/>
              </a:rPr>
              <a:t>）</a:t>
            </a:r>
            <a:r>
              <a:rPr dirty="0" sz="2000" spc="1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ts val="1950"/>
              </a:lnSpc>
            </a:pPr>
            <a:r>
              <a:rPr dirty="0" sz="2000" spc="-5" b="1" i="1">
                <a:latin typeface="Times New Roman"/>
                <a:cs typeface="Times New Roman"/>
              </a:rPr>
              <a:t>k</a:t>
            </a:r>
            <a:r>
              <a:rPr dirty="0" sz="2000" spc="-5" b="1">
                <a:latin typeface="Times New Roman"/>
                <a:cs typeface="Times New Roman"/>
              </a:rPr>
              <a:t>:=</a:t>
            </a:r>
            <a:r>
              <a:rPr dirty="0" sz="2000" spc="-5" b="1" i="1">
                <a:latin typeface="Times New Roman"/>
                <a:cs typeface="Times New Roman"/>
              </a:rPr>
              <a:t>makenode</a:t>
            </a:r>
            <a:r>
              <a:rPr dirty="0" sz="2000" spc="-5" b="1">
                <a:latin typeface="Times New Roman"/>
                <a:cs typeface="Times New Roman"/>
              </a:rPr>
              <a:t>(y, </a:t>
            </a:r>
            <a:r>
              <a:rPr dirty="0" sz="2000" b="1">
                <a:latin typeface="Times New Roman"/>
                <a:cs typeface="Times New Roman"/>
              </a:rPr>
              <a:t>0, 0, 0,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0);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ts val="2160"/>
              </a:lnSpc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:=</a:t>
            </a:r>
            <a:r>
              <a:rPr dirty="0" sz="2000" spc="-5" b="1" i="1">
                <a:latin typeface="Times New Roman"/>
                <a:cs typeface="Times New Roman"/>
              </a:rPr>
              <a:t>makenode</a:t>
            </a:r>
            <a:r>
              <a:rPr dirty="0" sz="2000" spc="-5" b="1">
                <a:latin typeface="Times New Roman"/>
                <a:cs typeface="Times New Roman"/>
              </a:rPr>
              <a:t>(op, </a:t>
            </a:r>
            <a:r>
              <a:rPr dirty="0" sz="2000" b="1">
                <a:latin typeface="Times New Roman"/>
                <a:cs typeface="Times New Roman"/>
              </a:rPr>
              <a:t>1, </a:t>
            </a:r>
            <a:r>
              <a:rPr dirty="0" sz="2000" b="1" i="1">
                <a:latin typeface="Times New Roman"/>
                <a:cs typeface="Times New Roman"/>
              </a:rPr>
              <a:t>k</a:t>
            </a:r>
            <a:r>
              <a:rPr dirty="0" sz="2000" b="1">
                <a:latin typeface="Times New Roman"/>
                <a:cs typeface="Times New Roman"/>
              </a:rPr>
              <a:t>, 0,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spc="-5" b="1">
                <a:latin typeface="Times New Roman"/>
                <a:cs typeface="Times New Roman"/>
              </a:rPr>
              <a:t>else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66700" marR="19050">
              <a:lnSpc>
                <a:spcPts val="2180"/>
              </a:lnSpc>
              <a:spcBef>
                <a:spcPts val="11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:=</a:t>
            </a:r>
            <a:r>
              <a:rPr dirty="0" sz="2000" spc="-5" b="1" i="1">
                <a:latin typeface="Times New Roman"/>
                <a:cs typeface="Times New Roman"/>
              </a:rPr>
              <a:t>lookupnode</a:t>
            </a:r>
            <a:r>
              <a:rPr dirty="0" sz="2000" spc="-5" b="1">
                <a:latin typeface="Times New Roman"/>
                <a:cs typeface="Times New Roman"/>
              </a:rPr>
              <a:t>(op, </a:t>
            </a:r>
            <a:r>
              <a:rPr dirty="0" sz="2000" b="1">
                <a:latin typeface="Times New Roman"/>
                <a:cs typeface="Times New Roman"/>
              </a:rPr>
              <a:t>1, </a:t>
            </a:r>
            <a:r>
              <a:rPr dirty="0" sz="2000" b="1" i="1">
                <a:latin typeface="Times New Roman"/>
                <a:cs typeface="Times New Roman"/>
              </a:rPr>
              <a:t>k</a:t>
            </a:r>
            <a:r>
              <a:rPr dirty="0" sz="2000" b="1">
                <a:latin typeface="Times New Roman"/>
                <a:cs typeface="Times New Roman"/>
              </a:rPr>
              <a:t>, 0,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0);  if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baseline="1424" sz="2925" spc="15" b="1">
                <a:latin typeface="黑体"/>
                <a:cs typeface="黑体"/>
              </a:rPr>
              <a:t>（</a:t>
            </a:r>
            <a:r>
              <a:rPr dirty="0" sz="2000" spc="10" b="1" i="1">
                <a:latin typeface="Times New Roman"/>
                <a:cs typeface="Times New Roman"/>
              </a:rPr>
              <a:t>n</a:t>
            </a:r>
            <a:r>
              <a:rPr dirty="0" sz="2000" spc="10" b="1">
                <a:latin typeface="Times New Roman"/>
                <a:cs typeface="Times New Roman"/>
              </a:rPr>
              <a:t>==-1</a:t>
            </a:r>
            <a:r>
              <a:rPr dirty="0" baseline="1424" sz="2925" spc="15" b="1">
                <a:latin typeface="黑体"/>
                <a:cs typeface="黑体"/>
              </a:rPr>
              <a:t>）</a:t>
            </a:r>
            <a:endParaRPr baseline="1424" sz="2925">
              <a:latin typeface="黑体"/>
              <a:cs typeface="黑体"/>
            </a:endParaRPr>
          </a:p>
          <a:p>
            <a:pPr marL="520700">
              <a:lnSpc>
                <a:spcPts val="2030"/>
              </a:lnSpc>
            </a:pP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:=</a:t>
            </a:r>
            <a:r>
              <a:rPr dirty="0" sz="2000" spc="-5" b="1" i="1">
                <a:latin typeface="Times New Roman"/>
                <a:cs typeface="Times New Roman"/>
              </a:rPr>
              <a:t>makenode</a:t>
            </a:r>
            <a:r>
              <a:rPr dirty="0" sz="2000" spc="-5" b="1">
                <a:latin typeface="Times New Roman"/>
                <a:cs typeface="Times New Roman"/>
              </a:rPr>
              <a:t>(op, </a:t>
            </a:r>
            <a:r>
              <a:rPr dirty="0" sz="2000" b="1">
                <a:latin typeface="Times New Roman"/>
                <a:cs typeface="Times New Roman"/>
              </a:rPr>
              <a:t>1, </a:t>
            </a:r>
            <a:r>
              <a:rPr dirty="0" sz="2000" b="1" i="1">
                <a:latin typeface="Times New Roman"/>
                <a:cs typeface="Times New Roman"/>
              </a:rPr>
              <a:t>k</a:t>
            </a:r>
            <a:r>
              <a:rPr dirty="0" sz="2000" b="1">
                <a:latin typeface="Times New Roman"/>
                <a:cs typeface="Times New Roman"/>
              </a:rPr>
              <a:t>, 0,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55"/>
              </a:lnSpc>
            </a:pP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700697" y="4988052"/>
            <a:ext cx="1257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700695" y="5256276"/>
            <a:ext cx="30740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m</a:t>
            </a:r>
            <a:r>
              <a:rPr dirty="0" sz="2000" spc="-5" b="1">
                <a:latin typeface="Times New Roman"/>
                <a:cs typeface="Times New Roman"/>
              </a:rPr>
              <a:t>:=</a:t>
            </a:r>
            <a:r>
              <a:rPr dirty="0" sz="2000" spc="-5" b="1" i="1">
                <a:latin typeface="Times New Roman"/>
                <a:cs typeface="Times New Roman"/>
              </a:rPr>
              <a:t>lookupnode</a:t>
            </a: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spc="-5" b="1" i="1">
                <a:latin typeface="Times New Roman"/>
                <a:cs typeface="Times New Roman"/>
              </a:rPr>
              <a:t>x</a:t>
            </a:r>
            <a:r>
              <a:rPr dirty="0" sz="2000" spc="-5" b="1">
                <a:latin typeface="Times New Roman"/>
                <a:cs typeface="Times New Roman"/>
              </a:rPr>
              <a:t>, </a:t>
            </a:r>
            <a:r>
              <a:rPr dirty="0" sz="2000" b="1">
                <a:latin typeface="Times New Roman"/>
                <a:cs typeface="Times New Roman"/>
              </a:rPr>
              <a:t>0, 0, 0,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0);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700697" y="5533644"/>
            <a:ext cx="40868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4989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if (m!=-1)	//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所查结点已经存在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54695" y="5814059"/>
            <a:ext cx="19278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detachnode</a:t>
            </a: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spc="-5" b="1" i="1">
                <a:latin typeface="Times New Roman"/>
                <a:cs typeface="Times New Roman"/>
              </a:rPr>
              <a:t>m</a:t>
            </a:r>
            <a:r>
              <a:rPr dirty="0" sz="2000" spc="-5" b="1">
                <a:latin typeface="Times New Roman"/>
                <a:cs typeface="Times New Roman"/>
              </a:rPr>
              <a:t>,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x</a:t>
            </a:r>
            <a:r>
              <a:rPr dirty="0" sz="2000" spc="-5" b="1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70420" y="47243"/>
            <a:ext cx="448309" cy="66427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3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4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5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6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95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17)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18)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19)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95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20)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21)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22)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23)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24)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25)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26)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95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27)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28)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29)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30)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31)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95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32)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33)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34)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90"/>
              </a:lnSpc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35)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700695" y="6082284"/>
            <a:ext cx="1829435" cy="60769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35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attachnode</a:t>
            </a: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,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x</a:t>
            </a:r>
            <a:r>
              <a:rPr dirty="0" sz="2000" spc="-5" b="1">
                <a:latin typeface="Times New Roman"/>
                <a:cs typeface="Times New Roman"/>
              </a:rPr>
              <a:t>);  break;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9219" y="127873"/>
            <a:ext cx="498475" cy="2155190"/>
          </a:xfrm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algn="just">
              <a:lnSpc>
                <a:spcPct val="83100"/>
              </a:lnSpc>
              <a:spcBef>
                <a:spcPts val="910"/>
              </a:spcBef>
            </a:pPr>
            <a:r>
              <a:rPr dirty="0" sz="4000" spc="-75">
                <a:solidFill>
                  <a:srgbClr val="FF3300"/>
                </a:solidFill>
              </a:rPr>
              <a:t>构 造 方 法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469219" y="2057923"/>
            <a:ext cx="49847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0" spc="1905" b="1">
                <a:solidFill>
                  <a:srgbClr val="FF3300"/>
                </a:solidFill>
                <a:latin typeface="黑体"/>
                <a:cs typeface="黑体"/>
              </a:rPr>
              <a:t>~</a:t>
            </a:r>
            <a:endParaRPr sz="40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219" y="2668714"/>
            <a:ext cx="498475" cy="1785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4390"/>
              </a:lnSpc>
              <a:spcBef>
                <a:spcPts val="100"/>
              </a:spcBef>
            </a:pPr>
            <a:r>
              <a:rPr dirty="0" sz="4000" spc="-95" b="1">
                <a:solidFill>
                  <a:srgbClr val="FF3300"/>
                </a:solidFill>
                <a:latin typeface="黑体"/>
                <a:cs typeface="黑体"/>
              </a:rPr>
              <a:t>续</a:t>
            </a:r>
            <a:endParaRPr sz="4000">
              <a:latin typeface="黑体"/>
              <a:cs typeface="黑体"/>
            </a:endParaRPr>
          </a:p>
          <a:p>
            <a:pPr marL="128905">
              <a:lnSpc>
                <a:spcPts val="4270"/>
              </a:lnSpc>
            </a:pPr>
            <a:r>
              <a:rPr dirty="0" sz="3900" spc="30" b="1">
                <a:solidFill>
                  <a:srgbClr val="FF3300"/>
                </a:solidFill>
                <a:latin typeface="黑体"/>
                <a:cs typeface="黑体"/>
              </a:rPr>
              <a:t>2</a:t>
            </a:r>
            <a:endParaRPr sz="39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4000" spc="-95" b="1">
                <a:solidFill>
                  <a:srgbClr val="FF3300"/>
                </a:solidFill>
                <a:latin typeface="黑体"/>
                <a:cs typeface="黑体"/>
              </a:rPr>
              <a:t>ˇ</a:t>
            </a:r>
            <a:endParaRPr sz="40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5098" y="170688"/>
            <a:ext cx="4153535" cy="53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z="1700" spc="-5" b="1">
                <a:latin typeface="Times New Roman"/>
                <a:cs typeface="Times New Roman"/>
              </a:rPr>
              <a:t>case</a:t>
            </a:r>
            <a:r>
              <a:rPr dirty="0" sz="1650" spc="50" b="1">
                <a:latin typeface="黑体"/>
                <a:cs typeface="黑体"/>
              </a:rPr>
              <a:t>形</a:t>
            </a:r>
            <a:r>
              <a:rPr dirty="0" sz="1650" spc="40" b="1">
                <a:latin typeface="黑体"/>
                <a:cs typeface="黑体"/>
              </a:rPr>
              <a:t>如</a:t>
            </a:r>
            <a:r>
              <a:rPr dirty="0" sz="1650" spc="-400" b="1">
                <a:latin typeface="黑体"/>
                <a:cs typeface="黑体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x:=y</a:t>
            </a:r>
            <a:r>
              <a:rPr dirty="0" sz="1700" b="1">
                <a:latin typeface="Times New Roman"/>
                <a:cs typeface="Times New Roman"/>
              </a:rPr>
              <a:t> op</a:t>
            </a:r>
            <a:r>
              <a:rPr dirty="0" sz="1700" spc="-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z</a:t>
            </a:r>
            <a:r>
              <a:rPr dirty="0" sz="1700" spc="-5" b="1">
                <a:latin typeface="Times New Roman"/>
                <a:cs typeface="Times New Roman"/>
              </a:rPr>
              <a:t> </a:t>
            </a:r>
            <a:r>
              <a:rPr dirty="0" sz="1650" spc="50" b="1">
                <a:latin typeface="黑体"/>
                <a:cs typeface="黑体"/>
              </a:rPr>
              <a:t>的赋值语句</a:t>
            </a:r>
            <a:r>
              <a:rPr dirty="0" sz="1700" b="1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 marL="228600">
              <a:lnSpc>
                <a:spcPts val="2014"/>
              </a:lnSpc>
              <a:tabLst>
                <a:tab pos="3094990" algn="l"/>
              </a:tabLst>
            </a:pPr>
            <a:r>
              <a:rPr dirty="0" sz="1700" b="1">
                <a:latin typeface="Times New Roman"/>
                <a:cs typeface="Times New Roman"/>
              </a:rPr>
              <a:t>if </a:t>
            </a:r>
            <a:r>
              <a:rPr dirty="0" sz="1650" spc="25" b="1">
                <a:latin typeface="黑体"/>
                <a:cs typeface="黑体"/>
              </a:rPr>
              <a:t>（</a:t>
            </a:r>
            <a:r>
              <a:rPr dirty="0" sz="1700" spc="25" b="1">
                <a:latin typeface="Times New Roman"/>
                <a:cs typeface="Times New Roman"/>
              </a:rPr>
              <a:t>y</a:t>
            </a:r>
            <a:r>
              <a:rPr dirty="0" sz="1650" spc="50" b="1">
                <a:latin typeface="黑体"/>
                <a:cs typeface="黑体"/>
              </a:rPr>
              <a:t>是常</a:t>
            </a:r>
            <a:r>
              <a:rPr dirty="0" sz="1650" spc="40" b="1">
                <a:latin typeface="黑体"/>
                <a:cs typeface="黑体"/>
              </a:rPr>
              <a:t>数</a:t>
            </a:r>
            <a:r>
              <a:rPr dirty="0" sz="1650" spc="-390" b="1">
                <a:latin typeface="黑体"/>
                <a:cs typeface="黑体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&amp;&amp;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z</a:t>
            </a:r>
            <a:r>
              <a:rPr dirty="0" sz="1650" spc="50" b="1">
                <a:latin typeface="黑体"/>
                <a:cs typeface="黑体"/>
              </a:rPr>
              <a:t>是常数</a:t>
            </a:r>
            <a:r>
              <a:rPr dirty="0" sz="1650" spc="25" b="1">
                <a:latin typeface="黑体"/>
                <a:cs typeface="黑体"/>
              </a:rPr>
              <a:t>）</a:t>
            </a:r>
            <a:r>
              <a:rPr dirty="0" sz="1700" spc="25" b="1">
                <a:latin typeface="Times New Roman"/>
                <a:cs typeface="Times New Roman"/>
              </a:rPr>
              <a:t>{	</a:t>
            </a:r>
            <a:r>
              <a:rPr dirty="0" sz="1700" b="1">
                <a:latin typeface="Times New Roman"/>
                <a:cs typeface="Times New Roman"/>
              </a:rPr>
              <a:t>//</a:t>
            </a:r>
            <a:r>
              <a:rPr dirty="0" sz="1700" spc="-65" b="1">
                <a:latin typeface="Times New Roman"/>
                <a:cs typeface="Times New Roman"/>
              </a:rPr>
              <a:t> </a:t>
            </a:r>
            <a:r>
              <a:rPr dirty="0" sz="1650" spc="50" b="1">
                <a:latin typeface="黑体"/>
                <a:cs typeface="黑体"/>
              </a:rPr>
              <a:t>常数合并</a:t>
            </a:r>
            <a:endParaRPr sz="16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8019" y="679703"/>
            <a:ext cx="194754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latin typeface="Times New Roman"/>
                <a:cs typeface="Times New Roman"/>
              </a:rPr>
              <a:t>//</a:t>
            </a:r>
            <a:r>
              <a:rPr dirty="0" sz="1700" spc="-25" b="1">
                <a:latin typeface="Times New Roman"/>
                <a:cs typeface="Times New Roman"/>
              </a:rPr>
              <a:t> </a:t>
            </a:r>
            <a:r>
              <a:rPr dirty="0" sz="1650" spc="50" b="1">
                <a:latin typeface="黑体"/>
                <a:cs typeface="黑体"/>
              </a:rPr>
              <a:t>计算出</a:t>
            </a:r>
            <a:r>
              <a:rPr dirty="0" sz="1700" b="1">
                <a:latin typeface="Times New Roman"/>
                <a:cs typeface="Times New Roman"/>
              </a:rPr>
              <a:t>y</a:t>
            </a:r>
            <a:r>
              <a:rPr dirty="0" sz="1700" spc="-2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op</a:t>
            </a:r>
            <a:r>
              <a:rPr dirty="0" sz="1700" spc="-25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z</a:t>
            </a:r>
            <a:r>
              <a:rPr dirty="0" sz="1650" spc="50" b="1">
                <a:latin typeface="黑体"/>
                <a:cs typeface="黑体"/>
              </a:rPr>
              <a:t>的值</a:t>
            </a:r>
            <a:r>
              <a:rPr dirty="0" sz="1700" b="1">
                <a:latin typeface="Times New Roman"/>
                <a:cs typeface="Times New Roman"/>
              </a:rPr>
              <a:t>p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6894" y="679703"/>
            <a:ext cx="2666365" cy="13239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87630">
              <a:lnSpc>
                <a:spcPct val="100600"/>
              </a:lnSpc>
              <a:spcBef>
                <a:spcPts val="85"/>
              </a:spcBef>
            </a:pPr>
            <a:r>
              <a:rPr dirty="0" sz="1700" spc="-5" b="1">
                <a:latin typeface="Times New Roman"/>
                <a:cs typeface="Times New Roman"/>
              </a:rPr>
              <a:t>p:=y </a:t>
            </a:r>
            <a:r>
              <a:rPr dirty="0" sz="1700" b="1">
                <a:latin typeface="Times New Roman"/>
                <a:cs typeface="Times New Roman"/>
              </a:rPr>
              <a:t>op </a:t>
            </a:r>
            <a:r>
              <a:rPr dirty="0" sz="1700" spc="-5" b="1">
                <a:latin typeface="Times New Roman"/>
                <a:cs typeface="Times New Roman"/>
              </a:rPr>
              <a:t>z;  </a:t>
            </a:r>
            <a:r>
              <a:rPr dirty="0" sz="1700" spc="-5" b="1" i="1">
                <a:latin typeface="Times New Roman"/>
                <a:cs typeface="Times New Roman"/>
              </a:rPr>
              <a:t>n</a:t>
            </a:r>
            <a:r>
              <a:rPr dirty="0" sz="1700" spc="-5" b="1">
                <a:latin typeface="Times New Roman"/>
                <a:cs typeface="Times New Roman"/>
              </a:rPr>
              <a:t>:=</a:t>
            </a:r>
            <a:r>
              <a:rPr dirty="0" sz="1700" spc="-5" b="1" i="1">
                <a:latin typeface="Times New Roman"/>
                <a:cs typeface="Times New Roman"/>
              </a:rPr>
              <a:t>lookupnode</a:t>
            </a:r>
            <a:r>
              <a:rPr dirty="0" sz="1700" spc="-5" b="1">
                <a:latin typeface="Times New Roman"/>
                <a:cs typeface="Times New Roman"/>
              </a:rPr>
              <a:t>(p, </a:t>
            </a:r>
            <a:r>
              <a:rPr dirty="0" sz="1700" b="1">
                <a:latin typeface="Times New Roman"/>
                <a:cs typeface="Times New Roman"/>
              </a:rPr>
              <a:t>0, 0, 0, </a:t>
            </a:r>
            <a:r>
              <a:rPr dirty="0" sz="1700" spc="-5" b="1">
                <a:latin typeface="Times New Roman"/>
                <a:cs typeface="Times New Roman"/>
              </a:rPr>
              <a:t>0);  </a:t>
            </a:r>
            <a:r>
              <a:rPr dirty="0" sz="1700" b="1">
                <a:latin typeface="Times New Roman"/>
                <a:cs typeface="Times New Roman"/>
              </a:rPr>
              <a:t>if</a:t>
            </a:r>
            <a:r>
              <a:rPr dirty="0" sz="1700" spc="-1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(n==-1)</a:t>
            </a:r>
            <a:endParaRPr sz="1700">
              <a:latin typeface="Times New Roman"/>
              <a:cs typeface="Times New Roman"/>
            </a:endParaRPr>
          </a:p>
          <a:p>
            <a:pPr marL="228600">
              <a:lnSpc>
                <a:spcPts val="1989"/>
              </a:lnSpc>
            </a:pPr>
            <a:r>
              <a:rPr dirty="0" sz="1700" spc="-5" b="1" i="1">
                <a:latin typeface="Times New Roman"/>
                <a:cs typeface="Times New Roman"/>
              </a:rPr>
              <a:t>n</a:t>
            </a:r>
            <a:r>
              <a:rPr dirty="0" sz="1700" spc="-5" b="1">
                <a:latin typeface="Times New Roman"/>
                <a:cs typeface="Times New Roman"/>
              </a:rPr>
              <a:t>:=</a:t>
            </a:r>
            <a:r>
              <a:rPr dirty="0" sz="1700" spc="-5" b="1" i="1">
                <a:latin typeface="Times New Roman"/>
                <a:cs typeface="Times New Roman"/>
              </a:rPr>
              <a:t>makenode</a:t>
            </a:r>
            <a:r>
              <a:rPr dirty="0" sz="1700" spc="-5" b="1">
                <a:latin typeface="Times New Roman"/>
                <a:cs typeface="Times New Roman"/>
              </a:rPr>
              <a:t>(p, </a:t>
            </a:r>
            <a:r>
              <a:rPr dirty="0" sz="1700" b="1">
                <a:latin typeface="Times New Roman"/>
                <a:cs typeface="Times New Roman"/>
              </a:rPr>
              <a:t>0, 0, 0,</a:t>
            </a:r>
            <a:r>
              <a:rPr dirty="0" sz="1700" spc="-45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0);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700" b="1">
                <a:latin typeface="Times New Roman"/>
                <a:cs typeface="Times New Roman"/>
              </a:rPr>
              <a:t>}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0998" y="1975103"/>
            <a:ext cx="3834129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0290" algn="l"/>
              </a:tabLst>
            </a:pPr>
            <a:r>
              <a:rPr dirty="0" sz="1700" spc="-5" b="1">
                <a:latin typeface="Times New Roman"/>
                <a:cs typeface="Times New Roman"/>
              </a:rPr>
              <a:t>else </a:t>
            </a:r>
            <a:r>
              <a:rPr dirty="0" sz="1700" b="1">
                <a:latin typeface="Times New Roman"/>
                <a:cs typeface="Times New Roman"/>
              </a:rPr>
              <a:t>{	//</a:t>
            </a:r>
            <a:r>
              <a:rPr dirty="0" sz="1700" spc="-4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y</a:t>
            </a:r>
            <a:r>
              <a:rPr dirty="0" sz="1650" spc="50" b="1">
                <a:latin typeface="黑体"/>
                <a:cs typeface="黑体"/>
              </a:rPr>
              <a:t>和</a:t>
            </a:r>
            <a:r>
              <a:rPr dirty="0" sz="1700" spc="-5" b="1">
                <a:latin typeface="Times New Roman"/>
                <a:cs typeface="Times New Roman"/>
              </a:rPr>
              <a:t>z</a:t>
            </a:r>
            <a:r>
              <a:rPr dirty="0" sz="1650" spc="50" b="1">
                <a:latin typeface="黑体"/>
                <a:cs typeface="黑体"/>
              </a:rPr>
              <a:t>中至少有一个不是常数</a:t>
            </a:r>
            <a:endParaRPr sz="165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0419" y="170688"/>
            <a:ext cx="384810" cy="4158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36)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05"/>
              </a:lnSpc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37)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38)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  <a:spcBef>
                <a:spcPts val="45"/>
              </a:spcBef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39)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05"/>
              </a:lnSpc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40)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41)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  <a:spcBef>
                <a:spcPts val="50"/>
              </a:spcBef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42)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43)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  <a:spcBef>
                <a:spcPts val="45"/>
              </a:spcBef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44)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05"/>
              </a:lnSpc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45)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46)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  <a:spcBef>
                <a:spcPts val="50"/>
              </a:spcBef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47)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48)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  <a:spcBef>
                <a:spcPts val="50"/>
              </a:spcBef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49)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05"/>
              </a:lnSpc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50)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51)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6894" y="2240279"/>
            <a:ext cx="2644140" cy="20891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91440">
              <a:lnSpc>
                <a:spcPts val="2020"/>
              </a:lnSpc>
              <a:spcBef>
                <a:spcPts val="180"/>
              </a:spcBef>
            </a:pPr>
            <a:r>
              <a:rPr dirty="0" sz="1700" spc="-5" b="1" i="1">
                <a:latin typeface="Times New Roman"/>
                <a:cs typeface="Times New Roman"/>
              </a:rPr>
              <a:t>k</a:t>
            </a:r>
            <a:r>
              <a:rPr dirty="0" sz="1700" spc="-5" b="1">
                <a:latin typeface="Times New Roman"/>
                <a:cs typeface="Times New Roman"/>
              </a:rPr>
              <a:t>:=</a:t>
            </a:r>
            <a:r>
              <a:rPr dirty="0" sz="1700" spc="-5" b="1" i="1">
                <a:latin typeface="Times New Roman"/>
                <a:cs typeface="Times New Roman"/>
              </a:rPr>
              <a:t>lookupnode</a:t>
            </a:r>
            <a:r>
              <a:rPr dirty="0" sz="1700" spc="-5" b="1">
                <a:latin typeface="Times New Roman"/>
                <a:cs typeface="Times New Roman"/>
              </a:rPr>
              <a:t>(y, </a:t>
            </a:r>
            <a:r>
              <a:rPr dirty="0" sz="1700" b="1">
                <a:latin typeface="Times New Roman"/>
                <a:cs typeface="Times New Roman"/>
              </a:rPr>
              <a:t>0, 0, 0,</a:t>
            </a:r>
            <a:r>
              <a:rPr dirty="0" sz="1700" spc="-3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0);  </a:t>
            </a:r>
            <a:r>
              <a:rPr dirty="0" sz="1700" b="1">
                <a:latin typeface="Times New Roman"/>
                <a:cs typeface="Times New Roman"/>
              </a:rPr>
              <a:t>if</a:t>
            </a:r>
            <a:r>
              <a:rPr dirty="0" sz="1700" spc="-1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spc="-5" b="1" i="1">
                <a:latin typeface="Times New Roman"/>
                <a:cs typeface="Times New Roman"/>
              </a:rPr>
              <a:t>k</a:t>
            </a:r>
            <a:r>
              <a:rPr dirty="0" sz="1700" spc="-5" b="1">
                <a:latin typeface="Times New Roman"/>
                <a:cs typeface="Times New Roman"/>
              </a:rPr>
              <a:t>==-1)</a:t>
            </a:r>
            <a:endParaRPr sz="1700">
              <a:latin typeface="Times New Roman"/>
              <a:cs typeface="Times New Roman"/>
            </a:endParaRPr>
          </a:p>
          <a:p>
            <a:pPr marL="228600">
              <a:lnSpc>
                <a:spcPts val="1925"/>
              </a:lnSpc>
            </a:pPr>
            <a:r>
              <a:rPr dirty="0" sz="1700" spc="-5" b="1" i="1">
                <a:latin typeface="Times New Roman"/>
                <a:cs typeface="Times New Roman"/>
              </a:rPr>
              <a:t>k</a:t>
            </a:r>
            <a:r>
              <a:rPr dirty="0" sz="1700" spc="-5" b="1">
                <a:latin typeface="Times New Roman"/>
                <a:cs typeface="Times New Roman"/>
              </a:rPr>
              <a:t>:=</a:t>
            </a:r>
            <a:r>
              <a:rPr dirty="0" sz="1700" spc="-5" b="1" i="1">
                <a:latin typeface="Times New Roman"/>
                <a:cs typeface="Times New Roman"/>
              </a:rPr>
              <a:t>makenode</a:t>
            </a:r>
            <a:r>
              <a:rPr dirty="0" sz="1700" spc="-5" b="1">
                <a:latin typeface="Times New Roman"/>
                <a:cs typeface="Times New Roman"/>
              </a:rPr>
              <a:t>(y, </a:t>
            </a:r>
            <a:r>
              <a:rPr dirty="0" sz="1700" b="1">
                <a:latin typeface="Times New Roman"/>
                <a:cs typeface="Times New Roman"/>
              </a:rPr>
              <a:t>0, 0, 0,</a:t>
            </a:r>
            <a:r>
              <a:rPr dirty="0" sz="1700" spc="-45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0);</a:t>
            </a:r>
            <a:endParaRPr sz="1700">
              <a:latin typeface="Times New Roman"/>
              <a:cs typeface="Times New Roman"/>
            </a:endParaRPr>
          </a:p>
          <a:p>
            <a:pPr marL="12700" marR="150495">
              <a:lnSpc>
                <a:spcPts val="2020"/>
              </a:lnSpc>
              <a:spcBef>
                <a:spcPts val="135"/>
              </a:spcBef>
            </a:pPr>
            <a:r>
              <a:rPr dirty="0" sz="1700" spc="-5" b="1" i="1">
                <a:latin typeface="Times New Roman"/>
                <a:cs typeface="Times New Roman"/>
              </a:rPr>
              <a:t>l</a:t>
            </a:r>
            <a:r>
              <a:rPr dirty="0" sz="1700" spc="-5" b="1">
                <a:latin typeface="Times New Roman"/>
                <a:cs typeface="Times New Roman"/>
              </a:rPr>
              <a:t>:=</a:t>
            </a:r>
            <a:r>
              <a:rPr dirty="0" sz="1700" spc="-5" b="1" i="1">
                <a:latin typeface="Times New Roman"/>
                <a:cs typeface="Times New Roman"/>
              </a:rPr>
              <a:t>lookupnode</a:t>
            </a:r>
            <a:r>
              <a:rPr dirty="0" sz="1700" spc="-5" b="1">
                <a:latin typeface="Times New Roman"/>
                <a:cs typeface="Times New Roman"/>
              </a:rPr>
              <a:t>(z, </a:t>
            </a:r>
            <a:r>
              <a:rPr dirty="0" sz="1700" b="1">
                <a:latin typeface="Times New Roman"/>
                <a:cs typeface="Times New Roman"/>
              </a:rPr>
              <a:t>0, 0, 0,</a:t>
            </a:r>
            <a:r>
              <a:rPr dirty="0" sz="1700" spc="-35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0);  </a:t>
            </a:r>
            <a:r>
              <a:rPr dirty="0" sz="1700" b="1">
                <a:latin typeface="Times New Roman"/>
                <a:cs typeface="Times New Roman"/>
              </a:rPr>
              <a:t>if</a:t>
            </a:r>
            <a:r>
              <a:rPr dirty="0" sz="1700" spc="-1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spc="-5" b="1" i="1">
                <a:latin typeface="Times New Roman"/>
                <a:cs typeface="Times New Roman"/>
              </a:rPr>
              <a:t>l</a:t>
            </a:r>
            <a:r>
              <a:rPr dirty="0" sz="1700" spc="-5" b="1">
                <a:latin typeface="Times New Roman"/>
                <a:cs typeface="Times New Roman"/>
              </a:rPr>
              <a:t>==-1)</a:t>
            </a:r>
            <a:endParaRPr sz="1700">
              <a:latin typeface="Times New Roman"/>
              <a:cs typeface="Times New Roman"/>
            </a:endParaRPr>
          </a:p>
          <a:p>
            <a:pPr marL="228600">
              <a:lnSpc>
                <a:spcPts val="2010"/>
              </a:lnSpc>
            </a:pPr>
            <a:r>
              <a:rPr dirty="0" sz="1700" spc="-5" b="1" i="1">
                <a:latin typeface="Times New Roman"/>
                <a:cs typeface="Times New Roman"/>
              </a:rPr>
              <a:t>l</a:t>
            </a:r>
            <a:r>
              <a:rPr dirty="0" sz="1700" spc="-5" b="1">
                <a:latin typeface="Times New Roman"/>
                <a:cs typeface="Times New Roman"/>
              </a:rPr>
              <a:t>:=</a:t>
            </a:r>
            <a:r>
              <a:rPr dirty="0" sz="1700" spc="-5" b="1" i="1">
                <a:latin typeface="Times New Roman"/>
                <a:cs typeface="Times New Roman"/>
              </a:rPr>
              <a:t>makenode</a:t>
            </a:r>
            <a:r>
              <a:rPr dirty="0" sz="1700" spc="-5" b="1">
                <a:latin typeface="Times New Roman"/>
                <a:cs typeface="Times New Roman"/>
              </a:rPr>
              <a:t>(z, </a:t>
            </a:r>
            <a:r>
              <a:rPr dirty="0" sz="1700" b="1">
                <a:latin typeface="Times New Roman"/>
                <a:cs typeface="Times New Roman"/>
              </a:rPr>
              <a:t>0, 0, 0,</a:t>
            </a:r>
            <a:r>
              <a:rPr dirty="0" sz="1700" spc="-4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0);</a:t>
            </a: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ts val="1989"/>
              </a:lnSpc>
              <a:spcBef>
                <a:spcPts val="95"/>
              </a:spcBef>
            </a:pPr>
            <a:r>
              <a:rPr dirty="0" sz="1700" spc="-5" b="1" i="1">
                <a:latin typeface="Times New Roman"/>
                <a:cs typeface="Times New Roman"/>
              </a:rPr>
              <a:t>n</a:t>
            </a:r>
            <a:r>
              <a:rPr dirty="0" sz="1700" spc="-5" b="1">
                <a:latin typeface="Times New Roman"/>
                <a:cs typeface="Times New Roman"/>
              </a:rPr>
              <a:t>:=</a:t>
            </a:r>
            <a:r>
              <a:rPr dirty="0" sz="1700" spc="-5" b="1" i="1">
                <a:latin typeface="Times New Roman"/>
                <a:cs typeface="Times New Roman"/>
              </a:rPr>
              <a:t>lookupnode</a:t>
            </a:r>
            <a:r>
              <a:rPr dirty="0" sz="1700" spc="-5" b="1">
                <a:latin typeface="Times New Roman"/>
                <a:cs typeface="Times New Roman"/>
              </a:rPr>
              <a:t>(op, </a:t>
            </a:r>
            <a:r>
              <a:rPr dirty="0" sz="1700" b="1">
                <a:latin typeface="Times New Roman"/>
                <a:cs typeface="Times New Roman"/>
              </a:rPr>
              <a:t>2, </a:t>
            </a:r>
            <a:r>
              <a:rPr dirty="0" sz="1700" b="1" i="1">
                <a:latin typeface="Times New Roman"/>
                <a:cs typeface="Times New Roman"/>
              </a:rPr>
              <a:t>k</a:t>
            </a:r>
            <a:r>
              <a:rPr dirty="0" sz="1700" b="1">
                <a:latin typeface="Times New Roman"/>
                <a:cs typeface="Times New Roman"/>
              </a:rPr>
              <a:t>, </a:t>
            </a:r>
            <a:r>
              <a:rPr dirty="0" sz="1700" b="1" i="1">
                <a:latin typeface="Times New Roman"/>
                <a:cs typeface="Times New Roman"/>
              </a:rPr>
              <a:t>l</a:t>
            </a:r>
            <a:r>
              <a:rPr dirty="0" sz="1700" b="1">
                <a:latin typeface="Times New Roman"/>
                <a:cs typeface="Times New Roman"/>
              </a:rPr>
              <a:t>, </a:t>
            </a:r>
            <a:r>
              <a:rPr dirty="0" sz="1700" spc="-5" b="1">
                <a:latin typeface="Times New Roman"/>
                <a:cs typeface="Times New Roman"/>
              </a:rPr>
              <a:t>0);  </a:t>
            </a:r>
            <a:r>
              <a:rPr dirty="0" sz="1700" b="1">
                <a:latin typeface="Times New Roman"/>
                <a:cs typeface="Times New Roman"/>
              </a:rPr>
              <a:t>if</a:t>
            </a:r>
            <a:r>
              <a:rPr dirty="0" sz="1700" spc="-1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spc="-5" b="1" i="1">
                <a:latin typeface="Times New Roman"/>
                <a:cs typeface="Times New Roman"/>
              </a:rPr>
              <a:t>n</a:t>
            </a:r>
            <a:r>
              <a:rPr dirty="0" sz="1700" spc="-5" b="1">
                <a:latin typeface="Times New Roman"/>
                <a:cs typeface="Times New Roman"/>
              </a:rPr>
              <a:t>==-1)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51369" y="4314330"/>
          <a:ext cx="4721860" cy="237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520"/>
                <a:gridCol w="189229"/>
                <a:gridCol w="3928745"/>
              </a:tblGrid>
              <a:tr h="279312">
                <a:tc>
                  <a:txBody>
                    <a:bodyPr/>
                    <a:lstStyle/>
                    <a:p>
                      <a:pPr marL="31750">
                        <a:lnSpc>
                          <a:spcPts val="2035"/>
                        </a:lnSpc>
                        <a:spcBef>
                          <a:spcPts val="65"/>
                        </a:spcBef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(52)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ts val="2035"/>
                        </a:lnSpc>
                        <a:spcBef>
                          <a:spcPts val="65"/>
                        </a:spcBef>
                      </a:pPr>
                      <a:r>
                        <a:rPr dirty="0" sz="1700" spc="-5" b="1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dirty="0" sz="1700" spc="-5" b="1" i="1">
                          <a:latin typeface="Times New Roman"/>
                          <a:cs typeface="Times New Roman"/>
                        </a:rPr>
                        <a:t>makenode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(op, </a:t>
                      </a:r>
                      <a:r>
                        <a:rPr dirty="0" sz="1700" b="1">
                          <a:latin typeface="Times New Roman"/>
                          <a:cs typeface="Times New Roman"/>
                        </a:rPr>
                        <a:t>2, </a:t>
                      </a:r>
                      <a:r>
                        <a:rPr dirty="0" sz="1700" b="1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700" b="1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700" b="1" i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700" b="1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7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0);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</a:tr>
              <a:tr h="260603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(53)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92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}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0604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(54)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950"/>
                        </a:lnSpc>
                      </a:pPr>
                      <a:r>
                        <a:rPr dirty="0" sz="1700" spc="-5" b="1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dirty="0" sz="1700" spc="-5" b="1" i="1">
                          <a:latin typeface="Times New Roman"/>
                          <a:cs typeface="Times New Roman"/>
                        </a:rPr>
                        <a:t>lookupnode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700" spc="-5" b="1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700" b="1">
                          <a:latin typeface="Times New Roman"/>
                          <a:cs typeface="Times New Roman"/>
                        </a:rPr>
                        <a:t>0, 0, 0, 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0);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4508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(55)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905"/>
                        </a:lnSpc>
                        <a:tabLst>
                          <a:tab pos="1981200" algn="l"/>
                        </a:tabLst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 (m!=-1)	</a:t>
                      </a:r>
                      <a:r>
                        <a:rPr dirty="0" sz="1700" b="1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dirty="0" sz="17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50" b="1">
                          <a:latin typeface="黑体"/>
                          <a:cs typeface="黑体"/>
                        </a:rPr>
                        <a:t>所查结点已经存在</a:t>
                      </a:r>
                      <a:endParaRPr sz="1650">
                        <a:latin typeface="黑体"/>
                        <a:cs typeface="黑体"/>
                      </a:endParaRPr>
                    </a:p>
                  </a:txBody>
                  <a:tcPr marL="0" marR="0" marB="0" marT="0"/>
                </a:tc>
              </a:tr>
              <a:tr h="259080">
                <a:tc>
                  <a:txBody>
                    <a:bodyPr/>
                    <a:lstStyle/>
                    <a:p>
                      <a:pPr marL="31750">
                        <a:lnSpc>
                          <a:spcPts val="191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(56)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1910"/>
                        </a:lnSpc>
                      </a:pPr>
                      <a:r>
                        <a:rPr dirty="0" sz="1700" spc="-5" b="1" i="1">
                          <a:latin typeface="Times New Roman"/>
                          <a:cs typeface="Times New Roman"/>
                        </a:rPr>
                        <a:t>detachnode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700" spc="-5" b="1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700" spc="-5" b="1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);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0603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(57)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950"/>
                        </a:lnSpc>
                      </a:pPr>
                      <a:r>
                        <a:rPr dirty="0" sz="1700" spc="-5" b="1" i="1">
                          <a:latin typeface="Times New Roman"/>
                          <a:cs typeface="Times New Roman"/>
                        </a:rPr>
                        <a:t>attachnode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700" spc="-5" b="1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700" spc="-5" b="1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);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0603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(58)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92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break;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0603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(59)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195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};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0">
                        <a:lnSpc>
                          <a:spcPts val="195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// 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end switch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9312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(60)</a:t>
                      </a:r>
                      <a:r>
                        <a:rPr dirty="0" sz="1700" spc="-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b="1">
                          <a:latin typeface="Times New Roman"/>
                          <a:cs typeface="Times New Roman"/>
                        </a:rPr>
                        <a:t>};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92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// 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end for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4179" y="8871756"/>
            <a:ext cx="635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8871756"/>
            <a:ext cx="254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954" y="5677610"/>
            <a:ext cx="523875" cy="308292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120"/>
              </a:lnSpc>
            </a:pPr>
            <a:r>
              <a:rPr dirty="0" sz="3900" spc="90" b="1">
                <a:solidFill>
                  <a:srgbClr val="FF3300"/>
                </a:solidFill>
                <a:latin typeface="黑体"/>
                <a:cs typeface="黑体"/>
              </a:rPr>
              <a:t>算法应用示例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4083" y="106504"/>
            <a:ext cx="222885" cy="203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76665" y="6620940"/>
            <a:ext cx="3146187" cy="1802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36635" y="8454898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0" y="114299"/>
                </a:moveTo>
                <a:lnTo>
                  <a:pt x="114300" y="114300"/>
                </a:lnTo>
                <a:lnTo>
                  <a:pt x="76200" y="38100"/>
                </a:lnTo>
                <a:lnTo>
                  <a:pt x="76200" y="95250"/>
                </a:lnTo>
                <a:lnTo>
                  <a:pt x="38100" y="95250"/>
                </a:lnTo>
                <a:lnTo>
                  <a:pt x="38100" y="38099"/>
                </a:lnTo>
                <a:lnTo>
                  <a:pt x="0" y="114299"/>
                </a:lnTo>
                <a:close/>
              </a:path>
              <a:path w="114300" h="438150">
                <a:moveTo>
                  <a:pt x="38100" y="114299"/>
                </a:moveTo>
                <a:lnTo>
                  <a:pt x="38100" y="437580"/>
                </a:lnTo>
                <a:lnTo>
                  <a:pt x="76200" y="437581"/>
                </a:lnTo>
                <a:lnTo>
                  <a:pt x="76200" y="114300"/>
                </a:lnTo>
                <a:lnTo>
                  <a:pt x="38100" y="114299"/>
                </a:lnTo>
                <a:close/>
              </a:path>
              <a:path w="114300" h="438150">
                <a:moveTo>
                  <a:pt x="38100" y="38099"/>
                </a:moveTo>
                <a:lnTo>
                  <a:pt x="38100" y="95250"/>
                </a:lnTo>
                <a:lnTo>
                  <a:pt x="76200" y="95250"/>
                </a:lnTo>
                <a:lnTo>
                  <a:pt x="76200" y="38100"/>
                </a:lnTo>
                <a:lnTo>
                  <a:pt x="57150" y="0"/>
                </a:lnTo>
                <a:lnTo>
                  <a:pt x="3810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25869" y="5679412"/>
            <a:ext cx="466725" cy="1114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06665" y="8454898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0" y="114299"/>
                </a:moveTo>
                <a:lnTo>
                  <a:pt x="114300" y="114300"/>
                </a:lnTo>
                <a:lnTo>
                  <a:pt x="76200" y="38100"/>
                </a:lnTo>
                <a:lnTo>
                  <a:pt x="76200" y="95250"/>
                </a:lnTo>
                <a:lnTo>
                  <a:pt x="38100" y="95250"/>
                </a:lnTo>
                <a:lnTo>
                  <a:pt x="38100" y="38099"/>
                </a:lnTo>
                <a:lnTo>
                  <a:pt x="0" y="114299"/>
                </a:lnTo>
                <a:close/>
              </a:path>
              <a:path w="114300" h="438150">
                <a:moveTo>
                  <a:pt x="38100" y="114299"/>
                </a:moveTo>
                <a:lnTo>
                  <a:pt x="38100" y="437580"/>
                </a:lnTo>
                <a:lnTo>
                  <a:pt x="76200" y="437581"/>
                </a:lnTo>
                <a:lnTo>
                  <a:pt x="76200" y="114300"/>
                </a:lnTo>
                <a:lnTo>
                  <a:pt x="38100" y="114299"/>
                </a:lnTo>
                <a:close/>
              </a:path>
              <a:path w="114300" h="438150">
                <a:moveTo>
                  <a:pt x="38100" y="38099"/>
                </a:moveTo>
                <a:lnTo>
                  <a:pt x="38100" y="95250"/>
                </a:lnTo>
                <a:lnTo>
                  <a:pt x="76200" y="95250"/>
                </a:lnTo>
                <a:lnTo>
                  <a:pt x="76200" y="38100"/>
                </a:lnTo>
                <a:lnTo>
                  <a:pt x="57150" y="0"/>
                </a:lnTo>
                <a:lnTo>
                  <a:pt x="3810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8770" y="8454897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6"/>
                </a:moveTo>
                <a:lnTo>
                  <a:pt x="0" y="0"/>
                </a:lnTo>
                <a:lnTo>
                  <a:pt x="225024" y="0"/>
                </a:lnTo>
                <a:lnTo>
                  <a:pt x="225024" y="554086"/>
                </a:lnTo>
                <a:lnTo>
                  <a:pt x="0" y="5540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58770" y="8454897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6"/>
                </a:moveTo>
                <a:lnTo>
                  <a:pt x="0" y="0"/>
                </a:lnTo>
                <a:lnTo>
                  <a:pt x="225025" y="0"/>
                </a:lnTo>
                <a:lnTo>
                  <a:pt x="225025" y="554086"/>
                </a:lnTo>
                <a:lnTo>
                  <a:pt x="0" y="55408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13724" y="4079564"/>
            <a:ext cx="476250" cy="1162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21700" y="8473409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0" y="114299"/>
                </a:moveTo>
                <a:lnTo>
                  <a:pt x="114300" y="114300"/>
                </a:lnTo>
                <a:lnTo>
                  <a:pt x="76200" y="38098"/>
                </a:lnTo>
                <a:lnTo>
                  <a:pt x="76200" y="95249"/>
                </a:lnTo>
                <a:lnTo>
                  <a:pt x="38100" y="95249"/>
                </a:lnTo>
                <a:lnTo>
                  <a:pt x="38100" y="38101"/>
                </a:lnTo>
                <a:lnTo>
                  <a:pt x="0" y="114299"/>
                </a:lnTo>
                <a:close/>
              </a:path>
              <a:path w="114300" h="438150">
                <a:moveTo>
                  <a:pt x="38100" y="114299"/>
                </a:moveTo>
                <a:lnTo>
                  <a:pt x="38100" y="437580"/>
                </a:lnTo>
                <a:lnTo>
                  <a:pt x="76200" y="437581"/>
                </a:lnTo>
                <a:lnTo>
                  <a:pt x="76200" y="114300"/>
                </a:lnTo>
                <a:lnTo>
                  <a:pt x="38100" y="114299"/>
                </a:lnTo>
                <a:close/>
              </a:path>
              <a:path w="114300" h="438150">
                <a:moveTo>
                  <a:pt x="38100" y="38101"/>
                </a:moveTo>
                <a:lnTo>
                  <a:pt x="38100" y="95249"/>
                </a:lnTo>
                <a:lnTo>
                  <a:pt x="76200" y="95249"/>
                </a:lnTo>
                <a:lnTo>
                  <a:pt x="76200" y="38098"/>
                </a:lnTo>
                <a:lnTo>
                  <a:pt x="57151" y="0"/>
                </a:lnTo>
                <a:lnTo>
                  <a:pt x="3810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73805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5"/>
                </a:moveTo>
                <a:lnTo>
                  <a:pt x="0" y="0"/>
                </a:lnTo>
                <a:lnTo>
                  <a:pt x="225024" y="0"/>
                </a:lnTo>
                <a:lnTo>
                  <a:pt x="225024" y="554085"/>
                </a:lnTo>
                <a:lnTo>
                  <a:pt x="0" y="5540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73805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6"/>
                </a:moveTo>
                <a:lnTo>
                  <a:pt x="0" y="0"/>
                </a:lnTo>
                <a:lnTo>
                  <a:pt x="225025" y="0"/>
                </a:lnTo>
                <a:lnTo>
                  <a:pt x="225025" y="554086"/>
                </a:lnTo>
                <a:lnTo>
                  <a:pt x="0" y="55408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52774" y="941800"/>
            <a:ext cx="1533524" cy="2466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36735" y="8473409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0" y="114299"/>
                </a:moveTo>
                <a:lnTo>
                  <a:pt x="114300" y="114300"/>
                </a:lnTo>
                <a:lnTo>
                  <a:pt x="76200" y="38098"/>
                </a:lnTo>
                <a:lnTo>
                  <a:pt x="76200" y="95249"/>
                </a:lnTo>
                <a:lnTo>
                  <a:pt x="38100" y="95249"/>
                </a:lnTo>
                <a:lnTo>
                  <a:pt x="38100" y="38101"/>
                </a:lnTo>
                <a:lnTo>
                  <a:pt x="0" y="114299"/>
                </a:lnTo>
                <a:close/>
              </a:path>
              <a:path w="114300" h="438150">
                <a:moveTo>
                  <a:pt x="38100" y="114299"/>
                </a:moveTo>
                <a:lnTo>
                  <a:pt x="38100" y="437580"/>
                </a:lnTo>
                <a:lnTo>
                  <a:pt x="76200" y="437581"/>
                </a:lnTo>
                <a:lnTo>
                  <a:pt x="76200" y="114300"/>
                </a:lnTo>
                <a:lnTo>
                  <a:pt x="38100" y="114299"/>
                </a:lnTo>
                <a:close/>
              </a:path>
              <a:path w="114300" h="438150">
                <a:moveTo>
                  <a:pt x="38100" y="38101"/>
                </a:moveTo>
                <a:lnTo>
                  <a:pt x="38100" y="95249"/>
                </a:lnTo>
                <a:lnTo>
                  <a:pt x="76200" y="95249"/>
                </a:lnTo>
                <a:lnTo>
                  <a:pt x="76200" y="38098"/>
                </a:lnTo>
                <a:lnTo>
                  <a:pt x="57151" y="0"/>
                </a:lnTo>
                <a:lnTo>
                  <a:pt x="3810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88840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5"/>
                </a:moveTo>
                <a:lnTo>
                  <a:pt x="0" y="0"/>
                </a:lnTo>
                <a:lnTo>
                  <a:pt x="225024" y="0"/>
                </a:lnTo>
                <a:lnTo>
                  <a:pt x="225024" y="554085"/>
                </a:lnTo>
                <a:lnTo>
                  <a:pt x="0" y="5540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88840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6"/>
                </a:moveTo>
                <a:lnTo>
                  <a:pt x="0" y="0"/>
                </a:lnTo>
                <a:lnTo>
                  <a:pt x="225025" y="0"/>
                </a:lnTo>
                <a:lnTo>
                  <a:pt x="225025" y="554086"/>
                </a:lnTo>
                <a:lnTo>
                  <a:pt x="0" y="55408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58102" y="478415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 h="0">
                <a:moveTo>
                  <a:pt x="1555623" y="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85634" y="4121949"/>
            <a:ext cx="542924" cy="1123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52470" y="3131840"/>
            <a:ext cx="526415" cy="1477645"/>
          </a:xfrm>
          <a:custGeom>
            <a:avLst/>
            <a:gdLst/>
            <a:ahLst/>
            <a:cxnLst/>
            <a:rect l="l" t="t" r="r" b="b"/>
            <a:pathLst>
              <a:path w="526414" h="1477645">
                <a:moveTo>
                  <a:pt x="526139" y="0"/>
                </a:moveTo>
                <a:lnTo>
                  <a:pt x="0" y="14771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51770" y="8473409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0" y="114299"/>
                </a:moveTo>
                <a:lnTo>
                  <a:pt x="114300" y="114300"/>
                </a:lnTo>
                <a:lnTo>
                  <a:pt x="76200" y="38098"/>
                </a:lnTo>
                <a:lnTo>
                  <a:pt x="76200" y="95249"/>
                </a:lnTo>
                <a:lnTo>
                  <a:pt x="38100" y="95249"/>
                </a:lnTo>
                <a:lnTo>
                  <a:pt x="38100" y="38101"/>
                </a:lnTo>
                <a:lnTo>
                  <a:pt x="0" y="114299"/>
                </a:lnTo>
                <a:close/>
              </a:path>
              <a:path w="114300" h="438150">
                <a:moveTo>
                  <a:pt x="38100" y="114299"/>
                </a:moveTo>
                <a:lnTo>
                  <a:pt x="38100" y="437580"/>
                </a:lnTo>
                <a:lnTo>
                  <a:pt x="76200" y="437581"/>
                </a:lnTo>
                <a:lnTo>
                  <a:pt x="76200" y="114300"/>
                </a:lnTo>
                <a:lnTo>
                  <a:pt x="38100" y="114299"/>
                </a:lnTo>
                <a:close/>
              </a:path>
              <a:path w="114300" h="438150">
                <a:moveTo>
                  <a:pt x="38100" y="38101"/>
                </a:moveTo>
                <a:lnTo>
                  <a:pt x="38100" y="95249"/>
                </a:lnTo>
                <a:lnTo>
                  <a:pt x="76200" y="95249"/>
                </a:lnTo>
                <a:lnTo>
                  <a:pt x="76200" y="38098"/>
                </a:lnTo>
                <a:lnTo>
                  <a:pt x="57151" y="0"/>
                </a:lnTo>
                <a:lnTo>
                  <a:pt x="3810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03875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5"/>
                </a:moveTo>
                <a:lnTo>
                  <a:pt x="0" y="0"/>
                </a:lnTo>
                <a:lnTo>
                  <a:pt x="225024" y="0"/>
                </a:lnTo>
                <a:lnTo>
                  <a:pt x="225024" y="554085"/>
                </a:lnTo>
                <a:lnTo>
                  <a:pt x="0" y="5540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03875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6"/>
                </a:moveTo>
                <a:lnTo>
                  <a:pt x="0" y="0"/>
                </a:lnTo>
                <a:lnTo>
                  <a:pt x="225025" y="0"/>
                </a:lnTo>
                <a:lnTo>
                  <a:pt x="225025" y="554086"/>
                </a:lnTo>
                <a:lnTo>
                  <a:pt x="0" y="55408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85647" y="3866439"/>
            <a:ext cx="342899" cy="390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21801" y="8473409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76199" y="114300"/>
                </a:moveTo>
                <a:lnTo>
                  <a:pt x="114300" y="114300"/>
                </a:lnTo>
                <a:lnTo>
                  <a:pt x="76200" y="38100"/>
                </a:lnTo>
                <a:lnTo>
                  <a:pt x="76199" y="114300"/>
                </a:lnTo>
                <a:close/>
              </a:path>
              <a:path w="114300" h="438150">
                <a:moveTo>
                  <a:pt x="38099" y="114299"/>
                </a:moveTo>
                <a:lnTo>
                  <a:pt x="76199" y="114300"/>
                </a:lnTo>
                <a:lnTo>
                  <a:pt x="76200" y="95249"/>
                </a:lnTo>
                <a:lnTo>
                  <a:pt x="38100" y="95249"/>
                </a:lnTo>
                <a:lnTo>
                  <a:pt x="38099" y="114299"/>
                </a:lnTo>
                <a:close/>
              </a:path>
              <a:path w="114300" h="438150">
                <a:moveTo>
                  <a:pt x="0" y="114299"/>
                </a:moveTo>
                <a:lnTo>
                  <a:pt x="38099" y="114299"/>
                </a:lnTo>
                <a:lnTo>
                  <a:pt x="38100" y="95249"/>
                </a:lnTo>
                <a:lnTo>
                  <a:pt x="76200" y="95249"/>
                </a:lnTo>
                <a:lnTo>
                  <a:pt x="76198" y="38097"/>
                </a:lnTo>
                <a:lnTo>
                  <a:pt x="57150" y="0"/>
                </a:lnTo>
                <a:lnTo>
                  <a:pt x="0" y="114299"/>
                </a:lnTo>
                <a:close/>
              </a:path>
              <a:path w="114300" h="438150">
                <a:moveTo>
                  <a:pt x="38098" y="437580"/>
                </a:moveTo>
                <a:lnTo>
                  <a:pt x="76198" y="437581"/>
                </a:lnTo>
                <a:lnTo>
                  <a:pt x="76199" y="114300"/>
                </a:lnTo>
                <a:lnTo>
                  <a:pt x="38099" y="114299"/>
                </a:lnTo>
                <a:lnTo>
                  <a:pt x="38098" y="437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73905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5"/>
                </a:moveTo>
                <a:lnTo>
                  <a:pt x="0" y="0"/>
                </a:lnTo>
                <a:lnTo>
                  <a:pt x="225024" y="0"/>
                </a:lnTo>
                <a:lnTo>
                  <a:pt x="225024" y="554085"/>
                </a:lnTo>
                <a:lnTo>
                  <a:pt x="0" y="5540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73905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6"/>
                </a:moveTo>
                <a:lnTo>
                  <a:pt x="0" y="0"/>
                </a:lnTo>
                <a:lnTo>
                  <a:pt x="225025" y="0"/>
                </a:lnTo>
                <a:lnTo>
                  <a:pt x="225025" y="554086"/>
                </a:lnTo>
                <a:lnTo>
                  <a:pt x="0" y="55408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49449" y="3716905"/>
            <a:ext cx="314325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36834" y="8473409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76201" y="114300"/>
                </a:moveTo>
                <a:lnTo>
                  <a:pt x="114300" y="114300"/>
                </a:lnTo>
                <a:lnTo>
                  <a:pt x="76201" y="38100"/>
                </a:lnTo>
                <a:lnTo>
                  <a:pt x="76201" y="114300"/>
                </a:lnTo>
                <a:close/>
              </a:path>
              <a:path w="114300" h="438150">
                <a:moveTo>
                  <a:pt x="38101" y="114299"/>
                </a:moveTo>
                <a:lnTo>
                  <a:pt x="76201" y="114300"/>
                </a:lnTo>
                <a:lnTo>
                  <a:pt x="76201" y="95249"/>
                </a:lnTo>
                <a:lnTo>
                  <a:pt x="38101" y="95249"/>
                </a:lnTo>
                <a:lnTo>
                  <a:pt x="38101" y="114299"/>
                </a:lnTo>
                <a:close/>
              </a:path>
              <a:path w="114300" h="438150">
                <a:moveTo>
                  <a:pt x="0" y="114299"/>
                </a:moveTo>
                <a:lnTo>
                  <a:pt x="38101" y="114299"/>
                </a:lnTo>
                <a:lnTo>
                  <a:pt x="38101" y="95249"/>
                </a:lnTo>
                <a:lnTo>
                  <a:pt x="76201" y="95249"/>
                </a:lnTo>
                <a:lnTo>
                  <a:pt x="76200" y="38098"/>
                </a:lnTo>
                <a:lnTo>
                  <a:pt x="57151" y="0"/>
                </a:lnTo>
                <a:lnTo>
                  <a:pt x="0" y="114299"/>
                </a:lnTo>
                <a:close/>
              </a:path>
              <a:path w="114300" h="438150">
                <a:moveTo>
                  <a:pt x="38100" y="437580"/>
                </a:moveTo>
                <a:lnTo>
                  <a:pt x="76200" y="437581"/>
                </a:lnTo>
                <a:lnTo>
                  <a:pt x="76201" y="114300"/>
                </a:lnTo>
                <a:lnTo>
                  <a:pt x="38101" y="114299"/>
                </a:lnTo>
                <a:lnTo>
                  <a:pt x="38100" y="437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88940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5"/>
                </a:moveTo>
                <a:lnTo>
                  <a:pt x="0" y="0"/>
                </a:lnTo>
                <a:lnTo>
                  <a:pt x="225024" y="0"/>
                </a:lnTo>
                <a:lnTo>
                  <a:pt x="225024" y="554085"/>
                </a:lnTo>
                <a:lnTo>
                  <a:pt x="0" y="5540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88940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6"/>
                </a:moveTo>
                <a:lnTo>
                  <a:pt x="0" y="0"/>
                </a:lnTo>
                <a:lnTo>
                  <a:pt x="225025" y="0"/>
                </a:lnTo>
                <a:lnTo>
                  <a:pt x="225025" y="554086"/>
                </a:lnTo>
                <a:lnTo>
                  <a:pt x="0" y="55408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50279" y="1916705"/>
            <a:ext cx="333375" cy="447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51870" y="8473409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76201" y="114300"/>
                </a:moveTo>
                <a:lnTo>
                  <a:pt x="114300" y="114300"/>
                </a:lnTo>
                <a:lnTo>
                  <a:pt x="76201" y="38100"/>
                </a:lnTo>
                <a:lnTo>
                  <a:pt x="76201" y="114300"/>
                </a:lnTo>
                <a:close/>
              </a:path>
              <a:path w="114300" h="438150">
                <a:moveTo>
                  <a:pt x="38101" y="114299"/>
                </a:moveTo>
                <a:lnTo>
                  <a:pt x="76201" y="114300"/>
                </a:lnTo>
                <a:lnTo>
                  <a:pt x="76201" y="95249"/>
                </a:lnTo>
                <a:lnTo>
                  <a:pt x="38101" y="95249"/>
                </a:lnTo>
                <a:lnTo>
                  <a:pt x="38101" y="114299"/>
                </a:lnTo>
                <a:close/>
              </a:path>
              <a:path w="114300" h="438150">
                <a:moveTo>
                  <a:pt x="0" y="114299"/>
                </a:moveTo>
                <a:lnTo>
                  <a:pt x="38101" y="114299"/>
                </a:lnTo>
                <a:lnTo>
                  <a:pt x="38101" y="95249"/>
                </a:lnTo>
                <a:lnTo>
                  <a:pt x="76201" y="95249"/>
                </a:lnTo>
                <a:lnTo>
                  <a:pt x="76200" y="38098"/>
                </a:lnTo>
                <a:lnTo>
                  <a:pt x="57151" y="0"/>
                </a:lnTo>
                <a:lnTo>
                  <a:pt x="0" y="114299"/>
                </a:lnTo>
                <a:close/>
              </a:path>
              <a:path w="114300" h="438150">
                <a:moveTo>
                  <a:pt x="38100" y="437580"/>
                </a:moveTo>
                <a:lnTo>
                  <a:pt x="76200" y="437581"/>
                </a:lnTo>
                <a:lnTo>
                  <a:pt x="76201" y="114300"/>
                </a:lnTo>
                <a:lnTo>
                  <a:pt x="38101" y="114299"/>
                </a:lnTo>
                <a:lnTo>
                  <a:pt x="38100" y="437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03974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5"/>
                </a:moveTo>
                <a:lnTo>
                  <a:pt x="0" y="0"/>
                </a:lnTo>
                <a:lnTo>
                  <a:pt x="225024" y="0"/>
                </a:lnTo>
                <a:lnTo>
                  <a:pt x="225024" y="554085"/>
                </a:lnTo>
                <a:lnTo>
                  <a:pt x="0" y="5540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03974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6"/>
                </a:moveTo>
                <a:lnTo>
                  <a:pt x="0" y="0"/>
                </a:lnTo>
                <a:lnTo>
                  <a:pt x="225025" y="0"/>
                </a:lnTo>
                <a:lnTo>
                  <a:pt x="225025" y="554086"/>
                </a:lnTo>
                <a:lnTo>
                  <a:pt x="0" y="55408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05174" y="3546164"/>
            <a:ext cx="333374" cy="4857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66906" y="8473409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76199" y="114300"/>
                </a:moveTo>
                <a:lnTo>
                  <a:pt x="114300" y="114300"/>
                </a:lnTo>
                <a:lnTo>
                  <a:pt x="76200" y="38100"/>
                </a:lnTo>
                <a:lnTo>
                  <a:pt x="76199" y="114300"/>
                </a:lnTo>
                <a:close/>
              </a:path>
              <a:path w="114300" h="438150">
                <a:moveTo>
                  <a:pt x="38099" y="114299"/>
                </a:moveTo>
                <a:lnTo>
                  <a:pt x="76199" y="114300"/>
                </a:lnTo>
                <a:lnTo>
                  <a:pt x="76200" y="95249"/>
                </a:lnTo>
                <a:lnTo>
                  <a:pt x="38100" y="95249"/>
                </a:lnTo>
                <a:lnTo>
                  <a:pt x="38099" y="114299"/>
                </a:lnTo>
                <a:close/>
              </a:path>
              <a:path w="114300" h="438150">
                <a:moveTo>
                  <a:pt x="0" y="114299"/>
                </a:moveTo>
                <a:lnTo>
                  <a:pt x="38099" y="114299"/>
                </a:lnTo>
                <a:lnTo>
                  <a:pt x="38100" y="95249"/>
                </a:lnTo>
                <a:lnTo>
                  <a:pt x="76200" y="95249"/>
                </a:lnTo>
                <a:lnTo>
                  <a:pt x="76198" y="38097"/>
                </a:lnTo>
                <a:lnTo>
                  <a:pt x="57150" y="0"/>
                </a:lnTo>
                <a:lnTo>
                  <a:pt x="0" y="114299"/>
                </a:lnTo>
                <a:close/>
              </a:path>
              <a:path w="114300" h="438150">
                <a:moveTo>
                  <a:pt x="38098" y="437580"/>
                </a:moveTo>
                <a:lnTo>
                  <a:pt x="76198" y="437581"/>
                </a:lnTo>
                <a:lnTo>
                  <a:pt x="76199" y="114300"/>
                </a:lnTo>
                <a:lnTo>
                  <a:pt x="38099" y="114299"/>
                </a:lnTo>
                <a:lnTo>
                  <a:pt x="38098" y="437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19010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5"/>
                </a:moveTo>
                <a:lnTo>
                  <a:pt x="0" y="0"/>
                </a:lnTo>
                <a:lnTo>
                  <a:pt x="225024" y="0"/>
                </a:lnTo>
                <a:lnTo>
                  <a:pt x="225024" y="554085"/>
                </a:lnTo>
                <a:lnTo>
                  <a:pt x="0" y="5540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19010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6"/>
                </a:moveTo>
                <a:lnTo>
                  <a:pt x="0" y="0"/>
                </a:lnTo>
                <a:lnTo>
                  <a:pt x="225025" y="0"/>
                </a:lnTo>
                <a:lnTo>
                  <a:pt x="225025" y="554086"/>
                </a:lnTo>
                <a:lnTo>
                  <a:pt x="0" y="55408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88599" y="476544"/>
            <a:ext cx="628650" cy="12763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42179" y="1215112"/>
            <a:ext cx="572135" cy="0"/>
          </a:xfrm>
          <a:custGeom>
            <a:avLst/>
            <a:gdLst/>
            <a:ahLst/>
            <a:cxnLst/>
            <a:rect l="l" t="t" r="r" b="b"/>
            <a:pathLst>
              <a:path w="572135" h="0">
                <a:moveTo>
                  <a:pt x="571546" y="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83654" y="1331640"/>
            <a:ext cx="765810" cy="1395730"/>
          </a:xfrm>
          <a:custGeom>
            <a:avLst/>
            <a:gdLst/>
            <a:ahLst/>
            <a:cxnLst/>
            <a:rect l="l" t="t" r="r" b="b"/>
            <a:pathLst>
              <a:path w="765810" h="1395730">
                <a:moveTo>
                  <a:pt x="765795" y="139515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36936" y="8473409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76199" y="114300"/>
                </a:moveTo>
                <a:lnTo>
                  <a:pt x="114300" y="114300"/>
                </a:lnTo>
                <a:lnTo>
                  <a:pt x="76200" y="38100"/>
                </a:lnTo>
                <a:lnTo>
                  <a:pt x="76199" y="114300"/>
                </a:lnTo>
                <a:close/>
              </a:path>
              <a:path w="114300" h="438150">
                <a:moveTo>
                  <a:pt x="38099" y="114299"/>
                </a:moveTo>
                <a:lnTo>
                  <a:pt x="76199" y="114300"/>
                </a:lnTo>
                <a:lnTo>
                  <a:pt x="76200" y="95249"/>
                </a:lnTo>
                <a:lnTo>
                  <a:pt x="38100" y="95249"/>
                </a:lnTo>
                <a:lnTo>
                  <a:pt x="38099" y="114299"/>
                </a:lnTo>
                <a:close/>
              </a:path>
              <a:path w="114300" h="438150">
                <a:moveTo>
                  <a:pt x="0" y="114299"/>
                </a:moveTo>
                <a:lnTo>
                  <a:pt x="38099" y="114299"/>
                </a:lnTo>
                <a:lnTo>
                  <a:pt x="38100" y="95249"/>
                </a:lnTo>
                <a:lnTo>
                  <a:pt x="76200" y="95249"/>
                </a:lnTo>
                <a:lnTo>
                  <a:pt x="76198" y="38097"/>
                </a:lnTo>
                <a:lnTo>
                  <a:pt x="57150" y="0"/>
                </a:lnTo>
                <a:lnTo>
                  <a:pt x="0" y="114299"/>
                </a:lnTo>
                <a:close/>
              </a:path>
              <a:path w="114300" h="438150">
                <a:moveTo>
                  <a:pt x="38098" y="437580"/>
                </a:moveTo>
                <a:lnTo>
                  <a:pt x="76198" y="437581"/>
                </a:lnTo>
                <a:lnTo>
                  <a:pt x="76199" y="114300"/>
                </a:lnTo>
                <a:lnTo>
                  <a:pt x="38099" y="114299"/>
                </a:lnTo>
                <a:lnTo>
                  <a:pt x="38098" y="437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89040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5"/>
                </a:moveTo>
                <a:lnTo>
                  <a:pt x="0" y="0"/>
                </a:lnTo>
                <a:lnTo>
                  <a:pt x="225024" y="0"/>
                </a:lnTo>
                <a:lnTo>
                  <a:pt x="225024" y="554085"/>
                </a:lnTo>
                <a:lnTo>
                  <a:pt x="0" y="5540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89040" y="8473409"/>
            <a:ext cx="225425" cy="554355"/>
          </a:xfrm>
          <a:custGeom>
            <a:avLst/>
            <a:gdLst/>
            <a:ahLst/>
            <a:cxnLst/>
            <a:rect l="l" t="t" r="r" b="b"/>
            <a:pathLst>
              <a:path w="225425" h="554354">
                <a:moveTo>
                  <a:pt x="0" y="554086"/>
                </a:moveTo>
                <a:lnTo>
                  <a:pt x="0" y="0"/>
                </a:lnTo>
                <a:lnTo>
                  <a:pt x="225025" y="0"/>
                </a:lnTo>
                <a:lnTo>
                  <a:pt x="225025" y="554086"/>
                </a:lnTo>
                <a:lnTo>
                  <a:pt x="0" y="55408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56710" y="2633197"/>
            <a:ext cx="504825" cy="7524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33405" y="3131839"/>
            <a:ext cx="901065" cy="1477645"/>
          </a:xfrm>
          <a:custGeom>
            <a:avLst/>
            <a:gdLst/>
            <a:ahLst/>
            <a:cxnLst/>
            <a:rect l="l" t="t" r="r" b="b"/>
            <a:pathLst>
              <a:path w="901064" h="1477645">
                <a:moveTo>
                  <a:pt x="900455" y="147713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33406" y="1331640"/>
            <a:ext cx="1845310" cy="1395730"/>
          </a:xfrm>
          <a:custGeom>
            <a:avLst/>
            <a:gdLst/>
            <a:ahLst/>
            <a:cxnLst/>
            <a:rect l="l" t="t" r="r" b="b"/>
            <a:pathLst>
              <a:path w="1845310" h="1395730">
                <a:moveTo>
                  <a:pt x="0" y="1395156"/>
                </a:moveTo>
                <a:lnTo>
                  <a:pt x="184520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31129" y="3395429"/>
            <a:ext cx="352424" cy="7715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50752" y="2242601"/>
            <a:ext cx="295275" cy="3524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10354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</a:rPr>
              <a:t>10.3.3</a:t>
            </a:r>
            <a:r>
              <a:rPr dirty="0" sz="3900" spc="5">
                <a:solidFill>
                  <a:srgbClr val="FF3300"/>
                </a:solidFill>
              </a:rPr>
              <a:t> </a:t>
            </a:r>
            <a:r>
              <a:rPr dirty="0" sz="3900" spc="40">
                <a:solidFill>
                  <a:srgbClr val="FF3300"/>
                </a:solidFill>
              </a:rPr>
              <a:t>dag</a:t>
            </a:r>
            <a:r>
              <a:rPr dirty="0" sz="3900" spc="90">
                <a:solidFill>
                  <a:srgbClr val="FF3300"/>
                </a:solidFill>
              </a:rPr>
              <a:t>的应用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83198"/>
            <a:ext cx="8428355" cy="506793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通过构造</a:t>
            </a:r>
            <a:r>
              <a:rPr dirty="0" baseline="1010" sz="4125" spc="44" b="1">
                <a:latin typeface="黑体"/>
                <a:cs typeface="黑体"/>
              </a:rPr>
              <a:t>dag，</a:t>
            </a:r>
            <a:r>
              <a:rPr dirty="0" baseline="1010" sz="4125" spc="67" b="1">
                <a:latin typeface="黑体"/>
                <a:cs typeface="黑体"/>
              </a:rPr>
              <a:t>可以获得一些十分有用的信息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首先，可以检测出公共子表达式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marR="5080" indent="-285750">
              <a:lnSpc>
                <a:spcPts val="2780"/>
              </a:lnSpc>
              <a:spcBef>
                <a:spcPts val="7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其次，可以确定出哪些名字的值在前驱块中计算而在本块 </a:t>
            </a:r>
            <a:r>
              <a:rPr dirty="0" sz="2350" spc="50" b="1">
                <a:latin typeface="黑体"/>
                <a:cs typeface="黑体"/>
              </a:rPr>
              <a:t>内被引用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755650">
              <a:lnSpc>
                <a:spcPts val="2815"/>
              </a:lnSpc>
            </a:pPr>
            <a:r>
              <a:rPr dirty="0" sz="2350" spc="50" b="1">
                <a:latin typeface="黑体"/>
                <a:cs typeface="黑体"/>
              </a:rPr>
              <a:t>即</a:t>
            </a:r>
            <a:r>
              <a:rPr dirty="0" sz="2350" spc="30" b="1">
                <a:latin typeface="黑体"/>
                <a:cs typeface="黑体"/>
              </a:rPr>
              <a:t>，dag</a:t>
            </a:r>
            <a:r>
              <a:rPr dirty="0" sz="2350" spc="50" b="1">
                <a:latin typeface="黑体"/>
                <a:cs typeface="黑体"/>
              </a:rPr>
              <a:t>中叶子结点对应的名字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 marL="755650" marR="5080" indent="-285750">
              <a:lnSpc>
                <a:spcPct val="101899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再次，可以确定出哪些名字的值在本块中计算而可以在后 </a:t>
            </a:r>
            <a:r>
              <a:rPr dirty="0" sz="2350" spc="50" b="1">
                <a:latin typeface="黑体"/>
                <a:cs typeface="黑体"/>
              </a:rPr>
              <a:t>继块中被引用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755650">
              <a:lnSpc>
                <a:spcPts val="2785"/>
              </a:lnSpc>
            </a:pPr>
            <a:r>
              <a:rPr dirty="0" sz="2350" spc="50" b="1">
                <a:latin typeface="黑体"/>
                <a:cs typeface="黑体"/>
              </a:rPr>
              <a:t>即，在</a:t>
            </a:r>
            <a:r>
              <a:rPr dirty="0" sz="2350" spc="25" b="1">
                <a:latin typeface="黑体"/>
                <a:cs typeface="黑体"/>
              </a:rPr>
              <a:t>dag</a:t>
            </a:r>
            <a:r>
              <a:rPr dirty="0" sz="2350" spc="50" b="1">
                <a:latin typeface="黑体"/>
                <a:cs typeface="黑体"/>
              </a:rPr>
              <a:t>构造的结尾仍存在于结点的标识符表中的那些</a:t>
            </a:r>
            <a:endParaRPr sz="2350">
              <a:latin typeface="黑体"/>
              <a:cs typeface="黑体"/>
            </a:endParaRPr>
          </a:p>
          <a:p>
            <a:pPr marL="755650">
              <a:lnSpc>
                <a:spcPct val="100000"/>
              </a:lnSpc>
              <a:spcBef>
                <a:spcPts val="85"/>
              </a:spcBef>
            </a:pPr>
            <a:r>
              <a:rPr dirty="0" sz="2350" spc="50" b="1">
                <a:latin typeface="黑体"/>
                <a:cs typeface="黑体"/>
              </a:rPr>
              <a:t>名字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黑体"/>
                <a:cs typeface="黑体"/>
              </a:rPr>
              <a:t>dag</a:t>
            </a:r>
            <a:r>
              <a:rPr dirty="0" baseline="1010" sz="4125" spc="67" b="1">
                <a:latin typeface="黑体"/>
                <a:cs typeface="黑体"/>
              </a:rPr>
              <a:t>应用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简化基本块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重排基本块的计算顺序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3580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利用</a:t>
            </a:r>
            <a:r>
              <a:rPr dirty="0" sz="3900" spc="40">
                <a:solidFill>
                  <a:srgbClr val="FF3300"/>
                </a:solidFill>
              </a:rPr>
              <a:t>dag</a:t>
            </a:r>
            <a:r>
              <a:rPr dirty="0" sz="3900" spc="90">
                <a:solidFill>
                  <a:srgbClr val="FF3300"/>
                </a:solidFill>
              </a:rPr>
              <a:t>简化基本</a:t>
            </a:r>
            <a:r>
              <a:rPr dirty="0" sz="3900" spc="80">
                <a:solidFill>
                  <a:srgbClr val="FF3300"/>
                </a:solidFill>
              </a:rPr>
              <a:t>块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269240" y="1159585"/>
            <a:ext cx="8731250" cy="465074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8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重新生成原来基本块的一个简化的三地址语句序列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公共表达式被删除</a:t>
            </a:r>
            <a:endParaRPr baseline="1182" sz="35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复制语句被删除</a:t>
            </a:r>
            <a:endParaRPr baseline="1182" sz="3525">
              <a:latin typeface="黑体"/>
              <a:cs typeface="黑体"/>
            </a:endParaRPr>
          </a:p>
          <a:p>
            <a:pPr marL="393700" indent="-342900">
              <a:lnSpc>
                <a:spcPct val="100000"/>
              </a:lnSpc>
              <a:spcBef>
                <a:spcPts val="54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内部结点的计算可以按</a:t>
            </a:r>
            <a:r>
              <a:rPr dirty="0" sz="2400" b="1">
                <a:latin typeface="Times New Roman"/>
                <a:cs typeface="Times New Roman"/>
              </a:rPr>
              <a:t>dag</a:t>
            </a:r>
            <a:r>
              <a:rPr dirty="0" baseline="1182" sz="3525" spc="75" b="1">
                <a:latin typeface="黑体"/>
                <a:cs typeface="黑体"/>
              </a:rPr>
              <a:t>的拓扑排序所得的任意次序进行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93700" indent="-34290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在计算一个结点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时，把它的值赋给标识符表中的一个名字</a:t>
            </a:r>
            <a:r>
              <a:rPr dirty="0" sz="2400" b="1">
                <a:latin typeface="Times New Roman"/>
                <a:cs typeface="Times New Roman"/>
              </a:rPr>
              <a:t>x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5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应优先选择其值在块外仍需要的名字</a:t>
            </a:r>
            <a:r>
              <a:rPr dirty="0" sz="2400" b="1">
                <a:latin typeface="Times New Roman"/>
                <a:cs typeface="Times New Roman"/>
              </a:rPr>
              <a:t>x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93750" marR="136525" indent="-285750">
              <a:lnSpc>
                <a:spcPct val="9920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如果结点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的标识符表中还有其它的名字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…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10" b="1">
                <a:latin typeface="Times New Roman"/>
                <a:cs typeface="Times New Roman"/>
              </a:rPr>
              <a:t>y</a:t>
            </a:r>
            <a:r>
              <a:rPr dirty="0" baseline="-17361" sz="2400" spc="15" b="1">
                <a:latin typeface="Times New Roman"/>
                <a:cs typeface="Times New Roman"/>
              </a:rPr>
              <a:t>k</a:t>
            </a:r>
            <a:r>
              <a:rPr dirty="0" baseline="1182" sz="3525" spc="15" b="1">
                <a:latin typeface="黑体"/>
                <a:cs typeface="黑体"/>
              </a:rPr>
              <a:t>，  </a:t>
            </a:r>
            <a:r>
              <a:rPr dirty="0" baseline="1182" sz="3525" spc="75" b="1">
                <a:latin typeface="黑体"/>
                <a:cs typeface="黑体"/>
              </a:rPr>
              <a:t>它们的值在块外也使用，则可以用语句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: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x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Times New Roman"/>
                <a:cs typeface="Times New Roman"/>
              </a:rPr>
              <a:t>: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x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…</a:t>
            </a:r>
            <a:r>
              <a:rPr dirty="0" baseline="1182" sz="3525" spc="37" b="1">
                <a:latin typeface="黑体"/>
                <a:cs typeface="黑体"/>
              </a:rPr>
              <a:t>、  </a:t>
            </a:r>
            <a:r>
              <a:rPr dirty="0" sz="2400" spc="-5" b="1">
                <a:latin typeface="Times New Roman"/>
                <a:cs typeface="Times New Roman"/>
              </a:rPr>
              <a:t>y</a:t>
            </a:r>
            <a:r>
              <a:rPr dirty="0" baseline="-17361" sz="2400" spc="-7" b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Times New Roman"/>
                <a:cs typeface="Times New Roman"/>
              </a:rPr>
              <a:t>:=x</a:t>
            </a:r>
            <a:r>
              <a:rPr dirty="0" baseline="1182" sz="3525" spc="75" b="1">
                <a:latin typeface="黑体"/>
                <a:cs typeface="黑体"/>
              </a:rPr>
              <a:t>对它们赋值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93750" marR="406400" indent="-285750">
              <a:lnSpc>
                <a:spcPct val="100800"/>
              </a:lnSpc>
              <a:spcBef>
                <a:spcPts val="6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如果某内部结点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1182" sz="3525" spc="67" b="1">
                <a:latin typeface="黑体"/>
                <a:cs typeface="黑体"/>
              </a:rPr>
              <a:t>的标识符表为空，那么建立新的临时变 </a:t>
            </a:r>
            <a:r>
              <a:rPr dirty="0" baseline="1182" sz="3525" spc="75" b="1">
                <a:latin typeface="黑体"/>
                <a:cs typeface="黑体"/>
              </a:rPr>
              <a:t>量保存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的值。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549" y="4419109"/>
            <a:ext cx="2115820" cy="483234"/>
          </a:xfrm>
          <a:custGeom>
            <a:avLst/>
            <a:gdLst/>
            <a:ahLst/>
            <a:cxnLst/>
            <a:rect l="l" t="t" r="r" b="b"/>
            <a:pathLst>
              <a:path w="2115820" h="483235">
                <a:moveTo>
                  <a:pt x="2063392" y="0"/>
                </a:moveTo>
                <a:lnTo>
                  <a:pt x="51842" y="0"/>
                </a:lnTo>
                <a:lnTo>
                  <a:pt x="31662" y="4074"/>
                </a:lnTo>
                <a:lnTo>
                  <a:pt x="15184" y="15184"/>
                </a:lnTo>
                <a:lnTo>
                  <a:pt x="4074" y="31663"/>
                </a:lnTo>
                <a:lnTo>
                  <a:pt x="0" y="51842"/>
                </a:lnTo>
                <a:lnTo>
                  <a:pt x="0" y="430945"/>
                </a:lnTo>
                <a:lnTo>
                  <a:pt x="4074" y="451124"/>
                </a:lnTo>
                <a:lnTo>
                  <a:pt x="15184" y="467603"/>
                </a:lnTo>
                <a:lnTo>
                  <a:pt x="31662" y="478713"/>
                </a:lnTo>
                <a:lnTo>
                  <a:pt x="51842" y="482787"/>
                </a:lnTo>
                <a:lnTo>
                  <a:pt x="2063392" y="482787"/>
                </a:lnTo>
                <a:lnTo>
                  <a:pt x="2083572" y="478713"/>
                </a:lnTo>
                <a:lnTo>
                  <a:pt x="2100051" y="467603"/>
                </a:lnTo>
                <a:lnTo>
                  <a:pt x="2111161" y="451124"/>
                </a:lnTo>
                <a:lnTo>
                  <a:pt x="2115235" y="430945"/>
                </a:lnTo>
                <a:lnTo>
                  <a:pt x="2115235" y="51842"/>
                </a:lnTo>
                <a:lnTo>
                  <a:pt x="2111161" y="31663"/>
                </a:lnTo>
                <a:lnTo>
                  <a:pt x="2100051" y="15184"/>
                </a:lnTo>
                <a:lnTo>
                  <a:pt x="2083572" y="4074"/>
                </a:lnTo>
                <a:lnTo>
                  <a:pt x="2063392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549" y="4419109"/>
            <a:ext cx="2115820" cy="483234"/>
          </a:xfrm>
          <a:custGeom>
            <a:avLst/>
            <a:gdLst/>
            <a:ahLst/>
            <a:cxnLst/>
            <a:rect l="l" t="t" r="r" b="b"/>
            <a:pathLst>
              <a:path w="2115820" h="483235">
                <a:moveTo>
                  <a:pt x="0" y="51842"/>
                </a:moveTo>
                <a:lnTo>
                  <a:pt x="4074" y="31662"/>
                </a:lnTo>
                <a:lnTo>
                  <a:pt x="15184" y="15184"/>
                </a:lnTo>
                <a:lnTo>
                  <a:pt x="31662" y="4074"/>
                </a:lnTo>
                <a:lnTo>
                  <a:pt x="51842" y="0"/>
                </a:lnTo>
                <a:lnTo>
                  <a:pt x="2063393" y="0"/>
                </a:lnTo>
                <a:lnTo>
                  <a:pt x="2083572" y="4074"/>
                </a:lnTo>
                <a:lnTo>
                  <a:pt x="2100050" y="15184"/>
                </a:lnTo>
                <a:lnTo>
                  <a:pt x="2111160" y="31662"/>
                </a:lnTo>
                <a:lnTo>
                  <a:pt x="2115235" y="51842"/>
                </a:lnTo>
                <a:lnTo>
                  <a:pt x="2115235" y="430945"/>
                </a:lnTo>
                <a:lnTo>
                  <a:pt x="2111160" y="451125"/>
                </a:lnTo>
                <a:lnTo>
                  <a:pt x="2100050" y="467603"/>
                </a:lnTo>
                <a:lnTo>
                  <a:pt x="2083572" y="478713"/>
                </a:lnTo>
                <a:lnTo>
                  <a:pt x="2063393" y="482788"/>
                </a:lnTo>
                <a:lnTo>
                  <a:pt x="51842" y="482788"/>
                </a:lnTo>
                <a:lnTo>
                  <a:pt x="31662" y="478713"/>
                </a:lnTo>
                <a:lnTo>
                  <a:pt x="15184" y="467603"/>
                </a:lnTo>
                <a:lnTo>
                  <a:pt x="4074" y="451125"/>
                </a:lnTo>
                <a:lnTo>
                  <a:pt x="0" y="430945"/>
                </a:lnTo>
                <a:lnTo>
                  <a:pt x="0" y="518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549" y="3531278"/>
            <a:ext cx="2115820" cy="483234"/>
          </a:xfrm>
          <a:custGeom>
            <a:avLst/>
            <a:gdLst/>
            <a:ahLst/>
            <a:cxnLst/>
            <a:rect l="l" t="t" r="r" b="b"/>
            <a:pathLst>
              <a:path w="2115820" h="483235">
                <a:moveTo>
                  <a:pt x="2063392" y="0"/>
                </a:moveTo>
                <a:lnTo>
                  <a:pt x="51842" y="0"/>
                </a:lnTo>
                <a:lnTo>
                  <a:pt x="31662" y="4074"/>
                </a:lnTo>
                <a:lnTo>
                  <a:pt x="15184" y="15184"/>
                </a:lnTo>
                <a:lnTo>
                  <a:pt x="4074" y="31663"/>
                </a:lnTo>
                <a:lnTo>
                  <a:pt x="0" y="51842"/>
                </a:lnTo>
                <a:lnTo>
                  <a:pt x="0" y="430945"/>
                </a:lnTo>
                <a:lnTo>
                  <a:pt x="4074" y="451124"/>
                </a:lnTo>
                <a:lnTo>
                  <a:pt x="15184" y="467603"/>
                </a:lnTo>
                <a:lnTo>
                  <a:pt x="31662" y="478713"/>
                </a:lnTo>
                <a:lnTo>
                  <a:pt x="51842" y="482787"/>
                </a:lnTo>
                <a:lnTo>
                  <a:pt x="2063392" y="482787"/>
                </a:lnTo>
                <a:lnTo>
                  <a:pt x="2083572" y="478713"/>
                </a:lnTo>
                <a:lnTo>
                  <a:pt x="2100051" y="467603"/>
                </a:lnTo>
                <a:lnTo>
                  <a:pt x="2111161" y="451124"/>
                </a:lnTo>
                <a:lnTo>
                  <a:pt x="2115235" y="430945"/>
                </a:lnTo>
                <a:lnTo>
                  <a:pt x="2115235" y="51842"/>
                </a:lnTo>
                <a:lnTo>
                  <a:pt x="2111161" y="31663"/>
                </a:lnTo>
                <a:lnTo>
                  <a:pt x="2100051" y="15184"/>
                </a:lnTo>
                <a:lnTo>
                  <a:pt x="2083572" y="4074"/>
                </a:lnTo>
                <a:lnTo>
                  <a:pt x="2063392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1549" y="3531278"/>
            <a:ext cx="2115820" cy="483234"/>
          </a:xfrm>
          <a:custGeom>
            <a:avLst/>
            <a:gdLst/>
            <a:ahLst/>
            <a:cxnLst/>
            <a:rect l="l" t="t" r="r" b="b"/>
            <a:pathLst>
              <a:path w="2115820" h="483235">
                <a:moveTo>
                  <a:pt x="0" y="51842"/>
                </a:moveTo>
                <a:lnTo>
                  <a:pt x="4074" y="31662"/>
                </a:lnTo>
                <a:lnTo>
                  <a:pt x="15184" y="15184"/>
                </a:lnTo>
                <a:lnTo>
                  <a:pt x="31662" y="4074"/>
                </a:lnTo>
                <a:lnTo>
                  <a:pt x="51842" y="0"/>
                </a:lnTo>
                <a:lnTo>
                  <a:pt x="2063393" y="0"/>
                </a:lnTo>
                <a:lnTo>
                  <a:pt x="2083572" y="4074"/>
                </a:lnTo>
                <a:lnTo>
                  <a:pt x="2100050" y="15184"/>
                </a:lnTo>
                <a:lnTo>
                  <a:pt x="2111160" y="31662"/>
                </a:lnTo>
                <a:lnTo>
                  <a:pt x="2115235" y="51842"/>
                </a:lnTo>
                <a:lnTo>
                  <a:pt x="2115235" y="430945"/>
                </a:lnTo>
                <a:lnTo>
                  <a:pt x="2111160" y="451125"/>
                </a:lnTo>
                <a:lnTo>
                  <a:pt x="2100050" y="467603"/>
                </a:lnTo>
                <a:lnTo>
                  <a:pt x="2083572" y="478713"/>
                </a:lnTo>
                <a:lnTo>
                  <a:pt x="2063393" y="482788"/>
                </a:lnTo>
                <a:lnTo>
                  <a:pt x="51842" y="482788"/>
                </a:lnTo>
                <a:lnTo>
                  <a:pt x="31662" y="478713"/>
                </a:lnTo>
                <a:lnTo>
                  <a:pt x="15184" y="467603"/>
                </a:lnTo>
                <a:lnTo>
                  <a:pt x="4074" y="451125"/>
                </a:lnTo>
                <a:lnTo>
                  <a:pt x="0" y="430945"/>
                </a:lnTo>
                <a:lnTo>
                  <a:pt x="0" y="518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1549" y="1828800"/>
            <a:ext cx="2115820" cy="1285240"/>
          </a:xfrm>
          <a:custGeom>
            <a:avLst/>
            <a:gdLst/>
            <a:ahLst/>
            <a:cxnLst/>
            <a:rect l="l" t="t" r="r" b="b"/>
            <a:pathLst>
              <a:path w="2115820" h="1285239">
                <a:moveTo>
                  <a:pt x="2031659" y="0"/>
                </a:moveTo>
                <a:lnTo>
                  <a:pt x="83575" y="0"/>
                </a:lnTo>
                <a:lnTo>
                  <a:pt x="51043" y="6567"/>
                </a:lnTo>
                <a:lnTo>
                  <a:pt x="24478" y="24478"/>
                </a:lnTo>
                <a:lnTo>
                  <a:pt x="6567" y="51043"/>
                </a:lnTo>
                <a:lnTo>
                  <a:pt x="0" y="83574"/>
                </a:lnTo>
                <a:lnTo>
                  <a:pt x="0" y="1201588"/>
                </a:lnTo>
                <a:lnTo>
                  <a:pt x="6567" y="1234120"/>
                </a:lnTo>
                <a:lnTo>
                  <a:pt x="24478" y="1260686"/>
                </a:lnTo>
                <a:lnTo>
                  <a:pt x="51043" y="1278597"/>
                </a:lnTo>
                <a:lnTo>
                  <a:pt x="83575" y="1285165"/>
                </a:lnTo>
                <a:lnTo>
                  <a:pt x="2031659" y="1285165"/>
                </a:lnTo>
                <a:lnTo>
                  <a:pt x="2064191" y="1278597"/>
                </a:lnTo>
                <a:lnTo>
                  <a:pt x="2090756" y="1260686"/>
                </a:lnTo>
                <a:lnTo>
                  <a:pt x="2108667" y="1234120"/>
                </a:lnTo>
                <a:lnTo>
                  <a:pt x="2115235" y="1201588"/>
                </a:lnTo>
                <a:lnTo>
                  <a:pt x="2115235" y="83574"/>
                </a:lnTo>
                <a:lnTo>
                  <a:pt x="2108667" y="51043"/>
                </a:lnTo>
                <a:lnTo>
                  <a:pt x="2090756" y="24478"/>
                </a:lnTo>
                <a:lnTo>
                  <a:pt x="2064191" y="6567"/>
                </a:lnTo>
                <a:lnTo>
                  <a:pt x="2031659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1549" y="1828800"/>
            <a:ext cx="2115820" cy="1285240"/>
          </a:xfrm>
          <a:custGeom>
            <a:avLst/>
            <a:gdLst/>
            <a:ahLst/>
            <a:cxnLst/>
            <a:rect l="l" t="t" r="r" b="b"/>
            <a:pathLst>
              <a:path w="2115820" h="1285239">
                <a:moveTo>
                  <a:pt x="0" y="83575"/>
                </a:moveTo>
                <a:lnTo>
                  <a:pt x="6567" y="51044"/>
                </a:lnTo>
                <a:lnTo>
                  <a:pt x="24478" y="24478"/>
                </a:lnTo>
                <a:lnTo>
                  <a:pt x="51044" y="6567"/>
                </a:lnTo>
                <a:lnTo>
                  <a:pt x="83575" y="0"/>
                </a:lnTo>
                <a:lnTo>
                  <a:pt x="2031660" y="0"/>
                </a:lnTo>
                <a:lnTo>
                  <a:pt x="2064191" y="6567"/>
                </a:lnTo>
                <a:lnTo>
                  <a:pt x="2090756" y="24478"/>
                </a:lnTo>
                <a:lnTo>
                  <a:pt x="2108667" y="51044"/>
                </a:lnTo>
                <a:lnTo>
                  <a:pt x="2115235" y="83575"/>
                </a:lnTo>
                <a:lnTo>
                  <a:pt x="2115235" y="1201590"/>
                </a:lnTo>
                <a:lnTo>
                  <a:pt x="2108667" y="1234121"/>
                </a:lnTo>
                <a:lnTo>
                  <a:pt x="2090756" y="1260686"/>
                </a:lnTo>
                <a:lnTo>
                  <a:pt x="2064191" y="1278597"/>
                </a:lnTo>
                <a:lnTo>
                  <a:pt x="2031660" y="1285165"/>
                </a:lnTo>
                <a:lnTo>
                  <a:pt x="83575" y="1285165"/>
                </a:lnTo>
                <a:lnTo>
                  <a:pt x="51044" y="1278597"/>
                </a:lnTo>
                <a:lnTo>
                  <a:pt x="24478" y="1260686"/>
                </a:lnTo>
                <a:lnTo>
                  <a:pt x="6567" y="1234121"/>
                </a:lnTo>
                <a:lnTo>
                  <a:pt x="0" y="1201590"/>
                </a:lnTo>
                <a:lnTo>
                  <a:pt x="0" y="835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0445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示例</a:t>
            </a:r>
            <a:endParaRPr sz="3900"/>
          </a:p>
        </p:txBody>
      </p:sp>
      <p:sp>
        <p:nvSpPr>
          <p:cNvPr id="11" name="object 11"/>
          <p:cNvSpPr txBox="1"/>
          <p:nvPr/>
        </p:nvSpPr>
        <p:spPr>
          <a:xfrm>
            <a:off x="304859" y="1193146"/>
            <a:ext cx="2058670" cy="362331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dirty="0" sz="2750" spc="45" b="1">
                <a:latin typeface="黑体"/>
                <a:cs typeface="黑体"/>
              </a:rPr>
              <a:t>重新生成：</a:t>
            </a:r>
            <a:endParaRPr sz="2750">
              <a:latin typeface="黑体"/>
              <a:cs typeface="黑体"/>
            </a:endParaRPr>
          </a:p>
          <a:p>
            <a:pPr marL="438150">
              <a:lnSpc>
                <a:spcPct val="100000"/>
              </a:lnSpc>
              <a:spcBef>
                <a:spcPts val="685"/>
              </a:spcBef>
              <a:tabLst>
                <a:tab pos="945515" algn="l"/>
              </a:tabLst>
            </a:pPr>
            <a:r>
              <a:rPr dirty="0" sz="2400" b="1">
                <a:latin typeface="Times New Roman"/>
                <a:cs typeface="Times New Roman"/>
              </a:rPr>
              <a:t>(1)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0</a:t>
            </a:r>
            <a:r>
              <a:rPr dirty="0" sz="2400" spc="-5" b="1">
                <a:latin typeface="Times New Roman"/>
                <a:cs typeface="Times New Roman"/>
              </a:rPr>
              <a:t>:=1.5</a:t>
            </a:r>
            <a:endParaRPr sz="240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  <a:spcBef>
                <a:spcPts val="505"/>
              </a:spcBef>
              <a:tabLst>
                <a:tab pos="945515" algn="l"/>
              </a:tabLst>
            </a:pPr>
            <a:r>
              <a:rPr dirty="0" sz="2400" b="1">
                <a:latin typeface="Times New Roman"/>
                <a:cs typeface="Times New Roman"/>
              </a:rPr>
              <a:t>(2)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:=3</a:t>
            </a:r>
            <a:endParaRPr sz="240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  <a:spcBef>
                <a:spcPts val="625"/>
              </a:spcBef>
              <a:tabLst>
                <a:tab pos="945515" algn="l"/>
              </a:tabLst>
            </a:pPr>
            <a:r>
              <a:rPr dirty="0" sz="2400" b="1">
                <a:latin typeface="Times New Roman"/>
                <a:cs typeface="Times New Roman"/>
              </a:rPr>
              <a:t>(3)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3</a:t>
            </a:r>
            <a:r>
              <a:rPr dirty="0" sz="2400" spc="-5" b="1">
                <a:latin typeface="Times New Roman"/>
                <a:cs typeface="Times New Roman"/>
              </a:rPr>
              <a:t>:=3</a:t>
            </a:r>
            <a:endParaRPr sz="240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  <a:spcBef>
                <a:spcPts val="525"/>
              </a:spcBef>
              <a:tabLst>
                <a:tab pos="945515" algn="l"/>
              </a:tabLst>
            </a:pPr>
            <a:r>
              <a:rPr dirty="0" sz="2400" b="1">
                <a:latin typeface="Times New Roman"/>
                <a:cs typeface="Times New Roman"/>
              </a:rPr>
              <a:t>(4)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Times New Roman"/>
                <a:cs typeface="Times New Roman"/>
              </a:rPr>
              <a:t>:=a+b</a:t>
            </a:r>
            <a:endParaRPr sz="240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  <a:spcBef>
                <a:spcPts val="625"/>
              </a:spcBef>
              <a:tabLst>
                <a:tab pos="945515" algn="l"/>
              </a:tabLst>
            </a:pPr>
            <a:r>
              <a:rPr dirty="0" sz="2400" b="1">
                <a:latin typeface="Times New Roman"/>
                <a:cs typeface="Times New Roman"/>
              </a:rPr>
              <a:t>(5)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4</a:t>
            </a:r>
            <a:r>
              <a:rPr dirty="0" sz="2400" spc="-5" b="1">
                <a:latin typeface="Times New Roman"/>
                <a:cs typeface="Times New Roman"/>
              </a:rPr>
              <a:t>:=T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  <a:spcBef>
                <a:spcPts val="505"/>
              </a:spcBef>
              <a:tabLst>
                <a:tab pos="945515" algn="l"/>
              </a:tabLst>
            </a:pPr>
            <a:r>
              <a:rPr dirty="0" sz="2400" b="1">
                <a:latin typeface="Times New Roman"/>
                <a:cs typeface="Times New Roman"/>
              </a:rPr>
              <a:t>(6)	</a:t>
            </a:r>
            <a:r>
              <a:rPr dirty="0" sz="2400" spc="-5" b="1">
                <a:latin typeface="Times New Roman"/>
                <a:cs typeface="Times New Roman"/>
              </a:rPr>
              <a:t>c:=3*T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  <a:spcBef>
                <a:spcPts val="625"/>
              </a:spcBef>
              <a:tabLst>
                <a:tab pos="945515" algn="l"/>
              </a:tabLst>
            </a:pPr>
            <a:r>
              <a:rPr dirty="0" sz="2400" b="1">
                <a:latin typeface="Times New Roman"/>
                <a:cs typeface="Times New Roman"/>
              </a:rPr>
              <a:t>(7)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5</a:t>
            </a:r>
            <a:r>
              <a:rPr dirty="0" sz="2400" spc="-5" b="1">
                <a:latin typeface="Times New Roman"/>
                <a:cs typeface="Times New Roman"/>
              </a:rPr>
              <a:t>:=c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0309" y="4858004"/>
            <a:ext cx="1536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dirty="0" sz="2400" b="1">
                <a:latin typeface="Times New Roman"/>
                <a:cs typeface="Times New Roman"/>
              </a:rPr>
              <a:t>(8)	T</a:t>
            </a:r>
            <a:r>
              <a:rPr dirty="0" sz="2400" spc="1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:=a-b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909" y="4999905"/>
            <a:ext cx="1621155" cy="69469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ctr" marR="12700">
              <a:lnSpc>
                <a:spcPct val="100000"/>
              </a:lnSpc>
              <a:spcBef>
                <a:spcPts val="285"/>
              </a:spcBef>
            </a:pPr>
            <a:r>
              <a:rPr dirty="0" sz="1600" b="1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80"/>
              </a:spcBef>
              <a:tabLst>
                <a:tab pos="545465" algn="l"/>
              </a:tabLst>
            </a:pPr>
            <a:r>
              <a:rPr dirty="0" sz="2400" b="1">
                <a:latin typeface="Times New Roman"/>
                <a:cs typeface="Times New Roman"/>
              </a:rPr>
              <a:t>(9)	</a:t>
            </a:r>
            <a:r>
              <a:rPr dirty="0" sz="2400" spc="-5" b="1">
                <a:latin typeface="Times New Roman"/>
                <a:cs typeface="Times New Roman"/>
              </a:rPr>
              <a:t>d:=c*T</a:t>
            </a:r>
            <a:r>
              <a:rPr dirty="0" baseline="-17361" sz="2400" spc="-7" b="1">
                <a:latin typeface="Times New Roman"/>
                <a:cs typeface="Times New Roman"/>
              </a:rPr>
              <a:t>6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22045" y="228600"/>
            <a:ext cx="5981700" cy="319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71998" y="4149079"/>
            <a:ext cx="2655570" cy="1935480"/>
          </a:xfrm>
          <a:custGeom>
            <a:avLst/>
            <a:gdLst/>
            <a:ahLst/>
            <a:cxnLst/>
            <a:rect l="l" t="t" r="r" b="b"/>
            <a:pathLst>
              <a:path w="2655570" h="1935479">
                <a:moveTo>
                  <a:pt x="0" y="0"/>
                </a:moveTo>
                <a:lnTo>
                  <a:pt x="2655294" y="0"/>
                </a:lnTo>
                <a:lnTo>
                  <a:pt x="2655294" y="1935214"/>
                </a:lnTo>
                <a:lnTo>
                  <a:pt x="0" y="1935214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71998" y="4149079"/>
            <a:ext cx="2655570" cy="1935480"/>
          </a:xfrm>
          <a:custGeom>
            <a:avLst/>
            <a:gdLst/>
            <a:ahLst/>
            <a:cxnLst/>
            <a:rect l="l" t="t" r="r" b="b"/>
            <a:pathLst>
              <a:path w="2655570" h="1935479">
                <a:moveTo>
                  <a:pt x="0" y="0"/>
                </a:moveTo>
                <a:lnTo>
                  <a:pt x="2655295" y="0"/>
                </a:lnTo>
                <a:lnTo>
                  <a:pt x="2655295" y="1935215"/>
                </a:lnTo>
                <a:lnTo>
                  <a:pt x="0" y="193521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46598" y="4170171"/>
            <a:ext cx="2706370" cy="17354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16205" marR="737235">
              <a:lnSpc>
                <a:spcPct val="100699"/>
              </a:lnSpc>
              <a:spcBef>
                <a:spcPts val="75"/>
              </a:spcBef>
              <a:tabLst>
                <a:tab pos="703580" algn="l"/>
              </a:tabLst>
            </a:pPr>
            <a:r>
              <a:rPr dirty="0" sz="2800" spc="5" b="1">
                <a:latin typeface="Times New Roman"/>
                <a:cs typeface="Times New Roman"/>
              </a:rPr>
              <a:t>(</a:t>
            </a:r>
            <a:r>
              <a:rPr dirty="0" sz="2800" b="1">
                <a:latin typeface="Times New Roman"/>
                <a:cs typeface="Times New Roman"/>
              </a:rPr>
              <a:t>1)	</a:t>
            </a:r>
            <a:r>
              <a:rPr dirty="0" sz="2800" spc="-10" b="1">
                <a:latin typeface="Times New Roman"/>
                <a:cs typeface="Times New Roman"/>
              </a:rPr>
              <a:t>T</a:t>
            </a:r>
            <a:r>
              <a:rPr dirty="0" baseline="-17543" sz="2850" spc="-22" b="1">
                <a:latin typeface="Times New Roman"/>
                <a:cs typeface="Times New Roman"/>
              </a:rPr>
              <a:t>2</a:t>
            </a:r>
            <a:r>
              <a:rPr dirty="0" sz="2800" spc="5" b="1">
                <a:latin typeface="Times New Roman"/>
                <a:cs typeface="Times New Roman"/>
              </a:rPr>
              <a:t>:</a:t>
            </a:r>
            <a:r>
              <a:rPr dirty="0" sz="2800" b="1">
                <a:latin typeface="Times New Roman"/>
                <a:cs typeface="Times New Roman"/>
              </a:rPr>
              <a:t>=a+b  (2)	</a:t>
            </a:r>
            <a:r>
              <a:rPr dirty="0" sz="2800" spc="-5" b="1">
                <a:latin typeface="Times New Roman"/>
                <a:cs typeface="Times New Roman"/>
              </a:rPr>
              <a:t>c:=3*T</a:t>
            </a:r>
            <a:r>
              <a:rPr dirty="0" baseline="-17543" sz="2850" spc="-7" b="1">
                <a:latin typeface="Times New Roman"/>
                <a:cs typeface="Times New Roman"/>
              </a:rPr>
              <a:t>2</a:t>
            </a:r>
            <a:endParaRPr baseline="-17543" sz="2850">
              <a:latin typeface="Times New Roman"/>
              <a:cs typeface="Times New Roman"/>
            </a:endParaRPr>
          </a:p>
          <a:p>
            <a:pPr marL="116205">
              <a:lnSpc>
                <a:spcPts val="3310"/>
              </a:lnSpc>
              <a:tabLst>
                <a:tab pos="703580" algn="l"/>
              </a:tabLst>
            </a:pPr>
            <a:r>
              <a:rPr dirty="0" sz="2800" b="1">
                <a:latin typeface="Times New Roman"/>
                <a:cs typeface="Times New Roman"/>
              </a:rPr>
              <a:t>(3)	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baseline="-17543" sz="2850" spc="-7" b="1">
                <a:latin typeface="Times New Roman"/>
                <a:cs typeface="Times New Roman"/>
              </a:rPr>
              <a:t>6</a:t>
            </a:r>
            <a:r>
              <a:rPr dirty="0" sz="2800" spc="-5" b="1">
                <a:latin typeface="Times New Roman"/>
                <a:cs typeface="Times New Roman"/>
              </a:rPr>
              <a:t>:=a-b</a:t>
            </a:r>
            <a:endParaRPr sz="2800">
              <a:latin typeface="Times New Roman"/>
              <a:cs typeface="Times New Roman"/>
            </a:endParaRPr>
          </a:p>
          <a:p>
            <a:pPr marL="116205">
              <a:lnSpc>
                <a:spcPct val="100000"/>
              </a:lnSpc>
              <a:spcBef>
                <a:spcPts val="50"/>
              </a:spcBef>
              <a:tabLst>
                <a:tab pos="709930" algn="l"/>
              </a:tabLst>
            </a:pPr>
            <a:r>
              <a:rPr dirty="0" sz="2800" b="1">
                <a:latin typeface="Times New Roman"/>
                <a:cs typeface="Times New Roman"/>
              </a:rPr>
              <a:t>(4)	</a:t>
            </a:r>
            <a:r>
              <a:rPr dirty="0" sz="2800" spc="-5" b="1">
                <a:latin typeface="Times New Roman"/>
                <a:cs typeface="Times New Roman"/>
              </a:rPr>
              <a:t>d:=c*T</a:t>
            </a:r>
            <a:r>
              <a:rPr dirty="0" baseline="-17543" sz="2850" spc="-7" b="1">
                <a:latin typeface="Times New Roman"/>
                <a:cs typeface="Times New Roman"/>
              </a:rPr>
              <a:t>6</a:t>
            </a:r>
            <a:endParaRPr baseline="-17543"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1679" y="4322157"/>
            <a:ext cx="2880360" cy="394335"/>
          </a:xfrm>
          <a:custGeom>
            <a:avLst/>
            <a:gdLst/>
            <a:ahLst/>
            <a:cxnLst/>
            <a:rect l="l" t="t" r="r" b="b"/>
            <a:pathLst>
              <a:path w="2880360" h="394335">
                <a:moveTo>
                  <a:pt x="2838035" y="0"/>
                </a:moveTo>
                <a:lnTo>
                  <a:pt x="42285" y="0"/>
                </a:lnTo>
                <a:lnTo>
                  <a:pt x="25826" y="3323"/>
                </a:lnTo>
                <a:lnTo>
                  <a:pt x="12385" y="12385"/>
                </a:lnTo>
                <a:lnTo>
                  <a:pt x="3323" y="25826"/>
                </a:lnTo>
                <a:lnTo>
                  <a:pt x="0" y="42285"/>
                </a:lnTo>
                <a:lnTo>
                  <a:pt x="0" y="351509"/>
                </a:lnTo>
                <a:lnTo>
                  <a:pt x="3323" y="367968"/>
                </a:lnTo>
                <a:lnTo>
                  <a:pt x="12385" y="381408"/>
                </a:lnTo>
                <a:lnTo>
                  <a:pt x="25826" y="390470"/>
                </a:lnTo>
                <a:lnTo>
                  <a:pt x="42285" y="393793"/>
                </a:lnTo>
                <a:lnTo>
                  <a:pt x="2838035" y="393793"/>
                </a:lnTo>
                <a:lnTo>
                  <a:pt x="2854494" y="390470"/>
                </a:lnTo>
                <a:lnTo>
                  <a:pt x="2867935" y="381408"/>
                </a:lnTo>
                <a:lnTo>
                  <a:pt x="2876997" y="367968"/>
                </a:lnTo>
                <a:lnTo>
                  <a:pt x="2880320" y="351509"/>
                </a:lnTo>
                <a:lnTo>
                  <a:pt x="2880320" y="42285"/>
                </a:lnTo>
                <a:lnTo>
                  <a:pt x="2876997" y="25826"/>
                </a:lnTo>
                <a:lnTo>
                  <a:pt x="2867935" y="12385"/>
                </a:lnTo>
                <a:lnTo>
                  <a:pt x="2854494" y="3323"/>
                </a:lnTo>
                <a:lnTo>
                  <a:pt x="2838035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91679" y="4322157"/>
            <a:ext cx="2880360" cy="394335"/>
          </a:xfrm>
          <a:custGeom>
            <a:avLst/>
            <a:gdLst/>
            <a:ahLst/>
            <a:cxnLst/>
            <a:rect l="l" t="t" r="r" b="b"/>
            <a:pathLst>
              <a:path w="2880360" h="394335">
                <a:moveTo>
                  <a:pt x="0" y="42285"/>
                </a:moveTo>
                <a:lnTo>
                  <a:pt x="3322" y="25825"/>
                </a:lnTo>
                <a:lnTo>
                  <a:pt x="12384" y="12385"/>
                </a:lnTo>
                <a:lnTo>
                  <a:pt x="25825" y="3322"/>
                </a:lnTo>
                <a:lnTo>
                  <a:pt x="42285" y="0"/>
                </a:lnTo>
                <a:lnTo>
                  <a:pt x="2838035" y="0"/>
                </a:lnTo>
                <a:lnTo>
                  <a:pt x="2854494" y="3322"/>
                </a:lnTo>
                <a:lnTo>
                  <a:pt x="2867934" y="12385"/>
                </a:lnTo>
                <a:lnTo>
                  <a:pt x="2876997" y="25825"/>
                </a:lnTo>
                <a:lnTo>
                  <a:pt x="2880320" y="42285"/>
                </a:lnTo>
                <a:lnTo>
                  <a:pt x="2880320" y="351508"/>
                </a:lnTo>
                <a:lnTo>
                  <a:pt x="2876997" y="367968"/>
                </a:lnTo>
                <a:lnTo>
                  <a:pt x="2867934" y="381408"/>
                </a:lnTo>
                <a:lnTo>
                  <a:pt x="2854494" y="390471"/>
                </a:lnTo>
                <a:lnTo>
                  <a:pt x="2838035" y="393794"/>
                </a:lnTo>
                <a:lnTo>
                  <a:pt x="42285" y="393794"/>
                </a:lnTo>
                <a:lnTo>
                  <a:pt x="25825" y="390471"/>
                </a:lnTo>
                <a:lnTo>
                  <a:pt x="12384" y="381408"/>
                </a:lnTo>
                <a:lnTo>
                  <a:pt x="3322" y="367968"/>
                </a:lnTo>
                <a:lnTo>
                  <a:pt x="0" y="351508"/>
                </a:lnTo>
                <a:lnTo>
                  <a:pt x="0" y="422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91679" y="5420470"/>
            <a:ext cx="2880360" cy="394335"/>
          </a:xfrm>
          <a:custGeom>
            <a:avLst/>
            <a:gdLst/>
            <a:ahLst/>
            <a:cxnLst/>
            <a:rect l="l" t="t" r="r" b="b"/>
            <a:pathLst>
              <a:path w="2880360" h="394335">
                <a:moveTo>
                  <a:pt x="2838035" y="0"/>
                </a:moveTo>
                <a:lnTo>
                  <a:pt x="42285" y="0"/>
                </a:lnTo>
                <a:lnTo>
                  <a:pt x="25826" y="3323"/>
                </a:lnTo>
                <a:lnTo>
                  <a:pt x="12385" y="12385"/>
                </a:lnTo>
                <a:lnTo>
                  <a:pt x="3323" y="25826"/>
                </a:lnTo>
                <a:lnTo>
                  <a:pt x="0" y="42285"/>
                </a:lnTo>
                <a:lnTo>
                  <a:pt x="0" y="351509"/>
                </a:lnTo>
                <a:lnTo>
                  <a:pt x="3323" y="367968"/>
                </a:lnTo>
                <a:lnTo>
                  <a:pt x="12385" y="381409"/>
                </a:lnTo>
                <a:lnTo>
                  <a:pt x="25826" y="390471"/>
                </a:lnTo>
                <a:lnTo>
                  <a:pt x="42285" y="393794"/>
                </a:lnTo>
                <a:lnTo>
                  <a:pt x="2838035" y="393794"/>
                </a:lnTo>
                <a:lnTo>
                  <a:pt x="2854494" y="390471"/>
                </a:lnTo>
                <a:lnTo>
                  <a:pt x="2867935" y="381409"/>
                </a:lnTo>
                <a:lnTo>
                  <a:pt x="2876997" y="367968"/>
                </a:lnTo>
                <a:lnTo>
                  <a:pt x="2880320" y="351509"/>
                </a:lnTo>
                <a:lnTo>
                  <a:pt x="2880320" y="42285"/>
                </a:lnTo>
                <a:lnTo>
                  <a:pt x="2876997" y="25826"/>
                </a:lnTo>
                <a:lnTo>
                  <a:pt x="2867935" y="12385"/>
                </a:lnTo>
                <a:lnTo>
                  <a:pt x="2854494" y="3323"/>
                </a:lnTo>
                <a:lnTo>
                  <a:pt x="2838035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91679" y="5420470"/>
            <a:ext cx="2880360" cy="394335"/>
          </a:xfrm>
          <a:custGeom>
            <a:avLst/>
            <a:gdLst/>
            <a:ahLst/>
            <a:cxnLst/>
            <a:rect l="l" t="t" r="r" b="b"/>
            <a:pathLst>
              <a:path w="2880360" h="394335">
                <a:moveTo>
                  <a:pt x="0" y="42285"/>
                </a:moveTo>
                <a:lnTo>
                  <a:pt x="3322" y="25825"/>
                </a:lnTo>
                <a:lnTo>
                  <a:pt x="12384" y="12385"/>
                </a:lnTo>
                <a:lnTo>
                  <a:pt x="25825" y="3322"/>
                </a:lnTo>
                <a:lnTo>
                  <a:pt x="42285" y="0"/>
                </a:lnTo>
                <a:lnTo>
                  <a:pt x="2838035" y="0"/>
                </a:lnTo>
                <a:lnTo>
                  <a:pt x="2854494" y="3322"/>
                </a:lnTo>
                <a:lnTo>
                  <a:pt x="2867934" y="12385"/>
                </a:lnTo>
                <a:lnTo>
                  <a:pt x="2876997" y="25825"/>
                </a:lnTo>
                <a:lnTo>
                  <a:pt x="2880320" y="42285"/>
                </a:lnTo>
                <a:lnTo>
                  <a:pt x="2880320" y="351508"/>
                </a:lnTo>
                <a:lnTo>
                  <a:pt x="2876997" y="367968"/>
                </a:lnTo>
                <a:lnTo>
                  <a:pt x="2867934" y="381408"/>
                </a:lnTo>
                <a:lnTo>
                  <a:pt x="2854494" y="390471"/>
                </a:lnTo>
                <a:lnTo>
                  <a:pt x="2838035" y="393794"/>
                </a:lnTo>
                <a:lnTo>
                  <a:pt x="42285" y="393794"/>
                </a:lnTo>
                <a:lnTo>
                  <a:pt x="25825" y="390471"/>
                </a:lnTo>
                <a:lnTo>
                  <a:pt x="12384" y="381408"/>
                </a:lnTo>
                <a:lnTo>
                  <a:pt x="3322" y="367968"/>
                </a:lnTo>
                <a:lnTo>
                  <a:pt x="0" y="351508"/>
                </a:lnTo>
                <a:lnTo>
                  <a:pt x="0" y="422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57164" y="1910081"/>
            <a:ext cx="1395730" cy="394335"/>
          </a:xfrm>
          <a:custGeom>
            <a:avLst/>
            <a:gdLst/>
            <a:ahLst/>
            <a:cxnLst/>
            <a:rect l="l" t="t" r="r" b="b"/>
            <a:pathLst>
              <a:path w="1395729" h="394335">
                <a:moveTo>
                  <a:pt x="1352870" y="0"/>
                </a:moveTo>
                <a:lnTo>
                  <a:pt x="42284" y="0"/>
                </a:lnTo>
                <a:lnTo>
                  <a:pt x="25825" y="3322"/>
                </a:lnTo>
                <a:lnTo>
                  <a:pt x="12385" y="12385"/>
                </a:lnTo>
                <a:lnTo>
                  <a:pt x="3322" y="25825"/>
                </a:lnTo>
                <a:lnTo>
                  <a:pt x="0" y="42284"/>
                </a:lnTo>
                <a:lnTo>
                  <a:pt x="0" y="351508"/>
                </a:lnTo>
                <a:lnTo>
                  <a:pt x="3322" y="367967"/>
                </a:lnTo>
                <a:lnTo>
                  <a:pt x="12385" y="381408"/>
                </a:lnTo>
                <a:lnTo>
                  <a:pt x="25825" y="390470"/>
                </a:lnTo>
                <a:lnTo>
                  <a:pt x="42284" y="393793"/>
                </a:lnTo>
                <a:lnTo>
                  <a:pt x="1352870" y="393793"/>
                </a:lnTo>
                <a:lnTo>
                  <a:pt x="1369329" y="390470"/>
                </a:lnTo>
                <a:lnTo>
                  <a:pt x="1382770" y="381408"/>
                </a:lnTo>
                <a:lnTo>
                  <a:pt x="1391831" y="367967"/>
                </a:lnTo>
                <a:lnTo>
                  <a:pt x="1395154" y="351508"/>
                </a:lnTo>
                <a:lnTo>
                  <a:pt x="1395154" y="42284"/>
                </a:lnTo>
                <a:lnTo>
                  <a:pt x="1391831" y="25825"/>
                </a:lnTo>
                <a:lnTo>
                  <a:pt x="1382770" y="12385"/>
                </a:lnTo>
                <a:lnTo>
                  <a:pt x="1369329" y="3322"/>
                </a:lnTo>
                <a:lnTo>
                  <a:pt x="135287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57164" y="1910081"/>
            <a:ext cx="1395730" cy="394335"/>
          </a:xfrm>
          <a:custGeom>
            <a:avLst/>
            <a:gdLst/>
            <a:ahLst/>
            <a:cxnLst/>
            <a:rect l="l" t="t" r="r" b="b"/>
            <a:pathLst>
              <a:path w="1395729" h="394335">
                <a:moveTo>
                  <a:pt x="0" y="42285"/>
                </a:moveTo>
                <a:lnTo>
                  <a:pt x="3322" y="25825"/>
                </a:lnTo>
                <a:lnTo>
                  <a:pt x="12384" y="12385"/>
                </a:lnTo>
                <a:lnTo>
                  <a:pt x="25825" y="3322"/>
                </a:lnTo>
                <a:lnTo>
                  <a:pt x="42284" y="0"/>
                </a:lnTo>
                <a:lnTo>
                  <a:pt x="1352870" y="0"/>
                </a:lnTo>
                <a:lnTo>
                  <a:pt x="1369329" y="3322"/>
                </a:lnTo>
                <a:lnTo>
                  <a:pt x="1382769" y="12385"/>
                </a:lnTo>
                <a:lnTo>
                  <a:pt x="1391832" y="25825"/>
                </a:lnTo>
                <a:lnTo>
                  <a:pt x="1395155" y="42285"/>
                </a:lnTo>
                <a:lnTo>
                  <a:pt x="1395155" y="351508"/>
                </a:lnTo>
                <a:lnTo>
                  <a:pt x="1391832" y="367968"/>
                </a:lnTo>
                <a:lnTo>
                  <a:pt x="1382769" y="381408"/>
                </a:lnTo>
                <a:lnTo>
                  <a:pt x="1369329" y="390471"/>
                </a:lnTo>
                <a:lnTo>
                  <a:pt x="1352870" y="393794"/>
                </a:lnTo>
                <a:lnTo>
                  <a:pt x="42284" y="393794"/>
                </a:lnTo>
                <a:lnTo>
                  <a:pt x="25825" y="390471"/>
                </a:lnTo>
                <a:lnTo>
                  <a:pt x="12384" y="381408"/>
                </a:lnTo>
                <a:lnTo>
                  <a:pt x="3322" y="367968"/>
                </a:lnTo>
                <a:lnTo>
                  <a:pt x="0" y="351508"/>
                </a:lnTo>
                <a:lnTo>
                  <a:pt x="0" y="422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69075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利用</a:t>
            </a:r>
            <a:r>
              <a:rPr dirty="0" sz="3900" spc="40">
                <a:solidFill>
                  <a:srgbClr val="FF3300"/>
                </a:solidFill>
              </a:rPr>
              <a:t>dag</a:t>
            </a:r>
            <a:r>
              <a:rPr dirty="0" sz="3900" spc="90">
                <a:solidFill>
                  <a:srgbClr val="FF3300"/>
                </a:solidFill>
              </a:rPr>
              <a:t>重排基本块的计算顺序</a:t>
            </a:r>
            <a:endParaRPr sz="3900"/>
          </a:p>
        </p:txBody>
      </p:sp>
      <p:sp>
        <p:nvSpPr>
          <p:cNvPr id="11" name="object 11"/>
          <p:cNvSpPr txBox="1"/>
          <p:nvPr/>
        </p:nvSpPr>
        <p:spPr>
          <a:xfrm>
            <a:off x="307340" y="1272400"/>
            <a:ext cx="179768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基本块：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6755" y="1133745"/>
            <a:ext cx="1395730" cy="15532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algn="just" marL="90805" marR="407034">
              <a:lnSpc>
                <a:spcPct val="100400"/>
              </a:lnSpc>
              <a:spcBef>
                <a:spcPts val="250"/>
              </a:spcBef>
            </a:pPr>
            <a:r>
              <a:rPr dirty="0" sz="2400" b="1">
                <a:latin typeface="Times New Roman"/>
                <a:cs typeface="Times New Roman"/>
              </a:rPr>
              <a:t>s: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+</a:t>
            </a:r>
            <a:r>
              <a:rPr dirty="0" sz="2400" b="1">
                <a:latin typeface="Times New Roman"/>
                <a:cs typeface="Times New Roman"/>
              </a:rPr>
              <a:t>b  </a:t>
            </a:r>
            <a:r>
              <a:rPr dirty="0" sz="2400" spc="-5" b="1">
                <a:latin typeface="Times New Roman"/>
                <a:cs typeface="Times New Roman"/>
              </a:rPr>
              <a:t>t:=c+d  u:=e-t</a:t>
            </a:r>
            <a:endParaRPr sz="24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latin typeface="Times New Roman"/>
                <a:cs typeface="Times New Roman"/>
              </a:rPr>
              <a:t>v:=s-u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91679" y="2798930"/>
            <a:ext cx="2880360" cy="3834129"/>
          </a:xfrm>
          <a:custGeom>
            <a:avLst/>
            <a:gdLst/>
            <a:ahLst/>
            <a:cxnLst/>
            <a:rect l="l" t="t" r="r" b="b"/>
            <a:pathLst>
              <a:path w="2880360" h="3834129">
                <a:moveTo>
                  <a:pt x="0" y="0"/>
                </a:moveTo>
                <a:lnTo>
                  <a:pt x="2880320" y="0"/>
                </a:lnTo>
                <a:lnTo>
                  <a:pt x="2880320" y="3834045"/>
                </a:lnTo>
                <a:lnTo>
                  <a:pt x="0" y="383404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45019" y="2818891"/>
            <a:ext cx="2368550" cy="3326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0" indent="-660400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697865" algn="l"/>
                <a:tab pos="698500" algn="l"/>
                <a:tab pos="206438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	a</a:t>
            </a:r>
            <a:endParaRPr sz="2400">
              <a:latin typeface="Times New Roman"/>
              <a:cs typeface="Times New Roman"/>
            </a:endParaRPr>
          </a:p>
          <a:p>
            <a:pPr marL="681355" indent="-643890">
              <a:lnSpc>
                <a:spcPct val="100000"/>
              </a:lnSpc>
              <a:spcBef>
                <a:spcPts val="25"/>
              </a:spcBef>
              <a:buAutoNum type="arabicParenBoth"/>
              <a:tabLst>
                <a:tab pos="681355" algn="l"/>
                <a:tab pos="681990" algn="l"/>
                <a:tab pos="1495425" algn="l"/>
                <a:tab pos="2046605" algn="l"/>
              </a:tabLst>
            </a:pPr>
            <a:r>
              <a:rPr dirty="0" sz="2400" b="1">
                <a:latin typeface="Times New Roman"/>
                <a:cs typeface="Times New Roman"/>
              </a:rPr>
              <a:t>ADD	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	b</a:t>
            </a:r>
            <a:endParaRPr sz="2400">
              <a:latin typeface="Times New Roman"/>
              <a:cs typeface="Times New Roman"/>
            </a:endParaRPr>
          </a:p>
          <a:p>
            <a:pPr marL="698500" indent="-660400">
              <a:lnSpc>
                <a:spcPct val="100000"/>
              </a:lnSpc>
              <a:spcBef>
                <a:spcPts val="20"/>
              </a:spcBef>
              <a:buAutoNum type="arabicParenBoth"/>
              <a:tabLst>
                <a:tab pos="697865" algn="l"/>
                <a:tab pos="698500" algn="l"/>
                <a:tab pos="206438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,	c</a:t>
            </a:r>
            <a:endParaRPr sz="2400">
              <a:latin typeface="Times New Roman"/>
              <a:cs typeface="Times New Roman"/>
            </a:endParaRPr>
          </a:p>
          <a:p>
            <a:pPr marL="681355" indent="-643890">
              <a:lnSpc>
                <a:spcPts val="2830"/>
              </a:lnSpc>
              <a:spcBef>
                <a:spcPts val="25"/>
              </a:spcBef>
              <a:buAutoNum type="arabicParenBoth"/>
              <a:tabLst>
                <a:tab pos="681355" algn="l"/>
                <a:tab pos="681990" algn="l"/>
                <a:tab pos="1495425" algn="l"/>
                <a:tab pos="2046605" algn="l"/>
              </a:tabLst>
            </a:pPr>
            <a:r>
              <a:rPr dirty="0" sz="2400" b="1">
                <a:latin typeface="Times New Roman"/>
                <a:cs typeface="Times New Roman"/>
              </a:rPr>
              <a:t>ADD	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,	d</a:t>
            </a:r>
            <a:endParaRPr sz="2400">
              <a:latin typeface="Times New Roman"/>
              <a:cs typeface="Times New Roman"/>
            </a:endParaRPr>
          </a:p>
          <a:p>
            <a:pPr marL="698500" indent="-660400">
              <a:lnSpc>
                <a:spcPts val="2830"/>
              </a:lnSpc>
              <a:buAutoNum type="arabicParenBoth"/>
              <a:tabLst>
                <a:tab pos="697865" algn="l"/>
                <a:tab pos="698500" algn="l"/>
                <a:tab pos="186118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s,	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endParaRPr baseline="-17361" sz="2400">
              <a:latin typeface="Times New Roman"/>
              <a:cs typeface="Times New Roman"/>
            </a:endParaRPr>
          </a:p>
          <a:p>
            <a:pPr marL="698500" indent="-660400">
              <a:lnSpc>
                <a:spcPct val="100000"/>
              </a:lnSpc>
              <a:spcBef>
                <a:spcPts val="25"/>
              </a:spcBef>
              <a:buAutoNum type="arabicParenBoth"/>
              <a:tabLst>
                <a:tab pos="697865" algn="l"/>
                <a:tab pos="698500" algn="l"/>
                <a:tab pos="206438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	e</a:t>
            </a:r>
            <a:endParaRPr sz="2400">
              <a:latin typeface="Times New Roman"/>
              <a:cs typeface="Times New Roman"/>
            </a:endParaRPr>
          </a:p>
          <a:p>
            <a:pPr marL="698500" indent="-660400">
              <a:lnSpc>
                <a:spcPct val="100000"/>
              </a:lnSpc>
              <a:spcBef>
                <a:spcPts val="25"/>
              </a:spcBef>
              <a:buAutoNum type="arabicParenBoth"/>
              <a:tabLst>
                <a:tab pos="697865" algn="l"/>
                <a:tab pos="698500" algn="l"/>
                <a:tab pos="1443990" algn="l"/>
                <a:tab pos="1995170" algn="l"/>
              </a:tabLst>
            </a:pPr>
            <a:r>
              <a:rPr dirty="0" sz="2400" b="1">
                <a:latin typeface="Times New Roman"/>
                <a:cs typeface="Times New Roman"/>
              </a:rPr>
              <a:t>SUB	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	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  <a:p>
            <a:pPr marL="38100" marR="177165">
              <a:lnSpc>
                <a:spcPct val="100800"/>
              </a:lnSpc>
              <a:buAutoNum type="arabicParenBoth"/>
              <a:tabLst>
                <a:tab pos="697865" algn="l"/>
                <a:tab pos="698500" algn="l"/>
                <a:tab pos="206438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</a:t>
            </a:r>
            <a:r>
              <a:rPr dirty="0" sz="2400" spc="-10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V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,	s  (9)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5419" y="5754116"/>
            <a:ext cx="1695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83590" algn="l"/>
                <a:tab pos="1334770" algn="l"/>
              </a:tabLst>
            </a:pPr>
            <a:r>
              <a:rPr dirty="0" sz="2400" b="1">
                <a:latin typeface="Times New Roman"/>
                <a:cs typeface="Times New Roman"/>
              </a:rPr>
              <a:t>SUB	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,	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5019" y="6107683"/>
            <a:ext cx="2238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877695" algn="l"/>
              </a:tabLst>
            </a:pPr>
            <a:r>
              <a:rPr dirty="0" sz="2400" b="1">
                <a:latin typeface="Times New Roman"/>
                <a:cs typeface="Times New Roman"/>
              </a:rPr>
              <a:t>(10)	</a:t>
            </a:r>
            <a:r>
              <a:rPr dirty="0" sz="2400" spc="-5" b="1">
                <a:latin typeface="Times New Roman"/>
                <a:cs typeface="Times New Roman"/>
              </a:rPr>
              <a:t>MOV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70" b="1">
                <a:latin typeface="Times New Roman"/>
                <a:cs typeface="Times New Roman"/>
              </a:rPr>
              <a:t>v,	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7164" y="1133745"/>
            <a:ext cx="1395730" cy="15532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just" marL="91440" marR="407034">
              <a:lnSpc>
                <a:spcPct val="100600"/>
              </a:lnSpc>
              <a:spcBef>
                <a:spcPts val="245"/>
              </a:spcBef>
            </a:pPr>
            <a:r>
              <a:rPr dirty="0" sz="2400" spc="-5" b="1">
                <a:latin typeface="Times New Roman"/>
                <a:cs typeface="Times New Roman"/>
              </a:rPr>
              <a:t>t:=c+d  u:=e-t  </a:t>
            </a:r>
            <a:r>
              <a:rPr dirty="0" sz="2400" b="1">
                <a:latin typeface="Times New Roman"/>
                <a:cs typeface="Times New Roman"/>
              </a:rPr>
              <a:t>s: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+</a:t>
            </a:r>
            <a:r>
              <a:rPr dirty="0" sz="2400" b="1">
                <a:latin typeface="Times New Roman"/>
                <a:cs typeface="Times New Roman"/>
              </a:rPr>
              <a:t>b  </a:t>
            </a:r>
            <a:r>
              <a:rPr dirty="0" sz="2400" spc="-5" b="1">
                <a:latin typeface="Times New Roman"/>
                <a:cs typeface="Times New Roman"/>
              </a:rPr>
              <a:t>v:=s-u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14581" y="2798930"/>
            <a:ext cx="2880360" cy="3834129"/>
          </a:xfrm>
          <a:custGeom>
            <a:avLst/>
            <a:gdLst/>
            <a:ahLst/>
            <a:cxnLst/>
            <a:rect l="l" t="t" r="r" b="b"/>
            <a:pathLst>
              <a:path w="2880359" h="3834129">
                <a:moveTo>
                  <a:pt x="0" y="0"/>
                </a:moveTo>
                <a:lnTo>
                  <a:pt x="2880320" y="0"/>
                </a:lnTo>
                <a:lnTo>
                  <a:pt x="2880320" y="3834045"/>
                </a:lnTo>
                <a:lnTo>
                  <a:pt x="0" y="383404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367921" y="2818891"/>
            <a:ext cx="2238375" cy="2957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5465" indent="-508000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545465" algn="l"/>
                <a:tab pos="546100" algn="l"/>
                <a:tab pos="191198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	c</a:t>
            </a:r>
            <a:endParaRPr sz="2400">
              <a:latin typeface="Times New Roman"/>
              <a:cs typeface="Times New Roman"/>
            </a:endParaRPr>
          </a:p>
          <a:p>
            <a:pPr marL="528955" indent="-491490">
              <a:lnSpc>
                <a:spcPct val="100000"/>
              </a:lnSpc>
              <a:spcBef>
                <a:spcPts val="25"/>
              </a:spcBef>
              <a:buAutoNum type="arabicParenBoth"/>
              <a:tabLst>
                <a:tab pos="528955" algn="l"/>
                <a:tab pos="529590" algn="l"/>
                <a:tab pos="1343025" algn="l"/>
                <a:tab pos="1894205" algn="l"/>
              </a:tabLst>
            </a:pPr>
            <a:r>
              <a:rPr dirty="0" sz="2400" b="1">
                <a:latin typeface="Times New Roman"/>
                <a:cs typeface="Times New Roman"/>
              </a:rPr>
              <a:t>ADD	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	d</a:t>
            </a:r>
            <a:endParaRPr sz="2400">
              <a:latin typeface="Times New Roman"/>
              <a:cs typeface="Times New Roman"/>
            </a:endParaRPr>
          </a:p>
          <a:p>
            <a:pPr marL="545465" indent="-508000">
              <a:lnSpc>
                <a:spcPct val="100000"/>
              </a:lnSpc>
              <a:spcBef>
                <a:spcPts val="20"/>
              </a:spcBef>
              <a:buAutoNum type="arabicParenBoth"/>
              <a:tabLst>
                <a:tab pos="545465" algn="l"/>
                <a:tab pos="546100" algn="l"/>
                <a:tab pos="191198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,	e</a:t>
            </a:r>
            <a:endParaRPr sz="2400">
              <a:latin typeface="Times New Roman"/>
              <a:cs typeface="Times New Roman"/>
            </a:endParaRPr>
          </a:p>
          <a:p>
            <a:pPr marL="545465" indent="-508000">
              <a:lnSpc>
                <a:spcPts val="2830"/>
              </a:lnSpc>
              <a:spcBef>
                <a:spcPts val="25"/>
              </a:spcBef>
              <a:buAutoNum type="arabicParenBoth"/>
              <a:tabLst>
                <a:tab pos="545465" algn="l"/>
                <a:tab pos="546100" algn="l"/>
                <a:tab pos="1367790" algn="l"/>
              </a:tabLst>
            </a:pPr>
            <a:r>
              <a:rPr dirty="0" sz="2400" b="1">
                <a:latin typeface="Times New Roman"/>
                <a:cs typeface="Times New Roman"/>
              </a:rPr>
              <a:t>SUB	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endParaRPr baseline="-17361" sz="2400">
              <a:latin typeface="Times New Roman"/>
              <a:cs typeface="Times New Roman"/>
            </a:endParaRPr>
          </a:p>
          <a:p>
            <a:pPr marL="545465" indent="-508000">
              <a:lnSpc>
                <a:spcPts val="2830"/>
              </a:lnSpc>
              <a:buAutoNum type="arabicParenBoth"/>
              <a:tabLst>
                <a:tab pos="545465" algn="l"/>
                <a:tab pos="546100" algn="l"/>
                <a:tab pos="191198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	a</a:t>
            </a:r>
            <a:endParaRPr sz="2400">
              <a:latin typeface="Times New Roman"/>
              <a:cs typeface="Times New Roman"/>
            </a:endParaRPr>
          </a:p>
          <a:p>
            <a:pPr marL="528955" indent="-491490">
              <a:lnSpc>
                <a:spcPct val="100000"/>
              </a:lnSpc>
              <a:spcBef>
                <a:spcPts val="25"/>
              </a:spcBef>
              <a:buAutoNum type="arabicParenBoth"/>
              <a:tabLst>
                <a:tab pos="528955" algn="l"/>
                <a:tab pos="529590" algn="l"/>
                <a:tab pos="1343025" algn="l"/>
                <a:tab pos="1894205" algn="l"/>
              </a:tabLst>
            </a:pPr>
            <a:r>
              <a:rPr dirty="0" sz="2400" b="1">
                <a:latin typeface="Times New Roman"/>
                <a:cs typeface="Times New Roman"/>
              </a:rPr>
              <a:t>ADD	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	b</a:t>
            </a:r>
            <a:endParaRPr sz="2400">
              <a:latin typeface="Times New Roman"/>
              <a:cs typeface="Times New Roman"/>
            </a:endParaRPr>
          </a:p>
          <a:p>
            <a:pPr marL="545465" indent="-508000">
              <a:lnSpc>
                <a:spcPct val="100000"/>
              </a:lnSpc>
              <a:spcBef>
                <a:spcPts val="25"/>
              </a:spcBef>
              <a:buAutoNum type="arabicParenBoth"/>
              <a:tabLst>
                <a:tab pos="545465" algn="l"/>
                <a:tab pos="546100" algn="l"/>
                <a:tab pos="1367790" algn="l"/>
              </a:tabLst>
            </a:pPr>
            <a:r>
              <a:rPr dirty="0" sz="2400" b="1">
                <a:latin typeface="Times New Roman"/>
                <a:cs typeface="Times New Roman"/>
              </a:rPr>
              <a:t>SUB	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  <a:p>
            <a:pPr marL="545465" indent="-508000">
              <a:lnSpc>
                <a:spcPct val="100000"/>
              </a:lnSpc>
              <a:spcBef>
                <a:spcPts val="25"/>
              </a:spcBef>
              <a:buAutoNum type="arabicParenBoth"/>
              <a:tabLst>
                <a:tab pos="545465" algn="l"/>
                <a:tab pos="546100" algn="l"/>
                <a:tab pos="1437005" algn="l"/>
                <a:tab pos="187769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	</a:t>
            </a:r>
            <a:r>
              <a:rPr dirty="0" sz="2400" spc="-70" b="1">
                <a:latin typeface="Times New Roman"/>
                <a:cs typeface="Times New Roman"/>
              </a:rPr>
              <a:t>v,	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endParaRPr baseline="-17361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启发式排序算法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240028"/>
            <a:ext cx="7543800" cy="51523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152900">
              <a:lnSpc>
                <a:spcPct val="101499"/>
              </a:lnSpc>
              <a:spcBef>
                <a:spcPts val="55"/>
              </a:spcBef>
            </a:pPr>
            <a:r>
              <a:rPr dirty="0" baseline="1182" sz="3525" spc="75" b="1">
                <a:latin typeface="黑体"/>
                <a:cs typeface="黑体"/>
              </a:rPr>
              <a:t>输入：基本块的</a:t>
            </a:r>
            <a:r>
              <a:rPr dirty="0" sz="2400" b="1">
                <a:latin typeface="Times New Roman"/>
                <a:cs typeface="Times New Roman"/>
              </a:rPr>
              <a:t>dag</a:t>
            </a:r>
            <a:r>
              <a:rPr dirty="0" baseline="1182" sz="3525" spc="60" b="1">
                <a:latin typeface="黑体"/>
                <a:cs typeface="黑体"/>
              </a:rPr>
              <a:t>。 </a:t>
            </a:r>
            <a:r>
              <a:rPr dirty="0" sz="2350" spc="50" b="1">
                <a:latin typeface="黑体"/>
                <a:cs typeface="黑体"/>
              </a:rPr>
              <a:t>输出：结点的计算顺序。</a:t>
            </a:r>
            <a:endParaRPr sz="2350">
              <a:latin typeface="黑体"/>
              <a:cs typeface="黑体"/>
            </a:endParaRPr>
          </a:p>
          <a:p>
            <a:pPr marL="317500" marR="476250" indent="-304800">
              <a:lnSpc>
                <a:spcPts val="2900"/>
              </a:lnSpc>
              <a:spcBef>
                <a:spcPts val="90"/>
              </a:spcBef>
            </a:pPr>
            <a:r>
              <a:rPr dirty="0" sz="2350" spc="50" b="1">
                <a:latin typeface="黑体"/>
                <a:cs typeface="黑体"/>
              </a:rPr>
              <a:t>方法：利用一个栈结构保存各结点，开始时栈为空。 </a:t>
            </a:r>
            <a:r>
              <a:rPr dirty="0" sz="2350" spc="50" b="1">
                <a:latin typeface="黑体"/>
                <a:cs typeface="黑体"/>
              </a:rPr>
              <a:t>初始化栈顶指针；</a:t>
            </a:r>
            <a:endParaRPr sz="2350">
              <a:latin typeface="黑体"/>
              <a:cs typeface="黑体"/>
            </a:endParaRPr>
          </a:p>
          <a:p>
            <a:pPr marL="317500">
              <a:lnSpc>
                <a:spcPts val="2800"/>
              </a:lnSpc>
              <a:tabLst>
                <a:tab pos="1163320" algn="l"/>
                <a:tab pos="458279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while	</a:t>
            </a: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baseline="1182" sz="3525" spc="75" b="1">
                <a:latin typeface="黑体"/>
                <a:cs typeface="黑体"/>
              </a:rPr>
              <a:t>存在未入栈的内部结点</a:t>
            </a:r>
            <a:r>
              <a:rPr dirty="0" sz="2400" b="1">
                <a:latin typeface="Times New Roman"/>
                <a:cs typeface="Times New Roman"/>
              </a:rPr>
              <a:t>)	{</a:t>
            </a:r>
            <a:endParaRPr sz="2400">
              <a:latin typeface="Times New Roman"/>
              <a:cs typeface="Times New Roman"/>
            </a:endParaRPr>
          </a:p>
          <a:p>
            <a:pPr marL="622300" marR="5080">
              <a:lnSpc>
                <a:spcPts val="2900"/>
              </a:lnSpc>
              <a:spcBef>
                <a:spcPts val="45"/>
              </a:spcBef>
            </a:pPr>
            <a:r>
              <a:rPr dirty="0" baseline="1182" sz="3525" spc="75" b="1">
                <a:latin typeface="黑体"/>
                <a:cs typeface="黑体"/>
              </a:rPr>
              <a:t>选取一个未入栈的、但其父结点均已入栈的结点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1182" sz="3525" spc="44" b="1">
                <a:latin typeface="黑体"/>
                <a:cs typeface="黑体"/>
              </a:rPr>
              <a:t>； </a:t>
            </a:r>
            <a:r>
              <a:rPr dirty="0" baseline="1182" sz="3525" spc="75" b="1">
                <a:latin typeface="黑体"/>
                <a:cs typeface="黑体"/>
              </a:rPr>
              <a:t>将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压入栈顶；</a:t>
            </a:r>
            <a:endParaRPr baseline="1182" sz="3525">
              <a:latin typeface="黑体"/>
              <a:cs typeface="黑体"/>
            </a:endParaRPr>
          </a:p>
          <a:p>
            <a:pPr marL="622300">
              <a:lnSpc>
                <a:spcPts val="2785"/>
              </a:lnSpc>
            </a:pPr>
            <a:r>
              <a:rPr dirty="0" sz="2400" spc="-5" b="1">
                <a:latin typeface="Times New Roman"/>
                <a:cs typeface="Times New Roman"/>
              </a:rPr>
              <a:t>while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的最左子结点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不是叶结点</a:t>
            </a:r>
            <a:r>
              <a:rPr dirty="0" baseline="1182" sz="3525" spc="60" b="1">
                <a:latin typeface="黑体"/>
                <a:cs typeface="黑体"/>
              </a:rPr>
              <a:t>，</a:t>
            </a:r>
            <a:endParaRPr baseline="1182" sz="3525">
              <a:latin typeface="黑体"/>
              <a:cs typeface="黑体"/>
            </a:endParaRPr>
          </a:p>
          <a:p>
            <a:pPr marL="1536065">
              <a:lnSpc>
                <a:spcPct val="100000"/>
              </a:lnSpc>
              <a:spcBef>
                <a:spcPts val="25"/>
              </a:spcBef>
              <a:tabLst>
                <a:tab pos="587311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并</a:t>
            </a:r>
            <a:r>
              <a:rPr dirty="0" baseline="1182" sz="3525" spc="60" b="1">
                <a:latin typeface="黑体"/>
                <a:cs typeface="黑体"/>
              </a:rPr>
              <a:t>且</a:t>
            </a:r>
            <a:r>
              <a:rPr dirty="0" baseline="1182" sz="3525" spc="-862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baseline="1182" sz="3525" spc="60" b="1">
                <a:latin typeface="黑体"/>
                <a:cs typeface="黑体"/>
              </a:rPr>
              <a:t>的</a:t>
            </a:r>
            <a:r>
              <a:rPr dirty="0" baseline="1182" sz="3525" spc="-862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所有父结点均已入栈</a:t>
            </a:r>
            <a:r>
              <a:rPr dirty="0" sz="2400" b="1">
                <a:latin typeface="Times New Roman"/>
                <a:cs typeface="Times New Roman"/>
              </a:rPr>
              <a:t>)	{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845"/>
              </a:lnSpc>
              <a:spcBef>
                <a:spcPts val="20"/>
              </a:spcBef>
            </a:pPr>
            <a:r>
              <a:rPr dirty="0" baseline="1182" sz="3525" spc="75" b="1">
                <a:latin typeface="黑体"/>
                <a:cs typeface="黑体"/>
              </a:rPr>
              <a:t>将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入栈；</a:t>
            </a:r>
            <a:endParaRPr baseline="1182" sz="3525">
              <a:latin typeface="黑体"/>
              <a:cs typeface="黑体"/>
            </a:endParaRPr>
          </a:p>
          <a:p>
            <a:pPr marL="927100">
              <a:lnSpc>
                <a:spcPts val="2845"/>
              </a:lnSpc>
            </a:pPr>
            <a:r>
              <a:rPr dirty="0" sz="2400" spc="5" b="1">
                <a:latin typeface="Times New Roman"/>
                <a:cs typeface="Times New Roman"/>
              </a:rPr>
              <a:t>n=m</a:t>
            </a:r>
            <a:r>
              <a:rPr dirty="0" baseline="1182" sz="3525" spc="7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marL="6223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5"/>
              </a:spcBef>
            </a:pPr>
            <a:r>
              <a:rPr dirty="0" baseline="1182" sz="3525" spc="75" b="1">
                <a:latin typeface="黑体"/>
                <a:cs typeface="黑体"/>
              </a:rPr>
              <a:t>从栈顶依次弹出结点，则得到</a:t>
            </a:r>
            <a:r>
              <a:rPr dirty="0" sz="2400" b="1">
                <a:latin typeface="Times New Roman"/>
                <a:cs typeface="Times New Roman"/>
              </a:rPr>
              <a:t>dag</a:t>
            </a:r>
            <a:r>
              <a:rPr dirty="0" baseline="1182" sz="3525" spc="75" b="1">
                <a:latin typeface="黑体"/>
                <a:cs typeface="黑体"/>
              </a:rPr>
              <a:t>的一个拓扑排序。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065" y="1183198"/>
            <a:ext cx="8121650" cy="454977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代码优化程序的任务</a:t>
            </a:r>
            <a:endParaRPr baseline="1010" sz="4125">
              <a:latin typeface="黑体"/>
              <a:cs typeface="黑体"/>
            </a:endParaRPr>
          </a:p>
          <a:p>
            <a:pPr lvl="1" marL="755650" marR="5080" indent="-285750">
              <a:lnSpc>
                <a:spcPct val="101099"/>
              </a:lnSpc>
              <a:spcBef>
                <a:spcPts val="5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对中间代码或目标代码进行等价变换，使变换后的代码 </a:t>
            </a:r>
            <a:r>
              <a:rPr dirty="0" sz="2350" spc="50" b="1">
                <a:latin typeface="黑体"/>
                <a:cs typeface="黑体"/>
              </a:rPr>
              <a:t>质量更高。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对代码优化程序的要求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等价变换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提高目标代码的执行速度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减少目标代码占用的空间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代码优化程序的位置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目标代码生成之前的中间代码优化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目标代码生成之后的目标代码优化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3611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</a:rPr>
              <a:t>10.1</a:t>
            </a:r>
            <a:r>
              <a:rPr dirty="0" sz="3900">
                <a:solidFill>
                  <a:srgbClr val="FF3300"/>
                </a:solidFill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代码优化概述</a:t>
            </a:r>
            <a:endParaRPr sz="3900"/>
          </a:p>
        </p:txBody>
      </p:sp>
      <p:sp>
        <p:nvSpPr>
          <p:cNvPr id="6" name="object 6"/>
          <p:cNvSpPr/>
          <p:nvPr/>
        </p:nvSpPr>
        <p:spPr>
          <a:xfrm>
            <a:off x="517088" y="5920194"/>
            <a:ext cx="8163916" cy="600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3652" y="1398605"/>
            <a:ext cx="5443664" cy="2850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0445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示例</a:t>
            </a:r>
            <a:endParaRPr sz="3900"/>
          </a:p>
        </p:txBody>
      </p:sp>
      <p:sp>
        <p:nvSpPr>
          <p:cNvPr id="9" name="object 9"/>
          <p:cNvSpPr txBox="1"/>
          <p:nvPr/>
        </p:nvSpPr>
        <p:spPr>
          <a:xfrm>
            <a:off x="8834294" y="6574083"/>
            <a:ext cx="2032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59" y="1234739"/>
            <a:ext cx="3632200" cy="317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768350" indent="-354965">
              <a:lnSpc>
                <a:spcPct val="120400"/>
              </a:lnSpc>
              <a:spcBef>
                <a:spcPts val="1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0" b="1">
                <a:latin typeface="黑体"/>
                <a:cs typeface="黑体"/>
              </a:rPr>
              <a:t>结点入栈顺序：  </a:t>
            </a:r>
            <a:r>
              <a:rPr dirty="0" sz="2750" spc="10" b="1">
                <a:latin typeface="黑体"/>
                <a:cs typeface="黑体"/>
              </a:rPr>
              <a:t> </a:t>
            </a:r>
            <a:r>
              <a:rPr dirty="0" sz="2750" spc="10" b="1">
                <a:latin typeface="黑体"/>
                <a:cs typeface="黑体"/>
              </a:rPr>
              <a:t>9</a:t>
            </a:r>
            <a:endParaRPr sz="275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dirty="0" sz="2750" spc="10" b="1">
                <a:latin typeface="黑体"/>
                <a:cs typeface="黑体"/>
              </a:rPr>
              <a:t>3</a:t>
            </a:r>
            <a:endParaRPr sz="275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dirty="0" sz="2750" spc="10" b="1">
                <a:latin typeface="黑体"/>
                <a:cs typeface="黑体"/>
              </a:rPr>
              <a:t>8</a:t>
            </a:r>
            <a:endParaRPr sz="275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705"/>
              </a:spcBef>
            </a:pPr>
            <a:r>
              <a:rPr dirty="0" sz="2750" spc="10" b="1">
                <a:latin typeface="黑体"/>
                <a:cs typeface="黑体"/>
              </a:rPr>
              <a:t>6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0000FF"/>
              </a:buClr>
              <a:buSzPct val="7096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100" spc="95" b="1">
                <a:latin typeface="黑体"/>
                <a:cs typeface="黑体"/>
              </a:rPr>
              <a:t>重新组织基本块：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599" y="4599129"/>
            <a:ext cx="1665605" cy="18453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just" marL="91440" marR="527050">
              <a:lnSpc>
                <a:spcPct val="100200"/>
              </a:lnSpc>
              <a:spcBef>
                <a:spcPts val="240"/>
              </a:spcBef>
            </a:pPr>
            <a:r>
              <a:rPr dirty="0" sz="2800" b="1">
                <a:latin typeface="Times New Roman"/>
                <a:cs typeface="Times New Roman"/>
              </a:rPr>
              <a:t>t:=c+d  u:=e-t  </a:t>
            </a:r>
            <a:r>
              <a:rPr dirty="0" sz="2800" spc="-5" b="1">
                <a:latin typeface="Times New Roman"/>
                <a:cs typeface="Times New Roman"/>
              </a:rPr>
              <a:t>s</a:t>
            </a:r>
            <a:r>
              <a:rPr dirty="0" sz="2800" spc="5" b="1">
                <a:latin typeface="Times New Roman"/>
                <a:cs typeface="Times New Roman"/>
              </a:rPr>
              <a:t>:</a:t>
            </a:r>
            <a:r>
              <a:rPr dirty="0" sz="2800" b="1">
                <a:latin typeface="Times New Roman"/>
                <a:cs typeface="Times New Roman"/>
              </a:rPr>
              <a:t>=a+b  v:=s-u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2300" y="98629"/>
            <a:ext cx="1620520" cy="18453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algn="just" marL="90805" marR="481965">
              <a:lnSpc>
                <a:spcPct val="99600"/>
              </a:lnSpc>
              <a:spcBef>
                <a:spcPts val="275"/>
              </a:spcBef>
            </a:pPr>
            <a:r>
              <a:rPr dirty="0" sz="2800" spc="-5" b="1">
                <a:latin typeface="Times New Roman"/>
                <a:cs typeface="Times New Roman"/>
              </a:rPr>
              <a:t>s</a:t>
            </a:r>
            <a:r>
              <a:rPr dirty="0" sz="2800" spc="5" b="1">
                <a:latin typeface="Times New Roman"/>
                <a:cs typeface="Times New Roman"/>
              </a:rPr>
              <a:t>:</a:t>
            </a:r>
            <a:r>
              <a:rPr dirty="0" sz="2800" b="1">
                <a:latin typeface="Times New Roman"/>
                <a:cs typeface="Times New Roman"/>
              </a:rPr>
              <a:t>=a+b  t:=c+d  u:=e-t</a:t>
            </a:r>
            <a:endParaRPr sz="2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2800" b="1">
                <a:latin typeface="Times New Roman"/>
                <a:cs typeface="Times New Roman"/>
              </a:rPr>
              <a:t>v:=s-u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369" y="3474005"/>
            <a:ext cx="5805815" cy="2387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08957"/>
            <a:ext cx="76771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</a:rPr>
              <a:t>10.3.4</a:t>
            </a:r>
            <a:r>
              <a:rPr dirty="0" sz="3900" spc="35">
                <a:solidFill>
                  <a:srgbClr val="FF3300"/>
                </a:solidFill>
              </a:rPr>
              <a:t> </a:t>
            </a:r>
            <a:r>
              <a:rPr dirty="0" sz="3900" spc="40">
                <a:solidFill>
                  <a:srgbClr val="FF3300"/>
                </a:solidFill>
              </a:rPr>
              <a:t>dag</a:t>
            </a:r>
            <a:r>
              <a:rPr dirty="0" sz="3900" spc="90">
                <a:solidFill>
                  <a:srgbClr val="FF3300"/>
                </a:solidFill>
              </a:rPr>
              <a:t>构造算法的进一步讨论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330260" y="1116583"/>
            <a:ext cx="4911725" cy="222758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考虑为数组元素赋值，如</a:t>
            </a:r>
            <a:r>
              <a:rPr dirty="0" baseline="1182" sz="3525" b="1">
                <a:latin typeface="黑体"/>
                <a:cs typeface="黑体"/>
              </a:rPr>
              <a:t>：</a:t>
            </a:r>
            <a:r>
              <a:rPr dirty="0" sz="2400" b="1">
                <a:latin typeface="Times New Roman"/>
                <a:cs typeface="Times New Roman"/>
              </a:rPr>
              <a:t>a[i]:=x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如下程序片段：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r>
              <a:rPr dirty="0" sz="2400" spc="-5" b="1">
                <a:latin typeface="Times New Roman"/>
                <a:cs typeface="Times New Roman"/>
              </a:rPr>
              <a:t>x=a[i];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 spc="-5" b="1">
                <a:latin typeface="Times New Roman"/>
                <a:cs typeface="Times New Roman"/>
              </a:rPr>
              <a:t>a[j]=y;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dirty="0" sz="2400" spc="-5" b="1">
                <a:latin typeface="Times New Roman"/>
                <a:cs typeface="Times New Roman"/>
              </a:rPr>
              <a:t>z=a[i];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46994" y="6586783"/>
            <a:ext cx="8890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29586" y="903313"/>
            <a:ext cx="2183950" cy="2811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39340" y="4284094"/>
            <a:ext cx="2343150" cy="2466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75003" y="2539185"/>
            <a:ext cx="1295400" cy="1269365"/>
          </a:xfrm>
          <a:custGeom>
            <a:avLst/>
            <a:gdLst/>
            <a:ahLst/>
            <a:cxnLst/>
            <a:rect l="l" t="t" r="r" b="b"/>
            <a:pathLst>
              <a:path w="1295400" h="1269364">
                <a:moveTo>
                  <a:pt x="2632" y="1048138"/>
                </a:moveTo>
                <a:lnTo>
                  <a:pt x="0" y="1266667"/>
                </a:lnTo>
                <a:lnTo>
                  <a:pt x="218528" y="1269298"/>
                </a:lnTo>
                <a:lnTo>
                  <a:pt x="164555" y="1214009"/>
                </a:lnTo>
                <a:lnTo>
                  <a:pt x="277833" y="1103428"/>
                </a:lnTo>
                <a:lnTo>
                  <a:pt x="56606" y="1103428"/>
                </a:lnTo>
                <a:lnTo>
                  <a:pt x="2632" y="1048138"/>
                </a:lnTo>
                <a:close/>
              </a:path>
              <a:path w="1295400" h="1269364">
                <a:moveTo>
                  <a:pt x="1186942" y="0"/>
                </a:moveTo>
                <a:lnTo>
                  <a:pt x="56606" y="1103428"/>
                </a:lnTo>
                <a:lnTo>
                  <a:pt x="277833" y="1103428"/>
                </a:lnTo>
                <a:lnTo>
                  <a:pt x="1294890" y="110580"/>
                </a:lnTo>
                <a:lnTo>
                  <a:pt x="1186942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75004" y="2539185"/>
            <a:ext cx="1295400" cy="1269365"/>
          </a:xfrm>
          <a:custGeom>
            <a:avLst/>
            <a:gdLst/>
            <a:ahLst/>
            <a:cxnLst/>
            <a:rect l="l" t="t" r="r" b="b"/>
            <a:pathLst>
              <a:path w="1295400" h="1269364">
                <a:moveTo>
                  <a:pt x="2631" y="1048138"/>
                </a:moveTo>
                <a:lnTo>
                  <a:pt x="56606" y="1103429"/>
                </a:lnTo>
                <a:lnTo>
                  <a:pt x="1186941" y="0"/>
                </a:lnTo>
                <a:lnTo>
                  <a:pt x="1294890" y="110580"/>
                </a:lnTo>
                <a:lnTo>
                  <a:pt x="164554" y="1214009"/>
                </a:lnTo>
                <a:lnTo>
                  <a:pt x="218528" y="1269300"/>
                </a:lnTo>
                <a:lnTo>
                  <a:pt x="0" y="1266667"/>
                </a:lnTo>
                <a:lnTo>
                  <a:pt x="2631" y="104813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19995" y="4464114"/>
            <a:ext cx="1077595" cy="270510"/>
          </a:xfrm>
          <a:custGeom>
            <a:avLst/>
            <a:gdLst/>
            <a:ahLst/>
            <a:cxnLst/>
            <a:rect l="l" t="t" r="r" b="b"/>
            <a:pathLst>
              <a:path w="1077595" h="270510">
                <a:moveTo>
                  <a:pt x="866015" y="0"/>
                </a:moveTo>
                <a:lnTo>
                  <a:pt x="866015" y="67506"/>
                </a:lnTo>
                <a:lnTo>
                  <a:pt x="0" y="67506"/>
                </a:lnTo>
                <a:lnTo>
                  <a:pt x="0" y="202523"/>
                </a:lnTo>
                <a:lnTo>
                  <a:pt x="866015" y="202523"/>
                </a:lnTo>
                <a:lnTo>
                  <a:pt x="866015" y="270029"/>
                </a:lnTo>
                <a:lnTo>
                  <a:pt x="1077229" y="135014"/>
                </a:lnTo>
                <a:lnTo>
                  <a:pt x="866015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19995" y="4464114"/>
            <a:ext cx="1077595" cy="270510"/>
          </a:xfrm>
          <a:custGeom>
            <a:avLst/>
            <a:gdLst/>
            <a:ahLst/>
            <a:cxnLst/>
            <a:rect l="l" t="t" r="r" b="b"/>
            <a:pathLst>
              <a:path w="1077595" h="270510">
                <a:moveTo>
                  <a:pt x="0" y="67507"/>
                </a:moveTo>
                <a:lnTo>
                  <a:pt x="866015" y="67507"/>
                </a:lnTo>
                <a:lnTo>
                  <a:pt x="866015" y="0"/>
                </a:lnTo>
                <a:lnTo>
                  <a:pt x="1077230" y="135015"/>
                </a:lnTo>
                <a:lnTo>
                  <a:pt x="866015" y="270030"/>
                </a:lnTo>
                <a:lnTo>
                  <a:pt x="866015" y="202522"/>
                </a:lnTo>
                <a:lnTo>
                  <a:pt x="0" y="202522"/>
                </a:lnTo>
                <a:lnTo>
                  <a:pt x="0" y="6750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52319" y="3749006"/>
            <a:ext cx="714504" cy="580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38612" y="3396341"/>
            <a:ext cx="2153920" cy="302895"/>
          </a:xfrm>
          <a:custGeom>
            <a:avLst/>
            <a:gdLst/>
            <a:ahLst/>
            <a:cxnLst/>
            <a:rect l="l" t="t" r="r" b="b"/>
            <a:pathLst>
              <a:path w="2153920" h="302895">
                <a:moveTo>
                  <a:pt x="0" y="0"/>
                </a:moveTo>
                <a:lnTo>
                  <a:pt x="2153867" y="0"/>
                </a:lnTo>
                <a:lnTo>
                  <a:pt x="2153867" y="302686"/>
                </a:lnTo>
                <a:lnTo>
                  <a:pt x="0" y="302686"/>
                </a:lnTo>
                <a:lnTo>
                  <a:pt x="0" y="0"/>
                </a:lnTo>
                <a:close/>
              </a:path>
            </a:pathLst>
          </a:custGeom>
          <a:solidFill>
            <a:srgbClr val="0099C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32239" y="1583795"/>
            <a:ext cx="2153920" cy="302895"/>
          </a:xfrm>
          <a:custGeom>
            <a:avLst/>
            <a:gdLst/>
            <a:ahLst/>
            <a:cxnLst/>
            <a:rect l="l" t="t" r="r" b="b"/>
            <a:pathLst>
              <a:path w="2153920" h="302894">
                <a:moveTo>
                  <a:pt x="0" y="0"/>
                </a:moveTo>
                <a:lnTo>
                  <a:pt x="2153867" y="0"/>
                </a:lnTo>
                <a:lnTo>
                  <a:pt x="2153867" y="302686"/>
                </a:lnTo>
                <a:lnTo>
                  <a:pt x="0" y="302686"/>
                </a:lnTo>
                <a:lnTo>
                  <a:pt x="0" y="0"/>
                </a:lnTo>
                <a:close/>
              </a:path>
            </a:pathLst>
          </a:custGeom>
          <a:solidFill>
            <a:srgbClr val="0099C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32239" y="2483895"/>
            <a:ext cx="2153920" cy="302895"/>
          </a:xfrm>
          <a:custGeom>
            <a:avLst/>
            <a:gdLst/>
            <a:ahLst/>
            <a:cxnLst/>
            <a:rect l="l" t="t" r="r" b="b"/>
            <a:pathLst>
              <a:path w="2153920" h="302894">
                <a:moveTo>
                  <a:pt x="0" y="0"/>
                </a:moveTo>
                <a:lnTo>
                  <a:pt x="2153867" y="0"/>
                </a:lnTo>
                <a:lnTo>
                  <a:pt x="2153867" y="302686"/>
                </a:lnTo>
                <a:lnTo>
                  <a:pt x="0" y="302686"/>
                </a:lnTo>
                <a:lnTo>
                  <a:pt x="0" y="0"/>
                </a:lnTo>
                <a:close/>
              </a:path>
            </a:pathLst>
          </a:custGeom>
          <a:solidFill>
            <a:srgbClr val="0099C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923194" y="6574083"/>
            <a:ext cx="1143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294" y="6574083"/>
            <a:ext cx="2032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解决方案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270388"/>
            <a:ext cx="8489950" cy="322453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155575" indent="-342900">
              <a:lnSpc>
                <a:spcPct val="101899"/>
              </a:lnSpc>
              <a:spcBef>
                <a:spcPts val="5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构造</a:t>
            </a:r>
            <a:r>
              <a:rPr dirty="0" baseline="1182" sz="3525" spc="37" b="1">
                <a:latin typeface="黑体"/>
                <a:cs typeface="黑体"/>
              </a:rPr>
              <a:t>dag</a:t>
            </a:r>
            <a:r>
              <a:rPr dirty="0" baseline="1182" sz="3525" spc="75" b="1">
                <a:latin typeface="黑体"/>
                <a:cs typeface="黑体"/>
              </a:rPr>
              <a:t>过程中，当遇到为数组元素赋值的语句时，先把</a:t>
            </a:r>
            <a:r>
              <a:rPr dirty="0" baseline="1182" sz="3525" spc="37" b="1">
                <a:latin typeface="黑体"/>
                <a:cs typeface="黑体"/>
              </a:rPr>
              <a:t>dag </a:t>
            </a:r>
            <a:r>
              <a:rPr dirty="0" sz="2350" spc="50" b="1">
                <a:latin typeface="黑体"/>
                <a:cs typeface="黑体"/>
              </a:rPr>
              <a:t>中标记为</a:t>
            </a:r>
            <a:r>
              <a:rPr dirty="0" sz="2350" spc="35" b="1">
                <a:latin typeface="黑体"/>
                <a:cs typeface="黑体"/>
              </a:rPr>
              <a:t>“=[]”</a:t>
            </a:r>
            <a:r>
              <a:rPr dirty="0" sz="2350" spc="50" b="1">
                <a:latin typeface="黑体"/>
                <a:cs typeface="黑体"/>
              </a:rPr>
              <a:t>的结点全部注销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355600" marR="5080" indent="-342900">
              <a:lnSpc>
                <a:spcPct val="101099"/>
              </a:lnSpc>
              <a:spcBef>
                <a:spcPts val="58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一个结点被注销，意味着在此后的</a:t>
            </a:r>
            <a:r>
              <a:rPr dirty="0" baseline="1182" sz="3525" spc="37" b="1">
                <a:latin typeface="黑体"/>
                <a:cs typeface="黑体"/>
              </a:rPr>
              <a:t>dag</a:t>
            </a:r>
            <a:r>
              <a:rPr dirty="0" baseline="1182" sz="3525" spc="67" b="1">
                <a:latin typeface="黑体"/>
                <a:cs typeface="黑体"/>
              </a:rPr>
              <a:t>构造过程中，不可以再 </a:t>
            </a:r>
            <a:r>
              <a:rPr dirty="0" sz="2350" spc="50" b="1">
                <a:latin typeface="黑体"/>
                <a:cs typeface="黑体"/>
              </a:rPr>
              <a:t>选它作为已有结点来代替要构造的新结点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1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不可以再向被注销结点的标识符表中增加新的名字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取消了它作为公共子表达式的资格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marR="66675" indent="-285750">
              <a:lnSpc>
                <a:spcPts val="2750"/>
              </a:lnSpc>
              <a:spcBef>
                <a:spcPts val="83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其标识符表中原来的名字仍然存在，仍然取该结点所代表 </a:t>
            </a:r>
            <a:r>
              <a:rPr dirty="0" sz="2350" spc="50" b="1">
                <a:latin typeface="黑体"/>
                <a:cs typeface="黑体"/>
              </a:rPr>
              <a:t>的值作为它们的值，所以，它们仍然可以被引用。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4179" y="8871756"/>
            <a:ext cx="635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8871756"/>
            <a:ext cx="254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954" y="7715910"/>
            <a:ext cx="523875" cy="10445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120"/>
              </a:lnSpc>
            </a:pPr>
            <a:r>
              <a:rPr dirty="0" sz="3900" spc="10" b="1">
                <a:solidFill>
                  <a:srgbClr val="FF3300"/>
                </a:solidFill>
                <a:latin typeface="黑体"/>
                <a:cs typeface="黑体"/>
              </a:rPr>
              <a:t>示例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4083" y="106504"/>
            <a:ext cx="222885" cy="203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274" y="6393258"/>
            <a:ext cx="3161179" cy="218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86785" y="8608424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76201" y="114300"/>
                </a:moveTo>
                <a:lnTo>
                  <a:pt x="114300" y="114300"/>
                </a:lnTo>
                <a:lnTo>
                  <a:pt x="76201" y="38100"/>
                </a:lnTo>
                <a:lnTo>
                  <a:pt x="76201" y="114300"/>
                </a:lnTo>
                <a:close/>
              </a:path>
              <a:path w="114300" h="438150">
                <a:moveTo>
                  <a:pt x="38101" y="114299"/>
                </a:moveTo>
                <a:lnTo>
                  <a:pt x="76201" y="114300"/>
                </a:lnTo>
                <a:lnTo>
                  <a:pt x="76201" y="95250"/>
                </a:lnTo>
                <a:lnTo>
                  <a:pt x="38101" y="95250"/>
                </a:lnTo>
                <a:lnTo>
                  <a:pt x="38101" y="114299"/>
                </a:lnTo>
                <a:close/>
              </a:path>
              <a:path w="114300" h="438150">
                <a:moveTo>
                  <a:pt x="0" y="114299"/>
                </a:moveTo>
                <a:lnTo>
                  <a:pt x="38101" y="114299"/>
                </a:lnTo>
                <a:lnTo>
                  <a:pt x="38101" y="95250"/>
                </a:lnTo>
                <a:lnTo>
                  <a:pt x="76201" y="95250"/>
                </a:lnTo>
                <a:lnTo>
                  <a:pt x="76200" y="38098"/>
                </a:lnTo>
                <a:lnTo>
                  <a:pt x="57151" y="0"/>
                </a:lnTo>
                <a:lnTo>
                  <a:pt x="0" y="114299"/>
                </a:lnTo>
                <a:close/>
              </a:path>
              <a:path w="114300" h="438150">
                <a:moveTo>
                  <a:pt x="38100" y="437580"/>
                </a:moveTo>
                <a:lnTo>
                  <a:pt x="76200" y="437581"/>
                </a:lnTo>
                <a:lnTo>
                  <a:pt x="76201" y="114300"/>
                </a:lnTo>
                <a:lnTo>
                  <a:pt x="38101" y="114299"/>
                </a:lnTo>
                <a:lnTo>
                  <a:pt x="38100" y="437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8890" y="8608424"/>
            <a:ext cx="225425" cy="535940"/>
          </a:xfrm>
          <a:custGeom>
            <a:avLst/>
            <a:gdLst/>
            <a:ahLst/>
            <a:cxnLst/>
            <a:rect l="l" t="t" r="r" b="b"/>
            <a:pathLst>
              <a:path w="225425" h="535940">
                <a:moveTo>
                  <a:pt x="225024" y="535576"/>
                </a:moveTo>
                <a:lnTo>
                  <a:pt x="0" y="535576"/>
                </a:lnTo>
                <a:lnTo>
                  <a:pt x="0" y="0"/>
                </a:lnTo>
                <a:lnTo>
                  <a:pt x="225024" y="0"/>
                </a:lnTo>
                <a:lnTo>
                  <a:pt x="225024" y="5355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38890" y="8608424"/>
            <a:ext cx="225425" cy="535940"/>
          </a:xfrm>
          <a:custGeom>
            <a:avLst/>
            <a:gdLst/>
            <a:ahLst/>
            <a:cxnLst/>
            <a:rect l="l" t="t" r="r" b="b"/>
            <a:pathLst>
              <a:path w="225425" h="535940">
                <a:moveTo>
                  <a:pt x="0" y="535576"/>
                </a:moveTo>
                <a:lnTo>
                  <a:pt x="0" y="0"/>
                </a:lnTo>
                <a:lnTo>
                  <a:pt x="225025" y="0"/>
                </a:lnTo>
                <a:lnTo>
                  <a:pt x="225025" y="535576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51799" y="3127994"/>
            <a:ext cx="1457325" cy="247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34314" y="5699744"/>
            <a:ext cx="1466849" cy="1809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54224" y="5337084"/>
            <a:ext cx="630555" cy="876300"/>
          </a:xfrm>
          <a:custGeom>
            <a:avLst/>
            <a:gdLst/>
            <a:ahLst/>
            <a:cxnLst/>
            <a:rect l="l" t="t" r="r" b="b"/>
            <a:pathLst>
              <a:path w="630554" h="876300">
                <a:moveTo>
                  <a:pt x="0" y="876153"/>
                </a:moveTo>
                <a:lnTo>
                  <a:pt x="63007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29227" y="4584567"/>
            <a:ext cx="466725" cy="1019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15222" y="5361032"/>
            <a:ext cx="779145" cy="921385"/>
          </a:xfrm>
          <a:custGeom>
            <a:avLst/>
            <a:gdLst/>
            <a:ahLst/>
            <a:cxnLst/>
            <a:rect l="l" t="t" r="r" b="b"/>
            <a:pathLst>
              <a:path w="779145" h="921385">
                <a:moveTo>
                  <a:pt x="0" y="0"/>
                </a:moveTo>
                <a:lnTo>
                  <a:pt x="778962" y="9211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60227" y="4351956"/>
            <a:ext cx="720090" cy="670560"/>
          </a:xfrm>
          <a:custGeom>
            <a:avLst/>
            <a:gdLst/>
            <a:ahLst/>
            <a:cxnLst/>
            <a:rect l="l" t="t" r="r" b="b"/>
            <a:pathLst>
              <a:path w="720089" h="670560">
                <a:moveTo>
                  <a:pt x="0" y="670093"/>
                </a:moveTo>
                <a:lnTo>
                  <a:pt x="7200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29394" y="1284945"/>
            <a:ext cx="1466850" cy="1590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09219" y="2636785"/>
            <a:ext cx="765175" cy="2340610"/>
          </a:xfrm>
          <a:custGeom>
            <a:avLst/>
            <a:gdLst/>
            <a:ahLst/>
            <a:cxnLst/>
            <a:rect l="l" t="t" r="r" b="b"/>
            <a:pathLst>
              <a:path w="765175" h="2340610">
                <a:moveTo>
                  <a:pt x="0" y="0"/>
                </a:moveTo>
                <a:lnTo>
                  <a:pt x="765085" y="23402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03464" y="5256048"/>
            <a:ext cx="485775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01819" y="8608424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0" y="114299"/>
                </a:moveTo>
                <a:lnTo>
                  <a:pt x="114300" y="114300"/>
                </a:lnTo>
                <a:lnTo>
                  <a:pt x="76200" y="38098"/>
                </a:lnTo>
                <a:lnTo>
                  <a:pt x="76200" y="95250"/>
                </a:lnTo>
                <a:lnTo>
                  <a:pt x="38100" y="95250"/>
                </a:lnTo>
                <a:lnTo>
                  <a:pt x="38100" y="38101"/>
                </a:lnTo>
                <a:lnTo>
                  <a:pt x="0" y="114299"/>
                </a:lnTo>
                <a:close/>
              </a:path>
              <a:path w="114300" h="438150">
                <a:moveTo>
                  <a:pt x="38100" y="114299"/>
                </a:moveTo>
                <a:lnTo>
                  <a:pt x="38100" y="437580"/>
                </a:lnTo>
                <a:lnTo>
                  <a:pt x="76200" y="437581"/>
                </a:lnTo>
                <a:lnTo>
                  <a:pt x="76200" y="114300"/>
                </a:lnTo>
                <a:lnTo>
                  <a:pt x="38100" y="114299"/>
                </a:lnTo>
                <a:close/>
              </a:path>
              <a:path w="114300" h="438150">
                <a:moveTo>
                  <a:pt x="38100" y="38101"/>
                </a:moveTo>
                <a:lnTo>
                  <a:pt x="38100" y="95250"/>
                </a:lnTo>
                <a:lnTo>
                  <a:pt x="76200" y="95250"/>
                </a:lnTo>
                <a:lnTo>
                  <a:pt x="76200" y="38098"/>
                </a:lnTo>
                <a:lnTo>
                  <a:pt x="57151" y="0"/>
                </a:lnTo>
                <a:lnTo>
                  <a:pt x="3810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53925" y="8608424"/>
            <a:ext cx="225425" cy="535940"/>
          </a:xfrm>
          <a:custGeom>
            <a:avLst/>
            <a:gdLst/>
            <a:ahLst/>
            <a:cxnLst/>
            <a:rect l="l" t="t" r="r" b="b"/>
            <a:pathLst>
              <a:path w="225425" h="535940">
                <a:moveTo>
                  <a:pt x="225024" y="535576"/>
                </a:moveTo>
                <a:lnTo>
                  <a:pt x="0" y="535576"/>
                </a:lnTo>
                <a:lnTo>
                  <a:pt x="0" y="0"/>
                </a:lnTo>
                <a:lnTo>
                  <a:pt x="225024" y="0"/>
                </a:lnTo>
                <a:lnTo>
                  <a:pt x="225024" y="5355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53925" y="8608424"/>
            <a:ext cx="225425" cy="535940"/>
          </a:xfrm>
          <a:custGeom>
            <a:avLst/>
            <a:gdLst/>
            <a:ahLst/>
            <a:cxnLst/>
            <a:rect l="l" t="t" r="r" b="b"/>
            <a:pathLst>
              <a:path w="225425" h="535940">
                <a:moveTo>
                  <a:pt x="0" y="535576"/>
                </a:moveTo>
                <a:lnTo>
                  <a:pt x="0" y="0"/>
                </a:lnTo>
                <a:lnTo>
                  <a:pt x="225025" y="0"/>
                </a:lnTo>
                <a:lnTo>
                  <a:pt x="225025" y="535576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76184" y="4919649"/>
            <a:ext cx="542925" cy="5524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61861" y="8608424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76199" y="114300"/>
                </a:moveTo>
                <a:lnTo>
                  <a:pt x="114300" y="114300"/>
                </a:lnTo>
                <a:lnTo>
                  <a:pt x="76200" y="38100"/>
                </a:lnTo>
                <a:lnTo>
                  <a:pt x="76199" y="114300"/>
                </a:lnTo>
                <a:close/>
              </a:path>
              <a:path w="114300" h="438150">
                <a:moveTo>
                  <a:pt x="38099" y="114299"/>
                </a:moveTo>
                <a:lnTo>
                  <a:pt x="76199" y="114300"/>
                </a:lnTo>
                <a:lnTo>
                  <a:pt x="76200" y="95250"/>
                </a:lnTo>
                <a:lnTo>
                  <a:pt x="38100" y="95250"/>
                </a:lnTo>
                <a:lnTo>
                  <a:pt x="38099" y="114299"/>
                </a:lnTo>
                <a:close/>
              </a:path>
              <a:path w="114300" h="438150">
                <a:moveTo>
                  <a:pt x="0" y="114299"/>
                </a:moveTo>
                <a:lnTo>
                  <a:pt x="38099" y="114299"/>
                </a:lnTo>
                <a:lnTo>
                  <a:pt x="38100" y="95250"/>
                </a:lnTo>
                <a:lnTo>
                  <a:pt x="76200" y="95250"/>
                </a:lnTo>
                <a:lnTo>
                  <a:pt x="76198" y="38097"/>
                </a:lnTo>
                <a:lnTo>
                  <a:pt x="57150" y="0"/>
                </a:lnTo>
                <a:lnTo>
                  <a:pt x="0" y="114299"/>
                </a:lnTo>
                <a:close/>
              </a:path>
              <a:path w="114300" h="438150">
                <a:moveTo>
                  <a:pt x="38098" y="437580"/>
                </a:moveTo>
                <a:lnTo>
                  <a:pt x="76198" y="437581"/>
                </a:lnTo>
                <a:lnTo>
                  <a:pt x="76199" y="114300"/>
                </a:lnTo>
                <a:lnTo>
                  <a:pt x="38099" y="114299"/>
                </a:lnTo>
                <a:lnTo>
                  <a:pt x="38098" y="437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13965" y="8608424"/>
            <a:ext cx="225425" cy="535940"/>
          </a:xfrm>
          <a:custGeom>
            <a:avLst/>
            <a:gdLst/>
            <a:ahLst/>
            <a:cxnLst/>
            <a:rect l="l" t="t" r="r" b="b"/>
            <a:pathLst>
              <a:path w="225425" h="535940">
                <a:moveTo>
                  <a:pt x="225024" y="535576"/>
                </a:moveTo>
                <a:lnTo>
                  <a:pt x="0" y="535576"/>
                </a:lnTo>
                <a:lnTo>
                  <a:pt x="0" y="0"/>
                </a:lnTo>
                <a:lnTo>
                  <a:pt x="225024" y="0"/>
                </a:lnTo>
                <a:lnTo>
                  <a:pt x="225024" y="5355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13965" y="8608424"/>
            <a:ext cx="225425" cy="535940"/>
          </a:xfrm>
          <a:custGeom>
            <a:avLst/>
            <a:gdLst/>
            <a:ahLst/>
            <a:cxnLst/>
            <a:rect l="l" t="t" r="r" b="b"/>
            <a:pathLst>
              <a:path w="225425" h="535940">
                <a:moveTo>
                  <a:pt x="0" y="535576"/>
                </a:moveTo>
                <a:lnTo>
                  <a:pt x="0" y="0"/>
                </a:lnTo>
                <a:lnTo>
                  <a:pt x="225025" y="0"/>
                </a:lnTo>
                <a:lnTo>
                  <a:pt x="225025" y="535576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44184" y="3176845"/>
            <a:ext cx="400050" cy="4857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21901" y="8608424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76199" y="114300"/>
                </a:moveTo>
                <a:lnTo>
                  <a:pt x="114300" y="114300"/>
                </a:lnTo>
                <a:lnTo>
                  <a:pt x="76200" y="38100"/>
                </a:lnTo>
                <a:lnTo>
                  <a:pt x="76199" y="114300"/>
                </a:lnTo>
                <a:close/>
              </a:path>
              <a:path w="114300" h="438150">
                <a:moveTo>
                  <a:pt x="38099" y="114299"/>
                </a:moveTo>
                <a:lnTo>
                  <a:pt x="76199" y="114300"/>
                </a:lnTo>
                <a:lnTo>
                  <a:pt x="76200" y="95250"/>
                </a:lnTo>
                <a:lnTo>
                  <a:pt x="38100" y="95250"/>
                </a:lnTo>
                <a:lnTo>
                  <a:pt x="38099" y="114299"/>
                </a:lnTo>
                <a:close/>
              </a:path>
              <a:path w="114300" h="438150">
                <a:moveTo>
                  <a:pt x="0" y="114299"/>
                </a:moveTo>
                <a:lnTo>
                  <a:pt x="38099" y="114299"/>
                </a:lnTo>
                <a:lnTo>
                  <a:pt x="38100" y="95250"/>
                </a:lnTo>
                <a:lnTo>
                  <a:pt x="76200" y="95250"/>
                </a:lnTo>
                <a:lnTo>
                  <a:pt x="76198" y="38097"/>
                </a:lnTo>
                <a:lnTo>
                  <a:pt x="57150" y="0"/>
                </a:lnTo>
                <a:lnTo>
                  <a:pt x="0" y="114299"/>
                </a:lnTo>
                <a:close/>
              </a:path>
              <a:path w="114300" h="438150">
                <a:moveTo>
                  <a:pt x="38098" y="437580"/>
                </a:moveTo>
                <a:lnTo>
                  <a:pt x="76198" y="437581"/>
                </a:lnTo>
                <a:lnTo>
                  <a:pt x="76199" y="114300"/>
                </a:lnTo>
                <a:lnTo>
                  <a:pt x="38099" y="114299"/>
                </a:lnTo>
                <a:lnTo>
                  <a:pt x="38098" y="437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74005" y="8608424"/>
            <a:ext cx="225425" cy="535940"/>
          </a:xfrm>
          <a:custGeom>
            <a:avLst/>
            <a:gdLst/>
            <a:ahLst/>
            <a:cxnLst/>
            <a:rect l="l" t="t" r="r" b="b"/>
            <a:pathLst>
              <a:path w="225425" h="535940">
                <a:moveTo>
                  <a:pt x="225024" y="535576"/>
                </a:moveTo>
                <a:lnTo>
                  <a:pt x="0" y="535576"/>
                </a:lnTo>
                <a:lnTo>
                  <a:pt x="0" y="0"/>
                </a:lnTo>
                <a:lnTo>
                  <a:pt x="225024" y="0"/>
                </a:lnTo>
                <a:lnTo>
                  <a:pt x="225024" y="5355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74005" y="8608424"/>
            <a:ext cx="225425" cy="535940"/>
          </a:xfrm>
          <a:custGeom>
            <a:avLst/>
            <a:gdLst/>
            <a:ahLst/>
            <a:cxnLst/>
            <a:rect l="l" t="t" r="r" b="b"/>
            <a:pathLst>
              <a:path w="225425" h="535940">
                <a:moveTo>
                  <a:pt x="0" y="535576"/>
                </a:moveTo>
                <a:lnTo>
                  <a:pt x="0" y="0"/>
                </a:lnTo>
                <a:lnTo>
                  <a:pt x="225025" y="0"/>
                </a:lnTo>
                <a:lnTo>
                  <a:pt x="225025" y="535576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44184" y="4977045"/>
            <a:ext cx="390525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36936" y="8608424"/>
            <a:ext cx="114300" cy="438150"/>
          </a:xfrm>
          <a:custGeom>
            <a:avLst/>
            <a:gdLst/>
            <a:ahLst/>
            <a:cxnLst/>
            <a:rect l="l" t="t" r="r" b="b"/>
            <a:pathLst>
              <a:path w="114300" h="438150">
                <a:moveTo>
                  <a:pt x="76199" y="114300"/>
                </a:moveTo>
                <a:lnTo>
                  <a:pt x="114300" y="114300"/>
                </a:lnTo>
                <a:lnTo>
                  <a:pt x="76200" y="38100"/>
                </a:lnTo>
                <a:lnTo>
                  <a:pt x="76199" y="114300"/>
                </a:lnTo>
                <a:close/>
              </a:path>
              <a:path w="114300" h="438150">
                <a:moveTo>
                  <a:pt x="38099" y="114299"/>
                </a:moveTo>
                <a:lnTo>
                  <a:pt x="76199" y="114300"/>
                </a:lnTo>
                <a:lnTo>
                  <a:pt x="76200" y="95250"/>
                </a:lnTo>
                <a:lnTo>
                  <a:pt x="38100" y="95250"/>
                </a:lnTo>
                <a:lnTo>
                  <a:pt x="38099" y="114299"/>
                </a:lnTo>
                <a:close/>
              </a:path>
              <a:path w="114300" h="438150">
                <a:moveTo>
                  <a:pt x="0" y="114299"/>
                </a:moveTo>
                <a:lnTo>
                  <a:pt x="38099" y="114299"/>
                </a:lnTo>
                <a:lnTo>
                  <a:pt x="38100" y="95250"/>
                </a:lnTo>
                <a:lnTo>
                  <a:pt x="76200" y="95250"/>
                </a:lnTo>
                <a:lnTo>
                  <a:pt x="76198" y="38097"/>
                </a:lnTo>
                <a:lnTo>
                  <a:pt x="57150" y="0"/>
                </a:lnTo>
                <a:lnTo>
                  <a:pt x="0" y="114299"/>
                </a:lnTo>
                <a:close/>
              </a:path>
              <a:path w="114300" h="438150">
                <a:moveTo>
                  <a:pt x="38098" y="437580"/>
                </a:moveTo>
                <a:lnTo>
                  <a:pt x="76198" y="437581"/>
                </a:lnTo>
                <a:lnTo>
                  <a:pt x="76199" y="114300"/>
                </a:lnTo>
                <a:lnTo>
                  <a:pt x="38099" y="114299"/>
                </a:lnTo>
                <a:lnTo>
                  <a:pt x="38098" y="437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89040" y="8608424"/>
            <a:ext cx="225425" cy="535940"/>
          </a:xfrm>
          <a:custGeom>
            <a:avLst/>
            <a:gdLst/>
            <a:ahLst/>
            <a:cxnLst/>
            <a:rect l="l" t="t" r="r" b="b"/>
            <a:pathLst>
              <a:path w="225425" h="535940">
                <a:moveTo>
                  <a:pt x="225024" y="535576"/>
                </a:moveTo>
                <a:lnTo>
                  <a:pt x="0" y="535576"/>
                </a:lnTo>
                <a:lnTo>
                  <a:pt x="0" y="0"/>
                </a:lnTo>
                <a:lnTo>
                  <a:pt x="225024" y="0"/>
                </a:lnTo>
                <a:lnTo>
                  <a:pt x="225024" y="5355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89040" y="8608424"/>
            <a:ext cx="225425" cy="535940"/>
          </a:xfrm>
          <a:custGeom>
            <a:avLst/>
            <a:gdLst/>
            <a:ahLst/>
            <a:cxnLst/>
            <a:rect l="l" t="t" r="r" b="b"/>
            <a:pathLst>
              <a:path w="225425" h="535940">
                <a:moveTo>
                  <a:pt x="0" y="535576"/>
                </a:moveTo>
                <a:lnTo>
                  <a:pt x="0" y="0"/>
                </a:lnTo>
                <a:lnTo>
                  <a:pt x="225025" y="0"/>
                </a:lnTo>
                <a:lnTo>
                  <a:pt x="225025" y="535576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25622" y="4691049"/>
            <a:ext cx="466725" cy="1047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56817" y="5361032"/>
            <a:ext cx="3392804" cy="1011555"/>
          </a:xfrm>
          <a:custGeom>
            <a:avLst/>
            <a:gdLst/>
            <a:ahLst/>
            <a:cxnLst/>
            <a:rect l="l" t="t" r="r" b="b"/>
            <a:pathLst>
              <a:path w="3392804" h="1011554">
                <a:moveTo>
                  <a:pt x="0" y="0"/>
                </a:moveTo>
                <a:lnTo>
                  <a:pt x="3392362" y="10111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73805" y="4166954"/>
            <a:ext cx="3392804" cy="990600"/>
          </a:xfrm>
          <a:custGeom>
            <a:avLst/>
            <a:gdLst/>
            <a:ahLst/>
            <a:cxnLst/>
            <a:rect l="l" t="t" r="r" b="b"/>
            <a:pathLst>
              <a:path w="3392804" h="990600">
                <a:moveTo>
                  <a:pt x="0" y="990109"/>
                </a:moveTo>
                <a:lnTo>
                  <a:pt x="33923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99149" y="2018860"/>
            <a:ext cx="466725" cy="752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20050" y="2366755"/>
            <a:ext cx="2064385" cy="3777615"/>
          </a:xfrm>
          <a:custGeom>
            <a:avLst/>
            <a:gdLst/>
            <a:ahLst/>
            <a:cxnLst/>
            <a:rect l="l" t="t" r="r" b="b"/>
            <a:pathLst>
              <a:path w="2064385" h="3777615">
                <a:moveTo>
                  <a:pt x="0" y="0"/>
                </a:moveTo>
                <a:lnTo>
                  <a:pt x="2064144" y="37770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58969" y="2231740"/>
            <a:ext cx="1890395" cy="180340"/>
          </a:xfrm>
          <a:custGeom>
            <a:avLst/>
            <a:gdLst/>
            <a:ahLst/>
            <a:cxnLst/>
            <a:rect l="l" t="t" r="r" b="b"/>
            <a:pathLst>
              <a:path w="1890395" h="180339">
                <a:moveTo>
                  <a:pt x="0" y="0"/>
                </a:moveTo>
                <a:lnTo>
                  <a:pt x="1890210" y="1800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68960" y="502266"/>
            <a:ext cx="2967990" cy="1552575"/>
          </a:xfrm>
          <a:custGeom>
            <a:avLst/>
            <a:gdLst/>
            <a:ahLst/>
            <a:cxnLst/>
            <a:rect l="l" t="t" r="r" b="b"/>
            <a:pathLst>
              <a:path w="2967990" h="1552575">
                <a:moveTo>
                  <a:pt x="0" y="1552061"/>
                </a:moveTo>
                <a:lnTo>
                  <a:pt x="296746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36424" y="116504"/>
            <a:ext cx="542925" cy="7715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60045" y="2464659"/>
            <a:ext cx="963294" cy="2512695"/>
          </a:xfrm>
          <a:custGeom>
            <a:avLst/>
            <a:gdLst/>
            <a:ahLst/>
            <a:cxnLst/>
            <a:rect l="l" t="t" r="r" b="b"/>
            <a:pathLst>
              <a:path w="963295" h="2512695">
                <a:moveTo>
                  <a:pt x="0" y="6714"/>
                </a:moveTo>
                <a:lnTo>
                  <a:pt x="26861" y="78023"/>
                </a:lnTo>
                <a:lnTo>
                  <a:pt x="44688" y="71307"/>
                </a:lnTo>
                <a:lnTo>
                  <a:pt x="17826" y="0"/>
                </a:lnTo>
                <a:lnTo>
                  <a:pt x="0" y="6714"/>
                </a:lnTo>
                <a:close/>
              </a:path>
              <a:path w="963295" h="2512695">
                <a:moveTo>
                  <a:pt x="47006" y="131504"/>
                </a:moveTo>
                <a:lnTo>
                  <a:pt x="73867" y="202813"/>
                </a:lnTo>
                <a:lnTo>
                  <a:pt x="91693" y="196098"/>
                </a:lnTo>
                <a:lnTo>
                  <a:pt x="64833" y="124790"/>
                </a:lnTo>
                <a:lnTo>
                  <a:pt x="47006" y="131504"/>
                </a:lnTo>
                <a:close/>
              </a:path>
              <a:path w="963295" h="2512695">
                <a:moveTo>
                  <a:pt x="94013" y="256294"/>
                </a:moveTo>
                <a:lnTo>
                  <a:pt x="120873" y="327604"/>
                </a:lnTo>
                <a:lnTo>
                  <a:pt x="138700" y="320889"/>
                </a:lnTo>
                <a:lnTo>
                  <a:pt x="111840" y="249580"/>
                </a:lnTo>
                <a:lnTo>
                  <a:pt x="94013" y="256294"/>
                </a:lnTo>
                <a:close/>
              </a:path>
              <a:path w="963295" h="2512695">
                <a:moveTo>
                  <a:pt x="141019" y="381086"/>
                </a:moveTo>
                <a:lnTo>
                  <a:pt x="167880" y="452394"/>
                </a:lnTo>
                <a:lnTo>
                  <a:pt x="185707" y="445679"/>
                </a:lnTo>
                <a:lnTo>
                  <a:pt x="158846" y="374370"/>
                </a:lnTo>
                <a:lnTo>
                  <a:pt x="141019" y="381086"/>
                </a:lnTo>
                <a:close/>
              </a:path>
              <a:path w="963295" h="2512695">
                <a:moveTo>
                  <a:pt x="188026" y="505876"/>
                </a:moveTo>
                <a:lnTo>
                  <a:pt x="214886" y="577184"/>
                </a:lnTo>
                <a:lnTo>
                  <a:pt x="232713" y="570470"/>
                </a:lnTo>
                <a:lnTo>
                  <a:pt x="205853" y="499160"/>
                </a:lnTo>
                <a:lnTo>
                  <a:pt x="188026" y="505876"/>
                </a:lnTo>
                <a:close/>
              </a:path>
              <a:path w="963295" h="2512695">
                <a:moveTo>
                  <a:pt x="235031" y="630666"/>
                </a:moveTo>
                <a:lnTo>
                  <a:pt x="261893" y="701974"/>
                </a:lnTo>
                <a:lnTo>
                  <a:pt x="279720" y="695260"/>
                </a:lnTo>
                <a:lnTo>
                  <a:pt x="252859" y="623951"/>
                </a:lnTo>
                <a:lnTo>
                  <a:pt x="235031" y="630666"/>
                </a:lnTo>
                <a:close/>
              </a:path>
              <a:path w="963295" h="2512695">
                <a:moveTo>
                  <a:pt x="282037" y="755456"/>
                </a:moveTo>
                <a:lnTo>
                  <a:pt x="308898" y="826766"/>
                </a:lnTo>
                <a:lnTo>
                  <a:pt x="326726" y="820050"/>
                </a:lnTo>
                <a:lnTo>
                  <a:pt x="299864" y="748741"/>
                </a:lnTo>
                <a:lnTo>
                  <a:pt x="282037" y="755456"/>
                </a:lnTo>
                <a:close/>
              </a:path>
              <a:path w="963295" h="2512695">
                <a:moveTo>
                  <a:pt x="329044" y="880247"/>
                </a:moveTo>
                <a:lnTo>
                  <a:pt x="355904" y="951556"/>
                </a:lnTo>
                <a:lnTo>
                  <a:pt x="373731" y="944840"/>
                </a:lnTo>
                <a:lnTo>
                  <a:pt x="346871" y="873531"/>
                </a:lnTo>
                <a:lnTo>
                  <a:pt x="329044" y="880247"/>
                </a:lnTo>
                <a:close/>
              </a:path>
              <a:path w="963295" h="2512695">
                <a:moveTo>
                  <a:pt x="376050" y="1005037"/>
                </a:moveTo>
                <a:lnTo>
                  <a:pt x="402911" y="1076346"/>
                </a:lnTo>
                <a:lnTo>
                  <a:pt x="420738" y="1069630"/>
                </a:lnTo>
                <a:lnTo>
                  <a:pt x="393877" y="998322"/>
                </a:lnTo>
                <a:lnTo>
                  <a:pt x="376050" y="1005037"/>
                </a:lnTo>
                <a:close/>
              </a:path>
              <a:path w="963295" h="2512695">
                <a:moveTo>
                  <a:pt x="423057" y="1129827"/>
                </a:moveTo>
                <a:lnTo>
                  <a:pt x="449917" y="1201136"/>
                </a:lnTo>
                <a:lnTo>
                  <a:pt x="467744" y="1194421"/>
                </a:lnTo>
                <a:lnTo>
                  <a:pt x="440884" y="1123113"/>
                </a:lnTo>
                <a:lnTo>
                  <a:pt x="423057" y="1129827"/>
                </a:lnTo>
                <a:close/>
              </a:path>
              <a:path w="963295" h="2512695">
                <a:moveTo>
                  <a:pt x="470063" y="1254617"/>
                </a:moveTo>
                <a:lnTo>
                  <a:pt x="496924" y="1325926"/>
                </a:lnTo>
                <a:lnTo>
                  <a:pt x="514751" y="1319212"/>
                </a:lnTo>
                <a:lnTo>
                  <a:pt x="487890" y="1247903"/>
                </a:lnTo>
                <a:lnTo>
                  <a:pt x="470063" y="1254617"/>
                </a:lnTo>
                <a:close/>
              </a:path>
              <a:path w="963295" h="2512695">
                <a:moveTo>
                  <a:pt x="517069" y="1379409"/>
                </a:moveTo>
                <a:lnTo>
                  <a:pt x="543930" y="1450717"/>
                </a:lnTo>
                <a:lnTo>
                  <a:pt x="561757" y="1444002"/>
                </a:lnTo>
                <a:lnTo>
                  <a:pt x="534897" y="1372693"/>
                </a:lnTo>
                <a:lnTo>
                  <a:pt x="517069" y="1379409"/>
                </a:lnTo>
                <a:close/>
              </a:path>
              <a:path w="963295" h="2512695">
                <a:moveTo>
                  <a:pt x="564075" y="1504199"/>
                </a:moveTo>
                <a:lnTo>
                  <a:pt x="590936" y="1575507"/>
                </a:lnTo>
                <a:lnTo>
                  <a:pt x="608764" y="1568792"/>
                </a:lnTo>
                <a:lnTo>
                  <a:pt x="581902" y="1497483"/>
                </a:lnTo>
                <a:lnTo>
                  <a:pt x="564075" y="1504199"/>
                </a:lnTo>
                <a:close/>
              </a:path>
              <a:path w="963295" h="2512695">
                <a:moveTo>
                  <a:pt x="611082" y="1628989"/>
                </a:moveTo>
                <a:lnTo>
                  <a:pt x="637942" y="1700298"/>
                </a:lnTo>
                <a:lnTo>
                  <a:pt x="655769" y="1693583"/>
                </a:lnTo>
                <a:lnTo>
                  <a:pt x="628909" y="1622273"/>
                </a:lnTo>
                <a:lnTo>
                  <a:pt x="611082" y="1628989"/>
                </a:lnTo>
                <a:close/>
              </a:path>
              <a:path w="963295" h="2512695">
                <a:moveTo>
                  <a:pt x="658088" y="1753779"/>
                </a:moveTo>
                <a:lnTo>
                  <a:pt x="684949" y="1825089"/>
                </a:lnTo>
                <a:lnTo>
                  <a:pt x="702776" y="1818373"/>
                </a:lnTo>
                <a:lnTo>
                  <a:pt x="675915" y="1747064"/>
                </a:lnTo>
                <a:lnTo>
                  <a:pt x="658088" y="1753779"/>
                </a:lnTo>
                <a:close/>
              </a:path>
              <a:path w="963295" h="2512695">
                <a:moveTo>
                  <a:pt x="705095" y="1878570"/>
                </a:moveTo>
                <a:lnTo>
                  <a:pt x="731955" y="1949879"/>
                </a:lnTo>
                <a:lnTo>
                  <a:pt x="749782" y="1943163"/>
                </a:lnTo>
                <a:lnTo>
                  <a:pt x="722922" y="1871855"/>
                </a:lnTo>
                <a:lnTo>
                  <a:pt x="705095" y="1878570"/>
                </a:lnTo>
                <a:close/>
              </a:path>
              <a:path w="963295" h="2512695">
                <a:moveTo>
                  <a:pt x="752101" y="2003360"/>
                </a:moveTo>
                <a:lnTo>
                  <a:pt x="778962" y="2074669"/>
                </a:lnTo>
                <a:lnTo>
                  <a:pt x="796789" y="2067953"/>
                </a:lnTo>
                <a:lnTo>
                  <a:pt x="769928" y="1996645"/>
                </a:lnTo>
                <a:lnTo>
                  <a:pt x="752101" y="2003360"/>
                </a:lnTo>
                <a:close/>
              </a:path>
              <a:path w="963295" h="2512695">
                <a:moveTo>
                  <a:pt x="799106" y="2128150"/>
                </a:moveTo>
                <a:lnTo>
                  <a:pt x="825968" y="2199459"/>
                </a:lnTo>
                <a:lnTo>
                  <a:pt x="843795" y="2192745"/>
                </a:lnTo>
                <a:lnTo>
                  <a:pt x="816935" y="2121435"/>
                </a:lnTo>
                <a:lnTo>
                  <a:pt x="799106" y="2128150"/>
                </a:lnTo>
                <a:close/>
              </a:path>
              <a:path w="963295" h="2512695">
                <a:moveTo>
                  <a:pt x="846113" y="2252940"/>
                </a:moveTo>
                <a:lnTo>
                  <a:pt x="872973" y="2324249"/>
                </a:lnTo>
                <a:lnTo>
                  <a:pt x="890802" y="2317535"/>
                </a:lnTo>
                <a:lnTo>
                  <a:pt x="863940" y="2246226"/>
                </a:lnTo>
                <a:lnTo>
                  <a:pt x="846113" y="2252940"/>
                </a:lnTo>
                <a:close/>
              </a:path>
              <a:path w="963295" h="2512695">
                <a:moveTo>
                  <a:pt x="891504" y="2454504"/>
                </a:moveTo>
                <a:lnTo>
                  <a:pt x="954018" y="2512382"/>
                </a:lnTo>
                <a:lnTo>
                  <a:pt x="962812" y="2427644"/>
                </a:lnTo>
                <a:lnTo>
                  <a:pt x="937807" y="2437063"/>
                </a:lnTo>
                <a:lnTo>
                  <a:pt x="937807" y="2442325"/>
                </a:lnTo>
                <a:lnTo>
                  <a:pt x="919980" y="2449040"/>
                </a:lnTo>
                <a:lnTo>
                  <a:pt x="918244" y="2444432"/>
                </a:lnTo>
                <a:lnTo>
                  <a:pt x="891504" y="2454504"/>
                </a:lnTo>
                <a:close/>
              </a:path>
              <a:path w="963295" h="2512695">
                <a:moveTo>
                  <a:pt x="918244" y="2444432"/>
                </a:moveTo>
                <a:lnTo>
                  <a:pt x="919980" y="2449040"/>
                </a:lnTo>
                <a:lnTo>
                  <a:pt x="937807" y="2442325"/>
                </a:lnTo>
                <a:lnTo>
                  <a:pt x="936071" y="2437717"/>
                </a:lnTo>
                <a:lnTo>
                  <a:pt x="918244" y="2444432"/>
                </a:lnTo>
                <a:close/>
              </a:path>
              <a:path w="963295" h="2512695">
                <a:moveTo>
                  <a:pt x="936071" y="2437717"/>
                </a:moveTo>
                <a:lnTo>
                  <a:pt x="937807" y="2442325"/>
                </a:lnTo>
                <a:lnTo>
                  <a:pt x="937807" y="2437063"/>
                </a:lnTo>
                <a:lnTo>
                  <a:pt x="936071" y="2437717"/>
                </a:lnTo>
                <a:close/>
              </a:path>
              <a:path w="963295" h="2512695">
                <a:moveTo>
                  <a:pt x="893119" y="2377730"/>
                </a:moveTo>
                <a:lnTo>
                  <a:pt x="918244" y="2444432"/>
                </a:lnTo>
                <a:lnTo>
                  <a:pt x="936071" y="2437717"/>
                </a:lnTo>
                <a:lnTo>
                  <a:pt x="910946" y="2371016"/>
                </a:lnTo>
                <a:lnTo>
                  <a:pt x="893119" y="237773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20033" y="2411760"/>
            <a:ext cx="1123950" cy="2614295"/>
          </a:xfrm>
          <a:custGeom>
            <a:avLst/>
            <a:gdLst/>
            <a:ahLst/>
            <a:cxnLst/>
            <a:rect l="l" t="t" r="r" b="b"/>
            <a:pathLst>
              <a:path w="1123950" h="2614295">
                <a:moveTo>
                  <a:pt x="0" y="2606563"/>
                </a:moveTo>
                <a:lnTo>
                  <a:pt x="17532" y="2614015"/>
                </a:lnTo>
                <a:lnTo>
                  <a:pt x="47343" y="2543890"/>
                </a:lnTo>
                <a:lnTo>
                  <a:pt x="29811" y="2536436"/>
                </a:lnTo>
                <a:lnTo>
                  <a:pt x="0" y="2606563"/>
                </a:lnTo>
                <a:close/>
              </a:path>
              <a:path w="1123950" h="2614295">
                <a:moveTo>
                  <a:pt x="52170" y="2483841"/>
                </a:moveTo>
                <a:lnTo>
                  <a:pt x="69701" y="2491294"/>
                </a:lnTo>
                <a:lnTo>
                  <a:pt x="99513" y="2421168"/>
                </a:lnTo>
                <a:lnTo>
                  <a:pt x="81981" y="2413715"/>
                </a:lnTo>
                <a:lnTo>
                  <a:pt x="52170" y="2483841"/>
                </a:lnTo>
                <a:close/>
              </a:path>
              <a:path w="1123950" h="2614295">
                <a:moveTo>
                  <a:pt x="104340" y="2361120"/>
                </a:moveTo>
                <a:lnTo>
                  <a:pt x="121871" y="2368572"/>
                </a:lnTo>
                <a:lnTo>
                  <a:pt x="151682" y="2298447"/>
                </a:lnTo>
                <a:lnTo>
                  <a:pt x="134151" y="2290993"/>
                </a:lnTo>
                <a:lnTo>
                  <a:pt x="104340" y="2361120"/>
                </a:lnTo>
                <a:close/>
              </a:path>
              <a:path w="1123950" h="2614295">
                <a:moveTo>
                  <a:pt x="156509" y="2238399"/>
                </a:moveTo>
                <a:lnTo>
                  <a:pt x="174042" y="2245851"/>
                </a:lnTo>
                <a:lnTo>
                  <a:pt x="203852" y="2175725"/>
                </a:lnTo>
                <a:lnTo>
                  <a:pt x="186321" y="2168272"/>
                </a:lnTo>
                <a:lnTo>
                  <a:pt x="156509" y="2238399"/>
                </a:lnTo>
                <a:close/>
              </a:path>
              <a:path w="1123950" h="2614295">
                <a:moveTo>
                  <a:pt x="208680" y="2115677"/>
                </a:moveTo>
                <a:lnTo>
                  <a:pt x="226211" y="2123130"/>
                </a:lnTo>
                <a:lnTo>
                  <a:pt x="256023" y="2053004"/>
                </a:lnTo>
                <a:lnTo>
                  <a:pt x="238490" y="2045550"/>
                </a:lnTo>
                <a:lnTo>
                  <a:pt x="208680" y="2115677"/>
                </a:lnTo>
                <a:close/>
              </a:path>
              <a:path w="1123950" h="2614295">
                <a:moveTo>
                  <a:pt x="260849" y="1992956"/>
                </a:moveTo>
                <a:lnTo>
                  <a:pt x="278381" y="2000408"/>
                </a:lnTo>
                <a:lnTo>
                  <a:pt x="308192" y="1930283"/>
                </a:lnTo>
                <a:lnTo>
                  <a:pt x="290661" y="1922829"/>
                </a:lnTo>
                <a:lnTo>
                  <a:pt x="260849" y="1992956"/>
                </a:lnTo>
                <a:close/>
              </a:path>
              <a:path w="1123950" h="2614295">
                <a:moveTo>
                  <a:pt x="313019" y="1870235"/>
                </a:moveTo>
                <a:lnTo>
                  <a:pt x="330550" y="1877687"/>
                </a:lnTo>
                <a:lnTo>
                  <a:pt x="360362" y="1807561"/>
                </a:lnTo>
                <a:lnTo>
                  <a:pt x="342830" y="1800108"/>
                </a:lnTo>
                <a:lnTo>
                  <a:pt x="313019" y="1870235"/>
                </a:lnTo>
                <a:close/>
              </a:path>
              <a:path w="1123950" h="2614295">
                <a:moveTo>
                  <a:pt x="365188" y="1747513"/>
                </a:moveTo>
                <a:lnTo>
                  <a:pt x="382720" y="1754966"/>
                </a:lnTo>
                <a:lnTo>
                  <a:pt x="412531" y="1684840"/>
                </a:lnTo>
                <a:lnTo>
                  <a:pt x="395000" y="1677386"/>
                </a:lnTo>
                <a:lnTo>
                  <a:pt x="365188" y="1747513"/>
                </a:lnTo>
                <a:close/>
              </a:path>
              <a:path w="1123950" h="2614295">
                <a:moveTo>
                  <a:pt x="417358" y="1624792"/>
                </a:moveTo>
                <a:lnTo>
                  <a:pt x="434889" y="1632244"/>
                </a:lnTo>
                <a:lnTo>
                  <a:pt x="464701" y="1562119"/>
                </a:lnTo>
                <a:lnTo>
                  <a:pt x="447169" y="1554665"/>
                </a:lnTo>
                <a:lnTo>
                  <a:pt x="417358" y="1624792"/>
                </a:lnTo>
                <a:close/>
              </a:path>
              <a:path w="1123950" h="2614295">
                <a:moveTo>
                  <a:pt x="469529" y="1502070"/>
                </a:moveTo>
                <a:lnTo>
                  <a:pt x="487060" y="1509523"/>
                </a:lnTo>
                <a:lnTo>
                  <a:pt x="516870" y="1439397"/>
                </a:lnTo>
                <a:lnTo>
                  <a:pt x="499339" y="1431944"/>
                </a:lnTo>
                <a:lnTo>
                  <a:pt x="469529" y="1502070"/>
                </a:lnTo>
                <a:close/>
              </a:path>
              <a:path w="1123950" h="2614295">
                <a:moveTo>
                  <a:pt x="521698" y="1379349"/>
                </a:moveTo>
                <a:lnTo>
                  <a:pt x="539230" y="1386801"/>
                </a:lnTo>
                <a:lnTo>
                  <a:pt x="569041" y="1316676"/>
                </a:lnTo>
                <a:lnTo>
                  <a:pt x="551510" y="1309222"/>
                </a:lnTo>
                <a:lnTo>
                  <a:pt x="521698" y="1379349"/>
                </a:lnTo>
                <a:close/>
              </a:path>
              <a:path w="1123950" h="2614295">
                <a:moveTo>
                  <a:pt x="573868" y="1256628"/>
                </a:moveTo>
                <a:lnTo>
                  <a:pt x="591399" y="1264080"/>
                </a:lnTo>
                <a:lnTo>
                  <a:pt x="621211" y="1193954"/>
                </a:lnTo>
                <a:lnTo>
                  <a:pt x="603679" y="1186501"/>
                </a:lnTo>
                <a:lnTo>
                  <a:pt x="573868" y="1256628"/>
                </a:lnTo>
                <a:close/>
              </a:path>
              <a:path w="1123950" h="2614295">
                <a:moveTo>
                  <a:pt x="626037" y="1133906"/>
                </a:moveTo>
                <a:lnTo>
                  <a:pt x="643569" y="1141359"/>
                </a:lnTo>
                <a:lnTo>
                  <a:pt x="673380" y="1071233"/>
                </a:lnTo>
                <a:lnTo>
                  <a:pt x="655849" y="1063779"/>
                </a:lnTo>
                <a:lnTo>
                  <a:pt x="626037" y="1133906"/>
                </a:lnTo>
                <a:close/>
              </a:path>
              <a:path w="1123950" h="2614295">
                <a:moveTo>
                  <a:pt x="678207" y="1011185"/>
                </a:moveTo>
                <a:lnTo>
                  <a:pt x="695739" y="1018637"/>
                </a:lnTo>
                <a:lnTo>
                  <a:pt x="725551" y="948512"/>
                </a:lnTo>
                <a:lnTo>
                  <a:pt x="708018" y="941058"/>
                </a:lnTo>
                <a:lnTo>
                  <a:pt x="678207" y="1011185"/>
                </a:lnTo>
                <a:close/>
              </a:path>
              <a:path w="1123950" h="2614295">
                <a:moveTo>
                  <a:pt x="730377" y="888464"/>
                </a:moveTo>
                <a:lnTo>
                  <a:pt x="747909" y="895916"/>
                </a:lnTo>
                <a:lnTo>
                  <a:pt x="777720" y="825790"/>
                </a:lnTo>
                <a:lnTo>
                  <a:pt x="760188" y="818337"/>
                </a:lnTo>
                <a:lnTo>
                  <a:pt x="730377" y="888464"/>
                </a:lnTo>
                <a:close/>
              </a:path>
              <a:path w="1123950" h="2614295">
                <a:moveTo>
                  <a:pt x="782547" y="765742"/>
                </a:moveTo>
                <a:lnTo>
                  <a:pt x="800078" y="773195"/>
                </a:lnTo>
                <a:lnTo>
                  <a:pt x="829890" y="703069"/>
                </a:lnTo>
                <a:lnTo>
                  <a:pt x="812359" y="695615"/>
                </a:lnTo>
                <a:lnTo>
                  <a:pt x="782547" y="765742"/>
                </a:lnTo>
                <a:close/>
              </a:path>
              <a:path w="1123950" h="2614295">
                <a:moveTo>
                  <a:pt x="834717" y="643021"/>
                </a:moveTo>
                <a:lnTo>
                  <a:pt x="852248" y="650473"/>
                </a:lnTo>
                <a:lnTo>
                  <a:pt x="882060" y="580348"/>
                </a:lnTo>
                <a:lnTo>
                  <a:pt x="864528" y="572894"/>
                </a:lnTo>
                <a:lnTo>
                  <a:pt x="834717" y="643021"/>
                </a:lnTo>
                <a:close/>
              </a:path>
              <a:path w="1123950" h="2614295">
                <a:moveTo>
                  <a:pt x="886886" y="520299"/>
                </a:moveTo>
                <a:lnTo>
                  <a:pt x="904419" y="527752"/>
                </a:lnTo>
                <a:lnTo>
                  <a:pt x="934229" y="457626"/>
                </a:lnTo>
                <a:lnTo>
                  <a:pt x="916698" y="450173"/>
                </a:lnTo>
                <a:lnTo>
                  <a:pt x="886886" y="520299"/>
                </a:lnTo>
                <a:close/>
              </a:path>
              <a:path w="1123950" h="2614295">
                <a:moveTo>
                  <a:pt x="939057" y="397578"/>
                </a:moveTo>
                <a:lnTo>
                  <a:pt x="956588" y="405030"/>
                </a:lnTo>
                <a:lnTo>
                  <a:pt x="986400" y="334905"/>
                </a:lnTo>
                <a:lnTo>
                  <a:pt x="968867" y="327451"/>
                </a:lnTo>
                <a:lnTo>
                  <a:pt x="939057" y="397578"/>
                </a:lnTo>
                <a:close/>
              </a:path>
              <a:path w="1123950" h="2614295">
                <a:moveTo>
                  <a:pt x="991226" y="274857"/>
                </a:moveTo>
                <a:lnTo>
                  <a:pt x="1008758" y="282309"/>
                </a:lnTo>
                <a:lnTo>
                  <a:pt x="1038569" y="212183"/>
                </a:lnTo>
                <a:lnTo>
                  <a:pt x="1021038" y="204730"/>
                </a:lnTo>
                <a:lnTo>
                  <a:pt x="991226" y="274857"/>
                </a:lnTo>
                <a:close/>
              </a:path>
              <a:path w="1123950" h="2614295">
                <a:moveTo>
                  <a:pt x="1053546" y="55220"/>
                </a:moveTo>
                <a:lnTo>
                  <a:pt x="1123671" y="85031"/>
                </a:lnTo>
                <a:lnTo>
                  <a:pt x="1118420" y="0"/>
                </a:lnTo>
                <a:lnTo>
                  <a:pt x="1053546" y="55220"/>
                </a:lnTo>
                <a:close/>
              </a:path>
              <a:path w="1123950" h="2614295">
                <a:moveTo>
                  <a:pt x="1043396" y="152135"/>
                </a:moveTo>
                <a:lnTo>
                  <a:pt x="1060927" y="159588"/>
                </a:lnTo>
                <a:lnTo>
                  <a:pt x="1090739" y="89462"/>
                </a:lnTo>
                <a:lnTo>
                  <a:pt x="1073207" y="82008"/>
                </a:lnTo>
                <a:lnTo>
                  <a:pt x="1043396" y="15213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44255" y="153441"/>
            <a:ext cx="2371725" cy="23145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4168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</a:rPr>
              <a:t>dag</a:t>
            </a:r>
            <a:r>
              <a:rPr dirty="0" sz="3900" spc="90">
                <a:solidFill>
                  <a:srgbClr val="FF3300"/>
                </a:solidFill>
              </a:rPr>
              <a:t>构造算法的进一步讨论（续）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240028"/>
            <a:ext cx="8641080" cy="398017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412750" indent="-342900">
              <a:lnSpc>
                <a:spcPct val="100800"/>
              </a:lnSpc>
              <a:spcBef>
                <a:spcPts val="7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对于指针赋值语句</a:t>
            </a:r>
            <a:r>
              <a:rPr dirty="0" sz="2400" b="1">
                <a:latin typeface="Times New Roman"/>
                <a:cs typeface="Times New Roman"/>
              </a:rPr>
              <a:t>*p: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w</a:t>
            </a:r>
            <a:r>
              <a:rPr dirty="0" baseline="1182" sz="3525" spc="67" b="1">
                <a:latin typeface="黑体"/>
                <a:cs typeface="黑体"/>
              </a:rPr>
              <a:t>也有同样的问题，因为编译时不知 </a:t>
            </a:r>
            <a:r>
              <a:rPr dirty="0" baseline="1182" sz="3525" spc="75" b="1">
                <a:latin typeface="黑体"/>
                <a:cs typeface="黑体"/>
              </a:rPr>
              <a:t>道指针</a:t>
            </a:r>
            <a:r>
              <a:rPr dirty="0" sz="2400" b="1" i="1">
                <a:latin typeface="Times New Roman"/>
                <a:cs typeface="Times New Roman"/>
              </a:rPr>
              <a:t>p</a:t>
            </a:r>
            <a:r>
              <a:rPr dirty="0" baseline="1182" sz="3525" spc="75" b="1">
                <a:latin typeface="黑体"/>
                <a:cs typeface="黑体"/>
              </a:rPr>
              <a:t>指向哪里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55600" marR="5080" indent="-342900">
              <a:lnSpc>
                <a:spcPct val="98600"/>
              </a:lnSpc>
              <a:spcBef>
                <a:spcPts val="81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对于过程调用语句，由于被调用过程可能会对变量进行修改， </a:t>
            </a:r>
            <a:r>
              <a:rPr dirty="0" sz="2350" spc="50" b="1">
                <a:latin typeface="黑体"/>
                <a:cs typeface="黑体"/>
              </a:rPr>
              <a:t>所以，在不知道被调用过程的情况下，必须假设任何变量都 可能被修改。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根据</a:t>
            </a:r>
            <a:r>
              <a:rPr dirty="0" sz="2400" b="1">
                <a:latin typeface="Times New Roman"/>
                <a:cs typeface="Times New Roman"/>
              </a:rPr>
              <a:t>dag</a:t>
            </a:r>
            <a:r>
              <a:rPr dirty="0" baseline="1182" sz="3525" spc="75" b="1">
                <a:latin typeface="黑体"/>
                <a:cs typeface="黑体"/>
              </a:rPr>
              <a:t>重新组织基本块代码时，必须遵守以下的限制：</a:t>
            </a:r>
            <a:endParaRPr baseline="1182" sz="3525">
              <a:latin typeface="黑体"/>
              <a:cs typeface="黑体"/>
            </a:endParaRPr>
          </a:p>
          <a:p>
            <a:pPr lvl="1" marL="755650" marR="218440" indent="-285750">
              <a:lnSpc>
                <a:spcPts val="2660"/>
              </a:lnSpc>
              <a:spcBef>
                <a:spcPts val="9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基本块中涉及数组元素赋值或引用的语句的相对顺序不能 </a:t>
            </a:r>
            <a:r>
              <a:rPr dirty="0" sz="2350" spc="50" b="1">
                <a:latin typeface="黑体"/>
                <a:cs typeface="黑体"/>
              </a:rPr>
              <a:t>改变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 marL="755650" marR="218440" indent="-285750">
              <a:lnSpc>
                <a:spcPts val="2780"/>
              </a:lnSpc>
              <a:spcBef>
                <a:spcPts val="869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所有其他语句相对于过程调用语句或指针赋值语句的顺序 </a:t>
            </a:r>
            <a:r>
              <a:rPr dirty="0" sz="2350" spc="50" b="1">
                <a:latin typeface="黑体"/>
                <a:cs typeface="黑体"/>
              </a:rPr>
              <a:t>不能改变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465" y="1021207"/>
            <a:ext cx="8636635" cy="526288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74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为循环语句生成的中间代码包括如下</a:t>
            </a:r>
            <a:r>
              <a:rPr dirty="0" baseline="1182" sz="3525" spc="37" b="1">
                <a:latin typeface="宋体"/>
                <a:cs typeface="宋体"/>
              </a:rPr>
              <a:t>4</a:t>
            </a:r>
            <a:r>
              <a:rPr dirty="0" baseline="1182" sz="3525" spc="75" b="1">
                <a:latin typeface="黑体"/>
                <a:cs typeface="黑体"/>
              </a:rPr>
              <a:t>部分</a:t>
            </a:r>
            <a:r>
              <a:rPr dirty="0" baseline="1182" sz="3525" spc="60" b="1">
                <a:latin typeface="黑体"/>
                <a:cs typeface="黑体"/>
              </a:rPr>
              <a:t>：</a:t>
            </a:r>
            <a:endParaRPr baseline="1182" sz="3525">
              <a:latin typeface="黑体"/>
              <a:cs typeface="黑体"/>
            </a:endParaRPr>
          </a:p>
          <a:p>
            <a:pPr algn="just" lvl="1" marL="755015" marR="285750" indent="-285750">
              <a:lnSpc>
                <a:spcPct val="102299"/>
              </a:lnSpc>
              <a:spcBef>
                <a:spcPts val="535"/>
              </a:spcBef>
              <a:buSzPct val="69767"/>
              <a:buFont typeface="Wingdings"/>
              <a:buChar char=""/>
              <a:tabLst>
                <a:tab pos="755650" algn="l"/>
              </a:tabLst>
            </a:pPr>
            <a:r>
              <a:rPr dirty="0" baseline="1291" sz="3225" spc="75" b="1">
                <a:solidFill>
                  <a:srgbClr val="0000FF"/>
                </a:solidFill>
                <a:latin typeface="黑体"/>
                <a:cs typeface="黑体"/>
              </a:rPr>
              <a:t>初始化部分</a:t>
            </a:r>
            <a:r>
              <a:rPr dirty="0" baseline="1291" sz="3225" spc="75" b="1">
                <a:latin typeface="黑体"/>
                <a:cs typeface="黑体"/>
              </a:rPr>
              <a:t>：对循环控制变量及其他变量赋初值。此部分组成 </a:t>
            </a:r>
            <a:r>
              <a:rPr dirty="0" sz="2150" spc="50" b="1">
                <a:latin typeface="黑体"/>
                <a:cs typeface="黑体"/>
              </a:rPr>
              <a:t>的基本块位于循环体语句之前，可视为构成循环的第一个基本 块。</a:t>
            </a:r>
            <a:endParaRPr sz="2150">
              <a:latin typeface="黑体"/>
              <a:cs typeface="黑体"/>
            </a:endParaRPr>
          </a:p>
          <a:p>
            <a:pPr lvl="1" marL="755015" marR="285750" indent="-285750">
              <a:lnSpc>
                <a:spcPct val="101699"/>
              </a:lnSpc>
              <a:spcBef>
                <a:spcPts val="690"/>
              </a:spcBef>
              <a:buSzPct val="69767"/>
              <a:buFont typeface="Wingdings"/>
              <a:buChar char=""/>
              <a:tabLst>
                <a:tab pos="755650" algn="l"/>
              </a:tabLst>
            </a:pPr>
            <a:r>
              <a:rPr dirty="0" baseline="1291" sz="3225" spc="75" b="1">
                <a:solidFill>
                  <a:srgbClr val="0000FF"/>
                </a:solidFill>
                <a:latin typeface="黑体"/>
                <a:cs typeface="黑体"/>
              </a:rPr>
              <a:t>测试部分</a:t>
            </a:r>
            <a:r>
              <a:rPr dirty="0" baseline="1291" sz="3225" spc="75" b="1">
                <a:latin typeface="黑体"/>
                <a:cs typeface="黑体"/>
              </a:rPr>
              <a:t>：测试循环控制变量是否满足循环终止条件。这部分 </a:t>
            </a:r>
            <a:r>
              <a:rPr dirty="0" sz="2150" spc="50" b="1">
                <a:latin typeface="黑体"/>
                <a:cs typeface="黑体"/>
              </a:rPr>
              <a:t>的位置依赖于循环语句的性质，若循环语句允许循环体执行</a:t>
            </a:r>
            <a:r>
              <a:rPr dirty="0" sz="2150" spc="15" b="1">
                <a:latin typeface="宋体"/>
                <a:cs typeface="宋体"/>
              </a:rPr>
              <a:t>0  </a:t>
            </a:r>
            <a:r>
              <a:rPr dirty="0" sz="2150" spc="50" b="1">
                <a:latin typeface="黑体"/>
                <a:cs typeface="黑体"/>
              </a:rPr>
              <a:t>次，则在执行循环体之前进行测试；若循环语句要求循环体至 少执行</a:t>
            </a:r>
            <a:r>
              <a:rPr dirty="0" sz="2150" spc="25" b="1">
                <a:latin typeface="宋体"/>
                <a:cs typeface="宋体"/>
              </a:rPr>
              <a:t>1</a:t>
            </a:r>
            <a:r>
              <a:rPr dirty="0" sz="2150" spc="50" b="1">
                <a:latin typeface="黑体"/>
                <a:cs typeface="黑体"/>
              </a:rPr>
              <a:t>次，则在执行循环体之后进行测试。</a:t>
            </a:r>
            <a:endParaRPr sz="21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5"/>
              </a:spcBef>
              <a:buSzPct val="69767"/>
              <a:buFont typeface="Wingdings"/>
              <a:buChar char=""/>
              <a:tabLst>
                <a:tab pos="755650" algn="l"/>
              </a:tabLst>
            </a:pPr>
            <a:r>
              <a:rPr dirty="0" baseline="1291" sz="3225" spc="75" b="1">
                <a:solidFill>
                  <a:srgbClr val="0000FF"/>
                </a:solidFill>
                <a:latin typeface="黑体"/>
                <a:cs typeface="黑体"/>
              </a:rPr>
              <a:t>循环体：</a:t>
            </a:r>
            <a:r>
              <a:rPr dirty="0" baseline="1291" sz="3225" spc="75" b="1">
                <a:latin typeface="黑体"/>
                <a:cs typeface="黑体"/>
              </a:rPr>
              <a:t>由需要重复执行的语句构成的一个或多个基本块组成。</a:t>
            </a:r>
            <a:endParaRPr baseline="1291" sz="3225">
              <a:latin typeface="黑体"/>
              <a:cs typeface="黑体"/>
            </a:endParaRPr>
          </a:p>
          <a:p>
            <a:pPr algn="just" lvl="1" marL="755015" marR="285750" indent="-285750">
              <a:lnSpc>
                <a:spcPct val="100400"/>
              </a:lnSpc>
              <a:spcBef>
                <a:spcPts val="700"/>
              </a:spcBef>
              <a:buSzPct val="69767"/>
              <a:buFont typeface="Wingdings"/>
              <a:buChar char=""/>
              <a:tabLst>
                <a:tab pos="755650" algn="l"/>
              </a:tabLst>
            </a:pPr>
            <a:r>
              <a:rPr dirty="0" baseline="1291" sz="3225" spc="75" b="1">
                <a:solidFill>
                  <a:srgbClr val="0000FF"/>
                </a:solidFill>
                <a:latin typeface="黑体"/>
                <a:cs typeface="黑体"/>
              </a:rPr>
              <a:t>调节部分</a:t>
            </a:r>
            <a:r>
              <a:rPr dirty="0" baseline="1291" sz="3225" spc="75" b="1">
                <a:latin typeface="黑体"/>
                <a:cs typeface="黑体"/>
              </a:rPr>
              <a:t>：根据步长对循环控制变量进行调节，使其增加或减 </a:t>
            </a:r>
            <a:r>
              <a:rPr dirty="0" sz="2150" spc="50" b="1">
                <a:latin typeface="黑体"/>
                <a:cs typeface="黑体"/>
              </a:rPr>
              <a:t>少一个特定的量。可把这部分视为构成该循环的最后一个基本 块。</a:t>
            </a:r>
            <a:endParaRPr sz="2150">
              <a:latin typeface="黑体"/>
              <a:cs typeface="黑体"/>
            </a:endParaRPr>
          </a:p>
          <a:p>
            <a:pPr algn="just" marL="355600" marR="306705" indent="-342900">
              <a:lnSpc>
                <a:spcPct val="101099"/>
              </a:lnSpc>
              <a:spcBef>
                <a:spcPts val="72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循环结构中的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调节部分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测试部分</a:t>
            </a:r>
            <a:r>
              <a:rPr dirty="0" baseline="1182" sz="3525" spc="75" b="1">
                <a:latin typeface="黑体"/>
                <a:cs typeface="黑体"/>
              </a:rPr>
              <a:t>也可以与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循环体中</a:t>
            </a:r>
            <a:r>
              <a:rPr dirty="0" baseline="1182" sz="3525" spc="67" b="1">
                <a:latin typeface="黑体"/>
                <a:cs typeface="黑体"/>
              </a:rPr>
              <a:t>的其他 </a:t>
            </a:r>
            <a:r>
              <a:rPr dirty="0" sz="2350" spc="50" b="1">
                <a:latin typeface="黑体"/>
                <a:cs typeface="黑体"/>
              </a:rPr>
              <a:t>语句一起出现在基本块中。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40952"/>
            <a:ext cx="3672204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40">
                <a:solidFill>
                  <a:srgbClr val="FF3300"/>
                </a:solidFill>
                <a:latin typeface="宋体"/>
                <a:cs typeface="宋体"/>
              </a:rPr>
              <a:t>10.4</a:t>
            </a:r>
            <a:r>
              <a:rPr dirty="0" sz="4300" spc="-3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4300" spc="90">
                <a:solidFill>
                  <a:srgbClr val="FF3300"/>
                </a:solidFill>
              </a:rPr>
              <a:t>循环优化</a:t>
            </a:r>
            <a:endParaRPr sz="4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409151"/>
            <a:ext cx="3776979" cy="206756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750" spc="45" b="1">
                <a:latin typeface="黑体"/>
                <a:cs typeface="黑体"/>
              </a:rPr>
              <a:t>一、循环展开</a:t>
            </a:r>
            <a:endParaRPr sz="2750">
              <a:latin typeface="黑体"/>
              <a:cs typeface="黑体"/>
            </a:endParaRPr>
          </a:p>
          <a:p>
            <a:pPr marL="12700" marR="5080">
              <a:lnSpc>
                <a:spcPts val="4100"/>
              </a:lnSpc>
              <a:spcBef>
                <a:spcPts val="150"/>
              </a:spcBef>
            </a:pPr>
            <a:r>
              <a:rPr dirty="0" sz="2750" spc="45" b="1">
                <a:latin typeface="黑体"/>
                <a:cs typeface="黑体"/>
              </a:rPr>
              <a:t>二、代码外提</a:t>
            </a:r>
            <a:r>
              <a:rPr dirty="0" sz="2750" spc="20" b="1">
                <a:latin typeface="宋体"/>
                <a:cs typeface="宋体"/>
              </a:rPr>
              <a:t>/</a:t>
            </a:r>
            <a:r>
              <a:rPr dirty="0" sz="2750" spc="45" b="1">
                <a:latin typeface="黑体"/>
                <a:cs typeface="黑体"/>
              </a:rPr>
              <a:t>频度削弱 </a:t>
            </a:r>
            <a:r>
              <a:rPr dirty="0" sz="2750" spc="45" b="1">
                <a:latin typeface="黑体"/>
                <a:cs typeface="黑体"/>
              </a:rPr>
              <a:t>三、削弱计算强度</a:t>
            </a:r>
            <a:endParaRPr sz="2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2750" spc="45" b="1">
                <a:latin typeface="黑体"/>
                <a:cs typeface="黑体"/>
              </a:rPr>
              <a:t>四、删除归纳变量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5603" y="336973"/>
            <a:ext cx="46120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循环优化的主要技术</a:t>
            </a:r>
            <a:endParaRPr sz="3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85317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  <a:latin typeface="宋体"/>
                <a:cs typeface="宋体"/>
              </a:rPr>
              <a:t>10.4.1</a:t>
            </a:r>
            <a:r>
              <a:rPr dirty="0" sz="3900" spc="-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循环展开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065" y="1183198"/>
            <a:ext cx="8428355" cy="446405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以空间换时间的优化过程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循环次数在编译时可以确定</a:t>
            </a:r>
            <a:endParaRPr baseline="1182" sz="3525">
              <a:latin typeface="黑体"/>
              <a:cs typeface="黑体"/>
            </a:endParaRPr>
          </a:p>
          <a:p>
            <a:pPr lvl="1" marL="755650" marR="5080" indent="-285750">
              <a:lnSpc>
                <a:spcPts val="2780"/>
              </a:lnSpc>
              <a:spcBef>
                <a:spcPts val="7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针对每次循环生成循环体（不包括调节部分和测试部分） </a:t>
            </a:r>
            <a:r>
              <a:rPr dirty="0" sz="2350" spc="50" b="1">
                <a:latin typeface="黑体"/>
                <a:cs typeface="黑体"/>
              </a:rPr>
              <a:t>的一个副本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进行循环展开的条件：</a:t>
            </a:r>
            <a:endParaRPr baseline="1010" sz="4125">
              <a:latin typeface="黑体"/>
              <a:cs typeface="黑体"/>
            </a:endParaRPr>
          </a:p>
          <a:p>
            <a:pPr lvl="1" marL="755650" marR="6350" indent="-285750">
              <a:lnSpc>
                <a:spcPct val="101099"/>
              </a:lnSpc>
              <a:spcBef>
                <a:spcPts val="5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识别出循环结构，而且编译时可以确定循环控制变量的</a:t>
            </a:r>
            <a:r>
              <a:rPr dirty="0" baseline="1182" sz="3525" spc="44" b="1">
                <a:latin typeface="黑体"/>
                <a:cs typeface="黑体"/>
              </a:rPr>
              <a:t>初 </a:t>
            </a:r>
            <a:r>
              <a:rPr dirty="0" sz="2350" spc="50" b="1">
                <a:latin typeface="黑体"/>
                <a:cs typeface="黑体"/>
              </a:rPr>
              <a:t>值、终值、以及变化步长。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用空间换时间的权衡结果是可以接受的。</a:t>
            </a:r>
            <a:endParaRPr baseline="1182" sz="3525">
              <a:latin typeface="黑体"/>
              <a:cs typeface="黑体"/>
            </a:endParaRPr>
          </a:p>
          <a:p>
            <a:pPr marL="355600" marR="205740" indent="-342900">
              <a:lnSpc>
                <a:spcPct val="101499"/>
              </a:lnSpc>
              <a:spcBef>
                <a:spcPts val="6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在重复产生代码时，必须确保每次重复产生时，都 </a:t>
            </a:r>
            <a:r>
              <a:rPr dirty="0" sz="2750" spc="45" b="1">
                <a:latin typeface="黑体"/>
                <a:cs typeface="黑体"/>
              </a:rPr>
              <a:t>对循环控制变量进行了正确的合并。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0819" y="1755402"/>
            <a:ext cx="2409825" cy="48596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54965" marR="5080" indent="-354965">
              <a:lnSpc>
                <a:spcPct val="120200"/>
              </a:lnSpc>
              <a:spcBef>
                <a:spcPts val="155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循环展开： </a:t>
            </a:r>
            <a:r>
              <a:rPr dirty="0" sz="2350" spc="50" b="1">
                <a:latin typeface="黑体"/>
                <a:cs typeface="黑体"/>
              </a:rPr>
              <a:t> </a:t>
            </a:r>
            <a:r>
              <a:rPr dirty="0" sz="2400" spc="10" b="1">
                <a:latin typeface="Times New Roman"/>
                <a:cs typeface="Times New Roman"/>
              </a:rPr>
              <a:t>100</a:t>
            </a:r>
            <a:r>
              <a:rPr dirty="0" baseline="1182" sz="3525" spc="15" b="1">
                <a:latin typeface="黑体"/>
                <a:cs typeface="黑体"/>
              </a:rPr>
              <a:t>： </a:t>
            </a:r>
            <a:r>
              <a:rPr dirty="0" sz="2400" spc="-5" b="1">
                <a:latin typeface="Times New Roman"/>
                <a:cs typeface="Times New Roman"/>
              </a:rPr>
              <a:t>x[0]:=0  </a:t>
            </a:r>
            <a:r>
              <a:rPr dirty="0" sz="2400" spc="10" b="1">
                <a:latin typeface="Times New Roman"/>
                <a:cs typeface="Times New Roman"/>
              </a:rPr>
              <a:t>101</a:t>
            </a:r>
            <a:r>
              <a:rPr dirty="0" baseline="1182" sz="3525" spc="15" b="1">
                <a:latin typeface="黑体"/>
                <a:cs typeface="黑体"/>
              </a:rPr>
              <a:t>： </a:t>
            </a:r>
            <a:r>
              <a:rPr dirty="0" sz="2400" spc="-5" b="1">
                <a:latin typeface="Times New Roman"/>
                <a:cs typeface="Times New Roman"/>
              </a:rPr>
              <a:t>x[4]:=0  </a:t>
            </a:r>
            <a:r>
              <a:rPr dirty="0" sz="2400" spc="10" b="1">
                <a:latin typeface="Times New Roman"/>
                <a:cs typeface="Times New Roman"/>
              </a:rPr>
              <a:t>102</a:t>
            </a:r>
            <a:r>
              <a:rPr dirty="0" baseline="1182" sz="3525" spc="15" b="1">
                <a:latin typeface="黑体"/>
                <a:cs typeface="黑体"/>
              </a:rPr>
              <a:t>： </a:t>
            </a:r>
            <a:r>
              <a:rPr dirty="0" sz="2400" spc="-5" b="1">
                <a:latin typeface="Times New Roman"/>
                <a:cs typeface="Times New Roman"/>
              </a:rPr>
              <a:t>x[8]:=0  </a:t>
            </a:r>
            <a:r>
              <a:rPr dirty="0" sz="2400" spc="10" b="1">
                <a:latin typeface="Times New Roman"/>
                <a:cs typeface="Times New Roman"/>
              </a:rPr>
              <a:t>103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r>
              <a:rPr dirty="0" baseline="1182" sz="3525" spc="-960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x[12]:=0  </a:t>
            </a:r>
            <a:r>
              <a:rPr dirty="0" sz="2400" spc="10" b="1">
                <a:latin typeface="Times New Roman"/>
                <a:cs typeface="Times New Roman"/>
              </a:rPr>
              <a:t>104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r>
              <a:rPr dirty="0" baseline="1182" sz="3525" spc="-960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x[16]:=0  </a:t>
            </a:r>
            <a:r>
              <a:rPr dirty="0" sz="2400" spc="10" b="1">
                <a:latin typeface="Times New Roman"/>
                <a:cs typeface="Times New Roman"/>
              </a:rPr>
              <a:t>105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r>
              <a:rPr dirty="0" baseline="1182" sz="3525" spc="-960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x[20]:=0  </a:t>
            </a:r>
            <a:r>
              <a:rPr dirty="0" sz="2400" spc="10" b="1">
                <a:latin typeface="Times New Roman"/>
                <a:cs typeface="Times New Roman"/>
              </a:rPr>
              <a:t>106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r>
              <a:rPr dirty="0" baseline="1182" sz="3525" spc="-967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x[24]:=0  </a:t>
            </a:r>
            <a:r>
              <a:rPr dirty="0" sz="2400" spc="10" b="1">
                <a:latin typeface="Times New Roman"/>
                <a:cs typeface="Times New Roman"/>
              </a:rPr>
              <a:t>107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r>
              <a:rPr dirty="0" baseline="1182" sz="3525" spc="-960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x[28]:=0  </a:t>
            </a:r>
            <a:r>
              <a:rPr dirty="0" sz="2400" spc="10" b="1">
                <a:latin typeface="Times New Roman"/>
                <a:cs typeface="Times New Roman"/>
              </a:rPr>
              <a:t>108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r>
              <a:rPr dirty="0" baseline="1182" sz="3525" spc="-960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x[32]:=0  </a:t>
            </a:r>
            <a:r>
              <a:rPr dirty="0" sz="2400" spc="10" b="1">
                <a:latin typeface="Times New Roman"/>
                <a:cs typeface="Times New Roman"/>
              </a:rPr>
              <a:t>109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r>
              <a:rPr dirty="0" baseline="1182" sz="3525" spc="-967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x[36]:=0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532" y="2206244"/>
            <a:ext cx="2068830" cy="176593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dirty="0" sz="2400" spc="-5" b="1">
                <a:latin typeface="Times New Roman"/>
                <a:cs typeface="Times New Roman"/>
              </a:rPr>
              <a:t>i:=0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dirty="0" sz="2400" spc="-5" b="1">
                <a:latin typeface="Times New Roman"/>
                <a:cs typeface="Times New Roman"/>
              </a:rPr>
              <a:t>if i&lt;10 </a:t>
            </a: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103</a:t>
            </a:r>
            <a:endParaRPr sz="2400">
              <a:latin typeface="Times New Roman"/>
              <a:cs typeface="Times New Roman"/>
            </a:endParaRPr>
          </a:p>
          <a:p>
            <a:pPr marL="38100" marR="930275">
              <a:lnSpc>
                <a:spcPct val="117500"/>
              </a:lnSpc>
              <a:spcBef>
                <a:spcPts val="120"/>
              </a:spcBef>
            </a:pP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108  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:=4*i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539" y="4025900"/>
            <a:ext cx="1062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x[t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]:=0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1939" y="4470907"/>
            <a:ext cx="913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1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:=i+1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2206244"/>
            <a:ext cx="584200" cy="30886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Times New Roman"/>
                <a:cs typeface="Times New Roman"/>
              </a:rPr>
              <a:t>100: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latin typeface="Times New Roman"/>
                <a:cs typeface="Times New Roman"/>
              </a:rPr>
              <a:t>101: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Times New Roman"/>
                <a:cs typeface="Times New Roman"/>
              </a:rPr>
              <a:t>102: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400" b="1">
                <a:latin typeface="Times New Roman"/>
                <a:cs typeface="Times New Roman"/>
              </a:rPr>
              <a:t>103: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Times New Roman"/>
                <a:cs typeface="Times New Roman"/>
              </a:rPr>
              <a:t>104: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Times New Roman"/>
                <a:cs typeface="Times New Roman"/>
              </a:rPr>
              <a:t>105: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latin typeface="Times New Roman"/>
                <a:cs typeface="Times New Roman"/>
              </a:rPr>
              <a:t>106: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539" y="4620937"/>
            <a:ext cx="638175" cy="67437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220"/>
              </a:spcBef>
            </a:pPr>
            <a:r>
              <a:rPr dirty="0" sz="1600" b="1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z="2400" spc="-5" b="1">
                <a:latin typeface="Times New Roman"/>
                <a:cs typeface="Times New Roman"/>
              </a:rPr>
              <a:t>i:=t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5266435"/>
            <a:ext cx="1881505" cy="915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107</a:t>
            </a:r>
            <a:r>
              <a:rPr dirty="0" baseline="1182" sz="3525" spc="7" b="1">
                <a:latin typeface="黑体"/>
                <a:cs typeface="黑体"/>
              </a:rPr>
              <a:t>：</a:t>
            </a:r>
            <a:r>
              <a:rPr dirty="0" sz="2400" spc="5" b="1">
                <a:latin typeface="Times New Roman"/>
                <a:cs typeface="Times New Roman"/>
              </a:rPr>
              <a:t>goto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101  </a:t>
            </a:r>
            <a:r>
              <a:rPr dirty="0" sz="2400" spc="10" b="1">
                <a:latin typeface="Times New Roman"/>
                <a:cs typeface="Times New Roman"/>
              </a:rPr>
              <a:t>108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r>
              <a:rPr dirty="0" sz="2400" spc="1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27065" sz="5850" spc="135">
                <a:solidFill>
                  <a:srgbClr val="FF3300"/>
                </a:solidFill>
              </a:rPr>
              <a:t>示例</a:t>
            </a:r>
            <a:r>
              <a:rPr dirty="0" baseline="-27065" sz="5850" spc="-480">
                <a:solidFill>
                  <a:srgbClr val="FF3300"/>
                </a:solidFill>
              </a:rPr>
              <a:t>：</a:t>
            </a:r>
            <a:r>
              <a:rPr dirty="0" baseline="1010" sz="4125" spc="67"/>
              <a:t>考虑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baseline="1010" sz="4125" spc="67"/>
              <a:t>语言的循环语句：</a:t>
            </a:r>
            <a:endParaRPr baseline="1010" sz="41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585723"/>
            <a:ext cx="4493260" cy="1632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7075" marR="5080" indent="-355600">
              <a:lnSpc>
                <a:spcPct val="1221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for (i=0; </a:t>
            </a:r>
            <a:r>
              <a:rPr dirty="0" sz="2800" spc="-5" b="1">
                <a:latin typeface="Times New Roman"/>
                <a:cs typeface="Times New Roman"/>
              </a:rPr>
              <a:t>i&lt;10;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i++)  </a:t>
            </a:r>
            <a:r>
              <a:rPr dirty="0" sz="2800" b="1">
                <a:latin typeface="Times New Roman"/>
                <a:cs typeface="Times New Roman"/>
              </a:rPr>
              <a:t>x[i]=0;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25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生成三地址代码：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46684" y="98629"/>
            <a:ext cx="4046220" cy="1395730"/>
          </a:xfrm>
          <a:custGeom>
            <a:avLst/>
            <a:gdLst/>
            <a:ahLst/>
            <a:cxnLst/>
            <a:rect l="l" t="t" r="r" b="b"/>
            <a:pathLst>
              <a:path w="4046220" h="1395730">
                <a:moveTo>
                  <a:pt x="4045795" y="1162624"/>
                </a:moveTo>
                <a:lnTo>
                  <a:pt x="1030460" y="1162624"/>
                </a:lnTo>
                <a:lnTo>
                  <a:pt x="1035184" y="1209487"/>
                </a:lnTo>
                <a:lnTo>
                  <a:pt x="1048733" y="1253135"/>
                </a:lnTo>
                <a:lnTo>
                  <a:pt x="1070172" y="1292634"/>
                </a:lnTo>
                <a:lnTo>
                  <a:pt x="1098567" y="1327048"/>
                </a:lnTo>
                <a:lnTo>
                  <a:pt x="1132981" y="1355443"/>
                </a:lnTo>
                <a:lnTo>
                  <a:pt x="1172479" y="1376882"/>
                </a:lnTo>
                <a:lnTo>
                  <a:pt x="1216128" y="1390431"/>
                </a:lnTo>
                <a:lnTo>
                  <a:pt x="1262990" y="1395155"/>
                </a:lnTo>
                <a:lnTo>
                  <a:pt x="3813263" y="1395155"/>
                </a:lnTo>
                <a:lnTo>
                  <a:pt x="3860127" y="1390431"/>
                </a:lnTo>
                <a:lnTo>
                  <a:pt x="3903775" y="1376882"/>
                </a:lnTo>
                <a:lnTo>
                  <a:pt x="3943274" y="1355443"/>
                </a:lnTo>
                <a:lnTo>
                  <a:pt x="3977688" y="1327048"/>
                </a:lnTo>
                <a:lnTo>
                  <a:pt x="4006082" y="1292634"/>
                </a:lnTo>
                <a:lnTo>
                  <a:pt x="4027522" y="1253135"/>
                </a:lnTo>
                <a:lnTo>
                  <a:pt x="4041071" y="1209487"/>
                </a:lnTo>
                <a:lnTo>
                  <a:pt x="4045795" y="1162624"/>
                </a:lnTo>
                <a:close/>
              </a:path>
              <a:path w="4046220" h="1395730">
                <a:moveTo>
                  <a:pt x="3813263" y="0"/>
                </a:moveTo>
                <a:lnTo>
                  <a:pt x="1262990" y="0"/>
                </a:lnTo>
                <a:lnTo>
                  <a:pt x="1216128" y="4724"/>
                </a:lnTo>
                <a:lnTo>
                  <a:pt x="1172479" y="18273"/>
                </a:lnTo>
                <a:lnTo>
                  <a:pt x="1132981" y="39712"/>
                </a:lnTo>
                <a:lnTo>
                  <a:pt x="1098567" y="68107"/>
                </a:lnTo>
                <a:lnTo>
                  <a:pt x="1070172" y="102521"/>
                </a:lnTo>
                <a:lnTo>
                  <a:pt x="1048733" y="142020"/>
                </a:lnTo>
                <a:lnTo>
                  <a:pt x="1035184" y="185668"/>
                </a:lnTo>
                <a:lnTo>
                  <a:pt x="1030460" y="232531"/>
                </a:lnTo>
                <a:lnTo>
                  <a:pt x="1030460" y="813841"/>
                </a:lnTo>
                <a:lnTo>
                  <a:pt x="0" y="1041833"/>
                </a:lnTo>
                <a:lnTo>
                  <a:pt x="1030460" y="1162630"/>
                </a:lnTo>
                <a:lnTo>
                  <a:pt x="4045795" y="1162624"/>
                </a:lnTo>
                <a:lnTo>
                  <a:pt x="4045795" y="232531"/>
                </a:lnTo>
                <a:lnTo>
                  <a:pt x="4041071" y="185668"/>
                </a:lnTo>
                <a:lnTo>
                  <a:pt x="4027522" y="142020"/>
                </a:lnTo>
                <a:lnTo>
                  <a:pt x="4006082" y="102521"/>
                </a:lnTo>
                <a:lnTo>
                  <a:pt x="3977688" y="68107"/>
                </a:lnTo>
                <a:lnTo>
                  <a:pt x="3943274" y="39712"/>
                </a:lnTo>
                <a:lnTo>
                  <a:pt x="3903775" y="18273"/>
                </a:lnTo>
                <a:lnTo>
                  <a:pt x="3860127" y="4724"/>
                </a:lnTo>
                <a:lnTo>
                  <a:pt x="3813263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46684" y="98629"/>
            <a:ext cx="4046220" cy="1395730"/>
          </a:xfrm>
          <a:custGeom>
            <a:avLst/>
            <a:gdLst/>
            <a:ahLst/>
            <a:cxnLst/>
            <a:rect l="l" t="t" r="r" b="b"/>
            <a:pathLst>
              <a:path w="4046220" h="1395730">
                <a:moveTo>
                  <a:pt x="1030460" y="232531"/>
                </a:moveTo>
                <a:lnTo>
                  <a:pt x="1035184" y="185668"/>
                </a:lnTo>
                <a:lnTo>
                  <a:pt x="1048733" y="142019"/>
                </a:lnTo>
                <a:lnTo>
                  <a:pt x="1070172" y="102520"/>
                </a:lnTo>
                <a:lnTo>
                  <a:pt x="1098566" y="68106"/>
                </a:lnTo>
                <a:lnTo>
                  <a:pt x="1132980" y="39712"/>
                </a:lnTo>
                <a:lnTo>
                  <a:pt x="1172479" y="18273"/>
                </a:lnTo>
                <a:lnTo>
                  <a:pt x="1216127" y="4724"/>
                </a:lnTo>
                <a:lnTo>
                  <a:pt x="1262991" y="0"/>
                </a:lnTo>
                <a:lnTo>
                  <a:pt x="1533015" y="0"/>
                </a:lnTo>
                <a:lnTo>
                  <a:pt x="2286850" y="0"/>
                </a:lnTo>
                <a:lnTo>
                  <a:pt x="3813264" y="0"/>
                </a:lnTo>
                <a:lnTo>
                  <a:pt x="3860127" y="4724"/>
                </a:lnTo>
                <a:lnTo>
                  <a:pt x="3903775" y="18273"/>
                </a:lnTo>
                <a:lnTo>
                  <a:pt x="3943274" y="39712"/>
                </a:lnTo>
                <a:lnTo>
                  <a:pt x="3977688" y="68106"/>
                </a:lnTo>
                <a:lnTo>
                  <a:pt x="4006082" y="102520"/>
                </a:lnTo>
                <a:lnTo>
                  <a:pt x="4027521" y="142019"/>
                </a:lnTo>
                <a:lnTo>
                  <a:pt x="4041070" y="185668"/>
                </a:lnTo>
                <a:lnTo>
                  <a:pt x="4045795" y="232531"/>
                </a:lnTo>
                <a:lnTo>
                  <a:pt x="4045795" y="813841"/>
                </a:lnTo>
                <a:lnTo>
                  <a:pt x="4045795" y="1162630"/>
                </a:lnTo>
                <a:lnTo>
                  <a:pt x="4041070" y="1209487"/>
                </a:lnTo>
                <a:lnTo>
                  <a:pt x="4027521" y="1253135"/>
                </a:lnTo>
                <a:lnTo>
                  <a:pt x="4006082" y="1292634"/>
                </a:lnTo>
                <a:lnTo>
                  <a:pt x="3977688" y="1327048"/>
                </a:lnTo>
                <a:lnTo>
                  <a:pt x="3943274" y="1355442"/>
                </a:lnTo>
                <a:lnTo>
                  <a:pt x="3903775" y="1376881"/>
                </a:lnTo>
                <a:lnTo>
                  <a:pt x="3860127" y="1390430"/>
                </a:lnTo>
                <a:lnTo>
                  <a:pt x="3813264" y="1395155"/>
                </a:lnTo>
                <a:lnTo>
                  <a:pt x="2286850" y="1395155"/>
                </a:lnTo>
                <a:lnTo>
                  <a:pt x="1533015" y="1395155"/>
                </a:lnTo>
                <a:lnTo>
                  <a:pt x="1262991" y="1395155"/>
                </a:lnTo>
                <a:lnTo>
                  <a:pt x="1216127" y="1390430"/>
                </a:lnTo>
                <a:lnTo>
                  <a:pt x="1172479" y="1376881"/>
                </a:lnTo>
                <a:lnTo>
                  <a:pt x="1132980" y="1355442"/>
                </a:lnTo>
                <a:lnTo>
                  <a:pt x="1098566" y="1327048"/>
                </a:lnTo>
                <a:lnTo>
                  <a:pt x="1070172" y="1292634"/>
                </a:lnTo>
                <a:lnTo>
                  <a:pt x="1048733" y="1253135"/>
                </a:lnTo>
                <a:lnTo>
                  <a:pt x="1035184" y="1209487"/>
                </a:lnTo>
                <a:lnTo>
                  <a:pt x="1030460" y="1162624"/>
                </a:lnTo>
                <a:lnTo>
                  <a:pt x="0" y="1041832"/>
                </a:lnTo>
                <a:lnTo>
                  <a:pt x="1030460" y="813841"/>
                </a:lnTo>
                <a:lnTo>
                  <a:pt x="1030460" y="2325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023990" y="190710"/>
            <a:ext cx="262890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假定：</a:t>
            </a:r>
            <a:endParaRPr sz="23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2400" spc="-5" b="1">
                <a:latin typeface="Times New Roman"/>
                <a:cs typeface="Times New Roman"/>
              </a:rPr>
              <a:t>int </a:t>
            </a:r>
            <a:r>
              <a:rPr dirty="0" sz="2400" b="1">
                <a:latin typeface="Times New Roman"/>
                <a:cs typeface="Times New Roman"/>
              </a:rPr>
              <a:t>x[10];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baseline="1182" sz="3525" spc="75" b="1">
                <a:latin typeface="黑体"/>
                <a:cs typeface="黑体"/>
              </a:rPr>
              <a:t>其存储空间基址：</a:t>
            </a:r>
            <a:r>
              <a:rPr dirty="0" sz="2400" b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5030" y="4149079"/>
            <a:ext cx="2205355" cy="1170305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336550" marR="328930" indent="306070">
              <a:lnSpc>
                <a:spcPts val="4390"/>
              </a:lnSpc>
              <a:spcBef>
                <a:spcPts val="25"/>
              </a:spcBef>
            </a:pPr>
            <a:r>
              <a:rPr dirty="0" sz="2350" spc="50" b="1">
                <a:latin typeface="黑体"/>
                <a:cs typeface="黑体"/>
              </a:rPr>
              <a:t>空间？  </a:t>
            </a:r>
            <a:r>
              <a:rPr dirty="0" sz="2350" spc="50" b="1">
                <a:latin typeface="黑体"/>
                <a:cs typeface="黑体"/>
              </a:rPr>
              <a:t>执行时间？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61468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  <a:latin typeface="宋体"/>
                <a:cs typeface="宋体"/>
              </a:rPr>
              <a:t>10.4.2</a:t>
            </a:r>
            <a:r>
              <a:rPr dirty="0" sz="3900" spc="1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代码外提</a:t>
            </a:r>
            <a:r>
              <a:rPr dirty="0" sz="3900" spc="40">
                <a:solidFill>
                  <a:srgbClr val="FF3300"/>
                </a:solidFill>
                <a:latin typeface="宋体"/>
                <a:cs typeface="宋体"/>
              </a:rPr>
              <a:t>/</a:t>
            </a:r>
            <a:r>
              <a:rPr dirty="0" sz="3900" spc="90">
                <a:solidFill>
                  <a:srgbClr val="FF3300"/>
                </a:solidFill>
              </a:rPr>
              <a:t>频度削弱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300609"/>
            <a:ext cx="8227059" cy="1926589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降低计算频度的优化方法。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将循环结构中的循环无关代码提到循环结构的外面</a:t>
            </a:r>
            <a:endParaRPr baseline="1010" sz="4125">
              <a:latin typeface="黑体"/>
              <a:cs typeface="黑体"/>
            </a:endParaRPr>
          </a:p>
          <a:p>
            <a:pPr marL="355600" marR="5080">
              <a:lnSpc>
                <a:spcPts val="3220"/>
              </a:lnSpc>
              <a:spcBef>
                <a:spcPts val="225"/>
              </a:spcBef>
            </a:pPr>
            <a:r>
              <a:rPr dirty="0" sz="2750" spc="45" b="1">
                <a:latin typeface="黑体"/>
                <a:cs typeface="黑体"/>
              </a:rPr>
              <a:t>（通常提到循环结构的前面），从而减少循环中的 代码总数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3203955"/>
            <a:ext cx="4197985" cy="207391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</a:t>
            </a:r>
            <a:r>
              <a:rPr dirty="0" sz="2800" b="1">
                <a:latin typeface="Times New Roman"/>
                <a:cs typeface="Times New Roman"/>
              </a:rPr>
              <a:t>C</a:t>
            </a:r>
            <a:r>
              <a:rPr dirty="0" baseline="1010" sz="4125" spc="67" b="1">
                <a:latin typeface="黑体"/>
                <a:cs typeface="黑体"/>
              </a:rPr>
              <a:t>语言程序中的语句：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dirty="0" sz="2800" spc="-5" b="1">
                <a:latin typeface="Times New Roman"/>
                <a:cs typeface="Times New Roman"/>
              </a:rPr>
              <a:t>while </a:t>
            </a:r>
            <a:r>
              <a:rPr dirty="0" sz="2800" b="1">
                <a:latin typeface="Times New Roman"/>
                <a:cs typeface="Times New Roman"/>
              </a:rPr>
              <a:t>(i&lt;=limit-2)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  <a:spcBef>
                <a:spcPts val="745"/>
              </a:spcBef>
            </a:pPr>
            <a:r>
              <a:rPr dirty="0" sz="2800" b="1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</a:pPr>
            <a:r>
              <a:rPr dirty="0" sz="2800" b="1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5261355"/>
            <a:ext cx="6795134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</a:t>
            </a:r>
            <a:r>
              <a:rPr dirty="0" sz="2800" spc="-5" b="1">
                <a:latin typeface="Times New Roman"/>
                <a:cs typeface="Times New Roman"/>
              </a:rPr>
              <a:t>limit</a:t>
            </a:r>
            <a:r>
              <a:rPr dirty="0" baseline="1010" sz="4125" spc="67" b="1">
                <a:latin typeface="黑体"/>
                <a:cs typeface="黑体"/>
              </a:rPr>
              <a:t>的值在循环过程中保持不变，则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dirty="0" sz="2800" spc="-5" b="1">
                <a:latin typeface="Times New Roman"/>
                <a:cs typeface="Times New Roman"/>
              </a:rPr>
              <a:t>limit-2</a:t>
            </a:r>
            <a:r>
              <a:rPr dirty="0" baseline="1010" sz="4125" spc="67" b="1">
                <a:latin typeface="黑体"/>
                <a:cs typeface="黑体"/>
              </a:rPr>
              <a:t>的计算与循环无关。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2079" y="3428974"/>
            <a:ext cx="2880360" cy="180022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31115" rIns="0" bIns="0" rtlCol="0" vert="horz">
            <a:spAutoFit/>
          </a:bodyPr>
          <a:lstStyle/>
          <a:p>
            <a:pPr marL="90805" marR="791210">
              <a:lnSpc>
                <a:spcPct val="100699"/>
              </a:lnSpc>
              <a:spcBef>
                <a:spcPts val="245"/>
              </a:spcBef>
            </a:pPr>
            <a:r>
              <a:rPr dirty="0" sz="2800" b="1">
                <a:latin typeface="Times New Roman"/>
                <a:cs typeface="Times New Roman"/>
              </a:rPr>
              <a:t>t:=limit-2;  </a:t>
            </a:r>
            <a:r>
              <a:rPr dirty="0" sz="2800" spc="-5" b="1">
                <a:latin typeface="Times New Roman"/>
                <a:cs typeface="Times New Roman"/>
              </a:rPr>
              <a:t>while </a:t>
            </a:r>
            <a:r>
              <a:rPr dirty="0" sz="2800" b="1">
                <a:latin typeface="Times New Roman"/>
                <a:cs typeface="Times New Roman"/>
              </a:rPr>
              <a:t>(i&lt;=t)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90805">
              <a:lnSpc>
                <a:spcPts val="3310"/>
              </a:lnSpc>
            </a:pPr>
            <a:r>
              <a:rPr dirty="0" sz="2800" b="1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dirty="0" sz="2800" b="1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45533"/>
            <a:ext cx="46120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代码优化的主要种类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094914"/>
            <a:ext cx="8193405" cy="519493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r" marL="342265" marR="5991225" indent="-342265">
              <a:lnSpc>
                <a:spcPct val="100000"/>
              </a:lnSpc>
              <a:spcBef>
                <a:spcPts val="40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42265" algn="l"/>
                <a:tab pos="3429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中间代码优化</a:t>
            </a:r>
            <a:endParaRPr baseline="1182" sz="3525">
              <a:latin typeface="黑体"/>
              <a:cs typeface="黑体"/>
            </a:endParaRPr>
          </a:p>
          <a:p>
            <a:pPr algn="r" lvl="1" marL="285750" marR="6025515" indent="-285750">
              <a:lnSpc>
                <a:spcPct val="100000"/>
              </a:lnSpc>
              <a:spcBef>
                <a:spcPts val="280"/>
              </a:spcBef>
              <a:buClr>
                <a:srgbClr val="0000FF"/>
              </a:buClr>
              <a:buSzPct val="69767"/>
              <a:buFont typeface="Wingdings"/>
              <a:buChar char=""/>
              <a:tabLst>
                <a:tab pos="28575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基本块优化</a:t>
            </a:r>
            <a:endParaRPr baseline="1291" sz="32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SzPct val="97674"/>
              <a:buFont typeface="Wingdings"/>
              <a:buChar char=""/>
              <a:tabLst>
                <a:tab pos="115570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在基本块内进行的优化。</a:t>
            </a:r>
            <a:endParaRPr baseline="1291" sz="3225">
              <a:latin typeface="黑体"/>
              <a:cs typeface="黑体"/>
            </a:endParaRPr>
          </a:p>
          <a:p>
            <a:pPr lvl="2" marL="1155700" marR="849630" indent="-228600">
              <a:lnSpc>
                <a:spcPts val="2280"/>
              </a:lnSpc>
              <a:spcBef>
                <a:spcPts val="640"/>
              </a:spcBef>
              <a:buClr>
                <a:srgbClr val="0000FF"/>
              </a:buClr>
              <a:buSzPct val="97674"/>
              <a:buFont typeface="Wingdings"/>
              <a:buChar char=""/>
              <a:tabLst>
                <a:tab pos="115570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常数合并与传播、删除公共子表达式、复制传播</a:t>
            </a:r>
            <a:r>
              <a:rPr dirty="0" baseline="1291" sz="3225" spc="44" b="1">
                <a:latin typeface="黑体"/>
                <a:cs typeface="黑体"/>
              </a:rPr>
              <a:t>、 </a:t>
            </a:r>
            <a:r>
              <a:rPr dirty="0" sz="2150" spc="50" b="1">
                <a:latin typeface="黑体"/>
                <a:cs typeface="黑体"/>
              </a:rPr>
              <a:t>削弱计算强度、改变计算次序等。</a:t>
            </a:r>
            <a:endParaRPr sz="21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25"/>
              </a:spcBef>
              <a:buClr>
                <a:srgbClr val="0000FF"/>
              </a:buClr>
              <a:buSzPct val="69767"/>
              <a:buFont typeface="Wingdings"/>
              <a:buChar char=""/>
              <a:tabLst>
                <a:tab pos="75565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循环优化</a:t>
            </a:r>
            <a:endParaRPr baseline="1291" sz="32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SzPct val="97674"/>
              <a:buFont typeface="Wingdings"/>
              <a:buChar char=""/>
              <a:tabLst>
                <a:tab pos="115570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在循环语句所生成的中间代码序列上进行的优化。</a:t>
            </a:r>
            <a:endParaRPr baseline="1291" sz="32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145"/>
              </a:spcBef>
              <a:buClr>
                <a:srgbClr val="0000FF"/>
              </a:buClr>
              <a:buSzPct val="97674"/>
              <a:buFont typeface="Wingdings"/>
              <a:buChar char=""/>
              <a:tabLst>
                <a:tab pos="115570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循环展开、代码外提、削弱计算强度、删除归纳变量等。</a:t>
            </a:r>
            <a:endParaRPr baseline="1291" sz="32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lr>
                <a:srgbClr val="0000FF"/>
              </a:buClr>
              <a:buSzPct val="69767"/>
              <a:buFont typeface="Wingdings"/>
              <a:buChar char=""/>
              <a:tabLst>
                <a:tab pos="75565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全局优化</a:t>
            </a:r>
            <a:endParaRPr baseline="1291" sz="32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SzPct val="97674"/>
              <a:buFont typeface="Wingdings"/>
              <a:buChar char=""/>
              <a:tabLst>
                <a:tab pos="115570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在非线性程序段上（含多个基本块）进行的优化。</a:t>
            </a:r>
            <a:endParaRPr baseline="1291" sz="32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目标代码优化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259"/>
              </a:spcBef>
              <a:buClr>
                <a:srgbClr val="0000FF"/>
              </a:buClr>
              <a:buSzPct val="69767"/>
              <a:buFont typeface="Wingdings"/>
              <a:buChar char=""/>
              <a:tabLst>
                <a:tab pos="75565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窥孔优化</a:t>
            </a:r>
            <a:endParaRPr baseline="1291" sz="32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270"/>
              </a:spcBef>
              <a:buClr>
                <a:srgbClr val="0000FF"/>
              </a:buClr>
              <a:buSzPct val="97674"/>
              <a:buFont typeface="Wingdings"/>
              <a:buChar char=""/>
              <a:tabLst>
                <a:tab pos="115570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在目标代码上进行局部改进的优化。</a:t>
            </a:r>
            <a:endParaRPr baseline="1291" sz="32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265"/>
              </a:spcBef>
              <a:buClr>
                <a:srgbClr val="0000FF"/>
              </a:buClr>
              <a:buSzPct val="97674"/>
              <a:buFont typeface="Wingdings"/>
              <a:buChar char=""/>
              <a:tabLst>
                <a:tab pos="115570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删除冗余指令、控制流优化、代数化简等。</a:t>
            </a:r>
            <a:endParaRPr baseline="1291" sz="32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4179" y="8871756"/>
            <a:ext cx="635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79" y="8871756"/>
            <a:ext cx="254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4083" y="106504"/>
            <a:ext cx="222885" cy="203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954" y="7206335"/>
            <a:ext cx="523875" cy="15544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120"/>
              </a:lnSpc>
            </a:pPr>
            <a:r>
              <a:rPr dirty="0" sz="3900" spc="10" b="1">
                <a:solidFill>
                  <a:srgbClr val="FF3300"/>
                </a:solidFill>
                <a:latin typeface="黑体"/>
                <a:cs typeface="黑体"/>
              </a:rPr>
              <a:t>例如：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1092" y="1354409"/>
            <a:ext cx="5428257" cy="6097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90065" y="4707014"/>
            <a:ext cx="288290" cy="2070735"/>
          </a:xfrm>
          <a:custGeom>
            <a:avLst/>
            <a:gdLst/>
            <a:ahLst/>
            <a:cxnLst/>
            <a:rect l="l" t="t" r="r" b="b"/>
            <a:pathLst>
              <a:path w="288289" h="2070734">
                <a:moveTo>
                  <a:pt x="48000" y="2070230"/>
                </a:moveTo>
                <a:lnTo>
                  <a:pt x="3772" y="2040913"/>
                </a:lnTo>
                <a:lnTo>
                  <a:pt x="0" y="48000"/>
                </a:lnTo>
                <a:lnTo>
                  <a:pt x="3772" y="29316"/>
                </a:lnTo>
                <a:lnTo>
                  <a:pt x="14058" y="14058"/>
                </a:lnTo>
                <a:lnTo>
                  <a:pt x="29316" y="3772"/>
                </a:lnTo>
                <a:lnTo>
                  <a:pt x="48000" y="0"/>
                </a:lnTo>
                <a:lnTo>
                  <a:pt x="240000" y="0"/>
                </a:lnTo>
                <a:lnTo>
                  <a:pt x="284227" y="29316"/>
                </a:lnTo>
                <a:lnTo>
                  <a:pt x="288000" y="2022230"/>
                </a:lnTo>
                <a:lnTo>
                  <a:pt x="284227" y="2040913"/>
                </a:lnTo>
                <a:lnTo>
                  <a:pt x="273941" y="2056171"/>
                </a:lnTo>
                <a:lnTo>
                  <a:pt x="258683" y="2066457"/>
                </a:lnTo>
                <a:lnTo>
                  <a:pt x="240000" y="2070230"/>
                </a:lnTo>
                <a:lnTo>
                  <a:pt x="48000" y="2070230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29098" y="4707014"/>
            <a:ext cx="288290" cy="2070735"/>
          </a:xfrm>
          <a:custGeom>
            <a:avLst/>
            <a:gdLst/>
            <a:ahLst/>
            <a:cxnLst/>
            <a:rect l="l" t="t" r="r" b="b"/>
            <a:pathLst>
              <a:path w="288289" h="2070734">
                <a:moveTo>
                  <a:pt x="48000" y="2070230"/>
                </a:moveTo>
                <a:lnTo>
                  <a:pt x="3772" y="2040913"/>
                </a:lnTo>
                <a:lnTo>
                  <a:pt x="0" y="48000"/>
                </a:lnTo>
                <a:lnTo>
                  <a:pt x="3772" y="29316"/>
                </a:lnTo>
                <a:lnTo>
                  <a:pt x="14058" y="14058"/>
                </a:lnTo>
                <a:lnTo>
                  <a:pt x="29316" y="3772"/>
                </a:lnTo>
                <a:lnTo>
                  <a:pt x="48000" y="0"/>
                </a:lnTo>
                <a:lnTo>
                  <a:pt x="240000" y="0"/>
                </a:lnTo>
                <a:lnTo>
                  <a:pt x="284227" y="29316"/>
                </a:lnTo>
                <a:lnTo>
                  <a:pt x="288000" y="2022230"/>
                </a:lnTo>
                <a:lnTo>
                  <a:pt x="284227" y="2040913"/>
                </a:lnTo>
                <a:lnTo>
                  <a:pt x="273941" y="2056171"/>
                </a:lnTo>
                <a:lnTo>
                  <a:pt x="258683" y="2066457"/>
                </a:lnTo>
                <a:lnTo>
                  <a:pt x="240000" y="2070230"/>
                </a:lnTo>
                <a:lnTo>
                  <a:pt x="48000" y="2070230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54025" y="4662011"/>
            <a:ext cx="324485" cy="2115820"/>
          </a:xfrm>
          <a:custGeom>
            <a:avLst/>
            <a:gdLst/>
            <a:ahLst/>
            <a:cxnLst/>
            <a:rect l="l" t="t" r="r" b="b"/>
            <a:pathLst>
              <a:path w="324485" h="2115820">
                <a:moveTo>
                  <a:pt x="0" y="54000"/>
                </a:moveTo>
                <a:lnTo>
                  <a:pt x="0" y="2061234"/>
                </a:lnTo>
                <a:lnTo>
                  <a:pt x="15816" y="2099418"/>
                </a:lnTo>
                <a:lnTo>
                  <a:pt x="54000" y="2115234"/>
                </a:lnTo>
                <a:lnTo>
                  <a:pt x="269999" y="2115234"/>
                </a:lnTo>
                <a:lnTo>
                  <a:pt x="291018" y="2110990"/>
                </a:lnTo>
                <a:lnTo>
                  <a:pt x="308183" y="2099418"/>
                </a:lnTo>
                <a:lnTo>
                  <a:pt x="319756" y="2082253"/>
                </a:lnTo>
                <a:lnTo>
                  <a:pt x="323999" y="2061234"/>
                </a:lnTo>
                <a:lnTo>
                  <a:pt x="323999" y="54000"/>
                </a:lnTo>
                <a:lnTo>
                  <a:pt x="319756" y="32981"/>
                </a:lnTo>
                <a:lnTo>
                  <a:pt x="308183" y="15816"/>
                </a:lnTo>
                <a:lnTo>
                  <a:pt x="291018" y="4243"/>
                </a:lnTo>
                <a:lnTo>
                  <a:pt x="269999" y="0"/>
                </a:lnTo>
                <a:lnTo>
                  <a:pt x="54000" y="0"/>
                </a:lnTo>
                <a:lnTo>
                  <a:pt x="32981" y="4243"/>
                </a:lnTo>
                <a:lnTo>
                  <a:pt x="15816" y="15816"/>
                </a:lnTo>
                <a:lnTo>
                  <a:pt x="4243" y="32981"/>
                </a:lnTo>
                <a:lnTo>
                  <a:pt x="0" y="5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54025" y="4662010"/>
            <a:ext cx="324485" cy="2115820"/>
          </a:xfrm>
          <a:custGeom>
            <a:avLst/>
            <a:gdLst/>
            <a:ahLst/>
            <a:cxnLst/>
            <a:rect l="l" t="t" r="r" b="b"/>
            <a:pathLst>
              <a:path w="324485" h="2115820">
                <a:moveTo>
                  <a:pt x="54000" y="2115235"/>
                </a:moveTo>
                <a:lnTo>
                  <a:pt x="15816" y="2099418"/>
                </a:lnTo>
                <a:lnTo>
                  <a:pt x="0" y="2061234"/>
                </a:lnTo>
                <a:lnTo>
                  <a:pt x="0" y="54000"/>
                </a:lnTo>
                <a:lnTo>
                  <a:pt x="4243" y="32980"/>
                </a:lnTo>
                <a:lnTo>
                  <a:pt x="15816" y="15816"/>
                </a:lnTo>
                <a:lnTo>
                  <a:pt x="32981" y="4243"/>
                </a:lnTo>
                <a:lnTo>
                  <a:pt x="54000" y="0"/>
                </a:lnTo>
                <a:lnTo>
                  <a:pt x="269999" y="0"/>
                </a:lnTo>
                <a:lnTo>
                  <a:pt x="308183" y="15816"/>
                </a:lnTo>
                <a:lnTo>
                  <a:pt x="324000" y="54000"/>
                </a:lnTo>
                <a:lnTo>
                  <a:pt x="324000" y="2061234"/>
                </a:lnTo>
                <a:lnTo>
                  <a:pt x="319756" y="2082253"/>
                </a:lnTo>
                <a:lnTo>
                  <a:pt x="308183" y="2099418"/>
                </a:lnTo>
                <a:lnTo>
                  <a:pt x="291018" y="2110991"/>
                </a:lnTo>
                <a:lnTo>
                  <a:pt x="269999" y="2115235"/>
                </a:lnTo>
                <a:lnTo>
                  <a:pt x="54000" y="2115235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93058" y="4662011"/>
            <a:ext cx="331470" cy="2115820"/>
          </a:xfrm>
          <a:custGeom>
            <a:avLst/>
            <a:gdLst/>
            <a:ahLst/>
            <a:cxnLst/>
            <a:rect l="l" t="t" r="r" b="b"/>
            <a:pathLst>
              <a:path w="331470" h="2115820">
                <a:moveTo>
                  <a:pt x="0" y="55200"/>
                </a:moveTo>
                <a:lnTo>
                  <a:pt x="0" y="2060033"/>
                </a:lnTo>
                <a:lnTo>
                  <a:pt x="16168" y="2099066"/>
                </a:lnTo>
                <a:lnTo>
                  <a:pt x="55201" y="2115234"/>
                </a:lnTo>
                <a:lnTo>
                  <a:pt x="275998" y="2115234"/>
                </a:lnTo>
                <a:lnTo>
                  <a:pt x="297485" y="2110896"/>
                </a:lnTo>
                <a:lnTo>
                  <a:pt x="315032" y="2099066"/>
                </a:lnTo>
                <a:lnTo>
                  <a:pt x="326862" y="2081520"/>
                </a:lnTo>
                <a:lnTo>
                  <a:pt x="331200" y="2060033"/>
                </a:lnTo>
                <a:lnTo>
                  <a:pt x="331200" y="55200"/>
                </a:lnTo>
                <a:lnTo>
                  <a:pt x="326862" y="33714"/>
                </a:lnTo>
                <a:lnTo>
                  <a:pt x="315032" y="16167"/>
                </a:lnTo>
                <a:lnTo>
                  <a:pt x="297485" y="4337"/>
                </a:lnTo>
                <a:lnTo>
                  <a:pt x="275998" y="0"/>
                </a:lnTo>
                <a:lnTo>
                  <a:pt x="55201" y="0"/>
                </a:lnTo>
                <a:lnTo>
                  <a:pt x="33714" y="4337"/>
                </a:lnTo>
                <a:lnTo>
                  <a:pt x="16168" y="16167"/>
                </a:lnTo>
                <a:lnTo>
                  <a:pt x="4337" y="33714"/>
                </a:lnTo>
                <a:lnTo>
                  <a:pt x="0" y="55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93058" y="4662010"/>
            <a:ext cx="331470" cy="2115820"/>
          </a:xfrm>
          <a:custGeom>
            <a:avLst/>
            <a:gdLst/>
            <a:ahLst/>
            <a:cxnLst/>
            <a:rect l="l" t="t" r="r" b="b"/>
            <a:pathLst>
              <a:path w="331470" h="2115820">
                <a:moveTo>
                  <a:pt x="55201" y="2115235"/>
                </a:moveTo>
                <a:lnTo>
                  <a:pt x="16168" y="2099067"/>
                </a:lnTo>
                <a:lnTo>
                  <a:pt x="0" y="2060033"/>
                </a:lnTo>
                <a:lnTo>
                  <a:pt x="0" y="55201"/>
                </a:lnTo>
                <a:lnTo>
                  <a:pt x="4337" y="33714"/>
                </a:lnTo>
                <a:lnTo>
                  <a:pt x="16168" y="16167"/>
                </a:lnTo>
                <a:lnTo>
                  <a:pt x="33714" y="4337"/>
                </a:lnTo>
                <a:lnTo>
                  <a:pt x="55201" y="0"/>
                </a:lnTo>
                <a:lnTo>
                  <a:pt x="275998" y="0"/>
                </a:lnTo>
                <a:lnTo>
                  <a:pt x="315031" y="16167"/>
                </a:lnTo>
                <a:lnTo>
                  <a:pt x="331200" y="55201"/>
                </a:lnTo>
                <a:lnTo>
                  <a:pt x="331200" y="2060033"/>
                </a:lnTo>
                <a:lnTo>
                  <a:pt x="326862" y="2081520"/>
                </a:lnTo>
                <a:lnTo>
                  <a:pt x="315031" y="2099067"/>
                </a:lnTo>
                <a:lnTo>
                  <a:pt x="297485" y="2110897"/>
                </a:lnTo>
                <a:lnTo>
                  <a:pt x="275998" y="2115235"/>
                </a:lnTo>
                <a:lnTo>
                  <a:pt x="55201" y="2115235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0570" y="3041830"/>
            <a:ext cx="1238250" cy="2668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872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</a:rPr>
              <a:t>10.4.3</a:t>
            </a:r>
            <a:r>
              <a:rPr dirty="0" sz="3900" spc="10">
                <a:solidFill>
                  <a:srgbClr val="FF3300"/>
                </a:solidFill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削弱计算强度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227059" cy="273812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将当前运算类型代之以需要较少执行时间的运算类 </a:t>
            </a:r>
            <a:r>
              <a:rPr dirty="0" sz="2750" spc="45" b="1">
                <a:latin typeface="黑体"/>
                <a:cs typeface="黑体"/>
              </a:rPr>
              <a:t>型的优化方法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55600" marR="5080" indent="-342900">
              <a:lnSpc>
                <a:spcPts val="3279"/>
              </a:lnSpc>
              <a:spcBef>
                <a:spcPts val="86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大多数计算机上乘法运算比加法运算需要更多的执 </a:t>
            </a:r>
            <a:r>
              <a:rPr dirty="0" sz="2750" spc="45" b="1">
                <a:latin typeface="黑体"/>
                <a:cs typeface="黑体"/>
              </a:rPr>
              <a:t>行时间。</a:t>
            </a:r>
            <a:endParaRPr sz="2750">
              <a:latin typeface="黑体"/>
              <a:cs typeface="黑体"/>
            </a:endParaRPr>
          </a:p>
          <a:p>
            <a:pPr marL="355600" marR="11430" indent="-342900">
              <a:lnSpc>
                <a:spcPct val="102299"/>
              </a:lnSpc>
              <a:spcBef>
                <a:spcPts val="53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如可用</a:t>
            </a:r>
            <a:r>
              <a:rPr dirty="0" baseline="1010" sz="4125" spc="15" b="1">
                <a:latin typeface="Symbol"/>
                <a:cs typeface="Symbol"/>
              </a:rPr>
              <a:t></a:t>
            </a:r>
            <a:r>
              <a:rPr dirty="0" baseline="1010" sz="4125" spc="15" b="1">
                <a:latin typeface="宋体"/>
                <a:cs typeface="宋体"/>
              </a:rPr>
              <a:t>+</a:t>
            </a:r>
            <a:r>
              <a:rPr dirty="0" baseline="1010" sz="4125" spc="15" b="1">
                <a:latin typeface="Symbol"/>
                <a:cs typeface="Symbol"/>
              </a:rPr>
              <a:t></a:t>
            </a:r>
            <a:r>
              <a:rPr dirty="0" baseline="1010" sz="4125" spc="67" b="1">
                <a:latin typeface="黑体"/>
                <a:cs typeface="黑体"/>
              </a:rPr>
              <a:t>代替</a:t>
            </a:r>
            <a:r>
              <a:rPr dirty="0" baseline="1010" sz="4125" spc="30" b="1">
                <a:latin typeface="Symbol"/>
                <a:cs typeface="Symbol"/>
              </a:rPr>
              <a:t></a:t>
            </a:r>
            <a:r>
              <a:rPr dirty="0" baseline="1010" sz="4125" spc="30" b="1">
                <a:latin typeface="宋体"/>
                <a:cs typeface="宋体"/>
              </a:rPr>
              <a:t>*</a:t>
            </a:r>
            <a:r>
              <a:rPr dirty="0" baseline="1010" sz="4125" spc="30" b="1">
                <a:latin typeface="Symbol"/>
                <a:cs typeface="Symbol"/>
              </a:rPr>
              <a:t></a:t>
            </a:r>
            <a:r>
              <a:rPr dirty="0" baseline="1010" sz="4125" spc="30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则可节省许多时间，特别是当这 </a:t>
            </a:r>
            <a:r>
              <a:rPr dirty="0" sz="2750" spc="45" b="1">
                <a:latin typeface="黑体"/>
                <a:cs typeface="黑体"/>
              </a:rPr>
              <a:t>种替代发生在循环中时更是如此。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69917"/>
            <a:ext cx="1554480" cy="623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 b="1">
                <a:solidFill>
                  <a:srgbClr val="FF3300"/>
                </a:solidFill>
                <a:latin typeface="黑体"/>
                <a:cs typeface="黑体"/>
              </a:rPr>
              <a:t>例如：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5925" y="1280905"/>
            <a:ext cx="5724525" cy="503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1750" y="3824079"/>
            <a:ext cx="1890395" cy="280035"/>
          </a:xfrm>
          <a:custGeom>
            <a:avLst/>
            <a:gdLst/>
            <a:ahLst/>
            <a:cxnLst/>
            <a:rect l="l" t="t" r="r" b="b"/>
            <a:pathLst>
              <a:path w="1890395" h="280035">
                <a:moveTo>
                  <a:pt x="0" y="122868"/>
                </a:moveTo>
                <a:lnTo>
                  <a:pt x="9655" y="75042"/>
                </a:lnTo>
                <a:lnTo>
                  <a:pt x="35987" y="35987"/>
                </a:lnTo>
                <a:lnTo>
                  <a:pt x="75042" y="9655"/>
                </a:lnTo>
                <a:lnTo>
                  <a:pt x="122867" y="0"/>
                </a:lnTo>
                <a:lnTo>
                  <a:pt x="1767342" y="0"/>
                </a:lnTo>
                <a:lnTo>
                  <a:pt x="1815167" y="9655"/>
                </a:lnTo>
                <a:lnTo>
                  <a:pt x="1854222" y="35987"/>
                </a:lnTo>
                <a:lnTo>
                  <a:pt x="1880554" y="75042"/>
                </a:lnTo>
                <a:lnTo>
                  <a:pt x="1890210" y="122868"/>
                </a:lnTo>
                <a:lnTo>
                  <a:pt x="1890210" y="157127"/>
                </a:lnTo>
                <a:lnTo>
                  <a:pt x="1880554" y="204952"/>
                </a:lnTo>
                <a:lnTo>
                  <a:pt x="1854222" y="244007"/>
                </a:lnTo>
                <a:lnTo>
                  <a:pt x="1815167" y="270339"/>
                </a:lnTo>
                <a:lnTo>
                  <a:pt x="1767342" y="279995"/>
                </a:lnTo>
                <a:lnTo>
                  <a:pt x="122867" y="279995"/>
                </a:lnTo>
                <a:lnTo>
                  <a:pt x="75042" y="270339"/>
                </a:lnTo>
                <a:lnTo>
                  <a:pt x="35987" y="244007"/>
                </a:lnTo>
                <a:lnTo>
                  <a:pt x="9655" y="204952"/>
                </a:lnTo>
                <a:lnTo>
                  <a:pt x="0" y="157127"/>
                </a:lnTo>
                <a:lnTo>
                  <a:pt x="0" y="122868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21750" y="3789040"/>
            <a:ext cx="1935480" cy="324485"/>
          </a:xfrm>
          <a:custGeom>
            <a:avLst/>
            <a:gdLst/>
            <a:ahLst/>
            <a:cxnLst/>
            <a:rect l="l" t="t" r="r" b="b"/>
            <a:pathLst>
              <a:path w="1935479" h="324485">
                <a:moveTo>
                  <a:pt x="1856019" y="0"/>
                </a:moveTo>
                <a:lnTo>
                  <a:pt x="79194" y="0"/>
                </a:lnTo>
                <a:lnTo>
                  <a:pt x="48368" y="6223"/>
                </a:lnTo>
                <a:lnTo>
                  <a:pt x="23195" y="23195"/>
                </a:lnTo>
                <a:lnTo>
                  <a:pt x="6223" y="48369"/>
                </a:lnTo>
                <a:lnTo>
                  <a:pt x="0" y="79195"/>
                </a:lnTo>
                <a:lnTo>
                  <a:pt x="0" y="244805"/>
                </a:lnTo>
                <a:lnTo>
                  <a:pt x="6223" y="275631"/>
                </a:lnTo>
                <a:lnTo>
                  <a:pt x="23195" y="300804"/>
                </a:lnTo>
                <a:lnTo>
                  <a:pt x="48368" y="317776"/>
                </a:lnTo>
                <a:lnTo>
                  <a:pt x="79194" y="323999"/>
                </a:lnTo>
                <a:lnTo>
                  <a:pt x="1856019" y="323999"/>
                </a:lnTo>
                <a:lnTo>
                  <a:pt x="1886845" y="317776"/>
                </a:lnTo>
                <a:lnTo>
                  <a:pt x="1912018" y="300804"/>
                </a:lnTo>
                <a:lnTo>
                  <a:pt x="1928990" y="275631"/>
                </a:lnTo>
                <a:lnTo>
                  <a:pt x="1935214" y="244805"/>
                </a:lnTo>
                <a:lnTo>
                  <a:pt x="1935214" y="79195"/>
                </a:lnTo>
                <a:lnTo>
                  <a:pt x="1928990" y="48369"/>
                </a:lnTo>
                <a:lnTo>
                  <a:pt x="1912018" y="23195"/>
                </a:lnTo>
                <a:lnTo>
                  <a:pt x="1886845" y="6223"/>
                </a:lnTo>
                <a:lnTo>
                  <a:pt x="185601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21750" y="3789040"/>
            <a:ext cx="1935480" cy="324485"/>
          </a:xfrm>
          <a:custGeom>
            <a:avLst/>
            <a:gdLst/>
            <a:ahLst/>
            <a:cxnLst/>
            <a:rect l="l" t="t" r="r" b="b"/>
            <a:pathLst>
              <a:path w="1935479" h="324485">
                <a:moveTo>
                  <a:pt x="0" y="79195"/>
                </a:moveTo>
                <a:lnTo>
                  <a:pt x="6223" y="48368"/>
                </a:lnTo>
                <a:lnTo>
                  <a:pt x="23195" y="23195"/>
                </a:lnTo>
                <a:lnTo>
                  <a:pt x="48368" y="6223"/>
                </a:lnTo>
                <a:lnTo>
                  <a:pt x="79194" y="0"/>
                </a:lnTo>
                <a:lnTo>
                  <a:pt x="1856020" y="0"/>
                </a:lnTo>
                <a:lnTo>
                  <a:pt x="1886846" y="6223"/>
                </a:lnTo>
                <a:lnTo>
                  <a:pt x="1912019" y="23195"/>
                </a:lnTo>
                <a:lnTo>
                  <a:pt x="1928991" y="48368"/>
                </a:lnTo>
                <a:lnTo>
                  <a:pt x="1935215" y="79195"/>
                </a:lnTo>
                <a:lnTo>
                  <a:pt x="1935215" y="244804"/>
                </a:lnTo>
                <a:lnTo>
                  <a:pt x="1928991" y="275631"/>
                </a:lnTo>
                <a:lnTo>
                  <a:pt x="1912019" y="300804"/>
                </a:lnTo>
                <a:lnTo>
                  <a:pt x="1886846" y="317776"/>
                </a:lnTo>
                <a:lnTo>
                  <a:pt x="1856020" y="324000"/>
                </a:lnTo>
                <a:lnTo>
                  <a:pt x="79194" y="324000"/>
                </a:lnTo>
                <a:lnTo>
                  <a:pt x="48368" y="317776"/>
                </a:lnTo>
                <a:lnTo>
                  <a:pt x="23195" y="300804"/>
                </a:lnTo>
                <a:lnTo>
                  <a:pt x="6223" y="275631"/>
                </a:lnTo>
                <a:lnTo>
                  <a:pt x="0" y="244804"/>
                </a:lnTo>
                <a:lnTo>
                  <a:pt x="0" y="79195"/>
                </a:lnTo>
                <a:close/>
              </a:path>
            </a:pathLst>
          </a:custGeom>
          <a:ln w="28575">
            <a:solidFill>
              <a:srgbClr val="FFFF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36385" y="3812257"/>
            <a:ext cx="1343025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80"/>
              </a:lnSpc>
            </a:pPr>
            <a:r>
              <a:rPr dirty="0" sz="2000" spc="-5" b="1">
                <a:latin typeface="Times New Roman"/>
                <a:cs typeface="Times New Roman"/>
              </a:rPr>
              <a:t>(4’)</a:t>
            </a:r>
            <a:r>
              <a:rPr dirty="0" sz="2000" spc="43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:=t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+4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98539" y="1245645"/>
            <a:ext cx="2133600" cy="1238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61910" y="2114890"/>
            <a:ext cx="1935480" cy="324485"/>
          </a:xfrm>
          <a:custGeom>
            <a:avLst/>
            <a:gdLst/>
            <a:ahLst/>
            <a:cxnLst/>
            <a:rect l="l" t="t" r="r" b="b"/>
            <a:pathLst>
              <a:path w="1935479" h="324485">
                <a:moveTo>
                  <a:pt x="1856019" y="0"/>
                </a:moveTo>
                <a:lnTo>
                  <a:pt x="79194" y="0"/>
                </a:lnTo>
                <a:lnTo>
                  <a:pt x="48368" y="6223"/>
                </a:lnTo>
                <a:lnTo>
                  <a:pt x="23195" y="23195"/>
                </a:lnTo>
                <a:lnTo>
                  <a:pt x="6223" y="48368"/>
                </a:lnTo>
                <a:lnTo>
                  <a:pt x="0" y="79194"/>
                </a:lnTo>
                <a:lnTo>
                  <a:pt x="0" y="244803"/>
                </a:lnTo>
                <a:lnTo>
                  <a:pt x="6223" y="275630"/>
                </a:lnTo>
                <a:lnTo>
                  <a:pt x="23195" y="300803"/>
                </a:lnTo>
                <a:lnTo>
                  <a:pt x="48368" y="317776"/>
                </a:lnTo>
                <a:lnTo>
                  <a:pt x="79194" y="323999"/>
                </a:lnTo>
                <a:lnTo>
                  <a:pt x="1856019" y="323999"/>
                </a:lnTo>
                <a:lnTo>
                  <a:pt x="1886845" y="317776"/>
                </a:lnTo>
                <a:lnTo>
                  <a:pt x="1912018" y="300803"/>
                </a:lnTo>
                <a:lnTo>
                  <a:pt x="1928990" y="275630"/>
                </a:lnTo>
                <a:lnTo>
                  <a:pt x="1935214" y="244803"/>
                </a:lnTo>
                <a:lnTo>
                  <a:pt x="1935214" y="79194"/>
                </a:lnTo>
                <a:lnTo>
                  <a:pt x="1928990" y="48368"/>
                </a:lnTo>
                <a:lnTo>
                  <a:pt x="1912018" y="23195"/>
                </a:lnTo>
                <a:lnTo>
                  <a:pt x="1886845" y="6223"/>
                </a:lnTo>
                <a:lnTo>
                  <a:pt x="185601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38445" y="2098547"/>
            <a:ext cx="110680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(4’)</a:t>
            </a:r>
            <a:r>
              <a:rPr dirty="0" sz="2000" spc="4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</a:t>
            </a:r>
            <a:r>
              <a:rPr dirty="0" baseline="-17094" sz="1950" spc="-7">
                <a:latin typeface="Times New Roman"/>
                <a:cs typeface="Times New Roman"/>
              </a:rPr>
              <a:t>1</a:t>
            </a:r>
            <a:r>
              <a:rPr dirty="0" sz="2000" spc="-5">
                <a:latin typeface="Times New Roman"/>
                <a:cs typeface="Times New Roman"/>
              </a:rPr>
              <a:t>:=4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21750" y="3789040"/>
            <a:ext cx="2038350" cy="2143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6994" y="6586783"/>
            <a:ext cx="17780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>
                <a:latin typeface="Times New Roman"/>
                <a:cs typeface="Times New Roman"/>
              </a:rPr>
              <a:t>43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60189"/>
            <a:ext cx="4872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  <a:latin typeface="宋体"/>
                <a:cs typeface="宋体"/>
              </a:rPr>
              <a:t>10.4.4</a:t>
            </a:r>
            <a:r>
              <a:rPr dirty="0" sz="390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删除归纳变量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0" marR="86995" indent="-342900">
              <a:lnSpc>
                <a:spcPct val="101699"/>
              </a:lnSpc>
              <a:spcBef>
                <a:spcPts val="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/>
              <a:t>如果循环中对变量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baseline="1010" sz="4125" spc="67"/>
              <a:t>只有唯一的形</a:t>
            </a:r>
            <a:r>
              <a:rPr dirty="0" baseline="1010" sz="4125" spc="52"/>
              <a:t>如</a:t>
            </a:r>
            <a:r>
              <a:rPr dirty="0" baseline="1010" sz="4125" spc="-1027"/>
              <a:t> </a:t>
            </a:r>
            <a:r>
              <a:rPr dirty="0" sz="2800">
                <a:latin typeface="Times New Roman"/>
                <a:cs typeface="Times New Roman"/>
              </a:rPr>
              <a:t>i:=i+c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baseline="1010" sz="4125" spc="67"/>
              <a:t>的赋值，  并且</a:t>
            </a:r>
            <a:r>
              <a:rPr dirty="0" sz="2800" spc="-10">
                <a:latin typeface="Times New Roman"/>
                <a:cs typeface="Times New Roman"/>
              </a:rPr>
              <a:t>c</a:t>
            </a:r>
            <a:r>
              <a:rPr dirty="0" baseline="1010" sz="4125" spc="67"/>
              <a:t>为循环不变量，则称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baseline="1010" sz="4125" spc="67"/>
              <a:t>为循环中的基本归纳变 </a:t>
            </a:r>
            <a:r>
              <a:rPr dirty="0" sz="2750" spc="45"/>
              <a:t>量。</a:t>
            </a:r>
            <a:endParaRPr sz="275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/>
              <a:t>如果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baseline="1010" sz="4125" spc="67"/>
              <a:t>是循环中的一个基本归纳变量</a:t>
            </a:r>
            <a:r>
              <a:rPr dirty="0" baseline="1010" sz="4125" spc="37"/>
              <a:t>，</a:t>
            </a:r>
            <a:r>
              <a:rPr dirty="0" sz="2800" spc="25">
                <a:latin typeface="Times New Roman"/>
                <a:cs typeface="Times New Roman"/>
              </a:rPr>
              <a:t>j</a:t>
            </a:r>
            <a:r>
              <a:rPr dirty="0" baseline="1010" sz="4125" spc="67"/>
              <a:t>在循环中的 定值总可以化归为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baseline="1010" sz="4125" spc="67"/>
              <a:t>的同一线性函数，即</a:t>
            </a:r>
            <a:r>
              <a:rPr dirty="0" sz="2800">
                <a:latin typeface="Times New Roman"/>
                <a:cs typeface="Times New Roman"/>
              </a:rPr>
              <a:t>j:=c</a:t>
            </a:r>
            <a:r>
              <a:rPr dirty="0" baseline="-17543" sz="2850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*i+c</a:t>
            </a:r>
            <a:r>
              <a:rPr dirty="0" baseline="-17543" sz="2850">
                <a:latin typeface="Times New Roman"/>
                <a:cs typeface="Times New Roman"/>
              </a:rPr>
              <a:t>2</a:t>
            </a:r>
            <a:r>
              <a:rPr dirty="0" baseline="1010" sz="4125"/>
              <a:t>，  </a:t>
            </a:r>
            <a:r>
              <a:rPr dirty="0" baseline="1010" sz="4125" spc="67"/>
              <a:t>这里</a:t>
            </a:r>
            <a:r>
              <a:rPr dirty="0" sz="2800" spc="-15">
                <a:latin typeface="Times New Roman"/>
                <a:cs typeface="Times New Roman"/>
              </a:rPr>
              <a:t>c</a:t>
            </a:r>
            <a:r>
              <a:rPr dirty="0" baseline="-17543" sz="2850" spc="-22">
                <a:latin typeface="Times New Roman"/>
                <a:cs typeface="Times New Roman"/>
              </a:rPr>
              <a:t>1</a:t>
            </a:r>
            <a:r>
              <a:rPr dirty="0" baseline="1010" sz="4125" spc="67"/>
              <a:t>和</a:t>
            </a:r>
            <a:r>
              <a:rPr dirty="0" sz="2800" spc="-15">
                <a:latin typeface="Times New Roman"/>
                <a:cs typeface="Times New Roman"/>
              </a:rPr>
              <a:t>c</a:t>
            </a:r>
            <a:r>
              <a:rPr dirty="0" baseline="-17543" sz="2850" spc="-22">
                <a:latin typeface="Times New Roman"/>
                <a:cs typeface="Times New Roman"/>
              </a:rPr>
              <a:t>2</a:t>
            </a:r>
            <a:r>
              <a:rPr dirty="0" baseline="1010" sz="4125" spc="67"/>
              <a:t>都是循环不变量，则称</a:t>
            </a:r>
            <a:r>
              <a:rPr dirty="0" sz="2800" spc="5">
                <a:latin typeface="Times New Roman"/>
                <a:cs typeface="Times New Roman"/>
              </a:rPr>
              <a:t>j</a:t>
            </a:r>
            <a:r>
              <a:rPr dirty="0" baseline="1010" sz="4125" spc="67"/>
              <a:t>是归纳变量，并</a:t>
            </a:r>
            <a:endParaRPr baseline="1010" sz="41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115" y="3725164"/>
            <a:ext cx="2865755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745"/>
              </a:spcBef>
            </a:pPr>
            <a:r>
              <a:rPr dirty="0" baseline="1010" sz="4125" spc="67" b="1">
                <a:latin typeface="黑体"/>
                <a:cs typeface="黑体"/>
              </a:rPr>
              <a:t>称</a:t>
            </a:r>
            <a:r>
              <a:rPr dirty="0" sz="2800" spc="5" b="1">
                <a:latin typeface="Times New Roman"/>
                <a:cs typeface="Times New Roman"/>
              </a:rPr>
              <a:t>j</a:t>
            </a:r>
            <a:r>
              <a:rPr dirty="0" baseline="1010" sz="4125" spc="67" b="1">
                <a:latin typeface="黑体"/>
                <a:cs typeface="黑体"/>
              </a:rPr>
              <a:t>与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baseline="1010" sz="4125" spc="67" b="1">
                <a:latin typeface="黑体"/>
                <a:cs typeface="黑体"/>
              </a:rPr>
              <a:t>同族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如：基本块</a:t>
            </a:r>
            <a:r>
              <a:rPr dirty="0" sz="2800" b="1">
                <a:latin typeface="Times New Roman"/>
                <a:cs typeface="Times New Roman"/>
              </a:rPr>
              <a:t>B</a:t>
            </a:r>
            <a:r>
              <a:rPr dirty="0" sz="2800" spc="160" b="1">
                <a:latin typeface="Times New Roman"/>
                <a:cs typeface="Times New Roman"/>
              </a:rPr>
              <a:t> </a:t>
            </a:r>
            <a:r>
              <a:rPr dirty="0" baseline="1010" sz="4125" spc="52" b="1">
                <a:latin typeface="黑体"/>
                <a:cs typeface="黑体"/>
              </a:rPr>
              <a:t>中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915" y="4506976"/>
            <a:ext cx="3406775" cy="158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06425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4</a:t>
            </a:r>
            <a:endParaRPr sz="1900">
              <a:latin typeface="Times New Roman"/>
              <a:cs typeface="Times New Roman"/>
            </a:endParaRPr>
          </a:p>
          <a:p>
            <a:pPr marL="323850" indent="-285750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32385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是基本归纳变量</a:t>
            </a:r>
            <a:endParaRPr baseline="1182" sz="3525">
              <a:latin typeface="黑体"/>
              <a:cs typeface="黑体"/>
            </a:endParaRPr>
          </a:p>
          <a:p>
            <a:pPr marL="3238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32385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:=4*i</a:t>
            </a:r>
            <a:endParaRPr sz="2400">
              <a:latin typeface="Times New Roman"/>
              <a:cs typeface="Times New Roman"/>
            </a:endParaRPr>
          </a:p>
          <a:p>
            <a:pPr marL="323850" indent="-28575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323850" algn="l"/>
              </a:tabLst>
            </a:pP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是与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同族的归纳变量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3684" y="4062359"/>
            <a:ext cx="2704465" cy="2741930"/>
          </a:xfrm>
          <a:custGeom>
            <a:avLst/>
            <a:gdLst/>
            <a:ahLst/>
            <a:cxnLst/>
            <a:rect l="l" t="t" r="r" b="b"/>
            <a:pathLst>
              <a:path w="2704465" h="2741929">
                <a:moveTo>
                  <a:pt x="0" y="0"/>
                </a:moveTo>
                <a:lnTo>
                  <a:pt x="2704428" y="0"/>
                </a:lnTo>
                <a:lnTo>
                  <a:pt x="2704428" y="2741665"/>
                </a:lnTo>
                <a:lnTo>
                  <a:pt x="0" y="2741665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23684" y="4062359"/>
            <a:ext cx="2704465" cy="2741930"/>
          </a:xfrm>
          <a:custGeom>
            <a:avLst/>
            <a:gdLst/>
            <a:ahLst/>
            <a:cxnLst/>
            <a:rect l="l" t="t" r="r" b="b"/>
            <a:pathLst>
              <a:path w="2704465" h="2741929">
                <a:moveTo>
                  <a:pt x="0" y="0"/>
                </a:moveTo>
                <a:lnTo>
                  <a:pt x="2704429" y="0"/>
                </a:lnTo>
                <a:lnTo>
                  <a:pt x="2704429" y="2741666"/>
                </a:lnTo>
                <a:lnTo>
                  <a:pt x="0" y="27416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113623" y="4246372"/>
            <a:ext cx="9099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220" algn="l"/>
                <a:tab pos="795020" algn="l"/>
              </a:tabLst>
            </a:pPr>
            <a:r>
              <a:rPr dirty="0" sz="1600" b="1">
                <a:latin typeface="Times New Roman"/>
                <a:cs typeface="Times New Roman"/>
              </a:rPr>
              <a:t>5	2	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7024" y="4449571"/>
            <a:ext cx="190881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82955" algn="l"/>
              </a:tabLst>
            </a:pPr>
            <a:r>
              <a:rPr dirty="0" sz="2400" spc="-30" b="1">
                <a:latin typeface="Times New Roman"/>
                <a:cs typeface="Times New Roman"/>
              </a:rPr>
              <a:t>(11’)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8</a:t>
            </a:r>
            <a:r>
              <a:rPr dirty="0" sz="2400" spc="-5" b="1">
                <a:latin typeface="Times New Roman"/>
                <a:cs typeface="Times New Roman"/>
              </a:rPr>
              <a:t>:=t</a:t>
            </a:r>
            <a:r>
              <a:rPr dirty="0" baseline="-17361" sz="2400" spc="-7" b="1">
                <a:latin typeface="Times New Roman"/>
                <a:cs typeface="Times New Roman"/>
              </a:rPr>
              <a:t>7</a:t>
            </a:r>
            <a:r>
              <a:rPr dirty="0" sz="2400" spc="-5" b="1">
                <a:latin typeface="Times New Roman"/>
                <a:cs typeface="Times New Roman"/>
              </a:rPr>
              <a:t>[t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  <a:tabLst>
                <a:tab pos="697865" algn="l"/>
              </a:tabLst>
            </a:pPr>
            <a:r>
              <a:rPr dirty="0" sz="2400" b="1">
                <a:latin typeface="Times New Roman"/>
                <a:cs typeface="Times New Roman"/>
              </a:rPr>
              <a:t>(12)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9</a:t>
            </a:r>
            <a:r>
              <a:rPr dirty="0" sz="2400" spc="-5" b="1">
                <a:latin typeface="Times New Roman"/>
                <a:cs typeface="Times New Roman"/>
              </a:rPr>
              <a:t>:=t</a:t>
            </a:r>
            <a:r>
              <a:rPr dirty="0" baseline="-17361" sz="2400" spc="-7" b="1">
                <a:latin typeface="Times New Roman"/>
                <a:cs typeface="Times New Roman"/>
              </a:rPr>
              <a:t>5</a:t>
            </a:r>
            <a:r>
              <a:rPr dirty="0" sz="2400" spc="-5" b="1">
                <a:latin typeface="Times New Roman"/>
                <a:cs typeface="Times New Roman"/>
              </a:rPr>
              <a:t>+t</a:t>
            </a:r>
            <a:r>
              <a:rPr dirty="0" baseline="-17361" sz="2400" spc="-7" b="1">
                <a:latin typeface="Times New Roman"/>
                <a:cs typeface="Times New Roman"/>
              </a:rPr>
              <a:t>8</a:t>
            </a:r>
            <a:endParaRPr baseline="-17361" sz="2400">
              <a:latin typeface="Times New Roman"/>
              <a:cs typeface="Times New Roman"/>
            </a:endParaRPr>
          </a:p>
          <a:p>
            <a:pPr marL="38100">
              <a:lnSpc>
                <a:spcPts val="2845"/>
              </a:lnSpc>
              <a:spcBef>
                <a:spcPts val="25"/>
              </a:spcBef>
              <a:tabLst>
                <a:tab pos="697865" algn="l"/>
              </a:tabLst>
            </a:pPr>
            <a:r>
              <a:rPr dirty="0" sz="2400" b="1">
                <a:latin typeface="Times New Roman"/>
                <a:cs typeface="Times New Roman"/>
              </a:rPr>
              <a:t>(13)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Times New Roman"/>
                <a:cs typeface="Times New Roman"/>
              </a:rPr>
              <a:t>[t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]:=t</a:t>
            </a:r>
            <a:r>
              <a:rPr dirty="0" baseline="-17361" sz="2400" spc="-7" b="1">
                <a:latin typeface="Times New Roman"/>
                <a:cs typeface="Times New Roman"/>
              </a:rPr>
              <a:t>9</a:t>
            </a:r>
            <a:endParaRPr baseline="-17361" sz="2400">
              <a:latin typeface="Times New Roman"/>
              <a:cs typeface="Times New Roman"/>
            </a:endParaRPr>
          </a:p>
          <a:p>
            <a:pPr marL="38100">
              <a:lnSpc>
                <a:spcPts val="2845"/>
              </a:lnSpc>
              <a:tabLst>
                <a:tab pos="799465" algn="l"/>
              </a:tabLst>
            </a:pPr>
            <a:r>
              <a:rPr dirty="0" sz="2400" b="1">
                <a:latin typeface="Times New Roman"/>
                <a:cs typeface="Times New Roman"/>
              </a:rPr>
              <a:t>(15’)	</a:t>
            </a:r>
            <a:r>
              <a:rPr dirty="0" sz="2400" spc="-5" b="1">
                <a:latin typeface="Times New Roman"/>
                <a:cs typeface="Times New Roman"/>
              </a:rPr>
              <a:t>i:=i+1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  <a:tabLst>
                <a:tab pos="647065" algn="l"/>
              </a:tabLst>
            </a:pPr>
            <a:r>
              <a:rPr dirty="0" sz="2400" b="1">
                <a:latin typeface="Times New Roman"/>
                <a:cs typeface="Times New Roman"/>
              </a:rPr>
              <a:t>(4’)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:=t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+4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697865" algn="l"/>
              </a:tabLst>
            </a:pPr>
            <a:r>
              <a:rPr dirty="0" sz="2400" b="1">
                <a:latin typeface="Times New Roman"/>
                <a:cs typeface="Times New Roman"/>
              </a:rPr>
              <a:t>(16)	goto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42000" y="402285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5200" y="4086859"/>
            <a:ext cx="2079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979169" algn="l"/>
              </a:tabLst>
            </a:pPr>
            <a:r>
              <a:rPr dirty="0" sz="1600" b="1">
                <a:latin typeface="Times New Roman"/>
                <a:cs typeface="Times New Roman"/>
              </a:rPr>
              <a:t>4	</a:t>
            </a:r>
            <a:r>
              <a:rPr dirty="0" sz="2400" b="1">
                <a:latin typeface="Times New Roman"/>
                <a:cs typeface="Times New Roman"/>
              </a:rPr>
              <a:t>(8’)	t </a:t>
            </a:r>
            <a:r>
              <a:rPr dirty="0" sz="2400" spc="-5" b="1">
                <a:latin typeface="Times New Roman"/>
                <a:cs typeface="Times New Roman"/>
              </a:rPr>
              <a:t>:=t </a:t>
            </a:r>
            <a:r>
              <a:rPr dirty="0" sz="2400" b="1">
                <a:latin typeface="Times New Roman"/>
                <a:cs typeface="Times New Roman"/>
              </a:rPr>
              <a:t>[t</a:t>
            </a:r>
            <a:r>
              <a:rPr dirty="0" sz="2400" spc="509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2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删除归纳变量</a:t>
            </a:r>
            <a:r>
              <a:rPr dirty="0" sz="3900" spc="40">
                <a:solidFill>
                  <a:srgbClr val="FF3300"/>
                </a:solidFill>
                <a:latin typeface="宋体"/>
                <a:cs typeface="宋体"/>
              </a:rPr>
              <a:t>(</a:t>
            </a:r>
            <a:r>
              <a:rPr dirty="0" sz="3900" spc="90">
                <a:solidFill>
                  <a:srgbClr val="FF3300"/>
                </a:solidFill>
              </a:rPr>
              <a:t>续</a:t>
            </a:r>
            <a:r>
              <a:rPr dirty="0" sz="3900" spc="30">
                <a:solidFill>
                  <a:srgbClr val="FF3300"/>
                </a:solidFill>
                <a:latin typeface="宋体"/>
                <a:cs typeface="宋体"/>
              </a:rPr>
              <a:t>)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40" y="1272400"/>
            <a:ext cx="8303259" cy="33286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393700" marR="43180" indent="-342900">
              <a:lnSpc>
                <a:spcPct val="99500"/>
              </a:lnSpc>
              <a:spcBef>
                <a:spcPts val="1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通常，一个基本归纳变量除用于其自身的递归定值 </a:t>
            </a:r>
            <a:r>
              <a:rPr dirty="0" sz="2750" spc="45" b="1">
                <a:latin typeface="黑体"/>
                <a:cs typeface="黑体"/>
              </a:rPr>
              <a:t>外，往往只用于计算其他归纳变量的值、以及用来 控制循环的进行。</a:t>
            </a:r>
            <a:endParaRPr sz="2750">
              <a:latin typeface="黑体"/>
              <a:cs typeface="黑体"/>
            </a:endParaRPr>
          </a:p>
          <a:p>
            <a:pPr marL="393065" marR="1668145" indent="-393065">
              <a:lnSpc>
                <a:spcPct val="119300"/>
              </a:lnSpc>
              <a:spcBef>
                <a:spcPts val="2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由于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baseline="-17543" sz="2850" spc="-7" b="1">
                <a:latin typeface="Times New Roman"/>
                <a:cs typeface="Times New Roman"/>
              </a:rPr>
              <a:t>1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baseline="1010" sz="4125" spc="67" b="1">
                <a:latin typeface="黑体"/>
                <a:cs typeface="黑体"/>
              </a:rPr>
              <a:t>之间具有线性函数关系</a:t>
            </a:r>
            <a:r>
              <a:rPr dirty="0" baseline="1010" sz="4125" spc="7" b="1">
                <a:latin typeface="黑体"/>
                <a:cs typeface="黑体"/>
              </a:rPr>
              <a:t>：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baseline="-17543" sz="2850" spc="7" b="1">
                <a:latin typeface="Times New Roman"/>
                <a:cs typeface="Times New Roman"/>
              </a:rPr>
              <a:t>1</a:t>
            </a:r>
            <a:r>
              <a:rPr dirty="0" sz="2800" spc="5" b="1">
                <a:latin typeface="Times New Roman"/>
                <a:cs typeface="Times New Roman"/>
              </a:rPr>
              <a:t>=4*i  </a:t>
            </a:r>
            <a:r>
              <a:rPr dirty="0" baseline="1010" sz="4125" spc="67" b="1">
                <a:latin typeface="黑体"/>
                <a:cs typeface="黑体"/>
              </a:rPr>
              <a:t>所以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sz="2800" spc="5" b="1">
                <a:latin typeface="Times New Roman"/>
                <a:cs typeface="Times New Roman"/>
              </a:rPr>
              <a:t>i&lt;=10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baseline="1010" sz="4125" spc="52" b="1">
                <a:latin typeface="黑体"/>
                <a:cs typeface="黑体"/>
              </a:rPr>
              <a:t>与</a:t>
            </a:r>
            <a:r>
              <a:rPr dirty="0" baseline="1010" sz="4125" spc="-1019" b="1">
                <a:latin typeface="黑体"/>
                <a:cs typeface="黑体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baseline="-17543" sz="2850" spc="-7" b="1">
                <a:latin typeface="Times New Roman"/>
                <a:cs typeface="Times New Roman"/>
              </a:rPr>
              <a:t>1</a:t>
            </a:r>
            <a:r>
              <a:rPr dirty="0" sz="2800" spc="-5" b="1">
                <a:latin typeface="Times New Roman"/>
                <a:cs typeface="Times New Roman"/>
              </a:rPr>
              <a:t>&lt;=40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是等价的。</a:t>
            </a:r>
            <a:endParaRPr baseline="1010" sz="4125">
              <a:latin typeface="黑体"/>
              <a:cs typeface="黑体"/>
            </a:endParaRPr>
          </a:p>
          <a:p>
            <a:pPr marL="685800">
              <a:lnSpc>
                <a:spcPct val="100000"/>
              </a:lnSpc>
              <a:spcBef>
                <a:spcPts val="745"/>
              </a:spcBef>
            </a:pPr>
            <a:r>
              <a:rPr dirty="0" baseline="1010" sz="4125" spc="67" b="1">
                <a:latin typeface="黑体"/>
                <a:cs typeface="黑体"/>
              </a:rPr>
              <a:t>因此，可以</a:t>
            </a:r>
            <a:r>
              <a:rPr dirty="0" baseline="1010" sz="4125" spc="52" b="1">
                <a:latin typeface="黑体"/>
                <a:cs typeface="黑体"/>
              </a:rPr>
              <a:t>用</a:t>
            </a:r>
            <a:r>
              <a:rPr dirty="0" baseline="1010" sz="4125" spc="-1019" b="1">
                <a:latin typeface="黑体"/>
                <a:cs typeface="黑体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baseline="-17543" sz="2850" spc="-7" b="1">
                <a:latin typeface="Times New Roman"/>
                <a:cs typeface="Times New Roman"/>
              </a:rPr>
              <a:t>1</a:t>
            </a:r>
            <a:r>
              <a:rPr dirty="0" sz="2800" spc="-5" b="1">
                <a:latin typeface="Times New Roman"/>
                <a:cs typeface="Times New Roman"/>
              </a:rPr>
              <a:t>&lt;=40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来替</a:t>
            </a:r>
            <a:r>
              <a:rPr dirty="0" baseline="1010" sz="4125" spc="52" b="1">
                <a:latin typeface="黑体"/>
                <a:cs typeface="黑体"/>
              </a:rPr>
              <a:t>换</a:t>
            </a:r>
            <a:r>
              <a:rPr dirty="0" baseline="1010" sz="4125" spc="-1012" b="1">
                <a:latin typeface="黑体"/>
                <a:cs typeface="黑体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i&lt;=10</a:t>
            </a:r>
            <a:endParaRPr sz="2800">
              <a:latin typeface="Times New Roman"/>
              <a:cs typeface="Times New Roman"/>
            </a:endParaRPr>
          </a:p>
          <a:p>
            <a:pPr marL="685800">
              <a:lnSpc>
                <a:spcPct val="100000"/>
              </a:lnSpc>
              <a:spcBef>
                <a:spcPts val="645"/>
              </a:spcBef>
            </a:pPr>
            <a:r>
              <a:rPr dirty="0" baseline="1010" sz="4125" spc="67" b="1">
                <a:latin typeface="黑体"/>
                <a:cs typeface="黑体"/>
              </a:rPr>
              <a:t>语句</a:t>
            </a:r>
            <a:r>
              <a:rPr dirty="0" sz="2800" b="1">
                <a:latin typeface="Times New Roman"/>
                <a:cs typeface="Times New Roman"/>
              </a:rPr>
              <a:t>(2)</a:t>
            </a:r>
            <a:r>
              <a:rPr dirty="0" baseline="1010" sz="4125" spc="67" b="1">
                <a:latin typeface="黑体"/>
                <a:cs typeface="黑体"/>
              </a:rPr>
              <a:t>变换为</a:t>
            </a:r>
            <a:r>
              <a:rPr dirty="0" baseline="1010" sz="4125" spc="15" b="1">
                <a:latin typeface="黑体"/>
                <a:cs typeface="黑体"/>
              </a:rPr>
              <a:t>：</a:t>
            </a:r>
            <a:r>
              <a:rPr dirty="0" sz="2800" spc="10" b="1">
                <a:latin typeface="Times New Roman"/>
                <a:cs typeface="Times New Roman"/>
              </a:rPr>
              <a:t>if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baseline="-17543" sz="2850" spc="-7" b="1">
                <a:latin typeface="Times New Roman"/>
                <a:cs typeface="Times New Roman"/>
              </a:rPr>
              <a:t>1</a:t>
            </a:r>
            <a:r>
              <a:rPr dirty="0" sz="2800" spc="-5" b="1">
                <a:latin typeface="Times New Roman"/>
                <a:cs typeface="Times New Roman"/>
              </a:rPr>
              <a:t>&lt;=40</a:t>
            </a:r>
            <a:r>
              <a:rPr dirty="0" sz="2800" b="1">
                <a:latin typeface="Times New Roman"/>
                <a:cs typeface="Times New Roman"/>
              </a:rPr>
              <a:t> goto </a:t>
            </a:r>
            <a:r>
              <a:rPr dirty="0" sz="2800" spc="-5" b="1">
                <a:latin typeface="Times New Roman"/>
                <a:cs typeface="Times New Roman"/>
              </a:rPr>
              <a:t>B</a:t>
            </a:r>
            <a:r>
              <a:rPr dirty="0" baseline="-17543" sz="2850" spc="-7" b="1">
                <a:latin typeface="Times New Roman"/>
                <a:cs typeface="Times New Roman"/>
              </a:rPr>
              <a:t>4</a:t>
            </a:r>
            <a:endParaRPr baseline="-17543"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9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7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590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9096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32523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74057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1748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2606703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287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040869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53"/>
                </a:lnTo>
                <a:lnTo>
                  <a:pt x="57150" y="7459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4538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8881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432234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480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4754240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516955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560378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0380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4699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44"/>
                </a:lnTo>
                <a:lnTo>
                  <a:pt x="57150" y="78508"/>
                </a:lnTo>
                <a:lnTo>
                  <a:pt x="57150" y="7449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24203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6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67386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4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10809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54053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61"/>
                </a:lnTo>
                <a:lnTo>
                  <a:pt x="57150" y="762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957697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23895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282381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11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3255635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367097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10345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36"/>
                </a:lnTo>
                <a:lnTo>
                  <a:pt x="57150" y="7622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53711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97134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31"/>
                </a:lnTo>
                <a:lnTo>
                  <a:pt x="57150" y="78479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38665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8209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56"/>
                </a:lnTo>
                <a:lnTo>
                  <a:pt x="57150" y="78528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62527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668701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59">
                <a:moveTo>
                  <a:pt x="0" y="0"/>
                </a:moveTo>
                <a:lnTo>
                  <a:pt x="0" y="149573"/>
                </a:lnTo>
                <a:lnTo>
                  <a:pt x="57150" y="78471"/>
                </a:lnTo>
                <a:lnTo>
                  <a:pt x="57150" y="7450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072562" y="6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80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072562" y="4342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072562" y="8661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072562" y="13003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072562" y="17157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072562" y="21499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072562" y="25818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59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072562" y="301600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19">
                <a:moveTo>
                  <a:pt x="0" y="0"/>
                </a:moveTo>
                <a:lnTo>
                  <a:pt x="0" y="198122"/>
                </a:lnTo>
                <a:lnTo>
                  <a:pt x="71437" y="135450"/>
                </a:lnTo>
                <a:lnTo>
                  <a:pt x="71437" y="6581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072562" y="34290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072562" y="386326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072562" y="4297501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386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072562" y="472940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072562" y="51446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072562" y="55789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072562" y="60131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8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072562" y="6445070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57"/>
                </a:lnTo>
                <a:lnTo>
                  <a:pt x="71437" y="136190"/>
                </a:lnTo>
                <a:lnTo>
                  <a:pt x="71437" y="6573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072562" y="21720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381"/>
                </a:lnTo>
                <a:lnTo>
                  <a:pt x="71437" y="136158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072562" y="6490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5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072562" y="108324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072562" y="151511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44"/>
                </a:lnTo>
                <a:lnTo>
                  <a:pt x="71437" y="6728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072562" y="19328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072562" y="236473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072562" y="27989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14"/>
                </a:lnTo>
                <a:lnTo>
                  <a:pt x="71437" y="136191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072562" y="323077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9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072562" y="364613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072562" y="407804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23"/>
                </a:lnTo>
                <a:lnTo>
                  <a:pt x="71437" y="6725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072562" y="45122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072562" y="494650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56"/>
                </a:lnTo>
                <a:lnTo>
                  <a:pt x="71437" y="135363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072562" y="53617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072562" y="57960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89"/>
                </a:lnTo>
                <a:lnTo>
                  <a:pt x="71437" y="13541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072562" y="622793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072562" y="6662180"/>
            <a:ext cx="71755" cy="196215"/>
          </a:xfrm>
          <a:custGeom>
            <a:avLst/>
            <a:gdLst/>
            <a:ahLst/>
            <a:cxnLst/>
            <a:rect l="l" t="t" r="r" b="b"/>
            <a:pathLst>
              <a:path w="71754" h="196215">
                <a:moveTo>
                  <a:pt x="0" y="0"/>
                </a:moveTo>
                <a:lnTo>
                  <a:pt x="0" y="195818"/>
                </a:lnTo>
                <a:lnTo>
                  <a:pt x="2611" y="195818"/>
                </a:lnTo>
                <a:lnTo>
                  <a:pt x="71437" y="135374"/>
                </a:lnTo>
                <a:lnTo>
                  <a:pt x="71437" y="6574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83540" y="269917"/>
            <a:ext cx="1554480" cy="623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 b="1">
                <a:solidFill>
                  <a:srgbClr val="FF3300"/>
                </a:solidFill>
                <a:latin typeface="黑体"/>
                <a:cs typeface="黑体"/>
              </a:rPr>
              <a:t>例如：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85925" y="1310360"/>
            <a:ext cx="5724525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488989" y="2933945"/>
            <a:ext cx="2343150" cy="314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806915" y="1358770"/>
            <a:ext cx="1575435" cy="225425"/>
          </a:xfrm>
          <a:custGeom>
            <a:avLst/>
            <a:gdLst/>
            <a:ahLst/>
            <a:cxnLst/>
            <a:rect l="l" t="t" r="r" b="b"/>
            <a:pathLst>
              <a:path w="1575435" h="225425">
                <a:moveTo>
                  <a:pt x="0" y="37505"/>
                </a:moveTo>
                <a:lnTo>
                  <a:pt x="2947" y="22906"/>
                </a:lnTo>
                <a:lnTo>
                  <a:pt x="10985" y="10985"/>
                </a:lnTo>
                <a:lnTo>
                  <a:pt x="22906" y="2947"/>
                </a:lnTo>
                <a:lnTo>
                  <a:pt x="37505" y="0"/>
                </a:lnTo>
                <a:lnTo>
                  <a:pt x="1537670" y="0"/>
                </a:lnTo>
                <a:lnTo>
                  <a:pt x="1552268" y="2947"/>
                </a:lnTo>
                <a:lnTo>
                  <a:pt x="1564189" y="10985"/>
                </a:lnTo>
                <a:lnTo>
                  <a:pt x="1572227" y="22906"/>
                </a:lnTo>
                <a:lnTo>
                  <a:pt x="1575175" y="37505"/>
                </a:lnTo>
                <a:lnTo>
                  <a:pt x="1575175" y="187519"/>
                </a:lnTo>
                <a:lnTo>
                  <a:pt x="1572227" y="202118"/>
                </a:lnTo>
                <a:lnTo>
                  <a:pt x="1564189" y="214039"/>
                </a:lnTo>
                <a:lnTo>
                  <a:pt x="1552268" y="222077"/>
                </a:lnTo>
                <a:lnTo>
                  <a:pt x="1537670" y="225025"/>
                </a:lnTo>
                <a:lnTo>
                  <a:pt x="37505" y="225025"/>
                </a:lnTo>
                <a:lnTo>
                  <a:pt x="22906" y="222077"/>
                </a:lnTo>
                <a:lnTo>
                  <a:pt x="10985" y="214039"/>
                </a:lnTo>
                <a:lnTo>
                  <a:pt x="2947" y="202118"/>
                </a:lnTo>
                <a:lnTo>
                  <a:pt x="0" y="187519"/>
                </a:lnTo>
                <a:lnTo>
                  <a:pt x="0" y="37505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366755" y="5049179"/>
            <a:ext cx="1575435" cy="225425"/>
          </a:xfrm>
          <a:custGeom>
            <a:avLst/>
            <a:gdLst/>
            <a:ahLst/>
            <a:cxnLst/>
            <a:rect l="l" t="t" r="r" b="b"/>
            <a:pathLst>
              <a:path w="1575435" h="225425">
                <a:moveTo>
                  <a:pt x="0" y="37505"/>
                </a:moveTo>
                <a:lnTo>
                  <a:pt x="2947" y="22906"/>
                </a:lnTo>
                <a:lnTo>
                  <a:pt x="10985" y="10985"/>
                </a:lnTo>
                <a:lnTo>
                  <a:pt x="22906" y="2947"/>
                </a:lnTo>
                <a:lnTo>
                  <a:pt x="37505" y="0"/>
                </a:lnTo>
                <a:lnTo>
                  <a:pt x="1537670" y="0"/>
                </a:lnTo>
                <a:lnTo>
                  <a:pt x="1552268" y="2947"/>
                </a:lnTo>
                <a:lnTo>
                  <a:pt x="1564189" y="10985"/>
                </a:lnTo>
                <a:lnTo>
                  <a:pt x="1572227" y="22906"/>
                </a:lnTo>
                <a:lnTo>
                  <a:pt x="1575175" y="37505"/>
                </a:lnTo>
                <a:lnTo>
                  <a:pt x="1575175" y="187519"/>
                </a:lnTo>
                <a:lnTo>
                  <a:pt x="1572227" y="202118"/>
                </a:lnTo>
                <a:lnTo>
                  <a:pt x="1564189" y="214039"/>
                </a:lnTo>
                <a:lnTo>
                  <a:pt x="1552268" y="222077"/>
                </a:lnTo>
                <a:lnTo>
                  <a:pt x="1537670" y="225025"/>
                </a:lnTo>
                <a:lnTo>
                  <a:pt x="37505" y="225025"/>
                </a:lnTo>
                <a:lnTo>
                  <a:pt x="22906" y="222077"/>
                </a:lnTo>
                <a:lnTo>
                  <a:pt x="10985" y="214039"/>
                </a:lnTo>
                <a:lnTo>
                  <a:pt x="2947" y="202118"/>
                </a:lnTo>
                <a:lnTo>
                  <a:pt x="0" y="187519"/>
                </a:lnTo>
                <a:lnTo>
                  <a:pt x="0" y="37505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321749" y="5049178"/>
            <a:ext cx="1656080" cy="252095"/>
          </a:xfrm>
          <a:custGeom>
            <a:avLst/>
            <a:gdLst/>
            <a:ahLst/>
            <a:cxnLst/>
            <a:rect l="l" t="t" r="r" b="b"/>
            <a:pathLst>
              <a:path w="1656079" h="252095">
                <a:moveTo>
                  <a:pt x="1613998" y="0"/>
                </a:moveTo>
                <a:lnTo>
                  <a:pt x="42001" y="0"/>
                </a:lnTo>
                <a:lnTo>
                  <a:pt x="25652" y="3300"/>
                </a:lnTo>
                <a:lnTo>
                  <a:pt x="12302" y="12302"/>
                </a:lnTo>
                <a:lnTo>
                  <a:pt x="3300" y="25653"/>
                </a:lnTo>
                <a:lnTo>
                  <a:pt x="0" y="42002"/>
                </a:lnTo>
                <a:lnTo>
                  <a:pt x="0" y="209999"/>
                </a:lnTo>
                <a:lnTo>
                  <a:pt x="3300" y="226348"/>
                </a:lnTo>
                <a:lnTo>
                  <a:pt x="12302" y="239699"/>
                </a:lnTo>
                <a:lnTo>
                  <a:pt x="25652" y="248700"/>
                </a:lnTo>
                <a:lnTo>
                  <a:pt x="42001" y="252001"/>
                </a:lnTo>
                <a:lnTo>
                  <a:pt x="1613998" y="252001"/>
                </a:lnTo>
                <a:lnTo>
                  <a:pt x="1630347" y="248700"/>
                </a:lnTo>
                <a:lnTo>
                  <a:pt x="1643697" y="239699"/>
                </a:lnTo>
                <a:lnTo>
                  <a:pt x="1652699" y="226348"/>
                </a:lnTo>
                <a:lnTo>
                  <a:pt x="1655999" y="209999"/>
                </a:lnTo>
                <a:lnTo>
                  <a:pt x="1655999" y="42002"/>
                </a:lnTo>
                <a:lnTo>
                  <a:pt x="1652699" y="25653"/>
                </a:lnTo>
                <a:lnTo>
                  <a:pt x="1643697" y="12302"/>
                </a:lnTo>
                <a:lnTo>
                  <a:pt x="1630347" y="3300"/>
                </a:lnTo>
                <a:lnTo>
                  <a:pt x="16139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321749" y="5049178"/>
            <a:ext cx="1656080" cy="252095"/>
          </a:xfrm>
          <a:custGeom>
            <a:avLst/>
            <a:gdLst/>
            <a:ahLst/>
            <a:cxnLst/>
            <a:rect l="l" t="t" r="r" b="b"/>
            <a:pathLst>
              <a:path w="1656079" h="252095">
                <a:moveTo>
                  <a:pt x="0" y="42001"/>
                </a:moveTo>
                <a:lnTo>
                  <a:pt x="3300" y="25652"/>
                </a:lnTo>
                <a:lnTo>
                  <a:pt x="12301" y="12301"/>
                </a:lnTo>
                <a:lnTo>
                  <a:pt x="25652" y="3300"/>
                </a:lnTo>
                <a:lnTo>
                  <a:pt x="42001" y="0"/>
                </a:lnTo>
                <a:lnTo>
                  <a:pt x="1613999" y="0"/>
                </a:lnTo>
                <a:lnTo>
                  <a:pt x="1630347" y="3300"/>
                </a:lnTo>
                <a:lnTo>
                  <a:pt x="1643698" y="12301"/>
                </a:lnTo>
                <a:lnTo>
                  <a:pt x="1652699" y="25652"/>
                </a:lnTo>
                <a:lnTo>
                  <a:pt x="1656000" y="42001"/>
                </a:lnTo>
                <a:lnTo>
                  <a:pt x="1656000" y="209998"/>
                </a:lnTo>
                <a:lnTo>
                  <a:pt x="1652699" y="226347"/>
                </a:lnTo>
                <a:lnTo>
                  <a:pt x="1643698" y="239698"/>
                </a:lnTo>
                <a:lnTo>
                  <a:pt x="1630347" y="248699"/>
                </a:lnTo>
                <a:lnTo>
                  <a:pt x="1613999" y="252000"/>
                </a:lnTo>
                <a:lnTo>
                  <a:pt x="42001" y="252000"/>
                </a:lnTo>
                <a:lnTo>
                  <a:pt x="25652" y="248699"/>
                </a:lnTo>
                <a:lnTo>
                  <a:pt x="12301" y="239698"/>
                </a:lnTo>
                <a:lnTo>
                  <a:pt x="3300" y="226347"/>
                </a:lnTo>
                <a:lnTo>
                  <a:pt x="0" y="209998"/>
                </a:lnTo>
                <a:lnTo>
                  <a:pt x="0" y="4200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771095" y="1331794"/>
            <a:ext cx="1656080" cy="252095"/>
          </a:xfrm>
          <a:custGeom>
            <a:avLst/>
            <a:gdLst/>
            <a:ahLst/>
            <a:cxnLst/>
            <a:rect l="l" t="t" r="r" b="b"/>
            <a:pathLst>
              <a:path w="1656079" h="252094">
                <a:moveTo>
                  <a:pt x="1613998" y="0"/>
                </a:moveTo>
                <a:lnTo>
                  <a:pt x="42001" y="0"/>
                </a:lnTo>
                <a:lnTo>
                  <a:pt x="25652" y="3300"/>
                </a:lnTo>
                <a:lnTo>
                  <a:pt x="12302" y="12302"/>
                </a:lnTo>
                <a:lnTo>
                  <a:pt x="3300" y="25652"/>
                </a:lnTo>
                <a:lnTo>
                  <a:pt x="0" y="42001"/>
                </a:lnTo>
                <a:lnTo>
                  <a:pt x="0" y="209999"/>
                </a:lnTo>
                <a:lnTo>
                  <a:pt x="3300" y="226348"/>
                </a:lnTo>
                <a:lnTo>
                  <a:pt x="12302" y="239699"/>
                </a:lnTo>
                <a:lnTo>
                  <a:pt x="25652" y="248700"/>
                </a:lnTo>
                <a:lnTo>
                  <a:pt x="42001" y="252001"/>
                </a:lnTo>
                <a:lnTo>
                  <a:pt x="1613998" y="252001"/>
                </a:lnTo>
                <a:lnTo>
                  <a:pt x="1630347" y="248700"/>
                </a:lnTo>
                <a:lnTo>
                  <a:pt x="1643697" y="239699"/>
                </a:lnTo>
                <a:lnTo>
                  <a:pt x="1652699" y="226348"/>
                </a:lnTo>
                <a:lnTo>
                  <a:pt x="1655999" y="209999"/>
                </a:lnTo>
                <a:lnTo>
                  <a:pt x="1655999" y="42001"/>
                </a:lnTo>
                <a:lnTo>
                  <a:pt x="1652699" y="25652"/>
                </a:lnTo>
                <a:lnTo>
                  <a:pt x="1643697" y="12302"/>
                </a:lnTo>
                <a:lnTo>
                  <a:pt x="1630347" y="3300"/>
                </a:lnTo>
                <a:lnTo>
                  <a:pt x="16139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771095" y="1331794"/>
            <a:ext cx="1656080" cy="252095"/>
          </a:xfrm>
          <a:custGeom>
            <a:avLst/>
            <a:gdLst/>
            <a:ahLst/>
            <a:cxnLst/>
            <a:rect l="l" t="t" r="r" b="b"/>
            <a:pathLst>
              <a:path w="1656079" h="252094">
                <a:moveTo>
                  <a:pt x="0" y="42001"/>
                </a:moveTo>
                <a:lnTo>
                  <a:pt x="3300" y="25652"/>
                </a:lnTo>
                <a:lnTo>
                  <a:pt x="12301" y="12301"/>
                </a:lnTo>
                <a:lnTo>
                  <a:pt x="25652" y="3300"/>
                </a:lnTo>
                <a:lnTo>
                  <a:pt x="42001" y="0"/>
                </a:lnTo>
                <a:lnTo>
                  <a:pt x="1613999" y="0"/>
                </a:lnTo>
                <a:lnTo>
                  <a:pt x="1630347" y="3300"/>
                </a:lnTo>
                <a:lnTo>
                  <a:pt x="1643698" y="12301"/>
                </a:lnTo>
                <a:lnTo>
                  <a:pt x="1652699" y="25652"/>
                </a:lnTo>
                <a:lnTo>
                  <a:pt x="1656000" y="42001"/>
                </a:lnTo>
                <a:lnTo>
                  <a:pt x="1656000" y="209998"/>
                </a:lnTo>
                <a:lnTo>
                  <a:pt x="1652699" y="226347"/>
                </a:lnTo>
                <a:lnTo>
                  <a:pt x="1643698" y="239698"/>
                </a:lnTo>
                <a:lnTo>
                  <a:pt x="1630347" y="248699"/>
                </a:lnTo>
                <a:lnTo>
                  <a:pt x="1613999" y="252000"/>
                </a:lnTo>
                <a:lnTo>
                  <a:pt x="42001" y="252000"/>
                </a:lnTo>
                <a:lnTo>
                  <a:pt x="25652" y="248699"/>
                </a:lnTo>
                <a:lnTo>
                  <a:pt x="12301" y="239698"/>
                </a:lnTo>
                <a:lnTo>
                  <a:pt x="3300" y="226347"/>
                </a:lnTo>
                <a:lnTo>
                  <a:pt x="0" y="209998"/>
                </a:lnTo>
                <a:lnTo>
                  <a:pt x="0" y="4200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6867254" y="5859269"/>
            <a:ext cx="2022475" cy="4572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350" spc="50" b="1">
                <a:latin typeface="黑体"/>
                <a:cs typeface="黑体"/>
              </a:rPr>
              <a:t>删除死代码！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13520"/>
            <a:ext cx="3672204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40">
                <a:solidFill>
                  <a:srgbClr val="FF3300"/>
                </a:solidFill>
                <a:latin typeface="宋体"/>
                <a:cs typeface="宋体"/>
              </a:rPr>
              <a:t>10.5</a:t>
            </a:r>
            <a:r>
              <a:rPr dirty="0" sz="4300" spc="-3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4300" spc="90">
                <a:solidFill>
                  <a:srgbClr val="FF3300"/>
                </a:solidFill>
              </a:rPr>
              <a:t>窥孔优化</a:t>
            </a:r>
            <a:endParaRPr sz="43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590" y="1205304"/>
            <a:ext cx="8641080" cy="506412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对目标代码进行局部改进的简单有效的技术</a:t>
            </a:r>
            <a:endParaRPr baseline="1182" sz="3525">
              <a:latin typeface="黑体"/>
              <a:cs typeface="黑体"/>
            </a:endParaRPr>
          </a:p>
          <a:p>
            <a:pPr algn="just" marL="355600" indent="-34290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窥孔：在目标程序上设置的一个可移动的小窗口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通过窥孔，能看到目标代码中有限的若干条指令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窥孔中的代码可能不连续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algn="just" marL="355600" marR="311150" indent="-342900">
              <a:lnSpc>
                <a:spcPct val="10200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窥孔优化：依次考察通过窥孔可以见到的目标代码中很小范 </a:t>
            </a:r>
            <a:r>
              <a:rPr dirty="0" sz="2350" spc="50" b="1">
                <a:latin typeface="黑体"/>
                <a:cs typeface="黑体"/>
              </a:rPr>
              <a:t>围内的指令序列，只要有可能，就代之以较短或较快的等价 </a:t>
            </a:r>
            <a:r>
              <a:rPr dirty="0" sz="2350" spc="50" b="1">
                <a:latin typeface="黑体"/>
                <a:cs typeface="黑体"/>
              </a:rPr>
              <a:t>的指令序列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特点：每个改进都可能带来新的改进机会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通常需要对目标代码重复扫描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55600" marR="311150" indent="-342900">
              <a:lnSpc>
                <a:spcPct val="101899"/>
              </a:lnSpc>
              <a:spcBef>
                <a:spcPts val="509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常用技术：删除冗余指令、删除死代码、控制流优化、削弱 </a:t>
            </a:r>
            <a:r>
              <a:rPr dirty="0" sz="2350" spc="50" b="1">
                <a:latin typeface="黑体"/>
                <a:cs typeface="黑体"/>
              </a:rPr>
              <a:t>计算强度及代数化简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常作为改进目标代码质量的技术，也可用于中间代码的优化。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052" y="354892"/>
            <a:ext cx="6600825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000">
                <a:solidFill>
                  <a:srgbClr val="FF3300"/>
                </a:solidFill>
                <a:latin typeface="Verdana"/>
                <a:cs typeface="Verdana"/>
              </a:rPr>
              <a:t>10.5.1</a:t>
            </a:r>
            <a:r>
              <a:rPr dirty="0" sz="4000" spc="-3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删除冗余的传送指令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59" y="1202222"/>
            <a:ext cx="8399780" cy="369062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如果窥孔中出现如下指令</a:t>
            </a:r>
            <a:r>
              <a:rPr dirty="0" baseline="1010" sz="4125" spc="52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lvl="1" marL="1016000" indent="-508000">
              <a:lnSpc>
                <a:spcPct val="100000"/>
              </a:lnSpc>
              <a:spcBef>
                <a:spcPts val="650"/>
              </a:spcBef>
              <a:buAutoNum type="arabicParenBoth"/>
              <a:tabLst>
                <a:tab pos="1015365" algn="l"/>
                <a:tab pos="10160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lvl="1" marL="1015365" indent="-508000">
              <a:lnSpc>
                <a:spcPct val="100000"/>
              </a:lnSpc>
              <a:spcBef>
                <a:spcPts val="500"/>
              </a:spcBef>
              <a:buAutoNum type="arabicParenBoth"/>
              <a:tabLst>
                <a:tab pos="1015365" algn="l"/>
                <a:tab pos="10160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 </a:t>
            </a:r>
            <a:r>
              <a:rPr dirty="0" sz="2400" b="1">
                <a:latin typeface="Times New Roman"/>
                <a:cs typeface="Times New Roman"/>
              </a:rPr>
              <a:t>a,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endParaRPr baseline="-17361" sz="24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73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若这两条指令在同一基本块中，删除</a:t>
            </a:r>
            <a:r>
              <a:rPr dirty="0" sz="2800" b="1">
                <a:latin typeface="Times New Roman"/>
                <a:cs typeface="Times New Roman"/>
              </a:rPr>
              <a:t>(2)</a:t>
            </a:r>
            <a:r>
              <a:rPr dirty="0" baseline="1010" sz="4125" spc="67" b="1">
                <a:latin typeface="黑体"/>
                <a:cs typeface="黑体"/>
              </a:rPr>
              <a:t>是安全的。</a:t>
            </a:r>
            <a:endParaRPr baseline="1010" sz="4125">
              <a:latin typeface="黑体"/>
              <a:cs typeface="黑体"/>
            </a:endParaRPr>
          </a:p>
          <a:p>
            <a:pPr marL="793750" marR="43180" indent="-285750">
              <a:lnSpc>
                <a:spcPct val="100800"/>
              </a:lnSpc>
              <a:spcBef>
                <a:spcPts val="52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指令</a:t>
            </a:r>
            <a:r>
              <a:rPr dirty="0" sz="2400" b="1">
                <a:latin typeface="Times New Roman"/>
                <a:cs typeface="Times New Roman"/>
              </a:rPr>
              <a:t>(1)</a:t>
            </a:r>
            <a:r>
              <a:rPr dirty="0" baseline="1182" sz="3525" spc="75" b="1">
                <a:latin typeface="黑体"/>
                <a:cs typeface="黑体"/>
              </a:rPr>
              <a:t>的执行已经保证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baseline="1182" sz="3525" spc="67" b="1">
                <a:latin typeface="黑体"/>
                <a:cs typeface="黑体"/>
              </a:rPr>
              <a:t>的当前值同时存放在其存储单元 </a:t>
            </a:r>
            <a:r>
              <a:rPr dirty="0" baseline="1182" sz="3525" spc="75" b="1">
                <a:latin typeface="黑体"/>
                <a:cs typeface="黑体"/>
              </a:rPr>
              <a:t>和寄存器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baseline="1182" sz="3525" spc="75" b="1">
                <a:latin typeface="黑体"/>
                <a:cs typeface="黑体"/>
              </a:rPr>
              <a:t>中。</a:t>
            </a:r>
            <a:endParaRPr baseline="1182" sz="3525">
              <a:latin typeface="黑体"/>
              <a:cs typeface="黑体"/>
            </a:endParaRPr>
          </a:p>
          <a:p>
            <a:pPr marL="393700" indent="-342900">
              <a:lnSpc>
                <a:spcPct val="100000"/>
              </a:lnSpc>
              <a:spcBef>
                <a:spcPts val="7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如果指令</a:t>
            </a:r>
            <a:r>
              <a:rPr dirty="0" sz="2800" b="1">
                <a:latin typeface="Times New Roman"/>
                <a:cs typeface="Times New Roman"/>
              </a:rPr>
              <a:t>(2)</a:t>
            </a:r>
            <a:r>
              <a:rPr dirty="0" baseline="1010" sz="4125" spc="67" b="1">
                <a:latin typeface="黑体"/>
                <a:cs typeface="黑体"/>
              </a:rPr>
              <a:t>是一个基本块的入口语句，则不能删除</a:t>
            </a:r>
            <a:endParaRPr baseline="1010" sz="41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54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不能保证指令</a:t>
            </a:r>
            <a:r>
              <a:rPr dirty="0" sz="2400" b="1">
                <a:latin typeface="Times New Roman"/>
                <a:cs typeface="Times New Roman"/>
              </a:rPr>
              <a:t>(2)</a:t>
            </a:r>
            <a:r>
              <a:rPr dirty="0" baseline="1182" sz="3525" spc="75" b="1">
                <a:latin typeface="黑体"/>
                <a:cs typeface="黑体"/>
              </a:rPr>
              <a:t>紧跟在</a:t>
            </a:r>
            <a:r>
              <a:rPr dirty="0" sz="2400" b="1">
                <a:latin typeface="Times New Roman"/>
                <a:cs typeface="Times New Roman"/>
              </a:rPr>
              <a:t>(1)</a:t>
            </a:r>
            <a:r>
              <a:rPr dirty="0" baseline="1182" sz="3525" spc="75" b="1">
                <a:latin typeface="黑体"/>
                <a:cs typeface="黑体"/>
              </a:rPr>
              <a:t>之后执行。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3624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  <a:latin typeface="宋体"/>
                <a:cs typeface="宋体"/>
              </a:rPr>
              <a:t>10.5.2</a:t>
            </a:r>
            <a:r>
              <a:rPr dirty="0" sz="390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删除死代码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30505"/>
            <a:ext cx="8627110" cy="470916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死代码：程序中控制流不可到达的一段代码。</a:t>
            </a:r>
            <a:endParaRPr baseline="1010" sz="4125">
              <a:latin typeface="黑体"/>
              <a:cs typeface="黑体"/>
            </a:endParaRPr>
          </a:p>
          <a:p>
            <a:pPr marL="355600" marR="405130" indent="-342900">
              <a:lnSpc>
                <a:spcPct val="101499"/>
              </a:lnSpc>
              <a:spcBef>
                <a:spcPts val="66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如果无条件转移指令的下一条指令没有标号，即没 </a:t>
            </a:r>
            <a:r>
              <a:rPr dirty="0" sz="2750" spc="45" b="1">
                <a:latin typeface="黑体"/>
                <a:cs typeface="黑体"/>
              </a:rPr>
              <a:t>有控制转移到此语句，则它是死代码，应该删除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7556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删除死代码的操作有时会连续进行，从而删除一</a:t>
            </a:r>
            <a:endParaRPr baseline="1010" sz="4125">
              <a:latin typeface="黑体"/>
              <a:cs typeface="黑体"/>
            </a:endParaRPr>
          </a:p>
          <a:p>
            <a:pPr marL="755650">
              <a:lnSpc>
                <a:spcPct val="100000"/>
              </a:lnSpc>
              <a:spcBef>
                <a:spcPts val="75"/>
              </a:spcBef>
            </a:pPr>
            <a:r>
              <a:rPr dirty="0" sz="2750" spc="45" b="1">
                <a:latin typeface="黑体"/>
                <a:cs typeface="黑体"/>
              </a:rPr>
              <a:t>串指令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55600" marR="405130" indent="-342900">
              <a:lnSpc>
                <a:spcPct val="102299"/>
              </a:lnSpc>
              <a:spcBef>
                <a:spcPts val="6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如果条件转移语句中的条件表达式的值是个常量，  </a:t>
            </a:r>
            <a:r>
              <a:rPr dirty="0" sz="2750" spc="45" b="1">
                <a:latin typeface="黑体"/>
                <a:cs typeface="黑体"/>
              </a:rPr>
              <a:t>则生成的目标代码势必有一个分支成为死代码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7556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为了调试一个较大的</a:t>
            </a:r>
            <a:r>
              <a:rPr dirty="0" baseline="1010" sz="4125" spc="30" b="1">
                <a:latin typeface="宋体"/>
                <a:cs typeface="宋体"/>
              </a:rPr>
              <a:t>C</a:t>
            </a:r>
            <a:r>
              <a:rPr dirty="0" baseline="1010" sz="4125" spc="67" b="1">
                <a:latin typeface="黑体"/>
                <a:cs typeface="黑体"/>
              </a:rPr>
              <a:t>语言程序，通常需要在程序</a:t>
            </a:r>
            <a:endParaRPr baseline="1010" sz="4125">
              <a:latin typeface="黑体"/>
              <a:cs typeface="黑体"/>
            </a:endParaRPr>
          </a:p>
          <a:p>
            <a:pPr marL="755650" marR="5080">
              <a:lnSpc>
                <a:spcPct val="100400"/>
              </a:lnSpc>
              <a:spcBef>
                <a:spcPts val="35"/>
              </a:spcBef>
            </a:pPr>
            <a:r>
              <a:rPr dirty="0" sz="2750" spc="45" b="1">
                <a:latin typeface="黑体"/>
                <a:cs typeface="黑体"/>
              </a:rPr>
              <a:t>里插入一些用于跟踪调试的语句，当调试完成之 后，可能不删除这些语句，而只令其成为死代码。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18101"/>
            <a:ext cx="76695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示例：程序里插入的跟踪调试语句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2826702" y="1285916"/>
            <a:ext cx="152400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 b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160780"/>
            <a:ext cx="1922780" cy="134556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112520" algn="l"/>
              </a:tabLst>
            </a:pPr>
            <a:r>
              <a:rPr dirty="0" sz="2400" b="1">
                <a:latin typeface="Times New Roman"/>
                <a:cs typeface="Times New Roman"/>
              </a:rPr>
              <a:t>#d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f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ne	d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bug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50520" algn="l"/>
                <a:tab pos="129984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if	debug	</a:t>
            </a:r>
            <a:r>
              <a:rPr dirty="0" sz="2400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759" y="2492755"/>
            <a:ext cx="8811260" cy="430085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625"/>
              </a:spcBef>
              <a:tabLst>
                <a:tab pos="2338705" algn="l"/>
                <a:tab pos="2727960" algn="l"/>
              </a:tabLst>
            </a:pPr>
            <a:r>
              <a:rPr dirty="0" sz="2400" b="1">
                <a:latin typeface="Times New Roman"/>
                <a:cs typeface="Times New Roman"/>
              </a:rPr>
              <a:t>…	</a:t>
            </a:r>
            <a:r>
              <a:rPr dirty="0" sz="2400" spc="-5" b="1">
                <a:latin typeface="Times New Roman"/>
                <a:cs typeface="Times New Roman"/>
              </a:rPr>
              <a:t>/*	</a:t>
            </a:r>
            <a:r>
              <a:rPr dirty="0" baseline="1182" sz="3525" spc="75" b="1">
                <a:latin typeface="黑体"/>
                <a:cs typeface="黑体"/>
              </a:rPr>
              <a:t>输出调试信</a:t>
            </a:r>
            <a:r>
              <a:rPr dirty="0" baseline="1182" sz="3525" spc="60" b="1">
                <a:latin typeface="黑体"/>
                <a:cs typeface="黑体"/>
              </a:rPr>
              <a:t>息</a:t>
            </a:r>
            <a:r>
              <a:rPr dirty="0" baseline="1182" sz="3525" spc="30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*/</a:t>
            </a:r>
            <a:endParaRPr sz="2400">
              <a:latin typeface="Times New Roman"/>
              <a:cs typeface="Times New Roman"/>
            </a:endParaRPr>
          </a:p>
          <a:p>
            <a:pPr marL="509905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106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翻译</a:t>
            </a:r>
            <a:r>
              <a:rPr dirty="0" baseline="1010" sz="4125" spc="52" b="1">
                <a:latin typeface="黑体"/>
                <a:cs typeface="黑体"/>
              </a:rPr>
              <a:t>该</a:t>
            </a:r>
            <a:r>
              <a:rPr dirty="0" baseline="1010" sz="4125" spc="-1019" b="1">
                <a:latin typeface="黑体"/>
                <a:cs typeface="黑体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if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语句，得到的中间代码可能是</a:t>
            </a:r>
            <a:r>
              <a:rPr dirty="0" baseline="1010" sz="4125" spc="52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marL="533400" marR="5640705">
              <a:lnSpc>
                <a:spcPct val="118300"/>
              </a:lnSpc>
              <a:spcBef>
                <a:spcPts val="110"/>
              </a:spcBef>
              <a:tabLst>
                <a:tab pos="871219" algn="l"/>
                <a:tab pos="1243965" algn="l"/>
                <a:tab pos="2145665" algn="l"/>
                <a:tab pos="285686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f	d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bug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1	goto	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b="1">
                <a:latin typeface="Times New Roman"/>
                <a:cs typeface="Times New Roman"/>
              </a:rPr>
              <a:t>1  </a:t>
            </a:r>
            <a:r>
              <a:rPr dirty="0" sz="2400" b="1">
                <a:latin typeface="Times New Roman"/>
                <a:cs typeface="Times New Roman"/>
              </a:rPr>
              <a:t>goto	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  <a:p>
            <a:pPr marL="533400" marR="3874770">
              <a:lnSpc>
                <a:spcPct val="117500"/>
              </a:lnSpc>
              <a:spcBef>
                <a:spcPts val="120"/>
              </a:spcBef>
              <a:tabLst>
                <a:tab pos="1091565" algn="l"/>
                <a:tab pos="2310765" algn="l"/>
                <a:tab pos="27000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:	</a:t>
            </a:r>
            <a:r>
              <a:rPr dirty="0" sz="2400" b="1">
                <a:latin typeface="Times New Roman"/>
                <a:cs typeface="Times New Roman"/>
              </a:rPr>
              <a:t>…	</a:t>
            </a:r>
            <a:r>
              <a:rPr dirty="0" sz="2400" spc="-5" b="1">
                <a:latin typeface="Times New Roman"/>
                <a:cs typeface="Times New Roman"/>
              </a:rPr>
              <a:t>/*	</a:t>
            </a:r>
            <a:r>
              <a:rPr dirty="0" baseline="1182" sz="3525" spc="75" b="1">
                <a:latin typeface="黑体"/>
                <a:cs typeface="黑体"/>
              </a:rPr>
              <a:t>输出调试信</a:t>
            </a:r>
            <a:r>
              <a:rPr dirty="0" baseline="1182" sz="3525" spc="60" b="1">
                <a:latin typeface="黑体"/>
                <a:cs typeface="黑体"/>
              </a:rPr>
              <a:t>息</a:t>
            </a:r>
            <a:r>
              <a:rPr dirty="0" baseline="1182" sz="3525" spc="-104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*/  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Times New Roman"/>
                <a:cs typeface="Times New Roman"/>
              </a:rPr>
              <a:t>:	</a:t>
            </a: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73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需要把</a:t>
            </a:r>
            <a:r>
              <a:rPr dirty="0" baseline="1010" sz="4125" spc="52" b="1">
                <a:latin typeface="黑体"/>
                <a:cs typeface="黑体"/>
              </a:rPr>
              <a:t>从</a:t>
            </a:r>
            <a:r>
              <a:rPr dirty="0" baseline="1010" sz="4125" spc="-1019" b="1">
                <a:latin typeface="黑体"/>
                <a:cs typeface="黑体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if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baseline="1010" sz="4125" spc="52" b="1">
                <a:latin typeface="黑体"/>
                <a:cs typeface="黑体"/>
              </a:rPr>
              <a:t>到</a:t>
            </a:r>
            <a:r>
              <a:rPr dirty="0" baseline="1010" sz="4125" spc="-1012" b="1">
                <a:latin typeface="黑体"/>
                <a:cs typeface="黑体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L</a:t>
            </a:r>
            <a:r>
              <a:rPr dirty="0" baseline="-17543" sz="2850" spc="-22" b="1">
                <a:latin typeface="Times New Roman"/>
                <a:cs typeface="Times New Roman"/>
              </a:rPr>
              <a:t>2</a:t>
            </a:r>
            <a:r>
              <a:rPr dirty="0" baseline="1010" sz="4125" spc="67" b="1">
                <a:latin typeface="黑体"/>
                <a:cs typeface="黑体"/>
              </a:rPr>
              <a:t>所标识的语句之前的全部语句删除。</a:t>
            </a:r>
            <a:endParaRPr baseline="1010" sz="4125">
              <a:latin typeface="黑体"/>
              <a:cs typeface="黑体"/>
            </a:endParaRPr>
          </a:p>
          <a:p>
            <a:pPr algn="r" marR="44450">
              <a:lnSpc>
                <a:spcPct val="100000"/>
              </a:lnSpc>
              <a:spcBef>
                <a:spcPts val="2840"/>
              </a:spcBef>
            </a:pPr>
            <a:r>
              <a:rPr dirty="0" sz="1400">
                <a:latin typeface="Times New Roman"/>
                <a:cs typeface="Times New Roman"/>
              </a:rPr>
              <a:t>49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6795" y="1223755"/>
            <a:ext cx="401955" cy="457200"/>
          </a:xfrm>
          <a:prstGeom prst="rect">
            <a:avLst/>
          </a:prstGeom>
          <a:solidFill>
            <a:srgbClr val="FFFF66"/>
          </a:solidFill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2400" b="1"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6545" y="4014065"/>
            <a:ext cx="5311140" cy="1305560"/>
          </a:xfrm>
          <a:custGeom>
            <a:avLst/>
            <a:gdLst/>
            <a:ahLst/>
            <a:cxnLst/>
            <a:rect l="l" t="t" r="r" b="b"/>
            <a:pathLst>
              <a:path w="5311140" h="1305560">
                <a:moveTo>
                  <a:pt x="0" y="119552"/>
                </a:moveTo>
                <a:lnTo>
                  <a:pt x="9395" y="73017"/>
                </a:lnTo>
                <a:lnTo>
                  <a:pt x="35016" y="35016"/>
                </a:lnTo>
                <a:lnTo>
                  <a:pt x="73017" y="9395"/>
                </a:lnTo>
                <a:lnTo>
                  <a:pt x="119552" y="0"/>
                </a:lnTo>
                <a:lnTo>
                  <a:pt x="5191038" y="0"/>
                </a:lnTo>
                <a:lnTo>
                  <a:pt x="5237573" y="9395"/>
                </a:lnTo>
                <a:lnTo>
                  <a:pt x="5275574" y="35016"/>
                </a:lnTo>
                <a:lnTo>
                  <a:pt x="5301195" y="73017"/>
                </a:lnTo>
                <a:lnTo>
                  <a:pt x="5310590" y="119552"/>
                </a:lnTo>
                <a:lnTo>
                  <a:pt x="5310590" y="1185593"/>
                </a:lnTo>
                <a:lnTo>
                  <a:pt x="5301195" y="1232128"/>
                </a:lnTo>
                <a:lnTo>
                  <a:pt x="5275574" y="1270129"/>
                </a:lnTo>
                <a:lnTo>
                  <a:pt x="5237573" y="1295750"/>
                </a:lnTo>
                <a:lnTo>
                  <a:pt x="5191038" y="1305145"/>
                </a:lnTo>
                <a:lnTo>
                  <a:pt x="119552" y="1305145"/>
                </a:lnTo>
                <a:lnTo>
                  <a:pt x="73017" y="1295750"/>
                </a:lnTo>
                <a:lnTo>
                  <a:pt x="35016" y="1270129"/>
                </a:lnTo>
                <a:lnTo>
                  <a:pt x="9395" y="1232128"/>
                </a:lnTo>
                <a:lnTo>
                  <a:pt x="0" y="1185593"/>
                </a:lnTo>
                <a:lnTo>
                  <a:pt x="0" y="119552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717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  <a:latin typeface="宋体"/>
                <a:cs typeface="宋体"/>
              </a:rPr>
              <a:t>10.2</a:t>
            </a:r>
            <a:r>
              <a:rPr dirty="0" sz="3900" spc="199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基本块优化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590" y="1256751"/>
            <a:ext cx="4496435" cy="257683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lvl="2" marL="1268095" indent="-1256030">
              <a:lnSpc>
                <a:spcPct val="100000"/>
              </a:lnSpc>
              <a:spcBef>
                <a:spcPts val="785"/>
              </a:spcBef>
              <a:buFont typeface=""/>
              <a:buAutoNum type="arabicPeriod"/>
              <a:tabLst>
                <a:tab pos="1268730" algn="l"/>
              </a:tabLst>
            </a:pPr>
            <a:r>
              <a:rPr dirty="0" sz="2750" spc="45" b="1">
                <a:latin typeface="黑体"/>
                <a:cs typeface="黑体"/>
              </a:rPr>
              <a:t>常数合并及常数传播</a:t>
            </a:r>
            <a:endParaRPr sz="2750">
              <a:latin typeface="黑体"/>
              <a:cs typeface="黑体"/>
            </a:endParaRPr>
          </a:p>
          <a:p>
            <a:pPr lvl="2" marL="1268095" indent="-1256030">
              <a:lnSpc>
                <a:spcPct val="100000"/>
              </a:lnSpc>
              <a:spcBef>
                <a:spcPts val="680"/>
              </a:spcBef>
              <a:buFont typeface=""/>
              <a:buAutoNum type="arabicPeriod"/>
              <a:tabLst>
                <a:tab pos="1268730" algn="l"/>
              </a:tabLst>
            </a:pPr>
            <a:r>
              <a:rPr dirty="0" sz="2750" spc="45" b="1">
                <a:latin typeface="黑体"/>
                <a:cs typeface="黑体"/>
              </a:rPr>
              <a:t>删除公共表达式</a:t>
            </a:r>
            <a:endParaRPr sz="2750">
              <a:latin typeface="黑体"/>
              <a:cs typeface="黑体"/>
            </a:endParaRPr>
          </a:p>
          <a:p>
            <a:pPr lvl="2" marL="1268095" indent="-1256030">
              <a:lnSpc>
                <a:spcPct val="100000"/>
              </a:lnSpc>
              <a:spcBef>
                <a:spcPts val="805"/>
              </a:spcBef>
              <a:buFont typeface=""/>
              <a:buAutoNum type="arabicPeriod"/>
              <a:tabLst>
                <a:tab pos="1268730" algn="l"/>
              </a:tabLst>
            </a:pPr>
            <a:r>
              <a:rPr dirty="0" sz="2750" spc="45" b="1">
                <a:latin typeface="黑体"/>
                <a:cs typeface="黑体"/>
              </a:rPr>
              <a:t>复制传播</a:t>
            </a:r>
            <a:endParaRPr sz="2750">
              <a:latin typeface="黑体"/>
              <a:cs typeface="黑体"/>
            </a:endParaRPr>
          </a:p>
          <a:p>
            <a:pPr lvl="2" marL="1268095" indent="-1256030">
              <a:lnSpc>
                <a:spcPct val="100000"/>
              </a:lnSpc>
              <a:spcBef>
                <a:spcPts val="710"/>
              </a:spcBef>
              <a:buFont typeface=""/>
              <a:buAutoNum type="arabicPeriod"/>
              <a:tabLst>
                <a:tab pos="1268730" algn="l"/>
              </a:tabLst>
            </a:pPr>
            <a:r>
              <a:rPr dirty="0" sz="2750" spc="45" b="1">
                <a:latin typeface="黑体"/>
                <a:cs typeface="黑体"/>
              </a:rPr>
              <a:t>削弱计算强度</a:t>
            </a:r>
            <a:endParaRPr sz="2750">
              <a:latin typeface="黑体"/>
              <a:cs typeface="黑体"/>
            </a:endParaRPr>
          </a:p>
          <a:p>
            <a:pPr lvl="2" marL="1268095" indent="-1256030">
              <a:lnSpc>
                <a:spcPct val="100000"/>
              </a:lnSpc>
              <a:spcBef>
                <a:spcPts val="705"/>
              </a:spcBef>
              <a:buFont typeface=""/>
              <a:buAutoNum type="arabicPeriod"/>
              <a:tabLst>
                <a:tab pos="1268730" algn="l"/>
              </a:tabLst>
            </a:pPr>
            <a:r>
              <a:rPr dirty="0" sz="2750" spc="45" b="1">
                <a:latin typeface="黑体"/>
                <a:cs typeface="黑体"/>
              </a:rPr>
              <a:t>改变计算次序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1260"/>
            <a:ext cx="3970654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000">
                <a:solidFill>
                  <a:srgbClr val="FF3300"/>
                </a:solidFill>
                <a:latin typeface="Times New Roman"/>
                <a:cs typeface="Times New Roman"/>
              </a:rPr>
              <a:t>10.5.3</a:t>
            </a:r>
            <a:r>
              <a:rPr dirty="0" sz="4000" spc="-7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控制流优化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3902" y="1752260"/>
            <a:ext cx="304800" cy="379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2927" y="4077884"/>
            <a:ext cx="304800" cy="379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07314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844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67"/>
              <a:t>连续跳转的</a:t>
            </a:r>
            <a:r>
              <a:rPr dirty="0" sz="2800">
                <a:latin typeface="Times New Roman"/>
                <a:cs typeface="Times New Roman"/>
              </a:rPr>
              <a:t>goto</a:t>
            </a:r>
            <a:r>
              <a:rPr dirty="0" baseline="1010" sz="4125" spc="67"/>
              <a:t>语句：</a:t>
            </a:r>
            <a:endParaRPr baseline="1010" sz="4125">
              <a:latin typeface="Times New Roman"/>
              <a:cs typeface="Times New Roman"/>
            </a:endParaRPr>
          </a:p>
          <a:p>
            <a:pPr marL="977265">
              <a:lnSpc>
                <a:spcPct val="100000"/>
              </a:lnSpc>
              <a:spcBef>
                <a:spcPts val="640"/>
              </a:spcBef>
              <a:tabLst>
                <a:tab pos="1778000" algn="l"/>
              </a:tabLst>
            </a:pPr>
            <a:r>
              <a:rPr dirty="0" sz="2400">
                <a:latin typeface="Times New Roman"/>
                <a:cs typeface="Times New Roman"/>
              </a:rPr>
              <a:t>goto	</a:t>
            </a:r>
            <a:r>
              <a:rPr dirty="0" baseline="1157" sz="3600" spc="-7">
                <a:latin typeface="Times New Roman"/>
                <a:cs typeface="Times New Roman"/>
              </a:rPr>
              <a:t>L</a:t>
            </a:r>
            <a:r>
              <a:rPr dirty="0" baseline="-15625" sz="2400" spc="-7">
                <a:latin typeface="Times New Roman"/>
                <a:cs typeface="Times New Roman"/>
              </a:rPr>
              <a:t>2</a:t>
            </a:r>
            <a:endParaRPr baseline="-15625" sz="2400">
              <a:latin typeface="Times New Roman"/>
              <a:cs typeface="Times New Roman"/>
            </a:endParaRPr>
          </a:p>
          <a:p>
            <a:pPr marL="977265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620"/>
              </a:spcBef>
              <a:tabLst>
                <a:tab pos="1713864" algn="l"/>
              </a:tabLst>
            </a:pP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baseline="-17361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 goto	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baseline="-17361" sz="2400" spc="-7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/>
              <a:cs typeface="Times New Roman"/>
            </a:endParaRPr>
          </a:p>
          <a:p>
            <a:pPr marL="433070" indent="-343535">
              <a:lnSpc>
                <a:spcPct val="100000"/>
              </a:lnSpc>
              <a:buClr>
                <a:srgbClr val="0099CC"/>
              </a:buClr>
              <a:buSzPct val="72727"/>
              <a:buFont typeface="Arial"/>
              <a:buChar char="■"/>
              <a:tabLst>
                <a:tab pos="433070" algn="l"/>
                <a:tab pos="433705" algn="l"/>
              </a:tabLst>
            </a:pPr>
            <a:r>
              <a:rPr dirty="0" baseline="1010" sz="4125" spc="67"/>
              <a:t>条件转移语句：</a:t>
            </a:r>
            <a:endParaRPr baseline="1010" sz="4125"/>
          </a:p>
          <a:p>
            <a:pPr marL="1080770">
              <a:lnSpc>
                <a:spcPct val="100000"/>
              </a:lnSpc>
              <a:spcBef>
                <a:spcPts val="650"/>
              </a:spcBef>
              <a:tabLst>
                <a:tab pos="1418590" algn="l"/>
                <a:tab pos="2066289" algn="l"/>
              </a:tabLst>
            </a:pPr>
            <a:r>
              <a:rPr dirty="0" sz="2400" spc="-5">
                <a:latin typeface="Times New Roman"/>
                <a:cs typeface="Times New Roman"/>
              </a:rPr>
              <a:t>if	a&lt;b	</a:t>
            </a:r>
            <a:r>
              <a:rPr dirty="0" sz="2400">
                <a:latin typeface="Times New Roman"/>
                <a:cs typeface="Times New Roman"/>
              </a:rPr>
              <a:t>goto</a:t>
            </a:r>
            <a:endParaRPr sz="2400">
              <a:latin typeface="Times New Roman"/>
              <a:cs typeface="Times New Roman"/>
            </a:endParaRPr>
          </a:p>
          <a:p>
            <a:pPr marL="1080770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623570">
              <a:lnSpc>
                <a:spcPct val="100000"/>
              </a:lnSpc>
              <a:spcBef>
                <a:spcPts val="620"/>
              </a:spcBef>
              <a:tabLst>
                <a:tab pos="1817370" algn="l"/>
              </a:tabLst>
            </a:pP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baseline="-17361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 goto	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baseline="-17361" sz="2400" spc="-7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9446" y="4002449"/>
            <a:ext cx="492759" cy="462280"/>
          </a:xfrm>
          <a:prstGeom prst="rect">
            <a:avLst/>
          </a:prstGeom>
          <a:solidFill>
            <a:srgbClr val="FFFF66"/>
          </a:solidFill>
        </p:spPr>
        <p:txBody>
          <a:bodyPr wrap="square" lIns="0" tIns="36194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284"/>
              </a:spcBef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2640" y="1110782"/>
            <a:ext cx="4115435" cy="498919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4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如果控制结构为：</a:t>
            </a:r>
            <a:endParaRPr baseline="1010" sz="4125">
              <a:latin typeface="黑体"/>
              <a:cs typeface="黑体"/>
            </a:endParaRPr>
          </a:p>
          <a:p>
            <a:pPr marL="1041400">
              <a:lnSpc>
                <a:spcPct val="100000"/>
              </a:lnSpc>
              <a:spcBef>
                <a:spcPts val="650"/>
              </a:spcBef>
              <a:tabLst>
                <a:tab pos="1751964" algn="l"/>
              </a:tabLst>
            </a:pPr>
            <a:r>
              <a:rPr dirty="0" sz="2400" b="1">
                <a:latin typeface="Times New Roman"/>
                <a:cs typeface="Times New Roman"/>
              </a:rPr>
              <a:t>goto	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  <a:spcBef>
                <a:spcPts val="525"/>
              </a:spcBef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584200" marR="1115060">
              <a:lnSpc>
                <a:spcPct val="117500"/>
              </a:lnSpc>
              <a:spcBef>
                <a:spcPts val="120"/>
              </a:spcBef>
              <a:tabLst>
                <a:tab pos="1976120" algn="l"/>
                <a:tab pos="26873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: 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f a</a:t>
            </a:r>
            <a:r>
              <a:rPr dirty="0" sz="2400" spc="-10" b="1">
                <a:latin typeface="Times New Roman"/>
                <a:cs typeface="Times New Roman"/>
              </a:rPr>
              <a:t>&lt;</a:t>
            </a:r>
            <a:r>
              <a:rPr dirty="0" sz="2400" b="1">
                <a:latin typeface="Times New Roman"/>
                <a:cs typeface="Times New Roman"/>
              </a:rPr>
              <a:t>b	goto	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b="1">
                <a:latin typeface="Times New Roman"/>
                <a:cs typeface="Times New Roman"/>
              </a:rPr>
              <a:t>2  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latin typeface="Times New Roman"/>
                <a:cs typeface="Times New Roman"/>
              </a:rPr>
              <a:t>3</a:t>
            </a:r>
            <a:r>
              <a:rPr dirty="0" sz="2400" spc="-5" b="1">
                <a:latin typeface="Times New Roman"/>
                <a:cs typeface="Times New Roman"/>
              </a:rPr>
              <a:t>: </a:t>
            </a: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393700" marR="55880" indent="-342900">
              <a:lnSpc>
                <a:spcPts val="3310"/>
              </a:lnSpc>
              <a:spcBef>
                <a:spcPts val="97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172" b="1">
                <a:latin typeface="黑体"/>
                <a:cs typeface="黑体"/>
              </a:rPr>
              <a:t>如果只有这一个语句转 </a:t>
            </a:r>
            <a:r>
              <a:rPr dirty="0" baseline="1010" sz="4125" spc="67" b="1">
                <a:latin typeface="黑体"/>
                <a:cs typeface="黑体"/>
              </a:rPr>
              <a:t>移到</a:t>
            </a:r>
            <a:r>
              <a:rPr dirty="0" sz="2800" b="1">
                <a:latin typeface="Times New Roman"/>
                <a:cs typeface="Times New Roman"/>
              </a:rPr>
              <a:t>L</a:t>
            </a:r>
            <a:r>
              <a:rPr dirty="0" baseline="-17543" sz="2850" b="1">
                <a:latin typeface="Times New Roman"/>
                <a:cs typeface="Times New Roman"/>
              </a:rPr>
              <a:t>1</a:t>
            </a:r>
            <a:r>
              <a:rPr dirty="0" baseline="1010" sz="4125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marL="1041400" marR="1064260">
              <a:lnSpc>
                <a:spcPts val="3379"/>
              </a:lnSpc>
              <a:spcBef>
                <a:spcPts val="140"/>
              </a:spcBef>
              <a:tabLst>
                <a:tab pos="1379220" algn="l"/>
                <a:tab pos="1751964" algn="l"/>
                <a:tab pos="2026920" algn="l"/>
                <a:tab pos="27381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f	a</a:t>
            </a:r>
            <a:r>
              <a:rPr dirty="0" sz="2400" spc="-10" b="1">
                <a:latin typeface="Times New Roman"/>
                <a:cs typeface="Times New Roman"/>
              </a:rPr>
              <a:t>&lt;</a:t>
            </a:r>
            <a:r>
              <a:rPr dirty="0" sz="2400" b="1">
                <a:latin typeface="Times New Roman"/>
                <a:cs typeface="Times New Roman"/>
              </a:rPr>
              <a:t>b	goto	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b="1">
                <a:latin typeface="Times New Roman"/>
                <a:cs typeface="Times New Roman"/>
              </a:rPr>
              <a:t>2  </a:t>
            </a:r>
            <a:r>
              <a:rPr dirty="0" sz="2400" b="1">
                <a:latin typeface="Times New Roman"/>
                <a:cs typeface="Times New Roman"/>
              </a:rPr>
              <a:t>goto	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latin typeface="Times New Roman"/>
                <a:cs typeface="Times New Roman"/>
              </a:rPr>
              <a:t>3</a:t>
            </a:r>
            <a:endParaRPr baseline="-17361" sz="2400">
              <a:latin typeface="Times New Roman"/>
              <a:cs typeface="Times New Roman"/>
            </a:endParaRPr>
          </a:p>
          <a:p>
            <a:pPr marL="584200" marR="2735580" indent="457200">
              <a:lnSpc>
                <a:spcPts val="3410"/>
              </a:lnSpc>
              <a:spcBef>
                <a:spcPts val="105"/>
              </a:spcBef>
            </a:pPr>
            <a:r>
              <a:rPr dirty="0" sz="2400" b="1">
                <a:latin typeface="Times New Roman"/>
                <a:cs typeface="Times New Roman"/>
              </a:rPr>
              <a:t>…  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latin typeface="Times New Roman"/>
                <a:cs typeface="Times New Roman"/>
              </a:rPr>
              <a:t>3</a:t>
            </a:r>
            <a:r>
              <a:rPr dirty="0" sz="2400" spc="-5" b="1">
                <a:latin typeface="Times New Roman"/>
                <a:cs typeface="Times New Roman"/>
              </a:rPr>
              <a:t>: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36020"/>
            <a:ext cx="6600825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000">
                <a:solidFill>
                  <a:srgbClr val="FF3300"/>
                </a:solidFill>
                <a:latin typeface="Verdana"/>
                <a:cs typeface="Verdana"/>
              </a:rPr>
              <a:t>10.5.4</a:t>
            </a:r>
            <a:r>
              <a:rPr dirty="0" sz="4000" spc="-3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强度削弱及代数化简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490" y="1057028"/>
            <a:ext cx="8260080" cy="523303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93700" marR="43180" indent="-342900">
              <a:lnSpc>
                <a:spcPts val="2470"/>
              </a:lnSpc>
              <a:spcBef>
                <a:spcPts val="47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150" b="1">
                <a:latin typeface="黑体"/>
                <a:cs typeface="黑体"/>
              </a:rPr>
              <a:t>削弱计算强度：用功能等价的执行速度较快的指令代替执 </a:t>
            </a:r>
            <a:r>
              <a:rPr dirty="0" sz="2350" spc="50" b="1">
                <a:latin typeface="黑体"/>
                <a:cs typeface="黑体"/>
              </a:rPr>
              <a:t>行速度慢的指令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 marL="793750" marR="46990" indent="-285750">
              <a:lnSpc>
                <a:spcPts val="2490"/>
              </a:lnSpc>
              <a:spcBef>
                <a:spcPts val="73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104" b="1">
                <a:latin typeface="黑体"/>
                <a:cs typeface="黑体"/>
              </a:rPr>
              <a:t>特定的目标机器</a:t>
            </a:r>
            <a:r>
              <a:rPr dirty="0" baseline="1182" sz="3525" spc="97" b="1">
                <a:latin typeface="黑体"/>
                <a:cs typeface="黑体"/>
              </a:rPr>
              <a:t>上</a:t>
            </a:r>
            <a:r>
              <a:rPr dirty="0" baseline="1182" sz="3525" spc="97" b="1">
                <a:latin typeface="黑体"/>
                <a:cs typeface="黑体"/>
              </a:rPr>
              <a:t>，某些机器指令比其它一些指令执行 </a:t>
            </a:r>
            <a:r>
              <a:rPr dirty="0" sz="2350" spc="50" b="1">
                <a:latin typeface="黑体"/>
                <a:cs typeface="黑体"/>
              </a:rPr>
              <a:t>要快得多。如</a:t>
            </a:r>
            <a:r>
              <a:rPr dirty="0" sz="2350" spc="40" b="1">
                <a:latin typeface="黑体"/>
                <a:cs typeface="黑体"/>
              </a:rPr>
              <a:t>：</a:t>
            </a:r>
            <a:endParaRPr sz="2350">
              <a:latin typeface="黑体"/>
              <a:cs typeface="黑体"/>
            </a:endParaRPr>
          </a:p>
          <a:p>
            <a:pPr lvl="2" marL="1377950" indent="-469900">
              <a:lnSpc>
                <a:spcPct val="100000"/>
              </a:lnSpc>
              <a:spcBef>
                <a:spcPts val="325"/>
              </a:spcBef>
              <a:buClr>
                <a:srgbClr val="0000FF"/>
              </a:buClr>
              <a:buSzPct val="102127"/>
              <a:buFont typeface="Wingdings"/>
              <a:buChar char=""/>
              <a:tabLst>
                <a:tab pos="1377315" algn="l"/>
                <a:tab pos="13779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</a:t>
            </a:r>
            <a:r>
              <a:rPr dirty="0" sz="2400" b="1">
                <a:latin typeface="Times New Roman"/>
                <a:cs typeface="Times New Roman"/>
              </a:rPr>
              <a:t>x*x</a:t>
            </a:r>
            <a:r>
              <a:rPr dirty="0" baseline="1182" sz="3525" spc="75" b="1">
                <a:latin typeface="黑体"/>
                <a:cs typeface="黑体"/>
              </a:rPr>
              <a:t>实现</a:t>
            </a:r>
            <a:r>
              <a:rPr dirty="0" sz="2400" b="1">
                <a:latin typeface="Times New Roman"/>
                <a:cs typeface="Times New Roman"/>
              </a:rPr>
              <a:t>x</a:t>
            </a:r>
            <a:r>
              <a:rPr dirty="0" baseline="24305" sz="2400" b="1">
                <a:latin typeface="Times New Roman"/>
                <a:cs typeface="Times New Roman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比调用指数函数要快得多。</a:t>
            </a:r>
            <a:endParaRPr baseline="1182" sz="3525">
              <a:latin typeface="黑体"/>
              <a:cs typeface="黑体"/>
            </a:endParaRPr>
          </a:p>
          <a:p>
            <a:pPr lvl="2" marL="1377315" marR="134620" indent="-469900">
              <a:lnSpc>
                <a:spcPts val="2590"/>
              </a:lnSpc>
              <a:spcBef>
                <a:spcPts val="545"/>
              </a:spcBef>
              <a:buClr>
                <a:srgbClr val="0000FF"/>
              </a:buClr>
              <a:buSzPct val="102127"/>
              <a:buFont typeface="Wingdings"/>
              <a:buChar char=""/>
              <a:tabLst>
                <a:tab pos="1377315" algn="l"/>
                <a:tab pos="13779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用移位操作实现定点数乘以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或除以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baseline="1182" sz="3525" spc="67" b="1">
                <a:latin typeface="黑体"/>
                <a:cs typeface="黑体"/>
              </a:rPr>
              <a:t>的幂运算比进 </a:t>
            </a:r>
            <a:r>
              <a:rPr dirty="0" baseline="1182" sz="3525" spc="75" b="1">
                <a:latin typeface="黑体"/>
                <a:cs typeface="黑体"/>
              </a:rPr>
              <a:t>行乘</a:t>
            </a:r>
            <a:r>
              <a:rPr dirty="0" sz="2400" spc="-5" b="1">
                <a:latin typeface="Times New Roman"/>
                <a:cs typeface="Times New Roman"/>
              </a:rPr>
              <a:t>/</a:t>
            </a:r>
            <a:r>
              <a:rPr dirty="0" baseline="1182" sz="3525" spc="75" b="1">
                <a:latin typeface="黑体"/>
                <a:cs typeface="黑体"/>
              </a:rPr>
              <a:t>除运算要快。</a:t>
            </a:r>
            <a:endParaRPr baseline="1182" sz="3525">
              <a:latin typeface="黑体"/>
              <a:cs typeface="黑体"/>
            </a:endParaRPr>
          </a:p>
          <a:p>
            <a:pPr lvl="2" marL="1377950" indent="-469900">
              <a:lnSpc>
                <a:spcPct val="100000"/>
              </a:lnSpc>
              <a:spcBef>
                <a:spcPts val="350"/>
              </a:spcBef>
              <a:buClr>
                <a:srgbClr val="0000FF"/>
              </a:buClr>
              <a:buSzPct val="102127"/>
              <a:buFont typeface="Wingdings"/>
              <a:buChar char=""/>
              <a:tabLst>
                <a:tab pos="1377315" algn="l"/>
                <a:tab pos="13779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浮点数除以常数用乘以常数近似实现要快等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93700" indent="-342900">
              <a:lnSpc>
                <a:spcPts val="2690"/>
              </a:lnSpc>
              <a:spcBef>
                <a:spcPts val="37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窥孔优化时，有许多代数化简可以尝试。</a:t>
            </a:r>
            <a:endParaRPr baseline="1182" sz="3525">
              <a:latin typeface="黑体"/>
              <a:cs typeface="黑体"/>
            </a:endParaRPr>
          </a:p>
          <a:p>
            <a:pPr marL="393700">
              <a:lnSpc>
                <a:spcPts val="2690"/>
              </a:lnSpc>
            </a:pPr>
            <a:r>
              <a:rPr dirty="0" sz="2350" spc="50" b="1">
                <a:latin typeface="黑体"/>
                <a:cs typeface="黑体"/>
              </a:rPr>
              <a:t>但经常出现的代数恒等式只有少数几个，如：</a:t>
            </a:r>
            <a:endParaRPr sz="2350">
              <a:latin typeface="黑体"/>
              <a:cs typeface="黑体"/>
            </a:endParaRPr>
          </a:p>
          <a:p>
            <a:pPr marL="508000">
              <a:lnSpc>
                <a:spcPct val="100000"/>
              </a:lnSpc>
              <a:spcBef>
                <a:spcPts val="280"/>
              </a:spcBef>
              <a:tabLst>
                <a:tab pos="1717039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x:=x+0	</a:t>
            </a:r>
            <a:r>
              <a:rPr dirty="0" baseline="1182" sz="3525" spc="60" b="1">
                <a:latin typeface="黑体"/>
                <a:cs typeface="黑体"/>
              </a:rPr>
              <a:t>或</a:t>
            </a:r>
            <a:endParaRPr baseline="1182" sz="3525">
              <a:latin typeface="黑体"/>
              <a:cs typeface="黑体"/>
            </a:endParaRPr>
          </a:p>
          <a:p>
            <a:pPr marL="508000">
              <a:lnSpc>
                <a:spcPct val="100000"/>
              </a:lnSpc>
              <a:spcBef>
                <a:spcPts val="315"/>
              </a:spcBef>
            </a:pPr>
            <a:r>
              <a:rPr dirty="0" sz="2400" spc="-5" b="1">
                <a:latin typeface="Times New Roman"/>
                <a:cs typeface="Times New Roman"/>
              </a:rPr>
              <a:t>x:=x*1</a:t>
            </a:r>
            <a:endParaRPr sz="2400">
              <a:latin typeface="Times New Roman"/>
              <a:cs typeface="Times New Roman"/>
            </a:endParaRPr>
          </a:p>
          <a:p>
            <a:pPr marL="393700" marR="198120" indent="-342900">
              <a:lnSpc>
                <a:spcPts val="2490"/>
              </a:lnSpc>
              <a:spcBef>
                <a:spcPts val="81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在简单的中间代码生成算法中经常出现这样的语句，它们 </a:t>
            </a:r>
            <a:r>
              <a:rPr dirty="0" sz="2350" spc="50" b="1">
                <a:latin typeface="黑体"/>
                <a:cs typeface="黑体"/>
              </a:rPr>
              <a:t>很容易由窥孔优化删除。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56311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充分利用目标机器的特点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861425" cy="263715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55600" marR="5080" indent="-342900">
              <a:lnSpc>
                <a:spcPts val="3160"/>
              </a:lnSpc>
              <a:spcBef>
                <a:spcPts val="31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225" b="1">
                <a:latin typeface="黑体"/>
                <a:cs typeface="黑体"/>
              </a:rPr>
              <a:t>目标机器可能有高效实现某些专门操作的硬指</a:t>
            </a:r>
            <a:r>
              <a:rPr dirty="0" baseline="1010" sz="4125" spc="217" b="1">
                <a:latin typeface="黑体"/>
                <a:cs typeface="黑体"/>
              </a:rPr>
              <a:t>令</a:t>
            </a:r>
            <a:r>
              <a:rPr dirty="0" baseline="1010" sz="4125" spc="52" b="1">
                <a:latin typeface="黑体"/>
                <a:cs typeface="黑体"/>
              </a:rPr>
              <a:t>，  </a:t>
            </a:r>
            <a:r>
              <a:rPr dirty="0" sz="2750" spc="145" b="1">
                <a:latin typeface="黑体"/>
                <a:cs typeface="黑体"/>
              </a:rPr>
              <a:t>找出允许使用这些指令的情况可明显缩短执行时间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如：</a:t>
            </a:r>
            <a:endParaRPr baseline="1010" sz="4125">
              <a:latin typeface="黑体"/>
              <a:cs typeface="黑体"/>
            </a:endParaRPr>
          </a:p>
          <a:p>
            <a:pPr marL="355600" marR="442595">
              <a:lnSpc>
                <a:spcPct val="100200"/>
              </a:lnSpc>
              <a:spcBef>
                <a:spcPts val="25"/>
              </a:spcBef>
            </a:pPr>
            <a:r>
              <a:rPr dirty="0" baseline="1010" sz="4125" spc="67" b="1">
                <a:latin typeface="黑体"/>
                <a:cs typeface="黑体"/>
              </a:rPr>
              <a:t>某些机器有加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baseline="1010" sz="4125" spc="67" b="1">
                <a:latin typeface="黑体"/>
                <a:cs typeface="黑体"/>
              </a:rPr>
              <a:t>或减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baseline="1010" sz="4125" spc="67" b="1">
                <a:latin typeface="黑体"/>
                <a:cs typeface="黑体"/>
              </a:rPr>
              <a:t>的硬件指令</a:t>
            </a:r>
            <a:r>
              <a:rPr dirty="0" baseline="1010" sz="4125" spc="15" b="1">
                <a:latin typeface="黑体"/>
                <a:cs typeface="黑体"/>
              </a:rPr>
              <a:t>（</a:t>
            </a:r>
            <a:r>
              <a:rPr dirty="0" sz="2800" spc="10" b="1">
                <a:latin typeface="Times New Roman"/>
                <a:cs typeface="Times New Roman"/>
              </a:rPr>
              <a:t>INC/DEC</a:t>
            </a:r>
            <a:r>
              <a:rPr dirty="0" baseline="1010" sz="4125" spc="15" b="1">
                <a:latin typeface="黑体"/>
                <a:cs typeface="黑体"/>
              </a:rPr>
              <a:t>），  </a:t>
            </a:r>
            <a:r>
              <a:rPr dirty="0" baseline="1010" sz="4125" spc="67" b="1">
                <a:latin typeface="黑体"/>
                <a:cs typeface="黑体"/>
              </a:rPr>
              <a:t>用这些指令实现语</a:t>
            </a:r>
            <a:r>
              <a:rPr dirty="0" baseline="1010" sz="4125" spc="52" b="1">
                <a:latin typeface="黑体"/>
                <a:cs typeface="黑体"/>
              </a:rPr>
              <a:t>句</a:t>
            </a:r>
            <a:r>
              <a:rPr dirty="0" baseline="1010" sz="4125" spc="-1012" b="1">
                <a:latin typeface="黑体"/>
                <a:cs typeface="黑体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i:=i+1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或</a:t>
            </a:r>
            <a:r>
              <a:rPr dirty="0" baseline="1010" sz="4125" spc="52" b="1">
                <a:latin typeface="黑体"/>
                <a:cs typeface="黑体"/>
              </a:rPr>
              <a:t>者</a:t>
            </a:r>
            <a:r>
              <a:rPr dirty="0" baseline="1010" sz="4125" spc="-1005" b="1">
                <a:latin typeface="黑体"/>
                <a:cs typeface="黑体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i:=i-1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可大大改进 </a:t>
            </a:r>
            <a:r>
              <a:rPr dirty="0" sz="2750" spc="45" b="1">
                <a:latin typeface="黑体"/>
                <a:cs typeface="黑体"/>
              </a:rPr>
              <a:t>代码质量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5544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33144" algn="l"/>
              </a:tabLst>
            </a:pPr>
            <a:r>
              <a:rPr dirty="0" sz="3900" spc="80">
                <a:solidFill>
                  <a:srgbClr val="FF3300"/>
                </a:solidFill>
              </a:rPr>
              <a:t>小</a:t>
            </a:r>
            <a:r>
              <a:rPr dirty="0" sz="3900" spc="80">
                <a:solidFill>
                  <a:srgbClr val="FF3300"/>
                </a:solidFill>
              </a:rPr>
              <a:t>	</a:t>
            </a:r>
            <a:r>
              <a:rPr dirty="0" sz="3900" spc="80">
                <a:solidFill>
                  <a:srgbClr val="FF3300"/>
                </a:solidFill>
              </a:rPr>
              <a:t>结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86246"/>
            <a:ext cx="3583304" cy="50406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代码优化程序的功能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1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等价变换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执行时间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占用空间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代码优化程序的组织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1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控制流分析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数据流分析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代码变换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优化种类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1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基本块优化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循环优化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窥孔优化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71411"/>
            <a:ext cx="26276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33144" algn="l"/>
              </a:tabLst>
            </a:pPr>
            <a:r>
              <a:rPr dirty="0" sz="3900" spc="80">
                <a:solidFill>
                  <a:srgbClr val="FF3300"/>
                </a:solidFill>
              </a:rPr>
              <a:t>小</a:t>
            </a:r>
            <a:r>
              <a:rPr dirty="0" sz="3900" spc="80">
                <a:solidFill>
                  <a:srgbClr val="FF3300"/>
                </a:solidFill>
              </a:rPr>
              <a:t>	</a:t>
            </a:r>
            <a:r>
              <a:rPr dirty="0" sz="3900" spc="90">
                <a:solidFill>
                  <a:srgbClr val="FF3300"/>
                </a:solidFill>
              </a:rPr>
              <a:t>结</a:t>
            </a:r>
            <a:r>
              <a:rPr dirty="0" spc="45">
                <a:solidFill>
                  <a:srgbClr val="FF3300"/>
                </a:solidFill>
              </a:rPr>
              <a:t>（续）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402590" y="1052134"/>
            <a:ext cx="4478655" cy="3681729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基本块优化的主要技术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常数合并与常数传播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删除冗余的公共表达式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复制传播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删除死代码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削弱计算强度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改变计算次序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dag</a:t>
            </a:r>
            <a:r>
              <a:rPr dirty="0" baseline="1010" sz="4125" spc="67" b="1">
                <a:latin typeface="黑体"/>
                <a:cs typeface="黑体"/>
              </a:rPr>
              <a:t>在基本块优化中的应用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71411"/>
            <a:ext cx="26276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33144" algn="l"/>
              </a:tabLst>
            </a:pPr>
            <a:r>
              <a:rPr dirty="0" sz="3900" spc="80">
                <a:solidFill>
                  <a:srgbClr val="FF3300"/>
                </a:solidFill>
              </a:rPr>
              <a:t>小</a:t>
            </a:r>
            <a:r>
              <a:rPr dirty="0" sz="3900" spc="80">
                <a:solidFill>
                  <a:srgbClr val="FF3300"/>
                </a:solidFill>
              </a:rPr>
              <a:t>	</a:t>
            </a:r>
            <a:r>
              <a:rPr dirty="0" sz="3900" spc="90">
                <a:solidFill>
                  <a:srgbClr val="FF3300"/>
                </a:solidFill>
              </a:rPr>
              <a:t>结</a:t>
            </a:r>
            <a:r>
              <a:rPr dirty="0" spc="45">
                <a:solidFill>
                  <a:srgbClr val="FF3300"/>
                </a:solidFill>
              </a:rPr>
              <a:t>（续）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83198"/>
            <a:ext cx="4137025" cy="454977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循环优化的主要技术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循环展开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代码外提</a:t>
            </a:r>
            <a:r>
              <a:rPr dirty="0" baseline="1182" sz="3525" spc="37" b="1">
                <a:latin typeface="宋体"/>
                <a:cs typeface="宋体"/>
              </a:rPr>
              <a:t>/</a:t>
            </a:r>
            <a:r>
              <a:rPr dirty="0" baseline="1182" sz="3525" spc="75" b="1">
                <a:latin typeface="黑体"/>
                <a:cs typeface="黑体"/>
              </a:rPr>
              <a:t>频度削弱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削弱计算强度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删除归纳变量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窥孔优化的主要技术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删除冗余指令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删除死代码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控制流优化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削弱计算强度及代数化</a:t>
            </a:r>
            <a:r>
              <a:rPr dirty="0" baseline="1182" sz="3525" spc="60" b="1">
                <a:latin typeface="黑体"/>
                <a:cs typeface="黑体"/>
              </a:rPr>
              <a:t>简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1525" y="4153842"/>
            <a:ext cx="3130550" cy="1828800"/>
          </a:xfrm>
          <a:custGeom>
            <a:avLst/>
            <a:gdLst/>
            <a:ahLst/>
            <a:cxnLst/>
            <a:rect l="l" t="t" r="r" b="b"/>
            <a:pathLst>
              <a:path w="3130550" h="1828800">
                <a:moveTo>
                  <a:pt x="0" y="0"/>
                </a:moveTo>
                <a:lnTo>
                  <a:pt x="3130550" y="0"/>
                </a:lnTo>
                <a:lnTo>
                  <a:pt x="3130550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02861"/>
            <a:ext cx="64008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  <a:latin typeface="宋体"/>
                <a:cs typeface="宋体"/>
              </a:rPr>
              <a:t>10.2.1</a:t>
            </a:r>
            <a:r>
              <a:rPr dirty="0" sz="3900" spc="1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常数合并及常数传播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8514" y="3407324"/>
            <a:ext cx="1176655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 spc="-5" b="1">
                <a:latin typeface="Times New Roman"/>
                <a:cs typeface="Times New Roman"/>
              </a:rPr>
              <a:t>P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/</a:t>
            </a:r>
            <a:r>
              <a:rPr dirty="0" sz="2400" b="1">
                <a:latin typeface="Times New Roman"/>
                <a:cs typeface="Times New Roman"/>
              </a:rPr>
              <a:t>180.0;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0177" y="3407324"/>
            <a:ext cx="1303655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 b="1">
                <a:latin typeface="Times New Roman"/>
                <a:cs typeface="Times New Roman"/>
              </a:rPr>
              <a:t>3.14</a:t>
            </a:r>
            <a:r>
              <a:rPr dirty="0" sz="2400" spc="-5" b="1">
                <a:latin typeface="Times New Roman"/>
                <a:cs typeface="Times New Roman"/>
              </a:rPr>
              <a:t>/</a:t>
            </a:r>
            <a:r>
              <a:rPr dirty="0" sz="2400" b="1">
                <a:latin typeface="Times New Roman"/>
                <a:cs typeface="Times New Roman"/>
              </a:rPr>
              <a:t>180.0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065" y="1167138"/>
            <a:ext cx="8334375" cy="258572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常数合并：将在编译时可计算出值的表达式用其值替代。</a:t>
            </a:r>
            <a:endParaRPr baseline="1182" sz="3525">
              <a:latin typeface="黑体"/>
              <a:cs typeface="黑体"/>
            </a:endParaRPr>
          </a:p>
          <a:p>
            <a:pPr marL="546100">
              <a:lnSpc>
                <a:spcPct val="100000"/>
              </a:lnSpc>
              <a:spcBef>
                <a:spcPts val="635"/>
              </a:spcBef>
              <a:tabLst>
                <a:tab pos="182689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x=2+3+y	</a:t>
            </a:r>
            <a:r>
              <a:rPr dirty="0" baseline="1182" sz="3525" spc="75" b="1">
                <a:latin typeface="黑体"/>
                <a:cs typeface="黑体"/>
              </a:rPr>
              <a:t>可代之以</a:t>
            </a:r>
            <a:r>
              <a:rPr dirty="0" baseline="1182" sz="3525" spc="60" b="1">
                <a:latin typeface="黑体"/>
                <a:cs typeface="黑体"/>
              </a:rPr>
              <a:t>：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x=5+y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660"/>
              </a:lnSpc>
              <a:spcBef>
                <a:spcPts val="99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常数传播：用在编译时已知的变量值代替程序正文中对这些 </a:t>
            </a:r>
            <a:r>
              <a:rPr dirty="0" sz="2350" spc="50" b="1">
                <a:latin typeface="黑体"/>
                <a:cs typeface="黑体"/>
              </a:rPr>
              <a:t>变量的引用。</a:t>
            </a:r>
            <a:endParaRPr sz="2350">
              <a:latin typeface="黑体"/>
              <a:cs typeface="黑体"/>
            </a:endParaRPr>
          </a:p>
          <a:p>
            <a:pPr marL="54610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latin typeface="Times New Roman"/>
                <a:cs typeface="Times New Roman"/>
              </a:rPr>
              <a:t>PI:=3.14;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525"/>
              </a:spcBef>
              <a:tabLst>
                <a:tab pos="1866900" algn="l"/>
              </a:tabLst>
            </a:pPr>
            <a:r>
              <a:rPr dirty="0" sz="2400" b="1">
                <a:latin typeface="Times New Roman"/>
                <a:cs typeface="Times New Roman"/>
              </a:rPr>
              <a:t>D-to-R:=	0.01744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1525" y="4089907"/>
            <a:ext cx="3130550" cy="179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060" marR="1577975" indent="457200">
              <a:lnSpc>
                <a:spcPct val="1217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i:=0  </a:t>
            </a:r>
            <a:r>
              <a:rPr dirty="0" sz="2400" b="1">
                <a:latin typeface="Times New Roman"/>
                <a:cs typeface="Times New Roman"/>
              </a:rPr>
              <a:t>10: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i:=</a:t>
            </a: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0</a:t>
            </a:r>
            <a:r>
              <a:rPr dirty="0" sz="2400" spc="-5" b="1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  <a:p>
            <a:pPr marL="759460">
              <a:lnSpc>
                <a:spcPct val="100000"/>
              </a:lnSpc>
              <a:spcBef>
                <a:spcPts val="525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latin typeface="Times New Roman"/>
                <a:cs typeface="Times New Roman"/>
              </a:rPr>
              <a:t>if i&lt;10 </a:t>
            </a: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100" y="4153842"/>
            <a:ext cx="2892425" cy="1828800"/>
          </a:xfrm>
          <a:prstGeom prst="rect">
            <a:avLst/>
          </a:prstGeom>
          <a:solidFill>
            <a:srgbClr val="FFFF66"/>
          </a:solidFill>
        </p:spPr>
        <p:txBody>
          <a:bodyPr wrap="square" lIns="0" tIns="27940" rIns="0" bIns="0" rtlCol="0" vert="horz">
            <a:spAutoFit/>
          </a:bodyPr>
          <a:lstStyle/>
          <a:p>
            <a:pPr marL="514984">
              <a:lnSpc>
                <a:spcPct val="100000"/>
              </a:lnSpc>
              <a:spcBef>
                <a:spcPts val="220"/>
              </a:spcBef>
            </a:pPr>
            <a:r>
              <a:rPr dirty="0" sz="2400" spc="-5" b="1">
                <a:latin typeface="Times New Roman"/>
                <a:cs typeface="Times New Roman"/>
              </a:rPr>
              <a:t>i:=0</a:t>
            </a:r>
            <a:endParaRPr sz="24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Times New Roman"/>
                <a:cs typeface="Times New Roman"/>
              </a:rPr>
              <a:t>10:</a:t>
            </a:r>
            <a:r>
              <a:rPr dirty="0" sz="2400" spc="-5" b="1">
                <a:latin typeface="Times New Roman"/>
                <a:cs typeface="Times New Roman"/>
              </a:rPr>
              <a:t> i:=i+1</a:t>
            </a:r>
            <a:endParaRPr sz="24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525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latin typeface="Times New Roman"/>
                <a:cs typeface="Times New Roman"/>
              </a:rPr>
              <a:t>if i&lt;10 </a:t>
            </a: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45125" y="4382442"/>
            <a:ext cx="462915" cy="838200"/>
          </a:xfrm>
          <a:custGeom>
            <a:avLst/>
            <a:gdLst/>
            <a:ahLst/>
            <a:cxnLst/>
            <a:rect l="l" t="t" r="r" b="b"/>
            <a:pathLst>
              <a:path w="462914" h="838200">
                <a:moveTo>
                  <a:pt x="462558" y="0"/>
                </a:moveTo>
                <a:lnTo>
                  <a:pt x="0" y="8382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45125" y="4382442"/>
            <a:ext cx="528955" cy="838200"/>
          </a:xfrm>
          <a:custGeom>
            <a:avLst/>
            <a:gdLst/>
            <a:ahLst/>
            <a:cxnLst/>
            <a:rect l="l" t="t" r="r" b="b"/>
            <a:pathLst>
              <a:path w="528954" h="838200">
                <a:moveTo>
                  <a:pt x="0" y="0"/>
                </a:moveTo>
                <a:lnTo>
                  <a:pt x="528638" y="8382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42100" y="3924055"/>
            <a:ext cx="2124075" cy="2340610"/>
          </a:xfrm>
          <a:custGeom>
            <a:avLst/>
            <a:gdLst/>
            <a:ahLst/>
            <a:cxnLst/>
            <a:rect l="l" t="t" r="r" b="b"/>
            <a:pathLst>
              <a:path w="2124075" h="2340610">
                <a:moveTo>
                  <a:pt x="0" y="0"/>
                </a:moveTo>
                <a:lnTo>
                  <a:pt x="2124075" y="0"/>
                </a:lnTo>
                <a:lnTo>
                  <a:pt x="2124075" y="2340207"/>
                </a:lnTo>
                <a:lnTo>
                  <a:pt x="0" y="234020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33540" y="3864355"/>
            <a:ext cx="1125855" cy="22231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dirty="0" sz="2400" spc="-5" b="1">
                <a:latin typeface="Times New Roman"/>
                <a:cs typeface="Times New Roman"/>
              </a:rPr>
              <a:t>a[i]:=9.0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dirty="0" sz="2400" spc="-5" b="1">
                <a:latin typeface="Times New Roman"/>
                <a:cs typeface="Times New Roman"/>
              </a:rPr>
              <a:t>a[j]:=3.0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dirty="0" sz="2400" spc="-5" b="1">
                <a:latin typeface="Times New Roman"/>
                <a:cs typeface="Times New Roman"/>
              </a:rPr>
              <a:t>b:=a[i]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21206" y="4589127"/>
            <a:ext cx="511175" cy="1416685"/>
          </a:xfrm>
          <a:custGeom>
            <a:avLst/>
            <a:gdLst/>
            <a:ahLst/>
            <a:cxnLst/>
            <a:rect l="l" t="t" r="r" b="b"/>
            <a:pathLst>
              <a:path w="511175" h="1416685">
                <a:moveTo>
                  <a:pt x="66083" y="1335841"/>
                </a:moveTo>
                <a:lnTo>
                  <a:pt x="0" y="1405259"/>
                </a:lnTo>
                <a:lnTo>
                  <a:pt x="95183" y="1416475"/>
                </a:lnTo>
                <a:lnTo>
                  <a:pt x="87109" y="1394101"/>
                </a:lnTo>
                <a:lnTo>
                  <a:pt x="72914" y="1394101"/>
                </a:lnTo>
                <a:lnTo>
                  <a:pt x="61475" y="1367915"/>
                </a:lnTo>
                <a:lnTo>
                  <a:pt x="75461" y="1361827"/>
                </a:lnTo>
                <a:lnTo>
                  <a:pt x="66083" y="1335841"/>
                </a:lnTo>
                <a:close/>
              </a:path>
              <a:path w="511175" h="1416685">
                <a:moveTo>
                  <a:pt x="75461" y="1361827"/>
                </a:moveTo>
                <a:lnTo>
                  <a:pt x="61475" y="1367915"/>
                </a:lnTo>
                <a:lnTo>
                  <a:pt x="72914" y="1394101"/>
                </a:lnTo>
                <a:lnTo>
                  <a:pt x="85170" y="1388729"/>
                </a:lnTo>
                <a:lnTo>
                  <a:pt x="75461" y="1361827"/>
                </a:lnTo>
                <a:close/>
              </a:path>
              <a:path w="511175" h="1416685">
                <a:moveTo>
                  <a:pt x="85170" y="1388729"/>
                </a:moveTo>
                <a:lnTo>
                  <a:pt x="72914" y="1394101"/>
                </a:lnTo>
                <a:lnTo>
                  <a:pt x="87109" y="1394101"/>
                </a:lnTo>
                <a:lnTo>
                  <a:pt x="85170" y="1388729"/>
                </a:lnTo>
                <a:close/>
              </a:path>
              <a:path w="511175" h="1416685">
                <a:moveTo>
                  <a:pt x="261866" y="0"/>
                </a:moveTo>
                <a:lnTo>
                  <a:pt x="241390" y="19931"/>
                </a:lnTo>
                <a:lnTo>
                  <a:pt x="269575" y="48886"/>
                </a:lnTo>
                <a:lnTo>
                  <a:pt x="295661" y="79030"/>
                </a:lnTo>
                <a:lnTo>
                  <a:pt x="320222" y="110867"/>
                </a:lnTo>
                <a:lnTo>
                  <a:pt x="343217" y="144299"/>
                </a:lnTo>
                <a:lnTo>
                  <a:pt x="364605" y="179231"/>
                </a:lnTo>
                <a:lnTo>
                  <a:pt x="384343" y="215565"/>
                </a:lnTo>
                <a:lnTo>
                  <a:pt x="402393" y="253207"/>
                </a:lnTo>
                <a:lnTo>
                  <a:pt x="418710" y="292058"/>
                </a:lnTo>
                <a:lnTo>
                  <a:pt x="433255" y="332018"/>
                </a:lnTo>
                <a:lnTo>
                  <a:pt x="445988" y="372991"/>
                </a:lnTo>
                <a:lnTo>
                  <a:pt x="456867" y="414877"/>
                </a:lnTo>
                <a:lnTo>
                  <a:pt x="465855" y="457578"/>
                </a:lnTo>
                <a:lnTo>
                  <a:pt x="472909" y="500994"/>
                </a:lnTo>
                <a:lnTo>
                  <a:pt x="477992" y="545029"/>
                </a:lnTo>
                <a:lnTo>
                  <a:pt x="481064" y="589582"/>
                </a:lnTo>
                <a:lnTo>
                  <a:pt x="482086" y="634554"/>
                </a:lnTo>
                <a:lnTo>
                  <a:pt x="481483" y="668621"/>
                </a:lnTo>
                <a:lnTo>
                  <a:pt x="476789" y="735897"/>
                </a:lnTo>
                <a:lnTo>
                  <a:pt x="461316" y="833986"/>
                </a:lnTo>
                <a:lnTo>
                  <a:pt x="445686" y="896754"/>
                </a:lnTo>
                <a:lnTo>
                  <a:pt x="426007" y="957229"/>
                </a:lnTo>
                <a:lnTo>
                  <a:pt x="402464" y="1015131"/>
                </a:lnTo>
                <a:lnTo>
                  <a:pt x="375240" y="1070178"/>
                </a:lnTo>
                <a:lnTo>
                  <a:pt x="344523" y="1122091"/>
                </a:lnTo>
                <a:lnTo>
                  <a:pt x="310499" y="1170591"/>
                </a:lnTo>
                <a:lnTo>
                  <a:pt x="273358" y="1215401"/>
                </a:lnTo>
                <a:lnTo>
                  <a:pt x="233288" y="1256248"/>
                </a:lnTo>
                <a:lnTo>
                  <a:pt x="190479" y="1292861"/>
                </a:lnTo>
                <a:lnTo>
                  <a:pt x="145393" y="1324782"/>
                </a:lnTo>
                <a:lnTo>
                  <a:pt x="97692" y="1352150"/>
                </a:lnTo>
                <a:lnTo>
                  <a:pt x="75461" y="1361827"/>
                </a:lnTo>
                <a:lnTo>
                  <a:pt x="85170" y="1388729"/>
                </a:lnTo>
                <a:lnTo>
                  <a:pt x="136663" y="1363500"/>
                </a:lnTo>
                <a:lnTo>
                  <a:pt x="185440" y="1332210"/>
                </a:lnTo>
                <a:lnTo>
                  <a:pt x="253705" y="1276240"/>
                </a:lnTo>
                <a:lnTo>
                  <a:pt x="295374" y="1233618"/>
                </a:lnTo>
                <a:lnTo>
                  <a:pt x="333904" y="1186984"/>
                </a:lnTo>
                <a:lnTo>
                  <a:pt x="369125" y="1136626"/>
                </a:lnTo>
                <a:lnTo>
                  <a:pt x="400862" y="1082830"/>
                </a:lnTo>
                <a:lnTo>
                  <a:pt x="428941" y="1025879"/>
                </a:lnTo>
                <a:lnTo>
                  <a:pt x="453185" y="966057"/>
                </a:lnTo>
                <a:lnTo>
                  <a:pt x="473417" y="903644"/>
                </a:lnTo>
                <a:lnTo>
                  <a:pt x="489461" y="838922"/>
                </a:lnTo>
                <a:lnTo>
                  <a:pt x="501106" y="772421"/>
                </a:lnTo>
                <a:lnTo>
                  <a:pt x="508246" y="703929"/>
                </a:lnTo>
                <a:lnTo>
                  <a:pt x="510654" y="633895"/>
                </a:lnTo>
                <a:lnTo>
                  <a:pt x="509570" y="587606"/>
                </a:lnTo>
                <a:lnTo>
                  <a:pt x="506378" y="541742"/>
                </a:lnTo>
                <a:lnTo>
                  <a:pt x="501112" y="496402"/>
                </a:lnTo>
                <a:lnTo>
                  <a:pt x="493815" y="451683"/>
                </a:lnTo>
                <a:lnTo>
                  <a:pt x="484522" y="407682"/>
                </a:lnTo>
                <a:lnTo>
                  <a:pt x="473271" y="364500"/>
                </a:lnTo>
                <a:lnTo>
                  <a:pt x="460103" y="322233"/>
                </a:lnTo>
                <a:lnTo>
                  <a:pt x="445051" y="280981"/>
                </a:lnTo>
                <a:lnTo>
                  <a:pt x="428153" y="240841"/>
                </a:lnTo>
                <a:lnTo>
                  <a:pt x="409446" y="201914"/>
                </a:lnTo>
                <a:lnTo>
                  <a:pt x="388967" y="164298"/>
                </a:lnTo>
                <a:lnTo>
                  <a:pt x="366753" y="128093"/>
                </a:lnTo>
                <a:lnTo>
                  <a:pt x="342837" y="93400"/>
                </a:lnTo>
                <a:lnTo>
                  <a:pt x="317257" y="60319"/>
                </a:lnTo>
                <a:lnTo>
                  <a:pt x="290050" y="28954"/>
                </a:lnTo>
                <a:lnTo>
                  <a:pt x="261866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332829" y="4998211"/>
            <a:ext cx="16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3194" y="655472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</a:rPr>
              <a:t>常数合并的实现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330260" y="1231966"/>
            <a:ext cx="8428355" cy="4040504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在符号表中增加两个信息域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标志域：指示当前该变量的值是否存在。</a:t>
            </a:r>
            <a:endParaRPr baseline="1182" sz="3525">
              <a:latin typeface="黑体"/>
              <a:cs typeface="黑体"/>
            </a:endParaRPr>
          </a:p>
          <a:p>
            <a:pPr lvl="1" marL="755650" marR="5080" indent="-285750">
              <a:lnSpc>
                <a:spcPts val="2750"/>
              </a:lnSpc>
              <a:spcBef>
                <a:spcPts val="83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常数域：如果变量值存在，则该域存放的即是该变量的当 </a:t>
            </a:r>
            <a:r>
              <a:rPr dirty="0" sz="2350" spc="50" b="1">
                <a:latin typeface="黑体"/>
                <a:cs typeface="黑体"/>
              </a:rPr>
              <a:t>前值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常数合并时，注意事项：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不能将结合律与交换律用于浮点表达式。</a:t>
            </a:r>
            <a:endParaRPr baseline="1182" sz="3525">
              <a:latin typeface="黑体"/>
              <a:cs typeface="黑体"/>
            </a:endParaRPr>
          </a:p>
          <a:p>
            <a:pPr lvl="2" marL="1169670" indent="-243204">
              <a:lnSpc>
                <a:spcPct val="100000"/>
              </a:lnSpc>
              <a:spcBef>
                <a:spcPts val="635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浮点运算的精度有限，这两条定律并非是恒真的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2" marL="1169670" indent="-243204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</a:t>
            </a:r>
            <a:r>
              <a:rPr dirty="0" baseline="1182" sz="3525" spc="37" b="1">
                <a:latin typeface="黑体"/>
                <a:cs typeface="黑体"/>
              </a:rPr>
              <a:t>：</a:t>
            </a:r>
            <a:r>
              <a:rPr dirty="0" baseline="1182" sz="3525" spc="37" b="1">
                <a:latin typeface="宋体"/>
                <a:cs typeface="宋体"/>
              </a:rPr>
              <a:t>(11+2.8)+0.3</a:t>
            </a:r>
            <a:r>
              <a:rPr dirty="0" baseline="1182" sz="3525" spc="30" b="1">
                <a:latin typeface="宋体"/>
                <a:cs typeface="宋体"/>
              </a:rPr>
              <a:t> </a:t>
            </a:r>
            <a:r>
              <a:rPr dirty="0" baseline="1182" sz="3525" spc="37" b="1">
                <a:latin typeface="宋体"/>
                <a:cs typeface="宋体"/>
              </a:rPr>
              <a:t>vs. 11+(2.8+0.3)</a:t>
            </a:r>
            <a:endParaRPr baseline="1182" sz="3525">
              <a:latin typeface="宋体"/>
              <a:cs typeface="宋体"/>
            </a:endParaRPr>
          </a:p>
          <a:p>
            <a:pPr lvl="1" marL="755650" indent="-28575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不应将任何附加的错误引入。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3194" y="655472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381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  <a:latin typeface="宋体"/>
                <a:cs typeface="宋体"/>
              </a:rPr>
              <a:t>10.2.2</a:t>
            </a:r>
            <a:r>
              <a:rPr dirty="0" sz="3900" spc="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删除公共表达式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65" y="1259331"/>
            <a:ext cx="8342630" cy="503364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marR="5080" indent="-342900">
              <a:lnSpc>
                <a:spcPct val="90400"/>
              </a:lnSpc>
              <a:spcBef>
                <a:spcPts val="42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在一个基本块中，当第一次对表达式</a:t>
            </a:r>
            <a:r>
              <a:rPr dirty="0" sz="2800" spc="-10" b="1">
                <a:latin typeface="Times New Roman"/>
                <a:cs typeface="Times New Roman"/>
              </a:rPr>
              <a:t>E</a:t>
            </a:r>
            <a:r>
              <a:rPr dirty="0" baseline="1010" sz="4125" spc="67" b="1">
                <a:latin typeface="黑体"/>
                <a:cs typeface="黑体"/>
              </a:rPr>
              <a:t>求值之后，  如果</a:t>
            </a:r>
            <a:r>
              <a:rPr dirty="0" sz="2800" spc="-10" b="1">
                <a:latin typeface="Times New Roman"/>
                <a:cs typeface="Times New Roman"/>
              </a:rPr>
              <a:t>E</a:t>
            </a:r>
            <a:r>
              <a:rPr dirty="0" baseline="1010" sz="4125" spc="67" b="1">
                <a:latin typeface="黑体"/>
                <a:cs typeface="黑体"/>
              </a:rPr>
              <a:t>中的运算对象都没有改变，再次对</a:t>
            </a:r>
            <a:r>
              <a:rPr dirty="0" sz="2800" spc="-10" b="1">
                <a:latin typeface="Times New Roman"/>
                <a:cs typeface="Times New Roman"/>
              </a:rPr>
              <a:t>E</a:t>
            </a:r>
            <a:r>
              <a:rPr dirty="0" baseline="1010" sz="4125" spc="67" b="1">
                <a:latin typeface="黑体"/>
                <a:cs typeface="黑体"/>
              </a:rPr>
              <a:t>求值，则 除</a:t>
            </a:r>
            <a:r>
              <a:rPr dirty="0" sz="2800" spc="-10" b="1">
                <a:latin typeface="Times New Roman"/>
                <a:cs typeface="Times New Roman"/>
              </a:rPr>
              <a:t>E</a:t>
            </a:r>
            <a:r>
              <a:rPr dirty="0" baseline="1010" sz="4125" spc="67" b="1">
                <a:latin typeface="黑体"/>
                <a:cs typeface="黑体"/>
              </a:rPr>
              <a:t>的第一次出现之外，其余的都是冗余的公共表 </a:t>
            </a:r>
            <a:r>
              <a:rPr dirty="0" sz="2750" spc="45" b="1">
                <a:latin typeface="黑体"/>
                <a:cs typeface="黑体"/>
              </a:rPr>
              <a:t>达式。</a:t>
            </a:r>
            <a:endParaRPr sz="2750">
              <a:latin typeface="黑体"/>
              <a:cs typeface="黑体"/>
            </a:endParaRPr>
          </a:p>
          <a:p>
            <a:pPr marL="355600" marR="120650" indent="-342900">
              <a:lnSpc>
                <a:spcPts val="2870"/>
              </a:lnSpc>
              <a:spcBef>
                <a:spcPts val="9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删除冗余的公共表达式，用第一次出现时的求值结 </a:t>
            </a:r>
            <a:r>
              <a:rPr dirty="0" sz="2750" spc="45" b="1">
                <a:latin typeface="黑体"/>
                <a:cs typeface="黑体"/>
              </a:rPr>
              <a:t>果代替之。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14120">
              <a:lnSpc>
                <a:spcPct val="100000"/>
              </a:lnSpc>
              <a:spcBef>
                <a:spcPts val="1739"/>
              </a:spcBef>
            </a:pPr>
            <a:r>
              <a:rPr dirty="0" sz="2800" b="1"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14120">
              <a:lnSpc>
                <a:spcPct val="100000"/>
              </a:lnSpc>
              <a:spcBef>
                <a:spcPts val="650"/>
              </a:spcBef>
            </a:pPr>
            <a:r>
              <a:rPr dirty="0" sz="2800" b="1">
                <a:latin typeface="Times New Roman"/>
                <a:cs typeface="Times New Roman"/>
              </a:rPr>
              <a:t>(2)</a:t>
            </a:r>
            <a:endParaRPr sz="2800">
              <a:latin typeface="Times New Roman"/>
              <a:cs typeface="Times New Roman"/>
            </a:endParaRPr>
          </a:p>
          <a:p>
            <a:pPr marL="1214120">
              <a:lnSpc>
                <a:spcPct val="100000"/>
              </a:lnSpc>
              <a:spcBef>
                <a:spcPts val="740"/>
              </a:spcBef>
            </a:pPr>
            <a:r>
              <a:rPr dirty="0" sz="2800" b="1">
                <a:latin typeface="Times New Roman"/>
                <a:cs typeface="Times New Roman"/>
              </a:rPr>
              <a:t>(3)</a:t>
            </a:r>
            <a:endParaRPr sz="2800">
              <a:latin typeface="Times New Roman"/>
              <a:cs typeface="Times New Roman"/>
            </a:endParaRPr>
          </a:p>
          <a:p>
            <a:pPr marL="1214120">
              <a:lnSpc>
                <a:spcPct val="100000"/>
              </a:lnSpc>
              <a:spcBef>
                <a:spcPts val="625"/>
              </a:spcBef>
            </a:pPr>
            <a:r>
              <a:rPr dirty="0" sz="2800" b="1">
                <a:latin typeface="Times New Roman"/>
                <a:cs typeface="Times New Roman"/>
              </a:rPr>
              <a:t>(4)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3301" y="5891896"/>
            <a:ext cx="69786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5"/>
              </a:lnSpc>
            </a:pPr>
            <a:r>
              <a:rPr dirty="0" sz="2800" spc="5" b="1">
                <a:latin typeface="Times New Roman"/>
                <a:cs typeface="Times New Roman"/>
              </a:rPr>
              <a:t>=</a:t>
            </a:r>
            <a:r>
              <a:rPr dirty="0" sz="2800" spc="-5" b="1">
                <a:latin typeface="Times New Roman"/>
                <a:cs typeface="Times New Roman"/>
              </a:rPr>
              <a:t>a</a:t>
            </a:r>
            <a:r>
              <a:rPr dirty="0" sz="2800" spc="5" b="1">
                <a:latin typeface="Times New Roman"/>
                <a:cs typeface="Times New Roman"/>
              </a:rPr>
              <a:t>-</a:t>
            </a:r>
            <a:r>
              <a:rPr dirty="0" sz="2800" b="1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6805" y="5859269"/>
            <a:ext cx="565150" cy="523240"/>
          </a:xfrm>
          <a:custGeom>
            <a:avLst/>
            <a:gdLst/>
            <a:ahLst/>
            <a:cxnLst/>
            <a:rect l="l" t="t" r="r" b="b"/>
            <a:pathLst>
              <a:path w="565150" h="523239">
                <a:moveTo>
                  <a:pt x="0" y="0"/>
                </a:moveTo>
                <a:lnTo>
                  <a:pt x="564577" y="0"/>
                </a:lnTo>
                <a:lnTo>
                  <a:pt x="564577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6805" y="5859269"/>
            <a:ext cx="565150" cy="523240"/>
          </a:xfrm>
          <a:custGeom>
            <a:avLst/>
            <a:gdLst/>
            <a:ahLst/>
            <a:cxnLst/>
            <a:rect l="l" t="t" r="r" b="b"/>
            <a:pathLst>
              <a:path w="565150" h="523239">
                <a:moveTo>
                  <a:pt x="0" y="0"/>
                </a:moveTo>
                <a:lnTo>
                  <a:pt x="564578" y="0"/>
                </a:lnTo>
                <a:lnTo>
                  <a:pt x="564578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97087" y="4267200"/>
          <a:ext cx="1825625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5625"/>
              </a:tblGrid>
              <a:tr h="533400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a:=b+c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9530">
                    <a:solidFill>
                      <a:srgbClr val="FFFF6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b:=a-d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solidFill>
                      <a:srgbClr val="00FFFF"/>
                    </a:solidFill>
                  </a:tcPr>
                </a:tc>
              </a:tr>
              <a:tr h="533399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c:=b+c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solidFill>
                      <a:srgbClr val="FFFF6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218440">
                        <a:lnSpc>
                          <a:spcPts val="3250"/>
                        </a:lnSpc>
                        <a:tabLst>
                          <a:tab pos="810895" algn="l"/>
                        </a:tabLst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d:	</a:t>
                      </a:r>
                      <a:r>
                        <a:rPr dirty="0" baseline="-6944" sz="4200" b="1">
                          <a:latin typeface="Times New Roman"/>
                          <a:cs typeface="Times New Roman"/>
                        </a:rPr>
                        <a:t>b</a:t>
                      </a:r>
                      <a:endParaRPr baseline="-6944" sz="4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3194" y="655472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07409" y="2303654"/>
            <a:ext cx="2475230" cy="406400"/>
          </a:xfrm>
          <a:custGeom>
            <a:avLst/>
            <a:gdLst/>
            <a:ahLst/>
            <a:cxnLst/>
            <a:rect l="l" t="t" r="r" b="b"/>
            <a:pathLst>
              <a:path w="2475229" h="406400">
                <a:moveTo>
                  <a:pt x="0" y="0"/>
                </a:moveTo>
                <a:lnTo>
                  <a:pt x="2474913" y="0"/>
                </a:lnTo>
                <a:lnTo>
                  <a:pt x="2474913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72023" y="3113279"/>
            <a:ext cx="2475230" cy="406400"/>
          </a:xfrm>
          <a:custGeom>
            <a:avLst/>
            <a:gdLst/>
            <a:ahLst/>
            <a:cxnLst/>
            <a:rect l="l" t="t" r="r" b="b"/>
            <a:pathLst>
              <a:path w="2475229" h="406400">
                <a:moveTo>
                  <a:pt x="0" y="0"/>
                </a:moveTo>
                <a:lnTo>
                  <a:pt x="2474911" y="0"/>
                </a:lnTo>
                <a:lnTo>
                  <a:pt x="2474911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07409" y="3114868"/>
            <a:ext cx="2475230" cy="406400"/>
          </a:xfrm>
          <a:custGeom>
            <a:avLst/>
            <a:gdLst/>
            <a:ahLst/>
            <a:cxnLst/>
            <a:rect l="l" t="t" r="r" b="b"/>
            <a:pathLst>
              <a:path w="2475229" h="406400">
                <a:moveTo>
                  <a:pt x="0" y="0"/>
                </a:moveTo>
                <a:lnTo>
                  <a:pt x="2474913" y="0"/>
                </a:lnTo>
                <a:lnTo>
                  <a:pt x="2474913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07409" y="1897255"/>
            <a:ext cx="2475230" cy="406400"/>
          </a:xfrm>
          <a:custGeom>
            <a:avLst/>
            <a:gdLst/>
            <a:ahLst/>
            <a:cxnLst/>
            <a:rect l="l" t="t" r="r" b="b"/>
            <a:pathLst>
              <a:path w="2475229" h="406400">
                <a:moveTo>
                  <a:pt x="0" y="0"/>
                </a:moveTo>
                <a:lnTo>
                  <a:pt x="2474913" y="0"/>
                </a:lnTo>
                <a:lnTo>
                  <a:pt x="2474913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0433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0000"/>
                </a:solidFill>
              </a:rPr>
              <a:t>示</a:t>
            </a:r>
            <a:r>
              <a:rPr dirty="0" sz="3900" spc="80">
                <a:solidFill>
                  <a:srgbClr val="FF0000"/>
                </a:solidFill>
              </a:rPr>
              <a:t>例</a:t>
            </a:r>
            <a:endParaRPr sz="3900"/>
          </a:p>
        </p:txBody>
      </p:sp>
      <p:sp>
        <p:nvSpPr>
          <p:cNvPr id="10" name="object 10"/>
          <p:cNvSpPr/>
          <p:nvPr/>
        </p:nvSpPr>
        <p:spPr>
          <a:xfrm>
            <a:off x="1905322" y="1022799"/>
            <a:ext cx="2486660" cy="5377180"/>
          </a:xfrm>
          <a:custGeom>
            <a:avLst/>
            <a:gdLst/>
            <a:ahLst/>
            <a:cxnLst/>
            <a:rect l="l" t="t" r="r" b="b"/>
            <a:pathLst>
              <a:path w="2486660" h="5377180">
                <a:moveTo>
                  <a:pt x="0" y="0"/>
                </a:moveTo>
                <a:lnTo>
                  <a:pt x="2486063" y="0"/>
                </a:lnTo>
                <a:lnTo>
                  <a:pt x="2486063" y="5376605"/>
                </a:lnTo>
                <a:lnTo>
                  <a:pt x="0" y="53766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916473" y="1492443"/>
          <a:ext cx="2475230" cy="121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/>
                <a:gridCol w="1962785"/>
              </a:tblGrid>
              <a:tr h="406400">
                <a:tc>
                  <a:txBody>
                    <a:bodyPr/>
                    <a:lstStyle/>
                    <a:p>
                      <a:pPr marL="80010">
                        <a:lnSpc>
                          <a:spcPts val="265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(5)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650"/>
                        </a:lnSpc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361" sz="2400" spc="-7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:=a-4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99CCFF"/>
                    </a:solidFill>
                  </a:tcPr>
                </a:tc>
              </a:tr>
              <a:tr h="404811">
                <a:tc>
                  <a:txBody>
                    <a:bodyPr/>
                    <a:lstStyle/>
                    <a:p>
                      <a:pPr marL="80010">
                        <a:lnSpc>
                          <a:spcPts val="264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(6)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640"/>
                        </a:lnSpc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361" sz="2400" spc="-7" b="1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:=4*i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80010">
                        <a:lnSpc>
                          <a:spcPts val="255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(7)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550"/>
                        </a:lnSpc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361" sz="2400" spc="-7" b="1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:=a-4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916473" y="1043180"/>
            <a:ext cx="2475230" cy="406400"/>
          </a:xfrm>
          <a:prstGeom prst="rect">
            <a:avLst/>
          </a:prstGeom>
          <a:solidFill>
            <a:srgbClr val="FFFF66"/>
          </a:solidFill>
        </p:spPr>
        <p:txBody>
          <a:bodyPr wrap="square" lIns="0" tIns="1143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90"/>
              </a:spcBef>
              <a:tabLst>
                <a:tab pos="588010" algn="l"/>
              </a:tabLst>
            </a:pPr>
            <a:r>
              <a:rPr dirty="0" sz="2400" b="1">
                <a:latin typeface="Times New Roman"/>
                <a:cs typeface="Times New Roman"/>
              </a:rPr>
              <a:t>(4)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:=4*i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3262" y="2617723"/>
            <a:ext cx="1862455" cy="3643629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09"/>
              </a:spcBef>
              <a:tabLst>
                <a:tab pos="570865" algn="l"/>
              </a:tabLst>
            </a:pPr>
            <a:r>
              <a:rPr dirty="0" sz="2400" b="1">
                <a:latin typeface="Times New Roman"/>
                <a:cs typeface="Times New Roman"/>
              </a:rPr>
              <a:t>(8)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5</a:t>
            </a:r>
            <a:r>
              <a:rPr dirty="0" sz="2400" spc="-5" b="1">
                <a:latin typeface="Times New Roman"/>
                <a:cs typeface="Times New Roman"/>
              </a:rPr>
              <a:t>:=t</a:t>
            </a:r>
            <a:r>
              <a:rPr dirty="0" baseline="-17361" sz="2400" spc="-7" b="1">
                <a:latin typeface="Times New Roman"/>
                <a:cs typeface="Times New Roman"/>
              </a:rPr>
              <a:t>4</a:t>
            </a:r>
            <a:r>
              <a:rPr dirty="0" sz="2400" spc="-5" b="1">
                <a:latin typeface="Times New Roman"/>
                <a:cs typeface="Times New Roman"/>
              </a:rPr>
              <a:t>[t</a:t>
            </a:r>
            <a:r>
              <a:rPr dirty="0" baseline="-17361" sz="2400" spc="-7" b="1">
                <a:latin typeface="Times New Roman"/>
                <a:cs typeface="Times New Roman"/>
              </a:rPr>
              <a:t>3</a:t>
            </a:r>
            <a:r>
              <a:rPr dirty="0" sz="2400" spc="-5" b="1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15"/>
              </a:spcBef>
              <a:tabLst>
                <a:tab pos="570865" algn="l"/>
              </a:tabLst>
            </a:pPr>
            <a:r>
              <a:rPr dirty="0" sz="2400" b="1">
                <a:latin typeface="Times New Roman"/>
                <a:cs typeface="Times New Roman"/>
              </a:rPr>
              <a:t>(9)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6</a:t>
            </a:r>
            <a:r>
              <a:rPr dirty="0" sz="2400" spc="-5" b="1">
                <a:latin typeface="Times New Roman"/>
                <a:cs typeface="Times New Roman"/>
              </a:rPr>
              <a:t>:=4*i</a:t>
            </a: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15"/>
              </a:spcBef>
              <a:tabLst>
                <a:tab pos="723265" algn="l"/>
              </a:tabLst>
            </a:pPr>
            <a:r>
              <a:rPr dirty="0" sz="2400" b="1">
                <a:latin typeface="Times New Roman"/>
                <a:cs typeface="Times New Roman"/>
              </a:rPr>
              <a:t>(10)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7</a:t>
            </a:r>
            <a:r>
              <a:rPr dirty="0" sz="2400" spc="-5" b="1">
                <a:latin typeface="Times New Roman"/>
                <a:cs typeface="Times New Roman"/>
              </a:rPr>
              <a:t>:=b-4</a:t>
            </a: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10"/>
              </a:spcBef>
              <a:tabLst>
                <a:tab pos="706755" algn="l"/>
              </a:tabLst>
            </a:pPr>
            <a:r>
              <a:rPr dirty="0" sz="2400" spc="-35" b="1">
                <a:latin typeface="Times New Roman"/>
                <a:cs typeface="Times New Roman"/>
              </a:rPr>
              <a:t>(11)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8</a:t>
            </a:r>
            <a:r>
              <a:rPr dirty="0" sz="2400" spc="-5" b="1">
                <a:latin typeface="Times New Roman"/>
                <a:cs typeface="Times New Roman"/>
              </a:rPr>
              <a:t>:=t</a:t>
            </a:r>
            <a:r>
              <a:rPr dirty="0" baseline="-17361" sz="2400" spc="-7" b="1">
                <a:latin typeface="Times New Roman"/>
                <a:cs typeface="Times New Roman"/>
              </a:rPr>
              <a:t>7</a:t>
            </a:r>
            <a:r>
              <a:rPr dirty="0" sz="2400" spc="-5" b="1">
                <a:latin typeface="Times New Roman"/>
                <a:cs typeface="Times New Roman"/>
              </a:rPr>
              <a:t>[t</a:t>
            </a:r>
            <a:r>
              <a:rPr dirty="0" baseline="-17361" sz="2400" spc="-7" b="1">
                <a:latin typeface="Times New Roman"/>
                <a:cs typeface="Times New Roman"/>
              </a:rPr>
              <a:t>6</a:t>
            </a:r>
            <a:r>
              <a:rPr dirty="0" sz="2400" spc="-5" b="1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35"/>
              </a:spcBef>
              <a:tabLst>
                <a:tab pos="723265" algn="l"/>
              </a:tabLst>
            </a:pPr>
            <a:r>
              <a:rPr dirty="0" sz="2400" b="1">
                <a:latin typeface="Times New Roman"/>
                <a:cs typeface="Times New Roman"/>
              </a:rPr>
              <a:t>(12)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9</a:t>
            </a:r>
            <a:r>
              <a:rPr dirty="0" sz="2400" spc="-5" b="1">
                <a:latin typeface="Times New Roman"/>
                <a:cs typeface="Times New Roman"/>
              </a:rPr>
              <a:t>:=t</a:t>
            </a:r>
            <a:r>
              <a:rPr dirty="0" baseline="-17361" sz="2400" spc="-7" b="1">
                <a:latin typeface="Times New Roman"/>
                <a:cs typeface="Times New Roman"/>
              </a:rPr>
              <a:t>5</a:t>
            </a:r>
            <a:r>
              <a:rPr dirty="0" sz="2400" spc="-5" b="1">
                <a:latin typeface="Times New Roman"/>
                <a:cs typeface="Times New Roman"/>
              </a:rPr>
              <a:t>+t</a:t>
            </a:r>
            <a:r>
              <a:rPr dirty="0" baseline="-17361" sz="2400" spc="-7" b="1">
                <a:latin typeface="Times New Roman"/>
                <a:cs typeface="Times New Roman"/>
              </a:rPr>
              <a:t>8</a:t>
            </a:r>
            <a:endParaRPr baseline="-17361"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19"/>
              </a:spcBef>
              <a:tabLst>
                <a:tab pos="723265" algn="l"/>
              </a:tabLst>
            </a:pPr>
            <a:r>
              <a:rPr dirty="0" sz="2400" b="1">
                <a:latin typeface="Times New Roman"/>
                <a:cs typeface="Times New Roman"/>
              </a:rPr>
              <a:t>(13)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Times New Roman"/>
                <a:cs typeface="Times New Roman"/>
              </a:rPr>
              <a:t>[t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]:=t</a:t>
            </a:r>
            <a:r>
              <a:rPr dirty="0" baseline="-17361" sz="2400" spc="-7" b="1">
                <a:latin typeface="Times New Roman"/>
                <a:cs typeface="Times New Roman"/>
              </a:rPr>
              <a:t>9</a:t>
            </a:r>
            <a:endParaRPr baseline="-17361"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10"/>
              </a:spcBef>
              <a:tabLst>
                <a:tab pos="723265" algn="l"/>
              </a:tabLst>
            </a:pPr>
            <a:r>
              <a:rPr dirty="0" sz="2400" b="1">
                <a:latin typeface="Times New Roman"/>
                <a:cs typeface="Times New Roman"/>
              </a:rPr>
              <a:t>(14)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10</a:t>
            </a:r>
            <a:r>
              <a:rPr dirty="0" sz="2400" spc="-5" b="1">
                <a:latin typeface="Times New Roman"/>
                <a:cs typeface="Times New Roman"/>
              </a:rPr>
              <a:t>:=i+1</a:t>
            </a: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35"/>
              </a:spcBef>
              <a:tabLst>
                <a:tab pos="723265" algn="l"/>
              </a:tabLst>
            </a:pPr>
            <a:r>
              <a:rPr dirty="0" sz="2400" b="1">
                <a:latin typeface="Times New Roman"/>
                <a:cs typeface="Times New Roman"/>
              </a:rPr>
              <a:t>(15)	</a:t>
            </a:r>
            <a:r>
              <a:rPr dirty="0" sz="2400" spc="-5" b="1">
                <a:latin typeface="Times New Roman"/>
                <a:cs typeface="Times New Roman"/>
              </a:rPr>
              <a:t>i:=t</a:t>
            </a:r>
            <a:r>
              <a:rPr dirty="0" baseline="-17361" sz="2400" spc="-7" b="1">
                <a:latin typeface="Times New Roman"/>
                <a:cs typeface="Times New Roman"/>
              </a:rPr>
              <a:t>10</a:t>
            </a:r>
            <a:endParaRPr baseline="-17361"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15"/>
              </a:spcBef>
              <a:tabLst>
                <a:tab pos="723265" algn="l"/>
              </a:tabLst>
            </a:pPr>
            <a:r>
              <a:rPr dirty="0" sz="2400" b="1">
                <a:latin typeface="Times New Roman"/>
                <a:cs typeface="Times New Roman"/>
              </a:rPr>
              <a:t>(16)	goto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3559" y="974852"/>
            <a:ext cx="381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B</a:t>
            </a:r>
            <a:r>
              <a:rPr dirty="0" baseline="-17361" sz="2400" spc="-7">
                <a:latin typeface="Times New Roman"/>
                <a:cs typeface="Times New Roman"/>
              </a:rPr>
              <a:t>4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1373" y="1043180"/>
            <a:ext cx="2565400" cy="5356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  <a:tabLst>
                <a:tab pos="598805" algn="l"/>
              </a:tabLst>
            </a:pPr>
            <a:r>
              <a:rPr dirty="0" sz="2400" b="1">
                <a:latin typeface="Times New Roman"/>
                <a:cs typeface="Times New Roman"/>
              </a:rPr>
              <a:t>(4)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:=4*i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598805" algn="l"/>
              </a:tabLst>
            </a:pPr>
            <a:r>
              <a:rPr dirty="0" sz="2400" b="1">
                <a:latin typeface="Times New Roman"/>
                <a:cs typeface="Times New Roman"/>
              </a:rPr>
              <a:t>(5)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Times New Roman"/>
                <a:cs typeface="Times New Roman"/>
              </a:rPr>
              <a:t>:=a-4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  <a:tabLst>
                <a:tab pos="700405" algn="l"/>
              </a:tabLst>
            </a:pPr>
            <a:r>
              <a:rPr dirty="0" sz="2400" b="1">
                <a:latin typeface="Times New Roman"/>
                <a:cs typeface="Times New Roman"/>
              </a:rPr>
              <a:t>(6’)	t</a:t>
            </a:r>
            <a:r>
              <a:rPr dirty="0" baseline="-17361" sz="2400" b="1">
                <a:latin typeface="Times New Roman"/>
                <a:cs typeface="Times New Roman"/>
              </a:rPr>
              <a:t>3</a:t>
            </a:r>
            <a:r>
              <a:rPr dirty="0" sz="2400" b="1">
                <a:latin typeface="Times New Roman"/>
                <a:cs typeface="Times New Roman"/>
              </a:rPr>
              <a:t>:=</a:t>
            </a:r>
            <a:r>
              <a:rPr dirty="0" sz="2400" spc="-1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  <a:tabLst>
                <a:tab pos="700405" algn="l"/>
              </a:tabLst>
            </a:pPr>
            <a:r>
              <a:rPr dirty="0" sz="2400" b="1">
                <a:latin typeface="Times New Roman"/>
                <a:cs typeface="Times New Roman"/>
              </a:rPr>
              <a:t>(7’)	t</a:t>
            </a:r>
            <a:r>
              <a:rPr dirty="0" baseline="-17361" sz="2400" b="1">
                <a:latin typeface="Times New Roman"/>
                <a:cs typeface="Times New Roman"/>
              </a:rPr>
              <a:t>4</a:t>
            </a:r>
            <a:r>
              <a:rPr dirty="0" sz="2400" b="1">
                <a:latin typeface="Times New Roman"/>
                <a:cs typeface="Times New Roman"/>
              </a:rPr>
              <a:t>:=</a:t>
            </a:r>
            <a:r>
              <a:rPr dirty="0" sz="2400" spc="-1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  <a:tabLst>
                <a:tab pos="598805" algn="l"/>
              </a:tabLst>
            </a:pPr>
            <a:r>
              <a:rPr dirty="0" sz="2400" b="1">
                <a:latin typeface="Times New Roman"/>
                <a:cs typeface="Times New Roman"/>
              </a:rPr>
              <a:t>(8)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5</a:t>
            </a:r>
            <a:r>
              <a:rPr dirty="0" sz="2400" spc="-5" b="1">
                <a:latin typeface="Times New Roman"/>
                <a:cs typeface="Times New Roman"/>
              </a:rPr>
              <a:t>:=t</a:t>
            </a:r>
            <a:r>
              <a:rPr dirty="0" baseline="-17361" sz="2400" spc="-7" b="1">
                <a:latin typeface="Times New Roman"/>
                <a:cs typeface="Times New Roman"/>
              </a:rPr>
              <a:t>4</a:t>
            </a:r>
            <a:r>
              <a:rPr dirty="0" sz="2400" spc="-5" b="1">
                <a:latin typeface="Times New Roman"/>
                <a:cs typeface="Times New Roman"/>
              </a:rPr>
              <a:t>[t</a:t>
            </a:r>
            <a:r>
              <a:rPr dirty="0" baseline="-17361" sz="2400" spc="-7" b="1">
                <a:latin typeface="Times New Roman"/>
                <a:cs typeface="Times New Roman"/>
              </a:rPr>
              <a:t>3</a:t>
            </a:r>
            <a:r>
              <a:rPr dirty="0" sz="2400" spc="-5" b="1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  <a:tabLst>
                <a:tab pos="700405" algn="l"/>
              </a:tabLst>
            </a:pPr>
            <a:r>
              <a:rPr dirty="0" sz="2400" b="1">
                <a:latin typeface="Times New Roman"/>
                <a:cs typeface="Times New Roman"/>
              </a:rPr>
              <a:t>(9’)	t</a:t>
            </a:r>
            <a:r>
              <a:rPr dirty="0" baseline="-17361" sz="2400" b="1">
                <a:latin typeface="Times New Roman"/>
                <a:cs typeface="Times New Roman"/>
              </a:rPr>
              <a:t>6</a:t>
            </a:r>
            <a:r>
              <a:rPr dirty="0" sz="2400" b="1">
                <a:latin typeface="Times New Roman"/>
                <a:cs typeface="Times New Roman"/>
              </a:rPr>
              <a:t>:=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  <a:tabLst>
                <a:tab pos="751205" algn="l"/>
              </a:tabLst>
            </a:pPr>
            <a:r>
              <a:rPr dirty="0" sz="2400" b="1">
                <a:latin typeface="Times New Roman"/>
                <a:cs typeface="Times New Roman"/>
              </a:rPr>
              <a:t>(10)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7</a:t>
            </a:r>
            <a:r>
              <a:rPr dirty="0" sz="2400" spc="-5" b="1">
                <a:latin typeface="Times New Roman"/>
                <a:cs typeface="Times New Roman"/>
              </a:rPr>
              <a:t>:=b-4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  <a:tabLst>
                <a:tab pos="734695" algn="l"/>
              </a:tabLst>
            </a:pPr>
            <a:r>
              <a:rPr dirty="0" sz="2400" spc="-35" b="1">
                <a:latin typeface="Times New Roman"/>
                <a:cs typeface="Times New Roman"/>
              </a:rPr>
              <a:t>(11)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8</a:t>
            </a:r>
            <a:r>
              <a:rPr dirty="0" sz="2400" spc="-5" b="1">
                <a:latin typeface="Times New Roman"/>
                <a:cs typeface="Times New Roman"/>
              </a:rPr>
              <a:t>:=t</a:t>
            </a:r>
            <a:r>
              <a:rPr dirty="0" baseline="-17361" sz="2400" spc="-7" b="1">
                <a:latin typeface="Times New Roman"/>
                <a:cs typeface="Times New Roman"/>
              </a:rPr>
              <a:t>7</a:t>
            </a:r>
            <a:r>
              <a:rPr dirty="0" sz="2400" spc="-5" b="1">
                <a:latin typeface="Times New Roman"/>
                <a:cs typeface="Times New Roman"/>
              </a:rPr>
              <a:t>[t</a:t>
            </a:r>
            <a:r>
              <a:rPr dirty="0" baseline="-17361" sz="2400" spc="-7" b="1">
                <a:latin typeface="Times New Roman"/>
                <a:cs typeface="Times New Roman"/>
              </a:rPr>
              <a:t>6</a:t>
            </a:r>
            <a:r>
              <a:rPr dirty="0" sz="2400" spc="-5" b="1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751205" algn="l"/>
              </a:tabLst>
            </a:pPr>
            <a:r>
              <a:rPr dirty="0" sz="2400" b="1">
                <a:latin typeface="Times New Roman"/>
                <a:cs typeface="Times New Roman"/>
              </a:rPr>
              <a:t>(12)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9</a:t>
            </a:r>
            <a:r>
              <a:rPr dirty="0" sz="2400" spc="-5" b="1">
                <a:latin typeface="Times New Roman"/>
                <a:cs typeface="Times New Roman"/>
              </a:rPr>
              <a:t>:=t</a:t>
            </a:r>
            <a:r>
              <a:rPr dirty="0" baseline="-17361" sz="2400" spc="-7" b="1">
                <a:latin typeface="Times New Roman"/>
                <a:cs typeface="Times New Roman"/>
              </a:rPr>
              <a:t>5</a:t>
            </a:r>
            <a:r>
              <a:rPr dirty="0" sz="2400" spc="-5" b="1">
                <a:latin typeface="Times New Roman"/>
                <a:cs typeface="Times New Roman"/>
              </a:rPr>
              <a:t>+t</a:t>
            </a:r>
            <a:r>
              <a:rPr dirty="0" baseline="-17361" sz="2400" spc="-7" b="1">
                <a:latin typeface="Times New Roman"/>
                <a:cs typeface="Times New Roman"/>
              </a:rPr>
              <a:t>8</a:t>
            </a:r>
            <a:endParaRPr baseline="-17361"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  <a:tabLst>
                <a:tab pos="751205" algn="l"/>
              </a:tabLst>
            </a:pPr>
            <a:r>
              <a:rPr dirty="0" sz="2400" b="1">
                <a:latin typeface="Times New Roman"/>
                <a:cs typeface="Times New Roman"/>
              </a:rPr>
              <a:t>(13)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Times New Roman"/>
                <a:cs typeface="Times New Roman"/>
              </a:rPr>
              <a:t>[t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]:=t</a:t>
            </a:r>
            <a:r>
              <a:rPr dirty="0" baseline="-17361" sz="2400" spc="-7" b="1">
                <a:latin typeface="Times New Roman"/>
                <a:cs typeface="Times New Roman"/>
              </a:rPr>
              <a:t>9</a:t>
            </a:r>
            <a:endParaRPr baseline="-17361"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  <a:tabLst>
                <a:tab pos="751205" algn="l"/>
              </a:tabLst>
            </a:pPr>
            <a:r>
              <a:rPr dirty="0" sz="2400" b="1">
                <a:latin typeface="Times New Roman"/>
                <a:cs typeface="Times New Roman"/>
              </a:rPr>
              <a:t>(14)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10</a:t>
            </a:r>
            <a:r>
              <a:rPr dirty="0" sz="2400" spc="-5" b="1">
                <a:latin typeface="Times New Roman"/>
                <a:cs typeface="Times New Roman"/>
              </a:rPr>
              <a:t>:=i+1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  <a:tabLst>
                <a:tab pos="751205" algn="l"/>
              </a:tabLst>
            </a:pPr>
            <a:r>
              <a:rPr dirty="0" sz="2400" b="1">
                <a:latin typeface="Times New Roman"/>
                <a:cs typeface="Times New Roman"/>
              </a:rPr>
              <a:t>(15)	</a:t>
            </a:r>
            <a:r>
              <a:rPr dirty="0" sz="2400" spc="-5" b="1">
                <a:latin typeface="Times New Roman"/>
                <a:cs typeface="Times New Roman"/>
              </a:rPr>
              <a:t>i:=t</a:t>
            </a:r>
            <a:r>
              <a:rPr dirty="0" baseline="-17361" sz="2400" spc="-7" b="1">
                <a:latin typeface="Times New Roman"/>
                <a:cs typeface="Times New Roman"/>
              </a:rPr>
              <a:t>10</a:t>
            </a:r>
            <a:endParaRPr baseline="-17361"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19"/>
              </a:spcBef>
              <a:tabLst>
                <a:tab pos="751205" algn="l"/>
              </a:tabLst>
            </a:pPr>
            <a:r>
              <a:rPr dirty="0" sz="2400" b="1">
                <a:latin typeface="Times New Roman"/>
                <a:cs typeface="Times New Roman"/>
              </a:rPr>
              <a:t>(16)	goto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2022-05-18T07:01:29Z</dcterms:created>
  <dcterms:modified xsi:type="dcterms:W3CDTF">2022-05-18T07:01:29Z</dcterms:modified>
</cp:coreProperties>
</file>