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Default Extension="jpg" ContentType="image/jpg"/>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181B0D"/>
                </a:solidFill>
                <a:latin typeface="宋体"/>
                <a:cs typeface="宋体"/>
              </a:defRPr>
            </a:lvl1pPr>
          </a:lstStyle>
          <a:p/>
        </p:txBody>
      </p:sp>
      <p:sp>
        <p:nvSpPr>
          <p:cNvPr id="3" name="Holder 3"/>
          <p:cNvSpPr>
            <a:spLocks noGrp="1"/>
          </p:cNvSpPr>
          <p:nvPr>
            <p:ph type="body" idx="1"/>
          </p:nvPr>
        </p:nvSpPr>
        <p:spPr/>
        <p:txBody>
          <a:bodyPr lIns="0" tIns="0" rIns="0" bIns="0"/>
          <a:lstStyle>
            <a:lvl1pPr>
              <a:defRPr sz="1900" b="0" i="0">
                <a:solidFill>
                  <a:srgbClr val="181B0D"/>
                </a:solidFill>
                <a:latin typeface="宋体"/>
                <a:cs typeface="宋体"/>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181B0D"/>
                </a:solidFill>
                <a:latin typeface="宋体"/>
                <a:cs typeface="宋体"/>
              </a:defRPr>
            </a:lvl1pPr>
          </a:lstStyle>
          <a:p/>
        </p:txBody>
      </p:sp>
      <p:sp>
        <p:nvSpPr>
          <p:cNvPr id="3" name="Holder 3"/>
          <p:cNvSpPr>
            <a:spLocks noGrp="1"/>
          </p:cNvSpPr>
          <p:nvPr>
            <p:ph idx="2" sz="half"/>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181B0D"/>
          </a:solidFill>
        </p:spPr>
        <p:txBody>
          <a:bodyPr wrap="square" lIns="0" tIns="0" rIns="0" bIns="0" rtlCol="0"/>
          <a:lstStyle/>
          <a:p/>
        </p:txBody>
      </p:sp>
      <p:sp>
        <p:nvSpPr>
          <p:cNvPr id="17" name="bk object 17"/>
          <p:cNvSpPr/>
          <p:nvPr/>
        </p:nvSpPr>
        <p:spPr>
          <a:xfrm>
            <a:off x="8151876" y="5713729"/>
            <a:ext cx="3275329" cy="381000"/>
          </a:xfrm>
          <a:custGeom>
            <a:avLst/>
            <a:gdLst/>
            <a:ahLst/>
            <a:cxnLst/>
            <a:rect l="l" t="t" r="r" b="b"/>
            <a:pathLst>
              <a:path w="3275329" h="381000">
                <a:moveTo>
                  <a:pt x="0" y="381000"/>
                </a:moveTo>
                <a:lnTo>
                  <a:pt x="3275076" y="381000"/>
                </a:lnTo>
                <a:lnTo>
                  <a:pt x="3275076" y="0"/>
                </a:lnTo>
                <a:lnTo>
                  <a:pt x="0" y="0"/>
                </a:lnTo>
                <a:lnTo>
                  <a:pt x="0" y="381000"/>
                </a:lnTo>
                <a:close/>
              </a:path>
            </a:pathLst>
          </a:custGeom>
          <a:solidFill>
            <a:srgbClr val="EEECE2"/>
          </a:solidFill>
        </p:spPr>
        <p:txBody>
          <a:bodyPr wrap="square" lIns="0" tIns="0" rIns="0" bIns="0" rtlCol="0"/>
          <a:lstStyle/>
          <a:p/>
        </p:txBody>
      </p:sp>
      <p:sp>
        <p:nvSpPr>
          <p:cNvPr id="18" name="bk object 18"/>
          <p:cNvSpPr/>
          <p:nvPr/>
        </p:nvSpPr>
        <p:spPr>
          <a:xfrm>
            <a:off x="11021186" y="1685289"/>
            <a:ext cx="405765" cy="4028440"/>
          </a:xfrm>
          <a:custGeom>
            <a:avLst/>
            <a:gdLst/>
            <a:ahLst/>
            <a:cxnLst/>
            <a:rect l="l" t="t" r="r" b="b"/>
            <a:pathLst>
              <a:path w="405765" h="4028440">
                <a:moveTo>
                  <a:pt x="0" y="4028440"/>
                </a:moveTo>
                <a:lnTo>
                  <a:pt x="405765" y="4028440"/>
                </a:lnTo>
                <a:lnTo>
                  <a:pt x="405765" y="0"/>
                </a:lnTo>
                <a:lnTo>
                  <a:pt x="0" y="0"/>
                </a:lnTo>
                <a:lnTo>
                  <a:pt x="0" y="4028440"/>
                </a:lnTo>
                <a:close/>
              </a:path>
            </a:pathLst>
          </a:custGeom>
          <a:solidFill>
            <a:srgbClr val="EEECE2"/>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4000" b="0" i="0">
                <a:solidFill>
                  <a:srgbClr val="181B0D"/>
                </a:solidFill>
                <a:latin typeface="宋体"/>
                <a:cs typeface="宋体"/>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07136" y="0"/>
            <a:ext cx="11485245" cy="6858000"/>
          </a:xfrm>
          <a:custGeom>
            <a:avLst/>
            <a:gdLst/>
            <a:ahLst/>
            <a:cxnLst/>
            <a:rect l="l" t="t" r="r" b="b"/>
            <a:pathLst>
              <a:path w="11485245" h="6858000">
                <a:moveTo>
                  <a:pt x="0" y="6858000"/>
                </a:moveTo>
                <a:lnTo>
                  <a:pt x="11484864" y="6858000"/>
                </a:lnTo>
                <a:lnTo>
                  <a:pt x="11484864" y="0"/>
                </a:lnTo>
                <a:lnTo>
                  <a:pt x="0" y="0"/>
                </a:lnTo>
                <a:lnTo>
                  <a:pt x="0" y="6858000"/>
                </a:lnTo>
                <a:close/>
              </a:path>
            </a:pathLst>
          </a:custGeom>
          <a:solidFill>
            <a:srgbClr val="EEECE2"/>
          </a:solidFill>
        </p:spPr>
        <p:txBody>
          <a:bodyPr wrap="square" lIns="0" tIns="0" rIns="0" bIns="0" rtlCol="0"/>
          <a:lstStyle/>
          <a:p/>
        </p:txBody>
      </p:sp>
      <p:sp>
        <p:nvSpPr>
          <p:cNvPr id="17" name="bk object 17"/>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solidFill>
            <a:srgbClr val="EEECE2"/>
          </a:solidFill>
        </p:spPr>
        <p:txBody>
          <a:bodyPr wrap="square" lIns="0" tIns="0" rIns="0" bIns="0" rtlCol="0"/>
          <a:lstStyle/>
          <a:p/>
        </p:txBody>
      </p:sp>
      <p:sp>
        <p:nvSpPr>
          <p:cNvPr id="18" name="bk object 18"/>
          <p:cNvSpPr/>
          <p:nvPr/>
        </p:nvSpPr>
        <p:spPr>
          <a:xfrm>
            <a:off x="478536"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181B0D"/>
          </a:solidFill>
        </p:spPr>
        <p:txBody>
          <a:bodyPr wrap="square" lIns="0" tIns="0" rIns="0" bIns="0" rtlCol="0"/>
          <a:lstStyle/>
          <a:p/>
        </p:txBody>
      </p:sp>
      <p:sp>
        <p:nvSpPr>
          <p:cNvPr id="19" name="bk object 19"/>
          <p:cNvSpPr/>
          <p:nvPr/>
        </p:nvSpPr>
        <p:spPr>
          <a:xfrm>
            <a:off x="10283952" y="83819"/>
            <a:ext cx="1812036" cy="571500"/>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1450594" y="618490"/>
            <a:ext cx="4085590" cy="635000"/>
          </a:xfrm>
          <a:prstGeom prst="rect">
            <a:avLst/>
          </a:prstGeom>
        </p:spPr>
        <p:txBody>
          <a:bodyPr wrap="square" lIns="0" tIns="0" rIns="0" bIns="0">
            <a:spAutoFit/>
          </a:bodyPr>
          <a:lstStyle>
            <a:lvl1pPr>
              <a:defRPr sz="4000" b="0" i="0">
                <a:solidFill>
                  <a:srgbClr val="181B0D"/>
                </a:solidFill>
                <a:latin typeface="宋体"/>
                <a:cs typeface="宋体"/>
              </a:defRPr>
            </a:lvl1pPr>
          </a:lstStyle>
          <a:p/>
        </p:txBody>
      </p:sp>
      <p:sp>
        <p:nvSpPr>
          <p:cNvPr id="3" name="Holder 3"/>
          <p:cNvSpPr>
            <a:spLocks noGrp="1"/>
          </p:cNvSpPr>
          <p:nvPr>
            <p:ph type="body" idx="1"/>
          </p:nvPr>
        </p:nvSpPr>
        <p:spPr>
          <a:xfrm>
            <a:off x="1450594" y="1213024"/>
            <a:ext cx="9391015" cy="3701415"/>
          </a:xfrm>
          <a:prstGeom prst="rect">
            <a:avLst/>
          </a:prstGeom>
        </p:spPr>
        <p:txBody>
          <a:bodyPr wrap="square" lIns="0" tIns="0" rIns="0" bIns="0">
            <a:spAutoFit/>
          </a:bodyPr>
          <a:lstStyle>
            <a:lvl1pPr>
              <a:defRPr sz="1900" b="0" i="0">
                <a:solidFill>
                  <a:srgbClr val="181B0D"/>
                </a:solidFill>
                <a:latin typeface="宋体"/>
                <a:cs typeface="宋体"/>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hyperlink" Target="mailto:bootan@cq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EEECE2"/>
          </a:solidFill>
        </p:spPr>
        <p:txBody>
          <a:bodyPr wrap="square" lIns="0" tIns="0" rIns="0" bIns="0" rtlCol="0"/>
          <a:lstStyle/>
          <a:p/>
        </p:txBody>
      </p:sp>
      <p:sp>
        <p:nvSpPr>
          <p:cNvPr id="3" name="object 3"/>
          <p:cNvSpPr/>
          <p:nvPr/>
        </p:nvSpPr>
        <p:spPr>
          <a:xfrm>
            <a:off x="8151876" y="5709920"/>
            <a:ext cx="3275329" cy="384810"/>
          </a:xfrm>
          <a:custGeom>
            <a:avLst/>
            <a:gdLst/>
            <a:ahLst/>
            <a:cxnLst/>
            <a:rect l="l" t="t" r="r" b="b"/>
            <a:pathLst>
              <a:path w="3275329" h="384810">
                <a:moveTo>
                  <a:pt x="0" y="384809"/>
                </a:moveTo>
                <a:lnTo>
                  <a:pt x="3275076" y="384809"/>
                </a:lnTo>
                <a:lnTo>
                  <a:pt x="3275076" y="0"/>
                </a:lnTo>
                <a:lnTo>
                  <a:pt x="0" y="0"/>
                </a:lnTo>
                <a:lnTo>
                  <a:pt x="0" y="384809"/>
                </a:lnTo>
                <a:close/>
              </a:path>
            </a:pathLst>
          </a:custGeom>
          <a:solidFill>
            <a:srgbClr val="181B0D"/>
          </a:solidFill>
        </p:spPr>
        <p:txBody>
          <a:bodyPr wrap="square" lIns="0" tIns="0" rIns="0" bIns="0" rtlCol="0"/>
          <a:lstStyle/>
          <a:p/>
        </p:txBody>
      </p:sp>
      <p:sp>
        <p:nvSpPr>
          <p:cNvPr id="4" name="object 4"/>
          <p:cNvSpPr/>
          <p:nvPr/>
        </p:nvSpPr>
        <p:spPr>
          <a:xfrm>
            <a:off x="8151876" y="5709284"/>
            <a:ext cx="984250" cy="0"/>
          </a:xfrm>
          <a:custGeom>
            <a:avLst/>
            <a:gdLst/>
            <a:ahLst/>
            <a:cxnLst/>
            <a:rect l="l" t="t" r="r" b="b"/>
            <a:pathLst>
              <a:path w="984250" h="0">
                <a:moveTo>
                  <a:pt x="0" y="0"/>
                </a:moveTo>
                <a:lnTo>
                  <a:pt x="983763" y="0"/>
                </a:lnTo>
              </a:path>
            </a:pathLst>
          </a:custGeom>
          <a:ln w="3175">
            <a:solidFill>
              <a:srgbClr val="181B0D"/>
            </a:solidFill>
          </a:ln>
        </p:spPr>
        <p:txBody>
          <a:bodyPr wrap="square" lIns="0" tIns="0" rIns="0" bIns="0" rtlCol="0"/>
          <a:lstStyle/>
          <a:p/>
        </p:txBody>
      </p:sp>
      <p:sp>
        <p:nvSpPr>
          <p:cNvPr id="5" name="object 5"/>
          <p:cNvSpPr/>
          <p:nvPr/>
        </p:nvSpPr>
        <p:spPr>
          <a:xfrm>
            <a:off x="11021186" y="1685544"/>
            <a:ext cx="405765" cy="4024629"/>
          </a:xfrm>
          <a:custGeom>
            <a:avLst/>
            <a:gdLst/>
            <a:ahLst/>
            <a:cxnLst/>
            <a:rect l="l" t="t" r="r" b="b"/>
            <a:pathLst>
              <a:path w="405765" h="4024629">
                <a:moveTo>
                  <a:pt x="405765" y="0"/>
                </a:moveTo>
                <a:lnTo>
                  <a:pt x="0" y="0"/>
                </a:lnTo>
                <a:lnTo>
                  <a:pt x="0" y="4024033"/>
                </a:lnTo>
                <a:lnTo>
                  <a:pt x="405765" y="4024033"/>
                </a:lnTo>
                <a:lnTo>
                  <a:pt x="405765" y="0"/>
                </a:lnTo>
                <a:close/>
              </a:path>
            </a:pathLst>
          </a:custGeom>
          <a:solidFill>
            <a:srgbClr val="181B0D"/>
          </a:solidFill>
        </p:spPr>
        <p:txBody>
          <a:bodyPr wrap="square" lIns="0" tIns="0" rIns="0" bIns="0" rtlCol="0"/>
          <a:lstStyle/>
          <a:p/>
        </p:txBody>
      </p:sp>
      <p:sp>
        <p:nvSpPr>
          <p:cNvPr id="6" name="object 6"/>
          <p:cNvSpPr/>
          <p:nvPr/>
        </p:nvSpPr>
        <p:spPr>
          <a:xfrm>
            <a:off x="752855" y="1127760"/>
            <a:ext cx="405765" cy="4024629"/>
          </a:xfrm>
          <a:custGeom>
            <a:avLst/>
            <a:gdLst/>
            <a:ahLst/>
            <a:cxnLst/>
            <a:rect l="l" t="t" r="r" b="b"/>
            <a:pathLst>
              <a:path w="405765" h="4024629">
                <a:moveTo>
                  <a:pt x="0" y="4024630"/>
                </a:moveTo>
                <a:lnTo>
                  <a:pt x="405701" y="4024630"/>
                </a:lnTo>
                <a:lnTo>
                  <a:pt x="405701" y="0"/>
                </a:lnTo>
                <a:lnTo>
                  <a:pt x="0" y="0"/>
                </a:lnTo>
                <a:lnTo>
                  <a:pt x="0" y="4024630"/>
                </a:lnTo>
                <a:close/>
              </a:path>
            </a:pathLst>
          </a:custGeom>
          <a:solidFill>
            <a:srgbClr val="181B0D"/>
          </a:solidFill>
        </p:spPr>
        <p:txBody>
          <a:bodyPr wrap="square" lIns="0" tIns="0" rIns="0" bIns="0" rtlCol="0"/>
          <a:lstStyle/>
          <a:p/>
        </p:txBody>
      </p:sp>
      <p:sp>
        <p:nvSpPr>
          <p:cNvPr id="7" name="object 7"/>
          <p:cNvSpPr/>
          <p:nvPr/>
        </p:nvSpPr>
        <p:spPr>
          <a:xfrm>
            <a:off x="752855" y="1080769"/>
            <a:ext cx="3275329" cy="46990"/>
          </a:xfrm>
          <a:custGeom>
            <a:avLst/>
            <a:gdLst/>
            <a:ahLst/>
            <a:cxnLst/>
            <a:rect l="l" t="t" r="r" b="b"/>
            <a:pathLst>
              <a:path w="3275329" h="46990">
                <a:moveTo>
                  <a:pt x="0" y="46990"/>
                </a:moveTo>
                <a:lnTo>
                  <a:pt x="3274902" y="46990"/>
                </a:lnTo>
                <a:lnTo>
                  <a:pt x="3274902" y="0"/>
                </a:lnTo>
                <a:lnTo>
                  <a:pt x="0" y="0"/>
                </a:lnTo>
                <a:lnTo>
                  <a:pt x="0" y="46990"/>
                </a:lnTo>
                <a:close/>
              </a:path>
            </a:pathLst>
          </a:custGeom>
          <a:solidFill>
            <a:srgbClr val="181B0D"/>
          </a:solidFill>
        </p:spPr>
        <p:txBody>
          <a:bodyPr wrap="square" lIns="0" tIns="0" rIns="0" bIns="0" rtlCol="0"/>
          <a:lstStyle/>
          <a:p/>
        </p:txBody>
      </p:sp>
      <p:sp>
        <p:nvSpPr>
          <p:cNvPr id="8" name="object 8"/>
          <p:cNvSpPr/>
          <p:nvPr/>
        </p:nvSpPr>
        <p:spPr>
          <a:xfrm>
            <a:off x="752855" y="984250"/>
            <a:ext cx="3274695" cy="96520"/>
          </a:xfrm>
          <a:custGeom>
            <a:avLst/>
            <a:gdLst/>
            <a:ahLst/>
            <a:cxnLst/>
            <a:rect l="l" t="t" r="r" b="b"/>
            <a:pathLst>
              <a:path w="3274695" h="96519">
                <a:moveTo>
                  <a:pt x="0" y="96519"/>
                </a:moveTo>
                <a:lnTo>
                  <a:pt x="3274694" y="96519"/>
                </a:lnTo>
                <a:lnTo>
                  <a:pt x="3274694" y="0"/>
                </a:lnTo>
                <a:lnTo>
                  <a:pt x="0" y="0"/>
                </a:lnTo>
                <a:lnTo>
                  <a:pt x="0" y="96519"/>
                </a:lnTo>
                <a:close/>
              </a:path>
            </a:pathLst>
          </a:custGeom>
          <a:solidFill>
            <a:srgbClr val="181B0D"/>
          </a:solidFill>
        </p:spPr>
        <p:txBody>
          <a:bodyPr wrap="square" lIns="0" tIns="0" rIns="0" bIns="0" rtlCol="0"/>
          <a:lstStyle/>
          <a:p/>
        </p:txBody>
      </p:sp>
      <p:sp>
        <p:nvSpPr>
          <p:cNvPr id="9" name="object 9"/>
          <p:cNvSpPr/>
          <p:nvPr/>
        </p:nvSpPr>
        <p:spPr>
          <a:xfrm>
            <a:off x="752855" y="889000"/>
            <a:ext cx="3275329" cy="95250"/>
          </a:xfrm>
          <a:custGeom>
            <a:avLst/>
            <a:gdLst/>
            <a:ahLst/>
            <a:cxnLst/>
            <a:rect l="l" t="t" r="r" b="b"/>
            <a:pathLst>
              <a:path w="3275329" h="95250">
                <a:moveTo>
                  <a:pt x="0" y="95250"/>
                </a:moveTo>
                <a:lnTo>
                  <a:pt x="3274758" y="95250"/>
                </a:lnTo>
                <a:lnTo>
                  <a:pt x="3274758" y="0"/>
                </a:lnTo>
                <a:lnTo>
                  <a:pt x="0" y="0"/>
                </a:lnTo>
                <a:lnTo>
                  <a:pt x="0" y="95250"/>
                </a:lnTo>
                <a:close/>
              </a:path>
            </a:pathLst>
          </a:custGeom>
          <a:solidFill>
            <a:srgbClr val="181B0D"/>
          </a:solidFill>
        </p:spPr>
        <p:txBody>
          <a:bodyPr wrap="square" lIns="0" tIns="0" rIns="0" bIns="0" rtlCol="0"/>
          <a:lstStyle/>
          <a:p/>
        </p:txBody>
      </p:sp>
      <p:sp>
        <p:nvSpPr>
          <p:cNvPr id="10" name="object 10"/>
          <p:cNvSpPr/>
          <p:nvPr/>
        </p:nvSpPr>
        <p:spPr>
          <a:xfrm>
            <a:off x="752855" y="792480"/>
            <a:ext cx="3275329" cy="96520"/>
          </a:xfrm>
          <a:custGeom>
            <a:avLst/>
            <a:gdLst/>
            <a:ahLst/>
            <a:cxnLst/>
            <a:rect l="l" t="t" r="r" b="b"/>
            <a:pathLst>
              <a:path w="3275329" h="96519">
                <a:moveTo>
                  <a:pt x="0" y="96520"/>
                </a:moveTo>
                <a:lnTo>
                  <a:pt x="3274822" y="96520"/>
                </a:lnTo>
                <a:lnTo>
                  <a:pt x="3274822" y="0"/>
                </a:lnTo>
                <a:lnTo>
                  <a:pt x="0" y="0"/>
                </a:lnTo>
                <a:lnTo>
                  <a:pt x="0" y="96520"/>
                </a:lnTo>
                <a:close/>
              </a:path>
            </a:pathLst>
          </a:custGeom>
          <a:solidFill>
            <a:srgbClr val="181B0D"/>
          </a:solidFill>
        </p:spPr>
        <p:txBody>
          <a:bodyPr wrap="square" lIns="0" tIns="0" rIns="0" bIns="0" rtlCol="0"/>
          <a:lstStyle/>
          <a:p/>
        </p:txBody>
      </p:sp>
      <p:sp>
        <p:nvSpPr>
          <p:cNvPr id="11" name="object 11"/>
          <p:cNvSpPr/>
          <p:nvPr/>
        </p:nvSpPr>
        <p:spPr>
          <a:xfrm>
            <a:off x="752855" y="744219"/>
            <a:ext cx="3274695" cy="48260"/>
          </a:xfrm>
          <a:custGeom>
            <a:avLst/>
            <a:gdLst/>
            <a:ahLst/>
            <a:cxnLst/>
            <a:rect l="l" t="t" r="r" b="b"/>
            <a:pathLst>
              <a:path w="3274695" h="48259">
                <a:moveTo>
                  <a:pt x="0" y="48259"/>
                </a:moveTo>
                <a:lnTo>
                  <a:pt x="3274610" y="48259"/>
                </a:lnTo>
                <a:lnTo>
                  <a:pt x="3274610" y="0"/>
                </a:lnTo>
                <a:lnTo>
                  <a:pt x="0" y="0"/>
                </a:lnTo>
                <a:lnTo>
                  <a:pt x="0" y="48259"/>
                </a:lnTo>
                <a:close/>
              </a:path>
            </a:pathLst>
          </a:custGeom>
          <a:solidFill>
            <a:srgbClr val="181B0D"/>
          </a:solidFill>
        </p:spPr>
        <p:txBody>
          <a:bodyPr wrap="square" lIns="0" tIns="0" rIns="0" bIns="0" rtlCol="0"/>
          <a:lstStyle/>
          <a:p/>
        </p:txBody>
      </p:sp>
      <p:sp>
        <p:nvSpPr>
          <p:cNvPr id="12" name="object 12"/>
          <p:cNvSpPr/>
          <p:nvPr/>
        </p:nvSpPr>
        <p:spPr>
          <a:xfrm>
            <a:off x="1158557" y="1128839"/>
            <a:ext cx="2869565" cy="0"/>
          </a:xfrm>
          <a:custGeom>
            <a:avLst/>
            <a:gdLst/>
            <a:ahLst/>
            <a:cxnLst/>
            <a:rect l="l" t="t" r="r" b="b"/>
            <a:pathLst>
              <a:path w="2869565" h="0">
                <a:moveTo>
                  <a:pt x="0" y="0"/>
                </a:moveTo>
                <a:lnTo>
                  <a:pt x="2869374" y="0"/>
                </a:lnTo>
              </a:path>
            </a:pathLst>
          </a:custGeom>
          <a:ln w="3175">
            <a:solidFill>
              <a:srgbClr val="181B0D"/>
            </a:solidFill>
          </a:ln>
        </p:spPr>
        <p:txBody>
          <a:bodyPr wrap="square" lIns="0" tIns="0" rIns="0" bIns="0" rtlCol="0"/>
          <a:lstStyle/>
          <a:p/>
        </p:txBody>
      </p:sp>
      <p:sp>
        <p:nvSpPr>
          <p:cNvPr id="13" name="object 13"/>
          <p:cNvSpPr/>
          <p:nvPr/>
        </p:nvSpPr>
        <p:spPr>
          <a:xfrm>
            <a:off x="10283952" y="83819"/>
            <a:ext cx="1812036" cy="571500"/>
          </a:xfrm>
          <a:prstGeom prst="rect">
            <a:avLst/>
          </a:prstGeom>
          <a:blipFill>
            <a:blip r:embed="rId2" cstate="print"/>
            <a:stretch>
              <a:fillRect/>
            </a:stretch>
          </a:blipFill>
        </p:spPr>
        <p:txBody>
          <a:bodyPr wrap="square" lIns="0" tIns="0" rIns="0" bIns="0" rtlCol="0"/>
          <a:lstStyle/>
          <a:p/>
        </p:txBody>
      </p:sp>
      <p:sp>
        <p:nvSpPr>
          <p:cNvPr id="14" name="object 14"/>
          <p:cNvSpPr txBox="1">
            <a:spLocks noGrp="1"/>
          </p:cNvSpPr>
          <p:nvPr>
            <p:ph type="title"/>
          </p:nvPr>
        </p:nvSpPr>
        <p:spPr>
          <a:xfrm>
            <a:off x="4255134" y="2671317"/>
            <a:ext cx="3683000" cy="2296160"/>
          </a:xfrm>
          <a:prstGeom prst="rect"/>
        </p:spPr>
        <p:txBody>
          <a:bodyPr wrap="square" lIns="0" tIns="12700" rIns="0" bIns="0" rtlCol="0" vert="horz">
            <a:spAutoFit/>
          </a:bodyPr>
          <a:lstStyle/>
          <a:p>
            <a:pPr marL="12700">
              <a:lnSpc>
                <a:spcPct val="100000"/>
              </a:lnSpc>
              <a:spcBef>
                <a:spcPts val="100"/>
              </a:spcBef>
            </a:pPr>
            <a:r>
              <a:rPr dirty="0" sz="7200"/>
              <a:t>软件测试</a:t>
            </a:r>
            <a:endParaRPr sz="7200"/>
          </a:p>
          <a:p>
            <a:pPr marL="281305" marR="274955" indent="1292225">
              <a:lnSpc>
                <a:spcPct val="102000"/>
              </a:lnSpc>
              <a:spcBef>
                <a:spcPts val="1525"/>
              </a:spcBef>
            </a:pPr>
            <a:r>
              <a:rPr dirty="0" sz="2100"/>
              <a:t>张程 </a:t>
            </a:r>
            <a:r>
              <a:rPr dirty="0" sz="2100" spc="-5">
                <a:latin typeface="Franklin Gothic Book"/>
                <a:cs typeface="Franklin Gothic Book"/>
              </a:rPr>
              <a:t>Email</a:t>
            </a:r>
            <a:r>
              <a:rPr dirty="0" sz="2100" spc="-5"/>
              <a:t>：</a:t>
            </a:r>
            <a:r>
              <a:rPr dirty="0" u="sng" sz="2100" spc="-5">
                <a:solidFill>
                  <a:srgbClr val="77A1BA"/>
                </a:solidFill>
                <a:uFill>
                  <a:solidFill>
                    <a:srgbClr val="77A1BA"/>
                  </a:solidFill>
                </a:uFill>
                <a:latin typeface="Franklin Gothic Book"/>
                <a:cs typeface="Franklin Gothic Book"/>
                <a:hlinkClick r:id="rId3"/>
              </a:rPr>
              <a:t>bootan@cqu.edu.cn </a:t>
            </a:r>
            <a:r>
              <a:rPr dirty="0" sz="2100" spc="-5">
                <a:solidFill>
                  <a:srgbClr val="77A1BA"/>
                </a:solidFill>
                <a:latin typeface="Franklin Gothic Book"/>
                <a:cs typeface="Franklin Gothic Book"/>
              </a:rPr>
              <a:t> </a:t>
            </a:r>
            <a:r>
              <a:rPr dirty="0" sz="2100" spc="-10">
                <a:latin typeface="Franklin Gothic Book"/>
                <a:cs typeface="Franklin Gothic Book"/>
              </a:rPr>
              <a:t>QQ:80463125</a:t>
            </a:r>
            <a:endParaRPr sz="2100">
              <a:latin typeface="Franklin Gothic Book"/>
              <a:cs typeface="Franklin Gothic 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5510530" cy="635000"/>
          </a:xfrm>
          <a:prstGeom prst="rect"/>
        </p:spPr>
        <p:txBody>
          <a:bodyPr wrap="square" lIns="0" tIns="12065" rIns="0" bIns="0" rtlCol="0" vert="horz">
            <a:spAutoFit/>
          </a:bodyPr>
          <a:lstStyle/>
          <a:p>
            <a:pPr marL="12700">
              <a:lnSpc>
                <a:spcPct val="100000"/>
              </a:lnSpc>
              <a:spcBef>
                <a:spcPts val="95"/>
              </a:spcBef>
            </a:pPr>
            <a:r>
              <a:rPr dirty="0" spc="-335">
                <a:latin typeface="Times New Roman"/>
                <a:cs typeface="Times New Roman"/>
              </a:rPr>
              <a:t>W</a:t>
            </a:r>
            <a:r>
              <a:rPr dirty="0" spc="-5">
                <a:latin typeface="Times New Roman"/>
                <a:cs typeface="Times New Roman"/>
              </a:rPr>
              <a:t>e</a:t>
            </a:r>
            <a:r>
              <a:rPr dirty="0">
                <a:latin typeface="Times New Roman"/>
                <a:cs typeface="Times New Roman"/>
              </a:rPr>
              <a:t>b</a:t>
            </a:r>
            <a:r>
              <a:rPr dirty="0" spc="-5"/>
              <a:t>应用系统测试的实施</a:t>
            </a:r>
          </a:p>
        </p:txBody>
      </p:sp>
      <p:sp>
        <p:nvSpPr>
          <p:cNvPr id="3" name="object 3"/>
          <p:cNvSpPr txBox="1"/>
          <p:nvPr/>
        </p:nvSpPr>
        <p:spPr>
          <a:xfrm>
            <a:off x="1450594" y="1283485"/>
            <a:ext cx="9498330" cy="5115560"/>
          </a:xfrm>
          <a:prstGeom prst="rect">
            <a:avLst/>
          </a:prstGeom>
        </p:spPr>
        <p:txBody>
          <a:bodyPr wrap="square" lIns="0" tIns="64769" rIns="0" bIns="0" rtlCol="0" vert="horz">
            <a:spAutoFit/>
          </a:bodyPr>
          <a:lstStyle/>
          <a:p>
            <a:pPr marL="396240" indent="-384175">
              <a:lnSpc>
                <a:spcPct val="100000"/>
              </a:lnSpc>
              <a:spcBef>
                <a:spcPts val="509"/>
              </a:spcBef>
              <a:buFont typeface="Franklin Gothic Book"/>
              <a:buChar char="■"/>
              <a:tabLst>
                <a:tab pos="396240" algn="l"/>
                <a:tab pos="396875" algn="l"/>
              </a:tabLst>
            </a:pPr>
            <a:r>
              <a:rPr dirty="0" sz="2000">
                <a:solidFill>
                  <a:srgbClr val="181B0D"/>
                </a:solidFill>
                <a:latin typeface="宋体"/>
                <a:cs typeface="宋体"/>
              </a:rPr>
              <a:t>可用性测试</a:t>
            </a:r>
            <a:endParaRPr sz="2000">
              <a:latin typeface="宋体"/>
              <a:cs typeface="宋体"/>
            </a:endParaRPr>
          </a:p>
          <a:p>
            <a:pPr lvl="1" marL="927100" marR="176530" indent="-384175">
              <a:lnSpc>
                <a:spcPts val="2280"/>
              </a:lnSpc>
              <a:spcBef>
                <a:spcPts val="715"/>
              </a:spcBef>
              <a:buSzPct val="95238"/>
              <a:buFont typeface="Franklin Gothic Book"/>
              <a:buChar char="–"/>
              <a:tabLst>
                <a:tab pos="926465" algn="l"/>
                <a:tab pos="927100" algn="l"/>
              </a:tabLst>
            </a:pPr>
            <a:r>
              <a:rPr dirty="0" sz="2100" spc="-100">
                <a:solidFill>
                  <a:srgbClr val="181B0D"/>
                </a:solidFill>
                <a:latin typeface="宋体"/>
                <a:cs typeface="宋体"/>
              </a:rPr>
              <a:t>导航测试：导航描述了</a:t>
            </a:r>
            <a:r>
              <a:rPr dirty="0" sz="2100" spc="-114">
                <a:solidFill>
                  <a:srgbClr val="181B0D"/>
                </a:solidFill>
                <a:latin typeface="宋体"/>
                <a:cs typeface="宋体"/>
              </a:rPr>
              <a:t>用</a:t>
            </a:r>
            <a:r>
              <a:rPr dirty="0" sz="2100" spc="-100">
                <a:solidFill>
                  <a:srgbClr val="181B0D"/>
                </a:solidFill>
                <a:latin typeface="宋体"/>
                <a:cs typeface="宋体"/>
              </a:rPr>
              <a:t>户在</a:t>
            </a:r>
            <a:r>
              <a:rPr dirty="0" sz="2100" spc="-114">
                <a:solidFill>
                  <a:srgbClr val="181B0D"/>
                </a:solidFill>
                <a:latin typeface="宋体"/>
                <a:cs typeface="宋体"/>
              </a:rPr>
              <a:t>一</a:t>
            </a:r>
            <a:r>
              <a:rPr dirty="0" sz="2100" spc="-100">
                <a:solidFill>
                  <a:srgbClr val="181B0D"/>
                </a:solidFill>
                <a:latin typeface="宋体"/>
                <a:cs typeface="宋体"/>
              </a:rPr>
              <a:t>个页</a:t>
            </a:r>
            <a:r>
              <a:rPr dirty="0" sz="2100" spc="-114">
                <a:solidFill>
                  <a:srgbClr val="181B0D"/>
                </a:solidFill>
                <a:latin typeface="宋体"/>
                <a:cs typeface="宋体"/>
              </a:rPr>
              <a:t>面</a:t>
            </a:r>
            <a:r>
              <a:rPr dirty="0" sz="2100" spc="-100">
                <a:solidFill>
                  <a:srgbClr val="181B0D"/>
                </a:solidFill>
                <a:latin typeface="宋体"/>
                <a:cs typeface="宋体"/>
              </a:rPr>
              <a:t>内操</a:t>
            </a:r>
            <a:r>
              <a:rPr dirty="0" sz="2100" spc="-114">
                <a:solidFill>
                  <a:srgbClr val="181B0D"/>
                </a:solidFill>
                <a:latin typeface="宋体"/>
                <a:cs typeface="宋体"/>
              </a:rPr>
              <a:t>作</a:t>
            </a:r>
            <a:r>
              <a:rPr dirty="0" sz="2100" spc="-100">
                <a:solidFill>
                  <a:srgbClr val="181B0D"/>
                </a:solidFill>
                <a:latin typeface="宋体"/>
                <a:cs typeface="宋体"/>
              </a:rPr>
              <a:t>的方</a:t>
            </a:r>
            <a:r>
              <a:rPr dirty="0" sz="2100" spc="-114">
                <a:solidFill>
                  <a:srgbClr val="181B0D"/>
                </a:solidFill>
                <a:latin typeface="宋体"/>
                <a:cs typeface="宋体"/>
              </a:rPr>
              <a:t>式</a:t>
            </a:r>
            <a:r>
              <a:rPr dirty="0" sz="2100" spc="-100">
                <a:solidFill>
                  <a:srgbClr val="181B0D"/>
                </a:solidFill>
                <a:latin typeface="宋体"/>
                <a:cs typeface="宋体"/>
              </a:rPr>
              <a:t>，在</a:t>
            </a:r>
            <a:r>
              <a:rPr dirty="0" sz="2100" spc="-114">
                <a:solidFill>
                  <a:srgbClr val="181B0D"/>
                </a:solidFill>
                <a:latin typeface="宋体"/>
                <a:cs typeface="宋体"/>
              </a:rPr>
              <a:t>不</a:t>
            </a:r>
            <a:r>
              <a:rPr dirty="0" sz="2100" spc="-100">
                <a:solidFill>
                  <a:srgbClr val="181B0D"/>
                </a:solidFill>
                <a:latin typeface="宋体"/>
                <a:cs typeface="宋体"/>
              </a:rPr>
              <a:t>同的</a:t>
            </a:r>
            <a:r>
              <a:rPr dirty="0" sz="2100" spc="-114">
                <a:solidFill>
                  <a:srgbClr val="181B0D"/>
                </a:solidFill>
                <a:latin typeface="宋体"/>
                <a:cs typeface="宋体"/>
              </a:rPr>
              <a:t>用</a:t>
            </a:r>
            <a:r>
              <a:rPr dirty="0" sz="2100" spc="-100">
                <a:solidFill>
                  <a:srgbClr val="181B0D"/>
                </a:solidFill>
                <a:latin typeface="宋体"/>
                <a:cs typeface="宋体"/>
              </a:rPr>
              <a:t>户接</a:t>
            </a:r>
            <a:r>
              <a:rPr dirty="0" sz="2100" spc="-114">
                <a:solidFill>
                  <a:srgbClr val="181B0D"/>
                </a:solidFill>
                <a:latin typeface="宋体"/>
                <a:cs typeface="宋体"/>
              </a:rPr>
              <a:t>口</a:t>
            </a:r>
            <a:r>
              <a:rPr dirty="0" sz="2100" spc="-100">
                <a:solidFill>
                  <a:srgbClr val="181B0D"/>
                </a:solidFill>
                <a:latin typeface="宋体"/>
                <a:cs typeface="宋体"/>
              </a:rPr>
              <a:t>控 制之间或在不同的连接</a:t>
            </a:r>
            <a:r>
              <a:rPr dirty="0" sz="2100" spc="-114">
                <a:solidFill>
                  <a:srgbClr val="181B0D"/>
                </a:solidFill>
                <a:latin typeface="宋体"/>
                <a:cs typeface="宋体"/>
              </a:rPr>
              <a:t>页</a:t>
            </a:r>
            <a:r>
              <a:rPr dirty="0" sz="2100" spc="-100">
                <a:solidFill>
                  <a:srgbClr val="181B0D"/>
                </a:solidFill>
                <a:latin typeface="宋体"/>
                <a:cs typeface="宋体"/>
              </a:rPr>
              <a:t>面之间</a:t>
            </a:r>
            <a:endParaRPr sz="2100">
              <a:latin typeface="宋体"/>
              <a:cs typeface="宋体"/>
            </a:endParaRPr>
          </a:p>
          <a:p>
            <a:pPr lvl="2" marL="1384300" indent="-384175">
              <a:lnSpc>
                <a:spcPct val="100000"/>
              </a:lnSpc>
              <a:spcBef>
                <a:spcPts val="530"/>
              </a:spcBef>
              <a:buChar char="■"/>
              <a:tabLst>
                <a:tab pos="1383665" algn="l"/>
                <a:tab pos="1384300" algn="l"/>
              </a:tabLst>
            </a:pPr>
            <a:r>
              <a:rPr dirty="0" sz="1800" spc="-15">
                <a:solidFill>
                  <a:srgbClr val="181B0D"/>
                </a:solidFill>
                <a:latin typeface="Franklin Gothic Book"/>
                <a:cs typeface="Franklin Gothic Book"/>
              </a:rPr>
              <a:t>Web</a:t>
            </a:r>
            <a:r>
              <a:rPr dirty="0" sz="1800">
                <a:solidFill>
                  <a:srgbClr val="181B0D"/>
                </a:solidFill>
                <a:latin typeface="宋体"/>
                <a:cs typeface="宋体"/>
              </a:rPr>
              <a:t>应用系统导航帮助要尽可能地准确</a:t>
            </a:r>
            <a:endParaRPr sz="1800">
              <a:latin typeface="宋体"/>
              <a:cs typeface="宋体"/>
            </a:endParaRPr>
          </a:p>
          <a:p>
            <a:pPr lvl="2" marL="1384300" indent="-384175">
              <a:lnSpc>
                <a:spcPct val="100000"/>
              </a:lnSpc>
              <a:spcBef>
                <a:spcPts val="565"/>
              </a:spcBef>
              <a:buFont typeface="Franklin Gothic Book"/>
              <a:buChar char="■"/>
              <a:tabLst>
                <a:tab pos="1383665" algn="l"/>
                <a:tab pos="1384300" algn="l"/>
              </a:tabLst>
            </a:pPr>
            <a:r>
              <a:rPr dirty="0" sz="1800">
                <a:solidFill>
                  <a:srgbClr val="181B0D"/>
                </a:solidFill>
                <a:latin typeface="宋体"/>
                <a:cs typeface="宋体"/>
              </a:rPr>
              <a:t>确保用户凭直觉就知道</a:t>
            </a:r>
            <a:r>
              <a:rPr dirty="0" sz="1800" spc="-50">
                <a:solidFill>
                  <a:srgbClr val="181B0D"/>
                </a:solidFill>
                <a:latin typeface="Times New Roman"/>
                <a:cs typeface="Times New Roman"/>
              </a:rPr>
              <a:t>Web</a:t>
            </a:r>
            <a:r>
              <a:rPr dirty="0" sz="1800">
                <a:solidFill>
                  <a:srgbClr val="181B0D"/>
                </a:solidFill>
                <a:latin typeface="宋体"/>
                <a:cs typeface="宋体"/>
              </a:rPr>
              <a:t>应用系统里面是否还有内容，内容在什么地方</a:t>
            </a:r>
            <a:endParaRPr sz="1800">
              <a:latin typeface="宋体"/>
              <a:cs typeface="宋体"/>
            </a:endParaRPr>
          </a:p>
          <a:p>
            <a:pPr lvl="1" marL="927100" marR="176530" indent="-384175">
              <a:lnSpc>
                <a:spcPts val="2280"/>
              </a:lnSpc>
              <a:spcBef>
                <a:spcPts val="700"/>
              </a:spcBef>
              <a:buSzPct val="95238"/>
              <a:buFont typeface="Franklin Gothic Book"/>
              <a:buChar char="–"/>
              <a:tabLst>
                <a:tab pos="926465" algn="l"/>
                <a:tab pos="927100" algn="l"/>
              </a:tabLst>
            </a:pPr>
            <a:r>
              <a:rPr dirty="0" sz="2100" spc="-100">
                <a:solidFill>
                  <a:srgbClr val="181B0D"/>
                </a:solidFill>
                <a:latin typeface="宋体"/>
                <a:cs typeface="宋体"/>
              </a:rPr>
              <a:t>图形测试：适当的图片</a:t>
            </a:r>
            <a:r>
              <a:rPr dirty="0" sz="2100" spc="-114">
                <a:solidFill>
                  <a:srgbClr val="181B0D"/>
                </a:solidFill>
                <a:latin typeface="宋体"/>
                <a:cs typeface="宋体"/>
              </a:rPr>
              <a:t>和</a:t>
            </a:r>
            <a:r>
              <a:rPr dirty="0" sz="2100" spc="-100">
                <a:solidFill>
                  <a:srgbClr val="181B0D"/>
                </a:solidFill>
                <a:latin typeface="宋体"/>
                <a:cs typeface="宋体"/>
              </a:rPr>
              <a:t>动画</a:t>
            </a:r>
            <a:r>
              <a:rPr dirty="0" sz="2100" spc="-114">
                <a:solidFill>
                  <a:srgbClr val="181B0D"/>
                </a:solidFill>
                <a:latin typeface="宋体"/>
                <a:cs typeface="宋体"/>
              </a:rPr>
              <a:t>既</a:t>
            </a:r>
            <a:r>
              <a:rPr dirty="0" sz="2100" spc="-100">
                <a:solidFill>
                  <a:srgbClr val="181B0D"/>
                </a:solidFill>
                <a:latin typeface="宋体"/>
                <a:cs typeface="宋体"/>
              </a:rPr>
              <a:t>能起</a:t>
            </a:r>
            <a:r>
              <a:rPr dirty="0" sz="2100" spc="-114">
                <a:solidFill>
                  <a:srgbClr val="181B0D"/>
                </a:solidFill>
                <a:latin typeface="宋体"/>
                <a:cs typeface="宋体"/>
              </a:rPr>
              <a:t>到</a:t>
            </a:r>
            <a:r>
              <a:rPr dirty="0" sz="2100" spc="-100">
                <a:solidFill>
                  <a:srgbClr val="181B0D"/>
                </a:solidFill>
                <a:latin typeface="宋体"/>
                <a:cs typeface="宋体"/>
              </a:rPr>
              <a:t>广告</a:t>
            </a:r>
            <a:r>
              <a:rPr dirty="0" sz="2100" spc="-114">
                <a:solidFill>
                  <a:srgbClr val="181B0D"/>
                </a:solidFill>
                <a:latin typeface="宋体"/>
                <a:cs typeface="宋体"/>
              </a:rPr>
              <a:t>宣</a:t>
            </a:r>
            <a:r>
              <a:rPr dirty="0" sz="2100" spc="-100">
                <a:solidFill>
                  <a:srgbClr val="181B0D"/>
                </a:solidFill>
                <a:latin typeface="宋体"/>
                <a:cs typeface="宋体"/>
              </a:rPr>
              <a:t>传的</a:t>
            </a:r>
            <a:r>
              <a:rPr dirty="0" sz="2100" spc="-114">
                <a:solidFill>
                  <a:srgbClr val="181B0D"/>
                </a:solidFill>
                <a:latin typeface="宋体"/>
                <a:cs typeface="宋体"/>
              </a:rPr>
              <a:t>作</a:t>
            </a:r>
            <a:r>
              <a:rPr dirty="0" sz="2100" spc="-100">
                <a:solidFill>
                  <a:srgbClr val="181B0D"/>
                </a:solidFill>
                <a:latin typeface="宋体"/>
                <a:cs typeface="宋体"/>
              </a:rPr>
              <a:t>用，</a:t>
            </a:r>
            <a:r>
              <a:rPr dirty="0" sz="2100" spc="-114">
                <a:solidFill>
                  <a:srgbClr val="181B0D"/>
                </a:solidFill>
                <a:latin typeface="宋体"/>
                <a:cs typeface="宋体"/>
              </a:rPr>
              <a:t>又</a:t>
            </a:r>
            <a:r>
              <a:rPr dirty="0" sz="2100" spc="-100">
                <a:solidFill>
                  <a:srgbClr val="181B0D"/>
                </a:solidFill>
                <a:latin typeface="宋体"/>
                <a:cs typeface="宋体"/>
              </a:rPr>
              <a:t>能起</a:t>
            </a:r>
            <a:r>
              <a:rPr dirty="0" sz="2100" spc="-114">
                <a:solidFill>
                  <a:srgbClr val="181B0D"/>
                </a:solidFill>
                <a:latin typeface="宋体"/>
                <a:cs typeface="宋体"/>
              </a:rPr>
              <a:t>到</a:t>
            </a:r>
            <a:r>
              <a:rPr dirty="0" sz="2100" spc="-100">
                <a:solidFill>
                  <a:srgbClr val="181B0D"/>
                </a:solidFill>
                <a:latin typeface="宋体"/>
                <a:cs typeface="宋体"/>
              </a:rPr>
              <a:t>美化</a:t>
            </a:r>
            <a:r>
              <a:rPr dirty="0" sz="2100" spc="-114">
                <a:solidFill>
                  <a:srgbClr val="181B0D"/>
                </a:solidFill>
                <a:latin typeface="宋体"/>
                <a:cs typeface="宋体"/>
              </a:rPr>
              <a:t>页</a:t>
            </a:r>
            <a:r>
              <a:rPr dirty="0" sz="2100" spc="-100">
                <a:solidFill>
                  <a:srgbClr val="181B0D"/>
                </a:solidFill>
                <a:latin typeface="宋体"/>
                <a:cs typeface="宋体"/>
              </a:rPr>
              <a:t>面 的功能。</a:t>
            </a:r>
            <a:endParaRPr sz="2100">
              <a:latin typeface="宋体"/>
              <a:cs typeface="宋体"/>
            </a:endParaRPr>
          </a:p>
          <a:p>
            <a:pPr lvl="1" marL="927100" indent="-384175">
              <a:lnSpc>
                <a:spcPct val="100000"/>
              </a:lnSpc>
              <a:spcBef>
                <a:spcPts val="395"/>
              </a:spcBef>
              <a:buSzPct val="95238"/>
              <a:buFont typeface="Franklin Gothic Book"/>
              <a:buChar char="–"/>
              <a:tabLst>
                <a:tab pos="926465" algn="l"/>
                <a:tab pos="927100" algn="l"/>
              </a:tabLst>
            </a:pPr>
            <a:r>
              <a:rPr dirty="0" sz="2100" spc="-100">
                <a:solidFill>
                  <a:srgbClr val="181B0D"/>
                </a:solidFill>
                <a:latin typeface="宋体"/>
                <a:cs typeface="宋体"/>
              </a:rPr>
              <a:t>内容测试：检验</a:t>
            </a:r>
            <a:r>
              <a:rPr dirty="0" sz="2000" spc="-65" i="1">
                <a:solidFill>
                  <a:srgbClr val="181B0D"/>
                </a:solidFill>
                <a:latin typeface="Times New Roman"/>
                <a:cs typeface="Times New Roman"/>
              </a:rPr>
              <a:t>Web</a:t>
            </a:r>
            <a:r>
              <a:rPr dirty="0" sz="2100" spc="-100">
                <a:solidFill>
                  <a:srgbClr val="181B0D"/>
                </a:solidFill>
                <a:latin typeface="宋体"/>
                <a:cs typeface="宋体"/>
              </a:rPr>
              <a:t>应用</a:t>
            </a:r>
            <a:r>
              <a:rPr dirty="0" sz="2100" spc="-114">
                <a:solidFill>
                  <a:srgbClr val="181B0D"/>
                </a:solidFill>
                <a:latin typeface="宋体"/>
                <a:cs typeface="宋体"/>
              </a:rPr>
              <a:t>系</a:t>
            </a:r>
            <a:r>
              <a:rPr dirty="0" sz="2100" spc="-100">
                <a:solidFill>
                  <a:srgbClr val="181B0D"/>
                </a:solidFill>
                <a:latin typeface="宋体"/>
                <a:cs typeface="宋体"/>
              </a:rPr>
              <a:t>统提</a:t>
            </a:r>
            <a:r>
              <a:rPr dirty="0" sz="2100" spc="-114">
                <a:solidFill>
                  <a:srgbClr val="181B0D"/>
                </a:solidFill>
                <a:latin typeface="宋体"/>
                <a:cs typeface="宋体"/>
              </a:rPr>
              <a:t>供</a:t>
            </a:r>
            <a:r>
              <a:rPr dirty="0" sz="2100" spc="-100">
                <a:solidFill>
                  <a:srgbClr val="181B0D"/>
                </a:solidFill>
                <a:latin typeface="宋体"/>
                <a:cs typeface="宋体"/>
              </a:rPr>
              <a:t>信息</a:t>
            </a:r>
            <a:r>
              <a:rPr dirty="0" sz="2100" spc="-114">
                <a:solidFill>
                  <a:srgbClr val="181B0D"/>
                </a:solidFill>
                <a:latin typeface="宋体"/>
                <a:cs typeface="宋体"/>
              </a:rPr>
              <a:t>的</a:t>
            </a:r>
            <a:r>
              <a:rPr dirty="0" sz="2100" spc="-100">
                <a:solidFill>
                  <a:srgbClr val="181B0D"/>
                </a:solidFill>
                <a:latin typeface="宋体"/>
                <a:cs typeface="宋体"/>
              </a:rPr>
              <a:t>正确</a:t>
            </a:r>
            <a:r>
              <a:rPr dirty="0" sz="2100" spc="-114">
                <a:solidFill>
                  <a:srgbClr val="181B0D"/>
                </a:solidFill>
                <a:latin typeface="宋体"/>
                <a:cs typeface="宋体"/>
              </a:rPr>
              <a:t>性</a:t>
            </a:r>
            <a:r>
              <a:rPr dirty="0" sz="2100" spc="-100">
                <a:solidFill>
                  <a:srgbClr val="181B0D"/>
                </a:solidFill>
                <a:latin typeface="宋体"/>
                <a:cs typeface="宋体"/>
              </a:rPr>
              <a:t>、准</a:t>
            </a:r>
            <a:r>
              <a:rPr dirty="0" sz="2100" spc="-114">
                <a:solidFill>
                  <a:srgbClr val="181B0D"/>
                </a:solidFill>
                <a:latin typeface="宋体"/>
                <a:cs typeface="宋体"/>
              </a:rPr>
              <a:t>确</a:t>
            </a:r>
            <a:r>
              <a:rPr dirty="0" sz="2100" spc="-100">
                <a:solidFill>
                  <a:srgbClr val="181B0D"/>
                </a:solidFill>
                <a:latin typeface="宋体"/>
                <a:cs typeface="宋体"/>
              </a:rPr>
              <a:t>性和</a:t>
            </a:r>
            <a:r>
              <a:rPr dirty="0" sz="2100" spc="-114">
                <a:solidFill>
                  <a:srgbClr val="181B0D"/>
                </a:solidFill>
                <a:latin typeface="宋体"/>
                <a:cs typeface="宋体"/>
              </a:rPr>
              <a:t>相</a:t>
            </a:r>
            <a:r>
              <a:rPr dirty="0" sz="2100" spc="-100">
                <a:solidFill>
                  <a:srgbClr val="181B0D"/>
                </a:solidFill>
                <a:latin typeface="宋体"/>
                <a:cs typeface="宋体"/>
              </a:rPr>
              <a:t>关性</a:t>
            </a:r>
            <a:endParaRPr sz="2100">
              <a:latin typeface="宋体"/>
              <a:cs typeface="宋体"/>
            </a:endParaRPr>
          </a:p>
          <a:p>
            <a:pPr lvl="2" marL="1384300" indent="-384175">
              <a:lnSpc>
                <a:spcPct val="100000"/>
              </a:lnSpc>
              <a:spcBef>
                <a:spcPts val="565"/>
              </a:spcBef>
              <a:buFont typeface="Franklin Gothic Book"/>
              <a:buChar char="■"/>
              <a:tabLst>
                <a:tab pos="1383665" algn="l"/>
                <a:tab pos="1384300" algn="l"/>
              </a:tabLst>
            </a:pPr>
            <a:r>
              <a:rPr dirty="0" sz="1800" spc="-5">
                <a:solidFill>
                  <a:srgbClr val="181B0D"/>
                </a:solidFill>
                <a:latin typeface="宋体"/>
                <a:cs typeface="宋体"/>
              </a:rPr>
              <a:t>信息的正确性是指信息是可靠的还是误传的</a:t>
            </a:r>
            <a:endParaRPr sz="1800">
              <a:latin typeface="宋体"/>
              <a:cs typeface="宋体"/>
            </a:endParaRPr>
          </a:p>
          <a:p>
            <a:pPr lvl="2" marL="1384300" indent="-384175">
              <a:lnSpc>
                <a:spcPct val="100000"/>
              </a:lnSpc>
              <a:spcBef>
                <a:spcPts val="575"/>
              </a:spcBef>
              <a:buFont typeface="Franklin Gothic Book"/>
              <a:buChar char="■"/>
              <a:tabLst>
                <a:tab pos="1383665" algn="l"/>
                <a:tab pos="1384300" algn="l"/>
              </a:tabLst>
            </a:pPr>
            <a:r>
              <a:rPr dirty="0" sz="1800">
                <a:solidFill>
                  <a:srgbClr val="181B0D"/>
                </a:solidFill>
                <a:latin typeface="宋体"/>
                <a:cs typeface="宋体"/>
              </a:rPr>
              <a:t>信息的准确性是指是否有语法或拼写错误</a:t>
            </a:r>
            <a:endParaRPr sz="1800">
              <a:latin typeface="宋体"/>
              <a:cs typeface="宋体"/>
            </a:endParaRPr>
          </a:p>
          <a:p>
            <a:pPr lvl="2" marL="1384300" marR="104775" indent="-384175">
              <a:lnSpc>
                <a:spcPts val="2050"/>
              </a:lnSpc>
              <a:spcBef>
                <a:spcPts val="715"/>
              </a:spcBef>
              <a:buFont typeface="Franklin Gothic Book"/>
              <a:buChar char="■"/>
              <a:tabLst>
                <a:tab pos="1383665" algn="l"/>
                <a:tab pos="1384300" algn="l"/>
              </a:tabLst>
            </a:pPr>
            <a:r>
              <a:rPr dirty="0" sz="1800">
                <a:solidFill>
                  <a:srgbClr val="181B0D"/>
                </a:solidFill>
                <a:latin typeface="宋体"/>
                <a:cs typeface="宋体"/>
              </a:rPr>
              <a:t>信息的相关性是指是否在当前页面可以找到与当前浏览信息相关的信息列表或入 口</a:t>
            </a:r>
            <a:endParaRPr sz="1800">
              <a:latin typeface="宋体"/>
              <a:cs typeface="宋体"/>
            </a:endParaRPr>
          </a:p>
          <a:p>
            <a:pPr lvl="1" marL="927100" indent="-384175">
              <a:lnSpc>
                <a:spcPct val="100000"/>
              </a:lnSpc>
              <a:spcBef>
                <a:spcPts val="395"/>
              </a:spcBef>
              <a:buSzPct val="95238"/>
              <a:buFont typeface="Franklin Gothic Book"/>
              <a:buChar char="–"/>
              <a:tabLst>
                <a:tab pos="926465" algn="l"/>
                <a:tab pos="927100" algn="l"/>
              </a:tabLst>
            </a:pPr>
            <a:r>
              <a:rPr dirty="0" sz="2100" spc="-100">
                <a:solidFill>
                  <a:srgbClr val="181B0D"/>
                </a:solidFill>
                <a:latin typeface="宋体"/>
                <a:cs typeface="宋体"/>
              </a:rPr>
              <a:t>表格测试：</a:t>
            </a:r>
            <a:r>
              <a:rPr dirty="0" sz="2100" spc="-95">
                <a:solidFill>
                  <a:srgbClr val="181B0D"/>
                </a:solidFill>
                <a:latin typeface="宋体"/>
                <a:cs typeface="宋体"/>
              </a:rPr>
              <a:t>验证</a:t>
            </a:r>
            <a:r>
              <a:rPr dirty="0" sz="2100" spc="-105">
                <a:solidFill>
                  <a:srgbClr val="181B0D"/>
                </a:solidFill>
                <a:latin typeface="宋体"/>
                <a:cs typeface="宋体"/>
              </a:rPr>
              <a:t>表</a:t>
            </a:r>
            <a:r>
              <a:rPr dirty="0" sz="2100" spc="-95">
                <a:solidFill>
                  <a:srgbClr val="181B0D"/>
                </a:solidFill>
                <a:latin typeface="宋体"/>
                <a:cs typeface="宋体"/>
              </a:rPr>
              <a:t>格是</a:t>
            </a:r>
            <a:r>
              <a:rPr dirty="0" sz="2100" spc="-120">
                <a:solidFill>
                  <a:srgbClr val="181B0D"/>
                </a:solidFill>
                <a:latin typeface="宋体"/>
                <a:cs typeface="宋体"/>
              </a:rPr>
              <a:t>否</a:t>
            </a:r>
            <a:r>
              <a:rPr dirty="0" sz="2100" spc="-95">
                <a:solidFill>
                  <a:srgbClr val="181B0D"/>
                </a:solidFill>
                <a:latin typeface="宋体"/>
                <a:cs typeface="宋体"/>
              </a:rPr>
              <a:t>设置</a:t>
            </a:r>
            <a:r>
              <a:rPr dirty="0" sz="2100" spc="-120">
                <a:solidFill>
                  <a:srgbClr val="181B0D"/>
                </a:solidFill>
                <a:latin typeface="宋体"/>
                <a:cs typeface="宋体"/>
              </a:rPr>
              <a:t>正</a:t>
            </a:r>
            <a:r>
              <a:rPr dirty="0" sz="2100" spc="-95">
                <a:solidFill>
                  <a:srgbClr val="181B0D"/>
                </a:solidFill>
                <a:latin typeface="宋体"/>
                <a:cs typeface="宋体"/>
              </a:rPr>
              <a:t>确</a:t>
            </a:r>
            <a:endParaRPr sz="2100">
              <a:latin typeface="宋体"/>
              <a:cs typeface="宋体"/>
            </a:endParaRPr>
          </a:p>
          <a:p>
            <a:pPr lvl="1" marL="927100" marR="5080" indent="-384175">
              <a:lnSpc>
                <a:spcPts val="2260"/>
              </a:lnSpc>
              <a:spcBef>
                <a:spcPts val="725"/>
              </a:spcBef>
              <a:buSzPct val="95238"/>
              <a:buFont typeface="Franklin Gothic Book"/>
              <a:buChar char="–"/>
              <a:tabLst>
                <a:tab pos="926465" algn="l"/>
                <a:tab pos="927100" algn="l"/>
              </a:tabLst>
            </a:pPr>
            <a:r>
              <a:rPr dirty="0" sz="2100" spc="-100">
                <a:solidFill>
                  <a:srgbClr val="181B0D"/>
                </a:solidFill>
                <a:latin typeface="宋体"/>
                <a:cs typeface="宋体"/>
              </a:rPr>
              <a:t>整体界</a:t>
            </a:r>
            <a:r>
              <a:rPr dirty="0" sz="2100" spc="-114">
                <a:solidFill>
                  <a:srgbClr val="181B0D"/>
                </a:solidFill>
                <a:latin typeface="宋体"/>
                <a:cs typeface="宋体"/>
              </a:rPr>
              <a:t>面</a:t>
            </a:r>
            <a:r>
              <a:rPr dirty="0" sz="2100" spc="-100">
                <a:solidFill>
                  <a:srgbClr val="181B0D"/>
                </a:solidFill>
                <a:latin typeface="宋体"/>
                <a:cs typeface="宋体"/>
              </a:rPr>
              <a:t>测</a:t>
            </a:r>
            <a:r>
              <a:rPr dirty="0" sz="2100" spc="-114">
                <a:solidFill>
                  <a:srgbClr val="181B0D"/>
                </a:solidFill>
                <a:latin typeface="宋体"/>
                <a:cs typeface="宋体"/>
              </a:rPr>
              <a:t>试</a:t>
            </a:r>
            <a:r>
              <a:rPr dirty="0" sz="2100" spc="-100">
                <a:solidFill>
                  <a:srgbClr val="181B0D"/>
                </a:solidFill>
                <a:latin typeface="宋体"/>
                <a:cs typeface="宋体"/>
              </a:rPr>
              <a:t>：整</a:t>
            </a:r>
            <a:r>
              <a:rPr dirty="0" sz="2100" spc="-114">
                <a:solidFill>
                  <a:srgbClr val="181B0D"/>
                </a:solidFill>
                <a:latin typeface="宋体"/>
                <a:cs typeface="宋体"/>
              </a:rPr>
              <a:t>个</a:t>
            </a:r>
            <a:r>
              <a:rPr dirty="0" sz="2000" spc="-65" i="1">
                <a:solidFill>
                  <a:srgbClr val="181B0D"/>
                </a:solidFill>
                <a:latin typeface="Times New Roman"/>
                <a:cs typeface="Times New Roman"/>
              </a:rPr>
              <a:t>Web</a:t>
            </a:r>
            <a:r>
              <a:rPr dirty="0" sz="2100" spc="-114">
                <a:solidFill>
                  <a:srgbClr val="181B0D"/>
                </a:solidFill>
                <a:latin typeface="宋体"/>
                <a:cs typeface="宋体"/>
              </a:rPr>
              <a:t>应</a:t>
            </a:r>
            <a:r>
              <a:rPr dirty="0" sz="2100" spc="-100">
                <a:solidFill>
                  <a:srgbClr val="181B0D"/>
                </a:solidFill>
                <a:latin typeface="宋体"/>
                <a:cs typeface="宋体"/>
              </a:rPr>
              <a:t>用系统</a:t>
            </a:r>
            <a:r>
              <a:rPr dirty="0" sz="2100" spc="-114">
                <a:solidFill>
                  <a:srgbClr val="181B0D"/>
                </a:solidFill>
                <a:latin typeface="宋体"/>
                <a:cs typeface="宋体"/>
              </a:rPr>
              <a:t>的</a:t>
            </a:r>
            <a:r>
              <a:rPr dirty="0" sz="2100" spc="-100">
                <a:solidFill>
                  <a:srgbClr val="181B0D"/>
                </a:solidFill>
                <a:latin typeface="宋体"/>
                <a:cs typeface="宋体"/>
              </a:rPr>
              <a:t>页</a:t>
            </a:r>
            <a:r>
              <a:rPr dirty="0" sz="2100" spc="-114">
                <a:solidFill>
                  <a:srgbClr val="181B0D"/>
                </a:solidFill>
                <a:latin typeface="宋体"/>
                <a:cs typeface="宋体"/>
              </a:rPr>
              <a:t>面</a:t>
            </a:r>
            <a:r>
              <a:rPr dirty="0" sz="2100" spc="-100">
                <a:solidFill>
                  <a:srgbClr val="181B0D"/>
                </a:solidFill>
                <a:latin typeface="宋体"/>
                <a:cs typeface="宋体"/>
              </a:rPr>
              <a:t>结构设</a:t>
            </a:r>
            <a:r>
              <a:rPr dirty="0" sz="2100" spc="-110">
                <a:solidFill>
                  <a:srgbClr val="181B0D"/>
                </a:solidFill>
                <a:latin typeface="宋体"/>
                <a:cs typeface="宋体"/>
              </a:rPr>
              <a:t>计</a:t>
            </a:r>
            <a:r>
              <a:rPr dirty="0" sz="2100" spc="-100">
                <a:solidFill>
                  <a:srgbClr val="181B0D"/>
                </a:solidFill>
                <a:latin typeface="宋体"/>
                <a:cs typeface="宋体"/>
              </a:rPr>
              <a:t>，</a:t>
            </a:r>
            <a:r>
              <a:rPr dirty="0" sz="2100" spc="-114">
                <a:solidFill>
                  <a:srgbClr val="181B0D"/>
                </a:solidFill>
                <a:latin typeface="宋体"/>
                <a:cs typeface="宋体"/>
              </a:rPr>
              <a:t>是</a:t>
            </a:r>
            <a:r>
              <a:rPr dirty="0" sz="2100" spc="-100">
                <a:solidFill>
                  <a:srgbClr val="181B0D"/>
                </a:solidFill>
                <a:latin typeface="宋体"/>
                <a:cs typeface="宋体"/>
              </a:rPr>
              <a:t>给用户</a:t>
            </a:r>
            <a:r>
              <a:rPr dirty="0" sz="2100" spc="-114">
                <a:solidFill>
                  <a:srgbClr val="181B0D"/>
                </a:solidFill>
                <a:latin typeface="宋体"/>
                <a:cs typeface="宋体"/>
              </a:rPr>
              <a:t>的</a:t>
            </a:r>
            <a:r>
              <a:rPr dirty="0" sz="2100" spc="-100">
                <a:solidFill>
                  <a:srgbClr val="181B0D"/>
                </a:solidFill>
                <a:latin typeface="宋体"/>
                <a:cs typeface="宋体"/>
              </a:rPr>
              <a:t>一</a:t>
            </a:r>
            <a:r>
              <a:rPr dirty="0" sz="2100" spc="-114">
                <a:solidFill>
                  <a:srgbClr val="181B0D"/>
                </a:solidFill>
                <a:latin typeface="宋体"/>
                <a:cs typeface="宋体"/>
              </a:rPr>
              <a:t>个</a:t>
            </a:r>
            <a:r>
              <a:rPr dirty="0" sz="2100" spc="-100">
                <a:solidFill>
                  <a:srgbClr val="181B0D"/>
                </a:solidFill>
                <a:latin typeface="宋体"/>
                <a:cs typeface="宋体"/>
              </a:rPr>
              <a:t>整体感，  其实是一个对最终用户</a:t>
            </a:r>
            <a:r>
              <a:rPr dirty="0" sz="2100" spc="-114">
                <a:solidFill>
                  <a:srgbClr val="181B0D"/>
                </a:solidFill>
                <a:latin typeface="宋体"/>
                <a:cs typeface="宋体"/>
              </a:rPr>
              <a:t>进</a:t>
            </a:r>
            <a:r>
              <a:rPr dirty="0" sz="2100" spc="-100">
                <a:solidFill>
                  <a:srgbClr val="181B0D"/>
                </a:solidFill>
                <a:latin typeface="宋体"/>
                <a:cs typeface="宋体"/>
              </a:rPr>
              <a:t>行调</a:t>
            </a:r>
            <a:r>
              <a:rPr dirty="0" sz="2100" spc="-114">
                <a:solidFill>
                  <a:srgbClr val="181B0D"/>
                </a:solidFill>
                <a:latin typeface="宋体"/>
                <a:cs typeface="宋体"/>
              </a:rPr>
              <a:t>查</a:t>
            </a:r>
            <a:r>
              <a:rPr dirty="0" sz="2100" spc="-100">
                <a:solidFill>
                  <a:srgbClr val="181B0D"/>
                </a:solidFill>
                <a:latin typeface="宋体"/>
                <a:cs typeface="宋体"/>
              </a:rPr>
              <a:t>的过程</a:t>
            </a:r>
            <a:endParaRPr sz="2100">
              <a:latin typeface="宋体"/>
              <a:cs typeface="宋体"/>
            </a:endParaRPr>
          </a:p>
        </p:txBody>
      </p:sp>
      <p:sp>
        <p:nvSpPr>
          <p:cNvPr id="4" name="object 4"/>
          <p:cNvSpPr txBox="1"/>
          <p:nvPr/>
        </p:nvSpPr>
        <p:spPr>
          <a:xfrm>
            <a:off x="0" y="0"/>
            <a:ext cx="266065" cy="299720"/>
          </a:xfrm>
          <a:prstGeom prst="rect">
            <a:avLst/>
          </a:prstGeom>
        </p:spPr>
        <p:txBody>
          <a:bodyPr wrap="square" lIns="0" tIns="12700" rIns="0" bIns="0" rtlCol="0" vert="horz">
            <a:spAutoFit/>
          </a:bodyPr>
          <a:lstStyle/>
          <a:p>
            <a:pPr>
              <a:lnSpc>
                <a:spcPct val="100000"/>
              </a:lnSpc>
              <a:spcBef>
                <a:spcPts val="100"/>
              </a:spcBef>
            </a:pPr>
            <a:r>
              <a:rPr dirty="0" sz="1800" spc="-60">
                <a:latin typeface="Franklin Gothic Book"/>
                <a:cs typeface="Franklin Gothic Book"/>
              </a:rPr>
              <a:t>10</a:t>
            </a:r>
            <a:endParaRPr sz="1800">
              <a:latin typeface="Franklin Gothic Book"/>
              <a:cs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5510530" cy="635000"/>
          </a:xfrm>
          <a:prstGeom prst="rect"/>
        </p:spPr>
        <p:txBody>
          <a:bodyPr wrap="square" lIns="0" tIns="12065" rIns="0" bIns="0" rtlCol="0" vert="horz">
            <a:spAutoFit/>
          </a:bodyPr>
          <a:lstStyle/>
          <a:p>
            <a:pPr marL="12700">
              <a:lnSpc>
                <a:spcPct val="100000"/>
              </a:lnSpc>
              <a:spcBef>
                <a:spcPts val="95"/>
              </a:spcBef>
            </a:pPr>
            <a:r>
              <a:rPr dirty="0" spc="-335">
                <a:latin typeface="Times New Roman"/>
                <a:cs typeface="Times New Roman"/>
              </a:rPr>
              <a:t>W</a:t>
            </a:r>
            <a:r>
              <a:rPr dirty="0" spc="-5">
                <a:latin typeface="Times New Roman"/>
                <a:cs typeface="Times New Roman"/>
              </a:rPr>
              <a:t>e</a:t>
            </a:r>
            <a:r>
              <a:rPr dirty="0">
                <a:latin typeface="Times New Roman"/>
                <a:cs typeface="Times New Roman"/>
              </a:rPr>
              <a:t>b</a:t>
            </a:r>
            <a:r>
              <a:rPr dirty="0" spc="-5"/>
              <a:t>应用系统测试的实施</a:t>
            </a:r>
          </a:p>
        </p:txBody>
      </p:sp>
      <p:sp>
        <p:nvSpPr>
          <p:cNvPr id="3" name="object 3"/>
          <p:cNvSpPr txBox="1"/>
          <p:nvPr/>
        </p:nvSpPr>
        <p:spPr>
          <a:xfrm>
            <a:off x="1831594" y="1308563"/>
            <a:ext cx="8751570" cy="4981575"/>
          </a:xfrm>
          <a:prstGeom prst="rect">
            <a:avLst/>
          </a:prstGeom>
        </p:spPr>
        <p:txBody>
          <a:bodyPr wrap="square" lIns="0" tIns="40640" rIns="0" bIns="0" rtlCol="0" vert="horz">
            <a:spAutoFit/>
          </a:bodyPr>
          <a:lstStyle/>
          <a:p>
            <a:pPr marL="396240" indent="-384175">
              <a:lnSpc>
                <a:spcPct val="100000"/>
              </a:lnSpc>
              <a:spcBef>
                <a:spcPts val="320"/>
              </a:spcBef>
              <a:buFont typeface="Franklin Gothic Book"/>
              <a:buChar char="■"/>
              <a:tabLst>
                <a:tab pos="396240" algn="l"/>
                <a:tab pos="396875" algn="l"/>
              </a:tabLst>
            </a:pPr>
            <a:r>
              <a:rPr dirty="0" sz="1900" spc="-5">
                <a:solidFill>
                  <a:srgbClr val="181B0D"/>
                </a:solidFill>
                <a:latin typeface="宋体"/>
                <a:cs typeface="宋体"/>
              </a:rPr>
              <a:t>客户端兼容性测试</a:t>
            </a:r>
            <a:endParaRPr sz="1900">
              <a:latin typeface="宋体"/>
              <a:cs typeface="宋体"/>
            </a:endParaRPr>
          </a:p>
          <a:p>
            <a:pPr lvl="1" marL="927100" indent="-384175">
              <a:lnSpc>
                <a:spcPct val="100000"/>
              </a:lnSpc>
              <a:spcBef>
                <a:spcPts val="235"/>
              </a:spcBef>
              <a:buSzPct val="95000"/>
              <a:buFont typeface="Franklin Gothic Book"/>
              <a:buChar char="–"/>
              <a:tabLst>
                <a:tab pos="926465" algn="l"/>
                <a:tab pos="927100" algn="l"/>
              </a:tabLst>
            </a:pPr>
            <a:r>
              <a:rPr dirty="0" sz="2000" spc="-110">
                <a:solidFill>
                  <a:srgbClr val="181B0D"/>
                </a:solidFill>
                <a:latin typeface="宋体"/>
                <a:cs typeface="宋体"/>
              </a:rPr>
              <a:t>平台测试：</a:t>
            </a:r>
            <a:r>
              <a:rPr dirty="0" sz="2000" spc="-105">
                <a:solidFill>
                  <a:srgbClr val="181B0D"/>
                </a:solidFill>
                <a:latin typeface="宋体"/>
                <a:cs typeface="宋体"/>
              </a:rPr>
              <a:t>最常见</a:t>
            </a:r>
            <a:r>
              <a:rPr dirty="0" sz="2000" spc="-114">
                <a:solidFill>
                  <a:srgbClr val="181B0D"/>
                </a:solidFill>
                <a:latin typeface="宋体"/>
                <a:cs typeface="宋体"/>
              </a:rPr>
              <a:t>的</a:t>
            </a:r>
            <a:r>
              <a:rPr dirty="0" sz="2000" spc="-110">
                <a:solidFill>
                  <a:srgbClr val="181B0D"/>
                </a:solidFill>
                <a:latin typeface="宋体"/>
                <a:cs typeface="宋体"/>
              </a:rPr>
              <a:t>操作系统有</a:t>
            </a:r>
            <a:r>
              <a:rPr dirty="0" sz="1900" spc="-20" i="1">
                <a:solidFill>
                  <a:srgbClr val="181B0D"/>
                </a:solidFill>
                <a:latin typeface="Times New Roman"/>
                <a:cs typeface="Times New Roman"/>
              </a:rPr>
              <a:t>Windows</a:t>
            </a:r>
            <a:r>
              <a:rPr dirty="0" sz="2000" spc="-100">
                <a:solidFill>
                  <a:srgbClr val="181B0D"/>
                </a:solidFill>
                <a:latin typeface="宋体"/>
                <a:cs typeface="宋体"/>
              </a:rPr>
              <a:t>、</a:t>
            </a:r>
            <a:r>
              <a:rPr dirty="0" sz="1900" spc="-5" i="1">
                <a:solidFill>
                  <a:srgbClr val="181B0D"/>
                </a:solidFill>
                <a:latin typeface="Franklin Gothic Book"/>
                <a:cs typeface="Franklin Gothic Book"/>
              </a:rPr>
              <a:t>iOS</a:t>
            </a:r>
            <a:r>
              <a:rPr dirty="0" sz="2000" spc="-100">
                <a:solidFill>
                  <a:srgbClr val="181B0D"/>
                </a:solidFill>
                <a:latin typeface="宋体"/>
                <a:cs typeface="宋体"/>
              </a:rPr>
              <a:t>、</a:t>
            </a:r>
            <a:r>
              <a:rPr dirty="0" sz="1900" spc="-5" i="1">
                <a:solidFill>
                  <a:srgbClr val="181B0D"/>
                </a:solidFill>
                <a:latin typeface="Times New Roman"/>
                <a:cs typeface="Times New Roman"/>
              </a:rPr>
              <a:t>Linux</a:t>
            </a:r>
            <a:endParaRPr sz="1900">
              <a:latin typeface="Times New Roman"/>
              <a:cs typeface="Times New Roman"/>
            </a:endParaRPr>
          </a:p>
          <a:p>
            <a:pPr lvl="2" marL="1384300" indent="-384175">
              <a:lnSpc>
                <a:spcPct val="100000"/>
              </a:lnSpc>
              <a:spcBef>
                <a:spcPts val="360"/>
              </a:spcBef>
              <a:buFont typeface="Franklin Gothic Book"/>
              <a:buChar char="■"/>
              <a:tabLst>
                <a:tab pos="1383665" algn="l"/>
                <a:tab pos="1384300" algn="l"/>
              </a:tabLst>
            </a:pPr>
            <a:r>
              <a:rPr dirty="0" sz="1700">
                <a:solidFill>
                  <a:srgbClr val="181B0D"/>
                </a:solidFill>
                <a:latin typeface="宋体"/>
                <a:cs typeface="宋体"/>
              </a:rPr>
              <a:t>在各种操作系统下对</a:t>
            </a:r>
            <a:r>
              <a:rPr dirty="0" sz="1700" spc="-55">
                <a:solidFill>
                  <a:srgbClr val="181B0D"/>
                </a:solidFill>
                <a:latin typeface="Times New Roman"/>
                <a:cs typeface="Times New Roman"/>
              </a:rPr>
              <a:t>Web</a:t>
            </a:r>
            <a:r>
              <a:rPr dirty="0" sz="1700">
                <a:solidFill>
                  <a:srgbClr val="181B0D"/>
                </a:solidFill>
                <a:latin typeface="宋体"/>
                <a:cs typeface="宋体"/>
              </a:rPr>
              <a:t>系统</a:t>
            </a:r>
            <a:r>
              <a:rPr dirty="0" sz="1700" spc="-15">
                <a:solidFill>
                  <a:srgbClr val="181B0D"/>
                </a:solidFill>
                <a:latin typeface="宋体"/>
                <a:cs typeface="宋体"/>
              </a:rPr>
              <a:t>进</a:t>
            </a:r>
            <a:r>
              <a:rPr dirty="0" sz="1700">
                <a:solidFill>
                  <a:srgbClr val="181B0D"/>
                </a:solidFill>
                <a:latin typeface="宋体"/>
                <a:cs typeface="宋体"/>
              </a:rPr>
              <a:t>行兼</a:t>
            </a:r>
            <a:r>
              <a:rPr dirty="0" sz="1700" spc="-15">
                <a:solidFill>
                  <a:srgbClr val="181B0D"/>
                </a:solidFill>
                <a:latin typeface="宋体"/>
                <a:cs typeface="宋体"/>
              </a:rPr>
              <a:t>容</a:t>
            </a:r>
            <a:r>
              <a:rPr dirty="0" sz="1700">
                <a:solidFill>
                  <a:srgbClr val="181B0D"/>
                </a:solidFill>
                <a:latin typeface="宋体"/>
                <a:cs typeface="宋体"/>
              </a:rPr>
              <a:t>性测试</a:t>
            </a:r>
            <a:endParaRPr sz="1700">
              <a:latin typeface="宋体"/>
              <a:cs typeface="宋体"/>
            </a:endParaRPr>
          </a:p>
          <a:p>
            <a:pPr lvl="1" marL="927100" indent="-384175">
              <a:lnSpc>
                <a:spcPct val="100000"/>
              </a:lnSpc>
              <a:spcBef>
                <a:spcPts val="229"/>
              </a:spcBef>
              <a:buSzPct val="95000"/>
              <a:buFont typeface="Franklin Gothic Book"/>
              <a:buChar char="–"/>
              <a:tabLst>
                <a:tab pos="926465" algn="l"/>
                <a:tab pos="927100" algn="l"/>
              </a:tabLst>
            </a:pPr>
            <a:r>
              <a:rPr dirty="0" sz="2000" spc="-105">
                <a:solidFill>
                  <a:srgbClr val="181B0D"/>
                </a:solidFill>
                <a:latin typeface="宋体"/>
                <a:cs typeface="宋体"/>
              </a:rPr>
              <a:t>浏览器测试：浏览器是</a:t>
            </a:r>
            <a:r>
              <a:rPr dirty="0" sz="1900" spc="-65" i="1">
                <a:solidFill>
                  <a:srgbClr val="181B0D"/>
                </a:solidFill>
                <a:latin typeface="Times New Roman"/>
                <a:cs typeface="Times New Roman"/>
              </a:rPr>
              <a:t>Web</a:t>
            </a:r>
            <a:r>
              <a:rPr dirty="0" sz="2000" spc="-105">
                <a:solidFill>
                  <a:srgbClr val="181B0D"/>
                </a:solidFill>
                <a:latin typeface="宋体"/>
                <a:cs typeface="宋体"/>
              </a:rPr>
              <a:t>客户端</a:t>
            </a:r>
            <a:r>
              <a:rPr dirty="0" sz="2000" spc="-100">
                <a:solidFill>
                  <a:srgbClr val="181B0D"/>
                </a:solidFill>
                <a:latin typeface="宋体"/>
                <a:cs typeface="宋体"/>
              </a:rPr>
              <a:t>最</a:t>
            </a:r>
            <a:r>
              <a:rPr dirty="0" sz="2000" spc="-105">
                <a:solidFill>
                  <a:srgbClr val="181B0D"/>
                </a:solidFill>
                <a:latin typeface="宋体"/>
                <a:cs typeface="宋体"/>
              </a:rPr>
              <a:t>核心</a:t>
            </a:r>
            <a:r>
              <a:rPr dirty="0" sz="2000" spc="-100">
                <a:solidFill>
                  <a:srgbClr val="181B0D"/>
                </a:solidFill>
                <a:latin typeface="宋体"/>
                <a:cs typeface="宋体"/>
              </a:rPr>
              <a:t>的</a:t>
            </a:r>
            <a:r>
              <a:rPr dirty="0" sz="2000" spc="-105">
                <a:solidFill>
                  <a:srgbClr val="181B0D"/>
                </a:solidFill>
                <a:latin typeface="宋体"/>
                <a:cs typeface="宋体"/>
              </a:rPr>
              <a:t>构件</a:t>
            </a:r>
            <a:endParaRPr sz="2000">
              <a:latin typeface="宋体"/>
              <a:cs typeface="宋体"/>
            </a:endParaRPr>
          </a:p>
          <a:p>
            <a:pPr lvl="2" marL="1384300" marR="5080" indent="-384175">
              <a:lnSpc>
                <a:spcPts val="1720"/>
              </a:lnSpc>
              <a:spcBef>
                <a:spcPts val="685"/>
              </a:spcBef>
              <a:buFont typeface="Franklin Gothic Book"/>
              <a:buChar char="■"/>
              <a:tabLst>
                <a:tab pos="1383665" algn="l"/>
                <a:tab pos="1384300" algn="l"/>
              </a:tabLst>
            </a:pPr>
            <a:r>
              <a:rPr dirty="0" sz="1700">
                <a:solidFill>
                  <a:srgbClr val="181B0D"/>
                </a:solidFill>
                <a:latin typeface="宋体"/>
                <a:cs typeface="宋体"/>
              </a:rPr>
              <a:t>来自不同厂商的浏览器</a:t>
            </a:r>
            <a:r>
              <a:rPr dirty="0" sz="1700" spc="-10">
                <a:solidFill>
                  <a:srgbClr val="181B0D"/>
                </a:solidFill>
                <a:latin typeface="宋体"/>
                <a:cs typeface="宋体"/>
              </a:rPr>
              <a:t>对</a:t>
            </a:r>
            <a:r>
              <a:rPr dirty="0" sz="1700" spc="-5">
                <a:solidFill>
                  <a:srgbClr val="181B0D"/>
                </a:solidFill>
                <a:latin typeface="Times New Roman"/>
                <a:cs typeface="Times New Roman"/>
              </a:rPr>
              <a:t>Java</a:t>
            </a:r>
            <a:r>
              <a:rPr dirty="0" sz="1700">
                <a:solidFill>
                  <a:srgbClr val="181B0D"/>
                </a:solidFill>
                <a:latin typeface="宋体"/>
                <a:cs typeface="宋体"/>
              </a:rPr>
              <a:t>、</a:t>
            </a:r>
            <a:r>
              <a:rPr dirty="0" sz="1700" spc="-5">
                <a:solidFill>
                  <a:srgbClr val="181B0D"/>
                </a:solidFill>
                <a:latin typeface="Times New Roman"/>
                <a:cs typeface="Times New Roman"/>
              </a:rPr>
              <a:t>JaraScript</a:t>
            </a:r>
            <a:r>
              <a:rPr dirty="0" sz="1700">
                <a:solidFill>
                  <a:srgbClr val="181B0D"/>
                </a:solidFill>
                <a:latin typeface="宋体"/>
                <a:cs typeface="宋体"/>
              </a:rPr>
              <a:t>、</a:t>
            </a:r>
            <a:r>
              <a:rPr dirty="0" sz="1700" spc="-5">
                <a:solidFill>
                  <a:srgbClr val="181B0D"/>
                </a:solidFill>
                <a:latin typeface="Times New Roman"/>
                <a:cs typeface="Times New Roman"/>
              </a:rPr>
              <a:t>Activex</a:t>
            </a:r>
            <a:r>
              <a:rPr dirty="0" sz="1700">
                <a:solidFill>
                  <a:srgbClr val="181B0D"/>
                </a:solidFill>
                <a:latin typeface="宋体"/>
                <a:cs typeface="宋体"/>
              </a:rPr>
              <a:t>、</a:t>
            </a:r>
            <a:r>
              <a:rPr dirty="0" sz="1700" spc="-5">
                <a:solidFill>
                  <a:srgbClr val="181B0D"/>
                </a:solidFill>
                <a:latin typeface="Times New Roman"/>
                <a:cs typeface="Times New Roman"/>
              </a:rPr>
              <a:t>plug-ins</a:t>
            </a:r>
            <a:r>
              <a:rPr dirty="0" sz="1700">
                <a:solidFill>
                  <a:srgbClr val="181B0D"/>
                </a:solidFill>
                <a:latin typeface="宋体"/>
                <a:cs typeface="宋体"/>
              </a:rPr>
              <a:t>或不同</a:t>
            </a:r>
            <a:r>
              <a:rPr dirty="0" sz="1700" spc="-10">
                <a:solidFill>
                  <a:srgbClr val="181B0D"/>
                </a:solidFill>
                <a:latin typeface="宋体"/>
                <a:cs typeface="宋体"/>
              </a:rPr>
              <a:t>的</a:t>
            </a:r>
            <a:r>
              <a:rPr dirty="0" sz="1700" spc="-5">
                <a:solidFill>
                  <a:srgbClr val="181B0D"/>
                </a:solidFill>
                <a:latin typeface="Times New Roman"/>
                <a:cs typeface="Times New Roman"/>
              </a:rPr>
              <a:t>HTML</a:t>
            </a:r>
            <a:r>
              <a:rPr dirty="0" sz="1700">
                <a:solidFill>
                  <a:srgbClr val="181B0D"/>
                </a:solidFill>
                <a:latin typeface="宋体"/>
                <a:cs typeface="宋体"/>
              </a:rPr>
              <a:t>规 格有不同的支持</a:t>
            </a:r>
            <a:endParaRPr sz="1700">
              <a:latin typeface="宋体"/>
              <a:cs typeface="宋体"/>
            </a:endParaRPr>
          </a:p>
          <a:p>
            <a:pPr lvl="2" marL="1384300" indent="-384175">
              <a:lnSpc>
                <a:spcPct val="100000"/>
              </a:lnSpc>
              <a:spcBef>
                <a:spcPts val="365"/>
              </a:spcBef>
              <a:buFont typeface="Franklin Gothic Book"/>
              <a:buChar char="■"/>
              <a:tabLst>
                <a:tab pos="1383665" algn="l"/>
                <a:tab pos="1384300" algn="l"/>
              </a:tabLst>
            </a:pPr>
            <a:r>
              <a:rPr dirty="0" sz="1700">
                <a:solidFill>
                  <a:srgbClr val="181B0D"/>
                </a:solidFill>
                <a:latin typeface="宋体"/>
                <a:cs typeface="宋体"/>
              </a:rPr>
              <a:t>框架和层次结构风格在</a:t>
            </a:r>
            <a:r>
              <a:rPr dirty="0" sz="1700" spc="-15">
                <a:solidFill>
                  <a:srgbClr val="181B0D"/>
                </a:solidFill>
                <a:latin typeface="宋体"/>
                <a:cs typeface="宋体"/>
              </a:rPr>
              <a:t>不</a:t>
            </a:r>
            <a:r>
              <a:rPr dirty="0" sz="1700">
                <a:solidFill>
                  <a:srgbClr val="181B0D"/>
                </a:solidFill>
                <a:latin typeface="宋体"/>
                <a:cs typeface="宋体"/>
              </a:rPr>
              <a:t>同的</a:t>
            </a:r>
            <a:r>
              <a:rPr dirty="0" sz="1700" spc="-15">
                <a:solidFill>
                  <a:srgbClr val="181B0D"/>
                </a:solidFill>
                <a:latin typeface="宋体"/>
                <a:cs typeface="宋体"/>
              </a:rPr>
              <a:t>浏</a:t>
            </a:r>
            <a:r>
              <a:rPr dirty="0" sz="1700">
                <a:solidFill>
                  <a:srgbClr val="181B0D"/>
                </a:solidFill>
                <a:latin typeface="宋体"/>
                <a:cs typeface="宋体"/>
              </a:rPr>
              <a:t>览器</a:t>
            </a:r>
            <a:r>
              <a:rPr dirty="0" sz="1700" spc="-15">
                <a:solidFill>
                  <a:srgbClr val="181B0D"/>
                </a:solidFill>
                <a:latin typeface="宋体"/>
                <a:cs typeface="宋体"/>
              </a:rPr>
              <a:t>中</a:t>
            </a:r>
            <a:r>
              <a:rPr dirty="0" sz="1700">
                <a:solidFill>
                  <a:srgbClr val="181B0D"/>
                </a:solidFill>
                <a:latin typeface="宋体"/>
                <a:cs typeface="宋体"/>
              </a:rPr>
              <a:t>也有</a:t>
            </a:r>
            <a:r>
              <a:rPr dirty="0" sz="1700" spc="-15">
                <a:solidFill>
                  <a:srgbClr val="181B0D"/>
                </a:solidFill>
                <a:latin typeface="宋体"/>
                <a:cs typeface="宋体"/>
              </a:rPr>
              <a:t>不</a:t>
            </a:r>
            <a:r>
              <a:rPr dirty="0" sz="1700">
                <a:solidFill>
                  <a:srgbClr val="181B0D"/>
                </a:solidFill>
                <a:latin typeface="宋体"/>
                <a:cs typeface="宋体"/>
              </a:rPr>
              <a:t>同的</a:t>
            </a:r>
            <a:r>
              <a:rPr dirty="0" sz="1700" spc="-15">
                <a:solidFill>
                  <a:srgbClr val="181B0D"/>
                </a:solidFill>
                <a:latin typeface="宋体"/>
                <a:cs typeface="宋体"/>
              </a:rPr>
              <a:t>显</a:t>
            </a:r>
            <a:r>
              <a:rPr dirty="0" sz="1700">
                <a:solidFill>
                  <a:srgbClr val="181B0D"/>
                </a:solidFill>
                <a:latin typeface="宋体"/>
                <a:cs typeface="宋体"/>
              </a:rPr>
              <a:t>示，</a:t>
            </a:r>
            <a:r>
              <a:rPr dirty="0" sz="1700" spc="-15">
                <a:solidFill>
                  <a:srgbClr val="181B0D"/>
                </a:solidFill>
                <a:latin typeface="宋体"/>
                <a:cs typeface="宋体"/>
              </a:rPr>
              <a:t>甚</a:t>
            </a:r>
            <a:r>
              <a:rPr dirty="0" sz="1700">
                <a:solidFill>
                  <a:srgbClr val="181B0D"/>
                </a:solidFill>
                <a:latin typeface="宋体"/>
                <a:cs typeface="宋体"/>
              </a:rPr>
              <a:t>至根</a:t>
            </a:r>
            <a:r>
              <a:rPr dirty="0" sz="1700" spc="-15">
                <a:solidFill>
                  <a:srgbClr val="181B0D"/>
                </a:solidFill>
                <a:latin typeface="宋体"/>
                <a:cs typeface="宋体"/>
              </a:rPr>
              <a:t>本</a:t>
            </a:r>
            <a:r>
              <a:rPr dirty="0" sz="1700">
                <a:solidFill>
                  <a:srgbClr val="181B0D"/>
                </a:solidFill>
                <a:latin typeface="宋体"/>
                <a:cs typeface="宋体"/>
              </a:rPr>
              <a:t>不显示</a:t>
            </a:r>
            <a:endParaRPr sz="1700">
              <a:latin typeface="宋体"/>
              <a:cs typeface="宋体"/>
            </a:endParaRPr>
          </a:p>
          <a:p>
            <a:pPr lvl="2" marL="1384300" indent="-384175">
              <a:lnSpc>
                <a:spcPct val="100000"/>
              </a:lnSpc>
              <a:spcBef>
                <a:spcPts val="370"/>
              </a:spcBef>
              <a:buFont typeface="Franklin Gothic Book"/>
              <a:buChar char="■"/>
              <a:tabLst>
                <a:tab pos="1383665" algn="l"/>
                <a:tab pos="1384300" algn="l"/>
              </a:tabLst>
            </a:pPr>
            <a:r>
              <a:rPr dirty="0" sz="1700">
                <a:solidFill>
                  <a:srgbClr val="181B0D"/>
                </a:solidFill>
                <a:latin typeface="宋体"/>
                <a:cs typeface="宋体"/>
              </a:rPr>
              <a:t>不同的浏览器对安全性</a:t>
            </a:r>
            <a:r>
              <a:rPr dirty="0" sz="1700" spc="-10">
                <a:solidFill>
                  <a:srgbClr val="181B0D"/>
                </a:solidFill>
                <a:latin typeface="宋体"/>
                <a:cs typeface="宋体"/>
              </a:rPr>
              <a:t>和</a:t>
            </a:r>
            <a:r>
              <a:rPr dirty="0" sz="1700" spc="-5">
                <a:solidFill>
                  <a:srgbClr val="181B0D"/>
                </a:solidFill>
                <a:latin typeface="Times New Roman"/>
                <a:cs typeface="Times New Roman"/>
              </a:rPr>
              <a:t>Java</a:t>
            </a:r>
            <a:r>
              <a:rPr dirty="0" sz="1700">
                <a:solidFill>
                  <a:srgbClr val="181B0D"/>
                </a:solidFill>
                <a:latin typeface="宋体"/>
                <a:cs typeface="宋体"/>
              </a:rPr>
              <a:t>的设</a:t>
            </a:r>
            <a:r>
              <a:rPr dirty="0" sz="1700" spc="-15">
                <a:solidFill>
                  <a:srgbClr val="181B0D"/>
                </a:solidFill>
                <a:latin typeface="宋体"/>
                <a:cs typeface="宋体"/>
              </a:rPr>
              <a:t>置</a:t>
            </a:r>
            <a:r>
              <a:rPr dirty="0" sz="1700">
                <a:solidFill>
                  <a:srgbClr val="181B0D"/>
                </a:solidFill>
                <a:latin typeface="宋体"/>
                <a:cs typeface="宋体"/>
              </a:rPr>
              <a:t>也不</a:t>
            </a:r>
            <a:r>
              <a:rPr dirty="0" sz="1700" spc="-15">
                <a:solidFill>
                  <a:srgbClr val="181B0D"/>
                </a:solidFill>
                <a:latin typeface="宋体"/>
                <a:cs typeface="宋体"/>
              </a:rPr>
              <a:t>一</a:t>
            </a:r>
            <a:r>
              <a:rPr dirty="0" sz="1700">
                <a:solidFill>
                  <a:srgbClr val="181B0D"/>
                </a:solidFill>
                <a:latin typeface="宋体"/>
                <a:cs typeface="宋体"/>
              </a:rPr>
              <a:t>样</a:t>
            </a:r>
            <a:endParaRPr sz="1700">
              <a:latin typeface="宋体"/>
              <a:cs typeface="宋体"/>
            </a:endParaRPr>
          </a:p>
          <a:p>
            <a:pPr lvl="1" marL="927100" indent="-384175">
              <a:lnSpc>
                <a:spcPct val="100000"/>
              </a:lnSpc>
              <a:spcBef>
                <a:spcPts val="229"/>
              </a:spcBef>
              <a:buSzPct val="95000"/>
              <a:buFont typeface="Franklin Gothic Book"/>
              <a:buChar char="–"/>
              <a:tabLst>
                <a:tab pos="926465" algn="l"/>
                <a:tab pos="927100" algn="l"/>
              </a:tabLst>
            </a:pPr>
            <a:r>
              <a:rPr dirty="0" sz="2000" spc="-105">
                <a:solidFill>
                  <a:srgbClr val="181B0D"/>
                </a:solidFill>
                <a:latin typeface="宋体"/>
                <a:cs typeface="宋体"/>
              </a:rPr>
              <a:t>分辨率测试</a:t>
            </a:r>
            <a:endParaRPr sz="2000">
              <a:latin typeface="宋体"/>
              <a:cs typeface="宋体"/>
            </a:endParaRPr>
          </a:p>
          <a:p>
            <a:pPr lvl="2" marL="1384300" indent="-384175">
              <a:lnSpc>
                <a:spcPct val="100000"/>
              </a:lnSpc>
              <a:spcBef>
                <a:spcPts val="360"/>
              </a:spcBef>
              <a:buFont typeface="Franklin Gothic Book"/>
              <a:buChar char="■"/>
              <a:tabLst>
                <a:tab pos="1383665" algn="l"/>
                <a:tab pos="1384300" algn="l"/>
              </a:tabLst>
            </a:pPr>
            <a:r>
              <a:rPr dirty="0" sz="1700">
                <a:solidFill>
                  <a:srgbClr val="181B0D"/>
                </a:solidFill>
                <a:latin typeface="宋体"/>
                <a:cs typeface="宋体"/>
              </a:rPr>
              <a:t>页面版式在</a:t>
            </a:r>
            <a:r>
              <a:rPr dirty="0" sz="1700">
                <a:solidFill>
                  <a:srgbClr val="181B0D"/>
                </a:solidFill>
                <a:latin typeface="Times New Roman"/>
                <a:cs typeface="Times New Roman"/>
              </a:rPr>
              <a:t>640</a:t>
            </a:r>
            <a:r>
              <a:rPr dirty="0" sz="1700">
                <a:solidFill>
                  <a:srgbClr val="181B0D"/>
                </a:solidFill>
                <a:latin typeface="宋体"/>
                <a:cs typeface="宋体"/>
              </a:rPr>
              <a:t>×</a:t>
            </a:r>
            <a:r>
              <a:rPr dirty="0" sz="1700">
                <a:solidFill>
                  <a:srgbClr val="181B0D"/>
                </a:solidFill>
                <a:latin typeface="Times New Roman"/>
                <a:cs typeface="Times New Roman"/>
              </a:rPr>
              <a:t>400</a:t>
            </a:r>
            <a:r>
              <a:rPr dirty="0" sz="1700">
                <a:solidFill>
                  <a:srgbClr val="181B0D"/>
                </a:solidFill>
                <a:latin typeface="宋体"/>
                <a:cs typeface="宋体"/>
              </a:rPr>
              <a:t>、</a:t>
            </a:r>
            <a:r>
              <a:rPr dirty="0" sz="1700" spc="-5">
                <a:solidFill>
                  <a:srgbClr val="181B0D"/>
                </a:solidFill>
                <a:latin typeface="Times New Roman"/>
                <a:cs typeface="Times New Roman"/>
              </a:rPr>
              <a:t>600</a:t>
            </a:r>
            <a:r>
              <a:rPr dirty="0" sz="1700" spc="-5">
                <a:solidFill>
                  <a:srgbClr val="181B0D"/>
                </a:solidFill>
                <a:latin typeface="宋体"/>
                <a:cs typeface="宋体"/>
              </a:rPr>
              <a:t>×</a:t>
            </a:r>
            <a:r>
              <a:rPr dirty="0" sz="1700" spc="-5">
                <a:solidFill>
                  <a:srgbClr val="181B0D"/>
                </a:solidFill>
                <a:latin typeface="Times New Roman"/>
                <a:cs typeface="Times New Roman"/>
              </a:rPr>
              <a:t>800</a:t>
            </a:r>
            <a:r>
              <a:rPr dirty="0" sz="1700">
                <a:solidFill>
                  <a:srgbClr val="181B0D"/>
                </a:solidFill>
                <a:latin typeface="宋体"/>
                <a:cs typeface="宋体"/>
              </a:rPr>
              <a:t>或</a:t>
            </a:r>
            <a:r>
              <a:rPr dirty="0" sz="1700">
                <a:solidFill>
                  <a:srgbClr val="181B0D"/>
                </a:solidFill>
                <a:latin typeface="Times New Roman"/>
                <a:cs typeface="Times New Roman"/>
              </a:rPr>
              <a:t>1024</a:t>
            </a:r>
            <a:r>
              <a:rPr dirty="0" sz="1700">
                <a:solidFill>
                  <a:srgbClr val="181B0D"/>
                </a:solidFill>
                <a:latin typeface="宋体"/>
                <a:cs typeface="宋体"/>
              </a:rPr>
              <a:t>×</a:t>
            </a:r>
            <a:r>
              <a:rPr dirty="0" sz="1700">
                <a:solidFill>
                  <a:srgbClr val="181B0D"/>
                </a:solidFill>
                <a:latin typeface="Times New Roman"/>
                <a:cs typeface="Times New Roman"/>
              </a:rPr>
              <a:t>768</a:t>
            </a:r>
            <a:r>
              <a:rPr dirty="0" sz="1700" spc="-15">
                <a:solidFill>
                  <a:srgbClr val="181B0D"/>
                </a:solidFill>
                <a:latin typeface="宋体"/>
                <a:cs typeface="宋体"/>
              </a:rPr>
              <a:t>的</a:t>
            </a:r>
            <a:r>
              <a:rPr dirty="0" sz="1700">
                <a:solidFill>
                  <a:srgbClr val="181B0D"/>
                </a:solidFill>
                <a:latin typeface="宋体"/>
                <a:cs typeface="宋体"/>
              </a:rPr>
              <a:t>分辨</a:t>
            </a:r>
            <a:r>
              <a:rPr dirty="0" sz="1700" spc="-15">
                <a:solidFill>
                  <a:srgbClr val="181B0D"/>
                </a:solidFill>
                <a:latin typeface="宋体"/>
                <a:cs typeface="宋体"/>
              </a:rPr>
              <a:t>率</a:t>
            </a:r>
            <a:r>
              <a:rPr dirty="0" sz="1700">
                <a:solidFill>
                  <a:srgbClr val="181B0D"/>
                </a:solidFill>
                <a:latin typeface="宋体"/>
                <a:cs typeface="宋体"/>
              </a:rPr>
              <a:t>模式</a:t>
            </a:r>
            <a:r>
              <a:rPr dirty="0" sz="1700" spc="-15">
                <a:solidFill>
                  <a:srgbClr val="181B0D"/>
                </a:solidFill>
                <a:latin typeface="宋体"/>
                <a:cs typeface="宋体"/>
              </a:rPr>
              <a:t>下</a:t>
            </a:r>
            <a:r>
              <a:rPr dirty="0" sz="1700">
                <a:solidFill>
                  <a:srgbClr val="181B0D"/>
                </a:solidFill>
                <a:latin typeface="宋体"/>
                <a:cs typeface="宋体"/>
              </a:rPr>
              <a:t>是否</a:t>
            </a:r>
            <a:r>
              <a:rPr dirty="0" sz="1700" spc="-15">
                <a:solidFill>
                  <a:srgbClr val="181B0D"/>
                </a:solidFill>
                <a:latin typeface="宋体"/>
                <a:cs typeface="宋体"/>
              </a:rPr>
              <a:t>显</a:t>
            </a:r>
            <a:r>
              <a:rPr dirty="0" sz="1700">
                <a:solidFill>
                  <a:srgbClr val="181B0D"/>
                </a:solidFill>
                <a:latin typeface="宋体"/>
                <a:cs typeface="宋体"/>
              </a:rPr>
              <a:t>示正常</a:t>
            </a:r>
            <a:endParaRPr sz="1700">
              <a:latin typeface="宋体"/>
              <a:cs typeface="宋体"/>
            </a:endParaRPr>
          </a:p>
          <a:p>
            <a:pPr lvl="2" marL="1384300" indent="-384175">
              <a:lnSpc>
                <a:spcPct val="100000"/>
              </a:lnSpc>
              <a:spcBef>
                <a:spcPts val="375"/>
              </a:spcBef>
              <a:buFont typeface="Franklin Gothic Book"/>
              <a:buChar char="■"/>
              <a:tabLst>
                <a:tab pos="1383665" algn="l"/>
                <a:tab pos="1384300" algn="l"/>
              </a:tabLst>
            </a:pPr>
            <a:r>
              <a:rPr dirty="0" sz="1700">
                <a:solidFill>
                  <a:srgbClr val="181B0D"/>
                </a:solidFill>
                <a:latin typeface="宋体"/>
                <a:cs typeface="宋体"/>
              </a:rPr>
              <a:t>字体是否太大或太小以</a:t>
            </a:r>
            <a:r>
              <a:rPr dirty="0" sz="1700" spc="-15">
                <a:solidFill>
                  <a:srgbClr val="181B0D"/>
                </a:solidFill>
                <a:latin typeface="宋体"/>
                <a:cs typeface="宋体"/>
              </a:rPr>
              <a:t>至</a:t>
            </a:r>
            <a:r>
              <a:rPr dirty="0" sz="1700">
                <a:solidFill>
                  <a:srgbClr val="181B0D"/>
                </a:solidFill>
                <a:latin typeface="宋体"/>
                <a:cs typeface="宋体"/>
              </a:rPr>
              <a:t>于无</a:t>
            </a:r>
            <a:r>
              <a:rPr dirty="0" sz="1700" spc="-15">
                <a:solidFill>
                  <a:srgbClr val="181B0D"/>
                </a:solidFill>
                <a:latin typeface="宋体"/>
                <a:cs typeface="宋体"/>
              </a:rPr>
              <a:t>法</a:t>
            </a:r>
            <a:r>
              <a:rPr dirty="0" sz="1700">
                <a:solidFill>
                  <a:srgbClr val="181B0D"/>
                </a:solidFill>
                <a:latin typeface="宋体"/>
                <a:cs typeface="宋体"/>
              </a:rPr>
              <a:t>浏览</a:t>
            </a:r>
            <a:endParaRPr sz="1700">
              <a:latin typeface="宋体"/>
              <a:cs typeface="宋体"/>
            </a:endParaRPr>
          </a:p>
          <a:p>
            <a:pPr lvl="2" marL="1384300" indent="-384175">
              <a:lnSpc>
                <a:spcPct val="100000"/>
              </a:lnSpc>
              <a:spcBef>
                <a:spcPts val="370"/>
              </a:spcBef>
              <a:buFont typeface="Franklin Gothic Book"/>
              <a:buChar char="■"/>
              <a:tabLst>
                <a:tab pos="1383665" algn="l"/>
                <a:tab pos="1384300" algn="l"/>
              </a:tabLst>
            </a:pPr>
            <a:r>
              <a:rPr dirty="0" sz="1700">
                <a:solidFill>
                  <a:srgbClr val="181B0D"/>
                </a:solidFill>
                <a:latin typeface="宋体"/>
                <a:cs typeface="宋体"/>
              </a:rPr>
              <a:t>文本和图片是否对齐</a:t>
            </a:r>
            <a:endParaRPr sz="1700">
              <a:latin typeface="宋体"/>
              <a:cs typeface="宋体"/>
            </a:endParaRPr>
          </a:p>
          <a:p>
            <a:pPr lvl="1" marL="927100" indent="-384175">
              <a:lnSpc>
                <a:spcPct val="100000"/>
              </a:lnSpc>
              <a:spcBef>
                <a:spcPts val="229"/>
              </a:spcBef>
              <a:buSzPct val="95000"/>
              <a:buFont typeface="Franklin Gothic Book"/>
              <a:buChar char="–"/>
              <a:tabLst>
                <a:tab pos="926465" algn="l"/>
                <a:tab pos="927100" algn="l"/>
              </a:tabLst>
            </a:pPr>
            <a:r>
              <a:rPr dirty="0" sz="2000" spc="-105">
                <a:solidFill>
                  <a:srgbClr val="181B0D"/>
                </a:solidFill>
                <a:latin typeface="宋体"/>
                <a:cs typeface="宋体"/>
              </a:rPr>
              <a:t>打印测试</a:t>
            </a:r>
            <a:endParaRPr sz="2000">
              <a:latin typeface="宋体"/>
              <a:cs typeface="宋体"/>
            </a:endParaRPr>
          </a:p>
          <a:p>
            <a:pPr lvl="2" marL="1384300" indent="-384175">
              <a:lnSpc>
                <a:spcPct val="100000"/>
              </a:lnSpc>
              <a:spcBef>
                <a:spcPts val="360"/>
              </a:spcBef>
              <a:buFont typeface="Franklin Gothic Book"/>
              <a:buChar char="■"/>
              <a:tabLst>
                <a:tab pos="1383665" algn="l"/>
                <a:tab pos="1384300" algn="l"/>
              </a:tabLst>
            </a:pPr>
            <a:r>
              <a:rPr dirty="0" sz="1700">
                <a:solidFill>
                  <a:srgbClr val="181B0D"/>
                </a:solidFill>
                <a:latin typeface="宋体"/>
                <a:cs typeface="宋体"/>
              </a:rPr>
              <a:t>屏幕上显示的图片和文</a:t>
            </a:r>
            <a:r>
              <a:rPr dirty="0" sz="1700" spc="-15">
                <a:solidFill>
                  <a:srgbClr val="181B0D"/>
                </a:solidFill>
                <a:latin typeface="宋体"/>
                <a:cs typeface="宋体"/>
              </a:rPr>
              <a:t>本</a:t>
            </a:r>
            <a:r>
              <a:rPr dirty="0" sz="1700">
                <a:solidFill>
                  <a:srgbClr val="181B0D"/>
                </a:solidFill>
                <a:latin typeface="宋体"/>
                <a:cs typeface="宋体"/>
              </a:rPr>
              <a:t>的对</a:t>
            </a:r>
            <a:r>
              <a:rPr dirty="0" sz="1700" spc="-15">
                <a:solidFill>
                  <a:srgbClr val="181B0D"/>
                </a:solidFill>
                <a:latin typeface="宋体"/>
                <a:cs typeface="宋体"/>
              </a:rPr>
              <a:t>齐</a:t>
            </a:r>
            <a:r>
              <a:rPr dirty="0" sz="1700">
                <a:solidFill>
                  <a:srgbClr val="181B0D"/>
                </a:solidFill>
                <a:latin typeface="宋体"/>
                <a:cs typeface="宋体"/>
              </a:rPr>
              <a:t>方式</a:t>
            </a:r>
            <a:r>
              <a:rPr dirty="0" sz="1700" spc="-15">
                <a:solidFill>
                  <a:srgbClr val="181B0D"/>
                </a:solidFill>
                <a:latin typeface="宋体"/>
                <a:cs typeface="宋体"/>
              </a:rPr>
              <a:t>可</a:t>
            </a:r>
            <a:r>
              <a:rPr dirty="0" sz="1700">
                <a:solidFill>
                  <a:srgbClr val="181B0D"/>
                </a:solidFill>
                <a:latin typeface="宋体"/>
                <a:cs typeface="宋体"/>
              </a:rPr>
              <a:t>能与</a:t>
            </a:r>
            <a:r>
              <a:rPr dirty="0" sz="1700" spc="-15">
                <a:solidFill>
                  <a:srgbClr val="181B0D"/>
                </a:solidFill>
                <a:latin typeface="宋体"/>
                <a:cs typeface="宋体"/>
              </a:rPr>
              <a:t>打</a:t>
            </a:r>
            <a:r>
              <a:rPr dirty="0" sz="1700">
                <a:solidFill>
                  <a:srgbClr val="181B0D"/>
                </a:solidFill>
                <a:latin typeface="宋体"/>
                <a:cs typeface="宋体"/>
              </a:rPr>
              <a:t>印出</a:t>
            </a:r>
            <a:r>
              <a:rPr dirty="0" sz="1700" spc="-15">
                <a:solidFill>
                  <a:srgbClr val="181B0D"/>
                </a:solidFill>
                <a:latin typeface="宋体"/>
                <a:cs typeface="宋体"/>
              </a:rPr>
              <a:t>来</a:t>
            </a:r>
            <a:r>
              <a:rPr dirty="0" sz="1700">
                <a:solidFill>
                  <a:srgbClr val="181B0D"/>
                </a:solidFill>
                <a:latin typeface="宋体"/>
                <a:cs typeface="宋体"/>
              </a:rPr>
              <a:t>的东</a:t>
            </a:r>
            <a:r>
              <a:rPr dirty="0" sz="1700" spc="-15">
                <a:solidFill>
                  <a:srgbClr val="181B0D"/>
                </a:solidFill>
                <a:latin typeface="宋体"/>
                <a:cs typeface="宋体"/>
              </a:rPr>
              <a:t>西</a:t>
            </a:r>
            <a:r>
              <a:rPr dirty="0" sz="1700">
                <a:solidFill>
                  <a:srgbClr val="181B0D"/>
                </a:solidFill>
                <a:latin typeface="宋体"/>
                <a:cs typeface="宋体"/>
              </a:rPr>
              <a:t>不一样</a:t>
            </a:r>
            <a:endParaRPr sz="1700">
              <a:latin typeface="宋体"/>
              <a:cs typeface="宋体"/>
            </a:endParaRPr>
          </a:p>
          <a:p>
            <a:pPr lvl="1" marL="927100" indent="-384175">
              <a:lnSpc>
                <a:spcPct val="100000"/>
              </a:lnSpc>
              <a:spcBef>
                <a:spcPts val="229"/>
              </a:spcBef>
              <a:buSzPct val="95000"/>
              <a:buFont typeface="Franklin Gothic Book"/>
              <a:buChar char="–"/>
              <a:tabLst>
                <a:tab pos="926465" algn="l"/>
                <a:tab pos="927100" algn="l"/>
              </a:tabLst>
            </a:pPr>
            <a:r>
              <a:rPr dirty="0" sz="2000" spc="-105">
                <a:solidFill>
                  <a:srgbClr val="181B0D"/>
                </a:solidFill>
                <a:latin typeface="宋体"/>
                <a:cs typeface="宋体"/>
              </a:rPr>
              <a:t>组合测试</a:t>
            </a:r>
            <a:endParaRPr sz="2000">
              <a:latin typeface="宋体"/>
              <a:cs typeface="宋体"/>
            </a:endParaRPr>
          </a:p>
          <a:p>
            <a:pPr marL="927100">
              <a:lnSpc>
                <a:spcPct val="100000"/>
              </a:lnSpc>
              <a:spcBef>
                <a:spcPts val="360"/>
              </a:spcBef>
            </a:pPr>
            <a:r>
              <a:rPr dirty="0" sz="1700">
                <a:solidFill>
                  <a:srgbClr val="181B0D"/>
                </a:solidFill>
                <a:latin typeface="宋体"/>
                <a:cs typeface="宋体"/>
              </a:rPr>
              <a:t>例如：</a:t>
            </a:r>
            <a:r>
              <a:rPr dirty="0" sz="1700">
                <a:solidFill>
                  <a:srgbClr val="181B0D"/>
                </a:solidFill>
                <a:latin typeface="Times New Roman"/>
                <a:cs typeface="Times New Roman"/>
              </a:rPr>
              <a:t>600</a:t>
            </a:r>
            <a:r>
              <a:rPr dirty="0" sz="1700">
                <a:solidFill>
                  <a:srgbClr val="181B0D"/>
                </a:solidFill>
                <a:latin typeface="宋体"/>
                <a:cs typeface="宋体"/>
              </a:rPr>
              <a:t>×</a:t>
            </a:r>
            <a:r>
              <a:rPr dirty="0" sz="1700">
                <a:solidFill>
                  <a:srgbClr val="181B0D"/>
                </a:solidFill>
                <a:latin typeface="Times New Roman"/>
                <a:cs typeface="Times New Roman"/>
              </a:rPr>
              <a:t>800</a:t>
            </a:r>
            <a:r>
              <a:rPr dirty="0" sz="1700">
                <a:solidFill>
                  <a:srgbClr val="181B0D"/>
                </a:solidFill>
                <a:latin typeface="宋体"/>
                <a:cs typeface="宋体"/>
              </a:rPr>
              <a:t>的分辨</a:t>
            </a:r>
            <a:r>
              <a:rPr dirty="0" sz="1700" spc="-15">
                <a:solidFill>
                  <a:srgbClr val="181B0D"/>
                </a:solidFill>
                <a:latin typeface="宋体"/>
                <a:cs typeface="宋体"/>
              </a:rPr>
              <a:t>率</a:t>
            </a:r>
            <a:r>
              <a:rPr dirty="0" sz="1700" spc="-5">
                <a:solidFill>
                  <a:srgbClr val="181B0D"/>
                </a:solidFill>
                <a:latin typeface="宋体"/>
                <a:cs typeface="宋体"/>
              </a:rPr>
              <a:t>在</a:t>
            </a:r>
            <a:r>
              <a:rPr dirty="0" sz="1700" spc="-5">
                <a:solidFill>
                  <a:srgbClr val="181B0D"/>
                </a:solidFill>
                <a:latin typeface="Times New Roman"/>
                <a:cs typeface="Times New Roman"/>
              </a:rPr>
              <a:t>MAC</a:t>
            </a:r>
            <a:r>
              <a:rPr dirty="0" sz="1700">
                <a:solidFill>
                  <a:srgbClr val="181B0D"/>
                </a:solidFill>
                <a:latin typeface="宋体"/>
                <a:cs typeface="宋体"/>
              </a:rPr>
              <a:t>机</a:t>
            </a:r>
            <a:r>
              <a:rPr dirty="0" sz="1700" spc="-15">
                <a:solidFill>
                  <a:srgbClr val="181B0D"/>
                </a:solidFill>
                <a:latin typeface="宋体"/>
                <a:cs typeface="宋体"/>
              </a:rPr>
              <a:t>上</a:t>
            </a:r>
            <a:r>
              <a:rPr dirty="0" sz="1700">
                <a:solidFill>
                  <a:srgbClr val="181B0D"/>
                </a:solidFill>
                <a:latin typeface="宋体"/>
                <a:cs typeface="宋体"/>
              </a:rPr>
              <a:t>可能</a:t>
            </a:r>
            <a:r>
              <a:rPr dirty="0" sz="1700" spc="-15">
                <a:solidFill>
                  <a:srgbClr val="181B0D"/>
                </a:solidFill>
                <a:latin typeface="宋体"/>
                <a:cs typeface="宋体"/>
              </a:rPr>
              <a:t>不</a:t>
            </a:r>
            <a:r>
              <a:rPr dirty="0" sz="1700">
                <a:solidFill>
                  <a:srgbClr val="181B0D"/>
                </a:solidFill>
                <a:latin typeface="宋体"/>
                <a:cs typeface="宋体"/>
              </a:rPr>
              <a:t>错，</a:t>
            </a:r>
            <a:r>
              <a:rPr dirty="0" sz="1700" spc="-15">
                <a:solidFill>
                  <a:srgbClr val="181B0D"/>
                </a:solidFill>
                <a:latin typeface="宋体"/>
                <a:cs typeface="宋体"/>
              </a:rPr>
              <a:t>但</a:t>
            </a:r>
            <a:r>
              <a:rPr dirty="0" sz="1700">
                <a:solidFill>
                  <a:srgbClr val="181B0D"/>
                </a:solidFill>
                <a:latin typeface="宋体"/>
                <a:cs typeface="宋体"/>
              </a:rPr>
              <a:t>是在</a:t>
            </a:r>
            <a:r>
              <a:rPr dirty="0" sz="1700" spc="-5">
                <a:solidFill>
                  <a:srgbClr val="181B0D"/>
                </a:solidFill>
                <a:latin typeface="Times New Roman"/>
                <a:cs typeface="Times New Roman"/>
              </a:rPr>
              <a:t>IBM</a:t>
            </a:r>
            <a:r>
              <a:rPr dirty="0" sz="1700">
                <a:solidFill>
                  <a:srgbClr val="181B0D"/>
                </a:solidFill>
                <a:latin typeface="宋体"/>
                <a:cs typeface="宋体"/>
              </a:rPr>
              <a:t>兼容</a:t>
            </a:r>
            <a:r>
              <a:rPr dirty="0" sz="1700" spc="-15">
                <a:solidFill>
                  <a:srgbClr val="181B0D"/>
                </a:solidFill>
                <a:latin typeface="宋体"/>
                <a:cs typeface="宋体"/>
              </a:rPr>
              <a:t>机</a:t>
            </a:r>
            <a:r>
              <a:rPr dirty="0" sz="1700">
                <a:solidFill>
                  <a:srgbClr val="181B0D"/>
                </a:solidFill>
                <a:latin typeface="宋体"/>
                <a:cs typeface="宋体"/>
              </a:rPr>
              <a:t>上却</a:t>
            </a:r>
            <a:r>
              <a:rPr dirty="0" sz="1700" spc="-15">
                <a:solidFill>
                  <a:srgbClr val="181B0D"/>
                </a:solidFill>
                <a:latin typeface="宋体"/>
                <a:cs typeface="宋体"/>
              </a:rPr>
              <a:t>很</a:t>
            </a:r>
            <a:r>
              <a:rPr dirty="0" sz="1700">
                <a:solidFill>
                  <a:srgbClr val="181B0D"/>
                </a:solidFill>
                <a:latin typeface="宋体"/>
                <a:cs typeface="宋体"/>
              </a:rPr>
              <a:t>难看</a:t>
            </a:r>
            <a:endParaRPr sz="1700">
              <a:latin typeface="宋体"/>
              <a:cs typeface="宋体"/>
            </a:endParaRPr>
          </a:p>
        </p:txBody>
      </p:sp>
      <p:sp>
        <p:nvSpPr>
          <p:cNvPr id="4" name="object 4"/>
          <p:cNvSpPr txBox="1"/>
          <p:nvPr/>
        </p:nvSpPr>
        <p:spPr>
          <a:xfrm>
            <a:off x="0" y="0"/>
            <a:ext cx="271780" cy="299720"/>
          </a:xfrm>
          <a:prstGeom prst="rect">
            <a:avLst/>
          </a:prstGeom>
        </p:spPr>
        <p:txBody>
          <a:bodyPr wrap="square" lIns="0" tIns="12700" rIns="0" bIns="0" rtlCol="0" vert="horz">
            <a:spAutoFit/>
          </a:bodyPr>
          <a:lstStyle/>
          <a:p>
            <a:pPr>
              <a:lnSpc>
                <a:spcPct val="100000"/>
              </a:lnSpc>
              <a:spcBef>
                <a:spcPts val="100"/>
              </a:spcBef>
            </a:pPr>
            <a:r>
              <a:rPr dirty="0" sz="1800" spc="-40">
                <a:latin typeface="Franklin Gothic Book"/>
                <a:cs typeface="Franklin Gothic Book"/>
              </a:rPr>
              <a:t>11</a:t>
            </a:r>
            <a:endParaRPr sz="1800">
              <a:latin typeface="Franklin Gothic Book"/>
              <a:cs typeface="Franklin Gothic 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5510530" cy="635000"/>
          </a:xfrm>
          <a:prstGeom prst="rect"/>
        </p:spPr>
        <p:txBody>
          <a:bodyPr wrap="square" lIns="0" tIns="12065" rIns="0" bIns="0" rtlCol="0" vert="horz">
            <a:spAutoFit/>
          </a:bodyPr>
          <a:lstStyle/>
          <a:p>
            <a:pPr marL="12700">
              <a:lnSpc>
                <a:spcPct val="100000"/>
              </a:lnSpc>
              <a:spcBef>
                <a:spcPts val="95"/>
              </a:spcBef>
            </a:pPr>
            <a:r>
              <a:rPr dirty="0" spc="-335">
                <a:latin typeface="Times New Roman"/>
                <a:cs typeface="Times New Roman"/>
              </a:rPr>
              <a:t>W</a:t>
            </a:r>
            <a:r>
              <a:rPr dirty="0" spc="-5">
                <a:latin typeface="Times New Roman"/>
                <a:cs typeface="Times New Roman"/>
              </a:rPr>
              <a:t>e</a:t>
            </a:r>
            <a:r>
              <a:rPr dirty="0">
                <a:latin typeface="Times New Roman"/>
                <a:cs typeface="Times New Roman"/>
              </a:rPr>
              <a:t>b</a:t>
            </a:r>
            <a:r>
              <a:rPr dirty="0" spc="-5"/>
              <a:t>应用系统测试的实施</a:t>
            </a:r>
          </a:p>
        </p:txBody>
      </p:sp>
      <p:sp>
        <p:nvSpPr>
          <p:cNvPr id="3" name="object 3"/>
          <p:cNvSpPr txBox="1"/>
          <p:nvPr/>
        </p:nvSpPr>
        <p:spPr>
          <a:xfrm>
            <a:off x="2003298" y="1471216"/>
            <a:ext cx="8462010" cy="5136515"/>
          </a:xfrm>
          <a:prstGeom prst="rect">
            <a:avLst/>
          </a:prstGeom>
        </p:spPr>
        <p:txBody>
          <a:bodyPr wrap="square" lIns="0" tIns="36830" rIns="0" bIns="0" rtlCol="0" vert="horz">
            <a:spAutoFit/>
          </a:bodyPr>
          <a:lstStyle/>
          <a:p>
            <a:pPr marL="396240" indent="-384175">
              <a:lnSpc>
                <a:spcPct val="100000"/>
              </a:lnSpc>
              <a:spcBef>
                <a:spcPts val="290"/>
              </a:spcBef>
              <a:buFont typeface="Franklin Gothic Book"/>
              <a:buChar char="■"/>
              <a:tabLst>
                <a:tab pos="396240" algn="l"/>
                <a:tab pos="396875" algn="l"/>
              </a:tabLst>
            </a:pPr>
            <a:r>
              <a:rPr dirty="0" sz="2000">
                <a:solidFill>
                  <a:srgbClr val="181B0D"/>
                </a:solidFill>
                <a:latin typeface="宋体"/>
                <a:cs typeface="宋体"/>
              </a:rPr>
              <a:t>安全性测试</a:t>
            </a:r>
            <a:endParaRPr sz="2000">
              <a:latin typeface="宋体"/>
              <a:cs typeface="宋体"/>
            </a:endParaRPr>
          </a:p>
          <a:p>
            <a:pPr lvl="1" marL="927100" indent="-384175">
              <a:lnSpc>
                <a:spcPct val="100000"/>
              </a:lnSpc>
              <a:spcBef>
                <a:spcPts val="215"/>
              </a:spcBef>
              <a:buSzPct val="95238"/>
              <a:buFont typeface="Franklin Gothic Book"/>
              <a:buChar char="–"/>
              <a:tabLst>
                <a:tab pos="926465" algn="l"/>
                <a:tab pos="927100" algn="l"/>
              </a:tabLst>
            </a:pPr>
            <a:r>
              <a:rPr dirty="0" sz="2100" spc="-100">
                <a:solidFill>
                  <a:srgbClr val="181B0D"/>
                </a:solidFill>
                <a:latin typeface="宋体"/>
                <a:cs typeface="宋体"/>
              </a:rPr>
              <a:t>注册登录测试</a:t>
            </a:r>
            <a:endParaRPr sz="2100">
              <a:latin typeface="宋体"/>
              <a:cs typeface="宋体"/>
            </a:endParaRPr>
          </a:p>
          <a:p>
            <a:pPr lvl="1" marL="927100" indent="-384175">
              <a:lnSpc>
                <a:spcPct val="100000"/>
              </a:lnSpc>
              <a:spcBef>
                <a:spcPts val="200"/>
              </a:spcBef>
              <a:buSzPct val="95238"/>
              <a:buFont typeface="Franklin Gothic Book"/>
              <a:buChar char="–"/>
              <a:tabLst>
                <a:tab pos="926465" algn="l"/>
                <a:tab pos="927100" algn="l"/>
              </a:tabLst>
            </a:pPr>
            <a:r>
              <a:rPr dirty="0" sz="2100" spc="-100">
                <a:solidFill>
                  <a:srgbClr val="181B0D"/>
                </a:solidFill>
                <a:latin typeface="宋体"/>
                <a:cs typeface="宋体"/>
              </a:rPr>
              <a:t>超时限制测试</a:t>
            </a:r>
            <a:endParaRPr sz="2100">
              <a:latin typeface="宋体"/>
              <a:cs typeface="宋体"/>
            </a:endParaRPr>
          </a:p>
          <a:p>
            <a:pPr lvl="1" marL="927100" indent="-384175">
              <a:lnSpc>
                <a:spcPct val="100000"/>
              </a:lnSpc>
              <a:spcBef>
                <a:spcPts val="195"/>
              </a:spcBef>
              <a:buSzPct val="95238"/>
              <a:buFont typeface="Franklin Gothic Book"/>
              <a:buChar char="–"/>
              <a:tabLst>
                <a:tab pos="926465" algn="l"/>
                <a:tab pos="927100" algn="l"/>
              </a:tabLst>
            </a:pPr>
            <a:r>
              <a:rPr dirty="0" sz="2100" spc="-100">
                <a:solidFill>
                  <a:srgbClr val="181B0D"/>
                </a:solidFill>
                <a:latin typeface="宋体"/>
                <a:cs typeface="宋体"/>
              </a:rPr>
              <a:t>日志文件测试</a:t>
            </a:r>
            <a:endParaRPr sz="2100">
              <a:latin typeface="宋体"/>
              <a:cs typeface="宋体"/>
            </a:endParaRPr>
          </a:p>
          <a:p>
            <a:pPr lvl="1" marL="927100" indent="-384175">
              <a:lnSpc>
                <a:spcPct val="100000"/>
              </a:lnSpc>
              <a:spcBef>
                <a:spcPts val="195"/>
              </a:spcBef>
              <a:buSzPct val="95238"/>
              <a:buFont typeface="Franklin Gothic Book"/>
              <a:buChar char="–"/>
              <a:tabLst>
                <a:tab pos="926465" algn="l"/>
                <a:tab pos="927100" algn="l"/>
              </a:tabLst>
            </a:pPr>
            <a:r>
              <a:rPr dirty="0" sz="2100" spc="-100">
                <a:solidFill>
                  <a:srgbClr val="181B0D"/>
                </a:solidFill>
                <a:latin typeface="宋体"/>
                <a:cs typeface="宋体"/>
              </a:rPr>
              <a:t>加密测试</a:t>
            </a:r>
            <a:endParaRPr sz="2100">
              <a:latin typeface="宋体"/>
              <a:cs typeface="宋体"/>
            </a:endParaRPr>
          </a:p>
          <a:p>
            <a:pPr lvl="1" marL="927100" indent="-384175">
              <a:lnSpc>
                <a:spcPct val="100000"/>
              </a:lnSpc>
              <a:spcBef>
                <a:spcPts val="200"/>
              </a:spcBef>
              <a:buSzPct val="95238"/>
              <a:buFont typeface="Franklin Gothic Book"/>
              <a:buChar char="–"/>
              <a:tabLst>
                <a:tab pos="926465" algn="l"/>
                <a:tab pos="927100" algn="l"/>
              </a:tabLst>
            </a:pPr>
            <a:r>
              <a:rPr dirty="0" sz="2100" spc="-100">
                <a:solidFill>
                  <a:srgbClr val="181B0D"/>
                </a:solidFill>
                <a:latin typeface="宋体"/>
                <a:cs typeface="宋体"/>
              </a:rPr>
              <a:t>授权测试</a:t>
            </a:r>
            <a:endParaRPr sz="2100">
              <a:latin typeface="宋体"/>
              <a:cs typeface="宋体"/>
            </a:endParaRPr>
          </a:p>
          <a:p>
            <a:pPr marL="396240" indent="-384175">
              <a:lnSpc>
                <a:spcPct val="100000"/>
              </a:lnSpc>
              <a:spcBef>
                <a:spcPts val="800"/>
              </a:spcBef>
              <a:buFont typeface="Franklin Gothic Book"/>
              <a:buChar char="■"/>
              <a:tabLst>
                <a:tab pos="396240" algn="l"/>
                <a:tab pos="396875" algn="l"/>
              </a:tabLst>
            </a:pPr>
            <a:r>
              <a:rPr dirty="0" sz="2000">
                <a:solidFill>
                  <a:srgbClr val="181B0D"/>
                </a:solidFill>
                <a:latin typeface="宋体"/>
                <a:cs typeface="宋体"/>
              </a:rPr>
              <a:t>接口测试</a:t>
            </a:r>
            <a:endParaRPr sz="2000">
              <a:latin typeface="宋体"/>
              <a:cs typeface="宋体"/>
            </a:endParaRPr>
          </a:p>
          <a:p>
            <a:pPr lvl="1" marL="927100" indent="-384175">
              <a:lnSpc>
                <a:spcPct val="100000"/>
              </a:lnSpc>
              <a:spcBef>
                <a:spcPts val="215"/>
              </a:spcBef>
              <a:buSzPct val="95238"/>
              <a:buFont typeface="Franklin Gothic Book"/>
              <a:buChar char="–"/>
              <a:tabLst>
                <a:tab pos="926465" algn="l"/>
                <a:tab pos="927100" algn="l"/>
              </a:tabLst>
            </a:pPr>
            <a:r>
              <a:rPr dirty="0" sz="2100" spc="-100">
                <a:solidFill>
                  <a:srgbClr val="181B0D"/>
                </a:solidFill>
                <a:latin typeface="宋体"/>
                <a:cs typeface="宋体"/>
              </a:rPr>
              <a:t>服务器接口</a:t>
            </a:r>
            <a:endParaRPr sz="2100">
              <a:latin typeface="宋体"/>
              <a:cs typeface="宋体"/>
            </a:endParaRPr>
          </a:p>
          <a:p>
            <a:pPr lvl="1" marL="927100" indent="-384175">
              <a:lnSpc>
                <a:spcPct val="100000"/>
              </a:lnSpc>
              <a:spcBef>
                <a:spcPts val="190"/>
              </a:spcBef>
              <a:buSzPct val="95238"/>
              <a:buFont typeface="Franklin Gothic Book"/>
              <a:buChar char="–"/>
              <a:tabLst>
                <a:tab pos="926465" algn="l"/>
                <a:tab pos="927100" algn="l"/>
              </a:tabLst>
            </a:pPr>
            <a:r>
              <a:rPr dirty="0" sz="2100" spc="-100">
                <a:solidFill>
                  <a:srgbClr val="181B0D"/>
                </a:solidFill>
                <a:latin typeface="宋体"/>
                <a:cs typeface="宋体"/>
              </a:rPr>
              <a:t>外部接口</a:t>
            </a:r>
            <a:endParaRPr sz="2100">
              <a:latin typeface="宋体"/>
              <a:cs typeface="宋体"/>
            </a:endParaRPr>
          </a:p>
          <a:p>
            <a:pPr lvl="1" marL="927100" indent="-384175">
              <a:lnSpc>
                <a:spcPct val="100000"/>
              </a:lnSpc>
              <a:spcBef>
                <a:spcPts val="204"/>
              </a:spcBef>
              <a:buSzPct val="95238"/>
              <a:buFont typeface="Franklin Gothic Book"/>
              <a:buChar char="–"/>
              <a:tabLst>
                <a:tab pos="926465" algn="l"/>
                <a:tab pos="927100" algn="l"/>
              </a:tabLst>
            </a:pPr>
            <a:r>
              <a:rPr dirty="0" sz="2100" spc="-100">
                <a:solidFill>
                  <a:srgbClr val="181B0D"/>
                </a:solidFill>
                <a:latin typeface="宋体"/>
                <a:cs typeface="宋体"/>
              </a:rPr>
              <a:t>错误处理</a:t>
            </a:r>
            <a:endParaRPr sz="2100">
              <a:latin typeface="宋体"/>
              <a:cs typeface="宋体"/>
            </a:endParaRPr>
          </a:p>
          <a:p>
            <a:pPr marL="396240" indent="-384175">
              <a:lnSpc>
                <a:spcPct val="100000"/>
              </a:lnSpc>
              <a:spcBef>
                <a:spcPts val="795"/>
              </a:spcBef>
              <a:buFont typeface="Franklin Gothic Book"/>
              <a:buChar char="■"/>
              <a:tabLst>
                <a:tab pos="396240" algn="l"/>
                <a:tab pos="396875" algn="l"/>
              </a:tabLst>
            </a:pPr>
            <a:r>
              <a:rPr dirty="0" sz="2000">
                <a:solidFill>
                  <a:srgbClr val="181B0D"/>
                </a:solidFill>
                <a:latin typeface="宋体"/>
                <a:cs typeface="宋体"/>
              </a:rPr>
              <a:t>故障恢复测试</a:t>
            </a:r>
            <a:endParaRPr sz="2000">
              <a:latin typeface="宋体"/>
              <a:cs typeface="宋体"/>
            </a:endParaRPr>
          </a:p>
          <a:p>
            <a:pPr lvl="1" marL="927100" marR="35560" indent="-384175">
              <a:lnSpc>
                <a:spcPts val="2020"/>
              </a:lnSpc>
              <a:spcBef>
                <a:spcPts val="700"/>
              </a:spcBef>
              <a:buSzPct val="95238"/>
              <a:buFont typeface="Franklin Gothic Book"/>
              <a:buChar char="–"/>
              <a:tabLst>
                <a:tab pos="926465" algn="l"/>
                <a:tab pos="927100" algn="l"/>
              </a:tabLst>
            </a:pPr>
            <a:r>
              <a:rPr dirty="0" sz="2100" spc="-100">
                <a:solidFill>
                  <a:srgbClr val="181B0D"/>
                </a:solidFill>
                <a:latin typeface="宋体"/>
                <a:cs typeface="宋体"/>
              </a:rPr>
              <a:t>确保系统能从各种意外</a:t>
            </a:r>
            <a:r>
              <a:rPr dirty="0" sz="2100" spc="-114">
                <a:solidFill>
                  <a:srgbClr val="181B0D"/>
                </a:solidFill>
                <a:latin typeface="宋体"/>
                <a:cs typeface="宋体"/>
              </a:rPr>
              <a:t>数</a:t>
            </a:r>
            <a:r>
              <a:rPr dirty="0" sz="2100" spc="-100">
                <a:solidFill>
                  <a:srgbClr val="181B0D"/>
                </a:solidFill>
                <a:latin typeface="宋体"/>
                <a:cs typeface="宋体"/>
              </a:rPr>
              <a:t>据损</a:t>
            </a:r>
            <a:r>
              <a:rPr dirty="0" sz="2100" spc="-114">
                <a:solidFill>
                  <a:srgbClr val="181B0D"/>
                </a:solidFill>
                <a:latin typeface="宋体"/>
                <a:cs typeface="宋体"/>
              </a:rPr>
              <a:t>失</a:t>
            </a:r>
            <a:r>
              <a:rPr dirty="0" sz="2100" spc="-100">
                <a:solidFill>
                  <a:srgbClr val="181B0D"/>
                </a:solidFill>
                <a:latin typeface="宋体"/>
                <a:cs typeface="宋体"/>
              </a:rPr>
              <a:t>或完</a:t>
            </a:r>
            <a:r>
              <a:rPr dirty="0" sz="2100" spc="-114">
                <a:solidFill>
                  <a:srgbClr val="181B0D"/>
                </a:solidFill>
                <a:latin typeface="宋体"/>
                <a:cs typeface="宋体"/>
              </a:rPr>
              <a:t>整</a:t>
            </a:r>
            <a:r>
              <a:rPr dirty="0" sz="2100" spc="-100">
                <a:solidFill>
                  <a:srgbClr val="181B0D"/>
                </a:solidFill>
                <a:latin typeface="宋体"/>
                <a:cs typeface="宋体"/>
              </a:rPr>
              <a:t>性破</a:t>
            </a:r>
            <a:r>
              <a:rPr dirty="0" sz="2100" spc="-114">
                <a:solidFill>
                  <a:srgbClr val="181B0D"/>
                </a:solidFill>
                <a:latin typeface="宋体"/>
                <a:cs typeface="宋体"/>
              </a:rPr>
              <a:t>坏</a:t>
            </a:r>
            <a:r>
              <a:rPr dirty="0" sz="2100" spc="-100">
                <a:solidFill>
                  <a:srgbClr val="181B0D"/>
                </a:solidFill>
                <a:latin typeface="宋体"/>
                <a:cs typeface="宋体"/>
              </a:rPr>
              <a:t>的各</a:t>
            </a:r>
            <a:r>
              <a:rPr dirty="0" sz="2100" spc="-114">
                <a:solidFill>
                  <a:srgbClr val="181B0D"/>
                </a:solidFill>
                <a:latin typeface="宋体"/>
                <a:cs typeface="宋体"/>
              </a:rPr>
              <a:t>种</a:t>
            </a:r>
            <a:r>
              <a:rPr dirty="0" sz="2100" spc="-100">
                <a:solidFill>
                  <a:srgbClr val="181B0D"/>
                </a:solidFill>
                <a:latin typeface="宋体"/>
                <a:cs typeface="宋体"/>
              </a:rPr>
              <a:t>软</a:t>
            </a:r>
            <a:r>
              <a:rPr dirty="0" sz="2000" spc="-5" i="1">
                <a:solidFill>
                  <a:srgbClr val="181B0D"/>
                </a:solidFill>
                <a:latin typeface="Franklin Gothic Book"/>
                <a:cs typeface="Franklin Gothic Book"/>
              </a:rPr>
              <a:t>/</a:t>
            </a:r>
            <a:r>
              <a:rPr dirty="0" sz="2100" spc="-100">
                <a:solidFill>
                  <a:srgbClr val="181B0D"/>
                </a:solidFill>
                <a:latin typeface="宋体"/>
                <a:cs typeface="宋体"/>
              </a:rPr>
              <a:t>硬</a:t>
            </a:r>
            <a:r>
              <a:rPr dirty="0" sz="2100" spc="-114">
                <a:solidFill>
                  <a:srgbClr val="181B0D"/>
                </a:solidFill>
                <a:latin typeface="宋体"/>
                <a:cs typeface="宋体"/>
              </a:rPr>
              <a:t>件</a:t>
            </a:r>
            <a:r>
              <a:rPr dirty="0" sz="2100" spc="-100">
                <a:solidFill>
                  <a:srgbClr val="181B0D"/>
                </a:solidFill>
                <a:latin typeface="宋体"/>
                <a:cs typeface="宋体"/>
              </a:rPr>
              <a:t>故障中 恢复</a:t>
            </a:r>
            <a:endParaRPr sz="2100">
              <a:latin typeface="宋体"/>
              <a:cs typeface="宋体"/>
            </a:endParaRPr>
          </a:p>
          <a:p>
            <a:pPr lvl="1" marL="927100" indent="-384175">
              <a:lnSpc>
                <a:spcPts val="2270"/>
              </a:lnSpc>
              <a:spcBef>
                <a:spcPts val="200"/>
              </a:spcBef>
              <a:buSzPct val="95238"/>
              <a:buFont typeface="Franklin Gothic Book"/>
              <a:buChar char="–"/>
              <a:tabLst>
                <a:tab pos="926465" algn="l"/>
                <a:tab pos="927100" algn="l"/>
              </a:tabLst>
            </a:pPr>
            <a:r>
              <a:rPr dirty="0" sz="2100" spc="-100">
                <a:solidFill>
                  <a:srgbClr val="181B0D"/>
                </a:solidFill>
                <a:latin typeface="宋体"/>
                <a:cs typeface="宋体"/>
              </a:rPr>
              <a:t>核实系统能够是否能在</a:t>
            </a:r>
            <a:r>
              <a:rPr dirty="0" sz="2100" spc="-114">
                <a:solidFill>
                  <a:srgbClr val="181B0D"/>
                </a:solidFill>
                <a:latin typeface="宋体"/>
                <a:cs typeface="宋体"/>
              </a:rPr>
              <a:t>客</a:t>
            </a:r>
            <a:r>
              <a:rPr dirty="0" sz="2100" spc="-100">
                <a:solidFill>
                  <a:srgbClr val="181B0D"/>
                </a:solidFill>
                <a:latin typeface="宋体"/>
                <a:cs typeface="宋体"/>
              </a:rPr>
              <a:t>户</a:t>
            </a:r>
            <a:r>
              <a:rPr dirty="0" sz="2000" spc="-5" i="1">
                <a:solidFill>
                  <a:srgbClr val="181B0D"/>
                </a:solidFill>
                <a:latin typeface="Franklin Gothic Book"/>
                <a:cs typeface="Franklin Gothic Book"/>
              </a:rPr>
              <a:t>/</a:t>
            </a:r>
            <a:r>
              <a:rPr dirty="0" sz="2100" spc="-100">
                <a:solidFill>
                  <a:srgbClr val="181B0D"/>
                </a:solidFill>
                <a:latin typeface="宋体"/>
                <a:cs typeface="宋体"/>
              </a:rPr>
              <a:t>服</a:t>
            </a:r>
            <a:r>
              <a:rPr dirty="0" sz="2100" spc="-114">
                <a:solidFill>
                  <a:srgbClr val="181B0D"/>
                </a:solidFill>
                <a:latin typeface="宋体"/>
                <a:cs typeface="宋体"/>
              </a:rPr>
              <a:t>务</a:t>
            </a:r>
            <a:r>
              <a:rPr dirty="0" sz="2100" spc="-100">
                <a:solidFill>
                  <a:srgbClr val="181B0D"/>
                </a:solidFill>
                <a:latin typeface="宋体"/>
                <a:cs typeface="宋体"/>
              </a:rPr>
              <a:t>器断</a:t>
            </a:r>
            <a:r>
              <a:rPr dirty="0" sz="2100" spc="-114">
                <a:solidFill>
                  <a:srgbClr val="181B0D"/>
                </a:solidFill>
                <a:latin typeface="宋体"/>
                <a:cs typeface="宋体"/>
              </a:rPr>
              <a:t>电</a:t>
            </a:r>
            <a:r>
              <a:rPr dirty="0" sz="2100" spc="-100">
                <a:solidFill>
                  <a:srgbClr val="181B0D"/>
                </a:solidFill>
                <a:latin typeface="宋体"/>
                <a:cs typeface="宋体"/>
              </a:rPr>
              <a:t>、网</a:t>
            </a:r>
            <a:r>
              <a:rPr dirty="0" sz="2100" spc="-114">
                <a:solidFill>
                  <a:srgbClr val="181B0D"/>
                </a:solidFill>
                <a:latin typeface="宋体"/>
                <a:cs typeface="宋体"/>
              </a:rPr>
              <a:t>络</a:t>
            </a:r>
            <a:r>
              <a:rPr dirty="0" sz="2100" spc="-100">
                <a:solidFill>
                  <a:srgbClr val="181B0D"/>
                </a:solidFill>
                <a:latin typeface="宋体"/>
                <a:cs typeface="宋体"/>
              </a:rPr>
              <a:t>通信</a:t>
            </a:r>
            <a:r>
              <a:rPr dirty="0" sz="2100" spc="-114">
                <a:solidFill>
                  <a:srgbClr val="181B0D"/>
                </a:solidFill>
                <a:latin typeface="宋体"/>
                <a:cs typeface="宋体"/>
              </a:rPr>
              <a:t>中</a:t>
            </a:r>
            <a:r>
              <a:rPr dirty="0" sz="2100" spc="-100">
                <a:solidFill>
                  <a:srgbClr val="181B0D"/>
                </a:solidFill>
                <a:latin typeface="宋体"/>
                <a:cs typeface="宋体"/>
              </a:rPr>
              <a:t>断、</a:t>
            </a:r>
            <a:r>
              <a:rPr dirty="0" sz="2100" spc="-114">
                <a:solidFill>
                  <a:srgbClr val="181B0D"/>
                </a:solidFill>
                <a:latin typeface="宋体"/>
                <a:cs typeface="宋体"/>
              </a:rPr>
              <a:t>异</a:t>
            </a:r>
            <a:r>
              <a:rPr dirty="0" sz="2100" spc="-100">
                <a:solidFill>
                  <a:srgbClr val="181B0D"/>
                </a:solidFill>
                <a:latin typeface="宋体"/>
                <a:cs typeface="宋体"/>
              </a:rPr>
              <a:t>常关闭</a:t>
            </a:r>
            <a:endParaRPr sz="2100">
              <a:latin typeface="宋体"/>
              <a:cs typeface="宋体"/>
            </a:endParaRPr>
          </a:p>
          <a:p>
            <a:pPr marL="927100">
              <a:lnSpc>
                <a:spcPts val="2270"/>
              </a:lnSpc>
            </a:pPr>
            <a:r>
              <a:rPr dirty="0" sz="2100" spc="-100">
                <a:solidFill>
                  <a:srgbClr val="181B0D"/>
                </a:solidFill>
                <a:latin typeface="宋体"/>
                <a:cs typeface="宋体"/>
              </a:rPr>
              <a:t>某个功能、</a:t>
            </a:r>
            <a:r>
              <a:rPr dirty="0" sz="2100" spc="-95">
                <a:solidFill>
                  <a:srgbClr val="181B0D"/>
                </a:solidFill>
                <a:latin typeface="宋体"/>
                <a:cs typeface="宋体"/>
              </a:rPr>
              <a:t>错误</a:t>
            </a:r>
            <a:r>
              <a:rPr dirty="0" sz="2100" spc="-105">
                <a:solidFill>
                  <a:srgbClr val="181B0D"/>
                </a:solidFill>
                <a:latin typeface="宋体"/>
                <a:cs typeface="宋体"/>
              </a:rPr>
              <a:t>的</a:t>
            </a:r>
            <a:r>
              <a:rPr dirty="0" sz="2100" spc="-95">
                <a:solidFill>
                  <a:srgbClr val="181B0D"/>
                </a:solidFill>
                <a:latin typeface="宋体"/>
                <a:cs typeface="宋体"/>
              </a:rPr>
              <a:t>操作</a:t>
            </a:r>
            <a:r>
              <a:rPr dirty="0" sz="2100" spc="-120">
                <a:solidFill>
                  <a:srgbClr val="181B0D"/>
                </a:solidFill>
                <a:latin typeface="宋体"/>
                <a:cs typeface="宋体"/>
              </a:rPr>
              <a:t>顺</a:t>
            </a:r>
            <a:r>
              <a:rPr dirty="0" sz="2100" spc="-100">
                <a:solidFill>
                  <a:srgbClr val="181B0D"/>
                </a:solidFill>
                <a:latin typeface="宋体"/>
                <a:cs typeface="宋体"/>
              </a:rPr>
              <a:t>序这</a:t>
            </a:r>
            <a:r>
              <a:rPr dirty="0" sz="2000" spc="-5" i="1">
                <a:solidFill>
                  <a:srgbClr val="181B0D"/>
                </a:solidFill>
                <a:latin typeface="Franklin Gothic Book"/>
                <a:cs typeface="Franklin Gothic Book"/>
              </a:rPr>
              <a:t>4</a:t>
            </a:r>
            <a:r>
              <a:rPr dirty="0" sz="2100" spc="-110">
                <a:solidFill>
                  <a:srgbClr val="181B0D"/>
                </a:solidFill>
                <a:latin typeface="宋体"/>
                <a:cs typeface="宋体"/>
              </a:rPr>
              <a:t>种</a:t>
            </a:r>
            <a:r>
              <a:rPr dirty="0" sz="2100" spc="-95">
                <a:solidFill>
                  <a:srgbClr val="181B0D"/>
                </a:solidFill>
                <a:latin typeface="宋体"/>
                <a:cs typeface="宋体"/>
              </a:rPr>
              <a:t>状况</a:t>
            </a:r>
            <a:r>
              <a:rPr dirty="0" sz="2100" spc="-120">
                <a:solidFill>
                  <a:srgbClr val="181B0D"/>
                </a:solidFill>
                <a:latin typeface="宋体"/>
                <a:cs typeface="宋体"/>
              </a:rPr>
              <a:t>下</a:t>
            </a:r>
            <a:r>
              <a:rPr dirty="0" sz="2100" spc="-95">
                <a:solidFill>
                  <a:srgbClr val="181B0D"/>
                </a:solidFill>
                <a:latin typeface="宋体"/>
                <a:cs typeface="宋体"/>
              </a:rPr>
              <a:t>正确</a:t>
            </a:r>
            <a:r>
              <a:rPr dirty="0" sz="2100" spc="-120">
                <a:solidFill>
                  <a:srgbClr val="181B0D"/>
                </a:solidFill>
                <a:latin typeface="宋体"/>
                <a:cs typeface="宋体"/>
              </a:rPr>
              <a:t>恢</a:t>
            </a:r>
            <a:r>
              <a:rPr dirty="0" sz="2100" spc="-95">
                <a:solidFill>
                  <a:srgbClr val="181B0D"/>
                </a:solidFill>
                <a:latin typeface="宋体"/>
                <a:cs typeface="宋体"/>
              </a:rPr>
              <a:t>复到</a:t>
            </a:r>
            <a:r>
              <a:rPr dirty="0" sz="2100" spc="-120">
                <a:solidFill>
                  <a:srgbClr val="181B0D"/>
                </a:solidFill>
                <a:latin typeface="宋体"/>
                <a:cs typeface="宋体"/>
              </a:rPr>
              <a:t>预</a:t>
            </a:r>
            <a:r>
              <a:rPr dirty="0" sz="2100" spc="-95">
                <a:solidFill>
                  <a:srgbClr val="181B0D"/>
                </a:solidFill>
                <a:latin typeface="宋体"/>
                <a:cs typeface="宋体"/>
              </a:rPr>
              <a:t>期的</a:t>
            </a:r>
            <a:r>
              <a:rPr dirty="0" sz="2100" spc="-120">
                <a:solidFill>
                  <a:srgbClr val="181B0D"/>
                </a:solidFill>
                <a:latin typeface="宋体"/>
                <a:cs typeface="宋体"/>
              </a:rPr>
              <a:t>已</a:t>
            </a:r>
            <a:r>
              <a:rPr dirty="0" sz="2100" spc="-95">
                <a:solidFill>
                  <a:srgbClr val="181B0D"/>
                </a:solidFill>
                <a:latin typeface="宋体"/>
                <a:cs typeface="宋体"/>
              </a:rPr>
              <a:t>知状态</a:t>
            </a:r>
            <a:endParaRPr sz="21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12</a:t>
            </a:r>
            <a:endParaRPr sz="1800">
              <a:latin typeface="Franklin Gothic Book"/>
              <a:cs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2562860" cy="635000"/>
          </a:xfrm>
          <a:prstGeom prst="rect"/>
        </p:spPr>
        <p:txBody>
          <a:bodyPr wrap="square" lIns="0" tIns="12065" rIns="0" bIns="0" rtlCol="0" vert="horz">
            <a:spAutoFit/>
          </a:bodyPr>
          <a:lstStyle/>
          <a:p>
            <a:pPr marL="12700">
              <a:lnSpc>
                <a:spcPct val="100000"/>
              </a:lnSpc>
              <a:spcBef>
                <a:spcPts val="95"/>
              </a:spcBef>
            </a:pPr>
            <a:r>
              <a:rPr dirty="0" spc="-5"/>
              <a:t>数据库测试</a:t>
            </a:r>
          </a:p>
        </p:txBody>
      </p:sp>
      <p:sp>
        <p:nvSpPr>
          <p:cNvPr id="3" name="object 3"/>
          <p:cNvSpPr txBox="1"/>
          <p:nvPr/>
        </p:nvSpPr>
        <p:spPr>
          <a:xfrm>
            <a:off x="1450594" y="1283485"/>
            <a:ext cx="9326880" cy="2371725"/>
          </a:xfrm>
          <a:prstGeom prst="rect">
            <a:avLst/>
          </a:prstGeom>
        </p:spPr>
        <p:txBody>
          <a:bodyPr wrap="square" lIns="0" tIns="64769" rIns="0" bIns="0" rtlCol="0" vert="horz">
            <a:spAutoFit/>
          </a:bodyPr>
          <a:lstStyle/>
          <a:p>
            <a:pPr marL="396240" indent="-384175">
              <a:lnSpc>
                <a:spcPct val="100000"/>
              </a:lnSpc>
              <a:spcBef>
                <a:spcPts val="509"/>
              </a:spcBef>
              <a:buFont typeface="Franklin Gothic Book"/>
              <a:buChar char="■"/>
              <a:tabLst>
                <a:tab pos="396240" algn="l"/>
                <a:tab pos="396875" algn="l"/>
              </a:tabLst>
            </a:pPr>
            <a:r>
              <a:rPr dirty="0" sz="2000">
                <a:solidFill>
                  <a:srgbClr val="181B0D"/>
                </a:solidFill>
                <a:latin typeface="宋体"/>
                <a:cs typeface="宋体"/>
              </a:rPr>
              <a:t>数据库测试概述</a:t>
            </a:r>
            <a:endParaRPr sz="2000">
              <a:latin typeface="宋体"/>
              <a:cs typeface="宋体"/>
            </a:endParaRPr>
          </a:p>
          <a:p>
            <a:pPr lvl="1" marL="927100" marR="5080" indent="-384175">
              <a:lnSpc>
                <a:spcPts val="2280"/>
              </a:lnSpc>
              <a:spcBef>
                <a:spcPts val="715"/>
              </a:spcBef>
              <a:buSzPct val="95238"/>
              <a:buFont typeface="Franklin Gothic Book"/>
              <a:buChar char="–"/>
              <a:tabLst>
                <a:tab pos="926465" algn="l"/>
                <a:tab pos="927100" algn="l"/>
              </a:tabLst>
            </a:pPr>
            <a:r>
              <a:rPr dirty="0" sz="2100" spc="-100">
                <a:solidFill>
                  <a:srgbClr val="181B0D"/>
                </a:solidFill>
                <a:latin typeface="宋体"/>
                <a:cs typeface="宋体"/>
              </a:rPr>
              <a:t>数据库技术的广泛使用</a:t>
            </a:r>
            <a:r>
              <a:rPr dirty="0" sz="2100" spc="-114">
                <a:solidFill>
                  <a:srgbClr val="181B0D"/>
                </a:solidFill>
                <a:latin typeface="宋体"/>
                <a:cs typeface="宋体"/>
              </a:rPr>
              <a:t>直</a:t>
            </a:r>
            <a:r>
              <a:rPr dirty="0" sz="2100" spc="-100">
                <a:solidFill>
                  <a:srgbClr val="181B0D"/>
                </a:solidFill>
                <a:latin typeface="宋体"/>
                <a:cs typeface="宋体"/>
              </a:rPr>
              <a:t>接导</a:t>
            </a:r>
            <a:r>
              <a:rPr dirty="0" sz="2100" spc="-114">
                <a:solidFill>
                  <a:srgbClr val="181B0D"/>
                </a:solidFill>
                <a:latin typeface="宋体"/>
                <a:cs typeface="宋体"/>
              </a:rPr>
              <a:t>致</a:t>
            </a:r>
            <a:r>
              <a:rPr dirty="0" sz="2100" spc="-100">
                <a:solidFill>
                  <a:srgbClr val="181B0D"/>
                </a:solidFill>
                <a:latin typeface="宋体"/>
                <a:cs typeface="宋体"/>
              </a:rPr>
              <a:t>了联</a:t>
            </a:r>
            <a:r>
              <a:rPr dirty="0" sz="2100" spc="-114">
                <a:solidFill>
                  <a:srgbClr val="181B0D"/>
                </a:solidFill>
                <a:latin typeface="宋体"/>
                <a:cs typeface="宋体"/>
              </a:rPr>
              <a:t>机</a:t>
            </a:r>
            <a:r>
              <a:rPr dirty="0" sz="2100" spc="-100">
                <a:solidFill>
                  <a:srgbClr val="181B0D"/>
                </a:solidFill>
                <a:latin typeface="宋体"/>
                <a:cs typeface="宋体"/>
              </a:rPr>
              <a:t>分析</a:t>
            </a:r>
            <a:r>
              <a:rPr dirty="0" sz="2100" spc="-114">
                <a:solidFill>
                  <a:srgbClr val="181B0D"/>
                </a:solidFill>
                <a:latin typeface="宋体"/>
                <a:cs typeface="宋体"/>
              </a:rPr>
              <a:t>处</a:t>
            </a:r>
            <a:r>
              <a:rPr dirty="0" sz="2100" spc="-100">
                <a:solidFill>
                  <a:srgbClr val="181B0D"/>
                </a:solidFill>
                <a:latin typeface="宋体"/>
                <a:cs typeface="宋体"/>
              </a:rPr>
              <a:t>理、</a:t>
            </a:r>
            <a:r>
              <a:rPr dirty="0" sz="2100" spc="-114">
                <a:solidFill>
                  <a:srgbClr val="181B0D"/>
                </a:solidFill>
                <a:latin typeface="宋体"/>
                <a:cs typeface="宋体"/>
              </a:rPr>
              <a:t>数</a:t>
            </a:r>
            <a:r>
              <a:rPr dirty="0" sz="2100" spc="-100">
                <a:solidFill>
                  <a:srgbClr val="181B0D"/>
                </a:solidFill>
                <a:latin typeface="宋体"/>
                <a:cs typeface="宋体"/>
              </a:rPr>
              <a:t>据仓</a:t>
            </a:r>
            <a:r>
              <a:rPr dirty="0" sz="2100" spc="-114">
                <a:solidFill>
                  <a:srgbClr val="181B0D"/>
                </a:solidFill>
                <a:latin typeface="宋体"/>
                <a:cs typeface="宋体"/>
              </a:rPr>
              <a:t>库</a:t>
            </a:r>
            <a:r>
              <a:rPr dirty="0" sz="2100" spc="-100">
                <a:solidFill>
                  <a:srgbClr val="181B0D"/>
                </a:solidFill>
                <a:latin typeface="宋体"/>
                <a:cs typeface="宋体"/>
              </a:rPr>
              <a:t>和数</a:t>
            </a:r>
            <a:r>
              <a:rPr dirty="0" sz="2100" spc="-114">
                <a:solidFill>
                  <a:srgbClr val="181B0D"/>
                </a:solidFill>
                <a:latin typeface="宋体"/>
                <a:cs typeface="宋体"/>
              </a:rPr>
              <a:t>据</a:t>
            </a:r>
            <a:r>
              <a:rPr dirty="0" sz="2100" spc="-100">
                <a:solidFill>
                  <a:srgbClr val="181B0D"/>
                </a:solidFill>
                <a:latin typeface="宋体"/>
                <a:cs typeface="宋体"/>
              </a:rPr>
              <a:t>挖掘</a:t>
            </a:r>
            <a:r>
              <a:rPr dirty="0" sz="2100" spc="-114">
                <a:solidFill>
                  <a:srgbClr val="181B0D"/>
                </a:solidFill>
                <a:latin typeface="宋体"/>
                <a:cs typeface="宋体"/>
              </a:rPr>
              <a:t>等</a:t>
            </a:r>
            <a:r>
              <a:rPr dirty="0" sz="2100" spc="-100">
                <a:solidFill>
                  <a:srgbClr val="181B0D"/>
                </a:solidFill>
                <a:latin typeface="宋体"/>
                <a:cs typeface="宋体"/>
              </a:rPr>
              <a:t>技 术的出现，促使数据库</a:t>
            </a:r>
            <a:r>
              <a:rPr dirty="0" sz="2100" spc="-114">
                <a:solidFill>
                  <a:srgbClr val="181B0D"/>
                </a:solidFill>
                <a:latin typeface="宋体"/>
                <a:cs typeface="宋体"/>
              </a:rPr>
              <a:t>向</a:t>
            </a:r>
            <a:r>
              <a:rPr dirty="0" sz="2100" spc="-100">
                <a:solidFill>
                  <a:srgbClr val="181B0D"/>
                </a:solidFill>
                <a:latin typeface="宋体"/>
                <a:cs typeface="宋体"/>
              </a:rPr>
              <a:t>智能</a:t>
            </a:r>
            <a:r>
              <a:rPr dirty="0" sz="2100" spc="-114">
                <a:solidFill>
                  <a:srgbClr val="181B0D"/>
                </a:solidFill>
                <a:latin typeface="宋体"/>
                <a:cs typeface="宋体"/>
              </a:rPr>
              <a:t>化</a:t>
            </a:r>
            <a:r>
              <a:rPr dirty="0" sz="2100" spc="-100">
                <a:solidFill>
                  <a:srgbClr val="181B0D"/>
                </a:solidFill>
                <a:latin typeface="宋体"/>
                <a:cs typeface="宋体"/>
              </a:rPr>
              <a:t>方向</a:t>
            </a:r>
            <a:r>
              <a:rPr dirty="0" sz="2100" spc="-114">
                <a:solidFill>
                  <a:srgbClr val="181B0D"/>
                </a:solidFill>
                <a:latin typeface="宋体"/>
                <a:cs typeface="宋体"/>
              </a:rPr>
              <a:t>发</a:t>
            </a:r>
            <a:r>
              <a:rPr dirty="0" sz="2100" spc="-100">
                <a:solidFill>
                  <a:srgbClr val="181B0D"/>
                </a:solidFill>
                <a:latin typeface="宋体"/>
                <a:cs typeface="宋体"/>
              </a:rPr>
              <a:t>展。</a:t>
            </a:r>
            <a:endParaRPr sz="2100">
              <a:latin typeface="宋体"/>
              <a:cs typeface="宋体"/>
            </a:endParaRPr>
          </a:p>
          <a:p>
            <a:pPr lvl="1" marL="927100" marR="5080" indent="-384175">
              <a:lnSpc>
                <a:spcPts val="2280"/>
              </a:lnSpc>
              <a:spcBef>
                <a:spcPts val="650"/>
              </a:spcBef>
              <a:buSzPct val="95238"/>
              <a:buFont typeface="Franklin Gothic Book"/>
              <a:buChar char="–"/>
              <a:tabLst>
                <a:tab pos="926465" algn="l"/>
                <a:tab pos="927100" algn="l"/>
              </a:tabLst>
            </a:pPr>
            <a:r>
              <a:rPr dirty="0" sz="2100" spc="-100">
                <a:solidFill>
                  <a:srgbClr val="181B0D"/>
                </a:solidFill>
                <a:latin typeface="宋体"/>
                <a:cs typeface="宋体"/>
              </a:rPr>
              <a:t>越来越多的数据库操作</a:t>
            </a:r>
            <a:r>
              <a:rPr dirty="0" sz="2100" spc="-114">
                <a:solidFill>
                  <a:srgbClr val="181B0D"/>
                </a:solidFill>
                <a:latin typeface="宋体"/>
                <a:cs typeface="宋体"/>
              </a:rPr>
              <a:t>被</a:t>
            </a:r>
            <a:r>
              <a:rPr dirty="0" sz="2100" spc="-100">
                <a:solidFill>
                  <a:srgbClr val="181B0D"/>
                </a:solidFill>
                <a:latin typeface="宋体"/>
                <a:cs typeface="宋体"/>
              </a:rPr>
              <a:t>作为</a:t>
            </a:r>
            <a:r>
              <a:rPr dirty="0" sz="2100" spc="-114">
                <a:solidFill>
                  <a:srgbClr val="181B0D"/>
                </a:solidFill>
                <a:latin typeface="宋体"/>
                <a:cs typeface="宋体"/>
              </a:rPr>
              <a:t>存</a:t>
            </a:r>
            <a:r>
              <a:rPr dirty="0" sz="2100" spc="-100">
                <a:solidFill>
                  <a:srgbClr val="181B0D"/>
                </a:solidFill>
                <a:latin typeface="宋体"/>
                <a:cs typeface="宋体"/>
              </a:rPr>
              <a:t>储过</a:t>
            </a:r>
            <a:r>
              <a:rPr dirty="0" sz="2100" spc="-114">
                <a:solidFill>
                  <a:srgbClr val="181B0D"/>
                </a:solidFill>
                <a:latin typeface="宋体"/>
                <a:cs typeface="宋体"/>
              </a:rPr>
              <a:t>程</a:t>
            </a:r>
            <a:r>
              <a:rPr dirty="0" sz="2100" spc="-100">
                <a:solidFill>
                  <a:srgbClr val="181B0D"/>
                </a:solidFill>
                <a:latin typeface="宋体"/>
                <a:cs typeface="宋体"/>
              </a:rPr>
              <a:t>直接</a:t>
            </a:r>
            <a:r>
              <a:rPr dirty="0" sz="2100" spc="-114">
                <a:solidFill>
                  <a:srgbClr val="181B0D"/>
                </a:solidFill>
                <a:latin typeface="宋体"/>
                <a:cs typeface="宋体"/>
              </a:rPr>
              <a:t>放</a:t>
            </a:r>
            <a:r>
              <a:rPr dirty="0" sz="2100" spc="-100">
                <a:solidFill>
                  <a:srgbClr val="181B0D"/>
                </a:solidFill>
                <a:latin typeface="宋体"/>
                <a:cs typeface="宋体"/>
              </a:rPr>
              <a:t>在数</a:t>
            </a:r>
            <a:r>
              <a:rPr dirty="0" sz="2100" spc="-114">
                <a:solidFill>
                  <a:srgbClr val="181B0D"/>
                </a:solidFill>
                <a:latin typeface="宋体"/>
                <a:cs typeface="宋体"/>
              </a:rPr>
              <a:t>据</a:t>
            </a:r>
            <a:r>
              <a:rPr dirty="0" sz="2100" spc="-100">
                <a:solidFill>
                  <a:srgbClr val="181B0D"/>
                </a:solidFill>
                <a:latin typeface="宋体"/>
                <a:cs typeface="宋体"/>
              </a:rPr>
              <a:t>库上</a:t>
            </a:r>
            <a:r>
              <a:rPr dirty="0" sz="2100" spc="-114">
                <a:solidFill>
                  <a:srgbClr val="181B0D"/>
                </a:solidFill>
                <a:latin typeface="宋体"/>
                <a:cs typeface="宋体"/>
              </a:rPr>
              <a:t>执</a:t>
            </a:r>
            <a:r>
              <a:rPr dirty="0" sz="2100" spc="-100">
                <a:solidFill>
                  <a:srgbClr val="181B0D"/>
                </a:solidFill>
                <a:latin typeface="宋体"/>
                <a:cs typeface="宋体"/>
              </a:rPr>
              <a:t>行以</a:t>
            </a:r>
            <a:r>
              <a:rPr dirty="0" sz="2100" spc="-114">
                <a:solidFill>
                  <a:srgbClr val="181B0D"/>
                </a:solidFill>
                <a:latin typeface="宋体"/>
                <a:cs typeface="宋体"/>
              </a:rPr>
              <a:t>提</a:t>
            </a:r>
            <a:r>
              <a:rPr dirty="0" sz="2100" spc="-100">
                <a:solidFill>
                  <a:srgbClr val="181B0D"/>
                </a:solidFill>
                <a:latin typeface="宋体"/>
                <a:cs typeface="宋体"/>
              </a:rPr>
              <a:t>高执</a:t>
            </a:r>
            <a:r>
              <a:rPr dirty="0" sz="2100" spc="-114">
                <a:solidFill>
                  <a:srgbClr val="181B0D"/>
                </a:solidFill>
                <a:latin typeface="宋体"/>
                <a:cs typeface="宋体"/>
              </a:rPr>
              <a:t>行</a:t>
            </a:r>
            <a:r>
              <a:rPr dirty="0" sz="2100" spc="-100">
                <a:solidFill>
                  <a:srgbClr val="181B0D"/>
                </a:solidFill>
                <a:latin typeface="宋体"/>
                <a:cs typeface="宋体"/>
              </a:rPr>
              <a:t>效 率和提高安全性，或者</a:t>
            </a:r>
            <a:r>
              <a:rPr dirty="0" sz="2100" spc="-114">
                <a:solidFill>
                  <a:srgbClr val="181B0D"/>
                </a:solidFill>
                <a:latin typeface="宋体"/>
                <a:cs typeface="宋体"/>
              </a:rPr>
              <a:t>数</a:t>
            </a:r>
            <a:r>
              <a:rPr dirty="0" sz="2100" spc="-100">
                <a:solidFill>
                  <a:srgbClr val="181B0D"/>
                </a:solidFill>
                <a:latin typeface="宋体"/>
                <a:cs typeface="宋体"/>
              </a:rPr>
              <a:t>据库</a:t>
            </a:r>
            <a:r>
              <a:rPr dirty="0" sz="2100" spc="-114">
                <a:solidFill>
                  <a:srgbClr val="181B0D"/>
                </a:solidFill>
                <a:latin typeface="宋体"/>
                <a:cs typeface="宋体"/>
              </a:rPr>
              <a:t>的</a:t>
            </a:r>
            <a:r>
              <a:rPr dirty="0" sz="2100" spc="-100">
                <a:solidFill>
                  <a:srgbClr val="181B0D"/>
                </a:solidFill>
                <a:latin typeface="宋体"/>
                <a:cs typeface="宋体"/>
              </a:rPr>
              <a:t>相关</a:t>
            </a:r>
            <a:r>
              <a:rPr dirty="0" sz="2100" spc="-114">
                <a:solidFill>
                  <a:srgbClr val="181B0D"/>
                </a:solidFill>
                <a:latin typeface="宋体"/>
                <a:cs typeface="宋体"/>
              </a:rPr>
              <a:t>操</a:t>
            </a:r>
            <a:r>
              <a:rPr dirty="0" sz="2100" spc="-100">
                <a:solidFill>
                  <a:srgbClr val="181B0D"/>
                </a:solidFill>
                <a:latin typeface="宋体"/>
                <a:cs typeface="宋体"/>
              </a:rPr>
              <a:t>作作</a:t>
            </a:r>
            <a:r>
              <a:rPr dirty="0" sz="2100" spc="-114">
                <a:solidFill>
                  <a:srgbClr val="181B0D"/>
                </a:solidFill>
                <a:latin typeface="宋体"/>
                <a:cs typeface="宋体"/>
              </a:rPr>
              <a:t>为</a:t>
            </a:r>
            <a:r>
              <a:rPr dirty="0" sz="2100" spc="-100">
                <a:solidFill>
                  <a:srgbClr val="181B0D"/>
                </a:solidFill>
                <a:latin typeface="宋体"/>
                <a:cs typeface="宋体"/>
              </a:rPr>
              <a:t>独立</a:t>
            </a:r>
            <a:r>
              <a:rPr dirty="0" sz="2100" spc="-114">
                <a:solidFill>
                  <a:srgbClr val="181B0D"/>
                </a:solidFill>
                <a:latin typeface="宋体"/>
                <a:cs typeface="宋体"/>
              </a:rPr>
              <a:t>的</a:t>
            </a:r>
            <a:r>
              <a:rPr dirty="0" sz="2100" spc="-100">
                <a:solidFill>
                  <a:srgbClr val="181B0D"/>
                </a:solidFill>
                <a:latin typeface="宋体"/>
                <a:cs typeface="宋体"/>
              </a:rPr>
              <a:t>逻辑</a:t>
            </a:r>
            <a:r>
              <a:rPr dirty="0" sz="2100" spc="-114">
                <a:solidFill>
                  <a:srgbClr val="181B0D"/>
                </a:solidFill>
                <a:latin typeface="宋体"/>
                <a:cs typeface="宋体"/>
              </a:rPr>
              <a:t>层</a:t>
            </a:r>
            <a:r>
              <a:rPr dirty="0" sz="2100" spc="-100">
                <a:solidFill>
                  <a:srgbClr val="181B0D"/>
                </a:solidFill>
                <a:latin typeface="宋体"/>
                <a:cs typeface="宋体"/>
              </a:rPr>
              <a:t>存在。</a:t>
            </a:r>
            <a:endParaRPr sz="2100">
              <a:latin typeface="宋体"/>
              <a:cs typeface="宋体"/>
            </a:endParaRPr>
          </a:p>
          <a:p>
            <a:pPr lvl="1" marL="927100" marR="5080" indent="-384175">
              <a:lnSpc>
                <a:spcPts val="2270"/>
              </a:lnSpc>
              <a:spcBef>
                <a:spcPts val="670"/>
              </a:spcBef>
              <a:buSzPct val="95238"/>
              <a:buFont typeface="Franklin Gothic Book"/>
              <a:buChar char="–"/>
              <a:tabLst>
                <a:tab pos="926465" algn="l"/>
                <a:tab pos="927100" algn="l"/>
              </a:tabLst>
            </a:pPr>
            <a:r>
              <a:rPr dirty="0" sz="2100" spc="-100">
                <a:solidFill>
                  <a:srgbClr val="181B0D"/>
                </a:solidFill>
                <a:latin typeface="宋体"/>
                <a:cs typeface="宋体"/>
              </a:rPr>
              <a:t>随着数据库开发的日益</a:t>
            </a:r>
            <a:r>
              <a:rPr dirty="0" sz="2100" spc="-114">
                <a:solidFill>
                  <a:srgbClr val="181B0D"/>
                </a:solidFill>
                <a:latin typeface="宋体"/>
                <a:cs typeface="宋体"/>
              </a:rPr>
              <a:t>升</a:t>
            </a:r>
            <a:r>
              <a:rPr dirty="0" sz="2100" spc="-100">
                <a:solidFill>
                  <a:srgbClr val="181B0D"/>
                </a:solidFill>
                <a:latin typeface="宋体"/>
                <a:cs typeface="宋体"/>
              </a:rPr>
              <a:t>温和</a:t>
            </a:r>
            <a:r>
              <a:rPr dirty="0" sz="2100" spc="-114">
                <a:solidFill>
                  <a:srgbClr val="181B0D"/>
                </a:solidFill>
                <a:latin typeface="宋体"/>
                <a:cs typeface="宋体"/>
              </a:rPr>
              <a:t>数</a:t>
            </a:r>
            <a:r>
              <a:rPr dirty="0" sz="2100" spc="-100">
                <a:solidFill>
                  <a:srgbClr val="181B0D"/>
                </a:solidFill>
                <a:latin typeface="宋体"/>
                <a:cs typeface="宋体"/>
              </a:rPr>
              <a:t>据库</a:t>
            </a:r>
            <a:r>
              <a:rPr dirty="0" sz="2100" spc="-114">
                <a:solidFill>
                  <a:srgbClr val="181B0D"/>
                </a:solidFill>
                <a:latin typeface="宋体"/>
                <a:cs typeface="宋体"/>
              </a:rPr>
              <a:t>系</a:t>
            </a:r>
            <a:r>
              <a:rPr dirty="0" sz="2100" spc="-100">
                <a:solidFill>
                  <a:srgbClr val="181B0D"/>
                </a:solidFill>
                <a:latin typeface="宋体"/>
                <a:cs typeface="宋体"/>
              </a:rPr>
              <a:t>统的</a:t>
            </a:r>
            <a:r>
              <a:rPr dirty="0" sz="2100" spc="-114">
                <a:solidFill>
                  <a:srgbClr val="181B0D"/>
                </a:solidFill>
                <a:latin typeface="宋体"/>
                <a:cs typeface="宋体"/>
              </a:rPr>
              <a:t>复</a:t>
            </a:r>
            <a:r>
              <a:rPr dirty="0" sz="2100" spc="-100">
                <a:solidFill>
                  <a:srgbClr val="181B0D"/>
                </a:solidFill>
                <a:latin typeface="宋体"/>
                <a:cs typeface="宋体"/>
              </a:rPr>
              <a:t>杂化</a:t>
            </a:r>
            <a:r>
              <a:rPr dirty="0" sz="2100" spc="-114">
                <a:solidFill>
                  <a:srgbClr val="181B0D"/>
                </a:solidFill>
                <a:latin typeface="宋体"/>
                <a:cs typeface="宋体"/>
              </a:rPr>
              <a:t>，</a:t>
            </a:r>
            <a:r>
              <a:rPr dirty="0" sz="2100" spc="-100">
                <a:solidFill>
                  <a:srgbClr val="181B0D"/>
                </a:solidFill>
                <a:latin typeface="宋体"/>
                <a:cs typeface="宋体"/>
              </a:rPr>
              <a:t>数据</a:t>
            </a:r>
            <a:r>
              <a:rPr dirty="0" sz="2100" spc="-114">
                <a:solidFill>
                  <a:srgbClr val="181B0D"/>
                </a:solidFill>
                <a:latin typeface="宋体"/>
                <a:cs typeface="宋体"/>
              </a:rPr>
              <a:t>库</a:t>
            </a:r>
            <a:r>
              <a:rPr dirty="0" sz="2100" spc="-100">
                <a:solidFill>
                  <a:srgbClr val="181B0D"/>
                </a:solidFill>
                <a:latin typeface="宋体"/>
                <a:cs typeface="宋体"/>
              </a:rPr>
              <a:t>测试</a:t>
            </a:r>
            <a:r>
              <a:rPr dirty="0" sz="2100" spc="-114">
                <a:solidFill>
                  <a:srgbClr val="181B0D"/>
                </a:solidFill>
                <a:latin typeface="宋体"/>
                <a:cs typeface="宋体"/>
              </a:rPr>
              <a:t>也</a:t>
            </a:r>
            <a:r>
              <a:rPr dirty="0" sz="2100" spc="-100">
                <a:solidFill>
                  <a:srgbClr val="181B0D"/>
                </a:solidFill>
                <a:latin typeface="宋体"/>
                <a:cs typeface="宋体"/>
              </a:rPr>
              <a:t>需要</a:t>
            </a:r>
            <a:r>
              <a:rPr dirty="0" sz="2100" spc="-114">
                <a:solidFill>
                  <a:srgbClr val="181B0D"/>
                </a:solidFill>
                <a:latin typeface="宋体"/>
                <a:cs typeface="宋体"/>
              </a:rPr>
              <a:t>独</a:t>
            </a:r>
            <a:r>
              <a:rPr dirty="0" sz="2100" spc="-100">
                <a:solidFill>
                  <a:srgbClr val="181B0D"/>
                </a:solidFill>
                <a:latin typeface="宋体"/>
                <a:cs typeface="宋体"/>
              </a:rPr>
              <a:t>立 出来进行符合数据库本</a:t>
            </a:r>
            <a:r>
              <a:rPr dirty="0" sz="2100" spc="-114">
                <a:solidFill>
                  <a:srgbClr val="181B0D"/>
                </a:solidFill>
                <a:latin typeface="宋体"/>
                <a:cs typeface="宋体"/>
              </a:rPr>
              <a:t>身</a:t>
            </a:r>
            <a:r>
              <a:rPr dirty="0" sz="2100" spc="-100">
                <a:solidFill>
                  <a:srgbClr val="181B0D"/>
                </a:solidFill>
                <a:latin typeface="宋体"/>
                <a:cs typeface="宋体"/>
              </a:rPr>
              <a:t>的测</a:t>
            </a:r>
            <a:r>
              <a:rPr dirty="0" sz="2100" spc="-114">
                <a:solidFill>
                  <a:srgbClr val="181B0D"/>
                </a:solidFill>
                <a:latin typeface="宋体"/>
                <a:cs typeface="宋体"/>
              </a:rPr>
              <a:t>试</a:t>
            </a:r>
            <a:r>
              <a:rPr dirty="0" sz="2100" spc="-100">
                <a:solidFill>
                  <a:srgbClr val="181B0D"/>
                </a:solidFill>
                <a:latin typeface="宋体"/>
                <a:cs typeface="宋体"/>
              </a:rPr>
              <a:t>工作。</a:t>
            </a:r>
            <a:endParaRPr sz="2100">
              <a:latin typeface="宋体"/>
              <a:cs typeface="宋体"/>
            </a:endParaRPr>
          </a:p>
        </p:txBody>
      </p:sp>
      <p:sp>
        <p:nvSpPr>
          <p:cNvPr id="4" name="object 4"/>
          <p:cNvSpPr txBox="1"/>
          <p:nvPr/>
        </p:nvSpPr>
        <p:spPr>
          <a:xfrm>
            <a:off x="0" y="0"/>
            <a:ext cx="278130" cy="299720"/>
          </a:xfrm>
          <a:prstGeom prst="rect">
            <a:avLst/>
          </a:prstGeom>
        </p:spPr>
        <p:txBody>
          <a:bodyPr wrap="square" lIns="0" tIns="12700" rIns="0" bIns="0" rtlCol="0" vert="horz">
            <a:spAutoFit/>
          </a:bodyPr>
          <a:lstStyle/>
          <a:p>
            <a:pPr>
              <a:lnSpc>
                <a:spcPct val="100000"/>
              </a:lnSpc>
              <a:spcBef>
                <a:spcPts val="100"/>
              </a:spcBef>
            </a:pPr>
            <a:r>
              <a:rPr dirty="0" sz="1800" spc="-15">
                <a:latin typeface="Franklin Gothic Book"/>
                <a:cs typeface="Franklin Gothic Book"/>
              </a:rPr>
              <a:t>13</a:t>
            </a:r>
            <a:endParaRPr sz="1800">
              <a:latin typeface="Franklin Gothic Book"/>
              <a:cs typeface="Franklin Gothic 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85590" cy="635000"/>
          </a:xfrm>
          <a:prstGeom prst="rect"/>
        </p:spPr>
        <p:txBody>
          <a:bodyPr wrap="square" lIns="0" tIns="12065" rIns="0" bIns="0" rtlCol="0" vert="horz">
            <a:spAutoFit/>
          </a:bodyPr>
          <a:lstStyle/>
          <a:p>
            <a:pPr marL="12700">
              <a:lnSpc>
                <a:spcPct val="100000"/>
              </a:lnSpc>
              <a:spcBef>
                <a:spcPts val="95"/>
              </a:spcBef>
            </a:pPr>
            <a:r>
              <a:rPr dirty="0" spc="-5"/>
              <a:t>数据库功能性测试</a:t>
            </a:r>
          </a:p>
        </p:txBody>
      </p:sp>
      <p:sp>
        <p:nvSpPr>
          <p:cNvPr id="3" name="object 3"/>
          <p:cNvSpPr txBox="1"/>
          <p:nvPr/>
        </p:nvSpPr>
        <p:spPr>
          <a:xfrm>
            <a:off x="1868170" y="1321347"/>
            <a:ext cx="8483600" cy="3646804"/>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a:solidFill>
                  <a:srgbClr val="181B0D"/>
                </a:solidFill>
                <a:latin typeface="宋体"/>
                <a:cs typeface="宋体"/>
              </a:rPr>
              <a:t>功能测试内容</a:t>
            </a:r>
            <a:endParaRPr sz="2000">
              <a:latin typeface="宋体"/>
              <a:cs typeface="宋体"/>
            </a:endParaRPr>
          </a:p>
          <a:p>
            <a:pPr lvl="1" marL="927100" indent="-384175">
              <a:lnSpc>
                <a:spcPct val="100000"/>
              </a:lnSpc>
              <a:spcBef>
                <a:spcPts val="465"/>
              </a:spcBef>
              <a:buSzPct val="95238"/>
              <a:buFont typeface="Franklin Gothic Book"/>
              <a:buChar char="–"/>
              <a:tabLst>
                <a:tab pos="926465" algn="l"/>
                <a:tab pos="927100" algn="l"/>
              </a:tabLst>
            </a:pPr>
            <a:r>
              <a:rPr dirty="0" sz="2100" spc="-100">
                <a:solidFill>
                  <a:srgbClr val="181B0D"/>
                </a:solidFill>
                <a:latin typeface="宋体"/>
                <a:cs typeface="宋体"/>
              </a:rPr>
              <a:t>安装与配置</a:t>
            </a:r>
            <a:endParaRPr sz="2100">
              <a:latin typeface="宋体"/>
              <a:cs typeface="宋体"/>
            </a:endParaRPr>
          </a:p>
          <a:p>
            <a:pPr lvl="2" marL="1384300" indent="-384175">
              <a:lnSpc>
                <a:spcPct val="100000"/>
              </a:lnSpc>
              <a:spcBef>
                <a:spcPts val="565"/>
              </a:spcBef>
              <a:buFont typeface="Franklin Gothic Book"/>
              <a:buChar char="■"/>
              <a:tabLst>
                <a:tab pos="1383665" algn="l"/>
                <a:tab pos="1384300" algn="l"/>
              </a:tabLst>
            </a:pPr>
            <a:r>
              <a:rPr dirty="0" sz="1800" spc="-5">
                <a:solidFill>
                  <a:srgbClr val="181B0D"/>
                </a:solidFill>
                <a:latin typeface="宋体"/>
                <a:cs typeface="宋体"/>
              </a:rPr>
              <a:t>测试数据库管理系统是否具有完整的图形化安装程序</a:t>
            </a:r>
            <a:endParaRPr sz="1800">
              <a:latin typeface="宋体"/>
              <a:cs typeface="宋体"/>
            </a:endParaRPr>
          </a:p>
          <a:p>
            <a:pPr lvl="2" marL="1384300" indent="-384175">
              <a:lnSpc>
                <a:spcPct val="100000"/>
              </a:lnSpc>
              <a:spcBef>
                <a:spcPts val="565"/>
              </a:spcBef>
              <a:buFont typeface="Franklin Gothic Book"/>
              <a:buChar char="■"/>
              <a:tabLst>
                <a:tab pos="1383665" algn="l"/>
                <a:tab pos="1384300" algn="l"/>
              </a:tabLst>
            </a:pPr>
            <a:r>
              <a:rPr dirty="0" sz="1800">
                <a:solidFill>
                  <a:srgbClr val="181B0D"/>
                </a:solidFill>
                <a:latin typeface="宋体"/>
                <a:cs typeface="宋体"/>
              </a:rPr>
              <a:t>是否提供集中式多服务器管理及网络配置</a:t>
            </a:r>
            <a:endParaRPr sz="1800">
              <a:latin typeface="宋体"/>
              <a:cs typeface="宋体"/>
            </a:endParaRPr>
          </a:p>
          <a:p>
            <a:pPr lvl="2" marL="1384300" marR="5080" indent="-384175">
              <a:lnSpc>
                <a:spcPts val="2050"/>
              </a:lnSpc>
              <a:spcBef>
                <a:spcPts val="710"/>
              </a:spcBef>
              <a:buFont typeface="Franklin Gothic Book"/>
              <a:buChar char="■"/>
              <a:tabLst>
                <a:tab pos="1383665" algn="l"/>
                <a:tab pos="1384300" algn="l"/>
              </a:tabLst>
            </a:pPr>
            <a:r>
              <a:rPr dirty="0" sz="1800">
                <a:solidFill>
                  <a:srgbClr val="181B0D"/>
                </a:solidFill>
                <a:latin typeface="宋体"/>
                <a:cs typeface="宋体"/>
              </a:rPr>
              <a:t>是否在安装界面中显示数据文件、日志文件、控制文件等参数文件的默 认路径及其命名规则</a:t>
            </a:r>
            <a:endParaRPr sz="1800">
              <a:latin typeface="宋体"/>
              <a:cs typeface="宋体"/>
            </a:endParaRPr>
          </a:p>
          <a:p>
            <a:pPr lvl="2" marL="1384300" indent="-384175">
              <a:lnSpc>
                <a:spcPts val="2110"/>
              </a:lnSpc>
              <a:spcBef>
                <a:spcPts val="505"/>
              </a:spcBef>
              <a:buFont typeface="Franklin Gothic Book"/>
              <a:buChar char="■"/>
              <a:tabLst>
                <a:tab pos="1383665" algn="l"/>
                <a:tab pos="1384300" algn="l"/>
              </a:tabLst>
            </a:pPr>
            <a:r>
              <a:rPr dirty="0" sz="1800" spc="-5">
                <a:solidFill>
                  <a:srgbClr val="181B0D"/>
                </a:solidFill>
                <a:latin typeface="宋体"/>
                <a:cs typeface="宋体"/>
              </a:rPr>
              <a:t>是否提供运行参数查看与设置功能，能够正确地进行数据库的创建和删</a:t>
            </a:r>
            <a:endParaRPr sz="1800">
              <a:latin typeface="宋体"/>
              <a:cs typeface="宋体"/>
            </a:endParaRPr>
          </a:p>
          <a:p>
            <a:pPr marL="1384300">
              <a:lnSpc>
                <a:spcPts val="2110"/>
              </a:lnSpc>
            </a:pPr>
            <a:r>
              <a:rPr dirty="0" sz="1800">
                <a:solidFill>
                  <a:srgbClr val="181B0D"/>
                </a:solidFill>
                <a:latin typeface="宋体"/>
                <a:cs typeface="宋体"/>
              </a:rPr>
              <a:t>除</a:t>
            </a:r>
            <a:endParaRPr sz="1800">
              <a:latin typeface="宋体"/>
              <a:cs typeface="宋体"/>
            </a:endParaRPr>
          </a:p>
          <a:p>
            <a:pPr lvl="1" marL="927100" indent="-384175">
              <a:lnSpc>
                <a:spcPct val="100000"/>
              </a:lnSpc>
              <a:spcBef>
                <a:spcPts val="445"/>
              </a:spcBef>
              <a:buSzPct val="95238"/>
              <a:buFont typeface="Franklin Gothic Book"/>
              <a:buChar char="–"/>
              <a:tabLst>
                <a:tab pos="926465" algn="l"/>
                <a:tab pos="927100" algn="l"/>
              </a:tabLst>
            </a:pPr>
            <a:r>
              <a:rPr dirty="0" sz="2100" spc="-100">
                <a:solidFill>
                  <a:srgbClr val="181B0D"/>
                </a:solidFill>
                <a:latin typeface="宋体"/>
                <a:cs typeface="宋体"/>
              </a:rPr>
              <a:t>数据库存储管理</a:t>
            </a:r>
            <a:endParaRPr sz="2100">
              <a:latin typeface="宋体"/>
              <a:cs typeface="宋体"/>
            </a:endParaRPr>
          </a:p>
          <a:p>
            <a:pPr lvl="2" marL="1384300" indent="-384175">
              <a:lnSpc>
                <a:spcPts val="2105"/>
              </a:lnSpc>
              <a:spcBef>
                <a:spcPts val="540"/>
              </a:spcBef>
              <a:buFont typeface="Franklin Gothic Book"/>
              <a:buChar char="■"/>
              <a:tabLst>
                <a:tab pos="1383665" algn="l"/>
                <a:tab pos="1384300" algn="l"/>
              </a:tabLst>
            </a:pPr>
            <a:r>
              <a:rPr dirty="0" sz="1800">
                <a:solidFill>
                  <a:srgbClr val="181B0D"/>
                </a:solidFill>
                <a:latin typeface="宋体"/>
                <a:cs typeface="宋体"/>
              </a:rPr>
              <a:t>表空间（文件组）管理、数据文件管理、日志文件管理以及归档文件管</a:t>
            </a:r>
            <a:endParaRPr sz="1800">
              <a:latin typeface="宋体"/>
              <a:cs typeface="宋体"/>
            </a:endParaRPr>
          </a:p>
          <a:p>
            <a:pPr marL="1384300">
              <a:lnSpc>
                <a:spcPts val="2105"/>
              </a:lnSpc>
            </a:pPr>
            <a:r>
              <a:rPr dirty="0" sz="1800">
                <a:solidFill>
                  <a:srgbClr val="181B0D"/>
                </a:solidFill>
                <a:latin typeface="宋体"/>
                <a:cs typeface="宋体"/>
              </a:rPr>
              <a:t>理</a:t>
            </a:r>
            <a:endParaRPr sz="1800">
              <a:latin typeface="宋体"/>
              <a:cs typeface="宋体"/>
            </a:endParaRPr>
          </a:p>
        </p:txBody>
      </p:sp>
      <p:sp>
        <p:nvSpPr>
          <p:cNvPr id="4" name="object 4"/>
          <p:cNvSpPr txBox="1"/>
          <p:nvPr/>
        </p:nvSpPr>
        <p:spPr>
          <a:xfrm>
            <a:off x="0" y="0"/>
            <a:ext cx="266065" cy="299720"/>
          </a:xfrm>
          <a:prstGeom prst="rect">
            <a:avLst/>
          </a:prstGeom>
        </p:spPr>
        <p:txBody>
          <a:bodyPr wrap="square" lIns="0" tIns="12700" rIns="0" bIns="0" rtlCol="0" vert="horz">
            <a:spAutoFit/>
          </a:bodyPr>
          <a:lstStyle/>
          <a:p>
            <a:pPr>
              <a:lnSpc>
                <a:spcPct val="100000"/>
              </a:lnSpc>
              <a:spcBef>
                <a:spcPts val="100"/>
              </a:spcBef>
            </a:pPr>
            <a:r>
              <a:rPr dirty="0" sz="1800" spc="-60">
                <a:latin typeface="Franklin Gothic Book"/>
                <a:cs typeface="Franklin Gothic Book"/>
              </a:rPr>
              <a:t>14</a:t>
            </a:r>
            <a:endParaRPr sz="1800">
              <a:latin typeface="Franklin Gothic Book"/>
              <a:cs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5"/>
              <a:t>数据库功能性测试</a:t>
            </a:r>
          </a:p>
        </p:txBody>
      </p:sp>
      <p:sp>
        <p:nvSpPr>
          <p:cNvPr id="3" name="object 3"/>
          <p:cNvSpPr txBox="1"/>
          <p:nvPr/>
        </p:nvSpPr>
        <p:spPr>
          <a:xfrm>
            <a:off x="1980945" y="1238165"/>
            <a:ext cx="7953375" cy="2858770"/>
          </a:xfrm>
          <a:prstGeom prst="rect">
            <a:avLst/>
          </a:prstGeom>
        </p:spPr>
        <p:txBody>
          <a:bodyPr wrap="square" lIns="0" tIns="97155" rIns="0" bIns="0" rtlCol="0" vert="horz">
            <a:spAutoFit/>
          </a:bodyPr>
          <a:lstStyle/>
          <a:p>
            <a:pPr marL="396240" indent="-384175">
              <a:lnSpc>
                <a:spcPct val="100000"/>
              </a:lnSpc>
              <a:spcBef>
                <a:spcPts val="765"/>
              </a:spcBef>
              <a:buSzPct val="95238"/>
              <a:buFont typeface="Franklin Gothic Book"/>
              <a:buChar char="–"/>
              <a:tabLst>
                <a:tab pos="396240" algn="l"/>
                <a:tab pos="396875" algn="l"/>
              </a:tabLst>
            </a:pPr>
            <a:r>
              <a:rPr dirty="0" sz="2100" spc="-100">
                <a:solidFill>
                  <a:srgbClr val="181B0D"/>
                </a:solidFill>
                <a:latin typeface="宋体"/>
                <a:cs typeface="宋体"/>
              </a:rPr>
              <a:t>模式对象管理</a:t>
            </a:r>
            <a:endParaRPr sz="2100">
              <a:latin typeface="宋体"/>
              <a:cs typeface="宋体"/>
            </a:endParaRPr>
          </a:p>
          <a:p>
            <a:pPr marL="396240">
              <a:lnSpc>
                <a:spcPct val="100000"/>
              </a:lnSpc>
              <a:spcBef>
                <a:spcPts val="565"/>
              </a:spcBef>
            </a:pPr>
            <a:r>
              <a:rPr dirty="0" sz="1800" spc="-5">
                <a:solidFill>
                  <a:srgbClr val="181B0D"/>
                </a:solidFill>
                <a:latin typeface="宋体"/>
                <a:cs typeface="宋体"/>
              </a:rPr>
              <a:t>数据库管理系统最基本的数据管理服务功能特性，是数据库所有功能的基础</a:t>
            </a:r>
            <a:endParaRPr sz="1800">
              <a:latin typeface="宋体"/>
              <a:cs typeface="宋体"/>
            </a:endParaRPr>
          </a:p>
          <a:p>
            <a:pPr lvl="1" marL="853440" indent="-384175">
              <a:lnSpc>
                <a:spcPct val="100000"/>
              </a:lnSpc>
              <a:spcBef>
                <a:spcPts val="580"/>
              </a:spcBef>
              <a:buFont typeface="Franklin Gothic Book"/>
              <a:buChar char="■"/>
              <a:tabLst>
                <a:tab pos="853440" algn="l"/>
                <a:tab pos="854075" algn="l"/>
              </a:tabLst>
            </a:pPr>
            <a:r>
              <a:rPr dirty="0" sz="1800">
                <a:solidFill>
                  <a:srgbClr val="181B0D"/>
                </a:solidFill>
                <a:latin typeface="宋体"/>
                <a:cs typeface="宋体"/>
              </a:rPr>
              <a:t>表管理</a:t>
            </a:r>
            <a:endParaRPr sz="1800">
              <a:latin typeface="宋体"/>
              <a:cs typeface="宋体"/>
            </a:endParaRPr>
          </a:p>
          <a:p>
            <a:pPr lvl="1" marL="853440" indent="-384175">
              <a:lnSpc>
                <a:spcPct val="100000"/>
              </a:lnSpc>
              <a:spcBef>
                <a:spcPts val="560"/>
              </a:spcBef>
              <a:buFont typeface="Franklin Gothic Book"/>
              <a:buChar char="■"/>
              <a:tabLst>
                <a:tab pos="853440" algn="l"/>
                <a:tab pos="854075" algn="l"/>
              </a:tabLst>
            </a:pPr>
            <a:r>
              <a:rPr dirty="0" sz="1800">
                <a:solidFill>
                  <a:srgbClr val="181B0D"/>
                </a:solidFill>
                <a:latin typeface="宋体"/>
                <a:cs typeface="宋体"/>
              </a:rPr>
              <a:t>索引管理</a:t>
            </a:r>
            <a:endParaRPr sz="1800">
              <a:latin typeface="宋体"/>
              <a:cs typeface="宋体"/>
            </a:endParaRPr>
          </a:p>
          <a:p>
            <a:pPr lvl="1" marL="853440" indent="-384175">
              <a:lnSpc>
                <a:spcPct val="100000"/>
              </a:lnSpc>
              <a:spcBef>
                <a:spcPts val="580"/>
              </a:spcBef>
              <a:buFont typeface="Franklin Gothic Book"/>
              <a:buChar char="■"/>
              <a:tabLst>
                <a:tab pos="853440" algn="l"/>
                <a:tab pos="854075" algn="l"/>
              </a:tabLst>
            </a:pPr>
            <a:r>
              <a:rPr dirty="0" sz="1800" spc="-5">
                <a:solidFill>
                  <a:srgbClr val="181B0D"/>
                </a:solidFill>
                <a:latin typeface="宋体"/>
                <a:cs typeface="宋体"/>
              </a:rPr>
              <a:t>视图管理</a:t>
            </a:r>
            <a:endParaRPr sz="1800">
              <a:latin typeface="宋体"/>
              <a:cs typeface="宋体"/>
            </a:endParaRPr>
          </a:p>
          <a:p>
            <a:pPr lvl="1" marL="853440" indent="-384175">
              <a:lnSpc>
                <a:spcPct val="100000"/>
              </a:lnSpc>
              <a:spcBef>
                <a:spcPts val="575"/>
              </a:spcBef>
              <a:buFont typeface="Franklin Gothic Book"/>
              <a:buChar char="■"/>
              <a:tabLst>
                <a:tab pos="853440" algn="l"/>
                <a:tab pos="854075" algn="l"/>
              </a:tabLst>
            </a:pPr>
            <a:r>
              <a:rPr dirty="0" sz="1800">
                <a:solidFill>
                  <a:srgbClr val="181B0D"/>
                </a:solidFill>
                <a:latin typeface="宋体"/>
                <a:cs typeface="宋体"/>
              </a:rPr>
              <a:t>约束管理</a:t>
            </a:r>
            <a:endParaRPr sz="1800">
              <a:latin typeface="宋体"/>
              <a:cs typeface="宋体"/>
            </a:endParaRPr>
          </a:p>
          <a:p>
            <a:pPr lvl="1" marL="853440" indent="-384175">
              <a:lnSpc>
                <a:spcPct val="100000"/>
              </a:lnSpc>
              <a:spcBef>
                <a:spcPts val="565"/>
              </a:spcBef>
              <a:buFont typeface="Franklin Gothic Book"/>
              <a:buChar char="■"/>
              <a:tabLst>
                <a:tab pos="853440" algn="l"/>
                <a:tab pos="854075" algn="l"/>
              </a:tabLst>
            </a:pPr>
            <a:r>
              <a:rPr dirty="0" sz="1800">
                <a:solidFill>
                  <a:srgbClr val="181B0D"/>
                </a:solidFill>
                <a:latin typeface="宋体"/>
                <a:cs typeface="宋体"/>
              </a:rPr>
              <a:t>存储过程管理</a:t>
            </a:r>
            <a:endParaRPr sz="1800">
              <a:latin typeface="宋体"/>
              <a:cs typeface="宋体"/>
            </a:endParaRPr>
          </a:p>
          <a:p>
            <a:pPr lvl="1" marL="853440" indent="-384175">
              <a:lnSpc>
                <a:spcPct val="100000"/>
              </a:lnSpc>
              <a:spcBef>
                <a:spcPts val="575"/>
              </a:spcBef>
              <a:buFont typeface="Franklin Gothic Book"/>
              <a:buChar char="■"/>
              <a:tabLst>
                <a:tab pos="853440" algn="l"/>
                <a:tab pos="854075" algn="l"/>
              </a:tabLst>
            </a:pPr>
            <a:r>
              <a:rPr dirty="0" sz="1800">
                <a:solidFill>
                  <a:srgbClr val="181B0D"/>
                </a:solidFill>
                <a:latin typeface="宋体"/>
                <a:cs typeface="宋体"/>
              </a:rPr>
              <a:t>触发器管理</a:t>
            </a:r>
            <a:endParaRPr sz="1800">
              <a:latin typeface="宋体"/>
              <a:cs typeface="宋体"/>
            </a:endParaRPr>
          </a:p>
        </p:txBody>
      </p:sp>
      <p:sp>
        <p:nvSpPr>
          <p:cNvPr id="4" name="object 4"/>
          <p:cNvSpPr txBox="1"/>
          <p:nvPr/>
        </p:nvSpPr>
        <p:spPr>
          <a:xfrm>
            <a:off x="0" y="0"/>
            <a:ext cx="274955" cy="299720"/>
          </a:xfrm>
          <a:prstGeom prst="rect">
            <a:avLst/>
          </a:prstGeom>
        </p:spPr>
        <p:txBody>
          <a:bodyPr wrap="square" lIns="0" tIns="12700" rIns="0" bIns="0" rtlCol="0" vert="horz">
            <a:spAutoFit/>
          </a:bodyPr>
          <a:lstStyle/>
          <a:p>
            <a:pPr>
              <a:lnSpc>
                <a:spcPct val="100000"/>
              </a:lnSpc>
              <a:spcBef>
                <a:spcPts val="100"/>
              </a:spcBef>
            </a:pPr>
            <a:r>
              <a:rPr dirty="0" sz="1800" spc="-25">
                <a:latin typeface="Franklin Gothic Book"/>
                <a:cs typeface="Franklin Gothic Book"/>
              </a:rPr>
              <a:t>15</a:t>
            </a:r>
            <a:endParaRPr sz="1800">
              <a:latin typeface="Franklin Gothic Book"/>
              <a:cs typeface="Franklin Gothic 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5"/>
              <a:t>数据库功能性测试</a:t>
            </a:r>
          </a:p>
        </p:txBody>
      </p:sp>
      <p:sp>
        <p:nvSpPr>
          <p:cNvPr id="3" name="object 3"/>
          <p:cNvSpPr txBox="1"/>
          <p:nvPr/>
        </p:nvSpPr>
        <p:spPr>
          <a:xfrm>
            <a:off x="1980945" y="1238165"/>
            <a:ext cx="7267575" cy="4621530"/>
          </a:xfrm>
          <a:prstGeom prst="rect">
            <a:avLst/>
          </a:prstGeom>
        </p:spPr>
        <p:txBody>
          <a:bodyPr wrap="square" lIns="0" tIns="97155" rIns="0" bIns="0" rtlCol="0" vert="horz">
            <a:spAutoFit/>
          </a:bodyPr>
          <a:lstStyle/>
          <a:p>
            <a:pPr marL="396240" indent="-384175">
              <a:lnSpc>
                <a:spcPct val="100000"/>
              </a:lnSpc>
              <a:spcBef>
                <a:spcPts val="765"/>
              </a:spcBef>
              <a:buSzPct val="95238"/>
              <a:buFont typeface="Franklin Gothic Book"/>
              <a:buChar char="–"/>
              <a:tabLst>
                <a:tab pos="396240" algn="l"/>
                <a:tab pos="396875" algn="l"/>
              </a:tabLst>
            </a:pPr>
            <a:r>
              <a:rPr dirty="0" sz="2100" spc="-100">
                <a:solidFill>
                  <a:srgbClr val="181B0D"/>
                </a:solidFill>
                <a:latin typeface="宋体"/>
                <a:cs typeface="宋体"/>
              </a:rPr>
              <a:t>非模式对象管理</a:t>
            </a:r>
            <a:endParaRPr sz="2100">
              <a:latin typeface="宋体"/>
              <a:cs typeface="宋体"/>
            </a:endParaRPr>
          </a:p>
          <a:p>
            <a:pPr lvl="1" marL="853440" indent="-384175">
              <a:lnSpc>
                <a:spcPct val="100000"/>
              </a:lnSpc>
              <a:spcBef>
                <a:spcPts val="565"/>
              </a:spcBef>
              <a:buFont typeface="Franklin Gothic Book"/>
              <a:buChar char="■"/>
              <a:tabLst>
                <a:tab pos="853440" algn="l"/>
                <a:tab pos="854075" algn="l"/>
              </a:tabLst>
            </a:pPr>
            <a:r>
              <a:rPr dirty="0" sz="1800" spc="-5">
                <a:solidFill>
                  <a:srgbClr val="181B0D"/>
                </a:solidFill>
                <a:latin typeface="宋体"/>
                <a:cs typeface="宋体"/>
              </a:rPr>
              <a:t>模式管理</a:t>
            </a:r>
            <a:endParaRPr sz="1800">
              <a:latin typeface="宋体"/>
              <a:cs typeface="宋体"/>
            </a:endParaRPr>
          </a:p>
          <a:p>
            <a:pPr lvl="2" marL="1310640" indent="-384175">
              <a:lnSpc>
                <a:spcPct val="100000"/>
              </a:lnSpc>
              <a:spcBef>
                <a:spcPts val="480"/>
              </a:spcBef>
              <a:buSzPct val="94736"/>
              <a:buFont typeface="Franklin Gothic Book"/>
              <a:buChar char="–"/>
              <a:tabLst>
                <a:tab pos="1310640" algn="l"/>
                <a:tab pos="1311275" algn="l"/>
              </a:tabLst>
            </a:pPr>
            <a:r>
              <a:rPr dirty="0" sz="1900" spc="-100">
                <a:solidFill>
                  <a:srgbClr val="181B0D"/>
                </a:solidFill>
                <a:latin typeface="宋体"/>
                <a:cs typeface="宋体"/>
              </a:rPr>
              <a:t>模式的创建、删除、查看、用户指派</a:t>
            </a:r>
            <a:endParaRPr sz="1900">
              <a:latin typeface="宋体"/>
              <a:cs typeface="宋体"/>
            </a:endParaRPr>
          </a:p>
          <a:p>
            <a:pPr lvl="1" marL="853440" indent="-384175">
              <a:lnSpc>
                <a:spcPct val="100000"/>
              </a:lnSpc>
              <a:spcBef>
                <a:spcPts val="540"/>
              </a:spcBef>
              <a:buFont typeface="Franklin Gothic Book"/>
              <a:buChar char="■"/>
              <a:tabLst>
                <a:tab pos="853440" algn="l"/>
                <a:tab pos="854075" algn="l"/>
              </a:tabLst>
            </a:pPr>
            <a:r>
              <a:rPr dirty="0" sz="1800">
                <a:solidFill>
                  <a:srgbClr val="181B0D"/>
                </a:solidFill>
                <a:latin typeface="宋体"/>
                <a:cs typeface="宋体"/>
              </a:rPr>
              <a:t>用户管理</a:t>
            </a:r>
            <a:endParaRPr sz="1800">
              <a:latin typeface="宋体"/>
              <a:cs typeface="宋体"/>
            </a:endParaRPr>
          </a:p>
          <a:p>
            <a:pPr lvl="2" marL="1310640" indent="-384175">
              <a:lnSpc>
                <a:spcPct val="100000"/>
              </a:lnSpc>
              <a:spcBef>
                <a:spcPts val="480"/>
              </a:spcBef>
              <a:buSzPct val="94736"/>
              <a:buFont typeface="Franklin Gothic Book"/>
              <a:buChar char="–"/>
              <a:tabLst>
                <a:tab pos="1310640" algn="l"/>
                <a:tab pos="1311275" algn="l"/>
              </a:tabLst>
            </a:pPr>
            <a:r>
              <a:rPr dirty="0" sz="1900" spc="-105">
                <a:solidFill>
                  <a:srgbClr val="181B0D"/>
                </a:solidFill>
                <a:latin typeface="宋体"/>
                <a:cs typeface="宋体"/>
              </a:rPr>
              <a:t>用户的创建、删除、修改、授权、口令策略管理</a:t>
            </a:r>
            <a:endParaRPr sz="1900">
              <a:latin typeface="宋体"/>
              <a:cs typeface="宋体"/>
            </a:endParaRPr>
          </a:p>
          <a:p>
            <a:pPr lvl="1" marL="853440" indent="-384175">
              <a:lnSpc>
                <a:spcPct val="100000"/>
              </a:lnSpc>
              <a:spcBef>
                <a:spcPts val="555"/>
              </a:spcBef>
              <a:buFont typeface="Franklin Gothic Book"/>
              <a:buChar char="■"/>
              <a:tabLst>
                <a:tab pos="853440" algn="l"/>
                <a:tab pos="854075" algn="l"/>
              </a:tabLst>
            </a:pPr>
            <a:r>
              <a:rPr dirty="0" sz="1800">
                <a:solidFill>
                  <a:srgbClr val="181B0D"/>
                </a:solidFill>
                <a:latin typeface="宋体"/>
                <a:cs typeface="宋体"/>
              </a:rPr>
              <a:t>角色管理</a:t>
            </a:r>
            <a:endParaRPr sz="1800">
              <a:latin typeface="宋体"/>
              <a:cs typeface="宋体"/>
            </a:endParaRPr>
          </a:p>
          <a:p>
            <a:pPr lvl="2" marL="1310640" indent="-384175">
              <a:lnSpc>
                <a:spcPct val="100000"/>
              </a:lnSpc>
              <a:spcBef>
                <a:spcPts val="465"/>
              </a:spcBef>
              <a:buSzPct val="94736"/>
              <a:buFont typeface="Franklin Gothic Book"/>
              <a:buChar char="–"/>
              <a:tabLst>
                <a:tab pos="1310640" algn="l"/>
                <a:tab pos="1311275" algn="l"/>
              </a:tabLst>
            </a:pPr>
            <a:r>
              <a:rPr dirty="0" sz="1900" spc="-100">
                <a:solidFill>
                  <a:srgbClr val="181B0D"/>
                </a:solidFill>
                <a:latin typeface="宋体"/>
                <a:cs typeface="宋体"/>
              </a:rPr>
              <a:t>角色的创建、删除、修改、查看、用户指派</a:t>
            </a:r>
            <a:endParaRPr sz="1900">
              <a:latin typeface="宋体"/>
              <a:cs typeface="宋体"/>
            </a:endParaRPr>
          </a:p>
          <a:p>
            <a:pPr lvl="1" marL="853440" indent="-384175">
              <a:lnSpc>
                <a:spcPct val="100000"/>
              </a:lnSpc>
              <a:spcBef>
                <a:spcPts val="555"/>
              </a:spcBef>
              <a:buFont typeface="Franklin Gothic Book"/>
              <a:buChar char="■"/>
              <a:tabLst>
                <a:tab pos="853440" algn="l"/>
                <a:tab pos="854075" algn="l"/>
              </a:tabLst>
            </a:pPr>
            <a:r>
              <a:rPr dirty="0" sz="1800">
                <a:solidFill>
                  <a:srgbClr val="181B0D"/>
                </a:solidFill>
                <a:latin typeface="宋体"/>
                <a:cs typeface="宋体"/>
              </a:rPr>
              <a:t>权限管理</a:t>
            </a:r>
            <a:endParaRPr sz="1800">
              <a:latin typeface="宋体"/>
              <a:cs typeface="宋体"/>
            </a:endParaRPr>
          </a:p>
          <a:p>
            <a:pPr lvl="2" marL="1310640" indent="-384175">
              <a:lnSpc>
                <a:spcPct val="100000"/>
              </a:lnSpc>
              <a:spcBef>
                <a:spcPts val="465"/>
              </a:spcBef>
              <a:buSzPct val="94736"/>
              <a:buFont typeface="Franklin Gothic Book"/>
              <a:buChar char="–"/>
              <a:tabLst>
                <a:tab pos="1310640" algn="l"/>
                <a:tab pos="1311275" algn="l"/>
              </a:tabLst>
            </a:pPr>
            <a:r>
              <a:rPr dirty="0" sz="1900" spc="-105">
                <a:solidFill>
                  <a:srgbClr val="181B0D"/>
                </a:solidFill>
                <a:latin typeface="宋体"/>
                <a:cs typeface="宋体"/>
              </a:rPr>
              <a:t>数据库对象权限的查看与指派、用户对象权限的查看与指派</a:t>
            </a:r>
            <a:endParaRPr sz="1900">
              <a:latin typeface="宋体"/>
              <a:cs typeface="宋体"/>
            </a:endParaRPr>
          </a:p>
          <a:p>
            <a:pPr lvl="1" marL="853440" indent="-384175">
              <a:lnSpc>
                <a:spcPct val="100000"/>
              </a:lnSpc>
              <a:spcBef>
                <a:spcPts val="560"/>
              </a:spcBef>
              <a:buFont typeface="Franklin Gothic Book"/>
              <a:buChar char="■"/>
              <a:tabLst>
                <a:tab pos="853440" algn="l"/>
                <a:tab pos="854075" algn="l"/>
              </a:tabLst>
            </a:pPr>
            <a:r>
              <a:rPr dirty="0" sz="1800">
                <a:solidFill>
                  <a:srgbClr val="181B0D"/>
                </a:solidFill>
                <a:latin typeface="宋体"/>
                <a:cs typeface="宋体"/>
              </a:rPr>
              <a:t>审计选项设置</a:t>
            </a:r>
            <a:endParaRPr sz="1800">
              <a:latin typeface="宋体"/>
              <a:cs typeface="宋体"/>
            </a:endParaRPr>
          </a:p>
          <a:p>
            <a:pPr lvl="2" marL="1310640" indent="-384175">
              <a:lnSpc>
                <a:spcPct val="100000"/>
              </a:lnSpc>
              <a:spcBef>
                <a:spcPts val="464"/>
              </a:spcBef>
              <a:buSzPct val="94736"/>
              <a:buFont typeface="Franklin Gothic Book"/>
              <a:buChar char="–"/>
              <a:tabLst>
                <a:tab pos="1310640" algn="l"/>
                <a:tab pos="1311275" algn="l"/>
              </a:tabLst>
            </a:pPr>
            <a:r>
              <a:rPr dirty="0" sz="1900" spc="-100">
                <a:solidFill>
                  <a:srgbClr val="181B0D"/>
                </a:solidFill>
                <a:latin typeface="宋体"/>
                <a:cs typeface="宋体"/>
              </a:rPr>
              <a:t>语句审计、对象审计、权限审计、审计开关等</a:t>
            </a:r>
            <a:endParaRPr sz="1900">
              <a:latin typeface="宋体"/>
              <a:cs typeface="宋体"/>
            </a:endParaRPr>
          </a:p>
          <a:p>
            <a:pPr marL="396240" indent="-384175">
              <a:lnSpc>
                <a:spcPct val="100000"/>
              </a:lnSpc>
              <a:spcBef>
                <a:spcPts val="420"/>
              </a:spcBef>
              <a:buSzPct val="95238"/>
              <a:buFont typeface="Franklin Gothic Book"/>
              <a:buChar char="–"/>
              <a:tabLst>
                <a:tab pos="396240" algn="l"/>
                <a:tab pos="396875" algn="l"/>
              </a:tabLst>
            </a:pPr>
            <a:r>
              <a:rPr dirty="0" sz="2100" spc="-100">
                <a:solidFill>
                  <a:srgbClr val="181B0D"/>
                </a:solidFill>
                <a:latin typeface="宋体"/>
                <a:cs typeface="宋体"/>
              </a:rPr>
              <a:t>交互式查询工具</a:t>
            </a:r>
            <a:endParaRPr sz="2100">
              <a:latin typeface="宋体"/>
              <a:cs typeface="宋体"/>
            </a:endParaRPr>
          </a:p>
          <a:p>
            <a:pPr lvl="1" marL="853440" indent="-384175">
              <a:lnSpc>
                <a:spcPct val="100000"/>
              </a:lnSpc>
              <a:spcBef>
                <a:spcPts val="570"/>
              </a:spcBef>
              <a:buFont typeface="Franklin Gothic Book"/>
              <a:buChar char="■"/>
              <a:tabLst>
                <a:tab pos="853440" algn="l"/>
                <a:tab pos="854075" algn="l"/>
              </a:tabLst>
            </a:pPr>
            <a:r>
              <a:rPr dirty="0" sz="1800">
                <a:solidFill>
                  <a:srgbClr val="181B0D"/>
                </a:solidFill>
                <a:latin typeface="宋体"/>
                <a:cs typeface="宋体"/>
              </a:rPr>
              <a:t>易用性、稳定性</a:t>
            </a:r>
            <a:endParaRPr sz="1800">
              <a:latin typeface="宋体"/>
              <a:cs typeface="宋体"/>
            </a:endParaRPr>
          </a:p>
        </p:txBody>
      </p:sp>
      <p:sp>
        <p:nvSpPr>
          <p:cNvPr id="4" name="object 4"/>
          <p:cNvSpPr txBox="1"/>
          <p:nvPr/>
        </p:nvSpPr>
        <p:spPr>
          <a:xfrm>
            <a:off x="0" y="0"/>
            <a:ext cx="266065" cy="299720"/>
          </a:xfrm>
          <a:prstGeom prst="rect">
            <a:avLst/>
          </a:prstGeom>
        </p:spPr>
        <p:txBody>
          <a:bodyPr wrap="square" lIns="0" tIns="12700" rIns="0" bIns="0" rtlCol="0" vert="horz">
            <a:spAutoFit/>
          </a:bodyPr>
          <a:lstStyle/>
          <a:p>
            <a:pPr>
              <a:lnSpc>
                <a:spcPct val="100000"/>
              </a:lnSpc>
              <a:spcBef>
                <a:spcPts val="100"/>
              </a:spcBef>
            </a:pPr>
            <a:r>
              <a:rPr dirty="0" sz="1800" spc="-60">
                <a:latin typeface="Franklin Gothic Book"/>
                <a:cs typeface="Franklin Gothic Book"/>
              </a:rPr>
              <a:t>16</a:t>
            </a:r>
            <a:endParaRPr sz="1800">
              <a:latin typeface="Franklin Gothic Book"/>
              <a:cs typeface="Franklin Gothic 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5361305" cy="635000"/>
          </a:xfrm>
          <a:prstGeom prst="rect"/>
        </p:spPr>
        <p:txBody>
          <a:bodyPr wrap="square" lIns="0" tIns="12065" rIns="0" bIns="0" rtlCol="0" vert="horz">
            <a:spAutoFit/>
          </a:bodyPr>
          <a:lstStyle/>
          <a:p>
            <a:pPr marL="12700">
              <a:lnSpc>
                <a:spcPct val="100000"/>
              </a:lnSpc>
              <a:spcBef>
                <a:spcPts val="95"/>
              </a:spcBef>
            </a:pPr>
            <a:r>
              <a:rPr dirty="0" spc="-10">
                <a:latin typeface="Franklin Gothic Book"/>
                <a:cs typeface="Franklin Gothic Book"/>
              </a:rPr>
              <a:t>8.2.2</a:t>
            </a:r>
            <a:r>
              <a:rPr dirty="0" spc="-40">
                <a:latin typeface="Franklin Gothic Book"/>
                <a:cs typeface="Franklin Gothic Book"/>
              </a:rPr>
              <a:t> </a:t>
            </a:r>
            <a:r>
              <a:rPr dirty="0" spc="-5"/>
              <a:t>数据库功能性测试</a:t>
            </a:r>
          </a:p>
        </p:txBody>
      </p:sp>
      <p:sp>
        <p:nvSpPr>
          <p:cNvPr id="3" name="object 3"/>
          <p:cNvSpPr txBox="1"/>
          <p:nvPr/>
        </p:nvSpPr>
        <p:spPr>
          <a:xfrm>
            <a:off x="1980945" y="1244407"/>
            <a:ext cx="5896610" cy="4919980"/>
          </a:xfrm>
          <a:prstGeom prst="rect">
            <a:avLst/>
          </a:prstGeom>
        </p:spPr>
        <p:txBody>
          <a:bodyPr wrap="square" lIns="0" tIns="65404" rIns="0" bIns="0" rtlCol="0" vert="horz">
            <a:spAutoFit/>
          </a:bodyPr>
          <a:lstStyle/>
          <a:p>
            <a:pPr marL="396240" indent="-384175">
              <a:lnSpc>
                <a:spcPct val="100000"/>
              </a:lnSpc>
              <a:spcBef>
                <a:spcPts val="515"/>
              </a:spcBef>
              <a:buSzPct val="95238"/>
              <a:buFont typeface="Franklin Gothic Book"/>
              <a:buChar char="–"/>
              <a:tabLst>
                <a:tab pos="396240" algn="l"/>
                <a:tab pos="396875" algn="l"/>
              </a:tabLst>
            </a:pPr>
            <a:r>
              <a:rPr dirty="0" sz="2100" spc="-100">
                <a:solidFill>
                  <a:srgbClr val="181B0D"/>
                </a:solidFill>
                <a:latin typeface="宋体"/>
                <a:cs typeface="宋体"/>
              </a:rPr>
              <a:t>性能检测与调优</a:t>
            </a:r>
            <a:endParaRPr sz="2100">
              <a:latin typeface="宋体"/>
              <a:cs typeface="宋体"/>
            </a:endParaRPr>
          </a:p>
          <a:p>
            <a:pPr lvl="1" marL="853440" indent="-384175">
              <a:lnSpc>
                <a:spcPct val="100000"/>
              </a:lnSpc>
              <a:spcBef>
                <a:spcPts val="345"/>
              </a:spcBef>
              <a:buFont typeface="Franklin Gothic Book"/>
              <a:buChar char="■"/>
              <a:tabLst>
                <a:tab pos="853440" algn="l"/>
                <a:tab pos="854075" algn="l"/>
              </a:tabLst>
            </a:pPr>
            <a:r>
              <a:rPr dirty="0" sz="1800" spc="-5">
                <a:solidFill>
                  <a:srgbClr val="181B0D"/>
                </a:solidFill>
                <a:latin typeface="宋体"/>
                <a:cs typeface="宋体"/>
              </a:rPr>
              <a:t>要求以图形方式提</a:t>
            </a:r>
            <a:r>
              <a:rPr dirty="0" sz="1800">
                <a:solidFill>
                  <a:srgbClr val="181B0D"/>
                </a:solidFill>
                <a:latin typeface="宋体"/>
                <a:cs typeface="宋体"/>
              </a:rPr>
              <a:t>供</a:t>
            </a:r>
            <a:r>
              <a:rPr dirty="0" sz="1800" spc="-10">
                <a:solidFill>
                  <a:srgbClr val="181B0D"/>
                </a:solidFill>
                <a:latin typeface="Times New Roman"/>
                <a:cs typeface="Times New Roman"/>
              </a:rPr>
              <a:t>SQL</a:t>
            </a:r>
            <a:r>
              <a:rPr dirty="0" sz="1800" spc="-5">
                <a:solidFill>
                  <a:srgbClr val="181B0D"/>
                </a:solidFill>
                <a:latin typeface="宋体"/>
                <a:cs typeface="宋体"/>
              </a:rPr>
              <a:t>语句执行计划</a:t>
            </a:r>
            <a:endParaRPr sz="1800">
              <a:latin typeface="宋体"/>
              <a:cs typeface="宋体"/>
            </a:endParaRPr>
          </a:p>
          <a:p>
            <a:pPr lvl="1" marL="853440" indent="-384175">
              <a:lnSpc>
                <a:spcPct val="100000"/>
              </a:lnSpc>
              <a:spcBef>
                <a:spcPts val="350"/>
              </a:spcBef>
              <a:buFont typeface="Franklin Gothic Book"/>
              <a:buChar char="■"/>
              <a:tabLst>
                <a:tab pos="853440" algn="l"/>
                <a:tab pos="854075" algn="l"/>
              </a:tabLst>
            </a:pPr>
            <a:r>
              <a:rPr dirty="0" sz="1800">
                <a:solidFill>
                  <a:srgbClr val="181B0D"/>
                </a:solidFill>
                <a:latin typeface="宋体"/>
                <a:cs typeface="宋体"/>
              </a:rPr>
              <a:t>提供数据库运行图形监控</a:t>
            </a:r>
            <a:endParaRPr sz="1800">
              <a:latin typeface="宋体"/>
              <a:cs typeface="宋体"/>
            </a:endParaRPr>
          </a:p>
          <a:p>
            <a:pPr lvl="1" marL="853440" indent="-384175">
              <a:lnSpc>
                <a:spcPct val="100000"/>
              </a:lnSpc>
              <a:spcBef>
                <a:spcPts val="360"/>
              </a:spcBef>
              <a:buFont typeface="Franklin Gothic Book"/>
              <a:buChar char="■"/>
              <a:tabLst>
                <a:tab pos="853440" algn="l"/>
                <a:tab pos="854075" algn="l"/>
              </a:tabLst>
            </a:pPr>
            <a:r>
              <a:rPr dirty="0" sz="1800">
                <a:solidFill>
                  <a:srgbClr val="181B0D"/>
                </a:solidFill>
                <a:latin typeface="宋体"/>
                <a:cs typeface="宋体"/>
              </a:rPr>
              <a:t>提供可配置的性能数据跟踪与统计</a:t>
            </a:r>
            <a:endParaRPr sz="1800">
              <a:latin typeface="宋体"/>
              <a:cs typeface="宋体"/>
            </a:endParaRPr>
          </a:p>
          <a:p>
            <a:pPr lvl="1" marL="853440" indent="-384175">
              <a:lnSpc>
                <a:spcPct val="100000"/>
              </a:lnSpc>
              <a:spcBef>
                <a:spcPts val="350"/>
              </a:spcBef>
              <a:buFont typeface="Franklin Gothic Book"/>
              <a:buChar char="■"/>
              <a:tabLst>
                <a:tab pos="853440" algn="l"/>
                <a:tab pos="854075" algn="l"/>
              </a:tabLst>
            </a:pPr>
            <a:r>
              <a:rPr dirty="0" sz="1800">
                <a:solidFill>
                  <a:srgbClr val="181B0D"/>
                </a:solidFill>
                <a:latin typeface="宋体"/>
                <a:cs typeface="宋体"/>
              </a:rPr>
              <a:t>提供死锁监测与解锁功能</a:t>
            </a:r>
            <a:endParaRPr sz="1800">
              <a:latin typeface="宋体"/>
              <a:cs typeface="宋体"/>
            </a:endParaRPr>
          </a:p>
          <a:p>
            <a:pPr marL="396240" indent="-384175">
              <a:lnSpc>
                <a:spcPct val="100000"/>
              </a:lnSpc>
              <a:spcBef>
                <a:spcPts val="215"/>
              </a:spcBef>
              <a:buSzPct val="95238"/>
              <a:buFont typeface="Franklin Gothic Book"/>
              <a:buChar char="–"/>
              <a:tabLst>
                <a:tab pos="396240" algn="l"/>
                <a:tab pos="396875" algn="l"/>
              </a:tabLst>
            </a:pPr>
            <a:r>
              <a:rPr dirty="0" sz="2100" spc="-100">
                <a:solidFill>
                  <a:srgbClr val="181B0D"/>
                </a:solidFill>
                <a:latin typeface="宋体"/>
                <a:cs typeface="宋体"/>
              </a:rPr>
              <a:t>数据迁移工具</a:t>
            </a:r>
            <a:endParaRPr sz="2100">
              <a:latin typeface="宋体"/>
              <a:cs typeface="宋体"/>
            </a:endParaRPr>
          </a:p>
          <a:p>
            <a:pPr lvl="1" marL="853440" indent="-384175">
              <a:lnSpc>
                <a:spcPct val="100000"/>
              </a:lnSpc>
              <a:spcBef>
                <a:spcPts val="340"/>
              </a:spcBef>
              <a:buFont typeface="Franklin Gothic Book"/>
              <a:buChar char="■"/>
              <a:tabLst>
                <a:tab pos="853440" algn="l"/>
                <a:tab pos="854075" algn="l"/>
              </a:tabLst>
            </a:pPr>
            <a:r>
              <a:rPr dirty="0" sz="1800">
                <a:solidFill>
                  <a:srgbClr val="181B0D"/>
                </a:solidFill>
                <a:latin typeface="宋体"/>
                <a:cs typeface="宋体"/>
              </a:rPr>
              <a:t>支持</a:t>
            </a:r>
            <a:r>
              <a:rPr dirty="0" sz="1800">
                <a:solidFill>
                  <a:srgbClr val="181B0D"/>
                </a:solidFill>
                <a:latin typeface="Times New Roman"/>
                <a:cs typeface="Times New Roman"/>
              </a:rPr>
              <a:t>txt</a:t>
            </a:r>
            <a:r>
              <a:rPr dirty="0" sz="1800">
                <a:solidFill>
                  <a:srgbClr val="181B0D"/>
                </a:solidFill>
                <a:latin typeface="宋体"/>
                <a:cs typeface="宋体"/>
              </a:rPr>
              <a:t>文件的数据迁移</a:t>
            </a:r>
            <a:endParaRPr sz="1800">
              <a:latin typeface="宋体"/>
              <a:cs typeface="宋体"/>
            </a:endParaRPr>
          </a:p>
          <a:p>
            <a:pPr lvl="1" marL="853440" indent="-384175">
              <a:lnSpc>
                <a:spcPct val="100000"/>
              </a:lnSpc>
              <a:spcBef>
                <a:spcPts val="360"/>
              </a:spcBef>
              <a:buFont typeface="Franklin Gothic Book"/>
              <a:buChar char="■"/>
              <a:tabLst>
                <a:tab pos="853440" algn="l"/>
                <a:tab pos="854075" algn="l"/>
              </a:tabLst>
            </a:pPr>
            <a:r>
              <a:rPr dirty="0" sz="1800">
                <a:solidFill>
                  <a:srgbClr val="181B0D"/>
                </a:solidFill>
                <a:latin typeface="宋体"/>
                <a:cs typeface="宋体"/>
              </a:rPr>
              <a:t>支持</a:t>
            </a:r>
            <a:r>
              <a:rPr dirty="0" sz="1800">
                <a:solidFill>
                  <a:srgbClr val="181B0D"/>
                </a:solidFill>
                <a:latin typeface="Times New Roman"/>
                <a:cs typeface="Times New Roman"/>
              </a:rPr>
              <a:t>excel</a:t>
            </a:r>
            <a:r>
              <a:rPr dirty="0" sz="1800">
                <a:solidFill>
                  <a:srgbClr val="181B0D"/>
                </a:solidFill>
                <a:latin typeface="宋体"/>
                <a:cs typeface="宋体"/>
              </a:rPr>
              <a:t>文件的数据迁移</a:t>
            </a:r>
            <a:endParaRPr sz="1800">
              <a:latin typeface="宋体"/>
              <a:cs typeface="宋体"/>
            </a:endParaRPr>
          </a:p>
          <a:p>
            <a:pPr lvl="1" marL="853440" indent="-384175">
              <a:lnSpc>
                <a:spcPct val="100000"/>
              </a:lnSpc>
              <a:spcBef>
                <a:spcPts val="345"/>
              </a:spcBef>
              <a:buFont typeface="Franklin Gothic Book"/>
              <a:buChar char="■"/>
              <a:tabLst>
                <a:tab pos="853440" algn="l"/>
                <a:tab pos="854075" algn="l"/>
              </a:tabLst>
            </a:pPr>
            <a:r>
              <a:rPr dirty="0" sz="1800">
                <a:solidFill>
                  <a:srgbClr val="181B0D"/>
                </a:solidFill>
                <a:latin typeface="宋体"/>
                <a:cs typeface="宋体"/>
              </a:rPr>
              <a:t>支持</a:t>
            </a:r>
            <a:r>
              <a:rPr dirty="0" sz="1800" spc="-5">
                <a:solidFill>
                  <a:srgbClr val="181B0D"/>
                </a:solidFill>
                <a:latin typeface="Times New Roman"/>
                <a:cs typeface="Times New Roman"/>
              </a:rPr>
              <a:t>XML</a:t>
            </a:r>
            <a:r>
              <a:rPr dirty="0" sz="1800">
                <a:solidFill>
                  <a:srgbClr val="181B0D"/>
                </a:solidFill>
                <a:latin typeface="宋体"/>
                <a:cs typeface="宋体"/>
              </a:rPr>
              <a:t>数据导出</a:t>
            </a:r>
            <a:endParaRPr sz="1800">
              <a:latin typeface="宋体"/>
              <a:cs typeface="宋体"/>
            </a:endParaRPr>
          </a:p>
          <a:p>
            <a:pPr lvl="1" marL="853440" indent="-384175">
              <a:lnSpc>
                <a:spcPct val="100000"/>
              </a:lnSpc>
              <a:spcBef>
                <a:spcPts val="365"/>
              </a:spcBef>
              <a:buFont typeface="Franklin Gothic Book"/>
              <a:buChar char="■"/>
              <a:tabLst>
                <a:tab pos="853440" algn="l"/>
                <a:tab pos="854075" algn="l"/>
              </a:tabLst>
            </a:pPr>
            <a:r>
              <a:rPr dirty="0" sz="1800">
                <a:solidFill>
                  <a:srgbClr val="181B0D"/>
                </a:solidFill>
                <a:latin typeface="宋体"/>
                <a:cs typeface="宋体"/>
              </a:rPr>
              <a:t>支持从</a:t>
            </a:r>
            <a:r>
              <a:rPr dirty="0" sz="1800" spc="-5">
                <a:solidFill>
                  <a:srgbClr val="181B0D"/>
                </a:solidFill>
                <a:latin typeface="Times New Roman"/>
                <a:cs typeface="Times New Roman"/>
              </a:rPr>
              <a:t>SQLServer</a:t>
            </a:r>
            <a:r>
              <a:rPr dirty="0" sz="1800" spc="-5">
                <a:solidFill>
                  <a:srgbClr val="181B0D"/>
                </a:solidFill>
                <a:latin typeface="宋体"/>
                <a:cs typeface="宋体"/>
              </a:rPr>
              <a:t>的表、约束及数据迁移</a:t>
            </a:r>
            <a:endParaRPr sz="1800">
              <a:latin typeface="宋体"/>
              <a:cs typeface="宋体"/>
            </a:endParaRPr>
          </a:p>
          <a:p>
            <a:pPr lvl="1" marL="853440" indent="-384175">
              <a:lnSpc>
                <a:spcPct val="100000"/>
              </a:lnSpc>
              <a:spcBef>
                <a:spcPts val="345"/>
              </a:spcBef>
              <a:buFont typeface="Franklin Gothic Book"/>
              <a:buChar char="■"/>
              <a:tabLst>
                <a:tab pos="853440" algn="l"/>
                <a:tab pos="854075" algn="l"/>
              </a:tabLst>
            </a:pPr>
            <a:r>
              <a:rPr dirty="0" sz="1800">
                <a:solidFill>
                  <a:srgbClr val="181B0D"/>
                </a:solidFill>
                <a:latin typeface="宋体"/>
                <a:cs typeface="宋体"/>
              </a:rPr>
              <a:t>支持从</a:t>
            </a:r>
            <a:r>
              <a:rPr dirty="0" sz="1800">
                <a:solidFill>
                  <a:srgbClr val="181B0D"/>
                </a:solidFill>
                <a:latin typeface="Times New Roman"/>
                <a:cs typeface="Times New Roman"/>
              </a:rPr>
              <a:t>Oracle</a:t>
            </a:r>
            <a:r>
              <a:rPr dirty="0" sz="1800">
                <a:solidFill>
                  <a:srgbClr val="181B0D"/>
                </a:solidFill>
                <a:latin typeface="宋体"/>
                <a:cs typeface="宋体"/>
              </a:rPr>
              <a:t>的表、约束及数据迁移</a:t>
            </a:r>
            <a:endParaRPr sz="1800">
              <a:latin typeface="宋体"/>
              <a:cs typeface="宋体"/>
            </a:endParaRPr>
          </a:p>
          <a:p>
            <a:pPr lvl="1" marL="853440" indent="-384175">
              <a:lnSpc>
                <a:spcPct val="100000"/>
              </a:lnSpc>
              <a:spcBef>
                <a:spcPts val="360"/>
              </a:spcBef>
              <a:buFont typeface="Franklin Gothic Book"/>
              <a:buChar char="■"/>
              <a:tabLst>
                <a:tab pos="853440" algn="l"/>
                <a:tab pos="854075" algn="l"/>
              </a:tabLst>
            </a:pPr>
            <a:r>
              <a:rPr dirty="0" sz="1800">
                <a:solidFill>
                  <a:srgbClr val="181B0D"/>
                </a:solidFill>
                <a:latin typeface="宋体"/>
                <a:cs typeface="宋体"/>
              </a:rPr>
              <a:t>支持从</a:t>
            </a:r>
            <a:r>
              <a:rPr dirty="0" sz="1800" spc="-5">
                <a:solidFill>
                  <a:srgbClr val="181B0D"/>
                </a:solidFill>
                <a:latin typeface="Times New Roman"/>
                <a:cs typeface="Times New Roman"/>
              </a:rPr>
              <a:t>DB2</a:t>
            </a:r>
            <a:r>
              <a:rPr dirty="0" sz="1800">
                <a:solidFill>
                  <a:srgbClr val="181B0D"/>
                </a:solidFill>
                <a:latin typeface="宋体"/>
                <a:cs typeface="宋体"/>
              </a:rPr>
              <a:t>的表、约束及数据迁移</a:t>
            </a:r>
            <a:endParaRPr sz="1800">
              <a:latin typeface="宋体"/>
              <a:cs typeface="宋体"/>
            </a:endParaRPr>
          </a:p>
          <a:p>
            <a:pPr lvl="1" marL="853440" indent="-384175">
              <a:lnSpc>
                <a:spcPct val="100000"/>
              </a:lnSpc>
              <a:spcBef>
                <a:spcPts val="360"/>
              </a:spcBef>
              <a:buFont typeface="Franklin Gothic Book"/>
              <a:buChar char="■"/>
              <a:tabLst>
                <a:tab pos="853440" algn="l"/>
                <a:tab pos="854075" algn="l"/>
              </a:tabLst>
            </a:pPr>
            <a:r>
              <a:rPr dirty="0" sz="1800">
                <a:solidFill>
                  <a:srgbClr val="181B0D"/>
                </a:solidFill>
                <a:latin typeface="宋体"/>
                <a:cs typeface="宋体"/>
              </a:rPr>
              <a:t>支持从</a:t>
            </a:r>
            <a:r>
              <a:rPr dirty="0" sz="1800">
                <a:solidFill>
                  <a:srgbClr val="181B0D"/>
                </a:solidFill>
                <a:latin typeface="Times New Roman"/>
                <a:cs typeface="Times New Roman"/>
              </a:rPr>
              <a:t>Oracle</a:t>
            </a:r>
            <a:r>
              <a:rPr dirty="0" sz="1800">
                <a:solidFill>
                  <a:srgbClr val="181B0D"/>
                </a:solidFill>
                <a:latin typeface="宋体"/>
                <a:cs typeface="宋体"/>
              </a:rPr>
              <a:t>进行数据迁移的性能</a:t>
            </a:r>
            <a:endParaRPr sz="1800">
              <a:latin typeface="宋体"/>
              <a:cs typeface="宋体"/>
            </a:endParaRPr>
          </a:p>
          <a:p>
            <a:pPr marL="396240" indent="-384175">
              <a:lnSpc>
                <a:spcPct val="100000"/>
              </a:lnSpc>
              <a:spcBef>
                <a:spcPts val="209"/>
              </a:spcBef>
              <a:buSzPct val="95238"/>
              <a:buFont typeface="Franklin Gothic Book"/>
              <a:buChar char="–"/>
              <a:tabLst>
                <a:tab pos="396240" algn="l"/>
                <a:tab pos="396875" algn="l"/>
              </a:tabLst>
            </a:pPr>
            <a:r>
              <a:rPr dirty="0" sz="2100" spc="-100">
                <a:solidFill>
                  <a:srgbClr val="181B0D"/>
                </a:solidFill>
                <a:latin typeface="宋体"/>
                <a:cs typeface="宋体"/>
              </a:rPr>
              <a:t>作业管理</a:t>
            </a:r>
            <a:endParaRPr sz="2100">
              <a:latin typeface="宋体"/>
              <a:cs typeface="宋体"/>
            </a:endParaRPr>
          </a:p>
          <a:p>
            <a:pPr marL="396240">
              <a:lnSpc>
                <a:spcPct val="100000"/>
              </a:lnSpc>
              <a:spcBef>
                <a:spcPts val="335"/>
              </a:spcBef>
            </a:pPr>
            <a:r>
              <a:rPr dirty="0" sz="1800">
                <a:solidFill>
                  <a:srgbClr val="181B0D"/>
                </a:solidFill>
                <a:latin typeface="宋体"/>
                <a:cs typeface="宋体"/>
              </a:rPr>
              <a:t>包括作业调度、通知（操作员）管理、维护计划管</a:t>
            </a:r>
            <a:r>
              <a:rPr dirty="0" sz="1800" spc="5">
                <a:solidFill>
                  <a:srgbClr val="181B0D"/>
                </a:solidFill>
                <a:latin typeface="宋体"/>
                <a:cs typeface="宋体"/>
              </a:rPr>
              <a:t>理</a:t>
            </a:r>
            <a:r>
              <a:rPr dirty="0" sz="1800">
                <a:solidFill>
                  <a:srgbClr val="181B0D"/>
                </a:solidFill>
                <a:latin typeface="宋体"/>
                <a:cs typeface="宋体"/>
              </a:rPr>
              <a:t>等</a:t>
            </a:r>
            <a:endParaRPr sz="1800">
              <a:latin typeface="宋体"/>
              <a:cs typeface="宋体"/>
            </a:endParaRPr>
          </a:p>
        </p:txBody>
      </p:sp>
      <p:sp>
        <p:nvSpPr>
          <p:cNvPr id="4" name="object 4"/>
          <p:cNvSpPr txBox="1"/>
          <p:nvPr/>
        </p:nvSpPr>
        <p:spPr>
          <a:xfrm>
            <a:off x="0" y="0"/>
            <a:ext cx="253365" cy="299720"/>
          </a:xfrm>
          <a:prstGeom prst="rect">
            <a:avLst/>
          </a:prstGeom>
        </p:spPr>
        <p:txBody>
          <a:bodyPr wrap="square" lIns="0" tIns="12700" rIns="0" bIns="0" rtlCol="0" vert="horz">
            <a:spAutoFit/>
          </a:bodyPr>
          <a:lstStyle/>
          <a:p>
            <a:pPr>
              <a:lnSpc>
                <a:spcPct val="100000"/>
              </a:lnSpc>
              <a:spcBef>
                <a:spcPts val="100"/>
              </a:spcBef>
            </a:pPr>
            <a:r>
              <a:rPr dirty="0" sz="1800" spc="-120">
                <a:latin typeface="Franklin Gothic Book"/>
                <a:cs typeface="Franklin Gothic Book"/>
              </a:rPr>
              <a:t>17</a:t>
            </a:r>
            <a:endParaRPr sz="1800">
              <a:latin typeface="Franklin Gothic Book"/>
              <a:cs typeface="Franklin Gothic Boo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85590" cy="635000"/>
          </a:xfrm>
          <a:prstGeom prst="rect"/>
        </p:spPr>
        <p:txBody>
          <a:bodyPr wrap="square" lIns="0" tIns="12065" rIns="0" bIns="0" rtlCol="0" vert="horz">
            <a:spAutoFit/>
          </a:bodyPr>
          <a:lstStyle/>
          <a:p>
            <a:pPr marL="12700">
              <a:lnSpc>
                <a:spcPct val="100000"/>
              </a:lnSpc>
              <a:spcBef>
                <a:spcPts val="95"/>
              </a:spcBef>
            </a:pPr>
            <a:r>
              <a:rPr dirty="0" spc="-5"/>
              <a:t>数据库功能性测试</a:t>
            </a:r>
          </a:p>
        </p:txBody>
      </p:sp>
      <p:sp>
        <p:nvSpPr>
          <p:cNvPr id="3" name="object 3"/>
          <p:cNvSpPr txBox="1"/>
          <p:nvPr/>
        </p:nvSpPr>
        <p:spPr>
          <a:xfrm>
            <a:off x="1450594" y="1280594"/>
            <a:ext cx="9298305" cy="2088514"/>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a:solidFill>
                  <a:srgbClr val="181B0D"/>
                </a:solidFill>
                <a:latin typeface="宋体"/>
                <a:cs typeface="宋体"/>
              </a:rPr>
              <a:t>测试方法</a:t>
            </a:r>
            <a:endParaRPr sz="2000">
              <a:latin typeface="宋体"/>
              <a:cs typeface="宋体"/>
            </a:endParaRPr>
          </a:p>
          <a:p>
            <a:pPr lvl="1" marL="927100" marR="30480" indent="-384175">
              <a:lnSpc>
                <a:spcPts val="2260"/>
              </a:lnSpc>
              <a:spcBef>
                <a:spcPts val="760"/>
              </a:spcBef>
              <a:buSzPct val="95238"/>
              <a:buFont typeface="Franklin Gothic Book"/>
              <a:buChar char="–"/>
              <a:tabLst>
                <a:tab pos="926465" algn="l"/>
                <a:tab pos="927100" algn="l"/>
              </a:tabLst>
            </a:pPr>
            <a:r>
              <a:rPr dirty="0" sz="2100" spc="-100">
                <a:solidFill>
                  <a:srgbClr val="181B0D"/>
                </a:solidFill>
                <a:latin typeface="宋体"/>
                <a:cs typeface="宋体"/>
              </a:rPr>
              <a:t>采用黑盒测试方法，可</a:t>
            </a:r>
            <a:r>
              <a:rPr dirty="0" sz="2100" spc="-114">
                <a:solidFill>
                  <a:srgbClr val="181B0D"/>
                </a:solidFill>
                <a:latin typeface="宋体"/>
                <a:cs typeface="宋体"/>
              </a:rPr>
              <a:t>以</a:t>
            </a:r>
            <a:r>
              <a:rPr dirty="0" sz="2100" spc="-100">
                <a:solidFill>
                  <a:srgbClr val="181B0D"/>
                </a:solidFill>
                <a:latin typeface="宋体"/>
                <a:cs typeface="宋体"/>
              </a:rPr>
              <a:t>通过</a:t>
            </a:r>
            <a:r>
              <a:rPr dirty="0" sz="2100" spc="-114">
                <a:solidFill>
                  <a:srgbClr val="181B0D"/>
                </a:solidFill>
                <a:latin typeface="宋体"/>
                <a:cs typeface="宋体"/>
              </a:rPr>
              <a:t>图</a:t>
            </a:r>
            <a:r>
              <a:rPr dirty="0" sz="2100" spc="-100">
                <a:solidFill>
                  <a:srgbClr val="181B0D"/>
                </a:solidFill>
                <a:latin typeface="宋体"/>
                <a:cs typeface="宋体"/>
              </a:rPr>
              <a:t>形化</a:t>
            </a:r>
            <a:r>
              <a:rPr dirty="0" sz="2100" spc="-114">
                <a:solidFill>
                  <a:srgbClr val="181B0D"/>
                </a:solidFill>
                <a:latin typeface="宋体"/>
                <a:cs typeface="宋体"/>
              </a:rPr>
              <a:t>管</a:t>
            </a:r>
            <a:r>
              <a:rPr dirty="0" sz="2100" spc="-100">
                <a:solidFill>
                  <a:srgbClr val="181B0D"/>
                </a:solidFill>
                <a:latin typeface="宋体"/>
                <a:cs typeface="宋体"/>
              </a:rPr>
              <a:t>理工</a:t>
            </a:r>
            <a:r>
              <a:rPr dirty="0" sz="2100" spc="-114">
                <a:solidFill>
                  <a:srgbClr val="181B0D"/>
                </a:solidFill>
                <a:latin typeface="宋体"/>
                <a:cs typeface="宋体"/>
              </a:rPr>
              <a:t>具</a:t>
            </a:r>
            <a:r>
              <a:rPr dirty="0" sz="2100" spc="-100">
                <a:solidFill>
                  <a:srgbClr val="181B0D"/>
                </a:solidFill>
                <a:latin typeface="宋体"/>
                <a:cs typeface="宋体"/>
              </a:rPr>
              <a:t>、交</a:t>
            </a:r>
            <a:r>
              <a:rPr dirty="0" sz="2100" spc="-114">
                <a:solidFill>
                  <a:srgbClr val="181B0D"/>
                </a:solidFill>
                <a:latin typeface="宋体"/>
                <a:cs typeface="宋体"/>
              </a:rPr>
              <a:t>互</a:t>
            </a:r>
            <a:r>
              <a:rPr dirty="0" sz="2100" spc="-95">
                <a:solidFill>
                  <a:srgbClr val="181B0D"/>
                </a:solidFill>
                <a:latin typeface="宋体"/>
                <a:cs typeface="宋体"/>
              </a:rPr>
              <a:t>式</a:t>
            </a:r>
            <a:r>
              <a:rPr dirty="0" sz="2000" i="1">
                <a:solidFill>
                  <a:srgbClr val="181B0D"/>
                </a:solidFill>
                <a:latin typeface="Times New Roman"/>
                <a:cs typeface="Times New Roman"/>
              </a:rPr>
              <a:t>SQL</a:t>
            </a:r>
            <a:r>
              <a:rPr dirty="0" sz="2100" spc="-100">
                <a:solidFill>
                  <a:srgbClr val="181B0D"/>
                </a:solidFill>
                <a:latin typeface="宋体"/>
                <a:cs typeface="宋体"/>
              </a:rPr>
              <a:t>工</a:t>
            </a:r>
            <a:r>
              <a:rPr dirty="0" sz="2100" spc="-114">
                <a:solidFill>
                  <a:srgbClr val="181B0D"/>
                </a:solidFill>
                <a:latin typeface="宋体"/>
                <a:cs typeface="宋体"/>
              </a:rPr>
              <a:t>具</a:t>
            </a:r>
            <a:r>
              <a:rPr dirty="0" sz="2100" spc="-100">
                <a:solidFill>
                  <a:srgbClr val="181B0D"/>
                </a:solidFill>
                <a:latin typeface="宋体"/>
                <a:cs typeface="宋体"/>
              </a:rPr>
              <a:t>等对</a:t>
            </a:r>
            <a:r>
              <a:rPr dirty="0" sz="2100" spc="-114">
                <a:solidFill>
                  <a:srgbClr val="181B0D"/>
                </a:solidFill>
                <a:latin typeface="宋体"/>
                <a:cs typeface="宋体"/>
              </a:rPr>
              <a:t>数</a:t>
            </a:r>
            <a:r>
              <a:rPr dirty="0" sz="2100" spc="-100">
                <a:solidFill>
                  <a:srgbClr val="181B0D"/>
                </a:solidFill>
                <a:latin typeface="宋体"/>
                <a:cs typeface="宋体"/>
              </a:rPr>
              <a:t>据库 管理系统的功能特性进</a:t>
            </a:r>
            <a:r>
              <a:rPr dirty="0" sz="2100" spc="-114">
                <a:solidFill>
                  <a:srgbClr val="181B0D"/>
                </a:solidFill>
                <a:latin typeface="宋体"/>
                <a:cs typeface="宋体"/>
              </a:rPr>
              <a:t>行</a:t>
            </a:r>
            <a:r>
              <a:rPr dirty="0" sz="2100" spc="-100">
                <a:solidFill>
                  <a:srgbClr val="181B0D"/>
                </a:solidFill>
                <a:latin typeface="宋体"/>
                <a:cs typeface="宋体"/>
              </a:rPr>
              <a:t>测试。</a:t>
            </a:r>
            <a:endParaRPr sz="2100">
              <a:latin typeface="宋体"/>
              <a:cs typeface="宋体"/>
            </a:endParaRPr>
          </a:p>
          <a:p>
            <a:pPr lvl="1" marL="927100" marR="5080" indent="-384175">
              <a:lnSpc>
                <a:spcPts val="2260"/>
              </a:lnSpc>
              <a:spcBef>
                <a:spcPts val="690"/>
              </a:spcBef>
              <a:buSzPct val="95238"/>
              <a:buFont typeface="Franklin Gothic Book"/>
              <a:buChar char="–"/>
              <a:tabLst>
                <a:tab pos="926465" algn="l"/>
                <a:tab pos="927100" algn="l"/>
              </a:tabLst>
            </a:pPr>
            <a:r>
              <a:rPr dirty="0" sz="2100" spc="-100">
                <a:solidFill>
                  <a:srgbClr val="181B0D"/>
                </a:solidFill>
                <a:latin typeface="宋体"/>
                <a:cs typeface="宋体"/>
              </a:rPr>
              <a:t>要求被测数据库提供</a:t>
            </a:r>
            <a:r>
              <a:rPr dirty="0" sz="2000" spc="-20" i="1">
                <a:solidFill>
                  <a:srgbClr val="181B0D"/>
                </a:solidFill>
                <a:latin typeface="Times New Roman"/>
                <a:cs typeface="Times New Roman"/>
              </a:rPr>
              <a:t>Windows</a:t>
            </a:r>
            <a:r>
              <a:rPr dirty="0" sz="2100" spc="-100">
                <a:solidFill>
                  <a:srgbClr val="181B0D"/>
                </a:solidFill>
                <a:latin typeface="宋体"/>
                <a:cs typeface="宋体"/>
              </a:rPr>
              <a:t>和</a:t>
            </a:r>
            <a:r>
              <a:rPr dirty="0" sz="2000" spc="-5" i="1">
                <a:solidFill>
                  <a:srgbClr val="181B0D"/>
                </a:solidFill>
                <a:latin typeface="Times New Roman"/>
                <a:cs typeface="Times New Roman"/>
              </a:rPr>
              <a:t>Linux</a:t>
            </a:r>
            <a:r>
              <a:rPr dirty="0" sz="2100" spc="-100">
                <a:solidFill>
                  <a:srgbClr val="181B0D"/>
                </a:solidFill>
                <a:latin typeface="宋体"/>
                <a:cs typeface="宋体"/>
              </a:rPr>
              <a:t>平</a:t>
            </a:r>
            <a:r>
              <a:rPr dirty="0" sz="2100" spc="-114">
                <a:solidFill>
                  <a:srgbClr val="181B0D"/>
                </a:solidFill>
                <a:latin typeface="宋体"/>
                <a:cs typeface="宋体"/>
              </a:rPr>
              <a:t>台</a:t>
            </a:r>
            <a:r>
              <a:rPr dirty="0" sz="2100" spc="-100">
                <a:solidFill>
                  <a:srgbClr val="181B0D"/>
                </a:solidFill>
                <a:latin typeface="宋体"/>
                <a:cs typeface="宋体"/>
              </a:rPr>
              <a:t>上的</a:t>
            </a:r>
            <a:r>
              <a:rPr dirty="0" sz="2100" spc="-114">
                <a:solidFill>
                  <a:srgbClr val="181B0D"/>
                </a:solidFill>
                <a:latin typeface="宋体"/>
                <a:cs typeface="宋体"/>
              </a:rPr>
              <a:t>图</a:t>
            </a:r>
            <a:r>
              <a:rPr dirty="0" sz="2100" spc="-100">
                <a:solidFill>
                  <a:srgbClr val="181B0D"/>
                </a:solidFill>
                <a:latin typeface="宋体"/>
                <a:cs typeface="宋体"/>
              </a:rPr>
              <a:t>形化</a:t>
            </a:r>
            <a:r>
              <a:rPr dirty="0" sz="2100" spc="-114">
                <a:solidFill>
                  <a:srgbClr val="181B0D"/>
                </a:solidFill>
                <a:latin typeface="宋体"/>
                <a:cs typeface="宋体"/>
              </a:rPr>
              <a:t>管</a:t>
            </a:r>
            <a:r>
              <a:rPr dirty="0" sz="2100" spc="-100">
                <a:solidFill>
                  <a:srgbClr val="181B0D"/>
                </a:solidFill>
                <a:latin typeface="宋体"/>
                <a:cs typeface="宋体"/>
              </a:rPr>
              <a:t>理工</a:t>
            </a:r>
            <a:r>
              <a:rPr dirty="0" sz="2100" spc="-114">
                <a:solidFill>
                  <a:srgbClr val="181B0D"/>
                </a:solidFill>
                <a:latin typeface="宋体"/>
                <a:cs typeface="宋体"/>
              </a:rPr>
              <a:t>具</a:t>
            </a:r>
            <a:r>
              <a:rPr dirty="0" sz="2100" spc="-100">
                <a:solidFill>
                  <a:srgbClr val="181B0D"/>
                </a:solidFill>
                <a:latin typeface="宋体"/>
                <a:cs typeface="宋体"/>
              </a:rPr>
              <a:t>，任</a:t>
            </a:r>
            <a:r>
              <a:rPr dirty="0" sz="2100" spc="-114">
                <a:solidFill>
                  <a:srgbClr val="181B0D"/>
                </a:solidFill>
                <a:latin typeface="宋体"/>
                <a:cs typeface="宋体"/>
              </a:rPr>
              <a:t>一</a:t>
            </a:r>
            <a:r>
              <a:rPr dirty="0" sz="2100" spc="-100">
                <a:solidFill>
                  <a:srgbClr val="181B0D"/>
                </a:solidFill>
                <a:latin typeface="宋体"/>
                <a:cs typeface="宋体"/>
              </a:rPr>
              <a:t>平台上 的工具都能够管理</a:t>
            </a:r>
            <a:r>
              <a:rPr dirty="0" sz="2000" spc="-20" i="1">
                <a:solidFill>
                  <a:srgbClr val="181B0D"/>
                </a:solidFill>
                <a:latin typeface="Times New Roman"/>
                <a:cs typeface="Times New Roman"/>
              </a:rPr>
              <a:t>Windows</a:t>
            </a:r>
            <a:r>
              <a:rPr dirty="0" sz="2100" spc="-114">
                <a:solidFill>
                  <a:srgbClr val="181B0D"/>
                </a:solidFill>
                <a:latin typeface="宋体"/>
                <a:cs typeface="宋体"/>
              </a:rPr>
              <a:t>和</a:t>
            </a:r>
            <a:r>
              <a:rPr dirty="0" sz="2000" spc="-5" i="1">
                <a:solidFill>
                  <a:srgbClr val="181B0D"/>
                </a:solidFill>
                <a:latin typeface="Times New Roman"/>
                <a:cs typeface="Times New Roman"/>
              </a:rPr>
              <a:t>Linux</a:t>
            </a:r>
            <a:r>
              <a:rPr dirty="0" sz="2100" spc="-100">
                <a:solidFill>
                  <a:srgbClr val="181B0D"/>
                </a:solidFill>
                <a:latin typeface="宋体"/>
                <a:cs typeface="宋体"/>
              </a:rPr>
              <a:t>平台</a:t>
            </a:r>
            <a:r>
              <a:rPr dirty="0" sz="2100" spc="-114">
                <a:solidFill>
                  <a:srgbClr val="181B0D"/>
                </a:solidFill>
                <a:latin typeface="宋体"/>
                <a:cs typeface="宋体"/>
              </a:rPr>
              <a:t>上</a:t>
            </a:r>
            <a:r>
              <a:rPr dirty="0" sz="2100" spc="-100">
                <a:solidFill>
                  <a:srgbClr val="181B0D"/>
                </a:solidFill>
                <a:latin typeface="宋体"/>
                <a:cs typeface="宋体"/>
              </a:rPr>
              <a:t>的数</a:t>
            </a:r>
            <a:r>
              <a:rPr dirty="0" sz="2100" spc="-114">
                <a:solidFill>
                  <a:srgbClr val="181B0D"/>
                </a:solidFill>
                <a:latin typeface="宋体"/>
                <a:cs typeface="宋体"/>
              </a:rPr>
              <a:t>据</a:t>
            </a:r>
            <a:r>
              <a:rPr dirty="0" sz="2100" spc="-100">
                <a:solidFill>
                  <a:srgbClr val="181B0D"/>
                </a:solidFill>
                <a:latin typeface="宋体"/>
                <a:cs typeface="宋体"/>
              </a:rPr>
              <a:t>库服</a:t>
            </a:r>
            <a:r>
              <a:rPr dirty="0" sz="2100" spc="-114">
                <a:solidFill>
                  <a:srgbClr val="181B0D"/>
                </a:solidFill>
                <a:latin typeface="宋体"/>
                <a:cs typeface="宋体"/>
              </a:rPr>
              <a:t>务</a:t>
            </a:r>
            <a:r>
              <a:rPr dirty="0" sz="2100" spc="-100">
                <a:solidFill>
                  <a:srgbClr val="181B0D"/>
                </a:solidFill>
                <a:latin typeface="宋体"/>
                <a:cs typeface="宋体"/>
              </a:rPr>
              <a:t>器。</a:t>
            </a:r>
            <a:endParaRPr sz="2100">
              <a:latin typeface="宋体"/>
              <a:cs typeface="宋体"/>
            </a:endParaRPr>
          </a:p>
          <a:p>
            <a:pPr lvl="1" marL="927100" indent="-384175">
              <a:lnSpc>
                <a:spcPct val="100000"/>
              </a:lnSpc>
              <a:spcBef>
                <a:spcPts val="395"/>
              </a:spcBef>
              <a:buFont typeface="Franklin Gothic Book"/>
              <a:buChar char="–"/>
              <a:tabLst>
                <a:tab pos="926465" algn="l"/>
                <a:tab pos="927100" algn="l"/>
              </a:tabLst>
            </a:pPr>
            <a:r>
              <a:rPr dirty="0" sz="2000" i="1">
                <a:solidFill>
                  <a:srgbClr val="181B0D"/>
                </a:solidFill>
                <a:latin typeface="Times New Roman"/>
                <a:cs typeface="Times New Roman"/>
              </a:rPr>
              <a:t>DataFactory</a:t>
            </a:r>
            <a:r>
              <a:rPr dirty="0" sz="2100" spc="-100">
                <a:solidFill>
                  <a:srgbClr val="181B0D"/>
                </a:solidFill>
                <a:latin typeface="宋体"/>
                <a:cs typeface="宋体"/>
              </a:rPr>
              <a:t>工具</a:t>
            </a:r>
            <a:endParaRPr sz="2100">
              <a:latin typeface="宋体"/>
              <a:cs typeface="宋体"/>
            </a:endParaRPr>
          </a:p>
        </p:txBody>
      </p:sp>
      <p:sp>
        <p:nvSpPr>
          <p:cNvPr id="4" name="object 4"/>
          <p:cNvSpPr txBox="1"/>
          <p:nvPr/>
        </p:nvSpPr>
        <p:spPr>
          <a:xfrm>
            <a:off x="0" y="0"/>
            <a:ext cx="278130" cy="299720"/>
          </a:xfrm>
          <a:prstGeom prst="rect">
            <a:avLst/>
          </a:prstGeom>
        </p:spPr>
        <p:txBody>
          <a:bodyPr wrap="square" lIns="0" tIns="12700" rIns="0" bIns="0" rtlCol="0" vert="horz">
            <a:spAutoFit/>
          </a:bodyPr>
          <a:lstStyle/>
          <a:p>
            <a:pPr>
              <a:lnSpc>
                <a:spcPct val="100000"/>
              </a:lnSpc>
              <a:spcBef>
                <a:spcPts val="100"/>
              </a:spcBef>
            </a:pPr>
            <a:r>
              <a:rPr dirty="0" sz="1800" spc="-15">
                <a:latin typeface="Franklin Gothic Book"/>
                <a:cs typeface="Franklin Gothic Book"/>
              </a:rPr>
              <a:t>18</a:t>
            </a:r>
            <a:endParaRPr sz="1800">
              <a:latin typeface="Franklin Gothic Book"/>
              <a:cs typeface="Franklin Gothic Boo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6115685" cy="635000"/>
          </a:xfrm>
          <a:prstGeom prst="rect"/>
        </p:spPr>
        <p:txBody>
          <a:bodyPr wrap="square" lIns="0" tIns="12065" rIns="0" bIns="0" rtlCol="0" vert="horz">
            <a:spAutoFit/>
          </a:bodyPr>
          <a:lstStyle/>
          <a:p>
            <a:pPr marL="12700">
              <a:lnSpc>
                <a:spcPct val="100000"/>
              </a:lnSpc>
              <a:spcBef>
                <a:spcPts val="95"/>
              </a:spcBef>
            </a:pPr>
            <a:r>
              <a:rPr dirty="0" spc="-5"/>
              <a:t>数据库性能测试及原因分析</a:t>
            </a:r>
          </a:p>
        </p:txBody>
      </p:sp>
      <p:sp>
        <p:nvSpPr>
          <p:cNvPr id="3" name="object 3"/>
          <p:cNvSpPr txBox="1"/>
          <p:nvPr/>
        </p:nvSpPr>
        <p:spPr>
          <a:xfrm>
            <a:off x="1450594" y="1285449"/>
            <a:ext cx="9376410" cy="4970780"/>
          </a:xfrm>
          <a:prstGeom prst="rect">
            <a:avLst/>
          </a:prstGeom>
        </p:spPr>
        <p:txBody>
          <a:bodyPr wrap="square" lIns="0" tIns="40640" rIns="0" bIns="0" rtlCol="0" vert="horz">
            <a:spAutoFit/>
          </a:bodyPr>
          <a:lstStyle/>
          <a:p>
            <a:pPr marL="396240" indent="-384175">
              <a:lnSpc>
                <a:spcPct val="100000"/>
              </a:lnSpc>
              <a:spcBef>
                <a:spcPts val="320"/>
              </a:spcBef>
              <a:buFont typeface="Franklin Gothic Book"/>
              <a:buChar char="■"/>
              <a:tabLst>
                <a:tab pos="396240" algn="l"/>
                <a:tab pos="396875" algn="l"/>
              </a:tabLst>
            </a:pPr>
            <a:r>
              <a:rPr dirty="0" sz="1900" spc="-5">
                <a:solidFill>
                  <a:srgbClr val="181B0D"/>
                </a:solidFill>
                <a:latin typeface="宋体"/>
                <a:cs typeface="宋体"/>
              </a:rPr>
              <a:t>数据库性能测试</a:t>
            </a:r>
            <a:endParaRPr sz="1900">
              <a:latin typeface="宋体"/>
              <a:cs typeface="宋体"/>
            </a:endParaRPr>
          </a:p>
          <a:p>
            <a:pPr lvl="1" marL="927100" indent="-384175">
              <a:lnSpc>
                <a:spcPct val="100000"/>
              </a:lnSpc>
              <a:spcBef>
                <a:spcPts val="235"/>
              </a:spcBef>
              <a:buSzPct val="95000"/>
              <a:buFont typeface="Franklin Gothic Book"/>
              <a:buChar char="–"/>
              <a:tabLst>
                <a:tab pos="926465" algn="l"/>
                <a:tab pos="927100" algn="l"/>
              </a:tabLst>
            </a:pPr>
            <a:r>
              <a:rPr dirty="0" sz="2000" spc="-110">
                <a:solidFill>
                  <a:srgbClr val="181B0D"/>
                </a:solidFill>
                <a:latin typeface="宋体"/>
                <a:cs typeface="宋体"/>
              </a:rPr>
              <a:t>一般来说，引起数据库性能问题主</a:t>
            </a:r>
            <a:r>
              <a:rPr dirty="0" sz="2000" spc="-100">
                <a:solidFill>
                  <a:srgbClr val="181B0D"/>
                </a:solidFill>
                <a:latin typeface="宋体"/>
                <a:cs typeface="宋体"/>
              </a:rPr>
              <a:t>要</a:t>
            </a:r>
            <a:r>
              <a:rPr dirty="0" sz="2000" spc="-110">
                <a:solidFill>
                  <a:srgbClr val="181B0D"/>
                </a:solidFill>
                <a:latin typeface="宋体"/>
                <a:cs typeface="宋体"/>
              </a:rPr>
              <a:t>原因</a:t>
            </a:r>
            <a:r>
              <a:rPr dirty="0" sz="2000" spc="-100">
                <a:solidFill>
                  <a:srgbClr val="181B0D"/>
                </a:solidFill>
                <a:latin typeface="宋体"/>
                <a:cs typeface="宋体"/>
              </a:rPr>
              <a:t>有</a:t>
            </a:r>
            <a:r>
              <a:rPr dirty="0" sz="2000" spc="-110">
                <a:solidFill>
                  <a:srgbClr val="181B0D"/>
                </a:solidFill>
                <a:latin typeface="宋体"/>
                <a:cs typeface="宋体"/>
              </a:rPr>
              <a:t>两个</a:t>
            </a:r>
            <a:r>
              <a:rPr dirty="0" sz="2000" spc="-100">
                <a:solidFill>
                  <a:srgbClr val="181B0D"/>
                </a:solidFill>
                <a:latin typeface="宋体"/>
                <a:cs typeface="宋体"/>
              </a:rPr>
              <a:t>：</a:t>
            </a:r>
            <a:r>
              <a:rPr dirty="0" sz="2000" spc="-110">
                <a:solidFill>
                  <a:srgbClr val="181B0D"/>
                </a:solidFill>
                <a:latin typeface="宋体"/>
                <a:cs typeface="宋体"/>
              </a:rPr>
              <a:t>数据</a:t>
            </a:r>
            <a:r>
              <a:rPr dirty="0" sz="2000" spc="-100">
                <a:solidFill>
                  <a:srgbClr val="181B0D"/>
                </a:solidFill>
                <a:latin typeface="宋体"/>
                <a:cs typeface="宋体"/>
              </a:rPr>
              <a:t>库</a:t>
            </a:r>
            <a:r>
              <a:rPr dirty="0" sz="2000" spc="-110">
                <a:solidFill>
                  <a:srgbClr val="181B0D"/>
                </a:solidFill>
                <a:latin typeface="宋体"/>
                <a:cs typeface="宋体"/>
              </a:rPr>
              <a:t>的设</a:t>
            </a:r>
            <a:r>
              <a:rPr dirty="0" sz="2000" spc="-100">
                <a:solidFill>
                  <a:srgbClr val="181B0D"/>
                </a:solidFill>
                <a:latin typeface="宋体"/>
                <a:cs typeface="宋体"/>
              </a:rPr>
              <a:t>计</a:t>
            </a:r>
            <a:r>
              <a:rPr dirty="0" sz="2000" spc="-90">
                <a:solidFill>
                  <a:srgbClr val="181B0D"/>
                </a:solidFill>
                <a:latin typeface="宋体"/>
                <a:cs typeface="宋体"/>
              </a:rPr>
              <a:t>和</a:t>
            </a:r>
            <a:r>
              <a:rPr dirty="0" sz="1900" spc="-5" i="1">
                <a:solidFill>
                  <a:srgbClr val="181B0D"/>
                </a:solidFill>
                <a:latin typeface="Franklin Gothic Book"/>
                <a:cs typeface="Franklin Gothic Book"/>
              </a:rPr>
              <a:t>SQL</a:t>
            </a:r>
            <a:r>
              <a:rPr dirty="0" sz="2000" spc="-110">
                <a:solidFill>
                  <a:srgbClr val="181B0D"/>
                </a:solidFill>
                <a:latin typeface="宋体"/>
                <a:cs typeface="宋体"/>
              </a:rPr>
              <a:t>语</a:t>
            </a:r>
            <a:r>
              <a:rPr dirty="0" sz="2000" spc="-100">
                <a:solidFill>
                  <a:srgbClr val="181B0D"/>
                </a:solidFill>
                <a:latin typeface="宋体"/>
                <a:cs typeface="宋体"/>
              </a:rPr>
              <a:t>句</a:t>
            </a:r>
            <a:r>
              <a:rPr dirty="0" sz="2000" spc="-105">
                <a:solidFill>
                  <a:srgbClr val="181B0D"/>
                </a:solidFill>
                <a:latin typeface="宋体"/>
                <a:cs typeface="宋体"/>
              </a:rPr>
              <a:t>。</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数据库的性能优化可以从以下方面</a:t>
            </a:r>
            <a:r>
              <a:rPr dirty="0" sz="2000" spc="-100">
                <a:solidFill>
                  <a:srgbClr val="181B0D"/>
                </a:solidFill>
                <a:latin typeface="宋体"/>
                <a:cs typeface="宋体"/>
              </a:rPr>
              <a:t>考</a:t>
            </a:r>
            <a:r>
              <a:rPr dirty="0" sz="2000" spc="-105">
                <a:solidFill>
                  <a:srgbClr val="181B0D"/>
                </a:solidFill>
                <a:latin typeface="宋体"/>
                <a:cs typeface="宋体"/>
              </a:rPr>
              <a:t>虑：</a:t>
            </a:r>
            <a:endParaRPr sz="2000">
              <a:latin typeface="宋体"/>
              <a:cs typeface="宋体"/>
            </a:endParaRPr>
          </a:p>
          <a:p>
            <a:pPr lvl="1" marL="927100" indent="-384175">
              <a:lnSpc>
                <a:spcPct val="100000"/>
              </a:lnSpc>
              <a:spcBef>
                <a:spcPts val="204"/>
              </a:spcBef>
              <a:buSzPct val="95000"/>
              <a:buFont typeface="Franklin Gothic Book"/>
              <a:buChar char="–"/>
              <a:tabLst>
                <a:tab pos="926465" algn="l"/>
                <a:tab pos="927100" algn="l"/>
              </a:tabLst>
            </a:pPr>
            <a:r>
              <a:rPr dirty="0" sz="2000" spc="-105">
                <a:solidFill>
                  <a:srgbClr val="181B0D"/>
                </a:solidFill>
                <a:latin typeface="宋体"/>
                <a:cs typeface="宋体"/>
              </a:rPr>
              <a:t>物理存储</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逻辑设计</a:t>
            </a:r>
            <a:endParaRPr sz="2000">
              <a:latin typeface="宋体"/>
              <a:cs typeface="宋体"/>
            </a:endParaRPr>
          </a:p>
          <a:p>
            <a:pPr lvl="1" marL="927100" indent="-384175">
              <a:lnSpc>
                <a:spcPct val="100000"/>
              </a:lnSpc>
              <a:spcBef>
                <a:spcPts val="220"/>
              </a:spcBef>
              <a:buSzPct val="95000"/>
              <a:buFont typeface="Franklin Gothic Book"/>
              <a:buChar char="–"/>
              <a:tabLst>
                <a:tab pos="926465" algn="l"/>
                <a:tab pos="927100" algn="l"/>
              </a:tabLst>
            </a:pPr>
            <a:r>
              <a:rPr dirty="0" sz="2000" spc="-105">
                <a:solidFill>
                  <a:srgbClr val="181B0D"/>
                </a:solidFill>
                <a:latin typeface="宋体"/>
                <a:cs typeface="宋体"/>
              </a:rPr>
              <a:t>数据库的参数调整</a:t>
            </a:r>
            <a:endParaRPr sz="2000">
              <a:latin typeface="宋体"/>
              <a:cs typeface="宋体"/>
            </a:endParaRPr>
          </a:p>
          <a:p>
            <a:pPr lvl="1" marL="927100" indent="-384175">
              <a:lnSpc>
                <a:spcPct val="100000"/>
              </a:lnSpc>
              <a:spcBef>
                <a:spcPts val="215"/>
              </a:spcBef>
              <a:buFont typeface="Franklin Gothic Book"/>
              <a:buChar char="–"/>
              <a:tabLst>
                <a:tab pos="926465" algn="l"/>
                <a:tab pos="927100" algn="l"/>
              </a:tabLst>
            </a:pPr>
            <a:r>
              <a:rPr dirty="0" sz="1900" spc="-10" i="1">
                <a:solidFill>
                  <a:srgbClr val="181B0D"/>
                </a:solidFill>
                <a:latin typeface="Franklin Gothic Book"/>
                <a:cs typeface="Franklin Gothic Book"/>
              </a:rPr>
              <a:t>SQL</a:t>
            </a:r>
            <a:r>
              <a:rPr dirty="0" sz="2000" spc="-105">
                <a:solidFill>
                  <a:srgbClr val="181B0D"/>
                </a:solidFill>
                <a:latin typeface="宋体"/>
                <a:cs typeface="宋体"/>
              </a:rPr>
              <a:t>语句优化</a:t>
            </a:r>
            <a:endParaRPr sz="2000">
              <a:latin typeface="宋体"/>
              <a:cs typeface="宋体"/>
            </a:endParaRPr>
          </a:p>
          <a:p>
            <a:pPr lvl="1" marL="927100" indent="-384175">
              <a:lnSpc>
                <a:spcPct val="100000"/>
              </a:lnSpc>
              <a:spcBef>
                <a:spcPts val="219"/>
              </a:spcBef>
              <a:buSzPct val="95000"/>
              <a:buFont typeface="Franklin Gothic Book"/>
              <a:buChar char="–"/>
              <a:tabLst>
                <a:tab pos="926465" algn="l"/>
                <a:tab pos="927100" algn="l"/>
              </a:tabLst>
            </a:pPr>
            <a:r>
              <a:rPr dirty="0" sz="2000" spc="-105">
                <a:solidFill>
                  <a:srgbClr val="181B0D"/>
                </a:solidFill>
                <a:latin typeface="宋体"/>
                <a:cs typeface="宋体"/>
              </a:rPr>
              <a:t>可以借助一些工具来帮助找出有性</a:t>
            </a:r>
            <a:r>
              <a:rPr dirty="0" sz="2000" spc="-100">
                <a:solidFill>
                  <a:srgbClr val="181B0D"/>
                </a:solidFill>
                <a:latin typeface="宋体"/>
                <a:cs typeface="宋体"/>
              </a:rPr>
              <a:t>能</a:t>
            </a:r>
            <a:r>
              <a:rPr dirty="0" sz="2000" spc="-105">
                <a:solidFill>
                  <a:srgbClr val="181B0D"/>
                </a:solidFill>
                <a:latin typeface="宋体"/>
                <a:cs typeface="宋体"/>
              </a:rPr>
              <a:t>问题</a:t>
            </a:r>
            <a:r>
              <a:rPr dirty="0" sz="2000" spc="-100">
                <a:solidFill>
                  <a:srgbClr val="181B0D"/>
                </a:solidFill>
                <a:latin typeface="宋体"/>
                <a:cs typeface="宋体"/>
              </a:rPr>
              <a:t>的</a:t>
            </a:r>
            <a:r>
              <a:rPr dirty="0" sz="2000" spc="-105">
                <a:solidFill>
                  <a:srgbClr val="181B0D"/>
                </a:solidFill>
                <a:latin typeface="宋体"/>
                <a:cs typeface="宋体"/>
              </a:rPr>
              <a:t>语句</a:t>
            </a:r>
            <a:endParaRPr sz="2000">
              <a:latin typeface="宋体"/>
              <a:cs typeface="宋体"/>
            </a:endParaRPr>
          </a:p>
          <a:p>
            <a:pPr marL="396240" indent="-384175">
              <a:lnSpc>
                <a:spcPct val="100000"/>
              </a:lnSpc>
              <a:spcBef>
                <a:spcPts val="820"/>
              </a:spcBef>
              <a:buFont typeface="Franklin Gothic Book"/>
              <a:buChar char="■"/>
              <a:tabLst>
                <a:tab pos="396240" algn="l"/>
                <a:tab pos="396875" algn="l"/>
              </a:tabLst>
            </a:pPr>
            <a:r>
              <a:rPr dirty="0" sz="1900" spc="-10">
                <a:solidFill>
                  <a:srgbClr val="181B0D"/>
                </a:solidFill>
                <a:latin typeface="宋体"/>
                <a:cs typeface="宋体"/>
              </a:rPr>
              <a:t>数据库性能问题及原因分析</a:t>
            </a:r>
            <a:endParaRPr sz="1900">
              <a:latin typeface="宋体"/>
              <a:cs typeface="宋体"/>
            </a:endParaRPr>
          </a:p>
          <a:p>
            <a:pPr lvl="1" marL="927100" marR="5080" indent="-384175">
              <a:lnSpc>
                <a:spcPct val="79500"/>
              </a:lnSpc>
              <a:spcBef>
                <a:spcPts val="730"/>
              </a:spcBef>
              <a:buSzPct val="95000"/>
              <a:buFont typeface="Franklin Gothic Book"/>
              <a:buChar char="–"/>
              <a:tabLst>
                <a:tab pos="926465" algn="l"/>
                <a:tab pos="927100" algn="l"/>
              </a:tabLst>
            </a:pPr>
            <a:r>
              <a:rPr dirty="0" sz="2000" spc="-105">
                <a:solidFill>
                  <a:srgbClr val="181B0D"/>
                </a:solidFill>
                <a:latin typeface="宋体"/>
                <a:cs typeface="宋体"/>
              </a:rPr>
              <a:t>数据库服务器性能问题主要表现在</a:t>
            </a:r>
            <a:r>
              <a:rPr dirty="0" sz="2000" spc="-100">
                <a:solidFill>
                  <a:srgbClr val="181B0D"/>
                </a:solidFill>
                <a:latin typeface="宋体"/>
                <a:cs typeface="宋体"/>
              </a:rPr>
              <a:t>某</a:t>
            </a:r>
            <a:r>
              <a:rPr dirty="0" sz="2000" spc="-105">
                <a:solidFill>
                  <a:srgbClr val="181B0D"/>
                </a:solidFill>
                <a:latin typeface="宋体"/>
                <a:cs typeface="宋体"/>
              </a:rPr>
              <a:t>些类</a:t>
            </a:r>
            <a:r>
              <a:rPr dirty="0" sz="2000" spc="-100">
                <a:solidFill>
                  <a:srgbClr val="181B0D"/>
                </a:solidFill>
                <a:latin typeface="宋体"/>
                <a:cs typeface="宋体"/>
              </a:rPr>
              <a:t>型</a:t>
            </a:r>
            <a:r>
              <a:rPr dirty="0" sz="2000" spc="-105">
                <a:solidFill>
                  <a:srgbClr val="181B0D"/>
                </a:solidFill>
                <a:latin typeface="宋体"/>
                <a:cs typeface="宋体"/>
              </a:rPr>
              <a:t>操作</a:t>
            </a:r>
            <a:r>
              <a:rPr dirty="0" sz="2000" spc="-100">
                <a:solidFill>
                  <a:srgbClr val="181B0D"/>
                </a:solidFill>
                <a:latin typeface="宋体"/>
                <a:cs typeface="宋体"/>
              </a:rPr>
              <a:t>的</a:t>
            </a:r>
            <a:r>
              <a:rPr dirty="0" sz="2000" spc="-105">
                <a:solidFill>
                  <a:srgbClr val="181B0D"/>
                </a:solidFill>
                <a:latin typeface="宋体"/>
                <a:cs typeface="宋体"/>
              </a:rPr>
              <a:t>响应</a:t>
            </a:r>
            <a:r>
              <a:rPr dirty="0" sz="2000" spc="-100">
                <a:solidFill>
                  <a:srgbClr val="181B0D"/>
                </a:solidFill>
                <a:latin typeface="宋体"/>
                <a:cs typeface="宋体"/>
              </a:rPr>
              <a:t>时</a:t>
            </a:r>
            <a:r>
              <a:rPr dirty="0" sz="2000" spc="-105">
                <a:solidFill>
                  <a:srgbClr val="181B0D"/>
                </a:solidFill>
                <a:latin typeface="宋体"/>
                <a:cs typeface="宋体"/>
              </a:rPr>
              <a:t>间过</a:t>
            </a:r>
            <a:r>
              <a:rPr dirty="0" sz="2000" spc="-100">
                <a:solidFill>
                  <a:srgbClr val="181B0D"/>
                </a:solidFill>
                <a:latin typeface="宋体"/>
                <a:cs typeface="宋体"/>
              </a:rPr>
              <a:t>长</a:t>
            </a:r>
            <a:r>
              <a:rPr dirty="0" sz="2000" spc="-105">
                <a:solidFill>
                  <a:srgbClr val="181B0D"/>
                </a:solidFill>
                <a:latin typeface="宋体"/>
                <a:cs typeface="宋体"/>
              </a:rPr>
              <a:t>，同</a:t>
            </a:r>
            <a:r>
              <a:rPr dirty="0" sz="2000" spc="-100">
                <a:solidFill>
                  <a:srgbClr val="181B0D"/>
                </a:solidFill>
                <a:latin typeface="宋体"/>
                <a:cs typeface="宋体"/>
              </a:rPr>
              <a:t>类</a:t>
            </a:r>
            <a:r>
              <a:rPr dirty="0" sz="2000" spc="-105">
                <a:solidFill>
                  <a:srgbClr val="181B0D"/>
                </a:solidFill>
                <a:latin typeface="宋体"/>
                <a:cs typeface="宋体"/>
              </a:rPr>
              <a:t>型事</a:t>
            </a:r>
            <a:r>
              <a:rPr dirty="0" sz="2000" spc="-100">
                <a:solidFill>
                  <a:srgbClr val="181B0D"/>
                </a:solidFill>
                <a:latin typeface="宋体"/>
                <a:cs typeface="宋体"/>
              </a:rPr>
              <a:t>务</a:t>
            </a:r>
            <a:r>
              <a:rPr dirty="0" sz="2000" spc="-80">
                <a:solidFill>
                  <a:srgbClr val="181B0D"/>
                </a:solidFill>
                <a:latin typeface="宋体"/>
                <a:cs typeface="宋体"/>
              </a:rPr>
              <a:t>的 </a:t>
            </a:r>
            <a:r>
              <a:rPr dirty="0" sz="2000" spc="-105">
                <a:solidFill>
                  <a:srgbClr val="181B0D"/>
                </a:solidFill>
                <a:latin typeface="宋体"/>
                <a:cs typeface="宋体"/>
              </a:rPr>
              <a:t>并发处理能力差和锁冲突频繁发生</a:t>
            </a:r>
            <a:r>
              <a:rPr dirty="0" sz="2000" spc="-100">
                <a:solidFill>
                  <a:srgbClr val="181B0D"/>
                </a:solidFill>
                <a:latin typeface="宋体"/>
                <a:cs typeface="宋体"/>
              </a:rPr>
              <a:t>等</a:t>
            </a:r>
            <a:r>
              <a:rPr dirty="0" sz="2000" spc="-105">
                <a:solidFill>
                  <a:srgbClr val="181B0D"/>
                </a:solidFill>
                <a:latin typeface="宋体"/>
                <a:cs typeface="宋体"/>
              </a:rPr>
              <a:t>方</a:t>
            </a:r>
            <a:r>
              <a:rPr dirty="0" sz="2000" spc="-100">
                <a:solidFill>
                  <a:srgbClr val="181B0D"/>
                </a:solidFill>
                <a:latin typeface="宋体"/>
                <a:cs typeface="宋体"/>
              </a:rPr>
              <a:t>面</a:t>
            </a:r>
            <a:r>
              <a:rPr dirty="0" sz="2000" spc="-105">
                <a:solidFill>
                  <a:srgbClr val="181B0D"/>
                </a:solidFill>
                <a:latin typeface="宋体"/>
                <a:cs typeface="宋体"/>
              </a:rPr>
              <a:t>。</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单类型事务响应时间过长</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10">
                <a:solidFill>
                  <a:srgbClr val="181B0D"/>
                </a:solidFill>
                <a:latin typeface="宋体"/>
                <a:cs typeface="宋体"/>
              </a:rPr>
              <a:t>并发处理能力差</a:t>
            </a:r>
            <a:endParaRPr sz="2000">
              <a:latin typeface="宋体"/>
              <a:cs typeface="宋体"/>
            </a:endParaRPr>
          </a:p>
          <a:p>
            <a:pPr lvl="1" marL="927100" indent="-384175">
              <a:lnSpc>
                <a:spcPct val="100000"/>
              </a:lnSpc>
              <a:spcBef>
                <a:spcPts val="219"/>
              </a:spcBef>
              <a:buSzPct val="95000"/>
              <a:buFont typeface="Franklin Gothic Book"/>
              <a:buChar char="–"/>
              <a:tabLst>
                <a:tab pos="926465" algn="l"/>
                <a:tab pos="927100" algn="l"/>
              </a:tabLst>
            </a:pPr>
            <a:r>
              <a:rPr dirty="0" sz="2000" spc="-105">
                <a:solidFill>
                  <a:srgbClr val="181B0D"/>
                </a:solidFill>
                <a:latin typeface="宋体"/>
                <a:cs typeface="宋体"/>
              </a:rPr>
              <a:t>锁冲突严重</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性能瓶颈的处理方法</a:t>
            </a:r>
            <a:endParaRPr sz="2000">
              <a:latin typeface="宋体"/>
              <a:cs typeface="宋体"/>
            </a:endParaRPr>
          </a:p>
        </p:txBody>
      </p:sp>
      <p:sp>
        <p:nvSpPr>
          <p:cNvPr id="4" name="object 4"/>
          <p:cNvSpPr txBox="1"/>
          <p:nvPr/>
        </p:nvSpPr>
        <p:spPr>
          <a:xfrm>
            <a:off x="10786998" y="6548729"/>
            <a:ext cx="203200" cy="208279"/>
          </a:xfrm>
          <a:prstGeom prst="rect">
            <a:avLst/>
          </a:prstGeom>
        </p:spPr>
        <p:txBody>
          <a:bodyPr wrap="square" lIns="0" tIns="12700" rIns="0" bIns="0" rtlCol="0" vert="horz">
            <a:spAutoFit/>
          </a:bodyPr>
          <a:lstStyle/>
          <a:p>
            <a:pPr marL="12700">
              <a:lnSpc>
                <a:spcPct val="100000"/>
              </a:lnSpc>
              <a:spcBef>
                <a:spcPts val="100"/>
              </a:spcBef>
            </a:pPr>
            <a:r>
              <a:rPr dirty="0" sz="1200" spc="-10">
                <a:solidFill>
                  <a:srgbClr val="181B0D"/>
                </a:solidFill>
                <a:latin typeface="Franklin Gothic Book"/>
                <a:cs typeface="Franklin Gothic Book"/>
              </a:rPr>
              <a:t>19</a:t>
            </a:r>
            <a:endParaRPr sz="1200">
              <a:latin typeface="Franklin Gothic Book"/>
              <a:cs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300" y="2938348"/>
            <a:ext cx="9172575" cy="1123315"/>
          </a:xfrm>
          <a:prstGeom prst="rect"/>
        </p:spPr>
        <p:txBody>
          <a:bodyPr wrap="square" lIns="0" tIns="12700" rIns="0" bIns="0" rtlCol="0" vert="horz">
            <a:spAutoFit/>
          </a:bodyPr>
          <a:lstStyle/>
          <a:p>
            <a:pPr marL="12700">
              <a:lnSpc>
                <a:spcPct val="100000"/>
              </a:lnSpc>
              <a:spcBef>
                <a:spcPts val="100"/>
              </a:spcBef>
            </a:pPr>
            <a:r>
              <a:rPr dirty="0" sz="7200">
                <a:solidFill>
                  <a:srgbClr val="EEECE2"/>
                </a:solidFill>
              </a:rPr>
              <a:t>主流信息应用系统测试</a:t>
            </a:r>
            <a:endParaRPr sz="7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88594"/>
            <a:ext cx="4140200" cy="574040"/>
          </a:xfrm>
          <a:prstGeom prst="rect"/>
        </p:spPr>
        <p:txBody>
          <a:bodyPr wrap="square" lIns="0" tIns="12700" rIns="0" bIns="0" rtlCol="0" vert="horz">
            <a:spAutoFit/>
          </a:bodyPr>
          <a:lstStyle/>
          <a:p>
            <a:pPr marL="12700">
              <a:lnSpc>
                <a:spcPct val="100000"/>
              </a:lnSpc>
              <a:spcBef>
                <a:spcPts val="100"/>
              </a:spcBef>
            </a:pPr>
            <a:r>
              <a:rPr dirty="0" sz="3600"/>
              <a:t>性能瓶颈的处理方法</a:t>
            </a:r>
            <a:endParaRPr sz="3600"/>
          </a:p>
        </p:txBody>
      </p:sp>
      <p:sp>
        <p:nvSpPr>
          <p:cNvPr id="3" name="object 3"/>
          <p:cNvSpPr txBox="1"/>
          <p:nvPr/>
        </p:nvSpPr>
        <p:spPr>
          <a:xfrm>
            <a:off x="1450594" y="1333626"/>
            <a:ext cx="9398000" cy="3804920"/>
          </a:xfrm>
          <a:prstGeom prst="rect">
            <a:avLst/>
          </a:prstGeom>
        </p:spPr>
        <p:txBody>
          <a:bodyPr wrap="square" lIns="0" tIns="13335" rIns="0" bIns="0" rtlCol="0" vert="horz">
            <a:spAutoFit/>
          </a:bodyPr>
          <a:lstStyle/>
          <a:p>
            <a:pPr marL="396240" indent="-384175">
              <a:lnSpc>
                <a:spcPts val="2335"/>
              </a:lnSpc>
              <a:spcBef>
                <a:spcPts val="105"/>
              </a:spcBef>
              <a:buFont typeface="Franklin Gothic Book"/>
              <a:buChar char="■"/>
              <a:tabLst>
                <a:tab pos="396240" algn="l"/>
                <a:tab pos="396875" algn="l"/>
              </a:tabLst>
            </a:pPr>
            <a:r>
              <a:rPr dirty="0" sz="2000">
                <a:solidFill>
                  <a:srgbClr val="181B0D"/>
                </a:solidFill>
                <a:latin typeface="宋体"/>
                <a:cs typeface="宋体"/>
              </a:rPr>
              <a:t>解决数据库性能问题是</a:t>
            </a:r>
            <a:r>
              <a:rPr dirty="0" sz="2000" spc="-15">
                <a:solidFill>
                  <a:srgbClr val="181B0D"/>
                </a:solidFill>
                <a:latin typeface="宋体"/>
                <a:cs typeface="宋体"/>
              </a:rPr>
              <a:t>一</a:t>
            </a:r>
            <a:r>
              <a:rPr dirty="0" sz="2000">
                <a:solidFill>
                  <a:srgbClr val="181B0D"/>
                </a:solidFill>
                <a:latin typeface="宋体"/>
                <a:cs typeface="宋体"/>
              </a:rPr>
              <a:t>个迭</a:t>
            </a:r>
            <a:r>
              <a:rPr dirty="0" sz="2000" spc="-15">
                <a:solidFill>
                  <a:srgbClr val="181B0D"/>
                </a:solidFill>
                <a:latin typeface="宋体"/>
                <a:cs typeface="宋体"/>
              </a:rPr>
              <a:t>代</a:t>
            </a:r>
            <a:r>
              <a:rPr dirty="0" sz="2000">
                <a:solidFill>
                  <a:srgbClr val="181B0D"/>
                </a:solidFill>
                <a:latin typeface="宋体"/>
                <a:cs typeface="宋体"/>
              </a:rPr>
              <a:t>和反</a:t>
            </a:r>
            <a:r>
              <a:rPr dirty="0" sz="2000" spc="-15">
                <a:solidFill>
                  <a:srgbClr val="181B0D"/>
                </a:solidFill>
                <a:latin typeface="宋体"/>
                <a:cs typeface="宋体"/>
              </a:rPr>
              <a:t>复</a:t>
            </a:r>
            <a:r>
              <a:rPr dirty="0" sz="2000">
                <a:solidFill>
                  <a:srgbClr val="181B0D"/>
                </a:solidFill>
                <a:latin typeface="宋体"/>
                <a:cs typeface="宋体"/>
              </a:rPr>
              <a:t>的过</a:t>
            </a:r>
            <a:r>
              <a:rPr dirty="0" sz="2000" spc="-15">
                <a:solidFill>
                  <a:srgbClr val="181B0D"/>
                </a:solidFill>
                <a:latin typeface="宋体"/>
                <a:cs typeface="宋体"/>
              </a:rPr>
              <a:t>程</a:t>
            </a:r>
            <a:r>
              <a:rPr dirty="0" sz="2000">
                <a:solidFill>
                  <a:srgbClr val="181B0D"/>
                </a:solidFill>
                <a:latin typeface="宋体"/>
                <a:cs typeface="宋体"/>
              </a:rPr>
              <a:t>，通</a:t>
            </a:r>
            <a:r>
              <a:rPr dirty="0" sz="2000" spc="-15">
                <a:solidFill>
                  <a:srgbClr val="181B0D"/>
                </a:solidFill>
                <a:latin typeface="宋体"/>
                <a:cs typeface="宋体"/>
              </a:rPr>
              <a:t>常</a:t>
            </a:r>
            <a:r>
              <a:rPr dirty="0" sz="2000">
                <a:solidFill>
                  <a:srgbClr val="181B0D"/>
                </a:solidFill>
                <a:latin typeface="宋体"/>
                <a:cs typeface="宋体"/>
              </a:rPr>
              <a:t>需要</a:t>
            </a:r>
            <a:r>
              <a:rPr dirty="0" sz="2000" spc="-15">
                <a:solidFill>
                  <a:srgbClr val="181B0D"/>
                </a:solidFill>
                <a:latin typeface="宋体"/>
                <a:cs typeface="宋体"/>
              </a:rPr>
              <a:t>在</a:t>
            </a:r>
            <a:r>
              <a:rPr dirty="0" sz="2000">
                <a:solidFill>
                  <a:srgbClr val="181B0D"/>
                </a:solidFill>
                <a:latin typeface="宋体"/>
                <a:cs typeface="宋体"/>
              </a:rPr>
              <a:t>各种</a:t>
            </a:r>
            <a:r>
              <a:rPr dirty="0" sz="2000" spc="-15">
                <a:solidFill>
                  <a:srgbClr val="181B0D"/>
                </a:solidFill>
                <a:latin typeface="宋体"/>
                <a:cs typeface="宋体"/>
              </a:rPr>
              <a:t>条</a:t>
            </a:r>
            <a:r>
              <a:rPr dirty="0" sz="2000">
                <a:solidFill>
                  <a:srgbClr val="181B0D"/>
                </a:solidFill>
                <a:latin typeface="宋体"/>
                <a:cs typeface="宋体"/>
              </a:rPr>
              <a:t>件的</a:t>
            </a:r>
            <a:r>
              <a:rPr dirty="0" sz="2000" spc="-15">
                <a:solidFill>
                  <a:srgbClr val="181B0D"/>
                </a:solidFill>
                <a:latin typeface="宋体"/>
                <a:cs typeface="宋体"/>
              </a:rPr>
              <a:t>矛</a:t>
            </a:r>
            <a:r>
              <a:rPr dirty="0" sz="2000">
                <a:solidFill>
                  <a:srgbClr val="181B0D"/>
                </a:solidFill>
                <a:latin typeface="宋体"/>
                <a:cs typeface="宋体"/>
              </a:rPr>
              <a:t>盾之间</a:t>
            </a:r>
            <a:endParaRPr sz="2000">
              <a:latin typeface="宋体"/>
              <a:cs typeface="宋体"/>
            </a:endParaRPr>
          </a:p>
          <a:p>
            <a:pPr marL="396240">
              <a:lnSpc>
                <a:spcPts val="2335"/>
              </a:lnSpc>
            </a:pPr>
            <a:r>
              <a:rPr dirty="0" sz="2000">
                <a:solidFill>
                  <a:srgbClr val="181B0D"/>
                </a:solidFill>
                <a:latin typeface="宋体"/>
                <a:cs typeface="宋体"/>
              </a:rPr>
              <a:t>寻求最佳的平衡点</a:t>
            </a:r>
            <a:r>
              <a:rPr dirty="0" sz="2000" spc="5">
                <a:solidFill>
                  <a:srgbClr val="181B0D"/>
                </a:solidFill>
                <a:latin typeface="宋体"/>
                <a:cs typeface="宋体"/>
              </a:rPr>
              <a:t>。</a:t>
            </a:r>
            <a:endParaRPr sz="2000">
              <a:latin typeface="宋体"/>
              <a:cs typeface="宋体"/>
            </a:endParaRPr>
          </a:p>
          <a:p>
            <a:pPr lvl="1" marL="927100" indent="-384175">
              <a:lnSpc>
                <a:spcPct val="100000"/>
              </a:lnSpc>
              <a:spcBef>
                <a:spcPts val="465"/>
              </a:spcBef>
              <a:buSzPct val="95238"/>
              <a:buFont typeface="Franklin Gothic Book"/>
              <a:buChar char="–"/>
              <a:tabLst>
                <a:tab pos="926465" algn="l"/>
                <a:tab pos="927100" algn="l"/>
              </a:tabLst>
            </a:pPr>
            <a:r>
              <a:rPr dirty="0" sz="2100" spc="-100">
                <a:solidFill>
                  <a:srgbClr val="181B0D"/>
                </a:solidFill>
                <a:latin typeface="宋体"/>
                <a:cs typeface="宋体"/>
              </a:rPr>
              <a:t>监视并记录性能相关数据</a:t>
            </a:r>
            <a:endParaRPr sz="2100">
              <a:latin typeface="宋体"/>
              <a:cs typeface="宋体"/>
            </a:endParaRPr>
          </a:p>
          <a:p>
            <a:pPr lvl="2" marL="1384300" indent="-384175">
              <a:lnSpc>
                <a:spcPct val="100000"/>
              </a:lnSpc>
              <a:spcBef>
                <a:spcPts val="565"/>
              </a:spcBef>
              <a:buFont typeface="Franklin Gothic Book"/>
              <a:buChar char="■"/>
              <a:tabLst>
                <a:tab pos="1383665" algn="l"/>
                <a:tab pos="1384300" algn="l"/>
              </a:tabLst>
            </a:pPr>
            <a:r>
              <a:rPr dirty="0" sz="1800">
                <a:solidFill>
                  <a:srgbClr val="181B0D"/>
                </a:solidFill>
                <a:latin typeface="宋体"/>
                <a:cs typeface="宋体"/>
              </a:rPr>
              <a:t>重点监视数据库服务器软件性能属性</a:t>
            </a:r>
            <a:endParaRPr sz="1800">
              <a:latin typeface="宋体"/>
              <a:cs typeface="宋体"/>
            </a:endParaRPr>
          </a:p>
          <a:p>
            <a:pPr lvl="1" marL="927100" indent="-384175">
              <a:lnSpc>
                <a:spcPct val="100000"/>
              </a:lnSpc>
              <a:spcBef>
                <a:spcPts val="440"/>
              </a:spcBef>
              <a:buSzPct val="95238"/>
              <a:buFont typeface="Franklin Gothic Book"/>
              <a:buChar char="–"/>
              <a:tabLst>
                <a:tab pos="926465" algn="l"/>
                <a:tab pos="927100" algn="l"/>
              </a:tabLst>
            </a:pPr>
            <a:r>
              <a:rPr dirty="0" sz="2100" spc="-100">
                <a:solidFill>
                  <a:srgbClr val="181B0D"/>
                </a:solidFill>
                <a:latin typeface="宋体"/>
                <a:cs typeface="宋体"/>
              </a:rPr>
              <a:t>定位资源占用较大的事</a:t>
            </a:r>
            <a:r>
              <a:rPr dirty="0" sz="2100" spc="-110">
                <a:solidFill>
                  <a:srgbClr val="181B0D"/>
                </a:solidFill>
                <a:latin typeface="宋体"/>
                <a:cs typeface="宋体"/>
              </a:rPr>
              <a:t>务</a:t>
            </a:r>
            <a:r>
              <a:rPr dirty="0" sz="2100" spc="-100">
                <a:solidFill>
                  <a:srgbClr val="181B0D"/>
                </a:solidFill>
                <a:latin typeface="宋体"/>
                <a:cs typeface="宋体"/>
              </a:rPr>
              <a:t>并做</a:t>
            </a:r>
            <a:r>
              <a:rPr dirty="0" sz="2100" spc="-110">
                <a:solidFill>
                  <a:srgbClr val="181B0D"/>
                </a:solidFill>
                <a:latin typeface="宋体"/>
                <a:cs typeface="宋体"/>
              </a:rPr>
              <a:t>出</a:t>
            </a:r>
            <a:r>
              <a:rPr dirty="0" sz="2100" spc="-100">
                <a:solidFill>
                  <a:srgbClr val="181B0D"/>
                </a:solidFill>
                <a:latin typeface="宋体"/>
                <a:cs typeface="宋体"/>
              </a:rPr>
              <a:t>必要</a:t>
            </a:r>
            <a:r>
              <a:rPr dirty="0" sz="2100" spc="-110">
                <a:solidFill>
                  <a:srgbClr val="181B0D"/>
                </a:solidFill>
                <a:latin typeface="宋体"/>
                <a:cs typeface="宋体"/>
              </a:rPr>
              <a:t>的</a:t>
            </a:r>
            <a:r>
              <a:rPr dirty="0" sz="2100" spc="-100">
                <a:solidFill>
                  <a:srgbClr val="181B0D"/>
                </a:solidFill>
                <a:latin typeface="宋体"/>
                <a:cs typeface="宋体"/>
              </a:rPr>
              <a:t>优化</a:t>
            </a:r>
            <a:r>
              <a:rPr dirty="0" sz="2100" spc="-110">
                <a:solidFill>
                  <a:srgbClr val="181B0D"/>
                </a:solidFill>
                <a:latin typeface="宋体"/>
                <a:cs typeface="宋体"/>
              </a:rPr>
              <a:t>或</a:t>
            </a:r>
            <a:r>
              <a:rPr dirty="0" sz="2100" spc="-100">
                <a:solidFill>
                  <a:srgbClr val="181B0D"/>
                </a:solidFill>
                <a:latin typeface="宋体"/>
                <a:cs typeface="宋体"/>
              </a:rPr>
              <a:t>调整</a:t>
            </a:r>
            <a:endParaRPr sz="2100">
              <a:latin typeface="宋体"/>
              <a:cs typeface="宋体"/>
            </a:endParaRPr>
          </a:p>
          <a:p>
            <a:pPr lvl="2" marL="1384300" indent="-384175">
              <a:lnSpc>
                <a:spcPct val="100000"/>
              </a:lnSpc>
              <a:spcBef>
                <a:spcPts val="570"/>
              </a:spcBef>
              <a:buFont typeface="Franklin Gothic Book"/>
              <a:buChar char="■"/>
              <a:tabLst>
                <a:tab pos="1383665" algn="l"/>
                <a:tab pos="1384300" algn="l"/>
              </a:tabLst>
            </a:pPr>
            <a:r>
              <a:rPr dirty="0" sz="1800">
                <a:solidFill>
                  <a:srgbClr val="181B0D"/>
                </a:solidFill>
                <a:latin typeface="宋体"/>
                <a:cs typeface="宋体"/>
              </a:rPr>
              <a:t>将批任务放置在系统具有充分空闲时间时进行</a:t>
            </a:r>
            <a:endParaRPr sz="1800">
              <a:latin typeface="宋体"/>
              <a:cs typeface="宋体"/>
            </a:endParaRPr>
          </a:p>
          <a:p>
            <a:pPr lvl="1" marL="927100" indent="-384175">
              <a:lnSpc>
                <a:spcPct val="100000"/>
              </a:lnSpc>
              <a:spcBef>
                <a:spcPts val="430"/>
              </a:spcBef>
              <a:buSzPct val="95238"/>
              <a:buFont typeface="Franklin Gothic Book"/>
              <a:buChar char="–"/>
              <a:tabLst>
                <a:tab pos="926465" algn="l"/>
                <a:tab pos="927100" algn="l"/>
              </a:tabLst>
            </a:pPr>
            <a:r>
              <a:rPr dirty="0" sz="2100" spc="-100">
                <a:solidFill>
                  <a:srgbClr val="181B0D"/>
                </a:solidFill>
                <a:latin typeface="宋体"/>
                <a:cs typeface="宋体"/>
              </a:rPr>
              <a:t>定位锁冲突，修改锁冲</a:t>
            </a:r>
            <a:r>
              <a:rPr dirty="0" sz="2100" spc="-114">
                <a:solidFill>
                  <a:srgbClr val="181B0D"/>
                </a:solidFill>
                <a:latin typeface="宋体"/>
                <a:cs typeface="宋体"/>
              </a:rPr>
              <a:t>突</a:t>
            </a:r>
            <a:r>
              <a:rPr dirty="0" sz="2100" spc="-100">
                <a:solidFill>
                  <a:srgbClr val="181B0D"/>
                </a:solidFill>
                <a:latin typeface="宋体"/>
                <a:cs typeface="宋体"/>
              </a:rPr>
              <a:t>发生</a:t>
            </a:r>
            <a:r>
              <a:rPr dirty="0" sz="2100" spc="-114">
                <a:solidFill>
                  <a:srgbClr val="181B0D"/>
                </a:solidFill>
                <a:latin typeface="宋体"/>
                <a:cs typeface="宋体"/>
              </a:rPr>
              <a:t>严</a:t>
            </a:r>
            <a:r>
              <a:rPr dirty="0" sz="2100" spc="-100">
                <a:solidFill>
                  <a:srgbClr val="181B0D"/>
                </a:solidFill>
                <a:latin typeface="宋体"/>
                <a:cs typeface="宋体"/>
              </a:rPr>
              <a:t>重的</a:t>
            </a:r>
            <a:r>
              <a:rPr dirty="0" sz="2100" spc="-114">
                <a:solidFill>
                  <a:srgbClr val="181B0D"/>
                </a:solidFill>
                <a:latin typeface="宋体"/>
                <a:cs typeface="宋体"/>
              </a:rPr>
              <a:t>应</a:t>
            </a:r>
            <a:r>
              <a:rPr dirty="0" sz="2100" spc="-100">
                <a:solidFill>
                  <a:srgbClr val="181B0D"/>
                </a:solidFill>
                <a:latin typeface="宋体"/>
                <a:cs typeface="宋体"/>
              </a:rPr>
              <a:t>用逻辑</a:t>
            </a:r>
            <a:endParaRPr sz="2100">
              <a:latin typeface="宋体"/>
              <a:cs typeface="宋体"/>
            </a:endParaRPr>
          </a:p>
          <a:p>
            <a:pPr lvl="1" marL="927100" indent="-384175">
              <a:lnSpc>
                <a:spcPct val="100000"/>
              </a:lnSpc>
              <a:spcBef>
                <a:spcPts val="445"/>
              </a:spcBef>
              <a:buSzPct val="95238"/>
              <a:buFont typeface="Franklin Gothic Book"/>
              <a:buChar char="–"/>
              <a:tabLst>
                <a:tab pos="926465" algn="l"/>
                <a:tab pos="927100" algn="l"/>
              </a:tabLst>
            </a:pPr>
            <a:r>
              <a:rPr dirty="0" sz="2100" spc="-100">
                <a:solidFill>
                  <a:srgbClr val="181B0D"/>
                </a:solidFill>
                <a:latin typeface="宋体"/>
                <a:cs typeface="宋体"/>
              </a:rPr>
              <a:t>进行必要的数据分布</a:t>
            </a:r>
            <a:endParaRPr sz="2100">
              <a:latin typeface="宋体"/>
              <a:cs typeface="宋体"/>
            </a:endParaRPr>
          </a:p>
          <a:p>
            <a:pPr lvl="2" marL="1384300" indent="-384175">
              <a:lnSpc>
                <a:spcPts val="2105"/>
              </a:lnSpc>
              <a:spcBef>
                <a:spcPts val="540"/>
              </a:spcBef>
              <a:buFont typeface="Franklin Gothic Book"/>
              <a:buChar char="■"/>
              <a:tabLst>
                <a:tab pos="1383665" algn="l"/>
                <a:tab pos="1384300" algn="l"/>
              </a:tabLst>
            </a:pPr>
            <a:r>
              <a:rPr dirty="0" sz="1800" spc="-5">
                <a:solidFill>
                  <a:srgbClr val="181B0D"/>
                </a:solidFill>
                <a:latin typeface="宋体"/>
                <a:cs typeface="宋体"/>
              </a:rPr>
              <a:t>通过数据库服务器的并行执行特性，使得单一事务的执行具有较短的响应时间和</a:t>
            </a:r>
            <a:endParaRPr sz="1800">
              <a:latin typeface="宋体"/>
              <a:cs typeface="宋体"/>
            </a:endParaRPr>
          </a:p>
          <a:p>
            <a:pPr marL="1384300">
              <a:lnSpc>
                <a:spcPts val="2105"/>
              </a:lnSpc>
            </a:pPr>
            <a:r>
              <a:rPr dirty="0" sz="1800">
                <a:solidFill>
                  <a:srgbClr val="181B0D"/>
                </a:solidFill>
                <a:latin typeface="宋体"/>
                <a:cs typeface="宋体"/>
              </a:rPr>
              <a:t>不同类的事务之间影响相对缩小。</a:t>
            </a:r>
            <a:endParaRPr sz="1800">
              <a:latin typeface="宋体"/>
              <a:cs typeface="宋体"/>
            </a:endParaRPr>
          </a:p>
          <a:p>
            <a:pPr marL="542925">
              <a:lnSpc>
                <a:spcPct val="100000"/>
              </a:lnSpc>
              <a:spcBef>
                <a:spcPts val="615"/>
              </a:spcBef>
            </a:pPr>
            <a:r>
              <a:rPr dirty="0" sz="2000">
                <a:solidFill>
                  <a:srgbClr val="181B0D"/>
                </a:solidFill>
                <a:latin typeface="Franklin Gothic Book"/>
                <a:cs typeface="Franklin Gothic Book"/>
              </a:rPr>
              <a:t>–</a:t>
            </a:r>
            <a:endParaRPr sz="2000">
              <a:latin typeface="Franklin Gothic Book"/>
              <a:cs typeface="Franklin Gothic Book"/>
            </a:endParaRPr>
          </a:p>
        </p:txBody>
      </p:sp>
      <p:sp>
        <p:nvSpPr>
          <p:cNvPr id="4" name="object 4"/>
          <p:cNvSpPr txBox="1"/>
          <p:nvPr/>
        </p:nvSpPr>
        <p:spPr>
          <a:xfrm>
            <a:off x="10785475" y="6548729"/>
            <a:ext cx="206375"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181B0D"/>
                </a:solidFill>
                <a:latin typeface="Franklin Gothic Book"/>
                <a:cs typeface="Franklin Gothic Book"/>
              </a:rPr>
              <a:t>20</a:t>
            </a:r>
            <a:endParaRPr sz="1200">
              <a:latin typeface="Franklin Gothic Book"/>
              <a:cs typeface="Franklin Gothic Boo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6115685" cy="635000"/>
          </a:xfrm>
          <a:prstGeom prst="rect"/>
        </p:spPr>
        <p:txBody>
          <a:bodyPr wrap="square" lIns="0" tIns="12065" rIns="0" bIns="0" rtlCol="0" vert="horz">
            <a:spAutoFit/>
          </a:bodyPr>
          <a:lstStyle/>
          <a:p>
            <a:pPr marL="12700">
              <a:lnSpc>
                <a:spcPct val="100000"/>
              </a:lnSpc>
              <a:spcBef>
                <a:spcPts val="95"/>
              </a:spcBef>
            </a:pPr>
            <a:r>
              <a:rPr dirty="0" spc="-5"/>
              <a:t>数据库可靠性及安全性测试</a:t>
            </a:r>
          </a:p>
        </p:txBody>
      </p:sp>
      <p:sp>
        <p:nvSpPr>
          <p:cNvPr id="3" name="object 3"/>
          <p:cNvSpPr txBox="1"/>
          <p:nvPr/>
        </p:nvSpPr>
        <p:spPr>
          <a:xfrm>
            <a:off x="1450594" y="1285621"/>
            <a:ext cx="9378315" cy="4906010"/>
          </a:xfrm>
          <a:prstGeom prst="rect">
            <a:avLst/>
          </a:prstGeom>
        </p:spPr>
        <p:txBody>
          <a:bodyPr wrap="square" lIns="0" tIns="36830" rIns="0" bIns="0" rtlCol="0" vert="horz">
            <a:spAutoFit/>
          </a:bodyPr>
          <a:lstStyle/>
          <a:p>
            <a:pPr marL="396240" indent="-384175">
              <a:lnSpc>
                <a:spcPct val="100000"/>
              </a:lnSpc>
              <a:spcBef>
                <a:spcPts val="290"/>
              </a:spcBef>
              <a:buFont typeface="Franklin Gothic Book"/>
              <a:buChar char="■"/>
              <a:tabLst>
                <a:tab pos="396240" algn="l"/>
                <a:tab pos="396875" algn="l"/>
              </a:tabLst>
            </a:pPr>
            <a:r>
              <a:rPr dirty="0" sz="2000">
                <a:solidFill>
                  <a:srgbClr val="181B0D"/>
                </a:solidFill>
                <a:latin typeface="宋体"/>
                <a:cs typeface="宋体"/>
              </a:rPr>
              <a:t>可靠性测试</a:t>
            </a:r>
            <a:endParaRPr sz="2000">
              <a:latin typeface="宋体"/>
              <a:cs typeface="宋体"/>
            </a:endParaRPr>
          </a:p>
          <a:p>
            <a:pPr marL="469900">
              <a:lnSpc>
                <a:spcPts val="2270"/>
              </a:lnSpc>
              <a:spcBef>
                <a:spcPts val="210"/>
              </a:spcBef>
            </a:pPr>
            <a:r>
              <a:rPr dirty="0" sz="2100" spc="-100">
                <a:solidFill>
                  <a:srgbClr val="181B0D"/>
                </a:solidFill>
                <a:latin typeface="宋体"/>
                <a:cs typeface="宋体"/>
              </a:rPr>
              <a:t>数据库系统的稳定可靠</a:t>
            </a:r>
            <a:r>
              <a:rPr dirty="0" sz="2100" spc="-110">
                <a:solidFill>
                  <a:srgbClr val="181B0D"/>
                </a:solidFill>
                <a:latin typeface="宋体"/>
                <a:cs typeface="宋体"/>
              </a:rPr>
              <a:t>性</a:t>
            </a:r>
            <a:r>
              <a:rPr dirty="0" sz="2100" spc="-100">
                <a:solidFill>
                  <a:srgbClr val="181B0D"/>
                </a:solidFill>
                <a:latin typeface="宋体"/>
                <a:cs typeface="宋体"/>
              </a:rPr>
              <a:t>是应</a:t>
            </a:r>
            <a:r>
              <a:rPr dirty="0" sz="2100" spc="-110">
                <a:solidFill>
                  <a:srgbClr val="181B0D"/>
                </a:solidFill>
                <a:latin typeface="宋体"/>
                <a:cs typeface="宋体"/>
              </a:rPr>
              <a:t>用</a:t>
            </a:r>
            <a:r>
              <a:rPr dirty="0" sz="2100" spc="-100">
                <a:solidFill>
                  <a:srgbClr val="181B0D"/>
                </a:solidFill>
                <a:latin typeface="宋体"/>
                <a:cs typeface="宋体"/>
              </a:rPr>
              <a:t>企业</a:t>
            </a:r>
            <a:r>
              <a:rPr dirty="0" sz="2100" spc="-110">
                <a:solidFill>
                  <a:srgbClr val="181B0D"/>
                </a:solidFill>
                <a:latin typeface="宋体"/>
                <a:cs typeface="宋体"/>
              </a:rPr>
              <a:t>最</a:t>
            </a:r>
            <a:r>
              <a:rPr dirty="0" sz="2100" spc="-100">
                <a:solidFill>
                  <a:srgbClr val="181B0D"/>
                </a:solidFill>
                <a:latin typeface="宋体"/>
                <a:cs typeface="宋体"/>
              </a:rPr>
              <a:t>关心</a:t>
            </a:r>
            <a:r>
              <a:rPr dirty="0" sz="2100" spc="-110">
                <a:solidFill>
                  <a:srgbClr val="181B0D"/>
                </a:solidFill>
                <a:latin typeface="宋体"/>
                <a:cs typeface="宋体"/>
              </a:rPr>
              <a:t>的</a:t>
            </a:r>
            <a:r>
              <a:rPr dirty="0" sz="2100" spc="-100">
                <a:solidFill>
                  <a:srgbClr val="181B0D"/>
                </a:solidFill>
                <a:latin typeface="宋体"/>
                <a:cs typeface="宋体"/>
              </a:rPr>
              <a:t>问题</a:t>
            </a:r>
            <a:r>
              <a:rPr dirty="0" sz="2100" spc="-110">
                <a:solidFill>
                  <a:srgbClr val="181B0D"/>
                </a:solidFill>
                <a:latin typeface="宋体"/>
                <a:cs typeface="宋体"/>
              </a:rPr>
              <a:t>，</a:t>
            </a:r>
            <a:r>
              <a:rPr dirty="0" sz="2100" spc="-100">
                <a:solidFill>
                  <a:srgbClr val="181B0D"/>
                </a:solidFill>
                <a:latin typeface="宋体"/>
                <a:cs typeface="宋体"/>
              </a:rPr>
              <a:t>它与</a:t>
            </a:r>
            <a:r>
              <a:rPr dirty="0" sz="2100" spc="-110">
                <a:solidFill>
                  <a:srgbClr val="181B0D"/>
                </a:solidFill>
                <a:latin typeface="宋体"/>
                <a:cs typeface="宋体"/>
              </a:rPr>
              <a:t>整</a:t>
            </a:r>
            <a:r>
              <a:rPr dirty="0" sz="2100" spc="-100">
                <a:solidFill>
                  <a:srgbClr val="181B0D"/>
                </a:solidFill>
                <a:latin typeface="宋体"/>
                <a:cs typeface="宋体"/>
              </a:rPr>
              <a:t>个企</a:t>
            </a:r>
            <a:r>
              <a:rPr dirty="0" sz="2100" spc="-110">
                <a:solidFill>
                  <a:srgbClr val="181B0D"/>
                </a:solidFill>
                <a:latin typeface="宋体"/>
                <a:cs typeface="宋体"/>
              </a:rPr>
              <a:t>业</a:t>
            </a:r>
            <a:r>
              <a:rPr dirty="0" sz="2100" spc="-100">
                <a:solidFill>
                  <a:srgbClr val="181B0D"/>
                </a:solidFill>
                <a:latin typeface="宋体"/>
                <a:cs typeface="宋体"/>
              </a:rPr>
              <a:t>的经</a:t>
            </a:r>
            <a:r>
              <a:rPr dirty="0" sz="2100" spc="-110">
                <a:solidFill>
                  <a:srgbClr val="181B0D"/>
                </a:solidFill>
                <a:latin typeface="宋体"/>
                <a:cs typeface="宋体"/>
              </a:rPr>
              <a:t>营</a:t>
            </a:r>
            <a:r>
              <a:rPr dirty="0" sz="2100" spc="-100">
                <a:solidFill>
                  <a:srgbClr val="181B0D"/>
                </a:solidFill>
                <a:latin typeface="宋体"/>
                <a:cs typeface="宋体"/>
              </a:rPr>
              <a:t>活动密</a:t>
            </a:r>
            <a:endParaRPr sz="2100">
              <a:latin typeface="宋体"/>
              <a:cs typeface="宋体"/>
            </a:endParaRPr>
          </a:p>
          <a:p>
            <a:pPr marL="469900">
              <a:lnSpc>
                <a:spcPts val="2270"/>
              </a:lnSpc>
            </a:pPr>
            <a:r>
              <a:rPr dirty="0" sz="2100" spc="-100">
                <a:solidFill>
                  <a:srgbClr val="181B0D"/>
                </a:solidFill>
                <a:latin typeface="宋体"/>
                <a:cs typeface="宋体"/>
              </a:rPr>
              <a:t>切相关，是支撑企业应</a:t>
            </a:r>
            <a:r>
              <a:rPr dirty="0" sz="2100" spc="-114">
                <a:solidFill>
                  <a:srgbClr val="181B0D"/>
                </a:solidFill>
                <a:latin typeface="宋体"/>
                <a:cs typeface="宋体"/>
              </a:rPr>
              <a:t>用</a:t>
            </a:r>
            <a:r>
              <a:rPr dirty="0" sz="2100" spc="-100">
                <a:solidFill>
                  <a:srgbClr val="181B0D"/>
                </a:solidFill>
                <a:latin typeface="宋体"/>
                <a:cs typeface="宋体"/>
              </a:rPr>
              <a:t>的后</a:t>
            </a:r>
            <a:r>
              <a:rPr dirty="0" sz="2100" spc="-114">
                <a:solidFill>
                  <a:srgbClr val="181B0D"/>
                </a:solidFill>
                <a:latin typeface="宋体"/>
                <a:cs typeface="宋体"/>
              </a:rPr>
              <a:t>台</a:t>
            </a:r>
            <a:r>
              <a:rPr dirty="0" sz="2100" spc="-100">
                <a:solidFill>
                  <a:srgbClr val="181B0D"/>
                </a:solidFill>
                <a:latin typeface="宋体"/>
                <a:cs typeface="宋体"/>
              </a:rPr>
              <a:t>核心</a:t>
            </a:r>
            <a:r>
              <a:rPr dirty="0" sz="2100" spc="-114">
                <a:solidFill>
                  <a:srgbClr val="181B0D"/>
                </a:solidFill>
                <a:latin typeface="宋体"/>
                <a:cs typeface="宋体"/>
              </a:rPr>
              <a:t>和</a:t>
            </a:r>
            <a:r>
              <a:rPr dirty="0" sz="2100" spc="-100">
                <a:solidFill>
                  <a:srgbClr val="181B0D"/>
                </a:solidFill>
                <a:latin typeface="宋体"/>
                <a:cs typeface="宋体"/>
              </a:rPr>
              <a:t>基础</a:t>
            </a:r>
            <a:r>
              <a:rPr dirty="0" sz="2100" spc="-110">
                <a:solidFill>
                  <a:srgbClr val="181B0D"/>
                </a:solidFill>
                <a:latin typeface="宋体"/>
                <a:cs typeface="宋体"/>
              </a:rPr>
              <a:t>，</a:t>
            </a:r>
            <a:r>
              <a:rPr dirty="0" sz="2100" spc="-100">
                <a:solidFill>
                  <a:srgbClr val="181B0D"/>
                </a:solidFill>
                <a:latin typeface="宋体"/>
                <a:cs typeface="宋体"/>
              </a:rPr>
              <a:t>测试点如下</a:t>
            </a:r>
            <a:endParaRPr sz="2100">
              <a:latin typeface="宋体"/>
              <a:cs typeface="宋体"/>
            </a:endParaRPr>
          </a:p>
          <a:p>
            <a:pPr lvl="1" marL="927100" indent="-384175">
              <a:lnSpc>
                <a:spcPct val="100000"/>
              </a:lnSpc>
              <a:spcBef>
                <a:spcPts val="204"/>
              </a:spcBef>
              <a:buSzPct val="95238"/>
              <a:buFont typeface="Franklin Gothic Book"/>
              <a:buChar char="–"/>
              <a:tabLst>
                <a:tab pos="926465" algn="l"/>
                <a:tab pos="927100" algn="l"/>
              </a:tabLst>
            </a:pPr>
            <a:r>
              <a:rPr dirty="0" sz="2100" spc="-100">
                <a:solidFill>
                  <a:srgbClr val="181B0D"/>
                </a:solidFill>
                <a:latin typeface="宋体"/>
                <a:cs typeface="宋体"/>
              </a:rPr>
              <a:t>数据库备份</a:t>
            </a:r>
            <a:endParaRPr sz="2100">
              <a:latin typeface="宋体"/>
              <a:cs typeface="宋体"/>
            </a:endParaRPr>
          </a:p>
          <a:p>
            <a:pPr lvl="1" marL="927100" indent="-384175">
              <a:lnSpc>
                <a:spcPct val="100000"/>
              </a:lnSpc>
              <a:spcBef>
                <a:spcPts val="190"/>
              </a:spcBef>
              <a:buSzPct val="95238"/>
              <a:buFont typeface="Franklin Gothic Book"/>
              <a:buChar char="–"/>
              <a:tabLst>
                <a:tab pos="926465" algn="l"/>
                <a:tab pos="927100" algn="l"/>
              </a:tabLst>
            </a:pPr>
            <a:r>
              <a:rPr dirty="0" sz="2100" spc="-100">
                <a:solidFill>
                  <a:srgbClr val="181B0D"/>
                </a:solidFill>
                <a:latin typeface="宋体"/>
                <a:cs typeface="宋体"/>
              </a:rPr>
              <a:t>故障恢复</a:t>
            </a:r>
            <a:endParaRPr sz="2100">
              <a:latin typeface="宋体"/>
              <a:cs typeface="宋体"/>
            </a:endParaRPr>
          </a:p>
          <a:p>
            <a:pPr lvl="1" marL="927100" indent="-384175">
              <a:lnSpc>
                <a:spcPct val="100000"/>
              </a:lnSpc>
              <a:spcBef>
                <a:spcPts val="195"/>
              </a:spcBef>
              <a:buSzPct val="95238"/>
              <a:buFont typeface="Franklin Gothic Book"/>
              <a:buChar char="–"/>
              <a:tabLst>
                <a:tab pos="926465" algn="l"/>
                <a:tab pos="927100" algn="l"/>
              </a:tabLst>
            </a:pPr>
            <a:r>
              <a:rPr dirty="0" sz="2100" spc="-100">
                <a:solidFill>
                  <a:srgbClr val="181B0D"/>
                </a:solidFill>
                <a:latin typeface="宋体"/>
                <a:cs typeface="宋体"/>
              </a:rPr>
              <a:t>运行稳定性</a:t>
            </a:r>
            <a:endParaRPr sz="2100">
              <a:latin typeface="宋体"/>
              <a:cs typeface="宋体"/>
            </a:endParaRPr>
          </a:p>
          <a:p>
            <a:pPr lvl="1" marL="927100" indent="-384175">
              <a:lnSpc>
                <a:spcPct val="100000"/>
              </a:lnSpc>
              <a:spcBef>
                <a:spcPts val="204"/>
              </a:spcBef>
              <a:buSzPct val="95238"/>
              <a:buFont typeface="Franklin Gothic Book"/>
              <a:buChar char="–"/>
              <a:tabLst>
                <a:tab pos="926465" algn="l"/>
                <a:tab pos="927100" algn="l"/>
              </a:tabLst>
            </a:pPr>
            <a:r>
              <a:rPr dirty="0" sz="2100" spc="-100">
                <a:solidFill>
                  <a:srgbClr val="181B0D"/>
                </a:solidFill>
                <a:latin typeface="宋体"/>
                <a:cs typeface="宋体"/>
              </a:rPr>
              <a:t>数据库复制</a:t>
            </a:r>
            <a:endParaRPr sz="2100">
              <a:latin typeface="宋体"/>
              <a:cs typeface="宋体"/>
            </a:endParaRPr>
          </a:p>
          <a:p>
            <a:pPr marL="396240" indent="-384175">
              <a:lnSpc>
                <a:spcPct val="100000"/>
              </a:lnSpc>
              <a:spcBef>
                <a:spcPts val="795"/>
              </a:spcBef>
              <a:buFont typeface="Franklin Gothic Book"/>
              <a:buChar char="■"/>
              <a:tabLst>
                <a:tab pos="396240" algn="l"/>
                <a:tab pos="396875" algn="l"/>
              </a:tabLst>
            </a:pPr>
            <a:r>
              <a:rPr dirty="0" sz="2000">
                <a:solidFill>
                  <a:srgbClr val="181B0D"/>
                </a:solidFill>
                <a:latin typeface="宋体"/>
                <a:cs typeface="宋体"/>
              </a:rPr>
              <a:t>安全性测试</a:t>
            </a:r>
            <a:endParaRPr sz="2000">
              <a:latin typeface="宋体"/>
              <a:cs typeface="宋体"/>
            </a:endParaRPr>
          </a:p>
          <a:p>
            <a:pPr marL="469900">
              <a:lnSpc>
                <a:spcPts val="2270"/>
              </a:lnSpc>
              <a:spcBef>
                <a:spcPts val="215"/>
              </a:spcBef>
            </a:pPr>
            <a:r>
              <a:rPr dirty="0" sz="2100" spc="-100">
                <a:solidFill>
                  <a:srgbClr val="181B0D"/>
                </a:solidFill>
                <a:latin typeface="宋体"/>
                <a:cs typeface="宋体"/>
              </a:rPr>
              <a:t>数据库的安全性主要是</a:t>
            </a:r>
            <a:r>
              <a:rPr dirty="0" sz="2100" spc="-110">
                <a:solidFill>
                  <a:srgbClr val="181B0D"/>
                </a:solidFill>
                <a:latin typeface="宋体"/>
                <a:cs typeface="宋体"/>
              </a:rPr>
              <a:t>指</a:t>
            </a:r>
            <a:r>
              <a:rPr dirty="0" sz="2100" spc="-100">
                <a:solidFill>
                  <a:srgbClr val="181B0D"/>
                </a:solidFill>
                <a:latin typeface="宋体"/>
                <a:cs typeface="宋体"/>
              </a:rPr>
              <a:t>数据</a:t>
            </a:r>
            <a:r>
              <a:rPr dirty="0" sz="2100" spc="-110">
                <a:solidFill>
                  <a:srgbClr val="181B0D"/>
                </a:solidFill>
                <a:latin typeface="宋体"/>
                <a:cs typeface="宋体"/>
              </a:rPr>
              <a:t>库</a:t>
            </a:r>
            <a:r>
              <a:rPr dirty="0" sz="2100" spc="-100">
                <a:solidFill>
                  <a:srgbClr val="181B0D"/>
                </a:solidFill>
                <a:latin typeface="宋体"/>
                <a:cs typeface="宋体"/>
              </a:rPr>
              <a:t>的用</a:t>
            </a:r>
            <a:r>
              <a:rPr dirty="0" sz="2100" spc="-110">
                <a:solidFill>
                  <a:srgbClr val="181B0D"/>
                </a:solidFill>
                <a:latin typeface="宋体"/>
                <a:cs typeface="宋体"/>
              </a:rPr>
              <a:t>户</a:t>
            </a:r>
            <a:r>
              <a:rPr dirty="0" sz="2100" spc="-100">
                <a:solidFill>
                  <a:srgbClr val="181B0D"/>
                </a:solidFill>
                <a:latin typeface="宋体"/>
                <a:cs typeface="宋体"/>
              </a:rPr>
              <a:t>认证</a:t>
            </a:r>
            <a:r>
              <a:rPr dirty="0" sz="2100" spc="-110">
                <a:solidFill>
                  <a:srgbClr val="181B0D"/>
                </a:solidFill>
                <a:latin typeface="宋体"/>
                <a:cs typeface="宋体"/>
              </a:rPr>
              <a:t>方</a:t>
            </a:r>
            <a:r>
              <a:rPr dirty="0" sz="2100" spc="-100">
                <a:solidFill>
                  <a:srgbClr val="181B0D"/>
                </a:solidFill>
                <a:latin typeface="宋体"/>
                <a:cs typeface="宋体"/>
              </a:rPr>
              <a:t>式受</a:t>
            </a:r>
            <a:r>
              <a:rPr dirty="0" sz="2100" spc="-110">
                <a:solidFill>
                  <a:srgbClr val="181B0D"/>
                </a:solidFill>
                <a:latin typeface="宋体"/>
                <a:cs typeface="宋体"/>
              </a:rPr>
              <a:t>其</a:t>
            </a:r>
            <a:r>
              <a:rPr dirty="0" sz="2100" spc="-100">
                <a:solidFill>
                  <a:srgbClr val="181B0D"/>
                </a:solidFill>
                <a:latin typeface="宋体"/>
                <a:cs typeface="宋体"/>
              </a:rPr>
              <a:t>仅限</a:t>
            </a:r>
            <a:r>
              <a:rPr dirty="0" sz="2100" spc="-110">
                <a:solidFill>
                  <a:srgbClr val="181B0D"/>
                </a:solidFill>
                <a:latin typeface="宋体"/>
                <a:cs typeface="宋体"/>
              </a:rPr>
              <a:t>管</a:t>
            </a:r>
            <a:r>
              <a:rPr dirty="0" sz="2100" spc="-100">
                <a:solidFill>
                  <a:srgbClr val="181B0D"/>
                </a:solidFill>
                <a:latin typeface="宋体"/>
                <a:cs typeface="宋体"/>
              </a:rPr>
              <a:t>理、</a:t>
            </a:r>
            <a:r>
              <a:rPr dirty="0" sz="2100" spc="-110">
                <a:solidFill>
                  <a:srgbClr val="181B0D"/>
                </a:solidFill>
                <a:latin typeface="宋体"/>
                <a:cs typeface="宋体"/>
              </a:rPr>
              <a:t>当</a:t>
            </a:r>
            <a:r>
              <a:rPr dirty="0" sz="2100" spc="-100">
                <a:solidFill>
                  <a:srgbClr val="181B0D"/>
                </a:solidFill>
                <a:latin typeface="宋体"/>
                <a:cs typeface="宋体"/>
              </a:rPr>
              <a:t>数据</a:t>
            </a:r>
            <a:r>
              <a:rPr dirty="0" sz="2100" spc="-110">
                <a:solidFill>
                  <a:srgbClr val="181B0D"/>
                </a:solidFill>
                <a:latin typeface="宋体"/>
                <a:cs typeface="宋体"/>
              </a:rPr>
              <a:t>库</a:t>
            </a:r>
            <a:r>
              <a:rPr dirty="0" sz="2100" spc="-100">
                <a:solidFill>
                  <a:srgbClr val="181B0D"/>
                </a:solidFill>
                <a:latin typeface="宋体"/>
                <a:cs typeface="宋体"/>
              </a:rPr>
              <a:t>遭受非</a:t>
            </a:r>
            <a:endParaRPr sz="2100">
              <a:latin typeface="宋体"/>
              <a:cs typeface="宋体"/>
            </a:endParaRPr>
          </a:p>
          <a:p>
            <a:pPr marL="469900">
              <a:lnSpc>
                <a:spcPts val="2270"/>
              </a:lnSpc>
            </a:pPr>
            <a:r>
              <a:rPr dirty="0" sz="2100" spc="-100">
                <a:solidFill>
                  <a:srgbClr val="181B0D"/>
                </a:solidFill>
                <a:latin typeface="宋体"/>
                <a:cs typeface="宋体"/>
              </a:rPr>
              <a:t>法用户访问时，系统的</a:t>
            </a:r>
            <a:r>
              <a:rPr dirty="0" sz="2100" spc="-114">
                <a:solidFill>
                  <a:srgbClr val="181B0D"/>
                </a:solidFill>
                <a:latin typeface="宋体"/>
                <a:cs typeface="宋体"/>
              </a:rPr>
              <a:t>跟</a:t>
            </a:r>
            <a:r>
              <a:rPr dirty="0" sz="2100" spc="-100">
                <a:solidFill>
                  <a:srgbClr val="181B0D"/>
                </a:solidFill>
                <a:latin typeface="宋体"/>
                <a:cs typeface="宋体"/>
              </a:rPr>
              <a:t>踪与</a:t>
            </a:r>
            <a:r>
              <a:rPr dirty="0" sz="2100" spc="-114">
                <a:solidFill>
                  <a:srgbClr val="181B0D"/>
                </a:solidFill>
                <a:latin typeface="宋体"/>
                <a:cs typeface="宋体"/>
              </a:rPr>
              <a:t>审</a:t>
            </a:r>
            <a:r>
              <a:rPr dirty="0" sz="2100" spc="-100">
                <a:solidFill>
                  <a:srgbClr val="181B0D"/>
                </a:solidFill>
                <a:latin typeface="宋体"/>
                <a:cs typeface="宋体"/>
              </a:rPr>
              <a:t>计功</a:t>
            </a:r>
            <a:r>
              <a:rPr dirty="0" sz="2100" spc="-114">
                <a:solidFill>
                  <a:srgbClr val="181B0D"/>
                </a:solidFill>
                <a:latin typeface="宋体"/>
                <a:cs typeface="宋体"/>
              </a:rPr>
              <a:t>能</a:t>
            </a:r>
            <a:r>
              <a:rPr dirty="0" sz="2100" spc="-100">
                <a:solidFill>
                  <a:srgbClr val="181B0D"/>
                </a:solidFill>
                <a:latin typeface="宋体"/>
                <a:cs typeface="宋体"/>
              </a:rPr>
              <a:t>等，</a:t>
            </a:r>
            <a:r>
              <a:rPr dirty="0" sz="2100" spc="-110">
                <a:solidFill>
                  <a:srgbClr val="181B0D"/>
                </a:solidFill>
                <a:latin typeface="宋体"/>
                <a:cs typeface="宋体"/>
              </a:rPr>
              <a:t>测</a:t>
            </a:r>
            <a:r>
              <a:rPr dirty="0" sz="2100" spc="-100">
                <a:solidFill>
                  <a:srgbClr val="181B0D"/>
                </a:solidFill>
                <a:latin typeface="宋体"/>
                <a:cs typeface="宋体"/>
              </a:rPr>
              <a:t>试点如</a:t>
            </a:r>
            <a:r>
              <a:rPr dirty="0" sz="2100" spc="-114">
                <a:solidFill>
                  <a:srgbClr val="181B0D"/>
                </a:solidFill>
                <a:latin typeface="宋体"/>
                <a:cs typeface="宋体"/>
              </a:rPr>
              <a:t>下</a:t>
            </a:r>
            <a:r>
              <a:rPr dirty="0" sz="2100" spc="-100">
                <a:solidFill>
                  <a:srgbClr val="181B0D"/>
                </a:solidFill>
                <a:latin typeface="宋体"/>
                <a:cs typeface="宋体"/>
              </a:rPr>
              <a:t>：</a:t>
            </a:r>
            <a:endParaRPr sz="2100">
              <a:latin typeface="宋体"/>
              <a:cs typeface="宋体"/>
            </a:endParaRPr>
          </a:p>
          <a:p>
            <a:pPr lvl="1" marL="927100" indent="-384175">
              <a:lnSpc>
                <a:spcPct val="100000"/>
              </a:lnSpc>
              <a:spcBef>
                <a:spcPts val="190"/>
              </a:spcBef>
              <a:buSzPct val="95238"/>
              <a:buFont typeface="Franklin Gothic Book"/>
              <a:buChar char="–"/>
              <a:tabLst>
                <a:tab pos="926465" algn="l"/>
                <a:tab pos="927100" algn="l"/>
              </a:tabLst>
            </a:pPr>
            <a:r>
              <a:rPr dirty="0" sz="2100" spc="-100">
                <a:solidFill>
                  <a:srgbClr val="181B0D"/>
                </a:solidFill>
                <a:latin typeface="宋体"/>
                <a:cs typeface="宋体"/>
              </a:rPr>
              <a:t>用户及口令管理</a:t>
            </a:r>
            <a:endParaRPr sz="2100">
              <a:latin typeface="宋体"/>
              <a:cs typeface="宋体"/>
            </a:endParaRPr>
          </a:p>
          <a:p>
            <a:pPr lvl="2" marL="1384300" indent="-384175">
              <a:lnSpc>
                <a:spcPct val="100000"/>
              </a:lnSpc>
              <a:spcBef>
                <a:spcPts val="350"/>
              </a:spcBef>
              <a:buFont typeface="Franklin Gothic Book"/>
              <a:buChar char="■"/>
              <a:tabLst>
                <a:tab pos="1383665" algn="l"/>
                <a:tab pos="1384300" algn="l"/>
              </a:tabLst>
            </a:pPr>
            <a:r>
              <a:rPr dirty="0" sz="1800">
                <a:solidFill>
                  <a:srgbClr val="181B0D"/>
                </a:solidFill>
                <a:latin typeface="宋体"/>
                <a:cs typeface="宋体"/>
              </a:rPr>
              <a:t>包括用户定义与管理、角色定义与管理、口令管理等</a:t>
            </a:r>
            <a:endParaRPr sz="1800">
              <a:latin typeface="宋体"/>
              <a:cs typeface="宋体"/>
            </a:endParaRPr>
          </a:p>
          <a:p>
            <a:pPr lvl="1" marL="927100" indent="-384175">
              <a:lnSpc>
                <a:spcPct val="100000"/>
              </a:lnSpc>
              <a:spcBef>
                <a:spcPts val="200"/>
              </a:spcBef>
              <a:buSzPct val="95238"/>
              <a:buFont typeface="Franklin Gothic Book"/>
              <a:buChar char="–"/>
              <a:tabLst>
                <a:tab pos="926465" algn="l"/>
                <a:tab pos="927100" algn="l"/>
              </a:tabLst>
            </a:pPr>
            <a:r>
              <a:rPr dirty="0" sz="2100" spc="-100">
                <a:solidFill>
                  <a:srgbClr val="181B0D"/>
                </a:solidFill>
                <a:latin typeface="宋体"/>
                <a:cs typeface="宋体"/>
              </a:rPr>
              <a:t>授权和审计管理</a:t>
            </a:r>
            <a:endParaRPr sz="2100">
              <a:latin typeface="宋体"/>
              <a:cs typeface="宋体"/>
            </a:endParaRPr>
          </a:p>
          <a:p>
            <a:pPr lvl="2" marL="1384300" marR="109220" indent="-384175">
              <a:lnSpc>
                <a:spcPts val="1810"/>
              </a:lnSpc>
              <a:spcBef>
                <a:spcPts val="705"/>
              </a:spcBef>
              <a:buFont typeface="Franklin Gothic Book"/>
              <a:buChar char="■"/>
              <a:tabLst>
                <a:tab pos="1383665" algn="l"/>
                <a:tab pos="1384300" algn="l"/>
              </a:tabLst>
            </a:pPr>
            <a:r>
              <a:rPr dirty="0" sz="1800">
                <a:solidFill>
                  <a:srgbClr val="181B0D"/>
                </a:solidFill>
                <a:latin typeface="宋体"/>
                <a:cs typeface="宋体"/>
              </a:rPr>
              <a:t>主要测试点为数据库审计、授权管理（表权</a:t>
            </a:r>
            <a:r>
              <a:rPr dirty="0" sz="1800" spc="5">
                <a:solidFill>
                  <a:srgbClr val="181B0D"/>
                </a:solidFill>
                <a:latin typeface="宋体"/>
                <a:cs typeface="宋体"/>
              </a:rPr>
              <a:t>限</a:t>
            </a:r>
            <a:r>
              <a:rPr dirty="0" sz="1800" spc="-5">
                <a:solidFill>
                  <a:srgbClr val="181B0D"/>
                </a:solidFill>
                <a:latin typeface="Franklin Gothic Book"/>
                <a:cs typeface="Franklin Gothic Book"/>
              </a:rPr>
              <a:t>/</a:t>
            </a:r>
            <a:r>
              <a:rPr dirty="0" sz="1800">
                <a:solidFill>
                  <a:srgbClr val="181B0D"/>
                </a:solidFill>
                <a:latin typeface="宋体"/>
                <a:cs typeface="宋体"/>
              </a:rPr>
              <a:t>列权限）、支持操作系统用户验 证方式等</a:t>
            </a:r>
            <a:endParaRPr sz="1800">
              <a:latin typeface="宋体"/>
              <a:cs typeface="宋体"/>
            </a:endParaRPr>
          </a:p>
        </p:txBody>
      </p:sp>
      <p:sp>
        <p:nvSpPr>
          <p:cNvPr id="4" name="object 4"/>
          <p:cNvSpPr txBox="1"/>
          <p:nvPr/>
        </p:nvSpPr>
        <p:spPr>
          <a:xfrm>
            <a:off x="0" y="0"/>
            <a:ext cx="266065" cy="299720"/>
          </a:xfrm>
          <a:prstGeom prst="rect">
            <a:avLst/>
          </a:prstGeom>
        </p:spPr>
        <p:txBody>
          <a:bodyPr wrap="square" lIns="0" tIns="12700" rIns="0" bIns="0" rtlCol="0" vert="horz">
            <a:spAutoFit/>
          </a:bodyPr>
          <a:lstStyle/>
          <a:p>
            <a:pPr>
              <a:lnSpc>
                <a:spcPct val="100000"/>
              </a:lnSpc>
              <a:spcBef>
                <a:spcPts val="100"/>
              </a:spcBef>
            </a:pPr>
            <a:r>
              <a:rPr dirty="0" sz="1800" spc="-60">
                <a:latin typeface="Franklin Gothic Book"/>
                <a:cs typeface="Franklin Gothic Book"/>
              </a:rPr>
              <a:t>21</a:t>
            </a:r>
            <a:endParaRPr sz="1800">
              <a:latin typeface="Franklin Gothic Book"/>
              <a:cs typeface="Franklin Gothic Boo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3578225" cy="635000"/>
          </a:xfrm>
          <a:prstGeom prst="rect"/>
        </p:spPr>
        <p:txBody>
          <a:bodyPr wrap="square" lIns="0" tIns="12065" rIns="0" bIns="0" rtlCol="0" vert="horz">
            <a:spAutoFit/>
          </a:bodyPr>
          <a:lstStyle/>
          <a:p>
            <a:pPr marL="12700">
              <a:lnSpc>
                <a:spcPct val="100000"/>
              </a:lnSpc>
              <a:spcBef>
                <a:spcPts val="95"/>
              </a:spcBef>
            </a:pPr>
            <a:r>
              <a:rPr dirty="0" spc="-5"/>
              <a:t>嵌入式系统测试</a:t>
            </a:r>
          </a:p>
        </p:txBody>
      </p:sp>
      <p:sp>
        <p:nvSpPr>
          <p:cNvPr id="3" name="object 3"/>
          <p:cNvSpPr txBox="1"/>
          <p:nvPr/>
        </p:nvSpPr>
        <p:spPr>
          <a:xfrm>
            <a:off x="1450594" y="1201394"/>
            <a:ext cx="9377680" cy="1629410"/>
          </a:xfrm>
          <a:prstGeom prst="rect">
            <a:avLst/>
          </a:prstGeom>
        </p:spPr>
        <p:txBody>
          <a:bodyPr wrap="square" lIns="0" tIns="146685" rIns="0" bIns="0" rtlCol="0" vert="horz">
            <a:spAutoFit/>
          </a:bodyPr>
          <a:lstStyle/>
          <a:p>
            <a:pPr marL="396240" indent="-384175">
              <a:lnSpc>
                <a:spcPct val="100000"/>
              </a:lnSpc>
              <a:spcBef>
                <a:spcPts val="1155"/>
              </a:spcBef>
              <a:buFont typeface="Franklin Gothic Book"/>
              <a:buChar char="■"/>
              <a:tabLst>
                <a:tab pos="396240" algn="l"/>
                <a:tab pos="396875" algn="l"/>
              </a:tabLst>
            </a:pPr>
            <a:r>
              <a:rPr dirty="0" sz="2000">
                <a:solidFill>
                  <a:srgbClr val="181B0D"/>
                </a:solidFill>
                <a:latin typeface="宋体"/>
                <a:cs typeface="宋体"/>
              </a:rPr>
              <a:t>嵌入式系统由嵌入式硬</a:t>
            </a:r>
            <a:r>
              <a:rPr dirty="0" sz="2000" spc="-15">
                <a:solidFill>
                  <a:srgbClr val="181B0D"/>
                </a:solidFill>
                <a:latin typeface="宋体"/>
                <a:cs typeface="宋体"/>
              </a:rPr>
              <a:t>件</a:t>
            </a:r>
            <a:r>
              <a:rPr dirty="0" sz="2000">
                <a:solidFill>
                  <a:srgbClr val="181B0D"/>
                </a:solidFill>
                <a:latin typeface="宋体"/>
                <a:cs typeface="宋体"/>
              </a:rPr>
              <a:t>与嵌</a:t>
            </a:r>
            <a:r>
              <a:rPr dirty="0" sz="2000" spc="-15">
                <a:solidFill>
                  <a:srgbClr val="181B0D"/>
                </a:solidFill>
                <a:latin typeface="宋体"/>
                <a:cs typeface="宋体"/>
              </a:rPr>
              <a:t>入</a:t>
            </a:r>
            <a:r>
              <a:rPr dirty="0" sz="2000">
                <a:solidFill>
                  <a:srgbClr val="181B0D"/>
                </a:solidFill>
                <a:latin typeface="宋体"/>
                <a:cs typeface="宋体"/>
              </a:rPr>
              <a:t>式软</a:t>
            </a:r>
            <a:r>
              <a:rPr dirty="0" sz="2000" spc="-15">
                <a:solidFill>
                  <a:srgbClr val="181B0D"/>
                </a:solidFill>
                <a:latin typeface="宋体"/>
                <a:cs typeface="宋体"/>
              </a:rPr>
              <a:t>件</a:t>
            </a:r>
            <a:r>
              <a:rPr dirty="0" sz="2000">
                <a:solidFill>
                  <a:srgbClr val="181B0D"/>
                </a:solidFill>
                <a:latin typeface="宋体"/>
                <a:cs typeface="宋体"/>
              </a:rPr>
              <a:t>组成。</a:t>
            </a:r>
            <a:endParaRPr sz="2000">
              <a:latin typeface="宋体"/>
              <a:cs typeface="宋体"/>
            </a:endParaRPr>
          </a:p>
          <a:p>
            <a:pPr marL="396240" marR="5080" indent="-384175">
              <a:lnSpc>
                <a:spcPts val="2260"/>
              </a:lnSpc>
              <a:spcBef>
                <a:spcPts val="1250"/>
              </a:spcBef>
              <a:buFont typeface="Franklin Gothic Book"/>
              <a:buChar char="■"/>
              <a:tabLst>
                <a:tab pos="396240" algn="l"/>
                <a:tab pos="396875" algn="l"/>
              </a:tabLst>
            </a:pPr>
            <a:r>
              <a:rPr dirty="0" sz="2000">
                <a:solidFill>
                  <a:srgbClr val="181B0D"/>
                </a:solidFill>
                <a:latin typeface="宋体"/>
                <a:cs typeface="宋体"/>
              </a:rPr>
              <a:t>硬件以芯片、模板、组</a:t>
            </a:r>
            <a:r>
              <a:rPr dirty="0" sz="2000" spc="-15">
                <a:solidFill>
                  <a:srgbClr val="181B0D"/>
                </a:solidFill>
                <a:latin typeface="宋体"/>
                <a:cs typeface="宋体"/>
              </a:rPr>
              <a:t>件</a:t>
            </a:r>
            <a:r>
              <a:rPr dirty="0" sz="2000">
                <a:solidFill>
                  <a:srgbClr val="181B0D"/>
                </a:solidFill>
                <a:latin typeface="宋体"/>
                <a:cs typeface="宋体"/>
              </a:rPr>
              <a:t>、控</a:t>
            </a:r>
            <a:r>
              <a:rPr dirty="0" sz="2000" spc="-15">
                <a:solidFill>
                  <a:srgbClr val="181B0D"/>
                </a:solidFill>
                <a:latin typeface="宋体"/>
                <a:cs typeface="宋体"/>
              </a:rPr>
              <a:t>制</a:t>
            </a:r>
            <a:r>
              <a:rPr dirty="0" sz="2000">
                <a:solidFill>
                  <a:srgbClr val="181B0D"/>
                </a:solidFill>
                <a:latin typeface="宋体"/>
                <a:cs typeface="宋体"/>
              </a:rPr>
              <a:t>器形</a:t>
            </a:r>
            <a:r>
              <a:rPr dirty="0" sz="2000" spc="-15">
                <a:solidFill>
                  <a:srgbClr val="181B0D"/>
                </a:solidFill>
                <a:latin typeface="宋体"/>
                <a:cs typeface="宋体"/>
              </a:rPr>
              <a:t>式</a:t>
            </a:r>
            <a:r>
              <a:rPr dirty="0" sz="2000">
                <a:solidFill>
                  <a:srgbClr val="181B0D"/>
                </a:solidFill>
                <a:latin typeface="宋体"/>
                <a:cs typeface="宋体"/>
              </a:rPr>
              <a:t>嵌入</a:t>
            </a:r>
            <a:r>
              <a:rPr dirty="0" sz="2000" spc="-15">
                <a:solidFill>
                  <a:srgbClr val="181B0D"/>
                </a:solidFill>
                <a:latin typeface="宋体"/>
                <a:cs typeface="宋体"/>
              </a:rPr>
              <a:t>到</a:t>
            </a:r>
            <a:r>
              <a:rPr dirty="0" sz="2000">
                <a:solidFill>
                  <a:srgbClr val="181B0D"/>
                </a:solidFill>
                <a:latin typeface="宋体"/>
                <a:cs typeface="宋体"/>
              </a:rPr>
              <a:t>设备</a:t>
            </a:r>
            <a:r>
              <a:rPr dirty="0" sz="2000" spc="-15">
                <a:solidFill>
                  <a:srgbClr val="181B0D"/>
                </a:solidFill>
                <a:latin typeface="宋体"/>
                <a:cs typeface="宋体"/>
              </a:rPr>
              <a:t>内</a:t>
            </a:r>
            <a:r>
              <a:rPr dirty="0" sz="2000">
                <a:solidFill>
                  <a:srgbClr val="181B0D"/>
                </a:solidFill>
                <a:latin typeface="宋体"/>
                <a:cs typeface="宋体"/>
              </a:rPr>
              <a:t>部，</a:t>
            </a:r>
            <a:r>
              <a:rPr dirty="0" sz="2000" spc="-15">
                <a:solidFill>
                  <a:srgbClr val="181B0D"/>
                </a:solidFill>
                <a:latin typeface="宋体"/>
                <a:cs typeface="宋体"/>
              </a:rPr>
              <a:t>软</a:t>
            </a:r>
            <a:r>
              <a:rPr dirty="0" sz="2000">
                <a:solidFill>
                  <a:srgbClr val="181B0D"/>
                </a:solidFill>
                <a:latin typeface="宋体"/>
                <a:cs typeface="宋体"/>
              </a:rPr>
              <a:t>件是</a:t>
            </a:r>
            <a:r>
              <a:rPr dirty="0" sz="2000" spc="-15">
                <a:solidFill>
                  <a:srgbClr val="181B0D"/>
                </a:solidFill>
                <a:latin typeface="宋体"/>
                <a:cs typeface="宋体"/>
              </a:rPr>
              <a:t>实</a:t>
            </a:r>
            <a:r>
              <a:rPr dirty="0" sz="2000">
                <a:solidFill>
                  <a:srgbClr val="181B0D"/>
                </a:solidFill>
                <a:latin typeface="宋体"/>
                <a:cs typeface="宋体"/>
              </a:rPr>
              <a:t>时多</a:t>
            </a:r>
            <a:r>
              <a:rPr dirty="0" sz="2000" spc="-15">
                <a:solidFill>
                  <a:srgbClr val="181B0D"/>
                </a:solidFill>
                <a:latin typeface="宋体"/>
                <a:cs typeface="宋体"/>
              </a:rPr>
              <a:t>任</a:t>
            </a:r>
            <a:r>
              <a:rPr dirty="0" sz="2000" spc="5">
                <a:solidFill>
                  <a:srgbClr val="181B0D"/>
                </a:solidFill>
                <a:latin typeface="宋体"/>
                <a:cs typeface="宋体"/>
              </a:rPr>
              <a:t>务</a:t>
            </a:r>
            <a:r>
              <a:rPr dirty="0" sz="2000">
                <a:solidFill>
                  <a:srgbClr val="181B0D"/>
                </a:solidFill>
                <a:latin typeface="Times New Roman"/>
                <a:cs typeface="Times New Roman"/>
              </a:rPr>
              <a:t>OS</a:t>
            </a:r>
            <a:r>
              <a:rPr dirty="0" sz="2000">
                <a:solidFill>
                  <a:srgbClr val="181B0D"/>
                </a:solidFill>
                <a:latin typeface="宋体"/>
                <a:cs typeface="宋体"/>
              </a:rPr>
              <a:t>和 各种专用软件，一般固</a:t>
            </a:r>
            <a:r>
              <a:rPr dirty="0" sz="2000" spc="-15">
                <a:solidFill>
                  <a:srgbClr val="181B0D"/>
                </a:solidFill>
                <a:latin typeface="宋体"/>
                <a:cs typeface="宋体"/>
              </a:rPr>
              <a:t>化</a:t>
            </a:r>
            <a:r>
              <a:rPr dirty="0" sz="2000">
                <a:solidFill>
                  <a:srgbClr val="181B0D"/>
                </a:solidFill>
                <a:latin typeface="宋体"/>
                <a:cs typeface="宋体"/>
              </a:rPr>
              <a:t>在</a:t>
            </a:r>
            <a:r>
              <a:rPr dirty="0" sz="2000" spc="-5">
                <a:solidFill>
                  <a:srgbClr val="181B0D"/>
                </a:solidFill>
                <a:latin typeface="Times New Roman"/>
                <a:cs typeface="Times New Roman"/>
              </a:rPr>
              <a:t>ROM</a:t>
            </a:r>
            <a:r>
              <a:rPr dirty="0" sz="2000">
                <a:solidFill>
                  <a:srgbClr val="181B0D"/>
                </a:solidFill>
                <a:latin typeface="宋体"/>
                <a:cs typeface="宋体"/>
              </a:rPr>
              <a:t>或闪</a:t>
            </a:r>
            <a:r>
              <a:rPr dirty="0" sz="2000" spc="-15">
                <a:solidFill>
                  <a:srgbClr val="181B0D"/>
                </a:solidFill>
                <a:latin typeface="宋体"/>
                <a:cs typeface="宋体"/>
              </a:rPr>
              <a:t>存</a:t>
            </a:r>
            <a:r>
              <a:rPr dirty="0" sz="2000">
                <a:solidFill>
                  <a:srgbClr val="181B0D"/>
                </a:solidFill>
                <a:latin typeface="宋体"/>
                <a:cs typeface="宋体"/>
              </a:rPr>
              <a:t>中。</a:t>
            </a:r>
            <a:endParaRPr sz="2000">
              <a:latin typeface="宋体"/>
              <a:cs typeface="宋体"/>
            </a:endParaRPr>
          </a:p>
          <a:p>
            <a:pPr marL="396240" indent="-384175">
              <a:lnSpc>
                <a:spcPct val="100000"/>
              </a:lnSpc>
              <a:spcBef>
                <a:spcPts val="1000"/>
              </a:spcBef>
              <a:buFont typeface="Franklin Gothic Book"/>
              <a:buChar char="■"/>
              <a:tabLst>
                <a:tab pos="396240" algn="l"/>
                <a:tab pos="396875" algn="l"/>
              </a:tabLst>
            </a:pPr>
            <a:r>
              <a:rPr dirty="0" sz="2000">
                <a:solidFill>
                  <a:srgbClr val="181B0D"/>
                </a:solidFill>
                <a:latin typeface="宋体"/>
                <a:cs typeface="宋体"/>
              </a:rPr>
              <a:t>嵌入式系统主要用于各</a:t>
            </a:r>
            <a:r>
              <a:rPr dirty="0" sz="2000" spc="-15">
                <a:solidFill>
                  <a:srgbClr val="181B0D"/>
                </a:solidFill>
                <a:latin typeface="宋体"/>
                <a:cs typeface="宋体"/>
              </a:rPr>
              <a:t>种</a:t>
            </a:r>
            <a:r>
              <a:rPr dirty="0" sz="2000">
                <a:solidFill>
                  <a:srgbClr val="181B0D"/>
                </a:solidFill>
                <a:latin typeface="宋体"/>
                <a:cs typeface="宋体"/>
              </a:rPr>
              <a:t>信号</a:t>
            </a:r>
            <a:r>
              <a:rPr dirty="0" sz="2000" spc="-15">
                <a:solidFill>
                  <a:srgbClr val="181B0D"/>
                </a:solidFill>
                <a:latin typeface="宋体"/>
                <a:cs typeface="宋体"/>
              </a:rPr>
              <a:t>处</a:t>
            </a:r>
            <a:r>
              <a:rPr dirty="0" sz="2000">
                <a:solidFill>
                  <a:srgbClr val="181B0D"/>
                </a:solidFill>
                <a:latin typeface="宋体"/>
                <a:cs typeface="宋体"/>
              </a:rPr>
              <a:t>理与</a:t>
            </a:r>
            <a:r>
              <a:rPr dirty="0" sz="2000" spc="-15">
                <a:solidFill>
                  <a:srgbClr val="181B0D"/>
                </a:solidFill>
                <a:latin typeface="宋体"/>
                <a:cs typeface="宋体"/>
              </a:rPr>
              <a:t>控</a:t>
            </a:r>
            <a:r>
              <a:rPr dirty="0" sz="2000">
                <a:solidFill>
                  <a:srgbClr val="181B0D"/>
                </a:solidFill>
                <a:latin typeface="宋体"/>
                <a:cs typeface="宋体"/>
              </a:rPr>
              <a:t>制。</a:t>
            </a:r>
            <a:endParaRPr sz="20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22</a:t>
            </a:r>
            <a:endParaRPr sz="1800">
              <a:latin typeface="Franklin Gothic Book"/>
              <a:cs typeface="Franklin Gothic Book"/>
            </a:endParaRPr>
          </a:p>
        </p:txBody>
      </p:sp>
      <p:graphicFrame>
        <p:nvGraphicFramePr>
          <p:cNvPr id="5" name="object 5"/>
          <p:cNvGraphicFramePr>
            <a:graphicFrameLocks noGrp="1"/>
          </p:cNvGraphicFramePr>
          <p:nvPr/>
        </p:nvGraphicFramePr>
        <p:xfrm>
          <a:off x="3839336" y="4294793"/>
          <a:ext cx="2501900" cy="2000885"/>
        </p:xfrm>
        <a:graphic>
          <a:graphicData uri="http://schemas.openxmlformats.org/drawingml/2006/table">
            <a:tbl>
              <a:tblPr firstRow="1" bandRow="1">
                <a:tableStyleId>{2D5ABB26-0587-4C30-8999-92F81FD0307C}</a:tableStyleId>
              </a:tblPr>
              <a:tblGrid>
                <a:gridCol w="2484120"/>
              </a:tblGrid>
              <a:tr h="662946">
                <a:tc>
                  <a:txBody>
                    <a:bodyPr/>
                    <a:lstStyle/>
                    <a:p>
                      <a:pPr>
                        <a:lnSpc>
                          <a:spcPct val="100000"/>
                        </a:lnSpc>
                        <a:spcBef>
                          <a:spcPts val="5"/>
                        </a:spcBef>
                      </a:pPr>
                      <a:endParaRPr sz="1400">
                        <a:latin typeface="Times New Roman"/>
                        <a:cs typeface="Times New Roman"/>
                      </a:endParaRPr>
                    </a:p>
                    <a:p>
                      <a:pPr algn="ctr">
                        <a:lnSpc>
                          <a:spcPct val="100000"/>
                        </a:lnSpc>
                      </a:pPr>
                      <a:r>
                        <a:rPr dirty="0" sz="1450">
                          <a:latin typeface="宋体"/>
                          <a:cs typeface="宋体"/>
                        </a:rPr>
                        <a:t>嵌</a:t>
                      </a:r>
                      <a:r>
                        <a:rPr dirty="0" sz="1450" spc="65">
                          <a:latin typeface="宋体"/>
                          <a:cs typeface="宋体"/>
                        </a:rPr>
                        <a:t>入</a:t>
                      </a:r>
                      <a:r>
                        <a:rPr dirty="0" sz="1450">
                          <a:latin typeface="宋体"/>
                          <a:cs typeface="宋体"/>
                        </a:rPr>
                        <a:t>式应</a:t>
                      </a:r>
                      <a:r>
                        <a:rPr dirty="0" sz="1450" spc="5">
                          <a:latin typeface="宋体"/>
                          <a:cs typeface="宋体"/>
                        </a:rPr>
                        <a:t>用</a:t>
                      </a:r>
                      <a:endParaRPr sz="1450">
                        <a:latin typeface="宋体"/>
                        <a:cs typeface="宋体"/>
                      </a:endParaRPr>
                    </a:p>
                  </a:txBody>
                  <a:tcPr marL="0" marR="0" marB="0" marT="63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662945">
                <a:tc>
                  <a:txBody>
                    <a:bodyPr/>
                    <a:lstStyle/>
                    <a:p>
                      <a:pPr>
                        <a:lnSpc>
                          <a:spcPct val="100000"/>
                        </a:lnSpc>
                        <a:spcBef>
                          <a:spcPts val="25"/>
                        </a:spcBef>
                      </a:pPr>
                      <a:endParaRPr sz="1400">
                        <a:latin typeface="Times New Roman"/>
                        <a:cs typeface="Times New Roman"/>
                      </a:endParaRPr>
                    </a:p>
                    <a:p>
                      <a:pPr algn="ctr" marL="1270">
                        <a:lnSpc>
                          <a:spcPct val="100000"/>
                        </a:lnSpc>
                        <a:spcBef>
                          <a:spcPts val="5"/>
                        </a:spcBef>
                      </a:pPr>
                      <a:r>
                        <a:rPr dirty="0" sz="1450">
                          <a:latin typeface="宋体"/>
                          <a:cs typeface="宋体"/>
                        </a:rPr>
                        <a:t>嵌</a:t>
                      </a:r>
                      <a:r>
                        <a:rPr dirty="0" sz="1450" spc="60">
                          <a:latin typeface="宋体"/>
                          <a:cs typeface="宋体"/>
                        </a:rPr>
                        <a:t>入</a:t>
                      </a:r>
                      <a:r>
                        <a:rPr dirty="0" sz="1450">
                          <a:latin typeface="宋体"/>
                          <a:cs typeface="宋体"/>
                        </a:rPr>
                        <a:t>式</a:t>
                      </a:r>
                      <a:r>
                        <a:rPr dirty="0" sz="1450" spc="-5">
                          <a:latin typeface="宋体"/>
                          <a:cs typeface="宋体"/>
                        </a:rPr>
                        <a:t>操</a:t>
                      </a:r>
                      <a:r>
                        <a:rPr dirty="0" sz="1450" spc="65">
                          <a:latin typeface="宋体"/>
                          <a:cs typeface="宋体"/>
                        </a:rPr>
                        <a:t>作</a:t>
                      </a:r>
                      <a:r>
                        <a:rPr dirty="0" sz="1450">
                          <a:latin typeface="宋体"/>
                          <a:cs typeface="宋体"/>
                        </a:rPr>
                        <a:t>系统</a:t>
                      </a:r>
                      <a:endParaRPr sz="1450">
                        <a:latin typeface="宋体"/>
                        <a:cs typeface="宋体"/>
                      </a:endParaRPr>
                    </a:p>
                  </a:txBody>
                  <a:tcPr marL="0" marR="0" marB="0" marT="317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662957">
                <a:tc>
                  <a:txBody>
                    <a:bodyPr/>
                    <a:lstStyle/>
                    <a:p>
                      <a:pPr>
                        <a:lnSpc>
                          <a:spcPct val="100000"/>
                        </a:lnSpc>
                        <a:spcBef>
                          <a:spcPts val="50"/>
                        </a:spcBef>
                      </a:pPr>
                      <a:endParaRPr sz="1400">
                        <a:latin typeface="Times New Roman"/>
                        <a:cs typeface="Times New Roman"/>
                      </a:endParaRPr>
                    </a:p>
                    <a:p>
                      <a:pPr algn="ctr" marL="1270">
                        <a:lnSpc>
                          <a:spcPct val="100000"/>
                        </a:lnSpc>
                      </a:pPr>
                      <a:r>
                        <a:rPr dirty="0" sz="1450">
                          <a:latin typeface="宋体"/>
                          <a:cs typeface="宋体"/>
                        </a:rPr>
                        <a:t>硬</a:t>
                      </a:r>
                      <a:r>
                        <a:rPr dirty="0" sz="1450" spc="65">
                          <a:latin typeface="宋体"/>
                          <a:cs typeface="宋体"/>
                        </a:rPr>
                        <a:t>件</a:t>
                      </a:r>
                      <a:r>
                        <a:rPr dirty="0" sz="1450">
                          <a:latin typeface="宋体"/>
                          <a:cs typeface="宋体"/>
                        </a:rPr>
                        <a:t>平</a:t>
                      </a:r>
                      <a:r>
                        <a:rPr dirty="0" sz="1450" spc="5">
                          <a:latin typeface="宋体"/>
                          <a:cs typeface="宋体"/>
                        </a:rPr>
                        <a:t>台</a:t>
                      </a:r>
                      <a:endParaRPr sz="1450">
                        <a:latin typeface="宋体"/>
                        <a:cs typeface="宋体"/>
                      </a:endParaRPr>
                    </a:p>
                  </a:txBody>
                  <a:tcPr marL="0" marR="0" marB="0" marT="635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bl>
          </a:graphicData>
        </a:graphic>
      </p:graphicFrame>
      <p:sp>
        <p:nvSpPr>
          <p:cNvPr id="6" name="object 6"/>
          <p:cNvSpPr/>
          <p:nvPr/>
        </p:nvSpPr>
        <p:spPr>
          <a:xfrm>
            <a:off x="6395565" y="4830990"/>
            <a:ext cx="861694" cy="265430"/>
          </a:xfrm>
          <a:custGeom>
            <a:avLst/>
            <a:gdLst/>
            <a:ahLst/>
            <a:cxnLst/>
            <a:rect l="l" t="t" r="r" b="b"/>
            <a:pathLst>
              <a:path w="861695" h="265429">
                <a:moveTo>
                  <a:pt x="132505" y="0"/>
                </a:moveTo>
                <a:lnTo>
                  <a:pt x="0" y="132608"/>
                </a:lnTo>
                <a:lnTo>
                  <a:pt x="132505" y="265216"/>
                </a:lnTo>
                <a:lnTo>
                  <a:pt x="132505" y="198912"/>
                </a:lnTo>
                <a:lnTo>
                  <a:pt x="861169" y="198912"/>
                </a:lnTo>
                <a:lnTo>
                  <a:pt x="861169" y="66304"/>
                </a:lnTo>
                <a:lnTo>
                  <a:pt x="132505" y="66304"/>
                </a:lnTo>
                <a:lnTo>
                  <a:pt x="132505" y="0"/>
                </a:lnTo>
                <a:close/>
              </a:path>
            </a:pathLst>
          </a:custGeom>
          <a:solidFill>
            <a:srgbClr val="FFFFFF"/>
          </a:solidFill>
        </p:spPr>
        <p:txBody>
          <a:bodyPr wrap="square" lIns="0" tIns="0" rIns="0" bIns="0" rtlCol="0"/>
          <a:lstStyle/>
          <a:p/>
        </p:txBody>
      </p:sp>
      <p:sp>
        <p:nvSpPr>
          <p:cNvPr id="7" name="object 7"/>
          <p:cNvSpPr/>
          <p:nvPr/>
        </p:nvSpPr>
        <p:spPr>
          <a:xfrm>
            <a:off x="6395566" y="4830990"/>
            <a:ext cx="861694" cy="265430"/>
          </a:xfrm>
          <a:custGeom>
            <a:avLst/>
            <a:gdLst/>
            <a:ahLst/>
            <a:cxnLst/>
            <a:rect l="l" t="t" r="r" b="b"/>
            <a:pathLst>
              <a:path w="861695" h="265429">
                <a:moveTo>
                  <a:pt x="0" y="132608"/>
                </a:moveTo>
                <a:lnTo>
                  <a:pt x="132505" y="0"/>
                </a:lnTo>
                <a:lnTo>
                  <a:pt x="132505" y="66304"/>
                </a:lnTo>
                <a:lnTo>
                  <a:pt x="861169" y="66304"/>
                </a:lnTo>
                <a:lnTo>
                  <a:pt x="861169" y="198912"/>
                </a:lnTo>
                <a:lnTo>
                  <a:pt x="132505" y="198912"/>
                </a:lnTo>
                <a:lnTo>
                  <a:pt x="132505" y="265216"/>
                </a:lnTo>
                <a:lnTo>
                  <a:pt x="0" y="132608"/>
                </a:lnTo>
                <a:close/>
              </a:path>
            </a:pathLst>
          </a:custGeom>
          <a:ln w="11693">
            <a:solidFill>
              <a:srgbClr val="000000"/>
            </a:solidFill>
          </a:ln>
        </p:spPr>
        <p:txBody>
          <a:bodyPr wrap="square" lIns="0" tIns="0" rIns="0" bIns="0" rtlCol="0"/>
          <a:lstStyle/>
          <a:p/>
        </p:txBody>
      </p:sp>
      <p:sp>
        <p:nvSpPr>
          <p:cNvPr id="8" name="object 8"/>
          <p:cNvSpPr/>
          <p:nvPr/>
        </p:nvSpPr>
        <p:spPr>
          <a:xfrm>
            <a:off x="6395566" y="5493937"/>
            <a:ext cx="861694" cy="265430"/>
          </a:xfrm>
          <a:custGeom>
            <a:avLst/>
            <a:gdLst/>
            <a:ahLst/>
            <a:cxnLst/>
            <a:rect l="l" t="t" r="r" b="b"/>
            <a:pathLst>
              <a:path w="861695" h="265429">
                <a:moveTo>
                  <a:pt x="132505" y="0"/>
                </a:moveTo>
                <a:lnTo>
                  <a:pt x="0" y="132596"/>
                </a:lnTo>
                <a:lnTo>
                  <a:pt x="132505" y="265181"/>
                </a:lnTo>
                <a:lnTo>
                  <a:pt x="132505" y="198888"/>
                </a:lnTo>
                <a:lnTo>
                  <a:pt x="861169" y="198888"/>
                </a:lnTo>
                <a:lnTo>
                  <a:pt x="861169" y="66304"/>
                </a:lnTo>
                <a:lnTo>
                  <a:pt x="132505" y="66304"/>
                </a:lnTo>
                <a:lnTo>
                  <a:pt x="132505" y="0"/>
                </a:lnTo>
                <a:close/>
              </a:path>
            </a:pathLst>
          </a:custGeom>
          <a:solidFill>
            <a:srgbClr val="FFFFFF"/>
          </a:solidFill>
        </p:spPr>
        <p:txBody>
          <a:bodyPr wrap="square" lIns="0" tIns="0" rIns="0" bIns="0" rtlCol="0"/>
          <a:lstStyle/>
          <a:p/>
        </p:txBody>
      </p:sp>
      <p:sp>
        <p:nvSpPr>
          <p:cNvPr id="9" name="object 9"/>
          <p:cNvSpPr/>
          <p:nvPr/>
        </p:nvSpPr>
        <p:spPr>
          <a:xfrm>
            <a:off x="6395566" y="5493937"/>
            <a:ext cx="861694" cy="265430"/>
          </a:xfrm>
          <a:custGeom>
            <a:avLst/>
            <a:gdLst/>
            <a:ahLst/>
            <a:cxnLst/>
            <a:rect l="l" t="t" r="r" b="b"/>
            <a:pathLst>
              <a:path w="861695" h="265429">
                <a:moveTo>
                  <a:pt x="0" y="132596"/>
                </a:moveTo>
                <a:lnTo>
                  <a:pt x="132505" y="0"/>
                </a:lnTo>
                <a:lnTo>
                  <a:pt x="132505" y="66304"/>
                </a:lnTo>
                <a:lnTo>
                  <a:pt x="861169" y="66304"/>
                </a:lnTo>
                <a:lnTo>
                  <a:pt x="861169" y="198888"/>
                </a:lnTo>
                <a:lnTo>
                  <a:pt x="132505" y="198888"/>
                </a:lnTo>
                <a:lnTo>
                  <a:pt x="132505" y="265181"/>
                </a:lnTo>
                <a:lnTo>
                  <a:pt x="0" y="132596"/>
                </a:lnTo>
                <a:close/>
              </a:path>
            </a:pathLst>
          </a:custGeom>
          <a:ln w="11693">
            <a:solidFill>
              <a:srgbClr val="000000"/>
            </a:solidFill>
          </a:ln>
        </p:spPr>
        <p:txBody>
          <a:bodyPr wrap="square" lIns="0" tIns="0" rIns="0" bIns="0" rtlCol="0"/>
          <a:lstStyle/>
          <a:p/>
        </p:txBody>
      </p:sp>
      <p:sp>
        <p:nvSpPr>
          <p:cNvPr id="10" name="object 10"/>
          <p:cNvSpPr txBox="1"/>
          <p:nvPr/>
        </p:nvSpPr>
        <p:spPr>
          <a:xfrm>
            <a:off x="5522926" y="4712403"/>
            <a:ext cx="3218180" cy="1802130"/>
          </a:xfrm>
          <a:prstGeom prst="rect">
            <a:avLst/>
          </a:prstGeom>
        </p:spPr>
        <p:txBody>
          <a:bodyPr wrap="square" lIns="0" tIns="8890" rIns="0" bIns="0" rtlCol="0" vert="horz">
            <a:spAutoFit/>
          </a:bodyPr>
          <a:lstStyle/>
          <a:p>
            <a:pPr marL="1896745" marR="5080" indent="186690">
              <a:lnSpc>
                <a:spcPct val="102000"/>
              </a:lnSpc>
              <a:spcBef>
                <a:spcPts val="70"/>
              </a:spcBef>
            </a:pPr>
            <a:r>
              <a:rPr dirty="0" sz="1450">
                <a:latin typeface="宋体"/>
                <a:cs typeface="宋体"/>
              </a:rPr>
              <a:t>应</a:t>
            </a:r>
            <a:r>
              <a:rPr dirty="0" sz="1450" spc="65">
                <a:latin typeface="宋体"/>
                <a:cs typeface="宋体"/>
              </a:rPr>
              <a:t>用</a:t>
            </a:r>
            <a:r>
              <a:rPr dirty="0" sz="1450">
                <a:latin typeface="宋体"/>
                <a:cs typeface="宋体"/>
              </a:rPr>
              <a:t>程序</a:t>
            </a:r>
            <a:r>
              <a:rPr dirty="0" sz="1450" spc="5">
                <a:latin typeface="宋体"/>
                <a:cs typeface="宋体"/>
              </a:rPr>
              <a:t>与 </a:t>
            </a:r>
            <a:r>
              <a:rPr dirty="0" sz="1450">
                <a:latin typeface="宋体"/>
                <a:cs typeface="宋体"/>
              </a:rPr>
              <a:t>操</a:t>
            </a:r>
            <a:r>
              <a:rPr dirty="0" sz="1450" spc="65">
                <a:latin typeface="宋体"/>
                <a:cs typeface="宋体"/>
              </a:rPr>
              <a:t>作</a:t>
            </a:r>
            <a:r>
              <a:rPr dirty="0" sz="1450">
                <a:latin typeface="宋体"/>
                <a:cs typeface="宋体"/>
              </a:rPr>
              <a:t>系统</a:t>
            </a:r>
            <a:r>
              <a:rPr dirty="0" sz="1450" spc="65">
                <a:latin typeface="宋体"/>
                <a:cs typeface="宋体"/>
              </a:rPr>
              <a:t>的</a:t>
            </a:r>
            <a:r>
              <a:rPr dirty="0" sz="1450">
                <a:latin typeface="宋体"/>
                <a:cs typeface="宋体"/>
              </a:rPr>
              <a:t>接</a:t>
            </a:r>
            <a:r>
              <a:rPr dirty="0" sz="1450" spc="5">
                <a:latin typeface="宋体"/>
                <a:cs typeface="宋体"/>
              </a:rPr>
              <a:t>口</a:t>
            </a:r>
            <a:endParaRPr sz="1450">
              <a:latin typeface="宋体"/>
              <a:cs typeface="宋体"/>
            </a:endParaRPr>
          </a:p>
          <a:p>
            <a:pPr>
              <a:lnSpc>
                <a:spcPct val="100000"/>
              </a:lnSpc>
              <a:spcBef>
                <a:spcPts val="5"/>
              </a:spcBef>
            </a:pPr>
            <a:endParaRPr sz="1500">
              <a:latin typeface="Times New Roman"/>
              <a:cs typeface="Times New Roman"/>
            </a:endParaRPr>
          </a:p>
          <a:p>
            <a:pPr marL="2084070">
              <a:lnSpc>
                <a:spcPct val="100000"/>
              </a:lnSpc>
            </a:pPr>
            <a:r>
              <a:rPr dirty="0" sz="1450">
                <a:latin typeface="宋体"/>
                <a:cs typeface="宋体"/>
              </a:rPr>
              <a:t>操</a:t>
            </a:r>
            <a:r>
              <a:rPr dirty="0" sz="1450" spc="60">
                <a:latin typeface="宋体"/>
                <a:cs typeface="宋体"/>
              </a:rPr>
              <a:t>作</a:t>
            </a:r>
            <a:r>
              <a:rPr dirty="0" sz="1450">
                <a:latin typeface="宋体"/>
                <a:cs typeface="宋体"/>
              </a:rPr>
              <a:t>系</a:t>
            </a:r>
            <a:r>
              <a:rPr dirty="0" sz="1450" spc="-5">
                <a:latin typeface="宋体"/>
                <a:cs typeface="宋体"/>
              </a:rPr>
              <a:t>统</a:t>
            </a:r>
            <a:r>
              <a:rPr dirty="0" sz="1450">
                <a:latin typeface="宋体"/>
                <a:cs typeface="宋体"/>
              </a:rPr>
              <a:t>与</a:t>
            </a:r>
            <a:endParaRPr sz="1450">
              <a:latin typeface="宋体"/>
              <a:cs typeface="宋体"/>
            </a:endParaRPr>
          </a:p>
          <a:p>
            <a:pPr marL="2084070">
              <a:lnSpc>
                <a:spcPct val="100000"/>
              </a:lnSpc>
              <a:spcBef>
                <a:spcPts val="35"/>
              </a:spcBef>
            </a:pPr>
            <a:r>
              <a:rPr dirty="0" sz="1450">
                <a:latin typeface="宋体"/>
                <a:cs typeface="宋体"/>
              </a:rPr>
              <a:t>硬</a:t>
            </a:r>
            <a:r>
              <a:rPr dirty="0" sz="1450" spc="65">
                <a:latin typeface="宋体"/>
                <a:cs typeface="宋体"/>
              </a:rPr>
              <a:t>件</a:t>
            </a:r>
            <a:r>
              <a:rPr dirty="0" sz="1450">
                <a:latin typeface="宋体"/>
                <a:cs typeface="宋体"/>
              </a:rPr>
              <a:t>的接</a:t>
            </a:r>
            <a:r>
              <a:rPr dirty="0" sz="1450" spc="5">
                <a:latin typeface="宋体"/>
                <a:cs typeface="宋体"/>
              </a:rPr>
              <a:t>口</a:t>
            </a:r>
            <a:endParaRPr sz="1450">
              <a:latin typeface="宋体"/>
              <a:cs typeface="宋体"/>
            </a:endParaRPr>
          </a:p>
          <a:p>
            <a:pPr>
              <a:lnSpc>
                <a:spcPct val="100000"/>
              </a:lnSpc>
            </a:pPr>
            <a:endParaRPr sz="1400">
              <a:latin typeface="Times New Roman"/>
              <a:cs typeface="Times New Roman"/>
            </a:endParaRPr>
          </a:p>
          <a:p>
            <a:pPr>
              <a:lnSpc>
                <a:spcPct val="100000"/>
              </a:lnSpc>
              <a:spcBef>
                <a:spcPts val="40"/>
              </a:spcBef>
            </a:pPr>
            <a:endParaRPr sz="1800">
              <a:latin typeface="Times New Roman"/>
              <a:cs typeface="Times New Roman"/>
            </a:endParaRPr>
          </a:p>
          <a:p>
            <a:pPr marL="12700">
              <a:lnSpc>
                <a:spcPct val="100000"/>
              </a:lnSpc>
            </a:pPr>
            <a:r>
              <a:rPr dirty="0" sz="1250">
                <a:latin typeface="宋体"/>
                <a:cs typeface="宋体"/>
              </a:rPr>
              <a:t>嵌入</a:t>
            </a:r>
            <a:r>
              <a:rPr dirty="0" sz="1250" spc="-15">
                <a:latin typeface="宋体"/>
                <a:cs typeface="宋体"/>
              </a:rPr>
              <a:t>式</a:t>
            </a:r>
            <a:r>
              <a:rPr dirty="0" sz="1250">
                <a:latin typeface="宋体"/>
                <a:cs typeface="宋体"/>
              </a:rPr>
              <a:t>系</a:t>
            </a:r>
            <a:r>
              <a:rPr dirty="0" sz="1250" spc="-15">
                <a:latin typeface="宋体"/>
                <a:cs typeface="宋体"/>
              </a:rPr>
              <a:t>统</a:t>
            </a:r>
            <a:r>
              <a:rPr dirty="0" sz="1250">
                <a:latin typeface="宋体"/>
                <a:cs typeface="宋体"/>
              </a:rPr>
              <a:t>的</a:t>
            </a:r>
            <a:r>
              <a:rPr dirty="0" sz="1250" spc="-15">
                <a:latin typeface="宋体"/>
                <a:cs typeface="宋体"/>
              </a:rPr>
              <a:t>基</a:t>
            </a:r>
            <a:r>
              <a:rPr dirty="0" sz="1250">
                <a:latin typeface="宋体"/>
                <a:cs typeface="宋体"/>
              </a:rPr>
              <a:t>本</a:t>
            </a:r>
            <a:r>
              <a:rPr dirty="0" sz="1250" spc="-15">
                <a:latin typeface="宋体"/>
                <a:cs typeface="宋体"/>
              </a:rPr>
              <a:t>结</a:t>
            </a:r>
            <a:r>
              <a:rPr dirty="0" sz="1250">
                <a:latin typeface="宋体"/>
                <a:cs typeface="宋体"/>
              </a:rPr>
              <a:t>构</a:t>
            </a:r>
            <a:endParaRPr sz="1250">
              <a:latin typeface="宋体"/>
              <a:cs typeface="宋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06701" y="1328332"/>
            <a:ext cx="8564880" cy="3324225"/>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a:solidFill>
                  <a:srgbClr val="181B0D"/>
                </a:solidFill>
                <a:latin typeface="宋体"/>
                <a:cs typeface="宋体"/>
              </a:rPr>
              <a:t>嵌入式软件测试问题及</a:t>
            </a:r>
            <a:r>
              <a:rPr dirty="0" sz="2000" spc="-15">
                <a:solidFill>
                  <a:srgbClr val="181B0D"/>
                </a:solidFill>
                <a:latin typeface="宋体"/>
                <a:cs typeface="宋体"/>
              </a:rPr>
              <a:t>测</a:t>
            </a:r>
            <a:r>
              <a:rPr dirty="0" sz="2000">
                <a:solidFill>
                  <a:srgbClr val="181B0D"/>
                </a:solidFill>
                <a:latin typeface="宋体"/>
                <a:cs typeface="宋体"/>
              </a:rPr>
              <a:t>试方法</a:t>
            </a:r>
            <a:endParaRPr sz="2000">
              <a:latin typeface="宋体"/>
              <a:cs typeface="宋体"/>
            </a:endParaRPr>
          </a:p>
          <a:p>
            <a:pPr marL="469265" marR="29845" indent="457200">
              <a:lnSpc>
                <a:spcPct val="89600"/>
              </a:lnSpc>
              <a:spcBef>
                <a:spcPts val="725"/>
              </a:spcBef>
            </a:pPr>
            <a:r>
              <a:rPr dirty="0" sz="2100" spc="-100">
                <a:solidFill>
                  <a:srgbClr val="181B0D"/>
                </a:solidFill>
                <a:latin typeface="宋体"/>
                <a:cs typeface="宋体"/>
              </a:rPr>
              <a:t>嵌入式软件开发一般采</a:t>
            </a:r>
            <a:r>
              <a:rPr dirty="0" sz="2100" spc="-114">
                <a:solidFill>
                  <a:srgbClr val="181B0D"/>
                </a:solidFill>
                <a:latin typeface="宋体"/>
                <a:cs typeface="宋体"/>
              </a:rPr>
              <a:t>用</a:t>
            </a:r>
            <a:r>
              <a:rPr dirty="0" sz="2100" spc="-100">
                <a:solidFill>
                  <a:srgbClr val="181B0D"/>
                </a:solidFill>
                <a:latin typeface="宋体"/>
                <a:cs typeface="宋体"/>
              </a:rPr>
              <a:t>典型</a:t>
            </a:r>
            <a:r>
              <a:rPr dirty="0" sz="2100" spc="-114">
                <a:solidFill>
                  <a:srgbClr val="181B0D"/>
                </a:solidFill>
                <a:latin typeface="宋体"/>
                <a:cs typeface="宋体"/>
              </a:rPr>
              <a:t>的</a:t>
            </a:r>
            <a:r>
              <a:rPr dirty="0" sz="2100" spc="-100">
                <a:solidFill>
                  <a:srgbClr val="181B0D"/>
                </a:solidFill>
                <a:latin typeface="宋体"/>
                <a:cs typeface="宋体"/>
              </a:rPr>
              <a:t>“宿</a:t>
            </a:r>
            <a:r>
              <a:rPr dirty="0" sz="2100" spc="-114">
                <a:solidFill>
                  <a:srgbClr val="181B0D"/>
                </a:solidFill>
                <a:latin typeface="宋体"/>
                <a:cs typeface="宋体"/>
              </a:rPr>
              <a:t>主</a:t>
            </a:r>
            <a:r>
              <a:rPr dirty="0" sz="2100" spc="-100">
                <a:solidFill>
                  <a:srgbClr val="181B0D"/>
                </a:solidFill>
                <a:latin typeface="宋体"/>
                <a:cs typeface="宋体"/>
              </a:rPr>
              <a:t>机</a:t>
            </a:r>
            <a:r>
              <a:rPr dirty="0" sz="2000" spc="-5" i="1">
                <a:solidFill>
                  <a:srgbClr val="181B0D"/>
                </a:solidFill>
                <a:latin typeface="Franklin Gothic Book"/>
                <a:cs typeface="Franklin Gothic Book"/>
              </a:rPr>
              <a:t>/</a:t>
            </a:r>
            <a:r>
              <a:rPr dirty="0" sz="2100" spc="-100">
                <a:solidFill>
                  <a:srgbClr val="181B0D"/>
                </a:solidFill>
                <a:latin typeface="宋体"/>
                <a:cs typeface="宋体"/>
              </a:rPr>
              <a:t>目</a:t>
            </a:r>
            <a:r>
              <a:rPr dirty="0" sz="2100" spc="-114">
                <a:solidFill>
                  <a:srgbClr val="181B0D"/>
                </a:solidFill>
                <a:latin typeface="宋体"/>
                <a:cs typeface="宋体"/>
              </a:rPr>
              <a:t>标</a:t>
            </a:r>
            <a:r>
              <a:rPr dirty="0" sz="2100" spc="-100">
                <a:solidFill>
                  <a:srgbClr val="181B0D"/>
                </a:solidFill>
                <a:latin typeface="宋体"/>
                <a:cs typeface="宋体"/>
              </a:rPr>
              <a:t>机”</a:t>
            </a:r>
            <a:r>
              <a:rPr dirty="0" sz="2100" spc="-114">
                <a:solidFill>
                  <a:srgbClr val="181B0D"/>
                </a:solidFill>
                <a:latin typeface="宋体"/>
                <a:cs typeface="宋体"/>
              </a:rPr>
              <a:t>交</a:t>
            </a:r>
            <a:r>
              <a:rPr dirty="0" sz="2100" spc="-100">
                <a:solidFill>
                  <a:srgbClr val="181B0D"/>
                </a:solidFill>
                <a:latin typeface="宋体"/>
                <a:cs typeface="宋体"/>
              </a:rPr>
              <a:t>叉方</a:t>
            </a:r>
            <a:r>
              <a:rPr dirty="0" sz="2100" spc="-114">
                <a:solidFill>
                  <a:srgbClr val="181B0D"/>
                </a:solidFill>
                <a:latin typeface="宋体"/>
                <a:cs typeface="宋体"/>
              </a:rPr>
              <a:t>式</a:t>
            </a:r>
            <a:r>
              <a:rPr dirty="0" sz="2100" spc="-100">
                <a:solidFill>
                  <a:srgbClr val="181B0D"/>
                </a:solidFill>
                <a:latin typeface="宋体"/>
                <a:cs typeface="宋体"/>
              </a:rPr>
              <a:t>，即利 用宿主机上丰富的资源</a:t>
            </a:r>
            <a:r>
              <a:rPr dirty="0" sz="2100" spc="-114">
                <a:solidFill>
                  <a:srgbClr val="181B0D"/>
                </a:solidFill>
                <a:latin typeface="宋体"/>
                <a:cs typeface="宋体"/>
              </a:rPr>
              <a:t>及</a:t>
            </a:r>
            <a:r>
              <a:rPr dirty="0" sz="2100" spc="-100">
                <a:solidFill>
                  <a:srgbClr val="181B0D"/>
                </a:solidFill>
                <a:latin typeface="宋体"/>
                <a:cs typeface="宋体"/>
              </a:rPr>
              <a:t>良好</a:t>
            </a:r>
            <a:r>
              <a:rPr dirty="0" sz="2100" spc="-114">
                <a:solidFill>
                  <a:srgbClr val="181B0D"/>
                </a:solidFill>
                <a:latin typeface="宋体"/>
                <a:cs typeface="宋体"/>
              </a:rPr>
              <a:t>的</a:t>
            </a:r>
            <a:r>
              <a:rPr dirty="0" sz="2100" spc="-100">
                <a:solidFill>
                  <a:srgbClr val="181B0D"/>
                </a:solidFill>
                <a:latin typeface="宋体"/>
                <a:cs typeface="宋体"/>
              </a:rPr>
              <a:t>开发</a:t>
            </a:r>
            <a:r>
              <a:rPr dirty="0" sz="2100" spc="-114">
                <a:solidFill>
                  <a:srgbClr val="181B0D"/>
                </a:solidFill>
                <a:latin typeface="宋体"/>
                <a:cs typeface="宋体"/>
              </a:rPr>
              <a:t>环</a:t>
            </a:r>
            <a:r>
              <a:rPr dirty="0" sz="2100" spc="-100">
                <a:solidFill>
                  <a:srgbClr val="181B0D"/>
                </a:solidFill>
                <a:latin typeface="宋体"/>
                <a:cs typeface="宋体"/>
              </a:rPr>
              <a:t>境，</a:t>
            </a:r>
            <a:r>
              <a:rPr dirty="0" sz="2100" spc="-114">
                <a:solidFill>
                  <a:srgbClr val="181B0D"/>
                </a:solidFill>
                <a:latin typeface="宋体"/>
                <a:cs typeface="宋体"/>
              </a:rPr>
              <a:t>通</a:t>
            </a:r>
            <a:r>
              <a:rPr dirty="0" sz="2100" spc="-100">
                <a:solidFill>
                  <a:srgbClr val="181B0D"/>
                </a:solidFill>
                <a:latin typeface="宋体"/>
                <a:cs typeface="宋体"/>
              </a:rPr>
              <a:t>过串</a:t>
            </a:r>
            <a:r>
              <a:rPr dirty="0" sz="2100" spc="-114">
                <a:solidFill>
                  <a:srgbClr val="181B0D"/>
                </a:solidFill>
                <a:latin typeface="宋体"/>
                <a:cs typeface="宋体"/>
              </a:rPr>
              <a:t>口</a:t>
            </a:r>
            <a:r>
              <a:rPr dirty="0" sz="2100" spc="-100">
                <a:solidFill>
                  <a:srgbClr val="181B0D"/>
                </a:solidFill>
                <a:latin typeface="宋体"/>
                <a:cs typeface="宋体"/>
              </a:rPr>
              <a:t>或网</a:t>
            </a:r>
            <a:r>
              <a:rPr dirty="0" sz="2100" spc="-114">
                <a:solidFill>
                  <a:srgbClr val="181B0D"/>
                </a:solidFill>
                <a:latin typeface="宋体"/>
                <a:cs typeface="宋体"/>
              </a:rPr>
              <a:t>络</a:t>
            </a:r>
            <a:r>
              <a:rPr dirty="0" sz="2100" spc="-100">
                <a:solidFill>
                  <a:srgbClr val="181B0D"/>
                </a:solidFill>
                <a:latin typeface="宋体"/>
                <a:cs typeface="宋体"/>
              </a:rPr>
              <a:t>等将</a:t>
            </a:r>
            <a:r>
              <a:rPr dirty="0" sz="2100" spc="-114">
                <a:solidFill>
                  <a:srgbClr val="181B0D"/>
                </a:solidFill>
                <a:latin typeface="宋体"/>
                <a:cs typeface="宋体"/>
              </a:rPr>
              <a:t>交</a:t>
            </a:r>
            <a:r>
              <a:rPr dirty="0" sz="2100" spc="-100">
                <a:solidFill>
                  <a:srgbClr val="181B0D"/>
                </a:solidFill>
                <a:latin typeface="宋体"/>
                <a:cs typeface="宋体"/>
              </a:rPr>
              <a:t>叉编 译生成的目标代码传输</a:t>
            </a:r>
            <a:r>
              <a:rPr dirty="0" sz="2100" spc="-110">
                <a:solidFill>
                  <a:srgbClr val="181B0D"/>
                </a:solidFill>
                <a:latin typeface="宋体"/>
                <a:cs typeface="宋体"/>
              </a:rPr>
              <a:t>并</a:t>
            </a:r>
            <a:r>
              <a:rPr dirty="0" sz="2100" spc="-100">
                <a:solidFill>
                  <a:srgbClr val="181B0D"/>
                </a:solidFill>
                <a:latin typeface="宋体"/>
                <a:cs typeface="宋体"/>
              </a:rPr>
              <a:t>装载</a:t>
            </a:r>
            <a:r>
              <a:rPr dirty="0" sz="2100" spc="-110">
                <a:solidFill>
                  <a:srgbClr val="181B0D"/>
                </a:solidFill>
                <a:latin typeface="宋体"/>
                <a:cs typeface="宋体"/>
              </a:rPr>
              <a:t>到</a:t>
            </a:r>
            <a:r>
              <a:rPr dirty="0" sz="2100" spc="-100">
                <a:solidFill>
                  <a:srgbClr val="181B0D"/>
                </a:solidFill>
                <a:latin typeface="宋体"/>
                <a:cs typeface="宋体"/>
              </a:rPr>
              <a:t>目标</a:t>
            </a:r>
            <a:r>
              <a:rPr dirty="0" sz="2100" spc="-110">
                <a:solidFill>
                  <a:srgbClr val="181B0D"/>
                </a:solidFill>
                <a:latin typeface="宋体"/>
                <a:cs typeface="宋体"/>
              </a:rPr>
              <a:t>机</a:t>
            </a:r>
            <a:r>
              <a:rPr dirty="0" sz="2100" spc="-100">
                <a:solidFill>
                  <a:srgbClr val="181B0D"/>
                </a:solidFill>
                <a:latin typeface="宋体"/>
                <a:cs typeface="宋体"/>
              </a:rPr>
              <a:t>，用</a:t>
            </a:r>
            <a:r>
              <a:rPr dirty="0" sz="2100" spc="-110">
                <a:solidFill>
                  <a:srgbClr val="181B0D"/>
                </a:solidFill>
                <a:latin typeface="宋体"/>
                <a:cs typeface="宋体"/>
              </a:rPr>
              <a:t>调</a:t>
            </a:r>
            <a:r>
              <a:rPr dirty="0" sz="2100" spc="-100">
                <a:solidFill>
                  <a:srgbClr val="181B0D"/>
                </a:solidFill>
                <a:latin typeface="宋体"/>
                <a:cs typeface="宋体"/>
              </a:rPr>
              <a:t>试器</a:t>
            </a:r>
            <a:r>
              <a:rPr dirty="0" sz="2100" spc="-110">
                <a:solidFill>
                  <a:srgbClr val="181B0D"/>
                </a:solidFill>
                <a:latin typeface="宋体"/>
                <a:cs typeface="宋体"/>
              </a:rPr>
              <a:t>在</a:t>
            </a:r>
            <a:r>
              <a:rPr dirty="0" sz="2100" spc="-100">
                <a:solidFill>
                  <a:srgbClr val="181B0D"/>
                </a:solidFill>
                <a:latin typeface="宋体"/>
                <a:cs typeface="宋体"/>
              </a:rPr>
              <a:t>监控</a:t>
            </a:r>
            <a:r>
              <a:rPr dirty="0" sz="2100" spc="-110">
                <a:solidFill>
                  <a:srgbClr val="181B0D"/>
                </a:solidFill>
                <a:latin typeface="宋体"/>
                <a:cs typeface="宋体"/>
              </a:rPr>
              <a:t>程</a:t>
            </a:r>
            <a:r>
              <a:rPr dirty="0" sz="2100" spc="-100">
                <a:solidFill>
                  <a:srgbClr val="181B0D"/>
                </a:solidFill>
                <a:latin typeface="宋体"/>
                <a:cs typeface="宋体"/>
              </a:rPr>
              <a:t>序或</a:t>
            </a:r>
            <a:r>
              <a:rPr dirty="0" sz="2100" spc="-110">
                <a:solidFill>
                  <a:srgbClr val="181B0D"/>
                </a:solidFill>
                <a:latin typeface="宋体"/>
                <a:cs typeface="宋体"/>
              </a:rPr>
              <a:t>实</a:t>
            </a:r>
            <a:r>
              <a:rPr dirty="0" sz="2100" spc="-100">
                <a:solidFill>
                  <a:srgbClr val="181B0D"/>
                </a:solidFill>
                <a:latin typeface="宋体"/>
                <a:cs typeface="宋体"/>
              </a:rPr>
              <a:t>时内 核</a:t>
            </a:r>
            <a:r>
              <a:rPr dirty="0" sz="2000" i="1">
                <a:solidFill>
                  <a:srgbClr val="181B0D"/>
                </a:solidFill>
                <a:latin typeface="Franklin Gothic Book"/>
                <a:cs typeface="Franklin Gothic Book"/>
              </a:rPr>
              <a:t>/</a:t>
            </a:r>
            <a:r>
              <a:rPr dirty="0" sz="2000" i="1">
                <a:solidFill>
                  <a:srgbClr val="181B0D"/>
                </a:solidFill>
                <a:latin typeface="Times New Roman"/>
                <a:cs typeface="Times New Roman"/>
              </a:rPr>
              <a:t>OS</a:t>
            </a:r>
            <a:r>
              <a:rPr dirty="0" sz="2100" spc="-100">
                <a:solidFill>
                  <a:srgbClr val="181B0D"/>
                </a:solidFill>
                <a:latin typeface="宋体"/>
                <a:cs typeface="宋体"/>
              </a:rPr>
              <a:t>的支持下进行实</a:t>
            </a:r>
            <a:r>
              <a:rPr dirty="0" sz="2100" spc="-114">
                <a:solidFill>
                  <a:srgbClr val="181B0D"/>
                </a:solidFill>
                <a:latin typeface="宋体"/>
                <a:cs typeface="宋体"/>
              </a:rPr>
              <a:t>时</a:t>
            </a:r>
            <a:r>
              <a:rPr dirty="0" sz="2100" spc="-100">
                <a:solidFill>
                  <a:srgbClr val="181B0D"/>
                </a:solidFill>
                <a:latin typeface="宋体"/>
                <a:cs typeface="宋体"/>
              </a:rPr>
              <a:t>分析</a:t>
            </a:r>
            <a:r>
              <a:rPr dirty="0" sz="2100" spc="-114">
                <a:solidFill>
                  <a:srgbClr val="181B0D"/>
                </a:solidFill>
                <a:latin typeface="宋体"/>
                <a:cs typeface="宋体"/>
              </a:rPr>
              <a:t>、</a:t>
            </a:r>
            <a:r>
              <a:rPr dirty="0" sz="2100" spc="-100">
                <a:solidFill>
                  <a:srgbClr val="181B0D"/>
                </a:solidFill>
                <a:latin typeface="宋体"/>
                <a:cs typeface="宋体"/>
              </a:rPr>
              <a:t>测试</a:t>
            </a:r>
            <a:r>
              <a:rPr dirty="0" sz="2100" spc="-114">
                <a:solidFill>
                  <a:srgbClr val="181B0D"/>
                </a:solidFill>
                <a:latin typeface="宋体"/>
                <a:cs typeface="宋体"/>
              </a:rPr>
              <a:t>和</a:t>
            </a:r>
            <a:r>
              <a:rPr dirty="0" sz="2100" spc="-100">
                <a:solidFill>
                  <a:srgbClr val="181B0D"/>
                </a:solidFill>
                <a:latin typeface="宋体"/>
                <a:cs typeface="宋体"/>
              </a:rPr>
              <a:t>调试</a:t>
            </a:r>
            <a:r>
              <a:rPr dirty="0" sz="2100" spc="-114">
                <a:solidFill>
                  <a:srgbClr val="181B0D"/>
                </a:solidFill>
                <a:latin typeface="宋体"/>
                <a:cs typeface="宋体"/>
              </a:rPr>
              <a:t>，</a:t>
            </a:r>
            <a:r>
              <a:rPr dirty="0" sz="2100" spc="-100">
                <a:solidFill>
                  <a:srgbClr val="181B0D"/>
                </a:solidFill>
                <a:latin typeface="宋体"/>
                <a:cs typeface="宋体"/>
              </a:rPr>
              <a:t>目标</a:t>
            </a:r>
            <a:r>
              <a:rPr dirty="0" sz="2100" spc="-114">
                <a:solidFill>
                  <a:srgbClr val="181B0D"/>
                </a:solidFill>
                <a:latin typeface="宋体"/>
                <a:cs typeface="宋体"/>
              </a:rPr>
              <a:t>机</a:t>
            </a:r>
            <a:r>
              <a:rPr dirty="0" sz="2100" spc="-100">
                <a:solidFill>
                  <a:srgbClr val="181B0D"/>
                </a:solidFill>
                <a:latin typeface="宋体"/>
                <a:cs typeface="宋体"/>
              </a:rPr>
              <a:t>在特</a:t>
            </a:r>
            <a:r>
              <a:rPr dirty="0" sz="2100" spc="-114">
                <a:solidFill>
                  <a:srgbClr val="181B0D"/>
                </a:solidFill>
                <a:latin typeface="宋体"/>
                <a:cs typeface="宋体"/>
              </a:rPr>
              <a:t>定</a:t>
            </a:r>
            <a:r>
              <a:rPr dirty="0" sz="2100" spc="-100">
                <a:solidFill>
                  <a:srgbClr val="181B0D"/>
                </a:solidFill>
                <a:latin typeface="宋体"/>
                <a:cs typeface="宋体"/>
              </a:rPr>
              <a:t>的环</a:t>
            </a:r>
            <a:r>
              <a:rPr dirty="0" sz="2100" spc="-114">
                <a:solidFill>
                  <a:srgbClr val="181B0D"/>
                </a:solidFill>
                <a:latin typeface="宋体"/>
                <a:cs typeface="宋体"/>
              </a:rPr>
              <a:t>境</a:t>
            </a:r>
            <a:r>
              <a:rPr dirty="0" sz="2100" spc="-100">
                <a:solidFill>
                  <a:srgbClr val="181B0D"/>
                </a:solidFill>
                <a:latin typeface="宋体"/>
                <a:cs typeface="宋体"/>
              </a:rPr>
              <a:t>（如分 布式环境）下运行。</a:t>
            </a:r>
            <a:endParaRPr sz="2100">
              <a:latin typeface="宋体"/>
              <a:cs typeface="宋体"/>
            </a:endParaRPr>
          </a:p>
          <a:p>
            <a:pPr lvl="1" marL="927100" indent="-384175">
              <a:lnSpc>
                <a:spcPct val="100000"/>
              </a:lnSpc>
              <a:spcBef>
                <a:spcPts val="434"/>
              </a:spcBef>
              <a:buSzPct val="95238"/>
              <a:buFont typeface="Franklin Gothic Book"/>
              <a:buChar char="–"/>
              <a:tabLst>
                <a:tab pos="926465" algn="l"/>
                <a:tab pos="927100" algn="l"/>
              </a:tabLst>
            </a:pPr>
            <a:r>
              <a:rPr dirty="0" sz="2100" spc="-100">
                <a:solidFill>
                  <a:srgbClr val="181B0D"/>
                </a:solidFill>
                <a:latin typeface="宋体"/>
                <a:cs typeface="宋体"/>
              </a:rPr>
              <a:t>嵌入式软件的测试也称</a:t>
            </a:r>
            <a:r>
              <a:rPr dirty="0" sz="2100" spc="-114">
                <a:solidFill>
                  <a:srgbClr val="181B0D"/>
                </a:solidFill>
                <a:latin typeface="宋体"/>
                <a:cs typeface="宋体"/>
              </a:rPr>
              <a:t>为</a:t>
            </a:r>
            <a:r>
              <a:rPr dirty="0" sz="2100" spc="-100">
                <a:solidFill>
                  <a:srgbClr val="181B0D"/>
                </a:solidFill>
                <a:latin typeface="宋体"/>
                <a:cs typeface="宋体"/>
              </a:rPr>
              <a:t>交叉</a:t>
            </a:r>
            <a:r>
              <a:rPr dirty="0" sz="2100" spc="-114">
                <a:solidFill>
                  <a:srgbClr val="181B0D"/>
                </a:solidFill>
                <a:latin typeface="宋体"/>
                <a:cs typeface="宋体"/>
              </a:rPr>
              <a:t>测</a:t>
            </a:r>
            <a:r>
              <a:rPr dirty="0" sz="2100" spc="-100">
                <a:solidFill>
                  <a:srgbClr val="181B0D"/>
                </a:solidFill>
                <a:latin typeface="宋体"/>
                <a:cs typeface="宋体"/>
              </a:rPr>
              <a:t>试</a:t>
            </a:r>
            <a:r>
              <a:rPr dirty="0" sz="2100" spc="-25">
                <a:solidFill>
                  <a:srgbClr val="181B0D"/>
                </a:solidFill>
                <a:latin typeface="宋体"/>
                <a:cs typeface="宋体"/>
              </a:rPr>
              <a:t>（</a:t>
            </a:r>
            <a:r>
              <a:rPr dirty="0" sz="2000" spc="-25" i="1">
                <a:solidFill>
                  <a:srgbClr val="181B0D"/>
                </a:solidFill>
                <a:latin typeface="Times New Roman"/>
                <a:cs typeface="Times New Roman"/>
              </a:rPr>
              <a:t>cross-testing</a:t>
            </a:r>
            <a:r>
              <a:rPr dirty="0" sz="2100" spc="-25">
                <a:solidFill>
                  <a:srgbClr val="181B0D"/>
                </a:solidFill>
                <a:latin typeface="宋体"/>
                <a:cs typeface="宋体"/>
              </a:rPr>
              <a:t>）</a:t>
            </a:r>
            <a:endParaRPr sz="2100">
              <a:latin typeface="宋体"/>
              <a:cs typeface="宋体"/>
            </a:endParaRPr>
          </a:p>
          <a:p>
            <a:pPr lvl="1" marL="927100" indent="-384175">
              <a:lnSpc>
                <a:spcPct val="100000"/>
              </a:lnSpc>
              <a:spcBef>
                <a:spcPts val="430"/>
              </a:spcBef>
              <a:buSzPct val="95238"/>
              <a:buFont typeface="Franklin Gothic Book"/>
              <a:buChar char="–"/>
              <a:tabLst>
                <a:tab pos="926465" algn="l"/>
                <a:tab pos="927100" algn="l"/>
              </a:tabLst>
            </a:pPr>
            <a:r>
              <a:rPr dirty="0" sz="2100" spc="-100">
                <a:solidFill>
                  <a:srgbClr val="181B0D"/>
                </a:solidFill>
                <a:latin typeface="宋体"/>
                <a:cs typeface="宋体"/>
              </a:rPr>
              <a:t>对实时嵌入式系统进行</a:t>
            </a:r>
            <a:r>
              <a:rPr dirty="0" sz="2100" spc="-110">
                <a:solidFill>
                  <a:srgbClr val="181B0D"/>
                </a:solidFill>
                <a:latin typeface="宋体"/>
                <a:cs typeface="宋体"/>
              </a:rPr>
              <a:t>分</a:t>
            </a:r>
            <a:r>
              <a:rPr dirty="0" sz="2100" spc="-100">
                <a:solidFill>
                  <a:srgbClr val="181B0D"/>
                </a:solidFill>
                <a:latin typeface="宋体"/>
                <a:cs typeface="宋体"/>
              </a:rPr>
              <a:t>析需</a:t>
            </a:r>
            <a:r>
              <a:rPr dirty="0" sz="2100" spc="-110">
                <a:solidFill>
                  <a:srgbClr val="181B0D"/>
                </a:solidFill>
                <a:latin typeface="宋体"/>
                <a:cs typeface="宋体"/>
              </a:rPr>
              <a:t>要</a:t>
            </a:r>
            <a:r>
              <a:rPr dirty="0" sz="2100" spc="-100">
                <a:solidFill>
                  <a:srgbClr val="181B0D"/>
                </a:solidFill>
                <a:latin typeface="宋体"/>
                <a:cs typeface="宋体"/>
              </a:rPr>
              <a:t>建模</a:t>
            </a:r>
            <a:r>
              <a:rPr dirty="0" sz="2100" spc="-110">
                <a:solidFill>
                  <a:srgbClr val="181B0D"/>
                </a:solidFill>
                <a:latin typeface="宋体"/>
                <a:cs typeface="宋体"/>
              </a:rPr>
              <a:t>、</a:t>
            </a:r>
            <a:r>
              <a:rPr dirty="0" sz="2100" spc="-100">
                <a:solidFill>
                  <a:srgbClr val="181B0D"/>
                </a:solidFill>
                <a:latin typeface="宋体"/>
                <a:cs typeface="宋体"/>
              </a:rPr>
              <a:t>仿真</a:t>
            </a:r>
            <a:r>
              <a:rPr dirty="0" sz="2100" spc="-110">
                <a:solidFill>
                  <a:srgbClr val="181B0D"/>
                </a:solidFill>
                <a:latin typeface="宋体"/>
                <a:cs typeface="宋体"/>
              </a:rPr>
              <a:t>和</a:t>
            </a:r>
            <a:r>
              <a:rPr dirty="0" sz="2100" spc="-100">
                <a:solidFill>
                  <a:srgbClr val="181B0D"/>
                </a:solidFill>
                <a:latin typeface="宋体"/>
                <a:cs typeface="宋体"/>
              </a:rPr>
              <a:t>数学</a:t>
            </a:r>
            <a:r>
              <a:rPr dirty="0" sz="2100" spc="-110">
                <a:solidFill>
                  <a:srgbClr val="181B0D"/>
                </a:solidFill>
                <a:latin typeface="宋体"/>
                <a:cs typeface="宋体"/>
              </a:rPr>
              <a:t>计</a:t>
            </a:r>
            <a:r>
              <a:rPr dirty="0" sz="2100" spc="-95">
                <a:solidFill>
                  <a:srgbClr val="181B0D"/>
                </a:solidFill>
                <a:latin typeface="宋体"/>
                <a:cs typeface="宋体"/>
              </a:rPr>
              <a:t>算</a:t>
            </a:r>
            <a:endParaRPr sz="2100">
              <a:latin typeface="宋体"/>
              <a:cs typeface="宋体"/>
            </a:endParaRPr>
          </a:p>
          <a:p>
            <a:pPr lvl="1" marL="926465" marR="5080" indent="-384175">
              <a:lnSpc>
                <a:spcPts val="2280"/>
              </a:lnSpc>
              <a:spcBef>
                <a:spcPts val="700"/>
              </a:spcBef>
              <a:buSzPct val="95238"/>
              <a:buFont typeface="Franklin Gothic Book"/>
              <a:buChar char="–"/>
              <a:tabLst>
                <a:tab pos="926465" algn="l"/>
                <a:tab pos="927100" algn="l"/>
              </a:tabLst>
            </a:pPr>
            <a:r>
              <a:rPr dirty="0" sz="2100" spc="-100">
                <a:solidFill>
                  <a:srgbClr val="181B0D"/>
                </a:solidFill>
                <a:latin typeface="宋体"/>
                <a:cs typeface="宋体"/>
              </a:rPr>
              <a:t>对嵌入式应用，无论是</a:t>
            </a:r>
            <a:r>
              <a:rPr dirty="0" sz="2100" spc="-114">
                <a:solidFill>
                  <a:srgbClr val="181B0D"/>
                </a:solidFill>
                <a:latin typeface="宋体"/>
                <a:cs typeface="宋体"/>
              </a:rPr>
              <a:t>测</a:t>
            </a:r>
            <a:r>
              <a:rPr dirty="0" sz="2100" spc="-100">
                <a:solidFill>
                  <a:srgbClr val="181B0D"/>
                </a:solidFill>
                <a:latin typeface="宋体"/>
                <a:cs typeface="宋体"/>
              </a:rPr>
              <a:t>试还</a:t>
            </a:r>
            <a:r>
              <a:rPr dirty="0" sz="2100" spc="-114">
                <a:solidFill>
                  <a:srgbClr val="181B0D"/>
                </a:solidFill>
                <a:latin typeface="宋体"/>
                <a:cs typeface="宋体"/>
              </a:rPr>
              <a:t>是</a:t>
            </a:r>
            <a:r>
              <a:rPr dirty="0" sz="2100" spc="-100">
                <a:solidFill>
                  <a:srgbClr val="181B0D"/>
                </a:solidFill>
                <a:latin typeface="宋体"/>
                <a:cs typeface="宋体"/>
              </a:rPr>
              <a:t>调试</a:t>
            </a:r>
            <a:r>
              <a:rPr dirty="0" sz="2100" spc="-114">
                <a:solidFill>
                  <a:srgbClr val="181B0D"/>
                </a:solidFill>
                <a:latin typeface="宋体"/>
                <a:cs typeface="宋体"/>
              </a:rPr>
              <a:t>，</a:t>
            </a:r>
            <a:r>
              <a:rPr dirty="0" sz="2100" spc="-100">
                <a:solidFill>
                  <a:srgbClr val="181B0D"/>
                </a:solidFill>
                <a:latin typeface="宋体"/>
                <a:cs typeface="宋体"/>
              </a:rPr>
              <a:t>有效</a:t>
            </a:r>
            <a:r>
              <a:rPr dirty="0" sz="2100" spc="-114">
                <a:solidFill>
                  <a:srgbClr val="181B0D"/>
                </a:solidFill>
                <a:latin typeface="宋体"/>
                <a:cs typeface="宋体"/>
              </a:rPr>
              <a:t>的</a:t>
            </a:r>
            <a:r>
              <a:rPr dirty="0" sz="2100" spc="-100">
                <a:solidFill>
                  <a:srgbClr val="181B0D"/>
                </a:solidFill>
                <a:latin typeface="宋体"/>
                <a:cs typeface="宋体"/>
              </a:rPr>
              <a:t>方法</a:t>
            </a:r>
            <a:r>
              <a:rPr dirty="0" sz="2100" spc="-114">
                <a:solidFill>
                  <a:srgbClr val="181B0D"/>
                </a:solidFill>
                <a:latin typeface="宋体"/>
                <a:cs typeface="宋体"/>
              </a:rPr>
              <a:t>仍</a:t>
            </a:r>
            <a:r>
              <a:rPr dirty="0" sz="2100" spc="-100">
                <a:solidFill>
                  <a:srgbClr val="181B0D"/>
                </a:solidFill>
                <a:latin typeface="宋体"/>
                <a:cs typeface="宋体"/>
              </a:rPr>
              <a:t>是借</a:t>
            </a:r>
            <a:r>
              <a:rPr dirty="0" sz="2100" spc="-114">
                <a:solidFill>
                  <a:srgbClr val="181B0D"/>
                </a:solidFill>
                <a:latin typeface="宋体"/>
                <a:cs typeface="宋体"/>
              </a:rPr>
              <a:t>助</a:t>
            </a:r>
            <a:r>
              <a:rPr dirty="0" sz="2100" spc="-100">
                <a:solidFill>
                  <a:srgbClr val="181B0D"/>
                </a:solidFill>
                <a:latin typeface="宋体"/>
                <a:cs typeface="宋体"/>
              </a:rPr>
              <a:t>硬件</a:t>
            </a:r>
            <a:r>
              <a:rPr dirty="0" sz="2100" spc="-114">
                <a:solidFill>
                  <a:srgbClr val="181B0D"/>
                </a:solidFill>
                <a:latin typeface="宋体"/>
                <a:cs typeface="宋体"/>
              </a:rPr>
              <a:t>仿</a:t>
            </a:r>
            <a:r>
              <a:rPr dirty="0" sz="2100" spc="-100">
                <a:solidFill>
                  <a:srgbClr val="181B0D"/>
                </a:solidFill>
                <a:latin typeface="宋体"/>
                <a:cs typeface="宋体"/>
              </a:rPr>
              <a:t>真 或软件模拟的手段来进</a:t>
            </a:r>
            <a:r>
              <a:rPr dirty="0" sz="2100" spc="-114">
                <a:solidFill>
                  <a:srgbClr val="181B0D"/>
                </a:solidFill>
                <a:latin typeface="宋体"/>
                <a:cs typeface="宋体"/>
              </a:rPr>
              <a:t>行</a:t>
            </a:r>
            <a:r>
              <a:rPr dirty="0" sz="2100" spc="-100">
                <a:solidFill>
                  <a:srgbClr val="181B0D"/>
                </a:solidFill>
                <a:latin typeface="宋体"/>
                <a:cs typeface="宋体"/>
              </a:rPr>
              <a:t>软件</a:t>
            </a:r>
            <a:r>
              <a:rPr dirty="0" sz="2100" spc="-114">
                <a:solidFill>
                  <a:srgbClr val="181B0D"/>
                </a:solidFill>
                <a:latin typeface="宋体"/>
                <a:cs typeface="宋体"/>
              </a:rPr>
              <a:t>的</a:t>
            </a:r>
            <a:r>
              <a:rPr dirty="0" sz="2100" spc="-100">
                <a:solidFill>
                  <a:srgbClr val="181B0D"/>
                </a:solidFill>
                <a:latin typeface="宋体"/>
                <a:cs typeface="宋体"/>
              </a:rPr>
              <a:t>测试</a:t>
            </a:r>
            <a:r>
              <a:rPr dirty="0" sz="2100" spc="-114">
                <a:solidFill>
                  <a:srgbClr val="181B0D"/>
                </a:solidFill>
                <a:latin typeface="宋体"/>
                <a:cs typeface="宋体"/>
              </a:rPr>
              <a:t>和</a:t>
            </a:r>
            <a:r>
              <a:rPr dirty="0" sz="2100" spc="-100">
                <a:solidFill>
                  <a:srgbClr val="181B0D"/>
                </a:solidFill>
                <a:latin typeface="宋体"/>
                <a:cs typeface="宋体"/>
              </a:rPr>
              <a:t>调试。</a:t>
            </a:r>
            <a:endParaRPr sz="2100">
              <a:latin typeface="宋体"/>
              <a:cs typeface="宋体"/>
            </a:endParaRPr>
          </a:p>
        </p:txBody>
      </p:sp>
      <p:sp>
        <p:nvSpPr>
          <p:cNvPr id="3" name="object 3"/>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23</a:t>
            </a:r>
            <a:endParaRPr sz="1800">
              <a:latin typeface="Franklin Gothic Book"/>
              <a:cs typeface="Franklin Gothic Book"/>
            </a:endParaRPr>
          </a:p>
        </p:txBody>
      </p:sp>
      <p:sp>
        <p:nvSpPr>
          <p:cNvPr id="4" name="object 4"/>
          <p:cNvSpPr txBox="1">
            <a:spLocks noGrp="1"/>
          </p:cNvSpPr>
          <p:nvPr>
            <p:ph type="title"/>
          </p:nvPr>
        </p:nvSpPr>
        <p:spPr>
          <a:xfrm>
            <a:off x="1450594" y="618490"/>
            <a:ext cx="4592955" cy="635000"/>
          </a:xfrm>
          <a:prstGeom prst="rect"/>
        </p:spPr>
        <p:txBody>
          <a:bodyPr wrap="square" lIns="0" tIns="12065" rIns="0" bIns="0" rtlCol="0" vert="horz">
            <a:spAutoFit/>
          </a:bodyPr>
          <a:lstStyle/>
          <a:p>
            <a:pPr marL="12700">
              <a:lnSpc>
                <a:spcPct val="100000"/>
              </a:lnSpc>
              <a:spcBef>
                <a:spcPts val="95"/>
              </a:spcBef>
            </a:pPr>
            <a:r>
              <a:rPr dirty="0" spc="-5"/>
              <a:t>测试策略及测试流程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592955" cy="635000"/>
          </a:xfrm>
          <a:prstGeom prst="rect"/>
        </p:spPr>
        <p:txBody>
          <a:bodyPr wrap="square" lIns="0" tIns="12065" rIns="0" bIns="0" rtlCol="0" vert="horz">
            <a:spAutoFit/>
          </a:bodyPr>
          <a:lstStyle/>
          <a:p>
            <a:pPr marL="12700">
              <a:lnSpc>
                <a:spcPct val="100000"/>
              </a:lnSpc>
              <a:spcBef>
                <a:spcPts val="95"/>
              </a:spcBef>
            </a:pPr>
            <a:r>
              <a:rPr dirty="0" spc="-5"/>
              <a:t>测试策略及测试流程</a:t>
            </a:r>
          </a:p>
        </p:txBody>
      </p:sp>
      <p:sp>
        <p:nvSpPr>
          <p:cNvPr id="3" name="object 3"/>
          <p:cNvSpPr txBox="1"/>
          <p:nvPr/>
        </p:nvSpPr>
        <p:spPr>
          <a:xfrm>
            <a:off x="1827402" y="1321347"/>
            <a:ext cx="8531860" cy="3412490"/>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a:solidFill>
                  <a:srgbClr val="181B0D"/>
                </a:solidFill>
                <a:latin typeface="宋体"/>
                <a:cs typeface="宋体"/>
              </a:rPr>
              <a:t>嵌入式软件的测试流程</a:t>
            </a:r>
            <a:endParaRPr sz="2000">
              <a:latin typeface="宋体"/>
              <a:cs typeface="宋体"/>
            </a:endParaRPr>
          </a:p>
          <a:p>
            <a:pPr lvl="1" marL="926465" marR="13335" indent="-384175">
              <a:lnSpc>
                <a:spcPts val="2260"/>
              </a:lnSpc>
              <a:spcBef>
                <a:spcPts val="755"/>
              </a:spcBef>
              <a:buFont typeface="Franklin Gothic Book"/>
              <a:buChar char="–"/>
              <a:tabLst>
                <a:tab pos="926465" algn="l"/>
                <a:tab pos="927100" algn="l"/>
              </a:tabLst>
            </a:pPr>
            <a:r>
              <a:rPr dirty="0" sz="2000" i="1">
                <a:solidFill>
                  <a:srgbClr val="181B0D"/>
                </a:solidFill>
                <a:latin typeface="Franklin Gothic Book"/>
                <a:cs typeface="Franklin Gothic Book"/>
              </a:rPr>
              <a:t>1.</a:t>
            </a:r>
            <a:r>
              <a:rPr dirty="0" sz="2100" spc="-100">
                <a:solidFill>
                  <a:srgbClr val="181B0D"/>
                </a:solidFill>
                <a:latin typeface="宋体"/>
                <a:cs typeface="宋体"/>
              </a:rPr>
              <a:t>使用测试工具的</a:t>
            </a:r>
            <a:r>
              <a:rPr dirty="0" sz="2100" spc="-114">
                <a:solidFill>
                  <a:srgbClr val="181B0D"/>
                </a:solidFill>
                <a:latin typeface="宋体"/>
                <a:cs typeface="宋体"/>
              </a:rPr>
              <a:t>插</a:t>
            </a:r>
            <a:r>
              <a:rPr dirty="0" sz="2100" spc="-100">
                <a:solidFill>
                  <a:srgbClr val="181B0D"/>
                </a:solidFill>
                <a:latin typeface="宋体"/>
                <a:cs typeface="宋体"/>
              </a:rPr>
              <a:t>装</a:t>
            </a:r>
            <a:r>
              <a:rPr dirty="0" sz="2100" spc="-114">
                <a:solidFill>
                  <a:srgbClr val="181B0D"/>
                </a:solidFill>
                <a:latin typeface="宋体"/>
                <a:cs typeface="宋体"/>
              </a:rPr>
              <a:t>功</a:t>
            </a:r>
            <a:r>
              <a:rPr dirty="0" sz="2100" spc="-100">
                <a:solidFill>
                  <a:srgbClr val="181B0D"/>
                </a:solidFill>
                <a:latin typeface="宋体"/>
                <a:cs typeface="宋体"/>
              </a:rPr>
              <a:t>能（</a:t>
            </a:r>
            <a:r>
              <a:rPr dirty="0" sz="2100" spc="-114">
                <a:solidFill>
                  <a:srgbClr val="181B0D"/>
                </a:solidFill>
                <a:latin typeface="宋体"/>
                <a:cs typeface="宋体"/>
              </a:rPr>
              <a:t>主</a:t>
            </a:r>
            <a:r>
              <a:rPr dirty="0" sz="2100" spc="-100">
                <a:solidFill>
                  <a:srgbClr val="181B0D"/>
                </a:solidFill>
                <a:latin typeface="宋体"/>
                <a:cs typeface="宋体"/>
              </a:rPr>
              <a:t>机环</a:t>
            </a:r>
            <a:r>
              <a:rPr dirty="0" sz="2100" spc="-114">
                <a:solidFill>
                  <a:srgbClr val="181B0D"/>
                </a:solidFill>
                <a:latin typeface="宋体"/>
                <a:cs typeface="宋体"/>
              </a:rPr>
              <a:t>境</a:t>
            </a:r>
            <a:r>
              <a:rPr dirty="0" sz="2100" spc="-100">
                <a:solidFill>
                  <a:srgbClr val="181B0D"/>
                </a:solidFill>
                <a:latin typeface="宋体"/>
                <a:cs typeface="宋体"/>
              </a:rPr>
              <a:t>）执</a:t>
            </a:r>
            <a:r>
              <a:rPr dirty="0" sz="2100" spc="-114">
                <a:solidFill>
                  <a:srgbClr val="181B0D"/>
                </a:solidFill>
                <a:latin typeface="宋体"/>
                <a:cs typeface="宋体"/>
              </a:rPr>
              <a:t>行</a:t>
            </a:r>
            <a:r>
              <a:rPr dirty="0" sz="2100" spc="-100">
                <a:solidFill>
                  <a:srgbClr val="181B0D"/>
                </a:solidFill>
                <a:latin typeface="宋体"/>
                <a:cs typeface="宋体"/>
              </a:rPr>
              <a:t>静态</a:t>
            </a:r>
            <a:r>
              <a:rPr dirty="0" sz="2100" spc="-114">
                <a:solidFill>
                  <a:srgbClr val="181B0D"/>
                </a:solidFill>
                <a:latin typeface="宋体"/>
                <a:cs typeface="宋体"/>
              </a:rPr>
              <a:t>测</a:t>
            </a:r>
            <a:r>
              <a:rPr dirty="0" sz="2100" spc="-100">
                <a:solidFill>
                  <a:srgbClr val="181B0D"/>
                </a:solidFill>
                <a:latin typeface="宋体"/>
                <a:cs typeface="宋体"/>
              </a:rPr>
              <a:t>试分</a:t>
            </a:r>
            <a:r>
              <a:rPr dirty="0" sz="2100" spc="-114">
                <a:solidFill>
                  <a:srgbClr val="181B0D"/>
                </a:solidFill>
                <a:latin typeface="宋体"/>
                <a:cs typeface="宋体"/>
              </a:rPr>
              <a:t>析</a:t>
            </a:r>
            <a:r>
              <a:rPr dirty="0" sz="2100" spc="-100">
                <a:solidFill>
                  <a:srgbClr val="181B0D"/>
                </a:solidFill>
                <a:latin typeface="宋体"/>
                <a:cs typeface="宋体"/>
              </a:rPr>
              <a:t>并且</a:t>
            </a:r>
            <a:r>
              <a:rPr dirty="0" sz="2100" spc="-114">
                <a:solidFill>
                  <a:srgbClr val="181B0D"/>
                </a:solidFill>
                <a:latin typeface="宋体"/>
                <a:cs typeface="宋体"/>
              </a:rPr>
              <a:t>为</a:t>
            </a:r>
            <a:r>
              <a:rPr dirty="0" sz="2100" spc="-100">
                <a:solidFill>
                  <a:srgbClr val="181B0D"/>
                </a:solidFill>
                <a:latin typeface="宋体"/>
                <a:cs typeface="宋体"/>
              </a:rPr>
              <a:t>动 态覆盖测试准备好一插</a:t>
            </a:r>
            <a:r>
              <a:rPr dirty="0" sz="2100" spc="-114">
                <a:solidFill>
                  <a:srgbClr val="181B0D"/>
                </a:solidFill>
                <a:latin typeface="宋体"/>
                <a:cs typeface="宋体"/>
              </a:rPr>
              <a:t>装</a:t>
            </a:r>
            <a:r>
              <a:rPr dirty="0" sz="2100" spc="-100">
                <a:solidFill>
                  <a:srgbClr val="181B0D"/>
                </a:solidFill>
                <a:latin typeface="宋体"/>
                <a:cs typeface="宋体"/>
              </a:rPr>
              <a:t>好的</a:t>
            </a:r>
            <a:r>
              <a:rPr dirty="0" sz="2100" spc="-114">
                <a:solidFill>
                  <a:srgbClr val="181B0D"/>
                </a:solidFill>
                <a:latin typeface="宋体"/>
                <a:cs typeface="宋体"/>
              </a:rPr>
              <a:t>软</a:t>
            </a:r>
            <a:r>
              <a:rPr dirty="0" sz="2100" spc="-100">
                <a:solidFill>
                  <a:srgbClr val="181B0D"/>
                </a:solidFill>
                <a:latin typeface="宋体"/>
                <a:cs typeface="宋体"/>
              </a:rPr>
              <a:t>件代</a:t>
            </a:r>
            <a:r>
              <a:rPr dirty="0" sz="2100" spc="-114">
                <a:solidFill>
                  <a:srgbClr val="181B0D"/>
                </a:solidFill>
                <a:latin typeface="宋体"/>
                <a:cs typeface="宋体"/>
              </a:rPr>
              <a:t>码</a:t>
            </a:r>
            <a:r>
              <a:rPr dirty="0" sz="2100" spc="-100">
                <a:solidFill>
                  <a:srgbClr val="181B0D"/>
                </a:solidFill>
                <a:latin typeface="宋体"/>
                <a:cs typeface="宋体"/>
              </a:rPr>
              <a:t>；</a:t>
            </a:r>
            <a:endParaRPr sz="2100">
              <a:latin typeface="宋体"/>
              <a:cs typeface="宋体"/>
            </a:endParaRPr>
          </a:p>
          <a:p>
            <a:pPr lvl="1" marL="926465" marR="5080" indent="-384175">
              <a:lnSpc>
                <a:spcPts val="2260"/>
              </a:lnSpc>
              <a:spcBef>
                <a:spcPts val="690"/>
              </a:spcBef>
              <a:buFont typeface="Franklin Gothic Book"/>
              <a:buChar char="–"/>
              <a:tabLst>
                <a:tab pos="926465" algn="l"/>
                <a:tab pos="927100" algn="l"/>
              </a:tabLst>
            </a:pPr>
            <a:r>
              <a:rPr dirty="0" sz="2000" i="1">
                <a:solidFill>
                  <a:srgbClr val="181B0D"/>
                </a:solidFill>
                <a:latin typeface="Franklin Gothic Book"/>
                <a:cs typeface="Franklin Gothic Book"/>
              </a:rPr>
              <a:t>2.</a:t>
            </a:r>
            <a:r>
              <a:rPr dirty="0" sz="2100" spc="-100">
                <a:solidFill>
                  <a:srgbClr val="181B0D"/>
                </a:solidFill>
                <a:latin typeface="宋体"/>
                <a:cs typeface="宋体"/>
              </a:rPr>
              <a:t>使用源码在主机环境</a:t>
            </a:r>
            <a:r>
              <a:rPr dirty="0" sz="2100" spc="-110">
                <a:solidFill>
                  <a:srgbClr val="181B0D"/>
                </a:solidFill>
                <a:latin typeface="宋体"/>
                <a:cs typeface="宋体"/>
              </a:rPr>
              <a:t>执</a:t>
            </a:r>
            <a:r>
              <a:rPr dirty="0" sz="2100" spc="-100">
                <a:solidFill>
                  <a:srgbClr val="181B0D"/>
                </a:solidFill>
                <a:latin typeface="宋体"/>
                <a:cs typeface="宋体"/>
              </a:rPr>
              <a:t>行功</a:t>
            </a:r>
            <a:r>
              <a:rPr dirty="0" sz="2100" spc="-110">
                <a:solidFill>
                  <a:srgbClr val="181B0D"/>
                </a:solidFill>
                <a:latin typeface="宋体"/>
                <a:cs typeface="宋体"/>
              </a:rPr>
              <a:t>能</a:t>
            </a:r>
            <a:r>
              <a:rPr dirty="0" sz="2100" spc="-100">
                <a:solidFill>
                  <a:srgbClr val="181B0D"/>
                </a:solidFill>
                <a:latin typeface="宋体"/>
                <a:cs typeface="宋体"/>
              </a:rPr>
              <a:t>测试</a:t>
            </a:r>
            <a:r>
              <a:rPr dirty="0" sz="2100" spc="-110">
                <a:solidFill>
                  <a:srgbClr val="181B0D"/>
                </a:solidFill>
                <a:latin typeface="宋体"/>
                <a:cs typeface="宋体"/>
              </a:rPr>
              <a:t>，</a:t>
            </a:r>
            <a:r>
              <a:rPr dirty="0" sz="2100" spc="-100">
                <a:solidFill>
                  <a:srgbClr val="181B0D"/>
                </a:solidFill>
                <a:latin typeface="宋体"/>
                <a:cs typeface="宋体"/>
              </a:rPr>
              <a:t>修正</a:t>
            </a:r>
            <a:r>
              <a:rPr dirty="0" sz="2100" spc="-110">
                <a:solidFill>
                  <a:srgbClr val="181B0D"/>
                </a:solidFill>
                <a:latin typeface="宋体"/>
                <a:cs typeface="宋体"/>
              </a:rPr>
              <a:t>软</a:t>
            </a:r>
            <a:r>
              <a:rPr dirty="0" sz="2100" spc="-100">
                <a:solidFill>
                  <a:srgbClr val="181B0D"/>
                </a:solidFill>
                <a:latin typeface="宋体"/>
                <a:cs typeface="宋体"/>
              </a:rPr>
              <a:t>件的</a:t>
            </a:r>
            <a:r>
              <a:rPr dirty="0" sz="2100" spc="-110">
                <a:solidFill>
                  <a:srgbClr val="181B0D"/>
                </a:solidFill>
                <a:latin typeface="宋体"/>
                <a:cs typeface="宋体"/>
              </a:rPr>
              <a:t>错</a:t>
            </a:r>
            <a:r>
              <a:rPr dirty="0" sz="2100" spc="-100">
                <a:solidFill>
                  <a:srgbClr val="181B0D"/>
                </a:solidFill>
                <a:latin typeface="宋体"/>
                <a:cs typeface="宋体"/>
              </a:rPr>
              <a:t>误和</a:t>
            </a:r>
            <a:r>
              <a:rPr dirty="0" sz="2100" spc="-110">
                <a:solidFill>
                  <a:srgbClr val="181B0D"/>
                </a:solidFill>
                <a:latin typeface="宋体"/>
                <a:cs typeface="宋体"/>
              </a:rPr>
              <a:t>测</a:t>
            </a:r>
            <a:r>
              <a:rPr dirty="0" sz="2100" spc="-100">
                <a:solidFill>
                  <a:srgbClr val="181B0D"/>
                </a:solidFill>
                <a:latin typeface="宋体"/>
                <a:cs typeface="宋体"/>
              </a:rPr>
              <a:t>试脚</a:t>
            </a:r>
            <a:r>
              <a:rPr dirty="0" sz="2100" spc="-110">
                <a:solidFill>
                  <a:srgbClr val="181B0D"/>
                </a:solidFill>
                <a:latin typeface="宋体"/>
                <a:cs typeface="宋体"/>
              </a:rPr>
              <a:t>本</a:t>
            </a:r>
            <a:r>
              <a:rPr dirty="0" sz="2100" spc="-100">
                <a:solidFill>
                  <a:srgbClr val="181B0D"/>
                </a:solidFill>
                <a:latin typeface="宋体"/>
                <a:cs typeface="宋体"/>
              </a:rPr>
              <a:t>中 的错误；</a:t>
            </a:r>
            <a:endParaRPr sz="2100">
              <a:latin typeface="宋体"/>
              <a:cs typeface="宋体"/>
            </a:endParaRPr>
          </a:p>
          <a:p>
            <a:pPr lvl="1" marL="927100" indent="-384175">
              <a:lnSpc>
                <a:spcPts val="2390"/>
              </a:lnSpc>
              <a:spcBef>
                <a:spcPts val="395"/>
              </a:spcBef>
              <a:buFont typeface="Franklin Gothic Book"/>
              <a:buChar char="–"/>
              <a:tabLst>
                <a:tab pos="926465" algn="l"/>
                <a:tab pos="927100" algn="l"/>
              </a:tabLst>
            </a:pPr>
            <a:r>
              <a:rPr dirty="0" sz="2000" i="1">
                <a:solidFill>
                  <a:srgbClr val="181B0D"/>
                </a:solidFill>
                <a:latin typeface="Franklin Gothic Book"/>
                <a:cs typeface="Franklin Gothic Book"/>
              </a:rPr>
              <a:t>3.</a:t>
            </a:r>
            <a:r>
              <a:rPr dirty="0" sz="2100" spc="-100">
                <a:solidFill>
                  <a:srgbClr val="181B0D"/>
                </a:solidFill>
                <a:latin typeface="宋体"/>
                <a:cs typeface="宋体"/>
              </a:rPr>
              <a:t>使用</a:t>
            </a:r>
            <a:r>
              <a:rPr dirty="0" sz="2100" spc="-105">
                <a:solidFill>
                  <a:srgbClr val="181B0D"/>
                </a:solidFill>
                <a:latin typeface="宋体"/>
                <a:cs typeface="宋体"/>
              </a:rPr>
              <a:t>插</a:t>
            </a:r>
            <a:r>
              <a:rPr dirty="0" sz="2100" spc="-100">
                <a:solidFill>
                  <a:srgbClr val="181B0D"/>
                </a:solidFill>
                <a:latin typeface="宋体"/>
                <a:cs typeface="宋体"/>
              </a:rPr>
              <a:t>装后的软件代</a:t>
            </a:r>
            <a:r>
              <a:rPr dirty="0" sz="2100" spc="-114">
                <a:solidFill>
                  <a:srgbClr val="181B0D"/>
                </a:solidFill>
                <a:latin typeface="宋体"/>
                <a:cs typeface="宋体"/>
              </a:rPr>
              <a:t>码</a:t>
            </a:r>
            <a:r>
              <a:rPr dirty="0" sz="2100" spc="-100">
                <a:solidFill>
                  <a:srgbClr val="181B0D"/>
                </a:solidFill>
                <a:latin typeface="宋体"/>
                <a:cs typeface="宋体"/>
              </a:rPr>
              <a:t>执行</a:t>
            </a:r>
            <a:r>
              <a:rPr dirty="0" sz="2100" spc="-114">
                <a:solidFill>
                  <a:srgbClr val="181B0D"/>
                </a:solidFill>
                <a:latin typeface="宋体"/>
                <a:cs typeface="宋体"/>
              </a:rPr>
              <a:t>覆</a:t>
            </a:r>
            <a:r>
              <a:rPr dirty="0" sz="2100" spc="-100">
                <a:solidFill>
                  <a:srgbClr val="181B0D"/>
                </a:solidFill>
                <a:latin typeface="宋体"/>
                <a:cs typeface="宋体"/>
              </a:rPr>
              <a:t>盖率</a:t>
            </a:r>
            <a:r>
              <a:rPr dirty="0" sz="2100" spc="-114">
                <a:solidFill>
                  <a:srgbClr val="181B0D"/>
                </a:solidFill>
                <a:latin typeface="宋体"/>
                <a:cs typeface="宋体"/>
              </a:rPr>
              <a:t>测</a:t>
            </a:r>
            <a:r>
              <a:rPr dirty="0" sz="2100" spc="-100">
                <a:solidFill>
                  <a:srgbClr val="181B0D"/>
                </a:solidFill>
                <a:latin typeface="宋体"/>
                <a:cs typeface="宋体"/>
              </a:rPr>
              <a:t>试，</a:t>
            </a:r>
            <a:r>
              <a:rPr dirty="0" sz="2100" spc="-114">
                <a:solidFill>
                  <a:srgbClr val="181B0D"/>
                </a:solidFill>
                <a:latin typeface="宋体"/>
                <a:cs typeface="宋体"/>
              </a:rPr>
              <a:t>添</a:t>
            </a:r>
            <a:r>
              <a:rPr dirty="0" sz="2100" spc="-100">
                <a:solidFill>
                  <a:srgbClr val="181B0D"/>
                </a:solidFill>
                <a:latin typeface="宋体"/>
                <a:cs typeface="宋体"/>
              </a:rPr>
              <a:t>加测</a:t>
            </a:r>
            <a:r>
              <a:rPr dirty="0" sz="2100" spc="-114">
                <a:solidFill>
                  <a:srgbClr val="181B0D"/>
                </a:solidFill>
                <a:latin typeface="宋体"/>
                <a:cs typeface="宋体"/>
              </a:rPr>
              <a:t>试</a:t>
            </a:r>
            <a:r>
              <a:rPr dirty="0" sz="2100" spc="-100">
                <a:solidFill>
                  <a:srgbClr val="181B0D"/>
                </a:solidFill>
                <a:latin typeface="宋体"/>
                <a:cs typeface="宋体"/>
              </a:rPr>
              <a:t>用例</a:t>
            </a:r>
            <a:r>
              <a:rPr dirty="0" sz="2100" spc="-114">
                <a:solidFill>
                  <a:srgbClr val="181B0D"/>
                </a:solidFill>
                <a:latin typeface="宋体"/>
                <a:cs typeface="宋体"/>
              </a:rPr>
              <a:t>或</a:t>
            </a:r>
            <a:r>
              <a:rPr dirty="0" sz="2100" spc="-100">
                <a:solidFill>
                  <a:srgbClr val="181B0D"/>
                </a:solidFill>
                <a:latin typeface="宋体"/>
                <a:cs typeface="宋体"/>
              </a:rPr>
              <a:t>修正</a:t>
            </a:r>
            <a:r>
              <a:rPr dirty="0" sz="2100" spc="-114">
                <a:solidFill>
                  <a:srgbClr val="181B0D"/>
                </a:solidFill>
                <a:latin typeface="宋体"/>
                <a:cs typeface="宋体"/>
              </a:rPr>
              <a:t>软</a:t>
            </a:r>
            <a:r>
              <a:rPr dirty="0" sz="2100" spc="-100">
                <a:solidFill>
                  <a:srgbClr val="181B0D"/>
                </a:solidFill>
                <a:latin typeface="宋体"/>
                <a:cs typeface="宋体"/>
              </a:rPr>
              <a:t>件</a:t>
            </a:r>
            <a:endParaRPr sz="2100">
              <a:latin typeface="宋体"/>
              <a:cs typeface="宋体"/>
            </a:endParaRPr>
          </a:p>
          <a:p>
            <a:pPr marL="926465">
              <a:lnSpc>
                <a:spcPts val="2390"/>
              </a:lnSpc>
            </a:pPr>
            <a:r>
              <a:rPr dirty="0" sz="2100" spc="-100">
                <a:solidFill>
                  <a:srgbClr val="181B0D"/>
                </a:solidFill>
                <a:latin typeface="宋体"/>
                <a:cs typeface="宋体"/>
              </a:rPr>
              <a:t>的错误，保证达到所要</a:t>
            </a:r>
            <a:r>
              <a:rPr dirty="0" sz="2100" spc="-110">
                <a:solidFill>
                  <a:srgbClr val="181B0D"/>
                </a:solidFill>
                <a:latin typeface="宋体"/>
                <a:cs typeface="宋体"/>
              </a:rPr>
              <a:t>求</a:t>
            </a:r>
            <a:r>
              <a:rPr dirty="0" sz="2100" spc="-100">
                <a:solidFill>
                  <a:srgbClr val="181B0D"/>
                </a:solidFill>
                <a:latin typeface="宋体"/>
                <a:cs typeface="宋体"/>
              </a:rPr>
              <a:t>的覆</a:t>
            </a:r>
            <a:r>
              <a:rPr dirty="0" sz="2100" spc="-110">
                <a:solidFill>
                  <a:srgbClr val="181B0D"/>
                </a:solidFill>
                <a:latin typeface="宋体"/>
                <a:cs typeface="宋体"/>
              </a:rPr>
              <a:t>盖</a:t>
            </a:r>
            <a:r>
              <a:rPr dirty="0" sz="2100" spc="-100">
                <a:solidFill>
                  <a:srgbClr val="181B0D"/>
                </a:solidFill>
                <a:latin typeface="宋体"/>
                <a:cs typeface="宋体"/>
              </a:rPr>
              <a:t>率目</a:t>
            </a:r>
            <a:r>
              <a:rPr dirty="0" sz="2100" spc="-110">
                <a:solidFill>
                  <a:srgbClr val="181B0D"/>
                </a:solidFill>
                <a:latin typeface="宋体"/>
                <a:cs typeface="宋体"/>
              </a:rPr>
              <a:t>标</a:t>
            </a:r>
            <a:r>
              <a:rPr dirty="0" sz="2100" spc="-95">
                <a:solidFill>
                  <a:srgbClr val="181B0D"/>
                </a:solidFill>
                <a:latin typeface="宋体"/>
                <a:cs typeface="宋体"/>
              </a:rPr>
              <a:t>；</a:t>
            </a:r>
            <a:endParaRPr sz="2100">
              <a:latin typeface="宋体"/>
              <a:cs typeface="宋体"/>
            </a:endParaRPr>
          </a:p>
          <a:p>
            <a:pPr lvl="1" marL="927100" indent="-384175">
              <a:lnSpc>
                <a:spcPct val="100000"/>
              </a:lnSpc>
              <a:spcBef>
                <a:spcPts val="450"/>
              </a:spcBef>
              <a:buFont typeface="Franklin Gothic Book"/>
              <a:buChar char="–"/>
              <a:tabLst>
                <a:tab pos="926465" algn="l"/>
                <a:tab pos="927100" algn="l"/>
              </a:tabLst>
            </a:pPr>
            <a:r>
              <a:rPr dirty="0" sz="2000" i="1">
                <a:solidFill>
                  <a:srgbClr val="181B0D"/>
                </a:solidFill>
                <a:latin typeface="Franklin Gothic Book"/>
                <a:cs typeface="Franklin Gothic Book"/>
              </a:rPr>
              <a:t>4.</a:t>
            </a:r>
            <a:r>
              <a:rPr dirty="0" sz="2100" spc="-100">
                <a:solidFill>
                  <a:srgbClr val="181B0D"/>
                </a:solidFill>
                <a:latin typeface="宋体"/>
                <a:cs typeface="宋体"/>
              </a:rPr>
              <a:t>在目标环境下重</a:t>
            </a:r>
            <a:r>
              <a:rPr dirty="0" sz="2100" spc="-114">
                <a:solidFill>
                  <a:srgbClr val="181B0D"/>
                </a:solidFill>
                <a:latin typeface="宋体"/>
                <a:cs typeface="宋体"/>
              </a:rPr>
              <a:t>复</a:t>
            </a:r>
            <a:r>
              <a:rPr dirty="0" sz="2000" spc="-50" i="1">
                <a:solidFill>
                  <a:srgbClr val="181B0D"/>
                </a:solidFill>
                <a:latin typeface="Franklin Gothic Book"/>
                <a:cs typeface="Franklin Gothic Book"/>
              </a:rPr>
              <a:t>2</a:t>
            </a:r>
            <a:r>
              <a:rPr dirty="0" sz="2100" spc="-50">
                <a:solidFill>
                  <a:srgbClr val="181B0D"/>
                </a:solidFill>
                <a:latin typeface="宋体"/>
                <a:cs typeface="宋体"/>
              </a:rPr>
              <a:t>，</a:t>
            </a:r>
            <a:r>
              <a:rPr dirty="0" sz="2100" spc="-114">
                <a:solidFill>
                  <a:srgbClr val="181B0D"/>
                </a:solidFill>
                <a:latin typeface="宋体"/>
                <a:cs typeface="宋体"/>
              </a:rPr>
              <a:t>确</a:t>
            </a:r>
            <a:r>
              <a:rPr dirty="0" sz="2100" spc="-100">
                <a:solidFill>
                  <a:srgbClr val="181B0D"/>
                </a:solidFill>
                <a:latin typeface="宋体"/>
                <a:cs typeface="宋体"/>
              </a:rPr>
              <a:t>认软</a:t>
            </a:r>
            <a:r>
              <a:rPr dirty="0" sz="2100" spc="-114">
                <a:solidFill>
                  <a:srgbClr val="181B0D"/>
                </a:solidFill>
                <a:latin typeface="宋体"/>
                <a:cs typeface="宋体"/>
              </a:rPr>
              <a:t>件</a:t>
            </a:r>
            <a:r>
              <a:rPr dirty="0" sz="2100" spc="-100">
                <a:solidFill>
                  <a:srgbClr val="181B0D"/>
                </a:solidFill>
                <a:latin typeface="宋体"/>
                <a:cs typeface="宋体"/>
              </a:rPr>
              <a:t>在目</a:t>
            </a:r>
            <a:r>
              <a:rPr dirty="0" sz="2100" spc="-114">
                <a:solidFill>
                  <a:srgbClr val="181B0D"/>
                </a:solidFill>
                <a:latin typeface="宋体"/>
                <a:cs typeface="宋体"/>
              </a:rPr>
              <a:t>标</a:t>
            </a:r>
            <a:r>
              <a:rPr dirty="0" sz="2100" spc="-100">
                <a:solidFill>
                  <a:srgbClr val="181B0D"/>
                </a:solidFill>
                <a:latin typeface="宋体"/>
                <a:cs typeface="宋体"/>
              </a:rPr>
              <a:t>环境</a:t>
            </a:r>
            <a:r>
              <a:rPr dirty="0" sz="2100" spc="-114">
                <a:solidFill>
                  <a:srgbClr val="181B0D"/>
                </a:solidFill>
                <a:latin typeface="宋体"/>
                <a:cs typeface="宋体"/>
              </a:rPr>
              <a:t>中</a:t>
            </a:r>
            <a:r>
              <a:rPr dirty="0" sz="2100" spc="-100">
                <a:solidFill>
                  <a:srgbClr val="181B0D"/>
                </a:solidFill>
                <a:latin typeface="宋体"/>
                <a:cs typeface="宋体"/>
              </a:rPr>
              <a:t>执行</a:t>
            </a:r>
            <a:r>
              <a:rPr dirty="0" sz="2100" spc="-114">
                <a:solidFill>
                  <a:srgbClr val="181B0D"/>
                </a:solidFill>
                <a:latin typeface="宋体"/>
                <a:cs typeface="宋体"/>
              </a:rPr>
              <a:t>测</a:t>
            </a:r>
            <a:r>
              <a:rPr dirty="0" sz="2100" spc="-100">
                <a:solidFill>
                  <a:srgbClr val="181B0D"/>
                </a:solidFill>
                <a:latin typeface="宋体"/>
                <a:cs typeface="宋体"/>
              </a:rPr>
              <a:t>试的</a:t>
            </a:r>
            <a:r>
              <a:rPr dirty="0" sz="2100" spc="-114">
                <a:solidFill>
                  <a:srgbClr val="181B0D"/>
                </a:solidFill>
                <a:latin typeface="宋体"/>
                <a:cs typeface="宋体"/>
              </a:rPr>
              <a:t>正</a:t>
            </a:r>
            <a:r>
              <a:rPr dirty="0" sz="2100" spc="-100">
                <a:solidFill>
                  <a:srgbClr val="181B0D"/>
                </a:solidFill>
                <a:latin typeface="宋体"/>
                <a:cs typeface="宋体"/>
              </a:rPr>
              <a:t>确性；</a:t>
            </a:r>
            <a:endParaRPr sz="2100">
              <a:latin typeface="宋体"/>
              <a:cs typeface="宋体"/>
            </a:endParaRPr>
          </a:p>
          <a:p>
            <a:pPr lvl="1" marL="926465" marR="116205" indent="-384175">
              <a:lnSpc>
                <a:spcPts val="2260"/>
              </a:lnSpc>
              <a:spcBef>
                <a:spcPts val="725"/>
              </a:spcBef>
              <a:buFont typeface="Franklin Gothic Book"/>
              <a:buChar char="–"/>
              <a:tabLst>
                <a:tab pos="926465" algn="l"/>
                <a:tab pos="927100" algn="l"/>
              </a:tabLst>
            </a:pPr>
            <a:r>
              <a:rPr dirty="0" sz="2000" i="1">
                <a:solidFill>
                  <a:srgbClr val="181B0D"/>
                </a:solidFill>
                <a:latin typeface="Franklin Gothic Book"/>
                <a:cs typeface="Franklin Gothic Book"/>
              </a:rPr>
              <a:t>5.</a:t>
            </a:r>
            <a:r>
              <a:rPr dirty="0" sz="2100" spc="-100">
                <a:solidFill>
                  <a:srgbClr val="181B0D"/>
                </a:solidFill>
                <a:latin typeface="宋体"/>
                <a:cs typeface="宋体"/>
              </a:rPr>
              <a:t>若测试需要达到极端</a:t>
            </a:r>
            <a:r>
              <a:rPr dirty="0" sz="2100" spc="-110">
                <a:solidFill>
                  <a:srgbClr val="181B0D"/>
                </a:solidFill>
                <a:latin typeface="宋体"/>
                <a:cs typeface="宋体"/>
              </a:rPr>
              <a:t>的</a:t>
            </a:r>
            <a:r>
              <a:rPr dirty="0" sz="2100" spc="-100">
                <a:solidFill>
                  <a:srgbClr val="181B0D"/>
                </a:solidFill>
                <a:latin typeface="宋体"/>
                <a:cs typeface="宋体"/>
              </a:rPr>
              <a:t>完整</a:t>
            </a:r>
            <a:r>
              <a:rPr dirty="0" sz="2100" spc="-110">
                <a:solidFill>
                  <a:srgbClr val="181B0D"/>
                </a:solidFill>
                <a:latin typeface="宋体"/>
                <a:cs typeface="宋体"/>
              </a:rPr>
              <a:t>性</a:t>
            </a:r>
            <a:r>
              <a:rPr dirty="0" sz="2100" spc="-100">
                <a:solidFill>
                  <a:srgbClr val="181B0D"/>
                </a:solidFill>
                <a:latin typeface="宋体"/>
                <a:cs typeface="宋体"/>
              </a:rPr>
              <a:t>，最</a:t>
            </a:r>
            <a:r>
              <a:rPr dirty="0" sz="2100" spc="-110">
                <a:solidFill>
                  <a:srgbClr val="181B0D"/>
                </a:solidFill>
                <a:latin typeface="宋体"/>
                <a:cs typeface="宋体"/>
              </a:rPr>
              <a:t>好</a:t>
            </a:r>
            <a:r>
              <a:rPr dirty="0" sz="2100" spc="-100">
                <a:solidFill>
                  <a:srgbClr val="181B0D"/>
                </a:solidFill>
                <a:latin typeface="宋体"/>
                <a:cs typeface="宋体"/>
              </a:rPr>
              <a:t>在目</a:t>
            </a:r>
            <a:r>
              <a:rPr dirty="0" sz="2100" spc="-110">
                <a:solidFill>
                  <a:srgbClr val="181B0D"/>
                </a:solidFill>
                <a:latin typeface="宋体"/>
                <a:cs typeface="宋体"/>
              </a:rPr>
              <a:t>标</a:t>
            </a:r>
            <a:r>
              <a:rPr dirty="0" sz="2100" spc="-100">
                <a:solidFill>
                  <a:srgbClr val="181B0D"/>
                </a:solidFill>
                <a:latin typeface="宋体"/>
                <a:cs typeface="宋体"/>
              </a:rPr>
              <a:t>系统</a:t>
            </a:r>
            <a:r>
              <a:rPr dirty="0" sz="2100" spc="-110">
                <a:solidFill>
                  <a:srgbClr val="181B0D"/>
                </a:solidFill>
                <a:latin typeface="宋体"/>
                <a:cs typeface="宋体"/>
              </a:rPr>
              <a:t>上</a:t>
            </a:r>
            <a:r>
              <a:rPr dirty="0" sz="2100" spc="-100">
                <a:solidFill>
                  <a:srgbClr val="181B0D"/>
                </a:solidFill>
                <a:latin typeface="宋体"/>
                <a:cs typeface="宋体"/>
              </a:rPr>
              <a:t>重</a:t>
            </a:r>
            <a:r>
              <a:rPr dirty="0" sz="2100" spc="-150">
                <a:solidFill>
                  <a:srgbClr val="181B0D"/>
                </a:solidFill>
                <a:latin typeface="宋体"/>
                <a:cs typeface="宋体"/>
              </a:rPr>
              <a:t>复</a:t>
            </a:r>
            <a:r>
              <a:rPr dirty="0" sz="2000" spc="-55" i="1">
                <a:solidFill>
                  <a:srgbClr val="181B0D"/>
                </a:solidFill>
                <a:latin typeface="Franklin Gothic Book"/>
                <a:cs typeface="Franklin Gothic Book"/>
              </a:rPr>
              <a:t>3</a:t>
            </a:r>
            <a:r>
              <a:rPr dirty="0" sz="2100" spc="-55">
                <a:solidFill>
                  <a:srgbClr val="181B0D"/>
                </a:solidFill>
                <a:latin typeface="宋体"/>
                <a:cs typeface="宋体"/>
              </a:rPr>
              <a:t>，</a:t>
            </a:r>
            <a:r>
              <a:rPr dirty="0" sz="2100" spc="-100">
                <a:solidFill>
                  <a:srgbClr val="181B0D"/>
                </a:solidFill>
                <a:latin typeface="宋体"/>
                <a:cs typeface="宋体"/>
              </a:rPr>
              <a:t>确定软 件的覆盖率没有改变。</a:t>
            </a:r>
            <a:endParaRPr sz="2100">
              <a:latin typeface="宋体"/>
              <a:cs typeface="宋体"/>
            </a:endParaRPr>
          </a:p>
        </p:txBody>
      </p:sp>
      <p:sp>
        <p:nvSpPr>
          <p:cNvPr id="4" name="object 4"/>
          <p:cNvSpPr txBox="1"/>
          <p:nvPr/>
        </p:nvSpPr>
        <p:spPr>
          <a:xfrm>
            <a:off x="0" y="0"/>
            <a:ext cx="259715" cy="299720"/>
          </a:xfrm>
          <a:prstGeom prst="rect">
            <a:avLst/>
          </a:prstGeom>
        </p:spPr>
        <p:txBody>
          <a:bodyPr wrap="square" lIns="0" tIns="12700" rIns="0" bIns="0" rtlCol="0" vert="horz">
            <a:spAutoFit/>
          </a:bodyPr>
          <a:lstStyle/>
          <a:p>
            <a:pPr>
              <a:lnSpc>
                <a:spcPct val="100000"/>
              </a:lnSpc>
              <a:spcBef>
                <a:spcPts val="100"/>
              </a:spcBef>
            </a:pPr>
            <a:r>
              <a:rPr dirty="0" sz="1800" spc="-85">
                <a:latin typeface="Franklin Gothic Book"/>
                <a:cs typeface="Franklin Gothic Book"/>
              </a:rPr>
              <a:t>24</a:t>
            </a:r>
            <a:endParaRPr sz="1800">
              <a:latin typeface="Franklin Gothic Book"/>
              <a:cs typeface="Franklin Gothic Boo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93165"/>
            <a:ext cx="5054600" cy="574040"/>
          </a:xfrm>
          <a:prstGeom prst="rect"/>
        </p:spPr>
        <p:txBody>
          <a:bodyPr wrap="square" lIns="0" tIns="12700" rIns="0" bIns="0" rtlCol="0" vert="horz">
            <a:spAutoFit/>
          </a:bodyPr>
          <a:lstStyle/>
          <a:p>
            <a:pPr marL="12700">
              <a:lnSpc>
                <a:spcPct val="100000"/>
              </a:lnSpc>
              <a:spcBef>
                <a:spcPts val="100"/>
              </a:spcBef>
            </a:pPr>
            <a:r>
              <a:rPr dirty="0" sz="3600"/>
              <a:t>嵌入式软件测试代表工具</a:t>
            </a:r>
            <a:endParaRPr sz="3600"/>
          </a:p>
        </p:txBody>
      </p:sp>
      <p:sp>
        <p:nvSpPr>
          <p:cNvPr id="3" name="object 3"/>
          <p:cNvSpPr txBox="1"/>
          <p:nvPr/>
        </p:nvSpPr>
        <p:spPr>
          <a:xfrm>
            <a:off x="1450594" y="1283485"/>
            <a:ext cx="9578340" cy="3129280"/>
          </a:xfrm>
          <a:prstGeom prst="rect">
            <a:avLst/>
          </a:prstGeom>
        </p:spPr>
        <p:txBody>
          <a:bodyPr wrap="square" lIns="0" tIns="64769" rIns="0" bIns="0" rtlCol="0" vert="horz">
            <a:spAutoFit/>
          </a:bodyPr>
          <a:lstStyle/>
          <a:p>
            <a:pPr marL="396240" indent="-384175">
              <a:lnSpc>
                <a:spcPct val="100000"/>
              </a:lnSpc>
              <a:spcBef>
                <a:spcPts val="509"/>
              </a:spcBef>
              <a:buFont typeface="Franklin Gothic Book"/>
              <a:buChar char="■"/>
              <a:tabLst>
                <a:tab pos="396240" algn="l"/>
                <a:tab pos="396875" algn="l"/>
              </a:tabLst>
            </a:pPr>
            <a:r>
              <a:rPr dirty="0" sz="2000">
                <a:solidFill>
                  <a:srgbClr val="181B0D"/>
                </a:solidFill>
                <a:latin typeface="宋体"/>
                <a:cs typeface="宋体"/>
              </a:rPr>
              <a:t>嵌入式白盒测试工具</a:t>
            </a:r>
            <a:endParaRPr sz="2000">
              <a:latin typeface="宋体"/>
              <a:cs typeface="宋体"/>
            </a:endParaRPr>
          </a:p>
          <a:p>
            <a:pPr lvl="1" marL="927100" marR="257175" indent="-384175">
              <a:lnSpc>
                <a:spcPts val="2280"/>
              </a:lnSpc>
              <a:spcBef>
                <a:spcPts val="715"/>
              </a:spcBef>
              <a:buSzPct val="95238"/>
              <a:buFont typeface="Franklin Gothic Book"/>
              <a:buChar char="–"/>
              <a:tabLst>
                <a:tab pos="926465" algn="l"/>
                <a:tab pos="927100" algn="l"/>
              </a:tabLst>
            </a:pPr>
            <a:r>
              <a:rPr dirty="0" sz="2100" spc="-100">
                <a:solidFill>
                  <a:srgbClr val="181B0D"/>
                </a:solidFill>
                <a:latin typeface="宋体"/>
                <a:cs typeface="宋体"/>
              </a:rPr>
              <a:t>白盒测试以源代码为测</a:t>
            </a:r>
            <a:r>
              <a:rPr dirty="0" sz="2100" spc="-114">
                <a:solidFill>
                  <a:srgbClr val="181B0D"/>
                </a:solidFill>
                <a:latin typeface="宋体"/>
                <a:cs typeface="宋体"/>
              </a:rPr>
              <a:t>试</a:t>
            </a:r>
            <a:r>
              <a:rPr dirty="0" sz="2100" spc="-100">
                <a:solidFill>
                  <a:srgbClr val="181B0D"/>
                </a:solidFill>
                <a:latin typeface="宋体"/>
                <a:cs typeface="宋体"/>
              </a:rPr>
              <a:t>对象</a:t>
            </a:r>
            <a:r>
              <a:rPr dirty="0" sz="2100" spc="-114">
                <a:solidFill>
                  <a:srgbClr val="181B0D"/>
                </a:solidFill>
                <a:latin typeface="宋体"/>
                <a:cs typeface="宋体"/>
              </a:rPr>
              <a:t>，</a:t>
            </a:r>
            <a:r>
              <a:rPr dirty="0" sz="2100" spc="-100">
                <a:solidFill>
                  <a:srgbClr val="181B0D"/>
                </a:solidFill>
                <a:latin typeface="宋体"/>
                <a:cs typeface="宋体"/>
              </a:rPr>
              <a:t>除对</a:t>
            </a:r>
            <a:r>
              <a:rPr dirty="0" sz="2100" spc="-114">
                <a:solidFill>
                  <a:srgbClr val="181B0D"/>
                </a:solidFill>
                <a:latin typeface="宋体"/>
                <a:cs typeface="宋体"/>
              </a:rPr>
              <a:t>软</a:t>
            </a:r>
            <a:r>
              <a:rPr dirty="0" sz="2100" spc="-100">
                <a:solidFill>
                  <a:srgbClr val="181B0D"/>
                </a:solidFill>
                <a:latin typeface="宋体"/>
                <a:cs typeface="宋体"/>
              </a:rPr>
              <a:t>件进</a:t>
            </a:r>
            <a:r>
              <a:rPr dirty="0" sz="2100" spc="-114">
                <a:solidFill>
                  <a:srgbClr val="181B0D"/>
                </a:solidFill>
                <a:latin typeface="宋体"/>
                <a:cs typeface="宋体"/>
              </a:rPr>
              <a:t>行</a:t>
            </a:r>
            <a:r>
              <a:rPr dirty="0" sz="2100" spc="-100">
                <a:solidFill>
                  <a:srgbClr val="181B0D"/>
                </a:solidFill>
                <a:latin typeface="宋体"/>
                <a:cs typeface="宋体"/>
              </a:rPr>
              <a:t>通常</a:t>
            </a:r>
            <a:r>
              <a:rPr dirty="0" sz="2100" spc="-114">
                <a:solidFill>
                  <a:srgbClr val="181B0D"/>
                </a:solidFill>
                <a:latin typeface="宋体"/>
                <a:cs typeface="宋体"/>
              </a:rPr>
              <a:t>的</a:t>
            </a:r>
            <a:r>
              <a:rPr dirty="0" sz="2100" spc="-100">
                <a:solidFill>
                  <a:srgbClr val="181B0D"/>
                </a:solidFill>
                <a:latin typeface="宋体"/>
                <a:cs typeface="宋体"/>
              </a:rPr>
              <a:t>结构</a:t>
            </a:r>
            <a:r>
              <a:rPr dirty="0" sz="2100" spc="-114">
                <a:solidFill>
                  <a:srgbClr val="181B0D"/>
                </a:solidFill>
                <a:latin typeface="宋体"/>
                <a:cs typeface="宋体"/>
              </a:rPr>
              <a:t>分</a:t>
            </a:r>
            <a:r>
              <a:rPr dirty="0" sz="2100" spc="-100">
                <a:solidFill>
                  <a:srgbClr val="181B0D"/>
                </a:solidFill>
                <a:latin typeface="宋体"/>
                <a:cs typeface="宋体"/>
              </a:rPr>
              <a:t>析和</a:t>
            </a:r>
            <a:r>
              <a:rPr dirty="0" sz="2100" spc="-114">
                <a:solidFill>
                  <a:srgbClr val="181B0D"/>
                </a:solidFill>
                <a:latin typeface="宋体"/>
                <a:cs typeface="宋体"/>
              </a:rPr>
              <a:t>质</a:t>
            </a:r>
            <a:r>
              <a:rPr dirty="0" sz="2100" spc="-100">
                <a:solidFill>
                  <a:srgbClr val="181B0D"/>
                </a:solidFill>
                <a:latin typeface="宋体"/>
                <a:cs typeface="宋体"/>
              </a:rPr>
              <a:t>量度</a:t>
            </a:r>
            <a:r>
              <a:rPr dirty="0" sz="2100" spc="-114">
                <a:solidFill>
                  <a:srgbClr val="181B0D"/>
                </a:solidFill>
                <a:latin typeface="宋体"/>
                <a:cs typeface="宋体"/>
              </a:rPr>
              <a:t>量</a:t>
            </a:r>
            <a:r>
              <a:rPr dirty="0" sz="2100" spc="-100">
                <a:solidFill>
                  <a:srgbClr val="181B0D"/>
                </a:solidFill>
                <a:latin typeface="宋体"/>
                <a:cs typeface="宋体"/>
              </a:rPr>
              <a:t>等 静态分析外，主要进行</a:t>
            </a:r>
            <a:r>
              <a:rPr dirty="0" sz="2100" spc="-114">
                <a:solidFill>
                  <a:srgbClr val="181B0D"/>
                </a:solidFill>
                <a:latin typeface="宋体"/>
                <a:cs typeface="宋体"/>
              </a:rPr>
              <a:t>动</a:t>
            </a:r>
            <a:r>
              <a:rPr dirty="0" sz="2100" spc="-100">
                <a:solidFill>
                  <a:srgbClr val="181B0D"/>
                </a:solidFill>
                <a:latin typeface="宋体"/>
                <a:cs typeface="宋体"/>
              </a:rPr>
              <a:t>态测</a:t>
            </a:r>
            <a:r>
              <a:rPr dirty="0" sz="2100" spc="-110">
                <a:solidFill>
                  <a:srgbClr val="181B0D"/>
                </a:solidFill>
                <a:latin typeface="宋体"/>
                <a:cs typeface="宋体"/>
              </a:rPr>
              <a:t>试</a:t>
            </a:r>
            <a:r>
              <a:rPr dirty="0" sz="2100" spc="-100">
                <a:solidFill>
                  <a:srgbClr val="181B0D"/>
                </a:solidFill>
                <a:latin typeface="宋体"/>
                <a:cs typeface="宋体"/>
              </a:rPr>
              <a:t>。</a:t>
            </a:r>
            <a:endParaRPr sz="2100">
              <a:latin typeface="宋体"/>
              <a:cs typeface="宋体"/>
            </a:endParaRPr>
          </a:p>
          <a:p>
            <a:pPr lvl="2" marL="1384300" indent="-384175">
              <a:lnSpc>
                <a:spcPct val="100000"/>
              </a:lnSpc>
              <a:spcBef>
                <a:spcPts val="530"/>
              </a:spcBef>
              <a:buFont typeface="Franklin Gothic Book"/>
              <a:buChar char="■"/>
              <a:tabLst>
                <a:tab pos="1383665" algn="l"/>
                <a:tab pos="1384300" algn="l"/>
              </a:tabLst>
            </a:pPr>
            <a:r>
              <a:rPr dirty="0" sz="1800">
                <a:solidFill>
                  <a:srgbClr val="181B0D"/>
                </a:solidFill>
                <a:latin typeface="Times New Roman"/>
                <a:cs typeface="Times New Roman"/>
              </a:rPr>
              <a:t>Logiscope</a:t>
            </a:r>
            <a:r>
              <a:rPr dirty="0" sz="1800" spc="-15">
                <a:solidFill>
                  <a:srgbClr val="181B0D"/>
                </a:solidFill>
                <a:latin typeface="Times New Roman"/>
                <a:cs typeface="Times New Roman"/>
              </a:rPr>
              <a:t> </a:t>
            </a:r>
            <a:r>
              <a:rPr dirty="0" sz="1800" spc="-10">
                <a:solidFill>
                  <a:srgbClr val="181B0D"/>
                </a:solidFill>
                <a:latin typeface="Times New Roman"/>
                <a:cs typeface="Times New Roman"/>
              </a:rPr>
              <a:t>TestChecher</a:t>
            </a:r>
            <a:r>
              <a:rPr dirty="0" sz="1800">
                <a:solidFill>
                  <a:srgbClr val="181B0D"/>
                </a:solidFill>
                <a:latin typeface="宋体"/>
                <a:cs typeface="宋体"/>
              </a:rPr>
              <a:t>、</a:t>
            </a:r>
            <a:r>
              <a:rPr dirty="0" sz="1800" spc="-35">
                <a:solidFill>
                  <a:srgbClr val="181B0D"/>
                </a:solidFill>
                <a:latin typeface="Times New Roman"/>
                <a:cs typeface="Times New Roman"/>
              </a:rPr>
              <a:t>Test</a:t>
            </a:r>
            <a:r>
              <a:rPr dirty="0" sz="1800" spc="-30">
                <a:solidFill>
                  <a:srgbClr val="181B0D"/>
                </a:solidFill>
                <a:latin typeface="Times New Roman"/>
                <a:cs typeface="Times New Roman"/>
              </a:rPr>
              <a:t> </a:t>
            </a:r>
            <a:r>
              <a:rPr dirty="0" sz="1800" spc="-10">
                <a:solidFill>
                  <a:srgbClr val="181B0D"/>
                </a:solidFill>
                <a:latin typeface="Times New Roman"/>
                <a:cs typeface="Times New Roman"/>
              </a:rPr>
              <a:t>RealTime</a:t>
            </a:r>
            <a:r>
              <a:rPr dirty="0" sz="1800">
                <a:solidFill>
                  <a:srgbClr val="181B0D"/>
                </a:solidFill>
                <a:latin typeface="宋体"/>
                <a:cs typeface="宋体"/>
              </a:rPr>
              <a:t>、</a:t>
            </a:r>
            <a:r>
              <a:rPr dirty="0" sz="1800" spc="-15">
                <a:solidFill>
                  <a:srgbClr val="181B0D"/>
                </a:solidFill>
                <a:latin typeface="Times New Roman"/>
                <a:cs typeface="Times New Roman"/>
              </a:rPr>
              <a:t>CodeTest</a:t>
            </a:r>
            <a:r>
              <a:rPr dirty="0" sz="1800">
                <a:solidFill>
                  <a:srgbClr val="181B0D"/>
                </a:solidFill>
                <a:latin typeface="宋体"/>
                <a:cs typeface="宋体"/>
              </a:rPr>
              <a:t>、</a:t>
            </a:r>
            <a:r>
              <a:rPr dirty="0" sz="1800" spc="-25">
                <a:solidFill>
                  <a:srgbClr val="181B0D"/>
                </a:solidFill>
                <a:latin typeface="Times New Roman"/>
                <a:cs typeface="Times New Roman"/>
              </a:rPr>
              <a:t>VectorCAST</a:t>
            </a:r>
            <a:endParaRPr sz="1800">
              <a:latin typeface="Times New Roman"/>
              <a:cs typeface="Times New Roman"/>
            </a:endParaRPr>
          </a:p>
          <a:p>
            <a:pPr marL="396240" indent="-384175">
              <a:lnSpc>
                <a:spcPct val="100000"/>
              </a:lnSpc>
              <a:spcBef>
                <a:spcPts val="1035"/>
              </a:spcBef>
              <a:buFont typeface="Franklin Gothic Book"/>
              <a:buChar char="■"/>
              <a:tabLst>
                <a:tab pos="396240" algn="l"/>
                <a:tab pos="396875" algn="l"/>
              </a:tabLst>
            </a:pPr>
            <a:r>
              <a:rPr dirty="0" sz="2000">
                <a:solidFill>
                  <a:srgbClr val="181B0D"/>
                </a:solidFill>
                <a:latin typeface="宋体"/>
                <a:cs typeface="宋体"/>
              </a:rPr>
              <a:t>嵌入式黑盒测试工具</a:t>
            </a:r>
            <a:endParaRPr sz="2000">
              <a:latin typeface="宋体"/>
              <a:cs typeface="宋体"/>
            </a:endParaRPr>
          </a:p>
          <a:p>
            <a:pPr lvl="1" marL="927100" marR="5080" indent="-384175">
              <a:lnSpc>
                <a:spcPct val="89500"/>
              </a:lnSpc>
              <a:spcBef>
                <a:spcPts val="735"/>
              </a:spcBef>
              <a:buSzPct val="95238"/>
              <a:buFont typeface="Franklin Gothic Book"/>
              <a:buChar char="–"/>
              <a:tabLst>
                <a:tab pos="926465" algn="l"/>
                <a:tab pos="927100" algn="l"/>
              </a:tabLst>
            </a:pPr>
            <a:r>
              <a:rPr dirty="0" sz="2100" spc="-100">
                <a:solidFill>
                  <a:srgbClr val="181B0D"/>
                </a:solidFill>
                <a:latin typeface="宋体"/>
                <a:cs typeface="宋体"/>
              </a:rPr>
              <a:t>以硬件方式将被测系统</a:t>
            </a:r>
            <a:r>
              <a:rPr dirty="0" sz="2100" spc="-114">
                <a:solidFill>
                  <a:srgbClr val="181B0D"/>
                </a:solidFill>
                <a:latin typeface="宋体"/>
                <a:cs typeface="宋体"/>
              </a:rPr>
              <a:t>的</a:t>
            </a:r>
            <a:r>
              <a:rPr dirty="0" sz="2100" spc="-100">
                <a:solidFill>
                  <a:srgbClr val="181B0D"/>
                </a:solidFill>
                <a:latin typeface="宋体"/>
                <a:cs typeface="宋体"/>
              </a:rPr>
              <a:t>输入</a:t>
            </a:r>
            <a:r>
              <a:rPr dirty="0" sz="2000" spc="-5" i="1">
                <a:solidFill>
                  <a:srgbClr val="181B0D"/>
                </a:solidFill>
                <a:latin typeface="Franklin Gothic Book"/>
                <a:cs typeface="Franklin Gothic Book"/>
              </a:rPr>
              <a:t>/</a:t>
            </a:r>
            <a:r>
              <a:rPr dirty="0" sz="2100" spc="-114">
                <a:solidFill>
                  <a:srgbClr val="181B0D"/>
                </a:solidFill>
                <a:latin typeface="宋体"/>
                <a:cs typeface="宋体"/>
              </a:rPr>
              <a:t>输</a:t>
            </a:r>
            <a:r>
              <a:rPr dirty="0" sz="2100" spc="-100">
                <a:solidFill>
                  <a:srgbClr val="181B0D"/>
                </a:solidFill>
                <a:latin typeface="宋体"/>
                <a:cs typeface="宋体"/>
              </a:rPr>
              <a:t>出端</a:t>
            </a:r>
            <a:r>
              <a:rPr dirty="0" sz="2100" spc="-114">
                <a:solidFill>
                  <a:srgbClr val="181B0D"/>
                </a:solidFill>
                <a:latin typeface="宋体"/>
                <a:cs typeface="宋体"/>
              </a:rPr>
              <a:t>口</a:t>
            </a:r>
            <a:r>
              <a:rPr dirty="0" sz="2100" spc="-100">
                <a:solidFill>
                  <a:srgbClr val="181B0D"/>
                </a:solidFill>
                <a:latin typeface="宋体"/>
                <a:cs typeface="宋体"/>
              </a:rPr>
              <a:t>用硬</a:t>
            </a:r>
            <a:r>
              <a:rPr dirty="0" sz="2100" spc="-114">
                <a:solidFill>
                  <a:srgbClr val="181B0D"/>
                </a:solidFill>
                <a:latin typeface="宋体"/>
                <a:cs typeface="宋体"/>
              </a:rPr>
              <a:t>件</a:t>
            </a:r>
            <a:r>
              <a:rPr dirty="0" sz="2100" spc="-100">
                <a:solidFill>
                  <a:srgbClr val="181B0D"/>
                </a:solidFill>
                <a:latin typeface="宋体"/>
                <a:cs typeface="宋体"/>
              </a:rPr>
              <a:t>对接</a:t>
            </a:r>
            <a:r>
              <a:rPr dirty="0" sz="2100" spc="-114">
                <a:solidFill>
                  <a:srgbClr val="181B0D"/>
                </a:solidFill>
                <a:latin typeface="宋体"/>
                <a:cs typeface="宋体"/>
              </a:rPr>
              <a:t>相</a:t>
            </a:r>
            <a:r>
              <a:rPr dirty="0" sz="2100" spc="-100">
                <a:solidFill>
                  <a:srgbClr val="181B0D"/>
                </a:solidFill>
                <a:latin typeface="宋体"/>
                <a:cs typeface="宋体"/>
              </a:rPr>
              <a:t>连，</a:t>
            </a:r>
            <a:r>
              <a:rPr dirty="0" sz="2100" spc="-114">
                <a:solidFill>
                  <a:srgbClr val="181B0D"/>
                </a:solidFill>
                <a:latin typeface="宋体"/>
                <a:cs typeface="宋体"/>
              </a:rPr>
              <a:t>使</a:t>
            </a:r>
            <a:r>
              <a:rPr dirty="0" sz="2100" spc="-100">
                <a:solidFill>
                  <a:srgbClr val="181B0D"/>
                </a:solidFill>
                <a:latin typeface="宋体"/>
                <a:cs typeface="宋体"/>
              </a:rPr>
              <a:t>用实</a:t>
            </a:r>
            <a:r>
              <a:rPr dirty="0" sz="2100" spc="-114">
                <a:solidFill>
                  <a:srgbClr val="181B0D"/>
                </a:solidFill>
                <a:latin typeface="宋体"/>
                <a:cs typeface="宋体"/>
              </a:rPr>
              <a:t>时</a:t>
            </a:r>
            <a:r>
              <a:rPr dirty="0" sz="2100" spc="-100">
                <a:solidFill>
                  <a:srgbClr val="181B0D"/>
                </a:solidFill>
                <a:latin typeface="宋体"/>
                <a:cs typeface="宋体"/>
              </a:rPr>
              <a:t>处</a:t>
            </a:r>
            <a:r>
              <a:rPr dirty="0" sz="2100" spc="-114">
                <a:solidFill>
                  <a:srgbClr val="181B0D"/>
                </a:solidFill>
                <a:latin typeface="宋体"/>
                <a:cs typeface="宋体"/>
              </a:rPr>
              <a:t>理机</a:t>
            </a:r>
            <a:r>
              <a:rPr dirty="0" sz="2100" spc="-100">
                <a:solidFill>
                  <a:srgbClr val="181B0D"/>
                </a:solidFill>
                <a:latin typeface="宋体"/>
                <a:cs typeface="宋体"/>
              </a:rPr>
              <a:t>和 宿主机</a:t>
            </a:r>
            <a:r>
              <a:rPr dirty="0" sz="2100" spc="-114">
                <a:solidFill>
                  <a:srgbClr val="181B0D"/>
                </a:solidFill>
                <a:latin typeface="宋体"/>
                <a:cs typeface="宋体"/>
              </a:rPr>
              <a:t>对</a:t>
            </a:r>
            <a:r>
              <a:rPr dirty="0" sz="2100" spc="-100">
                <a:solidFill>
                  <a:srgbClr val="181B0D"/>
                </a:solidFill>
                <a:latin typeface="宋体"/>
                <a:cs typeface="宋体"/>
              </a:rPr>
              <a:t>被</a:t>
            </a:r>
            <a:r>
              <a:rPr dirty="0" sz="2100" spc="-114">
                <a:solidFill>
                  <a:srgbClr val="181B0D"/>
                </a:solidFill>
                <a:latin typeface="宋体"/>
                <a:cs typeface="宋体"/>
              </a:rPr>
              <a:t>测</a:t>
            </a:r>
            <a:r>
              <a:rPr dirty="0" sz="2100" spc="-100">
                <a:solidFill>
                  <a:srgbClr val="181B0D"/>
                </a:solidFill>
                <a:latin typeface="宋体"/>
                <a:cs typeface="宋体"/>
              </a:rPr>
              <a:t>系统进</a:t>
            </a:r>
            <a:r>
              <a:rPr dirty="0" sz="2100" spc="-114">
                <a:solidFill>
                  <a:srgbClr val="181B0D"/>
                </a:solidFill>
                <a:latin typeface="宋体"/>
                <a:cs typeface="宋体"/>
              </a:rPr>
              <a:t>行</a:t>
            </a:r>
            <a:r>
              <a:rPr dirty="0" sz="2100" spc="-100">
                <a:solidFill>
                  <a:srgbClr val="181B0D"/>
                </a:solidFill>
                <a:latin typeface="宋体"/>
                <a:cs typeface="宋体"/>
              </a:rPr>
              <a:t>激</a:t>
            </a:r>
            <a:r>
              <a:rPr dirty="0" sz="2100" spc="-114">
                <a:solidFill>
                  <a:srgbClr val="181B0D"/>
                </a:solidFill>
                <a:latin typeface="宋体"/>
                <a:cs typeface="宋体"/>
              </a:rPr>
              <a:t>励</a:t>
            </a:r>
            <a:r>
              <a:rPr dirty="0" sz="2100" spc="-100">
                <a:solidFill>
                  <a:srgbClr val="181B0D"/>
                </a:solidFill>
                <a:latin typeface="宋体"/>
                <a:cs typeface="宋体"/>
              </a:rPr>
              <a:t>和输入</a:t>
            </a:r>
            <a:r>
              <a:rPr dirty="0" sz="2100" spc="-114">
                <a:solidFill>
                  <a:srgbClr val="181B0D"/>
                </a:solidFill>
                <a:latin typeface="宋体"/>
                <a:cs typeface="宋体"/>
              </a:rPr>
              <a:t>，</a:t>
            </a:r>
            <a:r>
              <a:rPr dirty="0" sz="2100" spc="-100">
                <a:solidFill>
                  <a:srgbClr val="181B0D"/>
                </a:solidFill>
                <a:latin typeface="宋体"/>
                <a:cs typeface="宋体"/>
              </a:rPr>
              <a:t>实</a:t>
            </a:r>
            <a:r>
              <a:rPr dirty="0" sz="2100" spc="-114">
                <a:solidFill>
                  <a:srgbClr val="181B0D"/>
                </a:solidFill>
                <a:latin typeface="宋体"/>
                <a:cs typeface="宋体"/>
              </a:rPr>
              <a:t>施</a:t>
            </a:r>
            <a:r>
              <a:rPr dirty="0" sz="2100" spc="-100">
                <a:solidFill>
                  <a:srgbClr val="181B0D"/>
                </a:solidFill>
                <a:latin typeface="宋体"/>
                <a:cs typeface="宋体"/>
              </a:rPr>
              <a:t>驱动，</a:t>
            </a:r>
            <a:r>
              <a:rPr dirty="0" sz="2100" spc="-114">
                <a:solidFill>
                  <a:srgbClr val="181B0D"/>
                </a:solidFill>
                <a:latin typeface="宋体"/>
                <a:cs typeface="宋体"/>
              </a:rPr>
              <a:t>然</a:t>
            </a:r>
            <a:r>
              <a:rPr dirty="0" sz="2100" spc="-100">
                <a:solidFill>
                  <a:srgbClr val="181B0D"/>
                </a:solidFill>
                <a:latin typeface="宋体"/>
                <a:cs typeface="宋体"/>
              </a:rPr>
              <a:t>后</a:t>
            </a:r>
            <a:r>
              <a:rPr dirty="0" sz="2100" spc="-114">
                <a:solidFill>
                  <a:srgbClr val="181B0D"/>
                </a:solidFill>
                <a:latin typeface="宋体"/>
                <a:cs typeface="宋体"/>
              </a:rPr>
              <a:t>获</a:t>
            </a:r>
            <a:r>
              <a:rPr dirty="0" sz="2100" spc="-100">
                <a:solidFill>
                  <a:srgbClr val="181B0D"/>
                </a:solidFill>
                <a:latin typeface="宋体"/>
                <a:cs typeface="宋体"/>
              </a:rPr>
              <a:t>取输出</a:t>
            </a:r>
            <a:r>
              <a:rPr dirty="0" sz="2100" spc="-114">
                <a:solidFill>
                  <a:srgbClr val="181B0D"/>
                </a:solidFill>
                <a:latin typeface="宋体"/>
                <a:cs typeface="宋体"/>
              </a:rPr>
              <a:t>结</a:t>
            </a:r>
            <a:r>
              <a:rPr dirty="0" sz="2100" spc="-100">
                <a:solidFill>
                  <a:srgbClr val="181B0D"/>
                </a:solidFill>
                <a:latin typeface="宋体"/>
                <a:cs typeface="宋体"/>
              </a:rPr>
              <a:t>果</a:t>
            </a:r>
            <a:r>
              <a:rPr dirty="0" sz="2100" spc="-114">
                <a:solidFill>
                  <a:srgbClr val="181B0D"/>
                </a:solidFill>
                <a:latin typeface="宋体"/>
                <a:cs typeface="宋体"/>
              </a:rPr>
              <a:t>进</a:t>
            </a:r>
            <a:r>
              <a:rPr dirty="0" sz="2100" spc="-100">
                <a:solidFill>
                  <a:srgbClr val="181B0D"/>
                </a:solidFill>
                <a:latin typeface="宋体"/>
                <a:cs typeface="宋体"/>
              </a:rPr>
              <a:t>行分析，  进行开环或闭环测试。</a:t>
            </a:r>
            <a:endParaRPr sz="2100">
              <a:latin typeface="宋体"/>
              <a:cs typeface="宋体"/>
            </a:endParaRPr>
          </a:p>
          <a:p>
            <a:pPr lvl="2" marL="1384300" indent="-384175">
              <a:lnSpc>
                <a:spcPct val="100000"/>
              </a:lnSpc>
              <a:spcBef>
                <a:spcPts val="560"/>
              </a:spcBef>
              <a:buFont typeface="Franklin Gothic Book"/>
              <a:buChar char="■"/>
              <a:tabLst>
                <a:tab pos="1383665" algn="l"/>
                <a:tab pos="1384300" algn="l"/>
              </a:tabLst>
            </a:pPr>
            <a:r>
              <a:rPr dirty="0" sz="1800" spc="-10">
                <a:solidFill>
                  <a:srgbClr val="181B0D"/>
                </a:solidFill>
                <a:latin typeface="Times New Roman"/>
                <a:cs typeface="Times New Roman"/>
              </a:rPr>
              <a:t>ADS-2</a:t>
            </a:r>
            <a:r>
              <a:rPr dirty="0" sz="1800" spc="-5">
                <a:solidFill>
                  <a:srgbClr val="181B0D"/>
                </a:solidFill>
                <a:latin typeface="宋体"/>
                <a:cs typeface="宋体"/>
              </a:rPr>
              <a:t>系统</a:t>
            </a:r>
            <a:r>
              <a:rPr dirty="0" sz="1800">
                <a:solidFill>
                  <a:srgbClr val="181B0D"/>
                </a:solidFill>
                <a:latin typeface="宋体"/>
                <a:cs typeface="宋体"/>
              </a:rPr>
              <a:t>、</a:t>
            </a:r>
            <a:r>
              <a:rPr dirty="0" sz="1800">
                <a:solidFill>
                  <a:srgbClr val="181B0D"/>
                </a:solidFill>
                <a:latin typeface="Times New Roman"/>
                <a:cs typeface="Times New Roman"/>
              </a:rPr>
              <a:t>GESTE</a:t>
            </a:r>
            <a:r>
              <a:rPr dirty="0" sz="1800" spc="-5">
                <a:solidFill>
                  <a:srgbClr val="181B0D"/>
                </a:solidFill>
                <a:latin typeface="宋体"/>
                <a:cs typeface="宋体"/>
              </a:rPr>
              <a:t>嵌入式系统测试环境</a:t>
            </a:r>
            <a:endParaRPr sz="18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25</a:t>
            </a:r>
            <a:endParaRPr sz="1800">
              <a:latin typeface="Franklin Gothic Book"/>
              <a:cs typeface="Franklin Gothic Boo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4586"/>
            <a:ext cx="5608320" cy="635000"/>
          </a:xfrm>
          <a:prstGeom prst="rect"/>
        </p:spPr>
        <p:txBody>
          <a:bodyPr wrap="square" lIns="0" tIns="12065" rIns="0" bIns="0" rtlCol="0" vert="horz">
            <a:spAutoFit/>
          </a:bodyPr>
          <a:lstStyle/>
          <a:p>
            <a:pPr marL="12700">
              <a:lnSpc>
                <a:spcPct val="100000"/>
              </a:lnSpc>
              <a:spcBef>
                <a:spcPts val="95"/>
              </a:spcBef>
            </a:pPr>
            <a:r>
              <a:rPr dirty="0" spc="-5"/>
              <a:t>嵌入式软件测试代表工具</a:t>
            </a:r>
          </a:p>
        </p:txBody>
      </p:sp>
      <p:sp>
        <p:nvSpPr>
          <p:cNvPr id="3" name="object 3"/>
          <p:cNvSpPr txBox="1"/>
          <p:nvPr/>
        </p:nvSpPr>
        <p:spPr>
          <a:xfrm>
            <a:off x="1450594" y="1283485"/>
            <a:ext cx="9327515" cy="3127375"/>
          </a:xfrm>
          <a:prstGeom prst="rect">
            <a:avLst/>
          </a:prstGeom>
        </p:spPr>
        <p:txBody>
          <a:bodyPr wrap="square" lIns="0" tIns="64769" rIns="0" bIns="0" rtlCol="0" vert="horz">
            <a:spAutoFit/>
          </a:bodyPr>
          <a:lstStyle/>
          <a:p>
            <a:pPr algn="just" marL="396240" indent="-384175">
              <a:lnSpc>
                <a:spcPct val="100000"/>
              </a:lnSpc>
              <a:spcBef>
                <a:spcPts val="509"/>
              </a:spcBef>
              <a:buFont typeface="Franklin Gothic Book"/>
              <a:buChar char="■"/>
              <a:tabLst>
                <a:tab pos="396875" algn="l"/>
              </a:tabLst>
            </a:pPr>
            <a:r>
              <a:rPr dirty="0" sz="2000">
                <a:solidFill>
                  <a:srgbClr val="181B0D"/>
                </a:solidFill>
                <a:latin typeface="宋体"/>
                <a:cs typeface="宋体"/>
              </a:rPr>
              <a:t>嵌入式灰盒测试工具</a:t>
            </a:r>
            <a:endParaRPr sz="2000">
              <a:latin typeface="宋体"/>
              <a:cs typeface="宋体"/>
            </a:endParaRPr>
          </a:p>
          <a:p>
            <a:pPr algn="just" lvl="1" marL="927100" marR="5715" indent="-384175">
              <a:lnSpc>
                <a:spcPts val="2280"/>
              </a:lnSpc>
              <a:spcBef>
                <a:spcPts val="715"/>
              </a:spcBef>
              <a:buSzPct val="95238"/>
              <a:buFont typeface="Franklin Gothic Book"/>
              <a:buChar char="–"/>
              <a:tabLst>
                <a:tab pos="927100" algn="l"/>
              </a:tabLst>
            </a:pPr>
            <a:r>
              <a:rPr dirty="0" sz="2100" spc="-100">
                <a:solidFill>
                  <a:srgbClr val="181B0D"/>
                </a:solidFill>
                <a:latin typeface="宋体"/>
                <a:cs typeface="宋体"/>
              </a:rPr>
              <a:t>灰盒测试是指嵌入式软</a:t>
            </a:r>
            <a:r>
              <a:rPr dirty="0" sz="2100" spc="-114">
                <a:solidFill>
                  <a:srgbClr val="181B0D"/>
                </a:solidFill>
                <a:latin typeface="宋体"/>
                <a:cs typeface="宋体"/>
              </a:rPr>
              <a:t>件</a:t>
            </a:r>
            <a:r>
              <a:rPr dirty="0" sz="2100" spc="-100">
                <a:solidFill>
                  <a:srgbClr val="181B0D"/>
                </a:solidFill>
                <a:latin typeface="宋体"/>
                <a:cs typeface="宋体"/>
              </a:rPr>
              <a:t>既能</a:t>
            </a:r>
            <a:r>
              <a:rPr dirty="0" sz="2100" spc="-114">
                <a:solidFill>
                  <a:srgbClr val="181B0D"/>
                </a:solidFill>
                <a:latin typeface="宋体"/>
                <a:cs typeface="宋体"/>
              </a:rPr>
              <a:t>做</a:t>
            </a:r>
            <a:r>
              <a:rPr dirty="0" sz="2100" spc="-100">
                <a:solidFill>
                  <a:srgbClr val="181B0D"/>
                </a:solidFill>
                <a:latin typeface="宋体"/>
                <a:cs typeface="宋体"/>
              </a:rPr>
              <a:t>白盒</a:t>
            </a:r>
            <a:r>
              <a:rPr dirty="0" sz="2100" spc="-114">
                <a:solidFill>
                  <a:srgbClr val="181B0D"/>
                </a:solidFill>
                <a:latin typeface="宋体"/>
                <a:cs typeface="宋体"/>
              </a:rPr>
              <a:t>测</a:t>
            </a:r>
            <a:r>
              <a:rPr dirty="0" sz="2100" spc="-100">
                <a:solidFill>
                  <a:srgbClr val="181B0D"/>
                </a:solidFill>
                <a:latin typeface="宋体"/>
                <a:cs typeface="宋体"/>
              </a:rPr>
              <a:t>试，</a:t>
            </a:r>
            <a:r>
              <a:rPr dirty="0" sz="2100" spc="-114">
                <a:solidFill>
                  <a:srgbClr val="181B0D"/>
                </a:solidFill>
                <a:latin typeface="宋体"/>
                <a:cs typeface="宋体"/>
              </a:rPr>
              <a:t>又</a:t>
            </a:r>
            <a:r>
              <a:rPr dirty="0" sz="2100" spc="-100">
                <a:solidFill>
                  <a:srgbClr val="181B0D"/>
                </a:solidFill>
                <a:latin typeface="宋体"/>
                <a:cs typeface="宋体"/>
              </a:rPr>
              <a:t>能做</a:t>
            </a:r>
            <a:r>
              <a:rPr dirty="0" sz="2100" spc="-114">
                <a:solidFill>
                  <a:srgbClr val="181B0D"/>
                </a:solidFill>
                <a:latin typeface="宋体"/>
                <a:cs typeface="宋体"/>
              </a:rPr>
              <a:t>黑</a:t>
            </a:r>
            <a:r>
              <a:rPr dirty="0" sz="2100" spc="-100">
                <a:solidFill>
                  <a:srgbClr val="181B0D"/>
                </a:solidFill>
                <a:latin typeface="宋体"/>
                <a:cs typeface="宋体"/>
              </a:rPr>
              <a:t>盒测</a:t>
            </a:r>
            <a:r>
              <a:rPr dirty="0" sz="2100" spc="-114">
                <a:solidFill>
                  <a:srgbClr val="181B0D"/>
                </a:solidFill>
                <a:latin typeface="宋体"/>
                <a:cs typeface="宋体"/>
              </a:rPr>
              <a:t>试</a:t>
            </a:r>
            <a:r>
              <a:rPr dirty="0" sz="2100" spc="-100">
                <a:solidFill>
                  <a:srgbClr val="181B0D"/>
                </a:solidFill>
                <a:latin typeface="宋体"/>
                <a:cs typeface="宋体"/>
              </a:rPr>
              <a:t>的测</a:t>
            </a:r>
            <a:r>
              <a:rPr dirty="0" sz="2100" spc="-114">
                <a:solidFill>
                  <a:srgbClr val="181B0D"/>
                </a:solidFill>
                <a:latin typeface="宋体"/>
                <a:cs typeface="宋体"/>
              </a:rPr>
              <a:t>试</a:t>
            </a:r>
            <a:r>
              <a:rPr dirty="0" sz="2100" spc="-100">
                <a:solidFill>
                  <a:srgbClr val="181B0D"/>
                </a:solidFill>
                <a:latin typeface="宋体"/>
                <a:cs typeface="宋体"/>
              </a:rPr>
              <a:t>工具</a:t>
            </a:r>
            <a:r>
              <a:rPr dirty="0" sz="2100" spc="-114">
                <a:solidFill>
                  <a:srgbClr val="181B0D"/>
                </a:solidFill>
                <a:latin typeface="宋体"/>
                <a:cs typeface="宋体"/>
              </a:rPr>
              <a:t>。</a:t>
            </a:r>
            <a:r>
              <a:rPr dirty="0" sz="2100" spc="-100">
                <a:solidFill>
                  <a:srgbClr val="181B0D"/>
                </a:solidFill>
                <a:latin typeface="宋体"/>
                <a:cs typeface="宋体"/>
              </a:rPr>
              <a:t>目 前主要是基于全数字仿</a:t>
            </a:r>
            <a:r>
              <a:rPr dirty="0" sz="2100" spc="-114">
                <a:solidFill>
                  <a:srgbClr val="181B0D"/>
                </a:solidFill>
                <a:latin typeface="宋体"/>
                <a:cs typeface="宋体"/>
              </a:rPr>
              <a:t>真</a:t>
            </a:r>
            <a:r>
              <a:rPr dirty="0" sz="2100" spc="-100">
                <a:solidFill>
                  <a:srgbClr val="181B0D"/>
                </a:solidFill>
                <a:latin typeface="宋体"/>
                <a:cs typeface="宋体"/>
              </a:rPr>
              <a:t>或半</a:t>
            </a:r>
            <a:r>
              <a:rPr dirty="0" sz="2100" spc="-114">
                <a:solidFill>
                  <a:srgbClr val="181B0D"/>
                </a:solidFill>
                <a:latin typeface="宋体"/>
                <a:cs typeface="宋体"/>
              </a:rPr>
              <a:t>实</a:t>
            </a:r>
            <a:r>
              <a:rPr dirty="0" sz="2100" spc="-100">
                <a:solidFill>
                  <a:srgbClr val="181B0D"/>
                </a:solidFill>
                <a:latin typeface="宋体"/>
                <a:cs typeface="宋体"/>
              </a:rPr>
              <a:t>物仿</a:t>
            </a:r>
            <a:r>
              <a:rPr dirty="0" sz="2100" spc="-114">
                <a:solidFill>
                  <a:srgbClr val="181B0D"/>
                </a:solidFill>
                <a:latin typeface="宋体"/>
                <a:cs typeface="宋体"/>
              </a:rPr>
              <a:t>真</a:t>
            </a:r>
            <a:r>
              <a:rPr dirty="0" sz="2100" spc="-100">
                <a:solidFill>
                  <a:srgbClr val="181B0D"/>
                </a:solidFill>
                <a:latin typeface="宋体"/>
                <a:cs typeface="宋体"/>
              </a:rPr>
              <a:t>技术</a:t>
            </a:r>
            <a:r>
              <a:rPr dirty="0" sz="2100" spc="-114">
                <a:solidFill>
                  <a:srgbClr val="181B0D"/>
                </a:solidFill>
                <a:latin typeface="宋体"/>
                <a:cs typeface="宋体"/>
              </a:rPr>
              <a:t>的</a:t>
            </a:r>
            <a:r>
              <a:rPr dirty="0" sz="2100" spc="-100">
                <a:solidFill>
                  <a:srgbClr val="181B0D"/>
                </a:solidFill>
                <a:latin typeface="宋体"/>
                <a:cs typeface="宋体"/>
              </a:rPr>
              <a:t>应</a:t>
            </a:r>
            <a:r>
              <a:rPr dirty="0" sz="2100" spc="-95">
                <a:solidFill>
                  <a:srgbClr val="181B0D"/>
                </a:solidFill>
                <a:latin typeface="宋体"/>
                <a:cs typeface="宋体"/>
              </a:rPr>
              <a:t>用</a:t>
            </a:r>
            <a:r>
              <a:rPr dirty="0" sz="2100" spc="-100">
                <a:solidFill>
                  <a:srgbClr val="181B0D"/>
                </a:solidFill>
                <a:latin typeface="宋体"/>
                <a:cs typeface="宋体"/>
              </a:rPr>
              <a:t>。</a:t>
            </a:r>
            <a:endParaRPr sz="2100">
              <a:latin typeface="宋体"/>
              <a:cs typeface="宋体"/>
            </a:endParaRPr>
          </a:p>
          <a:p>
            <a:pPr lvl="2" marL="1384300" indent="-384175">
              <a:lnSpc>
                <a:spcPct val="100000"/>
              </a:lnSpc>
              <a:spcBef>
                <a:spcPts val="530"/>
              </a:spcBef>
              <a:buFont typeface="Franklin Gothic Book"/>
              <a:buChar char="■"/>
              <a:tabLst>
                <a:tab pos="1383665" algn="l"/>
                <a:tab pos="1384300" algn="l"/>
              </a:tabLst>
            </a:pPr>
            <a:r>
              <a:rPr dirty="0" sz="1800" spc="-25">
                <a:solidFill>
                  <a:srgbClr val="181B0D"/>
                </a:solidFill>
                <a:latin typeface="Times New Roman"/>
                <a:cs typeface="Times New Roman"/>
              </a:rPr>
              <a:t>SPACEBEL</a:t>
            </a:r>
            <a:r>
              <a:rPr dirty="0" sz="1800" spc="-5">
                <a:solidFill>
                  <a:srgbClr val="181B0D"/>
                </a:solidFill>
                <a:latin typeface="宋体"/>
                <a:cs typeface="宋体"/>
              </a:rPr>
              <a:t>、</a:t>
            </a:r>
            <a:r>
              <a:rPr dirty="0" sz="1800" spc="-10">
                <a:solidFill>
                  <a:srgbClr val="181B0D"/>
                </a:solidFill>
                <a:latin typeface="Times New Roman"/>
                <a:cs typeface="Times New Roman"/>
              </a:rPr>
              <a:t>SHAM</a:t>
            </a:r>
            <a:r>
              <a:rPr dirty="0" sz="1800">
                <a:solidFill>
                  <a:srgbClr val="181B0D"/>
                </a:solidFill>
                <a:latin typeface="宋体"/>
                <a:cs typeface="宋体"/>
              </a:rPr>
              <a:t>、</a:t>
            </a:r>
            <a:r>
              <a:rPr dirty="0" sz="1800" spc="-55">
                <a:solidFill>
                  <a:srgbClr val="181B0D"/>
                </a:solidFill>
                <a:latin typeface="Times New Roman"/>
                <a:cs typeface="Times New Roman"/>
              </a:rPr>
              <a:t>CRESTS/ATAT</a:t>
            </a:r>
            <a:r>
              <a:rPr dirty="0" sz="1800">
                <a:solidFill>
                  <a:srgbClr val="181B0D"/>
                </a:solidFill>
                <a:latin typeface="宋体"/>
                <a:cs typeface="宋体"/>
              </a:rPr>
              <a:t>、</a:t>
            </a:r>
            <a:r>
              <a:rPr dirty="0" sz="1800">
                <a:solidFill>
                  <a:srgbClr val="181B0D"/>
                </a:solidFill>
                <a:latin typeface="Times New Roman"/>
                <a:cs typeface="Times New Roman"/>
              </a:rPr>
              <a:t>CRESTS/TESS</a:t>
            </a:r>
            <a:endParaRPr sz="1800">
              <a:latin typeface="Times New Roman"/>
              <a:cs typeface="Times New Roman"/>
            </a:endParaRPr>
          </a:p>
          <a:p>
            <a:pPr algn="just" marL="396240" indent="-384175">
              <a:lnSpc>
                <a:spcPct val="100000"/>
              </a:lnSpc>
              <a:spcBef>
                <a:spcPts val="1035"/>
              </a:spcBef>
              <a:buFont typeface="Franklin Gothic Book"/>
              <a:buChar char="■"/>
              <a:tabLst>
                <a:tab pos="396875" algn="l"/>
              </a:tabLst>
            </a:pPr>
            <a:r>
              <a:rPr dirty="0" sz="2000">
                <a:solidFill>
                  <a:srgbClr val="181B0D"/>
                </a:solidFill>
                <a:latin typeface="宋体"/>
                <a:cs typeface="宋体"/>
              </a:rPr>
              <a:t>嵌入式软件仿真工具</a:t>
            </a:r>
            <a:endParaRPr sz="2000">
              <a:latin typeface="宋体"/>
              <a:cs typeface="宋体"/>
            </a:endParaRPr>
          </a:p>
          <a:p>
            <a:pPr algn="just" lvl="1" marL="927100" marR="5080" indent="-384175">
              <a:lnSpc>
                <a:spcPct val="90000"/>
              </a:lnSpc>
              <a:spcBef>
                <a:spcPts val="695"/>
              </a:spcBef>
              <a:buSzPct val="95238"/>
              <a:buFont typeface="Franklin Gothic Book"/>
              <a:buChar char="–"/>
              <a:tabLst>
                <a:tab pos="927100" algn="l"/>
              </a:tabLst>
            </a:pPr>
            <a:r>
              <a:rPr dirty="0" sz="2100" spc="-100">
                <a:solidFill>
                  <a:srgbClr val="181B0D"/>
                </a:solidFill>
                <a:latin typeface="宋体"/>
                <a:cs typeface="宋体"/>
              </a:rPr>
              <a:t>空间飞行器卫星等工作</a:t>
            </a:r>
            <a:r>
              <a:rPr dirty="0" sz="2100" spc="-114">
                <a:solidFill>
                  <a:srgbClr val="181B0D"/>
                </a:solidFill>
                <a:latin typeface="宋体"/>
                <a:cs typeface="宋体"/>
              </a:rPr>
              <a:t>在</a:t>
            </a:r>
            <a:r>
              <a:rPr dirty="0" sz="2100" spc="-100">
                <a:solidFill>
                  <a:srgbClr val="181B0D"/>
                </a:solidFill>
                <a:latin typeface="宋体"/>
                <a:cs typeface="宋体"/>
              </a:rPr>
              <a:t>太空</a:t>
            </a:r>
            <a:r>
              <a:rPr dirty="0" sz="2100" spc="-114">
                <a:solidFill>
                  <a:srgbClr val="181B0D"/>
                </a:solidFill>
                <a:latin typeface="宋体"/>
                <a:cs typeface="宋体"/>
              </a:rPr>
              <a:t>中</a:t>
            </a:r>
            <a:r>
              <a:rPr dirty="0" sz="2100" spc="-100">
                <a:solidFill>
                  <a:srgbClr val="181B0D"/>
                </a:solidFill>
                <a:latin typeface="宋体"/>
                <a:cs typeface="宋体"/>
              </a:rPr>
              <a:t>，它</a:t>
            </a:r>
            <a:r>
              <a:rPr dirty="0" sz="2100" spc="-114">
                <a:solidFill>
                  <a:srgbClr val="181B0D"/>
                </a:solidFill>
                <a:latin typeface="宋体"/>
                <a:cs typeface="宋体"/>
              </a:rPr>
              <a:t>们</a:t>
            </a:r>
            <a:r>
              <a:rPr dirty="0" sz="2100" spc="-100">
                <a:solidFill>
                  <a:srgbClr val="181B0D"/>
                </a:solidFill>
                <a:latin typeface="宋体"/>
                <a:cs typeface="宋体"/>
              </a:rPr>
              <a:t>的控</a:t>
            </a:r>
            <a:r>
              <a:rPr dirty="0" sz="2100" spc="-114">
                <a:solidFill>
                  <a:srgbClr val="181B0D"/>
                </a:solidFill>
                <a:latin typeface="宋体"/>
                <a:cs typeface="宋体"/>
              </a:rPr>
              <a:t>制</a:t>
            </a:r>
            <a:r>
              <a:rPr dirty="0" sz="2100" spc="-100">
                <a:solidFill>
                  <a:srgbClr val="181B0D"/>
                </a:solidFill>
                <a:latin typeface="宋体"/>
                <a:cs typeface="宋体"/>
              </a:rPr>
              <a:t>软件</a:t>
            </a:r>
            <a:r>
              <a:rPr dirty="0" sz="2100" spc="-114">
                <a:solidFill>
                  <a:srgbClr val="181B0D"/>
                </a:solidFill>
                <a:latin typeface="宋体"/>
                <a:cs typeface="宋体"/>
              </a:rPr>
              <a:t>，</a:t>
            </a:r>
            <a:r>
              <a:rPr dirty="0" sz="2100" spc="-100">
                <a:solidFill>
                  <a:srgbClr val="181B0D"/>
                </a:solidFill>
                <a:latin typeface="宋体"/>
                <a:cs typeface="宋体"/>
              </a:rPr>
              <a:t>即嵌</a:t>
            </a:r>
            <a:r>
              <a:rPr dirty="0" sz="2100" spc="-114">
                <a:solidFill>
                  <a:srgbClr val="181B0D"/>
                </a:solidFill>
                <a:latin typeface="宋体"/>
                <a:cs typeface="宋体"/>
              </a:rPr>
              <a:t>入</a:t>
            </a:r>
            <a:r>
              <a:rPr dirty="0" sz="2100" spc="-100">
                <a:solidFill>
                  <a:srgbClr val="181B0D"/>
                </a:solidFill>
                <a:latin typeface="宋体"/>
                <a:cs typeface="宋体"/>
              </a:rPr>
              <a:t>式软</a:t>
            </a:r>
            <a:r>
              <a:rPr dirty="0" sz="2100" spc="-114">
                <a:solidFill>
                  <a:srgbClr val="181B0D"/>
                </a:solidFill>
                <a:latin typeface="宋体"/>
                <a:cs typeface="宋体"/>
              </a:rPr>
              <a:t>件</a:t>
            </a:r>
            <a:r>
              <a:rPr dirty="0" sz="2100" spc="-100">
                <a:solidFill>
                  <a:srgbClr val="181B0D"/>
                </a:solidFill>
                <a:latin typeface="宋体"/>
                <a:cs typeface="宋体"/>
              </a:rPr>
              <a:t>的调</a:t>
            </a:r>
            <a:r>
              <a:rPr dirty="0" sz="2100" spc="-114">
                <a:solidFill>
                  <a:srgbClr val="181B0D"/>
                </a:solidFill>
                <a:latin typeface="宋体"/>
                <a:cs typeface="宋体"/>
              </a:rPr>
              <a:t>试</a:t>
            </a:r>
            <a:r>
              <a:rPr dirty="0" sz="2100" spc="-100">
                <a:solidFill>
                  <a:srgbClr val="181B0D"/>
                </a:solidFill>
                <a:latin typeface="宋体"/>
                <a:cs typeface="宋体"/>
              </a:rPr>
              <a:t>与 测试必须在个等价太空</a:t>
            </a:r>
            <a:r>
              <a:rPr dirty="0" sz="2100" spc="-114">
                <a:solidFill>
                  <a:srgbClr val="181B0D"/>
                </a:solidFill>
                <a:latin typeface="宋体"/>
                <a:cs typeface="宋体"/>
              </a:rPr>
              <a:t>环</a:t>
            </a:r>
            <a:r>
              <a:rPr dirty="0" sz="2100" spc="-100">
                <a:solidFill>
                  <a:srgbClr val="181B0D"/>
                </a:solidFill>
                <a:latin typeface="宋体"/>
                <a:cs typeface="宋体"/>
              </a:rPr>
              <a:t>境下</a:t>
            </a:r>
            <a:r>
              <a:rPr dirty="0" sz="2100" spc="-114">
                <a:solidFill>
                  <a:srgbClr val="181B0D"/>
                </a:solidFill>
                <a:latin typeface="宋体"/>
                <a:cs typeface="宋体"/>
              </a:rPr>
              <a:t>的</a:t>
            </a:r>
            <a:r>
              <a:rPr dirty="0" sz="2100" spc="-100">
                <a:solidFill>
                  <a:srgbClr val="181B0D"/>
                </a:solidFill>
                <a:latin typeface="宋体"/>
                <a:cs typeface="宋体"/>
              </a:rPr>
              <a:t>仿真</a:t>
            </a:r>
            <a:r>
              <a:rPr dirty="0" sz="2100" spc="-114">
                <a:solidFill>
                  <a:srgbClr val="181B0D"/>
                </a:solidFill>
                <a:latin typeface="宋体"/>
                <a:cs typeface="宋体"/>
              </a:rPr>
              <a:t>环</a:t>
            </a:r>
            <a:r>
              <a:rPr dirty="0" sz="2100" spc="-100">
                <a:solidFill>
                  <a:srgbClr val="181B0D"/>
                </a:solidFill>
                <a:latin typeface="宋体"/>
                <a:cs typeface="宋体"/>
              </a:rPr>
              <a:t>境里</a:t>
            </a:r>
            <a:r>
              <a:rPr dirty="0" sz="2100" spc="-114">
                <a:solidFill>
                  <a:srgbClr val="181B0D"/>
                </a:solidFill>
                <a:latin typeface="宋体"/>
                <a:cs typeface="宋体"/>
              </a:rPr>
              <a:t>进</a:t>
            </a:r>
            <a:r>
              <a:rPr dirty="0" sz="2100" spc="-95">
                <a:solidFill>
                  <a:srgbClr val="181B0D"/>
                </a:solidFill>
                <a:latin typeface="宋体"/>
                <a:cs typeface="宋体"/>
              </a:rPr>
              <a:t>行</a:t>
            </a:r>
            <a:r>
              <a:rPr dirty="0" sz="2100" spc="-100">
                <a:solidFill>
                  <a:srgbClr val="181B0D"/>
                </a:solidFill>
                <a:latin typeface="宋体"/>
                <a:cs typeface="宋体"/>
              </a:rPr>
              <a:t>，</a:t>
            </a:r>
            <a:r>
              <a:rPr dirty="0" sz="2100" spc="-114">
                <a:solidFill>
                  <a:srgbClr val="181B0D"/>
                </a:solidFill>
                <a:latin typeface="宋体"/>
                <a:cs typeface="宋体"/>
              </a:rPr>
              <a:t>仿</a:t>
            </a:r>
            <a:r>
              <a:rPr dirty="0" sz="2100" spc="-100">
                <a:solidFill>
                  <a:srgbClr val="181B0D"/>
                </a:solidFill>
                <a:latin typeface="宋体"/>
                <a:cs typeface="宋体"/>
              </a:rPr>
              <a:t>真环</a:t>
            </a:r>
            <a:r>
              <a:rPr dirty="0" sz="2100" spc="-114">
                <a:solidFill>
                  <a:srgbClr val="181B0D"/>
                </a:solidFill>
                <a:latin typeface="宋体"/>
                <a:cs typeface="宋体"/>
              </a:rPr>
              <a:t>境</a:t>
            </a:r>
            <a:r>
              <a:rPr dirty="0" sz="2100" spc="-100">
                <a:solidFill>
                  <a:srgbClr val="181B0D"/>
                </a:solidFill>
                <a:latin typeface="宋体"/>
                <a:cs typeface="宋体"/>
              </a:rPr>
              <a:t>的建</a:t>
            </a:r>
            <a:r>
              <a:rPr dirty="0" sz="2100" spc="-114">
                <a:solidFill>
                  <a:srgbClr val="181B0D"/>
                </a:solidFill>
                <a:latin typeface="宋体"/>
                <a:cs typeface="宋体"/>
              </a:rPr>
              <a:t>立</a:t>
            </a:r>
            <a:r>
              <a:rPr dirty="0" sz="2100" spc="-100">
                <a:solidFill>
                  <a:srgbClr val="181B0D"/>
                </a:solidFill>
                <a:latin typeface="宋体"/>
                <a:cs typeface="宋体"/>
              </a:rPr>
              <a:t>需要</a:t>
            </a:r>
            <a:r>
              <a:rPr dirty="0" sz="2100" spc="-114">
                <a:solidFill>
                  <a:srgbClr val="181B0D"/>
                </a:solidFill>
                <a:latin typeface="宋体"/>
                <a:cs typeface="宋体"/>
              </a:rPr>
              <a:t>仿</a:t>
            </a:r>
            <a:r>
              <a:rPr dirty="0" sz="2100" spc="-100">
                <a:solidFill>
                  <a:srgbClr val="181B0D"/>
                </a:solidFill>
                <a:latin typeface="宋体"/>
                <a:cs typeface="宋体"/>
              </a:rPr>
              <a:t>真 工具的支持。</a:t>
            </a:r>
            <a:endParaRPr sz="2100">
              <a:latin typeface="宋体"/>
              <a:cs typeface="宋体"/>
            </a:endParaRPr>
          </a:p>
          <a:p>
            <a:pPr lvl="2" marL="1384300" indent="-384175">
              <a:lnSpc>
                <a:spcPct val="100000"/>
              </a:lnSpc>
              <a:spcBef>
                <a:spcPts val="555"/>
              </a:spcBef>
              <a:buFont typeface="Franklin Gothic Book"/>
              <a:buChar char="■"/>
              <a:tabLst>
                <a:tab pos="1383665" algn="l"/>
                <a:tab pos="1384300" algn="l"/>
              </a:tabLst>
            </a:pPr>
            <a:r>
              <a:rPr dirty="0" sz="1800" spc="-5">
                <a:solidFill>
                  <a:srgbClr val="181B0D"/>
                </a:solidFill>
                <a:latin typeface="Times New Roman"/>
                <a:cs typeface="Times New Roman"/>
              </a:rPr>
              <a:t>Eurosim</a:t>
            </a:r>
            <a:r>
              <a:rPr dirty="0" sz="1800" spc="-5">
                <a:solidFill>
                  <a:srgbClr val="181B0D"/>
                </a:solidFill>
                <a:latin typeface="宋体"/>
                <a:cs typeface="宋体"/>
              </a:rPr>
              <a:t>、</a:t>
            </a:r>
            <a:r>
              <a:rPr dirty="0" sz="1800" spc="-5">
                <a:solidFill>
                  <a:srgbClr val="181B0D"/>
                </a:solidFill>
                <a:latin typeface="Times New Roman"/>
                <a:cs typeface="Times New Roman"/>
              </a:rPr>
              <a:t>SPINEware</a:t>
            </a:r>
            <a:endParaRPr sz="1800">
              <a:latin typeface="Times New Roman"/>
              <a:cs typeface="Times New Roman"/>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26</a:t>
            </a:r>
            <a:endParaRPr sz="1800">
              <a:latin typeface="Franklin Gothic Book"/>
              <a:cs typeface="Franklin Gothic Book"/>
            </a:endParaRPr>
          </a:p>
        </p:txBody>
      </p:sp>
      <p:sp>
        <p:nvSpPr>
          <p:cNvPr id="5" name="object 5"/>
          <p:cNvSpPr/>
          <p:nvPr/>
        </p:nvSpPr>
        <p:spPr>
          <a:xfrm>
            <a:off x="9707880" y="6027419"/>
            <a:ext cx="960120" cy="822958"/>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2055495" cy="635000"/>
          </a:xfrm>
          <a:prstGeom prst="rect"/>
        </p:spPr>
        <p:txBody>
          <a:bodyPr wrap="square" lIns="0" tIns="12065" rIns="0" bIns="0" rtlCol="0" vert="horz">
            <a:spAutoFit/>
          </a:bodyPr>
          <a:lstStyle/>
          <a:p>
            <a:pPr marL="12700">
              <a:lnSpc>
                <a:spcPct val="100000"/>
              </a:lnSpc>
              <a:spcBef>
                <a:spcPts val="95"/>
              </a:spcBef>
            </a:pPr>
            <a:r>
              <a:rPr dirty="0" spc="-5"/>
              <a:t>游戏测试</a:t>
            </a:r>
          </a:p>
        </p:txBody>
      </p:sp>
      <p:sp>
        <p:nvSpPr>
          <p:cNvPr id="3" name="object 3"/>
          <p:cNvSpPr txBox="1"/>
          <p:nvPr/>
        </p:nvSpPr>
        <p:spPr>
          <a:xfrm>
            <a:off x="1450594" y="1280594"/>
            <a:ext cx="9425940" cy="3300095"/>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a:solidFill>
                  <a:srgbClr val="181B0D"/>
                </a:solidFill>
                <a:latin typeface="宋体"/>
                <a:cs typeface="宋体"/>
              </a:rPr>
              <a:t>游戏开发与测试过程</a:t>
            </a:r>
            <a:endParaRPr sz="2000">
              <a:latin typeface="宋体"/>
              <a:cs typeface="宋体"/>
            </a:endParaRPr>
          </a:p>
          <a:p>
            <a:pPr algn="just" lvl="1" marL="927100" indent="-384175">
              <a:lnSpc>
                <a:spcPct val="100000"/>
              </a:lnSpc>
              <a:spcBef>
                <a:spcPts val="470"/>
              </a:spcBef>
              <a:buSzPct val="95238"/>
              <a:buFont typeface="Franklin Gothic Book"/>
              <a:buChar char="–"/>
              <a:tabLst>
                <a:tab pos="927100" algn="l"/>
              </a:tabLst>
            </a:pPr>
            <a:r>
              <a:rPr dirty="0" sz="2100" spc="-100">
                <a:solidFill>
                  <a:srgbClr val="181B0D"/>
                </a:solidFill>
                <a:latin typeface="宋体"/>
                <a:cs typeface="宋体"/>
              </a:rPr>
              <a:t>游戏开发必要条件</a:t>
            </a:r>
            <a:endParaRPr sz="2100">
              <a:latin typeface="宋体"/>
              <a:cs typeface="宋体"/>
            </a:endParaRPr>
          </a:p>
          <a:p>
            <a:pPr lvl="2" marL="1384300" indent="-384175">
              <a:lnSpc>
                <a:spcPct val="100000"/>
              </a:lnSpc>
              <a:spcBef>
                <a:spcPts val="560"/>
              </a:spcBef>
              <a:buChar char="■"/>
              <a:tabLst>
                <a:tab pos="1383665" algn="l"/>
                <a:tab pos="1384300" algn="l"/>
              </a:tabLst>
            </a:pPr>
            <a:r>
              <a:rPr dirty="0" sz="1800" spc="-5">
                <a:solidFill>
                  <a:srgbClr val="181B0D"/>
                </a:solidFill>
                <a:latin typeface="Franklin Gothic Book"/>
                <a:cs typeface="Franklin Gothic Book"/>
              </a:rPr>
              <a:t>Vision</a:t>
            </a:r>
            <a:r>
              <a:rPr dirty="0" sz="1800" spc="-5">
                <a:solidFill>
                  <a:srgbClr val="181B0D"/>
                </a:solidFill>
                <a:latin typeface="宋体"/>
                <a:cs typeface="宋体"/>
              </a:rPr>
              <a:t>（</a:t>
            </a:r>
            <a:r>
              <a:rPr dirty="0" sz="1800">
                <a:solidFill>
                  <a:srgbClr val="181B0D"/>
                </a:solidFill>
                <a:latin typeface="宋体"/>
                <a:cs typeface="宋体"/>
              </a:rPr>
              <a:t>设计）</a:t>
            </a:r>
            <a:endParaRPr sz="1800">
              <a:latin typeface="宋体"/>
              <a:cs typeface="宋体"/>
            </a:endParaRPr>
          </a:p>
          <a:p>
            <a:pPr lvl="2" marL="1384300" indent="-384175">
              <a:lnSpc>
                <a:spcPct val="100000"/>
              </a:lnSpc>
              <a:spcBef>
                <a:spcPts val="565"/>
              </a:spcBef>
              <a:buChar char="■"/>
              <a:tabLst>
                <a:tab pos="1383665" algn="l"/>
                <a:tab pos="1384300" algn="l"/>
              </a:tabLst>
            </a:pPr>
            <a:r>
              <a:rPr dirty="0" sz="1800" spc="-15">
                <a:solidFill>
                  <a:srgbClr val="181B0D"/>
                </a:solidFill>
                <a:latin typeface="Franklin Gothic Book"/>
                <a:cs typeface="Franklin Gothic Book"/>
              </a:rPr>
              <a:t>Technology</a:t>
            </a:r>
            <a:r>
              <a:rPr dirty="0" sz="1800" spc="-15">
                <a:solidFill>
                  <a:srgbClr val="181B0D"/>
                </a:solidFill>
                <a:latin typeface="宋体"/>
                <a:cs typeface="宋体"/>
              </a:rPr>
              <a:t>（</a:t>
            </a:r>
            <a:r>
              <a:rPr dirty="0" sz="1800">
                <a:solidFill>
                  <a:srgbClr val="181B0D"/>
                </a:solidFill>
                <a:latin typeface="宋体"/>
                <a:cs typeface="宋体"/>
              </a:rPr>
              <a:t>技术）</a:t>
            </a:r>
            <a:endParaRPr sz="1800">
              <a:latin typeface="宋体"/>
              <a:cs typeface="宋体"/>
            </a:endParaRPr>
          </a:p>
          <a:p>
            <a:pPr lvl="2" marL="1384300" indent="-384175">
              <a:lnSpc>
                <a:spcPct val="100000"/>
              </a:lnSpc>
              <a:spcBef>
                <a:spcPts val="575"/>
              </a:spcBef>
              <a:buChar char="■"/>
              <a:tabLst>
                <a:tab pos="1383665" algn="l"/>
                <a:tab pos="1384300" algn="l"/>
              </a:tabLst>
            </a:pPr>
            <a:r>
              <a:rPr dirty="0" sz="1800" spc="-10">
                <a:solidFill>
                  <a:srgbClr val="181B0D"/>
                </a:solidFill>
                <a:latin typeface="Franklin Gothic Book"/>
                <a:cs typeface="Franklin Gothic Book"/>
              </a:rPr>
              <a:t>Process</a:t>
            </a:r>
            <a:r>
              <a:rPr dirty="0" sz="1800" spc="-10">
                <a:solidFill>
                  <a:srgbClr val="181B0D"/>
                </a:solidFill>
                <a:latin typeface="宋体"/>
                <a:cs typeface="宋体"/>
              </a:rPr>
              <a:t>（</a:t>
            </a:r>
            <a:r>
              <a:rPr dirty="0" sz="1800" spc="-5">
                <a:solidFill>
                  <a:srgbClr val="181B0D"/>
                </a:solidFill>
                <a:latin typeface="宋体"/>
                <a:cs typeface="宋体"/>
              </a:rPr>
              <a:t>过程）</a:t>
            </a:r>
            <a:endParaRPr sz="1800">
              <a:latin typeface="宋体"/>
              <a:cs typeface="宋体"/>
            </a:endParaRPr>
          </a:p>
          <a:p>
            <a:pPr algn="just" lvl="1" marL="927100" indent="-384175">
              <a:lnSpc>
                <a:spcPct val="100000"/>
              </a:lnSpc>
              <a:spcBef>
                <a:spcPts val="450"/>
              </a:spcBef>
              <a:buSzPct val="95238"/>
              <a:buFont typeface="Franklin Gothic Book"/>
              <a:buChar char="–"/>
              <a:tabLst>
                <a:tab pos="927100" algn="l"/>
              </a:tabLst>
            </a:pPr>
            <a:r>
              <a:rPr dirty="0" sz="2100" spc="-100">
                <a:solidFill>
                  <a:srgbClr val="181B0D"/>
                </a:solidFill>
                <a:latin typeface="宋体"/>
                <a:cs typeface="宋体"/>
              </a:rPr>
              <a:t>游戏测试与开发过程的</a:t>
            </a:r>
            <a:r>
              <a:rPr dirty="0" sz="2100" spc="-114">
                <a:solidFill>
                  <a:srgbClr val="181B0D"/>
                </a:solidFill>
                <a:latin typeface="宋体"/>
                <a:cs typeface="宋体"/>
              </a:rPr>
              <a:t>关</a:t>
            </a:r>
            <a:r>
              <a:rPr dirty="0" sz="2100" spc="-100">
                <a:solidFill>
                  <a:srgbClr val="181B0D"/>
                </a:solidFill>
                <a:latin typeface="宋体"/>
                <a:cs typeface="宋体"/>
              </a:rPr>
              <a:t>系</a:t>
            </a:r>
            <a:endParaRPr sz="2100">
              <a:latin typeface="宋体"/>
              <a:cs typeface="宋体"/>
            </a:endParaRPr>
          </a:p>
          <a:p>
            <a:pPr algn="just" lvl="2" marL="1384300" marR="5080" indent="-384175">
              <a:lnSpc>
                <a:spcPct val="94300"/>
              </a:lnSpc>
              <a:spcBef>
                <a:spcPts val="660"/>
              </a:spcBef>
              <a:buFont typeface="Franklin Gothic Book"/>
              <a:buChar char="■"/>
              <a:tabLst>
                <a:tab pos="1384300" algn="l"/>
              </a:tabLst>
            </a:pPr>
            <a:r>
              <a:rPr dirty="0" sz="1800">
                <a:solidFill>
                  <a:srgbClr val="181B0D"/>
                </a:solidFill>
                <a:latin typeface="宋体"/>
                <a:cs typeface="宋体"/>
              </a:rPr>
              <a:t>由于网络游戏的生命周期一般是三四年，因此常常采用迭代式的开发过程，既可 以适应网络游戏本身这种长周期的开发，又可以充分利</a:t>
            </a:r>
            <a:r>
              <a:rPr dirty="0" sz="1800" spc="5">
                <a:solidFill>
                  <a:srgbClr val="181B0D"/>
                </a:solidFill>
                <a:latin typeface="宋体"/>
                <a:cs typeface="宋体"/>
              </a:rPr>
              <a:t>用</a:t>
            </a:r>
            <a:r>
              <a:rPr dirty="0" sz="1800" spc="-5">
                <a:solidFill>
                  <a:srgbClr val="181B0D"/>
                </a:solidFill>
                <a:latin typeface="Franklin Gothic Book"/>
                <a:cs typeface="Franklin Gothic Book"/>
              </a:rPr>
              <a:t>RUP</a:t>
            </a:r>
            <a:r>
              <a:rPr dirty="0" sz="1800">
                <a:solidFill>
                  <a:srgbClr val="181B0D"/>
                </a:solidFill>
                <a:latin typeface="宋体"/>
                <a:cs typeface="宋体"/>
              </a:rPr>
              <a:t>的迭代式开发的优 </a:t>
            </a:r>
            <a:r>
              <a:rPr dirty="0" sz="1800" spc="-5">
                <a:solidFill>
                  <a:srgbClr val="181B0D"/>
                </a:solidFill>
                <a:latin typeface="宋体"/>
                <a:cs typeface="宋体"/>
              </a:rPr>
              <a:t>点与</a:t>
            </a:r>
            <a:r>
              <a:rPr dirty="0" sz="1800">
                <a:solidFill>
                  <a:srgbClr val="181B0D"/>
                </a:solidFill>
                <a:latin typeface="Franklin Gothic Book"/>
                <a:cs typeface="Franklin Gothic Book"/>
              </a:rPr>
              <a:t>CMM/CMMI</a:t>
            </a:r>
            <a:r>
              <a:rPr dirty="0" sz="1800" spc="-5">
                <a:solidFill>
                  <a:srgbClr val="181B0D"/>
                </a:solidFill>
                <a:latin typeface="宋体"/>
                <a:cs typeface="宋体"/>
              </a:rPr>
              <a:t>框架中的里程碑控制来进行开发管理，从而达到对游戏产品的全 </a:t>
            </a:r>
            <a:r>
              <a:rPr dirty="0" sz="1800">
                <a:solidFill>
                  <a:srgbClr val="181B0D"/>
                </a:solidFill>
                <a:latin typeface="宋体"/>
                <a:cs typeface="宋体"/>
              </a:rPr>
              <a:t>生命周期的质量保证。</a:t>
            </a:r>
            <a:endParaRPr sz="1800">
              <a:latin typeface="宋体"/>
              <a:cs typeface="宋体"/>
            </a:endParaRPr>
          </a:p>
        </p:txBody>
      </p:sp>
      <p:sp>
        <p:nvSpPr>
          <p:cNvPr id="4" name="object 4"/>
          <p:cNvSpPr txBox="1"/>
          <p:nvPr/>
        </p:nvSpPr>
        <p:spPr>
          <a:xfrm>
            <a:off x="10791570" y="6548729"/>
            <a:ext cx="193040" cy="208279"/>
          </a:xfrm>
          <a:prstGeom prst="rect">
            <a:avLst/>
          </a:prstGeom>
        </p:spPr>
        <p:txBody>
          <a:bodyPr wrap="square" lIns="0" tIns="12700" rIns="0" bIns="0" rtlCol="0" vert="horz">
            <a:spAutoFit/>
          </a:bodyPr>
          <a:lstStyle/>
          <a:p>
            <a:pPr marL="12700">
              <a:lnSpc>
                <a:spcPct val="100000"/>
              </a:lnSpc>
              <a:spcBef>
                <a:spcPts val="100"/>
              </a:spcBef>
            </a:pPr>
            <a:r>
              <a:rPr dirty="0" sz="1200" spc="-45">
                <a:solidFill>
                  <a:srgbClr val="181B0D"/>
                </a:solidFill>
                <a:latin typeface="Franklin Gothic Book"/>
                <a:cs typeface="Franklin Gothic Book"/>
              </a:rPr>
              <a:t>27</a:t>
            </a:r>
            <a:endParaRPr sz="1200">
              <a:latin typeface="Franklin Gothic Book"/>
              <a:cs typeface="Franklin Gothic Book"/>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592955" cy="635000"/>
          </a:xfrm>
          <a:prstGeom prst="rect"/>
        </p:spPr>
        <p:txBody>
          <a:bodyPr wrap="square" lIns="0" tIns="12065" rIns="0" bIns="0" rtlCol="0" vert="horz">
            <a:spAutoFit/>
          </a:bodyPr>
          <a:lstStyle/>
          <a:p>
            <a:pPr marL="12700">
              <a:lnSpc>
                <a:spcPct val="100000"/>
              </a:lnSpc>
              <a:spcBef>
                <a:spcPts val="95"/>
              </a:spcBef>
            </a:pPr>
            <a:r>
              <a:rPr dirty="0" spc="-5"/>
              <a:t>游戏开发与测试过程</a:t>
            </a:r>
          </a:p>
        </p:txBody>
      </p:sp>
      <p:sp>
        <p:nvSpPr>
          <p:cNvPr id="3" name="object 3"/>
          <p:cNvSpPr txBox="1"/>
          <p:nvPr/>
        </p:nvSpPr>
        <p:spPr>
          <a:xfrm>
            <a:off x="1907794" y="4825951"/>
            <a:ext cx="8921115" cy="1210310"/>
          </a:xfrm>
          <a:prstGeom prst="rect">
            <a:avLst/>
          </a:prstGeom>
        </p:spPr>
        <p:txBody>
          <a:bodyPr wrap="square" lIns="0" tIns="46355" rIns="0" bIns="0" rtlCol="0" vert="horz">
            <a:spAutoFit/>
          </a:bodyPr>
          <a:lstStyle/>
          <a:p>
            <a:pPr algn="just" marL="12700" marR="5080">
              <a:lnSpc>
                <a:spcPct val="89900"/>
              </a:lnSpc>
              <a:spcBef>
                <a:spcPts val="365"/>
              </a:spcBef>
            </a:pPr>
            <a:r>
              <a:rPr dirty="0" sz="2100" spc="-100">
                <a:solidFill>
                  <a:srgbClr val="181B0D"/>
                </a:solidFill>
                <a:latin typeface="宋体"/>
                <a:cs typeface="宋体"/>
              </a:rPr>
              <a:t>测试的工作与游戏的开</a:t>
            </a:r>
            <a:r>
              <a:rPr dirty="0" sz="2100" spc="-114">
                <a:solidFill>
                  <a:srgbClr val="181B0D"/>
                </a:solidFill>
                <a:latin typeface="宋体"/>
                <a:cs typeface="宋体"/>
              </a:rPr>
              <a:t>发</a:t>
            </a:r>
            <a:r>
              <a:rPr dirty="0" sz="2100" spc="-100">
                <a:solidFill>
                  <a:srgbClr val="181B0D"/>
                </a:solidFill>
                <a:latin typeface="宋体"/>
                <a:cs typeface="宋体"/>
              </a:rPr>
              <a:t>是同</a:t>
            </a:r>
            <a:r>
              <a:rPr dirty="0" sz="2100" spc="-114">
                <a:solidFill>
                  <a:srgbClr val="181B0D"/>
                </a:solidFill>
                <a:latin typeface="宋体"/>
                <a:cs typeface="宋体"/>
              </a:rPr>
              <a:t>步</a:t>
            </a:r>
            <a:r>
              <a:rPr dirty="0" sz="2100" spc="-100">
                <a:solidFill>
                  <a:srgbClr val="181B0D"/>
                </a:solidFill>
                <a:latin typeface="宋体"/>
                <a:cs typeface="宋体"/>
              </a:rPr>
              <a:t>进行</a:t>
            </a:r>
            <a:r>
              <a:rPr dirty="0" sz="2100" spc="-114">
                <a:solidFill>
                  <a:srgbClr val="181B0D"/>
                </a:solidFill>
                <a:latin typeface="宋体"/>
                <a:cs typeface="宋体"/>
              </a:rPr>
              <a:t>的</a:t>
            </a:r>
            <a:r>
              <a:rPr dirty="0" sz="2100" spc="-100">
                <a:solidFill>
                  <a:srgbClr val="181B0D"/>
                </a:solidFill>
                <a:latin typeface="宋体"/>
                <a:cs typeface="宋体"/>
              </a:rPr>
              <a:t>，在</a:t>
            </a:r>
            <a:r>
              <a:rPr dirty="0" sz="2100" spc="-114">
                <a:solidFill>
                  <a:srgbClr val="181B0D"/>
                </a:solidFill>
                <a:latin typeface="宋体"/>
                <a:cs typeface="宋体"/>
              </a:rPr>
              <a:t>每</a:t>
            </a:r>
            <a:r>
              <a:rPr dirty="0" sz="2100" spc="-100">
                <a:solidFill>
                  <a:srgbClr val="181B0D"/>
                </a:solidFill>
                <a:latin typeface="宋体"/>
                <a:cs typeface="宋体"/>
              </a:rPr>
              <a:t>一个</a:t>
            </a:r>
            <a:r>
              <a:rPr dirty="0" sz="2100" spc="-114">
                <a:solidFill>
                  <a:srgbClr val="181B0D"/>
                </a:solidFill>
                <a:latin typeface="宋体"/>
                <a:cs typeface="宋体"/>
              </a:rPr>
              <a:t>开</a:t>
            </a:r>
            <a:r>
              <a:rPr dirty="0" sz="2100" spc="-100">
                <a:solidFill>
                  <a:srgbClr val="181B0D"/>
                </a:solidFill>
                <a:latin typeface="宋体"/>
                <a:cs typeface="宋体"/>
              </a:rPr>
              <a:t>发阶</a:t>
            </a:r>
            <a:r>
              <a:rPr dirty="0" sz="2100" spc="-114">
                <a:solidFill>
                  <a:srgbClr val="181B0D"/>
                </a:solidFill>
                <a:latin typeface="宋体"/>
                <a:cs typeface="宋体"/>
              </a:rPr>
              <a:t>段</a:t>
            </a:r>
            <a:r>
              <a:rPr dirty="0" sz="2100" spc="-100">
                <a:solidFill>
                  <a:srgbClr val="181B0D"/>
                </a:solidFill>
                <a:latin typeface="宋体"/>
                <a:cs typeface="宋体"/>
              </a:rPr>
              <a:t>中，</a:t>
            </a:r>
            <a:r>
              <a:rPr dirty="0" sz="2100" spc="-114">
                <a:solidFill>
                  <a:srgbClr val="181B0D"/>
                </a:solidFill>
                <a:latin typeface="宋体"/>
                <a:cs typeface="宋体"/>
              </a:rPr>
              <a:t>测</a:t>
            </a:r>
            <a:r>
              <a:rPr dirty="0" sz="2100" spc="-100">
                <a:solidFill>
                  <a:srgbClr val="181B0D"/>
                </a:solidFill>
                <a:latin typeface="宋体"/>
                <a:cs typeface="宋体"/>
              </a:rPr>
              <a:t>试人</a:t>
            </a:r>
            <a:r>
              <a:rPr dirty="0" sz="2100" spc="-114">
                <a:solidFill>
                  <a:srgbClr val="181B0D"/>
                </a:solidFill>
                <a:latin typeface="宋体"/>
                <a:cs typeface="宋体"/>
              </a:rPr>
              <a:t>员</a:t>
            </a:r>
            <a:r>
              <a:rPr dirty="0" sz="2100" spc="-100">
                <a:solidFill>
                  <a:srgbClr val="181B0D"/>
                </a:solidFill>
                <a:latin typeface="宋体"/>
                <a:cs typeface="宋体"/>
              </a:rPr>
              <a:t>都有参 与，这样能够尽早地、</a:t>
            </a:r>
            <a:r>
              <a:rPr dirty="0" sz="2100" spc="-114">
                <a:solidFill>
                  <a:srgbClr val="181B0D"/>
                </a:solidFill>
                <a:latin typeface="宋体"/>
                <a:cs typeface="宋体"/>
              </a:rPr>
              <a:t>深</a:t>
            </a:r>
            <a:r>
              <a:rPr dirty="0" sz="2100" spc="-100">
                <a:solidFill>
                  <a:srgbClr val="181B0D"/>
                </a:solidFill>
                <a:latin typeface="宋体"/>
                <a:cs typeface="宋体"/>
              </a:rPr>
              <a:t>入地</a:t>
            </a:r>
            <a:r>
              <a:rPr dirty="0" sz="2100" spc="-114">
                <a:solidFill>
                  <a:srgbClr val="181B0D"/>
                </a:solidFill>
                <a:latin typeface="宋体"/>
                <a:cs typeface="宋体"/>
              </a:rPr>
              <a:t>了</a:t>
            </a:r>
            <a:r>
              <a:rPr dirty="0" sz="2100" spc="-100">
                <a:solidFill>
                  <a:srgbClr val="181B0D"/>
                </a:solidFill>
                <a:latin typeface="宋体"/>
                <a:cs typeface="宋体"/>
              </a:rPr>
              <a:t>解到</a:t>
            </a:r>
            <a:r>
              <a:rPr dirty="0" sz="2100" spc="-114">
                <a:solidFill>
                  <a:srgbClr val="181B0D"/>
                </a:solidFill>
                <a:latin typeface="宋体"/>
                <a:cs typeface="宋体"/>
              </a:rPr>
              <a:t>系</a:t>
            </a:r>
            <a:r>
              <a:rPr dirty="0" sz="2100" spc="-100">
                <a:solidFill>
                  <a:srgbClr val="181B0D"/>
                </a:solidFill>
                <a:latin typeface="宋体"/>
                <a:cs typeface="宋体"/>
              </a:rPr>
              <a:t>统的</a:t>
            </a:r>
            <a:r>
              <a:rPr dirty="0" sz="2100" spc="-114">
                <a:solidFill>
                  <a:srgbClr val="181B0D"/>
                </a:solidFill>
                <a:latin typeface="宋体"/>
                <a:cs typeface="宋体"/>
              </a:rPr>
              <a:t>整</a:t>
            </a:r>
            <a:r>
              <a:rPr dirty="0" sz="2100" spc="-100">
                <a:solidFill>
                  <a:srgbClr val="181B0D"/>
                </a:solidFill>
                <a:latin typeface="宋体"/>
                <a:cs typeface="宋体"/>
              </a:rPr>
              <a:t>体与</a:t>
            </a:r>
            <a:r>
              <a:rPr dirty="0" sz="2100" spc="-114">
                <a:solidFill>
                  <a:srgbClr val="181B0D"/>
                </a:solidFill>
                <a:latin typeface="宋体"/>
                <a:cs typeface="宋体"/>
              </a:rPr>
              <a:t>大</a:t>
            </a:r>
            <a:r>
              <a:rPr dirty="0" sz="2100" spc="-100">
                <a:solidFill>
                  <a:srgbClr val="181B0D"/>
                </a:solidFill>
                <a:latin typeface="宋体"/>
                <a:cs typeface="宋体"/>
              </a:rPr>
              <a:t>部分</a:t>
            </a:r>
            <a:r>
              <a:rPr dirty="0" sz="2100" spc="-114">
                <a:solidFill>
                  <a:srgbClr val="181B0D"/>
                </a:solidFill>
                <a:latin typeface="宋体"/>
                <a:cs typeface="宋体"/>
              </a:rPr>
              <a:t>的</a:t>
            </a:r>
            <a:r>
              <a:rPr dirty="0" sz="2100" spc="-100">
                <a:solidFill>
                  <a:srgbClr val="181B0D"/>
                </a:solidFill>
                <a:latin typeface="宋体"/>
                <a:cs typeface="宋体"/>
              </a:rPr>
              <a:t>技术</a:t>
            </a:r>
            <a:r>
              <a:rPr dirty="0" sz="2100" spc="-114">
                <a:solidFill>
                  <a:srgbClr val="181B0D"/>
                </a:solidFill>
                <a:latin typeface="宋体"/>
                <a:cs typeface="宋体"/>
              </a:rPr>
              <a:t>细</a:t>
            </a:r>
            <a:r>
              <a:rPr dirty="0" sz="2100" spc="-100">
                <a:solidFill>
                  <a:srgbClr val="181B0D"/>
                </a:solidFill>
                <a:latin typeface="宋体"/>
                <a:cs typeface="宋体"/>
              </a:rPr>
              <a:t>节，</a:t>
            </a:r>
            <a:r>
              <a:rPr dirty="0" sz="2100" spc="-114">
                <a:solidFill>
                  <a:srgbClr val="181B0D"/>
                </a:solidFill>
                <a:latin typeface="宋体"/>
                <a:cs typeface="宋体"/>
              </a:rPr>
              <a:t>从</a:t>
            </a:r>
            <a:r>
              <a:rPr dirty="0" sz="2100" spc="-100">
                <a:solidFill>
                  <a:srgbClr val="181B0D"/>
                </a:solidFill>
                <a:latin typeface="宋体"/>
                <a:cs typeface="宋体"/>
              </a:rPr>
              <a:t>而从很 大程度上提高了测试人</a:t>
            </a:r>
            <a:r>
              <a:rPr dirty="0" sz="2100" spc="-110">
                <a:solidFill>
                  <a:srgbClr val="181B0D"/>
                </a:solidFill>
                <a:latin typeface="宋体"/>
                <a:cs typeface="宋体"/>
              </a:rPr>
              <a:t>员</a:t>
            </a:r>
            <a:r>
              <a:rPr dirty="0" sz="2100" spc="-100">
                <a:solidFill>
                  <a:srgbClr val="181B0D"/>
                </a:solidFill>
                <a:latin typeface="宋体"/>
                <a:cs typeface="宋体"/>
              </a:rPr>
              <a:t>对错</a:t>
            </a:r>
            <a:r>
              <a:rPr dirty="0" sz="2100" spc="-110">
                <a:solidFill>
                  <a:srgbClr val="181B0D"/>
                </a:solidFill>
                <a:latin typeface="宋体"/>
                <a:cs typeface="宋体"/>
              </a:rPr>
              <a:t>误</a:t>
            </a:r>
            <a:r>
              <a:rPr dirty="0" sz="2100" spc="-100">
                <a:solidFill>
                  <a:srgbClr val="181B0D"/>
                </a:solidFill>
                <a:latin typeface="宋体"/>
                <a:cs typeface="宋体"/>
              </a:rPr>
              <a:t>问题</a:t>
            </a:r>
            <a:r>
              <a:rPr dirty="0" sz="2100" spc="-110">
                <a:solidFill>
                  <a:srgbClr val="181B0D"/>
                </a:solidFill>
                <a:latin typeface="宋体"/>
                <a:cs typeface="宋体"/>
              </a:rPr>
              <a:t>判</a:t>
            </a:r>
            <a:r>
              <a:rPr dirty="0" sz="2100" spc="-100">
                <a:solidFill>
                  <a:srgbClr val="181B0D"/>
                </a:solidFill>
                <a:latin typeface="宋体"/>
                <a:cs typeface="宋体"/>
              </a:rPr>
              <a:t>断的</a:t>
            </a:r>
            <a:r>
              <a:rPr dirty="0" sz="2100" spc="-110">
                <a:solidFill>
                  <a:srgbClr val="181B0D"/>
                </a:solidFill>
                <a:latin typeface="宋体"/>
                <a:cs typeface="宋体"/>
              </a:rPr>
              <a:t>准</a:t>
            </a:r>
            <a:r>
              <a:rPr dirty="0" sz="2100" spc="-100">
                <a:solidFill>
                  <a:srgbClr val="181B0D"/>
                </a:solidFill>
                <a:latin typeface="宋体"/>
                <a:cs typeface="宋体"/>
              </a:rPr>
              <a:t>确性</a:t>
            </a:r>
            <a:r>
              <a:rPr dirty="0" sz="2100" spc="-110">
                <a:solidFill>
                  <a:srgbClr val="181B0D"/>
                </a:solidFill>
                <a:latin typeface="宋体"/>
                <a:cs typeface="宋体"/>
              </a:rPr>
              <a:t>，</a:t>
            </a:r>
            <a:r>
              <a:rPr dirty="0" sz="2100" spc="-100">
                <a:solidFill>
                  <a:srgbClr val="181B0D"/>
                </a:solidFill>
                <a:latin typeface="宋体"/>
                <a:cs typeface="宋体"/>
              </a:rPr>
              <a:t>并且</a:t>
            </a:r>
            <a:r>
              <a:rPr dirty="0" sz="2100" spc="-110">
                <a:solidFill>
                  <a:srgbClr val="181B0D"/>
                </a:solidFill>
                <a:latin typeface="宋体"/>
                <a:cs typeface="宋体"/>
              </a:rPr>
              <a:t>可</a:t>
            </a:r>
            <a:r>
              <a:rPr dirty="0" sz="2100" spc="-100">
                <a:solidFill>
                  <a:srgbClr val="181B0D"/>
                </a:solidFill>
                <a:latin typeface="宋体"/>
                <a:cs typeface="宋体"/>
              </a:rPr>
              <a:t>以有</a:t>
            </a:r>
            <a:r>
              <a:rPr dirty="0" sz="2100" spc="-110">
                <a:solidFill>
                  <a:srgbClr val="181B0D"/>
                </a:solidFill>
                <a:latin typeface="宋体"/>
                <a:cs typeface="宋体"/>
              </a:rPr>
              <a:t>效</a:t>
            </a:r>
            <a:r>
              <a:rPr dirty="0" sz="2100" spc="-100">
                <a:solidFill>
                  <a:srgbClr val="181B0D"/>
                </a:solidFill>
                <a:latin typeface="宋体"/>
                <a:cs typeface="宋体"/>
              </a:rPr>
              <a:t>地保</a:t>
            </a:r>
            <a:r>
              <a:rPr dirty="0" sz="2100" spc="-110">
                <a:solidFill>
                  <a:srgbClr val="181B0D"/>
                </a:solidFill>
                <a:latin typeface="宋体"/>
                <a:cs typeface="宋体"/>
              </a:rPr>
              <a:t>证</a:t>
            </a:r>
            <a:r>
              <a:rPr dirty="0" sz="2100" spc="-100">
                <a:solidFill>
                  <a:srgbClr val="181B0D"/>
                </a:solidFill>
                <a:latin typeface="宋体"/>
                <a:cs typeface="宋体"/>
              </a:rPr>
              <a:t>游戏系 统的质量。</a:t>
            </a:r>
            <a:endParaRPr sz="21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28</a:t>
            </a:r>
            <a:endParaRPr sz="1800">
              <a:latin typeface="Franklin Gothic Book"/>
              <a:cs typeface="Franklin Gothic Book"/>
            </a:endParaRPr>
          </a:p>
        </p:txBody>
      </p:sp>
      <p:sp>
        <p:nvSpPr>
          <p:cNvPr id="5" name="object 5"/>
          <p:cNvSpPr txBox="1"/>
          <p:nvPr/>
        </p:nvSpPr>
        <p:spPr>
          <a:xfrm>
            <a:off x="5427906" y="4462371"/>
            <a:ext cx="1547495" cy="199390"/>
          </a:xfrm>
          <a:prstGeom prst="rect">
            <a:avLst/>
          </a:prstGeom>
        </p:spPr>
        <p:txBody>
          <a:bodyPr wrap="square" lIns="0" tIns="17780" rIns="0" bIns="0" rtlCol="0" vert="horz">
            <a:spAutoFit/>
          </a:bodyPr>
          <a:lstStyle/>
          <a:p>
            <a:pPr marL="12700">
              <a:lnSpc>
                <a:spcPct val="100000"/>
              </a:lnSpc>
              <a:spcBef>
                <a:spcPts val="140"/>
              </a:spcBef>
            </a:pPr>
            <a:r>
              <a:rPr dirty="0" sz="1100" spc="40">
                <a:latin typeface="宋体"/>
                <a:cs typeface="宋体"/>
              </a:rPr>
              <a:t>游戏迭</a:t>
            </a:r>
            <a:r>
              <a:rPr dirty="0" sz="1100" spc="25">
                <a:latin typeface="宋体"/>
                <a:cs typeface="宋体"/>
              </a:rPr>
              <a:t>代</a:t>
            </a:r>
            <a:r>
              <a:rPr dirty="0" sz="1100" spc="40">
                <a:latin typeface="宋体"/>
                <a:cs typeface="宋体"/>
              </a:rPr>
              <a:t>式开</a:t>
            </a:r>
            <a:r>
              <a:rPr dirty="0" sz="1100" spc="25">
                <a:latin typeface="宋体"/>
                <a:cs typeface="宋体"/>
              </a:rPr>
              <a:t>发</a:t>
            </a:r>
            <a:r>
              <a:rPr dirty="0" sz="1100" spc="40">
                <a:latin typeface="宋体"/>
                <a:cs typeface="宋体"/>
              </a:rPr>
              <a:t>与测</a:t>
            </a:r>
            <a:r>
              <a:rPr dirty="0" sz="1100" spc="30">
                <a:latin typeface="宋体"/>
                <a:cs typeface="宋体"/>
              </a:rPr>
              <a:t>试</a:t>
            </a:r>
            <a:r>
              <a:rPr dirty="0" sz="1100">
                <a:latin typeface="宋体"/>
                <a:cs typeface="宋体"/>
              </a:rPr>
              <a:t> </a:t>
            </a:r>
            <a:endParaRPr sz="1100">
              <a:latin typeface="宋体"/>
              <a:cs typeface="宋体"/>
            </a:endParaRPr>
          </a:p>
        </p:txBody>
      </p:sp>
      <p:sp>
        <p:nvSpPr>
          <p:cNvPr id="6" name="object 6"/>
          <p:cNvSpPr/>
          <p:nvPr/>
        </p:nvSpPr>
        <p:spPr>
          <a:xfrm>
            <a:off x="4110173" y="2911100"/>
            <a:ext cx="4110990" cy="0"/>
          </a:xfrm>
          <a:custGeom>
            <a:avLst/>
            <a:gdLst/>
            <a:ahLst/>
            <a:cxnLst/>
            <a:rect l="l" t="t" r="r" b="b"/>
            <a:pathLst>
              <a:path w="4110990" h="0">
                <a:moveTo>
                  <a:pt x="0" y="0"/>
                </a:moveTo>
                <a:lnTo>
                  <a:pt x="4110650" y="0"/>
                </a:lnTo>
              </a:path>
            </a:pathLst>
          </a:custGeom>
          <a:ln w="7911">
            <a:solidFill>
              <a:srgbClr val="000000"/>
            </a:solidFill>
          </a:ln>
        </p:spPr>
        <p:txBody>
          <a:bodyPr wrap="square" lIns="0" tIns="0" rIns="0" bIns="0" rtlCol="0"/>
          <a:lstStyle/>
          <a:p/>
        </p:txBody>
      </p:sp>
      <p:sp>
        <p:nvSpPr>
          <p:cNvPr id="7" name="object 7"/>
          <p:cNvSpPr/>
          <p:nvPr/>
        </p:nvSpPr>
        <p:spPr>
          <a:xfrm>
            <a:off x="6188704" y="1472630"/>
            <a:ext cx="0" cy="2782570"/>
          </a:xfrm>
          <a:custGeom>
            <a:avLst/>
            <a:gdLst/>
            <a:ahLst/>
            <a:cxnLst/>
            <a:rect l="l" t="t" r="r" b="b"/>
            <a:pathLst>
              <a:path w="0" h="2782570">
                <a:moveTo>
                  <a:pt x="0" y="0"/>
                </a:moveTo>
                <a:lnTo>
                  <a:pt x="0" y="2782021"/>
                </a:lnTo>
              </a:path>
            </a:pathLst>
          </a:custGeom>
          <a:ln w="7954">
            <a:solidFill>
              <a:srgbClr val="000000"/>
            </a:solidFill>
          </a:ln>
        </p:spPr>
        <p:txBody>
          <a:bodyPr wrap="square" lIns="0" tIns="0" rIns="0" bIns="0" rtlCol="0"/>
          <a:lstStyle/>
          <a:p/>
        </p:txBody>
      </p:sp>
      <p:sp>
        <p:nvSpPr>
          <p:cNvPr id="8" name="object 8"/>
          <p:cNvSpPr/>
          <p:nvPr/>
        </p:nvSpPr>
        <p:spPr>
          <a:xfrm>
            <a:off x="5788373" y="2518711"/>
            <a:ext cx="407670" cy="344805"/>
          </a:xfrm>
          <a:custGeom>
            <a:avLst/>
            <a:gdLst/>
            <a:ahLst/>
            <a:cxnLst/>
            <a:rect l="l" t="t" r="r" b="b"/>
            <a:pathLst>
              <a:path w="407670" h="344805">
                <a:moveTo>
                  <a:pt x="407489" y="0"/>
                </a:moveTo>
                <a:lnTo>
                  <a:pt x="328664" y="11075"/>
                </a:lnTo>
                <a:lnTo>
                  <a:pt x="257793" y="31327"/>
                </a:lnTo>
                <a:lnTo>
                  <a:pt x="194955" y="60677"/>
                </a:lnTo>
                <a:lnTo>
                  <a:pt x="139992" y="99204"/>
                </a:lnTo>
                <a:lnTo>
                  <a:pt x="93063" y="146829"/>
                </a:lnTo>
                <a:lnTo>
                  <a:pt x="54088" y="203630"/>
                </a:lnTo>
                <a:lnTo>
                  <a:pt x="23066" y="269530"/>
                </a:lnTo>
                <a:lnTo>
                  <a:pt x="0" y="344606"/>
                </a:lnTo>
              </a:path>
            </a:pathLst>
          </a:custGeom>
          <a:ln w="7929">
            <a:solidFill>
              <a:srgbClr val="000000"/>
            </a:solidFill>
          </a:ln>
        </p:spPr>
        <p:txBody>
          <a:bodyPr wrap="square" lIns="0" tIns="0" rIns="0" bIns="0" rtlCol="0"/>
          <a:lstStyle/>
          <a:p/>
        </p:txBody>
      </p:sp>
      <p:sp>
        <p:nvSpPr>
          <p:cNvPr id="9" name="object 9"/>
          <p:cNvSpPr/>
          <p:nvPr/>
        </p:nvSpPr>
        <p:spPr>
          <a:xfrm>
            <a:off x="5762363" y="2850976"/>
            <a:ext cx="55244" cy="60325"/>
          </a:xfrm>
          <a:custGeom>
            <a:avLst/>
            <a:gdLst/>
            <a:ahLst/>
            <a:cxnLst/>
            <a:rect l="l" t="t" r="r" b="b"/>
            <a:pathLst>
              <a:path w="55245" h="60325">
                <a:moveTo>
                  <a:pt x="0" y="0"/>
                </a:moveTo>
                <a:lnTo>
                  <a:pt x="16305" y="60124"/>
                </a:lnTo>
                <a:lnTo>
                  <a:pt x="54883" y="11075"/>
                </a:lnTo>
                <a:lnTo>
                  <a:pt x="0" y="0"/>
                </a:lnTo>
                <a:close/>
              </a:path>
            </a:pathLst>
          </a:custGeom>
          <a:solidFill>
            <a:srgbClr val="000000"/>
          </a:solidFill>
        </p:spPr>
        <p:txBody>
          <a:bodyPr wrap="square" lIns="0" tIns="0" rIns="0" bIns="0" rtlCol="0"/>
          <a:lstStyle/>
          <a:p/>
        </p:txBody>
      </p:sp>
      <p:sp>
        <p:nvSpPr>
          <p:cNvPr id="10" name="object 10"/>
          <p:cNvSpPr/>
          <p:nvPr/>
        </p:nvSpPr>
        <p:spPr>
          <a:xfrm>
            <a:off x="5778669" y="2911100"/>
            <a:ext cx="363855" cy="422909"/>
          </a:xfrm>
          <a:custGeom>
            <a:avLst/>
            <a:gdLst/>
            <a:ahLst/>
            <a:cxnLst/>
            <a:rect l="l" t="t" r="r" b="b"/>
            <a:pathLst>
              <a:path w="363854" h="422910">
                <a:moveTo>
                  <a:pt x="0" y="0"/>
                </a:moveTo>
                <a:lnTo>
                  <a:pt x="22351" y="86547"/>
                </a:lnTo>
                <a:lnTo>
                  <a:pt x="54485" y="164391"/>
                </a:lnTo>
                <a:lnTo>
                  <a:pt x="96563" y="233455"/>
                </a:lnTo>
                <a:lnTo>
                  <a:pt x="148503" y="293817"/>
                </a:lnTo>
                <a:lnTo>
                  <a:pt x="210227" y="345555"/>
                </a:lnTo>
                <a:lnTo>
                  <a:pt x="281814" y="388512"/>
                </a:lnTo>
                <a:lnTo>
                  <a:pt x="363264" y="422767"/>
                </a:lnTo>
              </a:path>
            </a:pathLst>
          </a:custGeom>
          <a:ln w="7935">
            <a:solidFill>
              <a:srgbClr val="000000"/>
            </a:solidFill>
          </a:ln>
        </p:spPr>
        <p:txBody>
          <a:bodyPr wrap="square" lIns="0" tIns="0" rIns="0" bIns="0" rtlCol="0"/>
          <a:lstStyle/>
          <a:p/>
        </p:txBody>
      </p:sp>
      <p:sp>
        <p:nvSpPr>
          <p:cNvPr id="11" name="object 11"/>
          <p:cNvSpPr/>
          <p:nvPr/>
        </p:nvSpPr>
        <p:spPr>
          <a:xfrm>
            <a:off x="6126901" y="3305229"/>
            <a:ext cx="62230" cy="53340"/>
          </a:xfrm>
          <a:custGeom>
            <a:avLst/>
            <a:gdLst/>
            <a:ahLst/>
            <a:cxnLst/>
            <a:rect l="l" t="t" r="r" b="b"/>
            <a:pathLst>
              <a:path w="62229" h="53339">
                <a:moveTo>
                  <a:pt x="16703" y="0"/>
                </a:moveTo>
                <a:lnTo>
                  <a:pt x="0" y="53162"/>
                </a:lnTo>
                <a:lnTo>
                  <a:pt x="61803" y="43194"/>
                </a:lnTo>
                <a:lnTo>
                  <a:pt x="16703" y="0"/>
                </a:lnTo>
                <a:close/>
              </a:path>
            </a:pathLst>
          </a:custGeom>
          <a:solidFill>
            <a:srgbClr val="000000"/>
          </a:solidFill>
        </p:spPr>
        <p:txBody>
          <a:bodyPr wrap="square" lIns="0" tIns="0" rIns="0" bIns="0" rtlCol="0"/>
          <a:lstStyle/>
          <a:p/>
        </p:txBody>
      </p:sp>
      <p:sp>
        <p:nvSpPr>
          <p:cNvPr id="12" name="object 12"/>
          <p:cNvSpPr/>
          <p:nvPr/>
        </p:nvSpPr>
        <p:spPr>
          <a:xfrm>
            <a:off x="6237542" y="2529391"/>
            <a:ext cx="353060" cy="382270"/>
          </a:xfrm>
          <a:custGeom>
            <a:avLst/>
            <a:gdLst/>
            <a:ahLst/>
            <a:cxnLst/>
            <a:rect l="l" t="t" r="r" b="b"/>
            <a:pathLst>
              <a:path w="353059" h="382269">
                <a:moveTo>
                  <a:pt x="352844" y="381708"/>
                </a:moveTo>
                <a:lnTo>
                  <a:pt x="342265" y="300699"/>
                </a:lnTo>
                <a:lnTo>
                  <a:pt x="322141" y="229183"/>
                </a:lnTo>
                <a:lnTo>
                  <a:pt x="292393" y="167160"/>
                </a:lnTo>
                <a:lnTo>
                  <a:pt x="253100" y="114710"/>
                </a:lnTo>
                <a:lnTo>
                  <a:pt x="204182" y="71753"/>
                </a:lnTo>
                <a:lnTo>
                  <a:pt x="145719" y="38289"/>
                </a:lnTo>
                <a:lnTo>
                  <a:pt x="77711" y="14398"/>
                </a:lnTo>
                <a:lnTo>
                  <a:pt x="0" y="0"/>
                </a:lnTo>
              </a:path>
            </a:pathLst>
          </a:custGeom>
          <a:ln w="7934">
            <a:solidFill>
              <a:srgbClr val="000000"/>
            </a:solidFill>
          </a:ln>
        </p:spPr>
        <p:txBody>
          <a:bodyPr wrap="square" lIns="0" tIns="0" rIns="0" bIns="0" rtlCol="0"/>
          <a:lstStyle/>
          <a:p/>
        </p:txBody>
      </p:sp>
      <p:sp>
        <p:nvSpPr>
          <p:cNvPr id="13" name="object 13"/>
          <p:cNvSpPr/>
          <p:nvPr/>
        </p:nvSpPr>
        <p:spPr>
          <a:xfrm>
            <a:off x="6188704" y="2502177"/>
            <a:ext cx="58419" cy="55880"/>
          </a:xfrm>
          <a:custGeom>
            <a:avLst/>
            <a:gdLst/>
            <a:ahLst/>
            <a:cxnLst/>
            <a:rect l="l" t="t" r="r" b="b"/>
            <a:pathLst>
              <a:path w="58420" h="55880">
                <a:moveTo>
                  <a:pt x="58144" y="0"/>
                </a:moveTo>
                <a:lnTo>
                  <a:pt x="0" y="23179"/>
                </a:lnTo>
                <a:lnTo>
                  <a:pt x="53531" y="55535"/>
                </a:lnTo>
                <a:lnTo>
                  <a:pt x="58144" y="0"/>
                </a:lnTo>
                <a:close/>
              </a:path>
            </a:pathLst>
          </a:custGeom>
          <a:solidFill>
            <a:srgbClr val="000000"/>
          </a:solidFill>
        </p:spPr>
        <p:txBody>
          <a:bodyPr wrap="square" lIns="0" tIns="0" rIns="0" bIns="0" rtlCol="0"/>
          <a:lstStyle/>
          <a:p/>
        </p:txBody>
      </p:sp>
      <p:sp>
        <p:nvSpPr>
          <p:cNvPr id="14" name="object 14"/>
          <p:cNvSpPr/>
          <p:nvPr/>
        </p:nvSpPr>
        <p:spPr>
          <a:xfrm>
            <a:off x="6188704" y="2956826"/>
            <a:ext cx="723265" cy="391795"/>
          </a:xfrm>
          <a:custGeom>
            <a:avLst/>
            <a:gdLst/>
            <a:ahLst/>
            <a:cxnLst/>
            <a:rect l="l" t="t" r="r" b="b"/>
            <a:pathLst>
              <a:path w="723265" h="391795">
                <a:moveTo>
                  <a:pt x="0" y="382579"/>
                </a:moveTo>
                <a:lnTo>
                  <a:pt x="115971" y="391202"/>
                </a:lnTo>
                <a:lnTo>
                  <a:pt x="223033" y="387009"/>
                </a:lnTo>
                <a:lnTo>
                  <a:pt x="321187" y="370000"/>
                </a:lnTo>
                <a:lnTo>
                  <a:pt x="410353" y="340254"/>
                </a:lnTo>
                <a:lnTo>
                  <a:pt x="490689" y="297772"/>
                </a:lnTo>
                <a:lnTo>
                  <a:pt x="562117" y="242474"/>
                </a:lnTo>
                <a:lnTo>
                  <a:pt x="624637" y="174439"/>
                </a:lnTo>
                <a:lnTo>
                  <a:pt x="678168" y="93587"/>
                </a:lnTo>
                <a:lnTo>
                  <a:pt x="722870" y="0"/>
                </a:lnTo>
              </a:path>
            </a:pathLst>
          </a:custGeom>
          <a:ln w="7920">
            <a:solidFill>
              <a:srgbClr val="000000"/>
            </a:solidFill>
          </a:ln>
        </p:spPr>
        <p:txBody>
          <a:bodyPr wrap="square" lIns="0" tIns="0" rIns="0" bIns="0" rtlCol="0"/>
          <a:lstStyle/>
          <a:p/>
        </p:txBody>
      </p:sp>
      <p:sp>
        <p:nvSpPr>
          <p:cNvPr id="15" name="object 15"/>
          <p:cNvSpPr/>
          <p:nvPr/>
        </p:nvSpPr>
        <p:spPr>
          <a:xfrm>
            <a:off x="6882860" y="2911100"/>
            <a:ext cx="52705" cy="62230"/>
          </a:xfrm>
          <a:custGeom>
            <a:avLst/>
            <a:gdLst/>
            <a:ahLst/>
            <a:cxnLst/>
            <a:rect l="l" t="t" r="r" b="b"/>
            <a:pathLst>
              <a:path w="52704" h="62230">
                <a:moveTo>
                  <a:pt x="45736" y="0"/>
                </a:moveTo>
                <a:lnTo>
                  <a:pt x="0" y="42561"/>
                </a:lnTo>
                <a:lnTo>
                  <a:pt x="52497" y="61864"/>
                </a:lnTo>
                <a:lnTo>
                  <a:pt x="45736" y="0"/>
                </a:lnTo>
                <a:close/>
              </a:path>
            </a:pathLst>
          </a:custGeom>
          <a:solidFill>
            <a:srgbClr val="000000"/>
          </a:solidFill>
        </p:spPr>
        <p:txBody>
          <a:bodyPr wrap="square" lIns="0" tIns="0" rIns="0" bIns="0" rtlCol="0"/>
          <a:lstStyle/>
          <a:p/>
        </p:txBody>
      </p:sp>
      <p:sp>
        <p:nvSpPr>
          <p:cNvPr id="16" name="object 16"/>
          <p:cNvSpPr/>
          <p:nvPr/>
        </p:nvSpPr>
        <p:spPr>
          <a:xfrm>
            <a:off x="6237304" y="2139613"/>
            <a:ext cx="691515" cy="771525"/>
          </a:xfrm>
          <a:custGeom>
            <a:avLst/>
            <a:gdLst/>
            <a:ahLst/>
            <a:cxnLst/>
            <a:rect l="l" t="t" r="r" b="b"/>
            <a:pathLst>
              <a:path w="691515" h="771525">
                <a:moveTo>
                  <a:pt x="691292" y="771487"/>
                </a:moveTo>
                <a:lnTo>
                  <a:pt x="686997" y="655273"/>
                </a:lnTo>
                <a:lnTo>
                  <a:pt x="671009" y="548236"/>
                </a:lnTo>
                <a:lnTo>
                  <a:pt x="643329" y="450456"/>
                </a:lnTo>
                <a:lnTo>
                  <a:pt x="603956" y="361852"/>
                </a:lnTo>
                <a:lnTo>
                  <a:pt x="552811" y="282504"/>
                </a:lnTo>
                <a:lnTo>
                  <a:pt x="489973" y="212333"/>
                </a:lnTo>
                <a:lnTo>
                  <a:pt x="415443" y="151417"/>
                </a:lnTo>
                <a:lnTo>
                  <a:pt x="329141" y="99758"/>
                </a:lnTo>
                <a:lnTo>
                  <a:pt x="231146" y="57276"/>
                </a:lnTo>
                <a:lnTo>
                  <a:pt x="121379" y="24049"/>
                </a:lnTo>
                <a:lnTo>
                  <a:pt x="0" y="0"/>
                </a:lnTo>
              </a:path>
            </a:pathLst>
          </a:custGeom>
          <a:ln w="7934">
            <a:solidFill>
              <a:srgbClr val="000000"/>
            </a:solidFill>
          </a:ln>
        </p:spPr>
        <p:txBody>
          <a:bodyPr wrap="square" lIns="0" tIns="0" rIns="0" bIns="0" rtlCol="0"/>
          <a:lstStyle/>
          <a:p/>
        </p:txBody>
      </p:sp>
      <p:sp>
        <p:nvSpPr>
          <p:cNvPr id="17" name="object 17"/>
          <p:cNvSpPr/>
          <p:nvPr/>
        </p:nvSpPr>
        <p:spPr>
          <a:xfrm>
            <a:off x="6188704" y="2112952"/>
            <a:ext cx="59690" cy="55244"/>
          </a:xfrm>
          <a:custGeom>
            <a:avLst/>
            <a:gdLst/>
            <a:ahLst/>
            <a:cxnLst/>
            <a:rect l="l" t="t" r="r" b="b"/>
            <a:pathLst>
              <a:path w="59689" h="55244">
                <a:moveTo>
                  <a:pt x="59337" y="0"/>
                </a:moveTo>
                <a:lnTo>
                  <a:pt x="0" y="20014"/>
                </a:lnTo>
                <a:lnTo>
                  <a:pt x="51701" y="55140"/>
                </a:lnTo>
                <a:lnTo>
                  <a:pt x="59337" y="0"/>
                </a:lnTo>
                <a:close/>
              </a:path>
            </a:pathLst>
          </a:custGeom>
          <a:solidFill>
            <a:srgbClr val="000000"/>
          </a:solidFill>
        </p:spPr>
        <p:txBody>
          <a:bodyPr wrap="square" lIns="0" tIns="0" rIns="0" bIns="0" rtlCol="0"/>
          <a:lstStyle/>
          <a:p/>
        </p:txBody>
      </p:sp>
      <p:sp>
        <p:nvSpPr>
          <p:cNvPr id="18" name="object 18"/>
          <p:cNvSpPr/>
          <p:nvPr/>
        </p:nvSpPr>
        <p:spPr>
          <a:xfrm>
            <a:off x="6237065" y="1741686"/>
            <a:ext cx="1072515" cy="1169670"/>
          </a:xfrm>
          <a:custGeom>
            <a:avLst/>
            <a:gdLst/>
            <a:ahLst/>
            <a:cxnLst/>
            <a:rect l="l" t="t" r="r" b="b"/>
            <a:pathLst>
              <a:path w="1072515" h="1169670">
                <a:moveTo>
                  <a:pt x="1071977" y="1169413"/>
                </a:moveTo>
                <a:lnTo>
                  <a:pt x="1058136" y="1010085"/>
                </a:lnTo>
                <a:lnTo>
                  <a:pt x="1030536" y="862069"/>
                </a:lnTo>
                <a:lnTo>
                  <a:pt x="989254" y="725286"/>
                </a:lnTo>
                <a:lnTo>
                  <a:pt x="934211" y="599658"/>
                </a:lnTo>
                <a:lnTo>
                  <a:pt x="865488" y="485343"/>
                </a:lnTo>
                <a:lnTo>
                  <a:pt x="783003" y="382341"/>
                </a:lnTo>
                <a:lnTo>
                  <a:pt x="686758" y="290494"/>
                </a:lnTo>
                <a:lnTo>
                  <a:pt x="576912" y="209880"/>
                </a:lnTo>
                <a:lnTo>
                  <a:pt x="453225" y="140579"/>
                </a:lnTo>
                <a:lnTo>
                  <a:pt x="315858" y="82433"/>
                </a:lnTo>
                <a:lnTo>
                  <a:pt x="164809" y="35599"/>
                </a:lnTo>
                <a:lnTo>
                  <a:pt x="0" y="0"/>
                </a:lnTo>
              </a:path>
            </a:pathLst>
          </a:custGeom>
          <a:ln w="7934">
            <a:solidFill>
              <a:srgbClr val="000000"/>
            </a:solidFill>
          </a:ln>
        </p:spPr>
        <p:txBody>
          <a:bodyPr wrap="square" lIns="0" tIns="0" rIns="0" bIns="0" rtlCol="0"/>
          <a:lstStyle/>
          <a:p/>
        </p:txBody>
      </p:sp>
      <p:sp>
        <p:nvSpPr>
          <p:cNvPr id="19" name="object 19"/>
          <p:cNvSpPr/>
          <p:nvPr/>
        </p:nvSpPr>
        <p:spPr>
          <a:xfrm>
            <a:off x="6188704" y="1715342"/>
            <a:ext cx="60325" cy="55244"/>
          </a:xfrm>
          <a:custGeom>
            <a:avLst/>
            <a:gdLst/>
            <a:ahLst/>
            <a:cxnLst/>
            <a:rect l="l" t="t" r="r" b="b"/>
            <a:pathLst>
              <a:path w="60325" h="55244">
                <a:moveTo>
                  <a:pt x="59814" y="0"/>
                </a:moveTo>
                <a:lnTo>
                  <a:pt x="0" y="18432"/>
                </a:lnTo>
                <a:lnTo>
                  <a:pt x="50747" y="54981"/>
                </a:lnTo>
                <a:lnTo>
                  <a:pt x="59814" y="0"/>
                </a:lnTo>
                <a:close/>
              </a:path>
            </a:pathLst>
          </a:custGeom>
          <a:solidFill>
            <a:srgbClr val="000000"/>
          </a:solidFill>
        </p:spPr>
        <p:txBody>
          <a:bodyPr wrap="square" lIns="0" tIns="0" rIns="0" bIns="0" rtlCol="0"/>
          <a:lstStyle/>
          <a:p/>
        </p:txBody>
      </p:sp>
      <p:sp>
        <p:nvSpPr>
          <p:cNvPr id="20" name="object 20"/>
          <p:cNvSpPr/>
          <p:nvPr/>
        </p:nvSpPr>
        <p:spPr>
          <a:xfrm>
            <a:off x="5356385" y="2141907"/>
            <a:ext cx="832485" cy="721360"/>
          </a:xfrm>
          <a:custGeom>
            <a:avLst/>
            <a:gdLst/>
            <a:ahLst/>
            <a:cxnLst/>
            <a:rect l="l" t="t" r="r" b="b"/>
            <a:pathLst>
              <a:path w="832485" h="721360">
                <a:moveTo>
                  <a:pt x="832319" y="0"/>
                </a:moveTo>
                <a:lnTo>
                  <a:pt x="704973" y="4746"/>
                </a:lnTo>
                <a:lnTo>
                  <a:pt x="587968" y="21597"/>
                </a:lnTo>
                <a:lnTo>
                  <a:pt x="481303" y="50630"/>
                </a:lnTo>
                <a:lnTo>
                  <a:pt x="384979" y="91847"/>
                </a:lnTo>
                <a:lnTo>
                  <a:pt x="298915" y="145168"/>
                </a:lnTo>
                <a:lnTo>
                  <a:pt x="223272" y="210671"/>
                </a:lnTo>
                <a:lnTo>
                  <a:pt x="157968" y="288437"/>
                </a:lnTo>
                <a:lnTo>
                  <a:pt x="102926" y="378228"/>
                </a:lnTo>
                <a:lnTo>
                  <a:pt x="58303" y="480280"/>
                </a:lnTo>
                <a:lnTo>
                  <a:pt x="23941" y="594516"/>
                </a:lnTo>
                <a:lnTo>
                  <a:pt x="0" y="720856"/>
                </a:lnTo>
              </a:path>
            </a:pathLst>
          </a:custGeom>
          <a:ln w="7929">
            <a:solidFill>
              <a:srgbClr val="000000"/>
            </a:solidFill>
          </a:ln>
        </p:spPr>
        <p:txBody>
          <a:bodyPr wrap="square" lIns="0" tIns="0" rIns="0" bIns="0" rtlCol="0"/>
          <a:lstStyle/>
          <a:p/>
        </p:txBody>
      </p:sp>
      <p:sp>
        <p:nvSpPr>
          <p:cNvPr id="21" name="object 21"/>
          <p:cNvSpPr/>
          <p:nvPr/>
        </p:nvSpPr>
        <p:spPr>
          <a:xfrm>
            <a:off x="5329420" y="2852400"/>
            <a:ext cx="55880" cy="59055"/>
          </a:xfrm>
          <a:custGeom>
            <a:avLst/>
            <a:gdLst/>
            <a:ahLst/>
            <a:cxnLst/>
            <a:rect l="l" t="t" r="r" b="b"/>
            <a:pathLst>
              <a:path w="55879" h="59055">
                <a:moveTo>
                  <a:pt x="0" y="0"/>
                </a:moveTo>
                <a:lnTo>
                  <a:pt x="20839" y="58700"/>
                </a:lnTo>
                <a:lnTo>
                  <a:pt x="55599" y="6882"/>
                </a:lnTo>
                <a:lnTo>
                  <a:pt x="0" y="0"/>
                </a:lnTo>
                <a:close/>
              </a:path>
            </a:pathLst>
          </a:custGeom>
          <a:solidFill>
            <a:srgbClr val="000000"/>
          </a:solidFill>
        </p:spPr>
        <p:txBody>
          <a:bodyPr wrap="square" lIns="0" tIns="0" rIns="0" bIns="0" rtlCol="0"/>
          <a:lstStyle/>
          <a:p/>
        </p:txBody>
      </p:sp>
      <p:sp>
        <p:nvSpPr>
          <p:cNvPr id="22" name="object 22"/>
          <p:cNvSpPr/>
          <p:nvPr/>
        </p:nvSpPr>
        <p:spPr>
          <a:xfrm>
            <a:off x="4933066" y="1736623"/>
            <a:ext cx="1274445" cy="1126490"/>
          </a:xfrm>
          <a:custGeom>
            <a:avLst/>
            <a:gdLst/>
            <a:ahLst/>
            <a:cxnLst/>
            <a:rect l="l" t="t" r="r" b="b"/>
            <a:pathLst>
              <a:path w="1274445" h="1126489">
                <a:moveTo>
                  <a:pt x="1273932" y="0"/>
                </a:moveTo>
                <a:lnTo>
                  <a:pt x="1108009" y="17799"/>
                </a:lnTo>
                <a:lnTo>
                  <a:pt x="953380" y="46991"/>
                </a:lnTo>
                <a:lnTo>
                  <a:pt x="810127" y="87733"/>
                </a:lnTo>
                <a:lnTo>
                  <a:pt x="678168" y="139867"/>
                </a:lnTo>
                <a:lnTo>
                  <a:pt x="557504" y="203551"/>
                </a:lnTo>
                <a:lnTo>
                  <a:pt x="448214" y="278706"/>
                </a:lnTo>
                <a:lnTo>
                  <a:pt x="350219" y="365333"/>
                </a:lnTo>
                <a:lnTo>
                  <a:pt x="263520" y="463430"/>
                </a:lnTo>
                <a:lnTo>
                  <a:pt x="188194" y="572998"/>
                </a:lnTo>
                <a:lnTo>
                  <a:pt x="124163" y="694116"/>
                </a:lnTo>
                <a:lnTo>
                  <a:pt x="71427" y="826627"/>
                </a:lnTo>
                <a:lnTo>
                  <a:pt x="30066" y="970687"/>
                </a:lnTo>
                <a:lnTo>
                  <a:pt x="0" y="1126219"/>
                </a:lnTo>
              </a:path>
            </a:pathLst>
          </a:custGeom>
          <a:ln w="7929">
            <a:solidFill>
              <a:srgbClr val="000000"/>
            </a:solidFill>
          </a:ln>
        </p:spPr>
        <p:txBody>
          <a:bodyPr wrap="square" lIns="0" tIns="0" rIns="0" bIns="0" rtlCol="0"/>
          <a:lstStyle/>
          <a:p/>
        </p:txBody>
      </p:sp>
      <p:sp>
        <p:nvSpPr>
          <p:cNvPr id="23" name="object 23"/>
          <p:cNvSpPr/>
          <p:nvPr/>
        </p:nvSpPr>
        <p:spPr>
          <a:xfrm>
            <a:off x="4906341" y="2852083"/>
            <a:ext cx="55880" cy="59055"/>
          </a:xfrm>
          <a:custGeom>
            <a:avLst/>
            <a:gdLst/>
            <a:ahLst/>
            <a:cxnLst/>
            <a:rect l="l" t="t" r="r" b="b"/>
            <a:pathLst>
              <a:path w="55879" h="59055">
                <a:moveTo>
                  <a:pt x="0" y="0"/>
                </a:moveTo>
                <a:lnTo>
                  <a:pt x="20044" y="59016"/>
                </a:lnTo>
                <a:lnTo>
                  <a:pt x="55440" y="7673"/>
                </a:lnTo>
                <a:lnTo>
                  <a:pt x="0" y="0"/>
                </a:lnTo>
                <a:close/>
              </a:path>
            </a:pathLst>
          </a:custGeom>
          <a:solidFill>
            <a:srgbClr val="000000"/>
          </a:solidFill>
        </p:spPr>
        <p:txBody>
          <a:bodyPr wrap="square" lIns="0" tIns="0" rIns="0" bIns="0" rtlCol="0"/>
          <a:lstStyle/>
          <a:p/>
        </p:txBody>
      </p:sp>
      <p:sp>
        <p:nvSpPr>
          <p:cNvPr id="24" name="object 24"/>
          <p:cNvSpPr/>
          <p:nvPr/>
        </p:nvSpPr>
        <p:spPr>
          <a:xfrm>
            <a:off x="5350260" y="2911100"/>
            <a:ext cx="789940" cy="842644"/>
          </a:xfrm>
          <a:custGeom>
            <a:avLst/>
            <a:gdLst/>
            <a:ahLst/>
            <a:cxnLst/>
            <a:rect l="l" t="t" r="r" b="b"/>
            <a:pathLst>
              <a:path w="789939" h="842645">
                <a:moveTo>
                  <a:pt x="0" y="0"/>
                </a:moveTo>
                <a:lnTo>
                  <a:pt x="23385" y="131798"/>
                </a:lnTo>
                <a:lnTo>
                  <a:pt x="56553" y="252521"/>
                </a:lnTo>
                <a:lnTo>
                  <a:pt x="99267" y="362247"/>
                </a:lnTo>
                <a:lnTo>
                  <a:pt x="151764" y="460898"/>
                </a:lnTo>
                <a:lnTo>
                  <a:pt x="213886" y="548474"/>
                </a:lnTo>
                <a:lnTo>
                  <a:pt x="285632" y="625053"/>
                </a:lnTo>
                <a:lnTo>
                  <a:pt x="367162" y="690636"/>
                </a:lnTo>
                <a:lnTo>
                  <a:pt x="458237" y="745127"/>
                </a:lnTo>
                <a:lnTo>
                  <a:pt x="559095" y="788591"/>
                </a:lnTo>
                <a:lnTo>
                  <a:pt x="669578" y="821010"/>
                </a:lnTo>
                <a:lnTo>
                  <a:pt x="789764" y="842394"/>
                </a:lnTo>
              </a:path>
            </a:pathLst>
          </a:custGeom>
          <a:ln w="7933">
            <a:solidFill>
              <a:srgbClr val="000000"/>
            </a:solidFill>
          </a:ln>
        </p:spPr>
        <p:txBody>
          <a:bodyPr wrap="square" lIns="0" tIns="0" rIns="0" bIns="0" rtlCol="0"/>
          <a:lstStyle/>
          <a:p/>
        </p:txBody>
      </p:sp>
      <p:sp>
        <p:nvSpPr>
          <p:cNvPr id="25" name="object 25"/>
          <p:cNvSpPr/>
          <p:nvPr/>
        </p:nvSpPr>
        <p:spPr>
          <a:xfrm>
            <a:off x="6130003" y="3725062"/>
            <a:ext cx="59055" cy="55880"/>
          </a:xfrm>
          <a:custGeom>
            <a:avLst/>
            <a:gdLst/>
            <a:ahLst/>
            <a:cxnLst/>
            <a:rect l="l" t="t" r="r" b="b"/>
            <a:pathLst>
              <a:path w="59054" h="55879">
                <a:moveTo>
                  <a:pt x="6124" y="0"/>
                </a:moveTo>
                <a:lnTo>
                  <a:pt x="0" y="55361"/>
                </a:lnTo>
                <a:lnTo>
                  <a:pt x="58701" y="33709"/>
                </a:lnTo>
                <a:lnTo>
                  <a:pt x="6124" y="0"/>
                </a:lnTo>
                <a:close/>
              </a:path>
            </a:pathLst>
          </a:custGeom>
          <a:solidFill>
            <a:srgbClr val="000000"/>
          </a:solidFill>
        </p:spPr>
        <p:txBody>
          <a:bodyPr wrap="square" lIns="0" tIns="0" rIns="0" bIns="0" rtlCol="0"/>
          <a:lstStyle/>
          <a:p/>
        </p:txBody>
      </p:sp>
      <p:sp>
        <p:nvSpPr>
          <p:cNvPr id="26" name="object 26"/>
          <p:cNvSpPr/>
          <p:nvPr/>
        </p:nvSpPr>
        <p:spPr>
          <a:xfrm>
            <a:off x="6188704" y="2958408"/>
            <a:ext cx="1111885" cy="805180"/>
          </a:xfrm>
          <a:custGeom>
            <a:avLst/>
            <a:gdLst/>
            <a:ahLst/>
            <a:cxnLst/>
            <a:rect l="l" t="t" r="r" b="b"/>
            <a:pathLst>
              <a:path w="1111884" h="805179">
                <a:moveTo>
                  <a:pt x="0" y="804848"/>
                </a:moveTo>
                <a:lnTo>
                  <a:pt x="144128" y="802593"/>
                </a:lnTo>
                <a:lnTo>
                  <a:pt x="278951" y="788551"/>
                </a:lnTo>
                <a:lnTo>
                  <a:pt x="404308" y="762729"/>
                </a:lnTo>
                <a:lnTo>
                  <a:pt x="520358" y="725112"/>
                </a:lnTo>
                <a:lnTo>
                  <a:pt x="627023" y="675684"/>
                </a:lnTo>
                <a:lnTo>
                  <a:pt x="724302" y="614531"/>
                </a:lnTo>
                <a:lnTo>
                  <a:pt x="812274" y="541591"/>
                </a:lnTo>
                <a:lnTo>
                  <a:pt x="890782" y="456864"/>
                </a:lnTo>
                <a:lnTo>
                  <a:pt x="959982" y="360269"/>
                </a:lnTo>
                <a:lnTo>
                  <a:pt x="1019797" y="251967"/>
                </a:lnTo>
                <a:lnTo>
                  <a:pt x="1070306" y="131877"/>
                </a:lnTo>
                <a:lnTo>
                  <a:pt x="1111349" y="0"/>
                </a:lnTo>
              </a:path>
            </a:pathLst>
          </a:custGeom>
          <a:ln w="7925">
            <a:solidFill>
              <a:srgbClr val="000000"/>
            </a:solidFill>
          </a:ln>
        </p:spPr>
        <p:txBody>
          <a:bodyPr wrap="square" lIns="0" tIns="0" rIns="0" bIns="0" rtlCol="0"/>
          <a:lstStyle/>
          <a:p/>
        </p:txBody>
      </p:sp>
      <p:sp>
        <p:nvSpPr>
          <p:cNvPr id="27" name="object 27"/>
          <p:cNvSpPr/>
          <p:nvPr/>
        </p:nvSpPr>
        <p:spPr>
          <a:xfrm>
            <a:off x="7271180" y="2911100"/>
            <a:ext cx="54610" cy="60960"/>
          </a:xfrm>
          <a:custGeom>
            <a:avLst/>
            <a:gdLst/>
            <a:ahLst/>
            <a:cxnLst/>
            <a:rect l="l" t="t" r="r" b="b"/>
            <a:pathLst>
              <a:path w="54609" h="60960">
                <a:moveTo>
                  <a:pt x="40645" y="0"/>
                </a:moveTo>
                <a:lnTo>
                  <a:pt x="0" y="47387"/>
                </a:lnTo>
                <a:lnTo>
                  <a:pt x="54406" y="60756"/>
                </a:lnTo>
                <a:lnTo>
                  <a:pt x="40645" y="0"/>
                </a:lnTo>
                <a:close/>
              </a:path>
            </a:pathLst>
          </a:custGeom>
          <a:solidFill>
            <a:srgbClr val="000000"/>
          </a:solidFill>
        </p:spPr>
        <p:txBody>
          <a:bodyPr wrap="square" lIns="0" tIns="0" rIns="0" bIns="0" rtlCol="0"/>
          <a:lstStyle/>
          <a:p/>
        </p:txBody>
      </p:sp>
      <p:sp>
        <p:nvSpPr>
          <p:cNvPr id="28" name="object 28"/>
          <p:cNvSpPr/>
          <p:nvPr/>
        </p:nvSpPr>
        <p:spPr>
          <a:xfrm>
            <a:off x="6188704" y="1675470"/>
            <a:ext cx="458470" cy="1247140"/>
          </a:xfrm>
          <a:custGeom>
            <a:avLst/>
            <a:gdLst/>
            <a:ahLst/>
            <a:cxnLst/>
            <a:rect l="l" t="t" r="r" b="b"/>
            <a:pathLst>
              <a:path w="458470" h="1247139">
                <a:moveTo>
                  <a:pt x="0" y="1246863"/>
                </a:moveTo>
                <a:lnTo>
                  <a:pt x="457998" y="0"/>
                </a:lnTo>
              </a:path>
            </a:pathLst>
          </a:custGeom>
          <a:ln w="7949">
            <a:solidFill>
              <a:srgbClr val="000000"/>
            </a:solidFill>
          </a:ln>
        </p:spPr>
        <p:txBody>
          <a:bodyPr wrap="square" lIns="0" tIns="0" rIns="0" bIns="0" rtlCol="0"/>
          <a:lstStyle/>
          <a:p/>
        </p:txBody>
      </p:sp>
      <p:sp>
        <p:nvSpPr>
          <p:cNvPr id="29" name="object 29"/>
          <p:cNvSpPr/>
          <p:nvPr/>
        </p:nvSpPr>
        <p:spPr>
          <a:xfrm>
            <a:off x="4752747" y="2372910"/>
            <a:ext cx="1436370" cy="541020"/>
          </a:xfrm>
          <a:custGeom>
            <a:avLst/>
            <a:gdLst/>
            <a:ahLst/>
            <a:cxnLst/>
            <a:rect l="l" t="t" r="r" b="b"/>
            <a:pathLst>
              <a:path w="1436370" h="541019">
                <a:moveTo>
                  <a:pt x="1435957" y="540405"/>
                </a:moveTo>
                <a:lnTo>
                  <a:pt x="0" y="0"/>
                </a:lnTo>
              </a:path>
            </a:pathLst>
          </a:custGeom>
          <a:ln w="7916">
            <a:solidFill>
              <a:srgbClr val="000000"/>
            </a:solidFill>
          </a:ln>
        </p:spPr>
        <p:txBody>
          <a:bodyPr wrap="square" lIns="0" tIns="0" rIns="0" bIns="0" rtlCol="0"/>
          <a:lstStyle/>
          <a:p/>
        </p:txBody>
      </p:sp>
      <p:sp>
        <p:nvSpPr>
          <p:cNvPr id="30" name="object 30"/>
          <p:cNvSpPr/>
          <p:nvPr/>
        </p:nvSpPr>
        <p:spPr>
          <a:xfrm>
            <a:off x="6191806" y="2914027"/>
            <a:ext cx="793115" cy="1006475"/>
          </a:xfrm>
          <a:custGeom>
            <a:avLst/>
            <a:gdLst/>
            <a:ahLst/>
            <a:cxnLst/>
            <a:rect l="l" t="t" r="r" b="b"/>
            <a:pathLst>
              <a:path w="793115" h="1006475">
                <a:moveTo>
                  <a:pt x="793105" y="1006208"/>
                </a:moveTo>
                <a:lnTo>
                  <a:pt x="0" y="0"/>
                </a:lnTo>
              </a:path>
            </a:pathLst>
          </a:custGeom>
          <a:ln w="7937">
            <a:solidFill>
              <a:srgbClr val="000000"/>
            </a:solidFill>
          </a:ln>
        </p:spPr>
        <p:txBody>
          <a:bodyPr wrap="square" lIns="0" tIns="0" rIns="0" bIns="0" rtlCol="0"/>
          <a:lstStyle/>
          <a:p/>
        </p:txBody>
      </p:sp>
      <p:sp>
        <p:nvSpPr>
          <p:cNvPr id="31" name="object 31"/>
          <p:cNvSpPr/>
          <p:nvPr/>
        </p:nvSpPr>
        <p:spPr>
          <a:xfrm>
            <a:off x="6195783" y="2911100"/>
            <a:ext cx="1296670" cy="370205"/>
          </a:xfrm>
          <a:custGeom>
            <a:avLst/>
            <a:gdLst/>
            <a:ahLst/>
            <a:cxnLst/>
            <a:rect l="l" t="t" r="r" b="b"/>
            <a:pathLst>
              <a:path w="1296670" h="370204">
                <a:moveTo>
                  <a:pt x="0" y="0"/>
                </a:moveTo>
                <a:lnTo>
                  <a:pt x="1296442" y="370000"/>
                </a:lnTo>
              </a:path>
            </a:pathLst>
          </a:custGeom>
          <a:ln w="7914">
            <a:solidFill>
              <a:srgbClr val="000000"/>
            </a:solidFill>
          </a:ln>
        </p:spPr>
        <p:txBody>
          <a:bodyPr wrap="square" lIns="0" tIns="0" rIns="0" bIns="0" rtlCol="0"/>
          <a:lstStyle/>
          <a:p/>
        </p:txBody>
      </p:sp>
      <p:sp>
        <p:nvSpPr>
          <p:cNvPr id="32" name="object 32"/>
          <p:cNvSpPr txBox="1"/>
          <p:nvPr/>
        </p:nvSpPr>
        <p:spPr>
          <a:xfrm>
            <a:off x="7450811" y="3046851"/>
            <a:ext cx="533400" cy="175260"/>
          </a:xfrm>
          <a:prstGeom prst="rect">
            <a:avLst/>
          </a:prstGeom>
        </p:spPr>
        <p:txBody>
          <a:bodyPr wrap="square" lIns="0" tIns="16510" rIns="0" bIns="0" rtlCol="0" vert="horz">
            <a:spAutoFit/>
          </a:bodyPr>
          <a:lstStyle/>
          <a:p>
            <a:pPr marL="12700">
              <a:lnSpc>
                <a:spcPct val="100000"/>
              </a:lnSpc>
              <a:spcBef>
                <a:spcPts val="130"/>
              </a:spcBef>
            </a:pPr>
            <a:r>
              <a:rPr dirty="0" sz="950" spc="35">
                <a:latin typeface="宋体"/>
                <a:cs typeface="宋体"/>
              </a:rPr>
              <a:t>游</a:t>
            </a:r>
            <a:r>
              <a:rPr dirty="0" sz="950" spc="80">
                <a:latin typeface="宋体"/>
                <a:cs typeface="宋体"/>
              </a:rPr>
              <a:t>戏</a:t>
            </a:r>
            <a:r>
              <a:rPr dirty="0" sz="950" spc="35">
                <a:latin typeface="宋体"/>
                <a:cs typeface="宋体"/>
              </a:rPr>
              <a:t>公测</a:t>
            </a:r>
            <a:endParaRPr sz="950">
              <a:latin typeface="宋体"/>
              <a:cs typeface="宋体"/>
            </a:endParaRPr>
          </a:p>
        </p:txBody>
      </p:sp>
      <p:sp>
        <p:nvSpPr>
          <p:cNvPr id="33" name="object 33"/>
          <p:cNvSpPr txBox="1"/>
          <p:nvPr/>
        </p:nvSpPr>
        <p:spPr>
          <a:xfrm>
            <a:off x="7153088" y="3515756"/>
            <a:ext cx="534035" cy="175895"/>
          </a:xfrm>
          <a:prstGeom prst="rect">
            <a:avLst/>
          </a:prstGeom>
        </p:spPr>
        <p:txBody>
          <a:bodyPr wrap="square" lIns="0" tIns="17145" rIns="0" bIns="0" rtlCol="0" vert="horz">
            <a:spAutoFit/>
          </a:bodyPr>
          <a:lstStyle/>
          <a:p>
            <a:pPr marL="12700">
              <a:lnSpc>
                <a:spcPct val="100000"/>
              </a:lnSpc>
              <a:spcBef>
                <a:spcPts val="135"/>
              </a:spcBef>
            </a:pPr>
            <a:r>
              <a:rPr dirty="0" sz="950" spc="35">
                <a:latin typeface="宋体"/>
                <a:cs typeface="宋体"/>
              </a:rPr>
              <a:t>游</a:t>
            </a:r>
            <a:r>
              <a:rPr dirty="0" sz="950" spc="75">
                <a:latin typeface="宋体"/>
                <a:cs typeface="宋体"/>
              </a:rPr>
              <a:t>戏</a:t>
            </a:r>
            <a:r>
              <a:rPr dirty="0" sz="950" spc="35">
                <a:latin typeface="宋体"/>
                <a:cs typeface="宋体"/>
              </a:rPr>
              <a:t>内测</a:t>
            </a:r>
            <a:endParaRPr sz="950">
              <a:latin typeface="宋体"/>
              <a:cs typeface="宋体"/>
            </a:endParaRPr>
          </a:p>
        </p:txBody>
      </p:sp>
      <p:sp>
        <p:nvSpPr>
          <p:cNvPr id="34" name="object 34"/>
          <p:cNvSpPr txBox="1"/>
          <p:nvPr/>
        </p:nvSpPr>
        <p:spPr>
          <a:xfrm>
            <a:off x="6310906" y="3753286"/>
            <a:ext cx="755015" cy="665480"/>
          </a:xfrm>
          <a:prstGeom prst="rect">
            <a:avLst/>
          </a:prstGeom>
        </p:spPr>
        <p:txBody>
          <a:bodyPr wrap="square" lIns="0" tIns="1270" rIns="0" bIns="0" rtlCol="0" vert="horz">
            <a:spAutoFit/>
          </a:bodyPr>
          <a:lstStyle/>
          <a:p>
            <a:pPr marL="12700" marR="112395">
              <a:lnSpc>
                <a:spcPct val="110900"/>
              </a:lnSpc>
              <a:spcBef>
                <a:spcPts val="10"/>
              </a:spcBef>
            </a:pPr>
            <a:r>
              <a:rPr dirty="0" sz="950" spc="35">
                <a:latin typeface="宋体"/>
                <a:cs typeface="宋体"/>
              </a:rPr>
              <a:t>集</a:t>
            </a:r>
            <a:r>
              <a:rPr dirty="0" sz="950" spc="75">
                <a:latin typeface="宋体"/>
                <a:cs typeface="宋体"/>
              </a:rPr>
              <a:t>成</a:t>
            </a:r>
            <a:r>
              <a:rPr dirty="0" sz="950" spc="35">
                <a:latin typeface="宋体"/>
                <a:cs typeface="宋体"/>
              </a:rPr>
              <a:t>测试 </a:t>
            </a:r>
            <a:r>
              <a:rPr dirty="0" sz="950" spc="20">
                <a:latin typeface="Calibri"/>
                <a:cs typeface="Calibri"/>
              </a:rPr>
              <a:t>1</a:t>
            </a:r>
            <a:r>
              <a:rPr dirty="0" sz="950" spc="5">
                <a:latin typeface="Calibri"/>
                <a:cs typeface="Calibri"/>
              </a:rPr>
              <a:t>.</a:t>
            </a:r>
            <a:r>
              <a:rPr dirty="0" sz="950" spc="5">
                <a:latin typeface="Calibri"/>
                <a:cs typeface="Calibri"/>
              </a:rPr>
              <a:t>G</a:t>
            </a:r>
            <a:r>
              <a:rPr dirty="0" sz="950" spc="55">
                <a:latin typeface="Calibri"/>
                <a:cs typeface="Calibri"/>
              </a:rPr>
              <a:t>a</a:t>
            </a:r>
            <a:r>
              <a:rPr dirty="0" sz="950" spc="35">
                <a:latin typeface="Calibri"/>
                <a:cs typeface="Calibri"/>
              </a:rPr>
              <a:t>m</a:t>
            </a:r>
            <a:r>
              <a:rPr dirty="0" sz="950" spc="-10">
                <a:latin typeface="Calibri"/>
                <a:cs typeface="Calibri"/>
              </a:rPr>
              <a:t>e</a:t>
            </a:r>
            <a:r>
              <a:rPr dirty="0" sz="950" spc="45">
                <a:latin typeface="Calibri"/>
                <a:cs typeface="Calibri"/>
              </a:rPr>
              <a:t>T</a:t>
            </a:r>
            <a:r>
              <a:rPr dirty="0" sz="950" spc="-10">
                <a:latin typeface="Calibri"/>
                <a:cs typeface="Calibri"/>
              </a:rPr>
              <a:t>e</a:t>
            </a:r>
            <a:r>
              <a:rPr dirty="0" sz="950" spc="45">
                <a:latin typeface="Calibri"/>
                <a:cs typeface="Calibri"/>
              </a:rPr>
              <a:t>s</a:t>
            </a:r>
            <a:r>
              <a:rPr dirty="0" sz="950" spc="10">
                <a:latin typeface="Calibri"/>
                <a:cs typeface="Calibri"/>
              </a:rPr>
              <a:t>t  </a:t>
            </a:r>
            <a:r>
              <a:rPr dirty="0" sz="950" spc="15">
                <a:latin typeface="Calibri"/>
                <a:cs typeface="Calibri"/>
              </a:rPr>
              <a:t>2.</a:t>
            </a:r>
            <a:r>
              <a:rPr dirty="0" sz="950" spc="35">
                <a:latin typeface="宋体"/>
                <a:cs typeface="宋体"/>
              </a:rPr>
              <a:t>性</a:t>
            </a:r>
            <a:r>
              <a:rPr dirty="0" sz="950" spc="75">
                <a:latin typeface="宋体"/>
                <a:cs typeface="宋体"/>
              </a:rPr>
              <a:t>能</a:t>
            </a:r>
            <a:r>
              <a:rPr dirty="0" sz="950" spc="35">
                <a:latin typeface="宋体"/>
                <a:cs typeface="宋体"/>
              </a:rPr>
              <a:t>测试</a:t>
            </a:r>
            <a:endParaRPr sz="950">
              <a:latin typeface="宋体"/>
              <a:cs typeface="宋体"/>
            </a:endParaRPr>
          </a:p>
          <a:p>
            <a:pPr marL="12700">
              <a:lnSpc>
                <a:spcPct val="100000"/>
              </a:lnSpc>
              <a:spcBef>
                <a:spcPts val="185"/>
              </a:spcBef>
            </a:pPr>
            <a:r>
              <a:rPr dirty="0" sz="950" spc="20">
                <a:latin typeface="Calibri"/>
                <a:cs typeface="Calibri"/>
              </a:rPr>
              <a:t>3</a:t>
            </a:r>
            <a:r>
              <a:rPr dirty="0" sz="950" spc="5">
                <a:latin typeface="Calibri"/>
                <a:cs typeface="Calibri"/>
              </a:rPr>
              <a:t>.</a:t>
            </a:r>
            <a:r>
              <a:rPr dirty="0" sz="950" spc="35">
                <a:latin typeface="宋体"/>
                <a:cs typeface="宋体"/>
              </a:rPr>
              <a:t>兼</a:t>
            </a:r>
            <a:r>
              <a:rPr dirty="0" sz="950" spc="75">
                <a:latin typeface="宋体"/>
                <a:cs typeface="宋体"/>
              </a:rPr>
              <a:t>容</a:t>
            </a:r>
            <a:r>
              <a:rPr dirty="0" sz="950" spc="35">
                <a:latin typeface="宋体"/>
                <a:cs typeface="宋体"/>
              </a:rPr>
              <a:t>性</a:t>
            </a:r>
            <a:r>
              <a:rPr dirty="0" sz="950" spc="30">
                <a:latin typeface="宋体"/>
                <a:cs typeface="宋体"/>
              </a:rPr>
              <a:t>测</a:t>
            </a:r>
            <a:r>
              <a:rPr dirty="0" sz="950" spc="35">
                <a:latin typeface="宋体"/>
                <a:cs typeface="宋体"/>
              </a:rPr>
              <a:t>试</a:t>
            </a:r>
            <a:endParaRPr sz="950">
              <a:latin typeface="宋体"/>
              <a:cs typeface="宋体"/>
            </a:endParaRPr>
          </a:p>
        </p:txBody>
      </p:sp>
      <p:sp>
        <p:nvSpPr>
          <p:cNvPr id="35" name="object 35"/>
          <p:cNvSpPr txBox="1"/>
          <p:nvPr/>
        </p:nvSpPr>
        <p:spPr>
          <a:xfrm>
            <a:off x="4106063" y="3371466"/>
            <a:ext cx="1421765" cy="532130"/>
          </a:xfrm>
          <a:prstGeom prst="rect">
            <a:avLst/>
          </a:prstGeom>
        </p:spPr>
        <p:txBody>
          <a:bodyPr wrap="square" lIns="0" tIns="11430" rIns="0" bIns="0" rtlCol="0" vert="horz">
            <a:spAutoFit/>
          </a:bodyPr>
          <a:lstStyle/>
          <a:p>
            <a:pPr algn="ctr" marL="458470" marR="447040">
              <a:lnSpc>
                <a:spcPct val="116599"/>
              </a:lnSpc>
              <a:spcBef>
                <a:spcPts val="90"/>
              </a:spcBef>
            </a:pPr>
            <a:r>
              <a:rPr dirty="0" sz="950" spc="35">
                <a:latin typeface="宋体"/>
                <a:cs typeface="宋体"/>
              </a:rPr>
              <a:t>开</a:t>
            </a:r>
            <a:r>
              <a:rPr dirty="0" sz="950" spc="80">
                <a:latin typeface="宋体"/>
                <a:cs typeface="宋体"/>
              </a:rPr>
              <a:t>发</a:t>
            </a:r>
            <a:r>
              <a:rPr dirty="0" sz="950" spc="30">
                <a:latin typeface="宋体"/>
                <a:cs typeface="宋体"/>
              </a:rPr>
              <a:t>阶段 灰</a:t>
            </a:r>
            <a:r>
              <a:rPr dirty="0" sz="950" spc="80">
                <a:latin typeface="宋体"/>
                <a:cs typeface="宋体"/>
              </a:rPr>
              <a:t>盒</a:t>
            </a:r>
            <a:r>
              <a:rPr dirty="0" sz="950" spc="35">
                <a:latin typeface="宋体"/>
                <a:cs typeface="宋体"/>
              </a:rPr>
              <a:t>测试</a:t>
            </a:r>
            <a:endParaRPr sz="950">
              <a:latin typeface="宋体"/>
              <a:cs typeface="宋体"/>
            </a:endParaRPr>
          </a:p>
          <a:p>
            <a:pPr algn="ctr">
              <a:lnSpc>
                <a:spcPct val="100000"/>
              </a:lnSpc>
              <a:spcBef>
                <a:spcPts val="190"/>
              </a:spcBef>
            </a:pPr>
            <a:r>
              <a:rPr dirty="0" sz="950" spc="30">
                <a:latin typeface="宋体"/>
                <a:cs typeface="宋体"/>
              </a:rPr>
              <a:t>每</a:t>
            </a:r>
            <a:r>
              <a:rPr dirty="0" sz="950" spc="75">
                <a:latin typeface="宋体"/>
                <a:cs typeface="宋体"/>
              </a:rPr>
              <a:t>日</a:t>
            </a:r>
            <a:r>
              <a:rPr dirty="0" sz="950" spc="30">
                <a:latin typeface="宋体"/>
                <a:cs typeface="宋体"/>
              </a:rPr>
              <a:t>编译</a:t>
            </a:r>
            <a:r>
              <a:rPr dirty="0" sz="950" spc="75">
                <a:latin typeface="宋体"/>
                <a:cs typeface="宋体"/>
              </a:rPr>
              <a:t>后</a:t>
            </a:r>
            <a:r>
              <a:rPr dirty="0" sz="950" spc="30">
                <a:latin typeface="宋体"/>
                <a:cs typeface="宋体"/>
              </a:rPr>
              <a:t>部分</a:t>
            </a:r>
            <a:r>
              <a:rPr dirty="0" sz="950" spc="75">
                <a:latin typeface="宋体"/>
                <a:cs typeface="宋体"/>
              </a:rPr>
              <a:t>集</a:t>
            </a:r>
            <a:r>
              <a:rPr dirty="0" sz="950" spc="30">
                <a:latin typeface="宋体"/>
                <a:cs typeface="宋体"/>
              </a:rPr>
              <a:t>成测</a:t>
            </a:r>
            <a:r>
              <a:rPr dirty="0" sz="950" spc="35">
                <a:latin typeface="宋体"/>
                <a:cs typeface="宋体"/>
              </a:rPr>
              <a:t>试</a:t>
            </a:r>
            <a:endParaRPr sz="950">
              <a:latin typeface="宋体"/>
              <a:cs typeface="宋体"/>
            </a:endParaRPr>
          </a:p>
        </p:txBody>
      </p:sp>
      <p:sp>
        <p:nvSpPr>
          <p:cNvPr id="36" name="object 36"/>
          <p:cNvSpPr txBox="1"/>
          <p:nvPr/>
        </p:nvSpPr>
        <p:spPr>
          <a:xfrm>
            <a:off x="4160947" y="1760748"/>
            <a:ext cx="1172845" cy="354965"/>
          </a:xfrm>
          <a:prstGeom prst="rect">
            <a:avLst/>
          </a:prstGeom>
        </p:spPr>
        <p:txBody>
          <a:bodyPr wrap="square" lIns="0" tIns="11430" rIns="0" bIns="0" rtlCol="0" vert="horz">
            <a:spAutoFit/>
          </a:bodyPr>
          <a:lstStyle/>
          <a:p>
            <a:pPr marL="458470" marR="5080" indent="-446405">
              <a:lnSpc>
                <a:spcPct val="113700"/>
              </a:lnSpc>
              <a:spcBef>
                <a:spcPts val="90"/>
              </a:spcBef>
            </a:pPr>
            <a:r>
              <a:rPr dirty="0" sz="950" spc="35">
                <a:latin typeface="宋体"/>
                <a:cs typeface="宋体"/>
              </a:rPr>
              <a:t>策</a:t>
            </a:r>
            <a:r>
              <a:rPr dirty="0" sz="950" spc="80">
                <a:latin typeface="宋体"/>
                <a:cs typeface="宋体"/>
              </a:rPr>
              <a:t>划</a:t>
            </a:r>
            <a:r>
              <a:rPr dirty="0" sz="950" spc="35">
                <a:latin typeface="宋体"/>
                <a:cs typeface="宋体"/>
              </a:rPr>
              <a:t>设计</a:t>
            </a:r>
            <a:r>
              <a:rPr dirty="0" sz="950" spc="80">
                <a:latin typeface="宋体"/>
                <a:cs typeface="宋体"/>
              </a:rPr>
              <a:t>与</a:t>
            </a:r>
            <a:r>
              <a:rPr dirty="0" sz="950" spc="35">
                <a:latin typeface="宋体"/>
                <a:cs typeface="宋体"/>
              </a:rPr>
              <a:t>游戏</a:t>
            </a:r>
            <a:r>
              <a:rPr dirty="0" sz="950" spc="80">
                <a:latin typeface="宋体"/>
                <a:cs typeface="宋体"/>
              </a:rPr>
              <a:t>程</a:t>
            </a:r>
            <a:r>
              <a:rPr dirty="0" sz="950" spc="25">
                <a:latin typeface="宋体"/>
                <a:cs typeface="宋体"/>
              </a:rPr>
              <a:t>序 </a:t>
            </a:r>
            <a:r>
              <a:rPr dirty="0" sz="950" spc="35">
                <a:latin typeface="宋体"/>
                <a:cs typeface="宋体"/>
              </a:rPr>
              <a:t>设计</a:t>
            </a:r>
            <a:endParaRPr sz="950">
              <a:latin typeface="宋体"/>
              <a:cs typeface="宋体"/>
            </a:endParaRPr>
          </a:p>
        </p:txBody>
      </p:sp>
      <p:sp>
        <p:nvSpPr>
          <p:cNvPr id="37" name="object 37"/>
          <p:cNvSpPr txBox="1"/>
          <p:nvPr/>
        </p:nvSpPr>
        <p:spPr>
          <a:xfrm>
            <a:off x="6229217" y="1277748"/>
            <a:ext cx="1172845" cy="363855"/>
          </a:xfrm>
          <a:prstGeom prst="rect">
            <a:avLst/>
          </a:prstGeom>
        </p:spPr>
        <p:txBody>
          <a:bodyPr wrap="square" lIns="0" tIns="36194" rIns="0" bIns="0" rtlCol="0" vert="horz">
            <a:spAutoFit/>
          </a:bodyPr>
          <a:lstStyle/>
          <a:p>
            <a:pPr algn="ctr">
              <a:lnSpc>
                <a:spcPct val="100000"/>
              </a:lnSpc>
              <a:spcBef>
                <a:spcPts val="284"/>
              </a:spcBef>
            </a:pPr>
            <a:r>
              <a:rPr dirty="0" sz="950" spc="35">
                <a:latin typeface="宋体"/>
                <a:cs typeface="宋体"/>
              </a:rPr>
              <a:t>测</a:t>
            </a:r>
            <a:r>
              <a:rPr dirty="0" sz="950" spc="75">
                <a:latin typeface="宋体"/>
                <a:cs typeface="宋体"/>
              </a:rPr>
              <a:t>试</a:t>
            </a:r>
            <a:r>
              <a:rPr dirty="0" sz="950" spc="35">
                <a:latin typeface="宋体"/>
                <a:cs typeface="宋体"/>
              </a:rPr>
              <a:t>组</a:t>
            </a:r>
            <a:r>
              <a:rPr dirty="0" sz="950" spc="30">
                <a:latin typeface="宋体"/>
                <a:cs typeface="宋体"/>
              </a:rPr>
              <a:t>参</a:t>
            </a:r>
            <a:r>
              <a:rPr dirty="0" sz="950" spc="75">
                <a:latin typeface="宋体"/>
                <a:cs typeface="宋体"/>
              </a:rPr>
              <a:t>与</a:t>
            </a:r>
            <a:r>
              <a:rPr dirty="0" sz="950" spc="35">
                <a:latin typeface="宋体"/>
                <a:cs typeface="宋体"/>
              </a:rPr>
              <a:t>策</a:t>
            </a:r>
            <a:r>
              <a:rPr dirty="0" sz="950" spc="30">
                <a:latin typeface="宋体"/>
                <a:cs typeface="宋体"/>
              </a:rPr>
              <a:t>划</a:t>
            </a:r>
            <a:r>
              <a:rPr dirty="0" sz="950" spc="75">
                <a:latin typeface="宋体"/>
                <a:cs typeface="宋体"/>
              </a:rPr>
              <a:t>评</a:t>
            </a:r>
            <a:r>
              <a:rPr dirty="0" sz="950" spc="35">
                <a:latin typeface="宋体"/>
                <a:cs typeface="宋体"/>
              </a:rPr>
              <a:t>审</a:t>
            </a:r>
            <a:endParaRPr sz="950">
              <a:latin typeface="宋体"/>
              <a:cs typeface="宋体"/>
            </a:endParaRPr>
          </a:p>
          <a:p>
            <a:pPr algn="ctr">
              <a:lnSpc>
                <a:spcPct val="100000"/>
              </a:lnSpc>
              <a:spcBef>
                <a:spcPts val="190"/>
              </a:spcBef>
            </a:pPr>
            <a:r>
              <a:rPr dirty="0" sz="950" spc="35">
                <a:latin typeface="宋体"/>
                <a:cs typeface="宋体"/>
              </a:rPr>
              <a:t>并</a:t>
            </a:r>
            <a:r>
              <a:rPr dirty="0" sz="950" spc="75">
                <a:latin typeface="宋体"/>
                <a:cs typeface="宋体"/>
              </a:rPr>
              <a:t>形</a:t>
            </a:r>
            <a:r>
              <a:rPr dirty="0" sz="950" spc="35">
                <a:latin typeface="宋体"/>
                <a:cs typeface="宋体"/>
              </a:rPr>
              <a:t>成</a:t>
            </a:r>
            <a:r>
              <a:rPr dirty="0" sz="950" spc="30">
                <a:latin typeface="宋体"/>
                <a:cs typeface="宋体"/>
              </a:rPr>
              <a:t>测</a:t>
            </a:r>
            <a:r>
              <a:rPr dirty="0" sz="950" spc="75">
                <a:latin typeface="宋体"/>
                <a:cs typeface="宋体"/>
              </a:rPr>
              <a:t>试</a:t>
            </a:r>
            <a:r>
              <a:rPr dirty="0" sz="950" spc="35">
                <a:latin typeface="宋体"/>
                <a:cs typeface="宋体"/>
              </a:rPr>
              <a:t>计划</a:t>
            </a:r>
            <a:endParaRPr sz="950">
              <a:latin typeface="宋体"/>
              <a:cs typeface="宋体"/>
            </a:endParaRPr>
          </a:p>
        </p:txBody>
      </p:sp>
      <p:sp>
        <p:nvSpPr>
          <p:cNvPr id="38" name="object 38"/>
          <p:cNvSpPr txBox="1"/>
          <p:nvPr/>
        </p:nvSpPr>
        <p:spPr>
          <a:xfrm>
            <a:off x="3918545" y="2317441"/>
            <a:ext cx="915669" cy="532130"/>
          </a:xfrm>
          <a:prstGeom prst="rect">
            <a:avLst/>
          </a:prstGeom>
        </p:spPr>
        <p:txBody>
          <a:bodyPr wrap="square" lIns="0" tIns="35560" rIns="0" bIns="0" rtlCol="0" vert="horz">
            <a:spAutoFit/>
          </a:bodyPr>
          <a:lstStyle/>
          <a:p>
            <a:pPr algn="ctr">
              <a:lnSpc>
                <a:spcPct val="100000"/>
              </a:lnSpc>
              <a:spcBef>
                <a:spcPts val="280"/>
              </a:spcBef>
            </a:pPr>
            <a:r>
              <a:rPr dirty="0" sz="950" spc="35">
                <a:latin typeface="宋体"/>
                <a:cs typeface="宋体"/>
              </a:rPr>
              <a:t>测</a:t>
            </a:r>
            <a:r>
              <a:rPr dirty="0" sz="950" spc="80">
                <a:latin typeface="宋体"/>
                <a:cs typeface="宋体"/>
              </a:rPr>
              <a:t>试</a:t>
            </a:r>
            <a:r>
              <a:rPr dirty="0" sz="950" spc="35">
                <a:latin typeface="宋体"/>
                <a:cs typeface="宋体"/>
              </a:rPr>
              <a:t>组参与</a:t>
            </a:r>
            <a:endParaRPr sz="950">
              <a:latin typeface="宋体"/>
              <a:cs typeface="宋体"/>
            </a:endParaRPr>
          </a:p>
          <a:p>
            <a:pPr algn="ctr">
              <a:lnSpc>
                <a:spcPct val="100000"/>
              </a:lnSpc>
              <a:spcBef>
                <a:spcPts val="190"/>
              </a:spcBef>
            </a:pPr>
            <a:r>
              <a:rPr dirty="0" sz="950" spc="35">
                <a:latin typeface="宋体"/>
                <a:cs typeface="宋体"/>
              </a:rPr>
              <a:t>设</a:t>
            </a:r>
            <a:r>
              <a:rPr dirty="0" sz="950" spc="75">
                <a:latin typeface="宋体"/>
                <a:cs typeface="宋体"/>
              </a:rPr>
              <a:t>计</a:t>
            </a:r>
            <a:r>
              <a:rPr dirty="0" sz="950" spc="35">
                <a:latin typeface="宋体"/>
                <a:cs typeface="宋体"/>
              </a:rPr>
              <a:t>与</a:t>
            </a:r>
            <a:r>
              <a:rPr dirty="0" sz="950" spc="30">
                <a:latin typeface="宋体"/>
                <a:cs typeface="宋体"/>
              </a:rPr>
              <a:t>评</a:t>
            </a:r>
            <a:r>
              <a:rPr dirty="0" sz="950" spc="35">
                <a:latin typeface="宋体"/>
                <a:cs typeface="宋体"/>
              </a:rPr>
              <a:t>审</a:t>
            </a:r>
            <a:endParaRPr sz="950">
              <a:latin typeface="宋体"/>
              <a:cs typeface="宋体"/>
            </a:endParaRPr>
          </a:p>
          <a:p>
            <a:pPr algn="ctr">
              <a:lnSpc>
                <a:spcPct val="100000"/>
              </a:lnSpc>
              <a:spcBef>
                <a:spcPts val="185"/>
              </a:spcBef>
            </a:pPr>
            <a:r>
              <a:rPr dirty="0" sz="950" spc="35">
                <a:latin typeface="宋体"/>
                <a:cs typeface="宋体"/>
              </a:rPr>
              <a:t>与</a:t>
            </a:r>
            <a:r>
              <a:rPr dirty="0" sz="950" spc="80">
                <a:latin typeface="宋体"/>
                <a:cs typeface="宋体"/>
              </a:rPr>
              <a:t>设</a:t>
            </a:r>
            <a:r>
              <a:rPr dirty="0" sz="950" spc="35">
                <a:latin typeface="宋体"/>
                <a:cs typeface="宋体"/>
              </a:rPr>
              <a:t>计测</a:t>
            </a:r>
            <a:r>
              <a:rPr dirty="0" sz="950" spc="80">
                <a:latin typeface="宋体"/>
                <a:cs typeface="宋体"/>
              </a:rPr>
              <a:t>试</a:t>
            </a:r>
            <a:r>
              <a:rPr dirty="0" sz="950" spc="35">
                <a:latin typeface="宋体"/>
                <a:cs typeface="宋体"/>
              </a:rPr>
              <a:t>用例</a:t>
            </a:r>
            <a:endParaRPr sz="950">
              <a:latin typeface="宋体"/>
              <a:cs typeface="宋体"/>
            </a:endParaRPr>
          </a:p>
        </p:txBody>
      </p:sp>
      <p:sp>
        <p:nvSpPr>
          <p:cNvPr id="39" name="object 39"/>
          <p:cNvSpPr txBox="1"/>
          <p:nvPr/>
        </p:nvSpPr>
        <p:spPr>
          <a:xfrm>
            <a:off x="7260071" y="2187274"/>
            <a:ext cx="533400" cy="175895"/>
          </a:xfrm>
          <a:prstGeom prst="rect">
            <a:avLst/>
          </a:prstGeom>
        </p:spPr>
        <p:txBody>
          <a:bodyPr wrap="square" lIns="0" tIns="17145" rIns="0" bIns="0" rtlCol="0" vert="horz">
            <a:spAutoFit/>
          </a:bodyPr>
          <a:lstStyle/>
          <a:p>
            <a:pPr marL="12700">
              <a:lnSpc>
                <a:spcPct val="100000"/>
              </a:lnSpc>
              <a:spcBef>
                <a:spcPts val="135"/>
              </a:spcBef>
            </a:pPr>
            <a:r>
              <a:rPr dirty="0" sz="950" spc="30">
                <a:latin typeface="宋体"/>
                <a:cs typeface="宋体"/>
              </a:rPr>
              <a:t>游</a:t>
            </a:r>
            <a:r>
              <a:rPr dirty="0" sz="950" spc="75">
                <a:latin typeface="宋体"/>
                <a:cs typeface="宋体"/>
              </a:rPr>
              <a:t>戏</a:t>
            </a:r>
            <a:r>
              <a:rPr dirty="0" sz="950" spc="30">
                <a:latin typeface="宋体"/>
                <a:cs typeface="宋体"/>
              </a:rPr>
              <a:t>策</a:t>
            </a:r>
            <a:r>
              <a:rPr dirty="0" sz="950" spc="35">
                <a:latin typeface="宋体"/>
                <a:cs typeface="宋体"/>
              </a:rPr>
              <a:t>划</a:t>
            </a:r>
            <a:endParaRPr sz="950">
              <a:latin typeface="宋体"/>
              <a:cs typeface="宋体"/>
            </a:endParaRPr>
          </a:p>
        </p:txBody>
      </p:sp>
      <p:sp>
        <p:nvSpPr>
          <p:cNvPr id="40" name="object 40"/>
          <p:cNvSpPr txBox="1"/>
          <p:nvPr/>
        </p:nvSpPr>
        <p:spPr>
          <a:xfrm>
            <a:off x="6298550" y="2977474"/>
            <a:ext cx="563880" cy="158750"/>
          </a:xfrm>
          <a:prstGeom prst="rect">
            <a:avLst/>
          </a:prstGeom>
          <a:solidFill>
            <a:srgbClr val="FFFFFF"/>
          </a:solidFill>
        </p:spPr>
        <p:txBody>
          <a:bodyPr wrap="square" lIns="0" tIns="3810" rIns="0" bIns="0" rtlCol="0" vert="horz">
            <a:spAutoFit/>
          </a:bodyPr>
          <a:lstStyle/>
          <a:p>
            <a:pPr marL="93980">
              <a:lnSpc>
                <a:spcPct val="100000"/>
              </a:lnSpc>
              <a:spcBef>
                <a:spcPts val="30"/>
              </a:spcBef>
            </a:pPr>
            <a:r>
              <a:rPr dirty="0" sz="950" spc="35">
                <a:latin typeface="宋体"/>
                <a:cs typeface="宋体"/>
              </a:rPr>
              <a:t>起</a:t>
            </a:r>
            <a:r>
              <a:rPr dirty="0" sz="950" spc="75">
                <a:latin typeface="宋体"/>
                <a:cs typeface="宋体"/>
              </a:rPr>
              <a:t>始</a:t>
            </a:r>
            <a:r>
              <a:rPr dirty="0" sz="950" spc="35">
                <a:latin typeface="宋体"/>
                <a:cs typeface="宋体"/>
              </a:rPr>
              <a:t>点</a:t>
            </a:r>
            <a:endParaRPr sz="950">
              <a:latin typeface="宋体"/>
              <a:cs typeface="宋体"/>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592955" cy="635000"/>
          </a:xfrm>
          <a:prstGeom prst="rect"/>
        </p:spPr>
        <p:txBody>
          <a:bodyPr wrap="square" lIns="0" tIns="12065" rIns="0" bIns="0" rtlCol="0" vert="horz">
            <a:spAutoFit/>
          </a:bodyPr>
          <a:lstStyle/>
          <a:p>
            <a:pPr marL="12700">
              <a:lnSpc>
                <a:spcPct val="100000"/>
              </a:lnSpc>
              <a:spcBef>
                <a:spcPts val="95"/>
              </a:spcBef>
            </a:pPr>
            <a:r>
              <a:rPr dirty="0" spc="-5"/>
              <a:t>游戏开发与测试过程</a:t>
            </a:r>
          </a:p>
        </p:txBody>
      </p:sp>
      <p:sp>
        <p:nvSpPr>
          <p:cNvPr id="3" name="object 3"/>
          <p:cNvSpPr txBox="1"/>
          <p:nvPr/>
        </p:nvSpPr>
        <p:spPr>
          <a:xfrm>
            <a:off x="1980945" y="1238165"/>
            <a:ext cx="7496175" cy="1470025"/>
          </a:xfrm>
          <a:prstGeom prst="rect">
            <a:avLst/>
          </a:prstGeom>
        </p:spPr>
        <p:txBody>
          <a:bodyPr wrap="square" lIns="0" tIns="97155" rIns="0" bIns="0" rtlCol="0" vert="horz">
            <a:spAutoFit/>
          </a:bodyPr>
          <a:lstStyle/>
          <a:p>
            <a:pPr marL="396240" indent="-384175">
              <a:lnSpc>
                <a:spcPct val="100000"/>
              </a:lnSpc>
              <a:spcBef>
                <a:spcPts val="765"/>
              </a:spcBef>
              <a:buSzPct val="95238"/>
              <a:buFont typeface="Franklin Gothic Book"/>
              <a:buChar char="–"/>
              <a:tabLst>
                <a:tab pos="396240" algn="l"/>
                <a:tab pos="396875" algn="l"/>
              </a:tabLst>
            </a:pPr>
            <a:r>
              <a:rPr dirty="0" sz="2100" spc="-100">
                <a:solidFill>
                  <a:srgbClr val="181B0D"/>
                </a:solidFill>
                <a:latin typeface="宋体"/>
                <a:cs typeface="宋体"/>
              </a:rPr>
              <a:t>与通用软件的开发过程</a:t>
            </a:r>
            <a:r>
              <a:rPr dirty="0" sz="2100" spc="-114">
                <a:solidFill>
                  <a:srgbClr val="181B0D"/>
                </a:solidFill>
                <a:latin typeface="宋体"/>
                <a:cs typeface="宋体"/>
              </a:rPr>
              <a:t>区</a:t>
            </a:r>
            <a:r>
              <a:rPr dirty="0" sz="2100" spc="-100">
                <a:solidFill>
                  <a:srgbClr val="181B0D"/>
                </a:solidFill>
                <a:latin typeface="宋体"/>
                <a:cs typeface="宋体"/>
              </a:rPr>
              <a:t>别</a:t>
            </a:r>
            <a:endParaRPr sz="2100">
              <a:latin typeface="宋体"/>
              <a:cs typeface="宋体"/>
            </a:endParaRPr>
          </a:p>
          <a:p>
            <a:pPr lvl="1" marL="853440" indent="-384175">
              <a:lnSpc>
                <a:spcPct val="100000"/>
              </a:lnSpc>
              <a:spcBef>
                <a:spcPts val="565"/>
              </a:spcBef>
              <a:buFont typeface="Franklin Gothic Book"/>
              <a:buChar char="■"/>
              <a:tabLst>
                <a:tab pos="853440" algn="l"/>
                <a:tab pos="854075" algn="l"/>
              </a:tabLst>
            </a:pPr>
            <a:r>
              <a:rPr dirty="0" sz="1800" spc="-5">
                <a:solidFill>
                  <a:srgbClr val="181B0D"/>
                </a:solidFill>
                <a:latin typeface="宋体"/>
                <a:cs typeface="宋体"/>
              </a:rPr>
              <a:t>通用软件的需求明确，游戏软件的需求存在理想化</a:t>
            </a:r>
            <a:endParaRPr sz="1800">
              <a:latin typeface="宋体"/>
              <a:cs typeface="宋体"/>
            </a:endParaRPr>
          </a:p>
          <a:p>
            <a:pPr lvl="1" marL="853440" indent="-384175">
              <a:lnSpc>
                <a:spcPct val="100000"/>
              </a:lnSpc>
              <a:spcBef>
                <a:spcPts val="580"/>
              </a:spcBef>
              <a:buFont typeface="Franklin Gothic Book"/>
              <a:buChar char="■"/>
              <a:tabLst>
                <a:tab pos="853440" algn="l"/>
                <a:tab pos="854075" algn="l"/>
              </a:tabLst>
            </a:pPr>
            <a:r>
              <a:rPr dirty="0" sz="1800">
                <a:solidFill>
                  <a:srgbClr val="181B0D"/>
                </a:solidFill>
                <a:latin typeface="宋体"/>
                <a:cs typeface="宋体"/>
              </a:rPr>
              <a:t>通用软件开发过程中需求变更少，游戏软件开发过程中需求变化快</a:t>
            </a:r>
            <a:endParaRPr sz="1800">
              <a:latin typeface="宋体"/>
              <a:cs typeface="宋体"/>
            </a:endParaRPr>
          </a:p>
          <a:p>
            <a:pPr lvl="1" marL="853440" indent="-384175">
              <a:lnSpc>
                <a:spcPct val="100000"/>
              </a:lnSpc>
              <a:spcBef>
                <a:spcPts val="560"/>
              </a:spcBef>
              <a:buFont typeface="Franklin Gothic Book"/>
              <a:buChar char="■"/>
              <a:tabLst>
                <a:tab pos="853440" algn="l"/>
                <a:tab pos="854075" algn="l"/>
              </a:tabLst>
            </a:pPr>
            <a:r>
              <a:rPr dirty="0" sz="1800">
                <a:solidFill>
                  <a:srgbClr val="181B0D"/>
                </a:solidFill>
                <a:latin typeface="宋体"/>
                <a:cs typeface="宋体"/>
              </a:rPr>
              <a:t>开发过程的阶段不同</a:t>
            </a:r>
            <a:endParaRPr sz="18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29</a:t>
            </a:r>
            <a:endParaRPr sz="1800">
              <a:latin typeface="Franklin Gothic Book"/>
              <a:cs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09390" cy="635000"/>
          </a:xfrm>
          <a:prstGeom prst="rect"/>
        </p:spPr>
        <p:txBody>
          <a:bodyPr wrap="square" lIns="0" tIns="12065" rIns="0" bIns="0" rtlCol="0" vert="horz">
            <a:spAutoFit/>
          </a:bodyPr>
          <a:lstStyle/>
          <a:p>
            <a:pPr marL="12700">
              <a:lnSpc>
                <a:spcPct val="100000"/>
              </a:lnSpc>
              <a:spcBef>
                <a:spcPts val="95"/>
              </a:spcBef>
            </a:pPr>
            <a:r>
              <a:rPr dirty="0" spc="-105">
                <a:latin typeface="Franklin Gothic Book"/>
                <a:cs typeface="Franklin Gothic Book"/>
              </a:rPr>
              <a:t>W</a:t>
            </a:r>
            <a:r>
              <a:rPr dirty="0" spc="-5">
                <a:latin typeface="Franklin Gothic Book"/>
                <a:cs typeface="Franklin Gothic Book"/>
              </a:rPr>
              <a:t>e</a:t>
            </a:r>
            <a:r>
              <a:rPr dirty="0" spc="-10">
                <a:latin typeface="Franklin Gothic Book"/>
                <a:cs typeface="Franklin Gothic Book"/>
              </a:rPr>
              <a:t>b</a:t>
            </a:r>
            <a:r>
              <a:rPr dirty="0" spc="-5"/>
              <a:t>应用系统测试</a:t>
            </a:r>
          </a:p>
        </p:txBody>
      </p:sp>
      <p:sp>
        <p:nvSpPr>
          <p:cNvPr id="3" name="object 3"/>
          <p:cNvSpPr txBox="1"/>
          <p:nvPr/>
        </p:nvSpPr>
        <p:spPr>
          <a:xfrm>
            <a:off x="1450594" y="1280594"/>
            <a:ext cx="5187315" cy="765175"/>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spc="-45">
                <a:solidFill>
                  <a:srgbClr val="181B0D"/>
                </a:solidFill>
                <a:latin typeface="Times New Roman"/>
                <a:cs typeface="Times New Roman"/>
              </a:rPr>
              <a:t>Web</a:t>
            </a:r>
            <a:r>
              <a:rPr dirty="0" sz="2000">
                <a:solidFill>
                  <a:srgbClr val="181B0D"/>
                </a:solidFill>
                <a:latin typeface="宋体"/>
                <a:cs typeface="宋体"/>
              </a:rPr>
              <a:t>系统</a:t>
            </a:r>
            <a:r>
              <a:rPr dirty="0" sz="2000" spc="-15">
                <a:solidFill>
                  <a:srgbClr val="181B0D"/>
                </a:solidFill>
                <a:latin typeface="宋体"/>
                <a:cs typeface="宋体"/>
              </a:rPr>
              <a:t>基</a:t>
            </a:r>
            <a:r>
              <a:rPr dirty="0" sz="2000">
                <a:solidFill>
                  <a:srgbClr val="181B0D"/>
                </a:solidFill>
                <a:latin typeface="宋体"/>
                <a:cs typeface="宋体"/>
              </a:rPr>
              <a:t>本组成</a:t>
            </a:r>
            <a:endParaRPr sz="2000">
              <a:latin typeface="宋体"/>
              <a:cs typeface="宋体"/>
            </a:endParaRPr>
          </a:p>
          <a:p>
            <a:pPr marL="542925">
              <a:lnSpc>
                <a:spcPct val="100000"/>
              </a:lnSpc>
              <a:spcBef>
                <a:spcPts val="470"/>
              </a:spcBef>
              <a:tabLst>
                <a:tab pos="926465" algn="l"/>
              </a:tabLst>
            </a:pPr>
            <a:r>
              <a:rPr dirty="0" sz="2000">
                <a:solidFill>
                  <a:srgbClr val="181B0D"/>
                </a:solidFill>
                <a:latin typeface="Franklin Gothic Book"/>
                <a:cs typeface="Franklin Gothic Book"/>
              </a:rPr>
              <a:t>–	</a:t>
            </a:r>
            <a:r>
              <a:rPr dirty="0" sz="2000" i="1">
                <a:solidFill>
                  <a:srgbClr val="181B0D"/>
                </a:solidFill>
                <a:latin typeface="Times New Roman"/>
                <a:cs typeface="Times New Roman"/>
              </a:rPr>
              <a:t>C/S</a:t>
            </a:r>
            <a:r>
              <a:rPr dirty="0" sz="2100" spc="-100">
                <a:solidFill>
                  <a:srgbClr val="181B0D"/>
                </a:solidFill>
                <a:latin typeface="宋体"/>
                <a:cs typeface="宋体"/>
              </a:rPr>
              <a:t>结构</a:t>
            </a:r>
            <a:r>
              <a:rPr dirty="0" sz="2000" spc="-10" i="1">
                <a:solidFill>
                  <a:srgbClr val="181B0D"/>
                </a:solidFill>
                <a:latin typeface="Times New Roman"/>
                <a:cs typeface="Times New Roman"/>
              </a:rPr>
              <a:t>(Client/Server</a:t>
            </a:r>
            <a:r>
              <a:rPr dirty="0" sz="2100" spc="-10">
                <a:solidFill>
                  <a:srgbClr val="181B0D"/>
                </a:solidFill>
                <a:latin typeface="宋体"/>
                <a:cs typeface="宋体"/>
              </a:rPr>
              <a:t>，</a:t>
            </a:r>
            <a:r>
              <a:rPr dirty="0" sz="2100" spc="-100">
                <a:solidFill>
                  <a:srgbClr val="181B0D"/>
                </a:solidFill>
                <a:latin typeface="宋体"/>
                <a:cs typeface="宋体"/>
              </a:rPr>
              <a:t>客户</a:t>
            </a:r>
            <a:r>
              <a:rPr dirty="0" sz="2100" spc="-114">
                <a:solidFill>
                  <a:srgbClr val="181B0D"/>
                </a:solidFill>
                <a:latin typeface="宋体"/>
                <a:cs typeface="宋体"/>
              </a:rPr>
              <a:t>端</a:t>
            </a:r>
            <a:r>
              <a:rPr dirty="0" sz="2000" spc="-5" i="1">
                <a:solidFill>
                  <a:srgbClr val="181B0D"/>
                </a:solidFill>
                <a:latin typeface="Times New Roman"/>
                <a:cs typeface="Times New Roman"/>
              </a:rPr>
              <a:t>/</a:t>
            </a:r>
            <a:r>
              <a:rPr dirty="0" sz="2100" spc="-100">
                <a:solidFill>
                  <a:srgbClr val="181B0D"/>
                </a:solidFill>
                <a:latin typeface="宋体"/>
                <a:cs typeface="宋体"/>
              </a:rPr>
              <a:t>服</a:t>
            </a:r>
            <a:r>
              <a:rPr dirty="0" sz="2100" spc="-114">
                <a:solidFill>
                  <a:srgbClr val="181B0D"/>
                </a:solidFill>
                <a:latin typeface="宋体"/>
                <a:cs typeface="宋体"/>
              </a:rPr>
              <a:t>务</a:t>
            </a:r>
            <a:r>
              <a:rPr dirty="0" sz="2100" spc="-100">
                <a:solidFill>
                  <a:srgbClr val="181B0D"/>
                </a:solidFill>
                <a:latin typeface="宋体"/>
                <a:cs typeface="宋体"/>
              </a:rPr>
              <a:t>器</a:t>
            </a:r>
            <a:r>
              <a:rPr dirty="0" sz="2000" i="1">
                <a:solidFill>
                  <a:srgbClr val="181B0D"/>
                </a:solidFill>
                <a:latin typeface="Times New Roman"/>
                <a:cs typeface="Times New Roman"/>
              </a:rPr>
              <a:t>)</a:t>
            </a:r>
            <a:endParaRPr sz="2000">
              <a:latin typeface="Times New Roman"/>
              <a:cs typeface="Times New Roman"/>
            </a:endParaRPr>
          </a:p>
        </p:txBody>
      </p:sp>
      <p:sp>
        <p:nvSpPr>
          <p:cNvPr id="4" name="object 4"/>
          <p:cNvSpPr txBox="1"/>
          <p:nvPr/>
        </p:nvSpPr>
        <p:spPr>
          <a:xfrm>
            <a:off x="1980945" y="3545537"/>
            <a:ext cx="4874895" cy="347345"/>
          </a:xfrm>
          <a:prstGeom prst="rect">
            <a:avLst/>
          </a:prstGeom>
        </p:spPr>
        <p:txBody>
          <a:bodyPr wrap="square" lIns="0" tIns="13970" rIns="0" bIns="0" rtlCol="0" vert="horz">
            <a:spAutoFit/>
          </a:bodyPr>
          <a:lstStyle/>
          <a:p>
            <a:pPr marL="12700">
              <a:lnSpc>
                <a:spcPct val="100000"/>
              </a:lnSpc>
              <a:spcBef>
                <a:spcPts val="110"/>
              </a:spcBef>
              <a:tabLst>
                <a:tab pos="396240" algn="l"/>
              </a:tabLst>
            </a:pPr>
            <a:r>
              <a:rPr dirty="0" sz="2000">
                <a:solidFill>
                  <a:srgbClr val="181B0D"/>
                </a:solidFill>
                <a:latin typeface="Franklin Gothic Book"/>
                <a:cs typeface="Franklin Gothic Book"/>
              </a:rPr>
              <a:t>–	</a:t>
            </a:r>
            <a:r>
              <a:rPr dirty="0" sz="2000" i="1">
                <a:solidFill>
                  <a:srgbClr val="181B0D"/>
                </a:solidFill>
                <a:latin typeface="Times New Roman"/>
                <a:cs typeface="Times New Roman"/>
              </a:rPr>
              <a:t>B/S</a:t>
            </a:r>
            <a:r>
              <a:rPr dirty="0" sz="2100" spc="-100">
                <a:solidFill>
                  <a:srgbClr val="181B0D"/>
                </a:solidFill>
                <a:latin typeface="宋体"/>
                <a:cs typeface="宋体"/>
              </a:rPr>
              <a:t>结构</a:t>
            </a:r>
            <a:r>
              <a:rPr dirty="0" sz="2000" spc="-15" i="1">
                <a:solidFill>
                  <a:srgbClr val="181B0D"/>
                </a:solidFill>
                <a:latin typeface="Times New Roman"/>
                <a:cs typeface="Times New Roman"/>
              </a:rPr>
              <a:t>(Browser/Server</a:t>
            </a:r>
            <a:r>
              <a:rPr dirty="0" sz="2100" spc="-15">
                <a:solidFill>
                  <a:srgbClr val="181B0D"/>
                </a:solidFill>
                <a:latin typeface="宋体"/>
                <a:cs typeface="宋体"/>
              </a:rPr>
              <a:t>，</a:t>
            </a:r>
            <a:r>
              <a:rPr dirty="0" sz="2100" spc="-100">
                <a:solidFill>
                  <a:srgbClr val="181B0D"/>
                </a:solidFill>
                <a:latin typeface="宋体"/>
                <a:cs typeface="宋体"/>
              </a:rPr>
              <a:t>浏</a:t>
            </a:r>
            <a:r>
              <a:rPr dirty="0" sz="2100" spc="-114">
                <a:solidFill>
                  <a:srgbClr val="181B0D"/>
                </a:solidFill>
                <a:latin typeface="宋体"/>
                <a:cs typeface="宋体"/>
              </a:rPr>
              <a:t>览</a:t>
            </a:r>
            <a:r>
              <a:rPr dirty="0" sz="2100" spc="-100">
                <a:solidFill>
                  <a:srgbClr val="181B0D"/>
                </a:solidFill>
                <a:latin typeface="宋体"/>
                <a:cs typeface="宋体"/>
              </a:rPr>
              <a:t>器</a:t>
            </a:r>
            <a:r>
              <a:rPr dirty="0" sz="2000" spc="-5" i="1">
                <a:solidFill>
                  <a:srgbClr val="181B0D"/>
                </a:solidFill>
                <a:latin typeface="Times New Roman"/>
                <a:cs typeface="Times New Roman"/>
              </a:rPr>
              <a:t>/</a:t>
            </a:r>
            <a:r>
              <a:rPr dirty="0" sz="2100" spc="-100">
                <a:solidFill>
                  <a:srgbClr val="181B0D"/>
                </a:solidFill>
                <a:latin typeface="宋体"/>
                <a:cs typeface="宋体"/>
              </a:rPr>
              <a:t>服</a:t>
            </a:r>
            <a:r>
              <a:rPr dirty="0" sz="2100" spc="-114">
                <a:solidFill>
                  <a:srgbClr val="181B0D"/>
                </a:solidFill>
                <a:latin typeface="宋体"/>
                <a:cs typeface="宋体"/>
              </a:rPr>
              <a:t>务</a:t>
            </a:r>
            <a:r>
              <a:rPr dirty="0" sz="2100" spc="-100">
                <a:solidFill>
                  <a:srgbClr val="181B0D"/>
                </a:solidFill>
                <a:latin typeface="宋体"/>
                <a:cs typeface="宋体"/>
              </a:rPr>
              <a:t>器</a:t>
            </a:r>
            <a:r>
              <a:rPr dirty="0" sz="2000" i="1">
                <a:solidFill>
                  <a:srgbClr val="181B0D"/>
                </a:solidFill>
                <a:latin typeface="Times New Roman"/>
                <a:cs typeface="Times New Roman"/>
              </a:rPr>
              <a:t>)</a:t>
            </a:r>
            <a:endParaRPr sz="2000">
              <a:latin typeface="Times New Roman"/>
              <a:cs typeface="Times New Roman"/>
            </a:endParaRPr>
          </a:p>
        </p:txBody>
      </p:sp>
      <p:sp>
        <p:nvSpPr>
          <p:cNvPr id="5" name="object 5"/>
          <p:cNvSpPr txBox="1"/>
          <p:nvPr/>
        </p:nvSpPr>
        <p:spPr>
          <a:xfrm>
            <a:off x="0" y="0"/>
            <a:ext cx="147320"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3</a:t>
            </a:r>
            <a:endParaRPr sz="1800">
              <a:latin typeface="Franklin Gothic Book"/>
              <a:cs typeface="Franklin Gothic Book"/>
            </a:endParaRPr>
          </a:p>
        </p:txBody>
      </p:sp>
      <p:graphicFrame>
        <p:nvGraphicFramePr>
          <p:cNvPr id="6" name="object 6"/>
          <p:cNvGraphicFramePr>
            <a:graphicFrameLocks noGrp="1"/>
          </p:cNvGraphicFramePr>
          <p:nvPr/>
        </p:nvGraphicFramePr>
        <p:xfrm>
          <a:off x="3919897" y="2267712"/>
          <a:ext cx="4364990" cy="320675"/>
        </p:xfrm>
        <a:graphic>
          <a:graphicData uri="http://schemas.openxmlformats.org/drawingml/2006/table">
            <a:tbl>
              <a:tblPr firstRow="1" bandRow="1">
                <a:tableStyleId>{2D5ABB26-0587-4C30-8999-92F81FD0307C}</a:tableStyleId>
              </a:tblPr>
              <a:tblGrid>
                <a:gridCol w="725170"/>
                <a:gridCol w="483235"/>
                <a:gridCol w="725169"/>
                <a:gridCol w="483235"/>
                <a:gridCol w="725169"/>
                <a:gridCol w="483234"/>
                <a:gridCol w="725170"/>
              </a:tblGrid>
              <a:tr h="311989">
                <a:tc>
                  <a:txBody>
                    <a:bodyPr/>
                    <a:lstStyle/>
                    <a:p>
                      <a:pPr marL="123825">
                        <a:lnSpc>
                          <a:spcPct val="100000"/>
                        </a:lnSpc>
                        <a:spcBef>
                          <a:spcPts val="505"/>
                        </a:spcBef>
                      </a:pPr>
                      <a:r>
                        <a:rPr dirty="0" sz="1050">
                          <a:latin typeface="宋体"/>
                          <a:cs typeface="宋体"/>
                        </a:rPr>
                        <a:t>客</a:t>
                      </a:r>
                      <a:r>
                        <a:rPr dirty="0" sz="1050" spc="50">
                          <a:latin typeface="宋体"/>
                          <a:cs typeface="宋体"/>
                        </a:rPr>
                        <a:t>户</a:t>
                      </a:r>
                      <a:r>
                        <a:rPr dirty="0" sz="1050" spc="5">
                          <a:latin typeface="宋体"/>
                          <a:cs typeface="宋体"/>
                        </a:rPr>
                        <a:t>端1</a:t>
                      </a:r>
                      <a:endParaRPr sz="1050">
                        <a:latin typeface="宋体"/>
                        <a:cs typeface="宋体"/>
                      </a:endParaRPr>
                    </a:p>
                  </a:txBody>
                  <a:tcPr marL="0" marR="0" marB="0" marT="6413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a:lnSpc>
                          <a:spcPct val="100000"/>
                        </a:lnSpc>
                      </a:pPr>
                      <a:endParaRPr sz="17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solidFill>
                      <a:srgbClr val="EEECE2"/>
                    </a:solidFill>
                  </a:tcPr>
                </a:tc>
                <a:tc>
                  <a:txBody>
                    <a:bodyPr/>
                    <a:lstStyle/>
                    <a:p>
                      <a:pPr marL="125095">
                        <a:lnSpc>
                          <a:spcPct val="100000"/>
                        </a:lnSpc>
                        <a:spcBef>
                          <a:spcPts val="505"/>
                        </a:spcBef>
                      </a:pPr>
                      <a:r>
                        <a:rPr dirty="0" sz="1050">
                          <a:latin typeface="宋体"/>
                          <a:cs typeface="宋体"/>
                        </a:rPr>
                        <a:t>客</a:t>
                      </a:r>
                      <a:r>
                        <a:rPr dirty="0" sz="1050" spc="50">
                          <a:latin typeface="宋体"/>
                          <a:cs typeface="宋体"/>
                        </a:rPr>
                        <a:t>户</a:t>
                      </a:r>
                      <a:r>
                        <a:rPr dirty="0" sz="1050" spc="5">
                          <a:latin typeface="宋体"/>
                          <a:cs typeface="宋体"/>
                        </a:rPr>
                        <a:t>端2</a:t>
                      </a:r>
                      <a:endParaRPr sz="1050">
                        <a:latin typeface="宋体"/>
                        <a:cs typeface="宋体"/>
                      </a:endParaRPr>
                    </a:p>
                  </a:txBody>
                  <a:tcPr marL="0" marR="0" marB="0" marT="6413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a:lnSpc>
                          <a:spcPct val="100000"/>
                        </a:lnSpc>
                      </a:pPr>
                      <a:endParaRPr sz="17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solidFill>
                      <a:srgbClr val="EEECE2"/>
                    </a:solidFill>
                  </a:tcPr>
                </a:tc>
                <a:tc>
                  <a:txBody>
                    <a:bodyPr/>
                    <a:lstStyle/>
                    <a:p>
                      <a:pPr marL="229870">
                        <a:lnSpc>
                          <a:spcPct val="100000"/>
                        </a:lnSpc>
                        <a:spcBef>
                          <a:spcPts val="505"/>
                        </a:spcBef>
                      </a:pPr>
                      <a:r>
                        <a:rPr dirty="0" sz="1050" spc="5">
                          <a:latin typeface="宋体"/>
                          <a:cs typeface="宋体"/>
                        </a:rPr>
                        <a:t>……</a:t>
                      </a:r>
                      <a:endParaRPr sz="1050">
                        <a:latin typeface="宋体"/>
                        <a:cs typeface="宋体"/>
                      </a:endParaRPr>
                    </a:p>
                  </a:txBody>
                  <a:tcPr marL="0" marR="0" marB="0" marT="6413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a:lnSpc>
                          <a:spcPct val="100000"/>
                        </a:lnSpc>
                      </a:pPr>
                      <a:endParaRPr sz="17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solidFill>
                      <a:srgbClr val="EEECE2"/>
                    </a:solidFill>
                  </a:tcPr>
                </a:tc>
                <a:tc>
                  <a:txBody>
                    <a:bodyPr/>
                    <a:lstStyle/>
                    <a:p>
                      <a:pPr marL="128905">
                        <a:lnSpc>
                          <a:spcPct val="100000"/>
                        </a:lnSpc>
                        <a:spcBef>
                          <a:spcPts val="455"/>
                        </a:spcBef>
                      </a:pPr>
                      <a:r>
                        <a:rPr dirty="0" sz="1050">
                          <a:latin typeface="宋体"/>
                          <a:cs typeface="宋体"/>
                        </a:rPr>
                        <a:t>客</a:t>
                      </a:r>
                      <a:r>
                        <a:rPr dirty="0" sz="1050" spc="50">
                          <a:latin typeface="宋体"/>
                          <a:cs typeface="宋体"/>
                        </a:rPr>
                        <a:t>户</a:t>
                      </a:r>
                      <a:r>
                        <a:rPr dirty="0" sz="1050" spc="5">
                          <a:latin typeface="宋体"/>
                          <a:cs typeface="宋体"/>
                        </a:rPr>
                        <a:t>端</a:t>
                      </a:r>
                      <a:r>
                        <a:rPr dirty="0" sz="1100" spc="-20">
                          <a:latin typeface="宋体"/>
                          <a:cs typeface="宋体"/>
                        </a:rPr>
                        <a:t>n</a:t>
                      </a:r>
                      <a:endParaRPr sz="1100">
                        <a:latin typeface="宋体"/>
                        <a:cs typeface="宋体"/>
                      </a:endParaRPr>
                    </a:p>
                  </a:txBody>
                  <a:tcPr marL="0" marR="0" marB="0" marT="5778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r>
            </a:tbl>
          </a:graphicData>
        </a:graphic>
      </p:graphicFrame>
      <p:sp>
        <p:nvSpPr>
          <p:cNvPr id="7" name="object 7"/>
          <p:cNvSpPr txBox="1"/>
          <p:nvPr/>
        </p:nvSpPr>
        <p:spPr>
          <a:xfrm>
            <a:off x="5604345" y="2991938"/>
            <a:ext cx="1052195" cy="312420"/>
          </a:xfrm>
          <a:prstGeom prst="rect">
            <a:avLst/>
          </a:prstGeom>
          <a:solidFill>
            <a:srgbClr val="FFFFFF"/>
          </a:solidFill>
          <a:ln w="8471">
            <a:solidFill>
              <a:srgbClr val="000000"/>
            </a:solidFill>
          </a:ln>
        </p:spPr>
        <p:txBody>
          <a:bodyPr wrap="square" lIns="0" tIns="68580" rIns="0" bIns="0" rtlCol="0" vert="horz">
            <a:spAutoFit/>
          </a:bodyPr>
          <a:lstStyle/>
          <a:p>
            <a:pPr marL="323850">
              <a:lnSpc>
                <a:spcPct val="100000"/>
              </a:lnSpc>
              <a:spcBef>
                <a:spcPts val="540"/>
              </a:spcBef>
            </a:pPr>
            <a:r>
              <a:rPr dirty="0" sz="1050">
                <a:latin typeface="宋体"/>
                <a:cs typeface="宋体"/>
              </a:rPr>
              <a:t>服</a:t>
            </a:r>
            <a:r>
              <a:rPr dirty="0" sz="1050" spc="50">
                <a:latin typeface="宋体"/>
                <a:cs typeface="宋体"/>
              </a:rPr>
              <a:t>务</a:t>
            </a:r>
            <a:r>
              <a:rPr dirty="0" sz="1050" spc="10">
                <a:latin typeface="宋体"/>
                <a:cs typeface="宋体"/>
              </a:rPr>
              <a:t>器</a:t>
            </a:r>
            <a:endParaRPr sz="1050">
              <a:latin typeface="宋体"/>
              <a:cs typeface="宋体"/>
            </a:endParaRPr>
          </a:p>
        </p:txBody>
      </p:sp>
      <p:sp>
        <p:nvSpPr>
          <p:cNvPr id="8" name="object 8"/>
          <p:cNvSpPr/>
          <p:nvPr/>
        </p:nvSpPr>
        <p:spPr>
          <a:xfrm>
            <a:off x="6062596" y="2583940"/>
            <a:ext cx="130175" cy="408305"/>
          </a:xfrm>
          <a:custGeom>
            <a:avLst/>
            <a:gdLst/>
            <a:ahLst/>
            <a:cxnLst/>
            <a:rect l="l" t="t" r="r" b="b"/>
            <a:pathLst>
              <a:path w="130175" h="408305">
                <a:moveTo>
                  <a:pt x="94937" y="96424"/>
                </a:moveTo>
                <a:lnTo>
                  <a:pt x="31641" y="96424"/>
                </a:lnTo>
                <a:lnTo>
                  <a:pt x="34626" y="312438"/>
                </a:lnTo>
                <a:lnTo>
                  <a:pt x="2985" y="312870"/>
                </a:lnTo>
                <a:lnTo>
                  <a:pt x="67633" y="407991"/>
                </a:lnTo>
                <a:lnTo>
                  <a:pt x="129276" y="311575"/>
                </a:lnTo>
                <a:lnTo>
                  <a:pt x="97910" y="311575"/>
                </a:lnTo>
                <a:lnTo>
                  <a:pt x="94937" y="96424"/>
                </a:lnTo>
                <a:close/>
              </a:path>
              <a:path w="130175" h="408305">
                <a:moveTo>
                  <a:pt x="129552" y="311143"/>
                </a:moveTo>
                <a:lnTo>
                  <a:pt x="97910" y="311575"/>
                </a:lnTo>
                <a:lnTo>
                  <a:pt x="129276" y="311575"/>
                </a:lnTo>
                <a:lnTo>
                  <a:pt x="129552" y="311143"/>
                </a:lnTo>
                <a:close/>
              </a:path>
              <a:path w="130175" h="408305">
                <a:moveTo>
                  <a:pt x="61918" y="0"/>
                </a:moveTo>
                <a:lnTo>
                  <a:pt x="0" y="96856"/>
                </a:lnTo>
                <a:lnTo>
                  <a:pt x="31641" y="96424"/>
                </a:lnTo>
                <a:lnTo>
                  <a:pt x="94937" y="96424"/>
                </a:lnTo>
                <a:lnTo>
                  <a:pt x="94925" y="95561"/>
                </a:lnTo>
                <a:lnTo>
                  <a:pt x="126566" y="95129"/>
                </a:lnTo>
                <a:lnTo>
                  <a:pt x="61918" y="0"/>
                </a:lnTo>
                <a:close/>
              </a:path>
            </a:pathLst>
          </a:custGeom>
          <a:solidFill>
            <a:srgbClr val="FFFFFF"/>
          </a:solidFill>
        </p:spPr>
        <p:txBody>
          <a:bodyPr wrap="square" lIns="0" tIns="0" rIns="0" bIns="0" rtlCol="0"/>
          <a:lstStyle/>
          <a:p/>
        </p:txBody>
      </p:sp>
      <p:sp>
        <p:nvSpPr>
          <p:cNvPr id="9" name="object 9"/>
          <p:cNvSpPr/>
          <p:nvPr/>
        </p:nvSpPr>
        <p:spPr>
          <a:xfrm>
            <a:off x="6062596" y="2583940"/>
            <a:ext cx="130175" cy="408305"/>
          </a:xfrm>
          <a:custGeom>
            <a:avLst/>
            <a:gdLst/>
            <a:ahLst/>
            <a:cxnLst/>
            <a:rect l="l" t="t" r="r" b="b"/>
            <a:pathLst>
              <a:path w="130175" h="408305">
                <a:moveTo>
                  <a:pt x="61918" y="0"/>
                </a:moveTo>
                <a:lnTo>
                  <a:pt x="126566" y="95129"/>
                </a:lnTo>
                <a:lnTo>
                  <a:pt x="94925" y="95561"/>
                </a:lnTo>
                <a:lnTo>
                  <a:pt x="97910" y="311575"/>
                </a:lnTo>
                <a:lnTo>
                  <a:pt x="129552" y="311143"/>
                </a:lnTo>
                <a:lnTo>
                  <a:pt x="67633" y="407991"/>
                </a:lnTo>
                <a:lnTo>
                  <a:pt x="2985" y="312870"/>
                </a:lnTo>
                <a:lnTo>
                  <a:pt x="34626" y="312438"/>
                </a:lnTo>
                <a:lnTo>
                  <a:pt x="31641" y="96424"/>
                </a:lnTo>
                <a:lnTo>
                  <a:pt x="0" y="96856"/>
                </a:lnTo>
                <a:lnTo>
                  <a:pt x="61918" y="0"/>
                </a:lnTo>
                <a:close/>
              </a:path>
            </a:pathLst>
          </a:custGeom>
          <a:ln w="8523">
            <a:solidFill>
              <a:srgbClr val="000000"/>
            </a:solidFill>
          </a:ln>
        </p:spPr>
        <p:txBody>
          <a:bodyPr wrap="square" lIns="0" tIns="0" rIns="0" bIns="0" rtlCol="0"/>
          <a:lstStyle/>
          <a:p/>
        </p:txBody>
      </p:sp>
      <p:graphicFrame>
        <p:nvGraphicFramePr>
          <p:cNvPr id="10" name="object 10"/>
          <p:cNvGraphicFramePr>
            <a:graphicFrameLocks noGrp="1"/>
          </p:cNvGraphicFramePr>
          <p:nvPr/>
        </p:nvGraphicFramePr>
        <p:xfrm>
          <a:off x="3811575" y="4157052"/>
          <a:ext cx="4302125" cy="309245"/>
        </p:xfrm>
        <a:graphic>
          <a:graphicData uri="http://schemas.openxmlformats.org/drawingml/2006/table">
            <a:tbl>
              <a:tblPr firstRow="1" bandRow="1">
                <a:tableStyleId>{2D5ABB26-0587-4C30-8999-92F81FD0307C}</a:tableStyleId>
              </a:tblPr>
              <a:tblGrid>
                <a:gridCol w="715010"/>
                <a:gridCol w="476884"/>
                <a:gridCol w="715009"/>
                <a:gridCol w="476885"/>
                <a:gridCol w="715010"/>
                <a:gridCol w="476885"/>
                <a:gridCol w="715010"/>
              </a:tblGrid>
              <a:tr h="300469">
                <a:tc>
                  <a:txBody>
                    <a:bodyPr/>
                    <a:lstStyle/>
                    <a:p>
                      <a:pPr marL="121920">
                        <a:lnSpc>
                          <a:spcPct val="100000"/>
                        </a:lnSpc>
                        <a:spcBef>
                          <a:spcPts val="495"/>
                        </a:spcBef>
                      </a:pPr>
                      <a:r>
                        <a:rPr dirty="0" sz="1000" spc="45">
                          <a:latin typeface="宋体"/>
                          <a:cs typeface="宋体"/>
                        </a:rPr>
                        <a:t>浏</a:t>
                      </a:r>
                      <a:r>
                        <a:rPr dirty="0" sz="1000" spc="90">
                          <a:latin typeface="宋体"/>
                          <a:cs typeface="宋体"/>
                        </a:rPr>
                        <a:t>览</a:t>
                      </a:r>
                      <a:r>
                        <a:rPr dirty="0" sz="1000" spc="40">
                          <a:latin typeface="宋体"/>
                          <a:cs typeface="宋体"/>
                        </a:rPr>
                        <a:t>器</a:t>
                      </a:r>
                      <a:r>
                        <a:rPr dirty="0" sz="1000" spc="20">
                          <a:latin typeface="宋体"/>
                          <a:cs typeface="宋体"/>
                        </a:rPr>
                        <a:t>1</a:t>
                      </a:r>
                      <a:endParaRPr sz="1000">
                        <a:latin typeface="宋体"/>
                        <a:cs typeface="宋体"/>
                      </a:endParaRPr>
                    </a:p>
                  </a:txBody>
                  <a:tcPr marL="0" marR="0" marB="0" marT="6286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a:lnSpc>
                          <a:spcPct val="100000"/>
                        </a:lnSpc>
                      </a:pPr>
                      <a:endParaRPr sz="17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solidFill>
                      <a:srgbClr val="EEECE2"/>
                    </a:solidFill>
                  </a:tcPr>
                </a:tc>
                <a:tc>
                  <a:txBody>
                    <a:bodyPr/>
                    <a:lstStyle/>
                    <a:p>
                      <a:pPr marL="123825">
                        <a:lnSpc>
                          <a:spcPct val="100000"/>
                        </a:lnSpc>
                        <a:spcBef>
                          <a:spcPts val="495"/>
                        </a:spcBef>
                      </a:pPr>
                      <a:r>
                        <a:rPr dirty="0" sz="1000" spc="45">
                          <a:latin typeface="宋体"/>
                          <a:cs typeface="宋体"/>
                        </a:rPr>
                        <a:t>浏</a:t>
                      </a:r>
                      <a:r>
                        <a:rPr dirty="0" sz="1000" spc="90">
                          <a:latin typeface="宋体"/>
                          <a:cs typeface="宋体"/>
                        </a:rPr>
                        <a:t>览</a:t>
                      </a:r>
                      <a:r>
                        <a:rPr dirty="0" sz="1000" spc="40">
                          <a:latin typeface="宋体"/>
                          <a:cs typeface="宋体"/>
                        </a:rPr>
                        <a:t>器</a:t>
                      </a:r>
                      <a:r>
                        <a:rPr dirty="0" sz="1000" spc="20">
                          <a:latin typeface="宋体"/>
                          <a:cs typeface="宋体"/>
                        </a:rPr>
                        <a:t>2</a:t>
                      </a:r>
                      <a:endParaRPr sz="1000">
                        <a:latin typeface="宋体"/>
                        <a:cs typeface="宋体"/>
                      </a:endParaRPr>
                    </a:p>
                  </a:txBody>
                  <a:tcPr marL="0" marR="0" marB="0" marT="6286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a:lnSpc>
                          <a:spcPct val="100000"/>
                        </a:lnSpc>
                      </a:pPr>
                      <a:endParaRPr sz="17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solidFill>
                      <a:srgbClr val="EEECE2"/>
                    </a:solidFill>
                  </a:tcPr>
                </a:tc>
                <a:tc>
                  <a:txBody>
                    <a:bodyPr/>
                    <a:lstStyle/>
                    <a:p>
                      <a:pPr marL="226695">
                        <a:lnSpc>
                          <a:spcPct val="100000"/>
                        </a:lnSpc>
                        <a:spcBef>
                          <a:spcPts val="495"/>
                        </a:spcBef>
                      </a:pPr>
                      <a:r>
                        <a:rPr dirty="0" sz="1000" spc="40">
                          <a:latin typeface="宋体"/>
                          <a:cs typeface="宋体"/>
                        </a:rPr>
                        <a:t>……</a:t>
                      </a:r>
                      <a:endParaRPr sz="1000">
                        <a:latin typeface="宋体"/>
                        <a:cs typeface="宋体"/>
                      </a:endParaRPr>
                    </a:p>
                  </a:txBody>
                  <a:tcPr marL="0" marR="0" marB="0" marT="6286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a:lnSpc>
                          <a:spcPct val="100000"/>
                        </a:lnSpc>
                      </a:pPr>
                      <a:endParaRPr sz="1700">
                        <a:latin typeface="Times New Roman"/>
                        <a:cs typeface="Times New Roman"/>
                      </a:endParaRPr>
                    </a:p>
                  </a:txBody>
                  <a:tcPr marL="0" marR="0" marB="0" marT="0">
                    <a:lnL w="9525">
                      <a:solidFill>
                        <a:srgbClr val="000000"/>
                      </a:solidFill>
                      <a:prstDash val="solid"/>
                    </a:lnL>
                    <a:lnR w="9525">
                      <a:solidFill>
                        <a:srgbClr val="000000"/>
                      </a:solidFill>
                      <a:prstDash val="solid"/>
                    </a:lnR>
                    <a:lnB w="9525">
                      <a:solidFill>
                        <a:srgbClr val="000000"/>
                      </a:solidFill>
                      <a:prstDash val="solid"/>
                    </a:lnB>
                    <a:solidFill>
                      <a:srgbClr val="EEECE2"/>
                    </a:solidFill>
                  </a:tcPr>
                </a:tc>
                <a:tc>
                  <a:txBody>
                    <a:bodyPr/>
                    <a:lstStyle/>
                    <a:p>
                      <a:pPr marL="127000">
                        <a:lnSpc>
                          <a:spcPct val="100000"/>
                        </a:lnSpc>
                        <a:spcBef>
                          <a:spcPts val="445"/>
                        </a:spcBef>
                      </a:pPr>
                      <a:r>
                        <a:rPr dirty="0" sz="1000" spc="40">
                          <a:latin typeface="宋体"/>
                          <a:cs typeface="宋体"/>
                        </a:rPr>
                        <a:t>浏</a:t>
                      </a:r>
                      <a:r>
                        <a:rPr dirty="0" sz="1000" spc="90">
                          <a:latin typeface="宋体"/>
                          <a:cs typeface="宋体"/>
                        </a:rPr>
                        <a:t>览</a:t>
                      </a:r>
                      <a:r>
                        <a:rPr dirty="0" sz="1000" spc="45">
                          <a:latin typeface="宋体"/>
                          <a:cs typeface="宋体"/>
                        </a:rPr>
                        <a:t>器</a:t>
                      </a:r>
                      <a:r>
                        <a:rPr dirty="0" sz="1050" spc="-5">
                          <a:latin typeface="宋体"/>
                          <a:cs typeface="宋体"/>
                        </a:rPr>
                        <a:t>n</a:t>
                      </a:r>
                      <a:endParaRPr sz="1050">
                        <a:latin typeface="宋体"/>
                        <a:cs typeface="宋体"/>
                      </a:endParaRPr>
                    </a:p>
                  </a:txBody>
                  <a:tcPr marL="0" marR="0" marB="0" marT="5651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r>
            </a:tbl>
          </a:graphicData>
        </a:graphic>
      </p:graphicFrame>
      <p:sp>
        <p:nvSpPr>
          <p:cNvPr id="11" name="object 11"/>
          <p:cNvSpPr txBox="1"/>
          <p:nvPr/>
        </p:nvSpPr>
        <p:spPr>
          <a:xfrm>
            <a:off x="4935698" y="4854471"/>
            <a:ext cx="1036955" cy="300990"/>
          </a:xfrm>
          <a:prstGeom prst="rect">
            <a:avLst/>
          </a:prstGeom>
          <a:solidFill>
            <a:srgbClr val="FFFFFF"/>
          </a:solidFill>
          <a:ln w="8174">
            <a:solidFill>
              <a:srgbClr val="000000"/>
            </a:solidFill>
          </a:ln>
        </p:spPr>
        <p:txBody>
          <a:bodyPr wrap="square" lIns="0" tIns="65404" rIns="0" bIns="0" rtlCol="0" vert="horz">
            <a:spAutoFit/>
          </a:bodyPr>
          <a:lstStyle/>
          <a:p>
            <a:pPr marL="217170">
              <a:lnSpc>
                <a:spcPct val="100000"/>
              </a:lnSpc>
              <a:spcBef>
                <a:spcPts val="515"/>
              </a:spcBef>
            </a:pPr>
            <a:r>
              <a:rPr dirty="0" sz="1000" spc="25">
                <a:latin typeface="宋体"/>
                <a:cs typeface="宋体"/>
              </a:rPr>
              <a:t>Web</a:t>
            </a:r>
            <a:r>
              <a:rPr dirty="0" sz="1000" spc="45">
                <a:latin typeface="宋体"/>
                <a:cs typeface="宋体"/>
              </a:rPr>
              <a:t>服</a:t>
            </a:r>
            <a:r>
              <a:rPr dirty="0" sz="1000" spc="90">
                <a:latin typeface="宋体"/>
                <a:cs typeface="宋体"/>
              </a:rPr>
              <a:t>务</a:t>
            </a:r>
            <a:r>
              <a:rPr dirty="0" sz="1000" spc="45">
                <a:latin typeface="宋体"/>
                <a:cs typeface="宋体"/>
              </a:rPr>
              <a:t>器</a:t>
            </a:r>
            <a:endParaRPr sz="1000">
              <a:latin typeface="宋体"/>
              <a:cs typeface="宋体"/>
            </a:endParaRPr>
          </a:p>
        </p:txBody>
      </p:sp>
      <p:sp>
        <p:nvSpPr>
          <p:cNvPr id="12" name="object 12"/>
          <p:cNvSpPr/>
          <p:nvPr/>
        </p:nvSpPr>
        <p:spPr>
          <a:xfrm>
            <a:off x="5387407" y="4461619"/>
            <a:ext cx="128270" cy="393065"/>
          </a:xfrm>
          <a:custGeom>
            <a:avLst/>
            <a:gdLst/>
            <a:ahLst/>
            <a:cxnLst/>
            <a:rect l="l" t="t" r="r" b="b"/>
            <a:pathLst>
              <a:path w="128270" h="393064">
                <a:moveTo>
                  <a:pt x="93581" y="92790"/>
                </a:moveTo>
                <a:lnTo>
                  <a:pt x="31190" y="92790"/>
                </a:lnTo>
                <a:lnTo>
                  <a:pt x="34132" y="300877"/>
                </a:lnTo>
                <a:lnTo>
                  <a:pt x="2942" y="301285"/>
                </a:lnTo>
                <a:lnTo>
                  <a:pt x="66667" y="392852"/>
                </a:lnTo>
                <a:lnTo>
                  <a:pt x="127382" y="300061"/>
                </a:lnTo>
                <a:lnTo>
                  <a:pt x="96512" y="300061"/>
                </a:lnTo>
                <a:lnTo>
                  <a:pt x="93581" y="92790"/>
                </a:lnTo>
                <a:close/>
              </a:path>
              <a:path w="128270" h="393064">
                <a:moveTo>
                  <a:pt x="127702" y="299572"/>
                </a:moveTo>
                <a:lnTo>
                  <a:pt x="96512" y="300061"/>
                </a:lnTo>
                <a:lnTo>
                  <a:pt x="127382" y="300061"/>
                </a:lnTo>
                <a:lnTo>
                  <a:pt x="127702" y="299572"/>
                </a:lnTo>
                <a:close/>
              </a:path>
              <a:path w="128270" h="393064">
                <a:moveTo>
                  <a:pt x="61034" y="0"/>
                </a:moveTo>
                <a:lnTo>
                  <a:pt x="0" y="93280"/>
                </a:lnTo>
                <a:lnTo>
                  <a:pt x="31190" y="92790"/>
                </a:lnTo>
                <a:lnTo>
                  <a:pt x="93581" y="92790"/>
                </a:lnTo>
                <a:lnTo>
                  <a:pt x="93570" y="91975"/>
                </a:lnTo>
                <a:lnTo>
                  <a:pt x="124760" y="91567"/>
                </a:lnTo>
                <a:lnTo>
                  <a:pt x="61034" y="0"/>
                </a:lnTo>
                <a:close/>
              </a:path>
            </a:pathLst>
          </a:custGeom>
          <a:solidFill>
            <a:srgbClr val="FFFFFF"/>
          </a:solidFill>
        </p:spPr>
        <p:txBody>
          <a:bodyPr wrap="square" lIns="0" tIns="0" rIns="0" bIns="0" rtlCol="0"/>
          <a:lstStyle/>
          <a:p/>
        </p:txBody>
      </p:sp>
      <p:sp>
        <p:nvSpPr>
          <p:cNvPr id="13" name="object 13"/>
          <p:cNvSpPr/>
          <p:nvPr/>
        </p:nvSpPr>
        <p:spPr>
          <a:xfrm>
            <a:off x="5387407" y="4461619"/>
            <a:ext cx="128270" cy="393065"/>
          </a:xfrm>
          <a:custGeom>
            <a:avLst/>
            <a:gdLst/>
            <a:ahLst/>
            <a:cxnLst/>
            <a:rect l="l" t="t" r="r" b="b"/>
            <a:pathLst>
              <a:path w="128270" h="393064">
                <a:moveTo>
                  <a:pt x="61034" y="0"/>
                </a:moveTo>
                <a:lnTo>
                  <a:pt x="124760" y="91567"/>
                </a:lnTo>
                <a:lnTo>
                  <a:pt x="93570" y="91975"/>
                </a:lnTo>
                <a:lnTo>
                  <a:pt x="96512" y="300061"/>
                </a:lnTo>
                <a:lnTo>
                  <a:pt x="127702" y="299572"/>
                </a:lnTo>
                <a:lnTo>
                  <a:pt x="66667" y="392852"/>
                </a:lnTo>
                <a:lnTo>
                  <a:pt x="2942" y="301285"/>
                </a:lnTo>
                <a:lnTo>
                  <a:pt x="34132" y="300877"/>
                </a:lnTo>
                <a:lnTo>
                  <a:pt x="31190" y="92790"/>
                </a:lnTo>
                <a:lnTo>
                  <a:pt x="0" y="93280"/>
                </a:lnTo>
                <a:lnTo>
                  <a:pt x="61034" y="0"/>
                </a:lnTo>
                <a:close/>
              </a:path>
            </a:pathLst>
          </a:custGeom>
          <a:ln w="8382">
            <a:solidFill>
              <a:srgbClr val="000000"/>
            </a:solidFill>
          </a:ln>
        </p:spPr>
        <p:txBody>
          <a:bodyPr wrap="square" lIns="0" tIns="0" rIns="0" bIns="0" rtlCol="0"/>
          <a:lstStyle/>
          <a:p/>
        </p:txBody>
      </p:sp>
      <p:sp>
        <p:nvSpPr>
          <p:cNvPr id="14" name="object 14"/>
          <p:cNvSpPr txBox="1"/>
          <p:nvPr/>
        </p:nvSpPr>
        <p:spPr>
          <a:xfrm>
            <a:off x="4947636" y="5744373"/>
            <a:ext cx="1036955" cy="300990"/>
          </a:xfrm>
          <a:prstGeom prst="rect">
            <a:avLst/>
          </a:prstGeom>
          <a:solidFill>
            <a:srgbClr val="FFFFFF"/>
          </a:solidFill>
          <a:ln w="8174">
            <a:solidFill>
              <a:srgbClr val="000000"/>
            </a:solidFill>
          </a:ln>
        </p:spPr>
        <p:txBody>
          <a:bodyPr wrap="square" lIns="0" tIns="67945" rIns="0" bIns="0" rtlCol="0" vert="horz">
            <a:spAutoFit/>
          </a:bodyPr>
          <a:lstStyle/>
          <a:p>
            <a:pPr marL="116205">
              <a:lnSpc>
                <a:spcPct val="100000"/>
              </a:lnSpc>
              <a:spcBef>
                <a:spcPts val="535"/>
              </a:spcBef>
            </a:pPr>
            <a:r>
              <a:rPr dirty="0" sz="1000" spc="45">
                <a:latin typeface="宋体"/>
                <a:cs typeface="宋体"/>
              </a:rPr>
              <a:t>数</a:t>
            </a:r>
            <a:r>
              <a:rPr dirty="0" sz="1000" spc="90">
                <a:latin typeface="宋体"/>
                <a:cs typeface="宋体"/>
              </a:rPr>
              <a:t>据</a:t>
            </a:r>
            <a:r>
              <a:rPr dirty="0" sz="1000" spc="45">
                <a:latin typeface="宋体"/>
                <a:cs typeface="宋体"/>
              </a:rPr>
              <a:t>库</a:t>
            </a:r>
            <a:r>
              <a:rPr dirty="0" sz="1000" spc="40">
                <a:latin typeface="宋体"/>
                <a:cs typeface="宋体"/>
              </a:rPr>
              <a:t>服</a:t>
            </a:r>
            <a:r>
              <a:rPr dirty="0" sz="1000" spc="90">
                <a:latin typeface="宋体"/>
                <a:cs typeface="宋体"/>
              </a:rPr>
              <a:t>务</a:t>
            </a:r>
            <a:r>
              <a:rPr dirty="0" sz="1000" spc="45">
                <a:latin typeface="宋体"/>
                <a:cs typeface="宋体"/>
              </a:rPr>
              <a:t>器</a:t>
            </a:r>
            <a:endParaRPr sz="1000">
              <a:latin typeface="宋体"/>
              <a:cs typeface="宋体"/>
            </a:endParaRPr>
          </a:p>
        </p:txBody>
      </p:sp>
      <p:sp>
        <p:nvSpPr>
          <p:cNvPr id="15" name="object 15"/>
          <p:cNvSpPr/>
          <p:nvPr/>
        </p:nvSpPr>
        <p:spPr>
          <a:xfrm>
            <a:off x="5398925" y="5154941"/>
            <a:ext cx="128905" cy="589915"/>
          </a:xfrm>
          <a:custGeom>
            <a:avLst/>
            <a:gdLst/>
            <a:ahLst/>
            <a:cxnLst/>
            <a:rect l="l" t="t" r="r" b="b"/>
            <a:pathLst>
              <a:path w="128904" h="589914">
                <a:moveTo>
                  <a:pt x="93491" y="92766"/>
                </a:moveTo>
                <a:lnTo>
                  <a:pt x="31190" y="92766"/>
                </a:lnTo>
                <a:lnTo>
                  <a:pt x="34973" y="497254"/>
                </a:lnTo>
                <a:lnTo>
                  <a:pt x="3783" y="497532"/>
                </a:lnTo>
                <a:lnTo>
                  <a:pt x="67004" y="589426"/>
                </a:lnTo>
                <a:lnTo>
                  <a:pt x="128360" y="496700"/>
                </a:lnTo>
                <a:lnTo>
                  <a:pt x="97353" y="496700"/>
                </a:lnTo>
                <a:lnTo>
                  <a:pt x="93491" y="92766"/>
                </a:lnTo>
                <a:close/>
              </a:path>
              <a:path w="128904" h="589914">
                <a:moveTo>
                  <a:pt x="128543" y="496423"/>
                </a:moveTo>
                <a:lnTo>
                  <a:pt x="97353" y="496700"/>
                </a:lnTo>
                <a:lnTo>
                  <a:pt x="128360" y="496700"/>
                </a:lnTo>
                <a:lnTo>
                  <a:pt x="128543" y="496423"/>
                </a:lnTo>
                <a:close/>
              </a:path>
              <a:path w="128904" h="589914">
                <a:moveTo>
                  <a:pt x="61455" y="0"/>
                </a:moveTo>
                <a:lnTo>
                  <a:pt x="0" y="93043"/>
                </a:lnTo>
                <a:lnTo>
                  <a:pt x="93491" y="92766"/>
                </a:lnTo>
                <a:lnTo>
                  <a:pt x="93486" y="92211"/>
                </a:lnTo>
                <a:lnTo>
                  <a:pt x="124676" y="91934"/>
                </a:lnTo>
                <a:lnTo>
                  <a:pt x="61455" y="0"/>
                </a:lnTo>
                <a:close/>
              </a:path>
            </a:pathLst>
          </a:custGeom>
          <a:solidFill>
            <a:srgbClr val="FFFFFF"/>
          </a:solidFill>
        </p:spPr>
        <p:txBody>
          <a:bodyPr wrap="square" lIns="0" tIns="0" rIns="0" bIns="0" rtlCol="0"/>
          <a:lstStyle/>
          <a:p/>
        </p:txBody>
      </p:sp>
      <p:sp>
        <p:nvSpPr>
          <p:cNvPr id="16" name="object 16"/>
          <p:cNvSpPr/>
          <p:nvPr/>
        </p:nvSpPr>
        <p:spPr>
          <a:xfrm>
            <a:off x="5391443" y="5147521"/>
            <a:ext cx="143510" cy="604520"/>
          </a:xfrm>
          <a:custGeom>
            <a:avLst/>
            <a:gdLst/>
            <a:ahLst/>
            <a:cxnLst/>
            <a:rect l="l" t="t" r="r" b="b"/>
            <a:pathLst>
              <a:path w="143510" h="604520">
                <a:moveTo>
                  <a:pt x="38213" y="500635"/>
                </a:moveTo>
                <a:lnTo>
                  <a:pt x="3951" y="500940"/>
                </a:lnTo>
                <a:lnTo>
                  <a:pt x="3783" y="501339"/>
                </a:lnTo>
                <a:lnTo>
                  <a:pt x="74570" y="604290"/>
                </a:lnTo>
                <a:lnTo>
                  <a:pt x="80952" y="594644"/>
                </a:lnTo>
                <a:lnTo>
                  <a:pt x="70955" y="594644"/>
                </a:lnTo>
                <a:lnTo>
                  <a:pt x="74436" y="589383"/>
                </a:lnTo>
                <a:lnTo>
                  <a:pt x="19155" y="509029"/>
                </a:lnTo>
                <a:lnTo>
                  <a:pt x="11349" y="509029"/>
                </a:lnTo>
                <a:lnTo>
                  <a:pt x="14796" y="502693"/>
                </a:lnTo>
                <a:lnTo>
                  <a:pt x="38233" y="502693"/>
                </a:lnTo>
                <a:lnTo>
                  <a:pt x="38213" y="500635"/>
                </a:lnTo>
                <a:close/>
              </a:path>
              <a:path w="143510" h="604520">
                <a:moveTo>
                  <a:pt x="74436" y="589383"/>
                </a:moveTo>
                <a:lnTo>
                  <a:pt x="70955" y="594644"/>
                </a:lnTo>
                <a:lnTo>
                  <a:pt x="78017" y="594587"/>
                </a:lnTo>
                <a:lnTo>
                  <a:pt x="74436" y="589383"/>
                </a:lnTo>
                <a:close/>
              </a:path>
              <a:path w="143510" h="604520">
                <a:moveTo>
                  <a:pt x="142488" y="501641"/>
                </a:moveTo>
                <a:lnTo>
                  <a:pt x="132494" y="501641"/>
                </a:lnTo>
                <a:lnTo>
                  <a:pt x="136025" y="507920"/>
                </a:lnTo>
                <a:lnTo>
                  <a:pt x="128294" y="507989"/>
                </a:lnTo>
                <a:lnTo>
                  <a:pt x="74436" y="589383"/>
                </a:lnTo>
                <a:lnTo>
                  <a:pt x="78017" y="594587"/>
                </a:lnTo>
                <a:lnTo>
                  <a:pt x="70955" y="594644"/>
                </a:lnTo>
                <a:lnTo>
                  <a:pt x="80952" y="594644"/>
                </a:lnTo>
                <a:lnTo>
                  <a:pt x="142488" y="501641"/>
                </a:lnTo>
                <a:close/>
              </a:path>
              <a:path w="143510" h="604520">
                <a:moveTo>
                  <a:pt x="14796" y="502693"/>
                </a:moveTo>
                <a:lnTo>
                  <a:pt x="11349" y="509029"/>
                </a:lnTo>
                <a:lnTo>
                  <a:pt x="19108" y="508961"/>
                </a:lnTo>
                <a:lnTo>
                  <a:pt x="14796" y="502693"/>
                </a:lnTo>
                <a:close/>
              </a:path>
              <a:path w="143510" h="604520">
                <a:moveTo>
                  <a:pt x="19108" y="508961"/>
                </a:moveTo>
                <a:lnTo>
                  <a:pt x="11349" y="509029"/>
                </a:lnTo>
                <a:lnTo>
                  <a:pt x="19155" y="509029"/>
                </a:lnTo>
                <a:close/>
              </a:path>
              <a:path w="143510" h="604520">
                <a:moveTo>
                  <a:pt x="38233" y="502693"/>
                </a:moveTo>
                <a:lnTo>
                  <a:pt x="14796" y="502693"/>
                </a:lnTo>
                <a:lnTo>
                  <a:pt x="19108" y="508961"/>
                </a:lnTo>
                <a:lnTo>
                  <a:pt x="46743" y="508719"/>
                </a:lnTo>
                <a:lnTo>
                  <a:pt x="46704" y="504715"/>
                </a:lnTo>
                <a:lnTo>
                  <a:pt x="38252" y="504715"/>
                </a:lnTo>
                <a:lnTo>
                  <a:pt x="38233" y="502693"/>
                </a:lnTo>
                <a:close/>
              </a:path>
              <a:path w="143510" h="604520">
                <a:moveTo>
                  <a:pt x="124394" y="95345"/>
                </a:moveTo>
                <a:lnTo>
                  <a:pt x="96764" y="95587"/>
                </a:lnTo>
                <a:lnTo>
                  <a:pt x="100632" y="508238"/>
                </a:lnTo>
                <a:lnTo>
                  <a:pt x="128294" y="507989"/>
                </a:lnTo>
                <a:lnTo>
                  <a:pt x="130881" y="504079"/>
                </a:lnTo>
                <a:lnTo>
                  <a:pt x="109039" y="504079"/>
                </a:lnTo>
                <a:lnTo>
                  <a:pt x="104751" y="500043"/>
                </a:lnTo>
                <a:lnTo>
                  <a:pt x="109000" y="500005"/>
                </a:lnTo>
                <a:lnTo>
                  <a:pt x="105211" y="103708"/>
                </a:lnTo>
                <a:lnTo>
                  <a:pt x="101052" y="103708"/>
                </a:lnTo>
                <a:lnTo>
                  <a:pt x="105171" y="99591"/>
                </a:lnTo>
                <a:lnTo>
                  <a:pt x="127318" y="99591"/>
                </a:lnTo>
                <a:lnTo>
                  <a:pt x="124394" y="95345"/>
                </a:lnTo>
                <a:close/>
              </a:path>
              <a:path w="143510" h="604520">
                <a:moveTo>
                  <a:pt x="132494" y="501641"/>
                </a:moveTo>
                <a:lnTo>
                  <a:pt x="128294" y="507989"/>
                </a:lnTo>
                <a:lnTo>
                  <a:pt x="136025" y="507920"/>
                </a:lnTo>
                <a:lnTo>
                  <a:pt x="132494" y="501641"/>
                </a:lnTo>
                <a:close/>
              </a:path>
              <a:path w="143510" h="604520">
                <a:moveTo>
                  <a:pt x="42455" y="500597"/>
                </a:moveTo>
                <a:lnTo>
                  <a:pt x="38213" y="500635"/>
                </a:lnTo>
                <a:lnTo>
                  <a:pt x="38252" y="504715"/>
                </a:lnTo>
                <a:lnTo>
                  <a:pt x="42455" y="500597"/>
                </a:lnTo>
                <a:close/>
              </a:path>
              <a:path w="143510" h="604520">
                <a:moveTo>
                  <a:pt x="46665" y="500597"/>
                </a:moveTo>
                <a:lnTo>
                  <a:pt x="42455" y="500597"/>
                </a:lnTo>
                <a:lnTo>
                  <a:pt x="38252" y="504715"/>
                </a:lnTo>
                <a:lnTo>
                  <a:pt x="46704" y="504715"/>
                </a:lnTo>
                <a:lnTo>
                  <a:pt x="46665" y="500597"/>
                </a:lnTo>
                <a:close/>
              </a:path>
              <a:path w="143510" h="604520">
                <a:moveTo>
                  <a:pt x="109000" y="500005"/>
                </a:moveTo>
                <a:lnTo>
                  <a:pt x="104751" y="500043"/>
                </a:lnTo>
                <a:lnTo>
                  <a:pt x="109039" y="504079"/>
                </a:lnTo>
                <a:lnTo>
                  <a:pt x="109000" y="500005"/>
                </a:lnTo>
                <a:close/>
              </a:path>
              <a:path w="143510" h="604520">
                <a:moveTo>
                  <a:pt x="143255" y="499701"/>
                </a:moveTo>
                <a:lnTo>
                  <a:pt x="109000" y="500005"/>
                </a:lnTo>
                <a:lnTo>
                  <a:pt x="109039" y="504079"/>
                </a:lnTo>
                <a:lnTo>
                  <a:pt x="130881" y="504079"/>
                </a:lnTo>
                <a:lnTo>
                  <a:pt x="132494" y="501641"/>
                </a:lnTo>
                <a:lnTo>
                  <a:pt x="142488" y="501641"/>
                </a:lnTo>
                <a:lnTo>
                  <a:pt x="143507" y="500100"/>
                </a:lnTo>
                <a:lnTo>
                  <a:pt x="143255" y="499701"/>
                </a:lnTo>
                <a:close/>
              </a:path>
              <a:path w="143510" h="604520">
                <a:moveTo>
                  <a:pt x="42831" y="100227"/>
                </a:moveTo>
                <a:lnTo>
                  <a:pt x="34468" y="100227"/>
                </a:lnTo>
                <a:lnTo>
                  <a:pt x="38672" y="104263"/>
                </a:lnTo>
                <a:lnTo>
                  <a:pt x="34506" y="104300"/>
                </a:lnTo>
                <a:lnTo>
                  <a:pt x="38213" y="500635"/>
                </a:lnTo>
                <a:lnTo>
                  <a:pt x="46665" y="500597"/>
                </a:lnTo>
                <a:lnTo>
                  <a:pt x="42831" y="100227"/>
                </a:lnTo>
                <a:close/>
              </a:path>
              <a:path w="143510" h="604520">
                <a:moveTo>
                  <a:pt x="68853" y="0"/>
                </a:moveTo>
                <a:lnTo>
                  <a:pt x="0" y="104206"/>
                </a:lnTo>
                <a:lnTo>
                  <a:pt x="252" y="104605"/>
                </a:lnTo>
                <a:lnTo>
                  <a:pt x="34506" y="104300"/>
                </a:lnTo>
                <a:lnTo>
                  <a:pt x="34491" y="102665"/>
                </a:lnTo>
                <a:lnTo>
                  <a:pt x="11013" y="102665"/>
                </a:lnTo>
                <a:lnTo>
                  <a:pt x="7398" y="96386"/>
                </a:lnTo>
                <a:lnTo>
                  <a:pt x="15206" y="96316"/>
                </a:lnTo>
                <a:lnTo>
                  <a:pt x="68984" y="14897"/>
                </a:lnTo>
                <a:lnTo>
                  <a:pt x="65406" y="9703"/>
                </a:lnTo>
                <a:lnTo>
                  <a:pt x="72468" y="9621"/>
                </a:lnTo>
                <a:lnTo>
                  <a:pt x="75476" y="9621"/>
                </a:lnTo>
                <a:lnTo>
                  <a:pt x="68853" y="0"/>
                </a:lnTo>
                <a:close/>
              </a:path>
              <a:path w="143510" h="604520">
                <a:moveTo>
                  <a:pt x="34468" y="100227"/>
                </a:moveTo>
                <a:lnTo>
                  <a:pt x="34506" y="104300"/>
                </a:lnTo>
                <a:lnTo>
                  <a:pt x="38672" y="104263"/>
                </a:lnTo>
                <a:lnTo>
                  <a:pt x="34468" y="100227"/>
                </a:lnTo>
                <a:close/>
              </a:path>
              <a:path w="143510" h="604520">
                <a:moveTo>
                  <a:pt x="105171" y="99591"/>
                </a:moveTo>
                <a:lnTo>
                  <a:pt x="101052" y="103708"/>
                </a:lnTo>
                <a:lnTo>
                  <a:pt x="105210" y="103671"/>
                </a:lnTo>
                <a:lnTo>
                  <a:pt x="105171" y="99591"/>
                </a:lnTo>
                <a:close/>
              </a:path>
              <a:path w="143510" h="604520">
                <a:moveTo>
                  <a:pt x="105210" y="103671"/>
                </a:moveTo>
                <a:lnTo>
                  <a:pt x="101052" y="103708"/>
                </a:lnTo>
                <a:lnTo>
                  <a:pt x="105211" y="103708"/>
                </a:lnTo>
                <a:close/>
              </a:path>
              <a:path w="143510" h="604520">
                <a:moveTo>
                  <a:pt x="127318" y="99591"/>
                </a:moveTo>
                <a:lnTo>
                  <a:pt x="105171" y="99591"/>
                </a:lnTo>
                <a:lnTo>
                  <a:pt x="105210" y="103671"/>
                </a:lnTo>
                <a:lnTo>
                  <a:pt x="139472" y="103366"/>
                </a:lnTo>
                <a:lnTo>
                  <a:pt x="139724" y="102958"/>
                </a:lnTo>
                <a:lnTo>
                  <a:pt x="138798" y="101613"/>
                </a:lnTo>
                <a:lnTo>
                  <a:pt x="128711" y="101613"/>
                </a:lnTo>
                <a:lnTo>
                  <a:pt x="127318" y="99591"/>
                </a:lnTo>
                <a:close/>
              </a:path>
              <a:path w="143510" h="604520">
                <a:moveTo>
                  <a:pt x="15206" y="96316"/>
                </a:moveTo>
                <a:lnTo>
                  <a:pt x="7398" y="96386"/>
                </a:lnTo>
                <a:lnTo>
                  <a:pt x="11013" y="102665"/>
                </a:lnTo>
                <a:lnTo>
                  <a:pt x="15206" y="96316"/>
                </a:lnTo>
                <a:close/>
              </a:path>
              <a:path w="143510" h="604520">
                <a:moveTo>
                  <a:pt x="42791" y="96068"/>
                </a:moveTo>
                <a:lnTo>
                  <a:pt x="15206" y="96316"/>
                </a:lnTo>
                <a:lnTo>
                  <a:pt x="11013" y="102665"/>
                </a:lnTo>
                <a:lnTo>
                  <a:pt x="34491" y="102665"/>
                </a:lnTo>
                <a:lnTo>
                  <a:pt x="34468" y="100227"/>
                </a:lnTo>
                <a:lnTo>
                  <a:pt x="42831" y="100227"/>
                </a:lnTo>
                <a:lnTo>
                  <a:pt x="42791" y="96068"/>
                </a:lnTo>
                <a:close/>
              </a:path>
              <a:path w="143510" h="604520">
                <a:moveTo>
                  <a:pt x="132158" y="95277"/>
                </a:moveTo>
                <a:lnTo>
                  <a:pt x="124394" y="95345"/>
                </a:lnTo>
                <a:lnTo>
                  <a:pt x="128711" y="101613"/>
                </a:lnTo>
                <a:lnTo>
                  <a:pt x="132158" y="95277"/>
                </a:lnTo>
                <a:close/>
              </a:path>
              <a:path w="143510" h="604520">
                <a:moveTo>
                  <a:pt x="134437" y="95277"/>
                </a:moveTo>
                <a:lnTo>
                  <a:pt x="132158" y="95277"/>
                </a:lnTo>
                <a:lnTo>
                  <a:pt x="128711" y="101613"/>
                </a:lnTo>
                <a:lnTo>
                  <a:pt x="138798" y="101613"/>
                </a:lnTo>
                <a:lnTo>
                  <a:pt x="134437" y="95277"/>
                </a:lnTo>
                <a:close/>
              </a:path>
              <a:path w="143510" h="604520">
                <a:moveTo>
                  <a:pt x="75476" y="9621"/>
                </a:moveTo>
                <a:lnTo>
                  <a:pt x="72468" y="9621"/>
                </a:lnTo>
                <a:lnTo>
                  <a:pt x="68984" y="14897"/>
                </a:lnTo>
                <a:lnTo>
                  <a:pt x="124394" y="95345"/>
                </a:lnTo>
                <a:lnTo>
                  <a:pt x="134437" y="95277"/>
                </a:lnTo>
                <a:lnTo>
                  <a:pt x="75476" y="9621"/>
                </a:lnTo>
                <a:close/>
              </a:path>
              <a:path w="143510" h="604520">
                <a:moveTo>
                  <a:pt x="72468" y="9621"/>
                </a:moveTo>
                <a:lnTo>
                  <a:pt x="65406" y="9703"/>
                </a:lnTo>
                <a:lnTo>
                  <a:pt x="68984" y="14897"/>
                </a:lnTo>
                <a:lnTo>
                  <a:pt x="72468" y="9621"/>
                </a:lnTo>
                <a:close/>
              </a:path>
            </a:pathLst>
          </a:custGeom>
          <a:solidFill>
            <a:srgbClr val="000000"/>
          </a:solidFill>
        </p:spPr>
        <p:txBody>
          <a:bodyPr wrap="square" lIns="0" tIns="0" rIns="0" bIns="0" rtlCol="0"/>
          <a:lstStyle/>
          <a:p/>
        </p:txBody>
      </p:sp>
      <p:sp>
        <p:nvSpPr>
          <p:cNvPr id="17" name="object 17"/>
          <p:cNvSpPr txBox="1"/>
          <p:nvPr/>
        </p:nvSpPr>
        <p:spPr>
          <a:xfrm>
            <a:off x="6097465" y="5282109"/>
            <a:ext cx="1114425" cy="300990"/>
          </a:xfrm>
          <a:prstGeom prst="rect">
            <a:avLst/>
          </a:prstGeom>
          <a:solidFill>
            <a:srgbClr val="FFFFFF"/>
          </a:solidFill>
          <a:ln w="8172">
            <a:solidFill>
              <a:srgbClr val="000000"/>
            </a:solidFill>
          </a:ln>
        </p:spPr>
        <p:txBody>
          <a:bodyPr wrap="square" lIns="0" tIns="66675" rIns="0" bIns="0" rtlCol="0" vert="horz">
            <a:spAutoFit/>
          </a:bodyPr>
          <a:lstStyle/>
          <a:p>
            <a:pPr marL="89535">
              <a:lnSpc>
                <a:spcPct val="100000"/>
              </a:lnSpc>
              <a:spcBef>
                <a:spcPts val="525"/>
              </a:spcBef>
            </a:pPr>
            <a:r>
              <a:rPr dirty="0" sz="1000" spc="45">
                <a:latin typeface="宋体"/>
                <a:cs typeface="宋体"/>
              </a:rPr>
              <a:t>应</a:t>
            </a:r>
            <a:r>
              <a:rPr dirty="0" sz="1000" spc="90">
                <a:latin typeface="宋体"/>
                <a:cs typeface="宋体"/>
              </a:rPr>
              <a:t>用</a:t>
            </a:r>
            <a:r>
              <a:rPr dirty="0" sz="1000" spc="45">
                <a:latin typeface="宋体"/>
                <a:cs typeface="宋体"/>
              </a:rPr>
              <a:t>程</a:t>
            </a:r>
            <a:r>
              <a:rPr dirty="0" sz="1000" spc="40">
                <a:latin typeface="宋体"/>
                <a:cs typeface="宋体"/>
              </a:rPr>
              <a:t>序</a:t>
            </a:r>
            <a:r>
              <a:rPr dirty="0" sz="1000" spc="90">
                <a:latin typeface="宋体"/>
                <a:cs typeface="宋体"/>
              </a:rPr>
              <a:t>服</a:t>
            </a:r>
            <a:r>
              <a:rPr dirty="0" sz="1000" spc="45">
                <a:latin typeface="宋体"/>
                <a:cs typeface="宋体"/>
              </a:rPr>
              <a:t>务器</a:t>
            </a:r>
            <a:endParaRPr sz="1000">
              <a:latin typeface="宋体"/>
              <a:cs typeface="宋体"/>
            </a:endParaRPr>
          </a:p>
        </p:txBody>
      </p:sp>
      <p:sp>
        <p:nvSpPr>
          <p:cNvPr id="18" name="object 18"/>
          <p:cNvSpPr/>
          <p:nvPr/>
        </p:nvSpPr>
        <p:spPr>
          <a:xfrm>
            <a:off x="5984391" y="5575670"/>
            <a:ext cx="393137" cy="416254"/>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5973377" y="4906085"/>
            <a:ext cx="429178" cy="381274"/>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5"/>
              <a:t>游戏测试主要内容</a:t>
            </a:r>
          </a:p>
        </p:txBody>
      </p:sp>
      <p:sp>
        <p:nvSpPr>
          <p:cNvPr id="3" name="object 3"/>
          <p:cNvSpPr txBox="1">
            <a:spLocks noGrp="1"/>
          </p:cNvSpPr>
          <p:nvPr>
            <p:ph type="body" idx="1"/>
          </p:nvPr>
        </p:nvSpPr>
        <p:spPr>
          <a:prstGeom prst="rect"/>
        </p:spPr>
        <p:txBody>
          <a:bodyPr wrap="square" lIns="0" tIns="90170" rIns="0" bIns="0" rtlCol="0" vert="horz">
            <a:spAutoFit/>
          </a:bodyPr>
          <a:lstStyle/>
          <a:p>
            <a:pPr marL="396240" indent="-384175">
              <a:lnSpc>
                <a:spcPct val="100000"/>
              </a:lnSpc>
              <a:spcBef>
                <a:spcPts val="710"/>
              </a:spcBef>
              <a:buFont typeface="Franklin Gothic Book"/>
              <a:buChar char="■"/>
              <a:tabLst>
                <a:tab pos="396240" algn="l"/>
                <a:tab pos="396875" algn="l"/>
              </a:tabLst>
            </a:pPr>
            <a:r>
              <a:rPr dirty="0" spc="-5"/>
              <a:t>游戏测试可分为两部分：一是传统</a:t>
            </a:r>
            <a:r>
              <a:rPr dirty="0"/>
              <a:t>的</a:t>
            </a:r>
            <a:r>
              <a:rPr dirty="0" spc="-5"/>
              <a:t>软件</a:t>
            </a:r>
            <a:r>
              <a:rPr dirty="0"/>
              <a:t>测</a:t>
            </a:r>
            <a:r>
              <a:rPr dirty="0" spc="-5"/>
              <a:t>试，</a:t>
            </a:r>
            <a:r>
              <a:rPr dirty="0"/>
              <a:t>二</a:t>
            </a:r>
            <a:r>
              <a:rPr dirty="0" spc="-5"/>
              <a:t>是游</a:t>
            </a:r>
            <a:r>
              <a:rPr dirty="0"/>
              <a:t>戏</a:t>
            </a:r>
            <a:r>
              <a:rPr dirty="0" spc="-5"/>
              <a:t>本身</a:t>
            </a:r>
            <a:r>
              <a:rPr dirty="0"/>
              <a:t>的</a:t>
            </a:r>
            <a:r>
              <a:rPr dirty="0" spc="-5"/>
              <a:t>测试</a:t>
            </a:r>
          </a:p>
          <a:p>
            <a:pPr marL="396240" indent="-384175">
              <a:lnSpc>
                <a:spcPct val="100000"/>
              </a:lnSpc>
              <a:spcBef>
                <a:spcPts val="610"/>
              </a:spcBef>
              <a:buFont typeface="Franklin Gothic Book"/>
              <a:buChar char="■"/>
              <a:tabLst>
                <a:tab pos="396240" algn="l"/>
                <a:tab pos="396875" algn="l"/>
              </a:tabLst>
            </a:pPr>
            <a:r>
              <a:rPr dirty="0" spc="-10"/>
              <a:t>游戏测试特性</a:t>
            </a:r>
          </a:p>
          <a:p>
            <a:pPr lvl="1" marL="927100" indent="-384175">
              <a:lnSpc>
                <a:spcPct val="100000"/>
              </a:lnSpc>
              <a:spcBef>
                <a:spcPts val="10"/>
              </a:spcBef>
              <a:buSzPct val="95000"/>
              <a:buFont typeface="Franklin Gothic Book"/>
              <a:buChar char="–"/>
              <a:tabLst>
                <a:tab pos="926465" algn="l"/>
                <a:tab pos="927100" algn="l"/>
              </a:tabLst>
            </a:pPr>
            <a:r>
              <a:rPr dirty="0" sz="2000" spc="-105">
                <a:solidFill>
                  <a:srgbClr val="181B0D"/>
                </a:solidFill>
                <a:latin typeface="宋体"/>
                <a:cs typeface="宋体"/>
              </a:rPr>
              <a:t>游戏情节的测试</a:t>
            </a:r>
            <a:endParaRPr sz="2000">
              <a:latin typeface="宋体"/>
              <a:cs typeface="宋体"/>
            </a:endParaRPr>
          </a:p>
          <a:p>
            <a:pPr lvl="2" marL="1384300" marR="5080" indent="-384175">
              <a:lnSpc>
                <a:spcPct val="74100"/>
              </a:lnSpc>
              <a:spcBef>
                <a:spcPts val="685"/>
              </a:spcBef>
              <a:buFont typeface="Franklin Gothic Book"/>
              <a:buChar char="■"/>
              <a:tabLst>
                <a:tab pos="1383665" algn="l"/>
                <a:tab pos="1384300" algn="l"/>
              </a:tabLst>
            </a:pPr>
            <a:r>
              <a:rPr dirty="0" sz="1700">
                <a:solidFill>
                  <a:srgbClr val="181B0D"/>
                </a:solidFill>
                <a:latin typeface="宋体"/>
                <a:cs typeface="宋体"/>
              </a:rPr>
              <a:t>游戏世界中的任务系统</a:t>
            </a:r>
            <a:r>
              <a:rPr dirty="0" sz="1700" spc="-15">
                <a:solidFill>
                  <a:srgbClr val="181B0D"/>
                </a:solidFill>
                <a:latin typeface="宋体"/>
                <a:cs typeface="宋体"/>
              </a:rPr>
              <a:t>组</a:t>
            </a:r>
            <a:r>
              <a:rPr dirty="0" sz="1700">
                <a:solidFill>
                  <a:srgbClr val="181B0D"/>
                </a:solidFill>
                <a:latin typeface="宋体"/>
                <a:cs typeface="宋体"/>
              </a:rPr>
              <a:t>成，</a:t>
            </a:r>
            <a:r>
              <a:rPr dirty="0" sz="1700" spc="-15">
                <a:solidFill>
                  <a:srgbClr val="181B0D"/>
                </a:solidFill>
                <a:latin typeface="宋体"/>
                <a:cs typeface="宋体"/>
              </a:rPr>
              <a:t>有</a:t>
            </a:r>
            <a:r>
              <a:rPr dirty="0" sz="1700">
                <a:solidFill>
                  <a:srgbClr val="181B0D"/>
                </a:solidFill>
                <a:latin typeface="宋体"/>
                <a:cs typeface="宋体"/>
              </a:rPr>
              <a:t>人也</a:t>
            </a:r>
            <a:r>
              <a:rPr dirty="0" sz="1700" spc="-15">
                <a:solidFill>
                  <a:srgbClr val="181B0D"/>
                </a:solidFill>
                <a:latin typeface="宋体"/>
                <a:cs typeface="宋体"/>
              </a:rPr>
              <a:t>称</a:t>
            </a:r>
            <a:r>
              <a:rPr dirty="0" sz="1700">
                <a:solidFill>
                  <a:srgbClr val="181B0D"/>
                </a:solidFill>
                <a:latin typeface="宋体"/>
                <a:cs typeface="宋体"/>
              </a:rPr>
              <a:t>其为</a:t>
            </a:r>
            <a:r>
              <a:rPr dirty="0" sz="1700" spc="-15">
                <a:solidFill>
                  <a:srgbClr val="181B0D"/>
                </a:solidFill>
                <a:latin typeface="宋体"/>
                <a:cs typeface="宋体"/>
              </a:rPr>
              <a:t>游</a:t>
            </a:r>
            <a:r>
              <a:rPr dirty="0" sz="1700">
                <a:solidFill>
                  <a:srgbClr val="181B0D"/>
                </a:solidFill>
                <a:latin typeface="宋体"/>
                <a:cs typeface="宋体"/>
              </a:rPr>
              <a:t>戏世</a:t>
            </a:r>
            <a:r>
              <a:rPr dirty="0" sz="1700" spc="-15">
                <a:solidFill>
                  <a:srgbClr val="181B0D"/>
                </a:solidFill>
                <a:latin typeface="宋体"/>
                <a:cs typeface="宋体"/>
              </a:rPr>
              <a:t>界</a:t>
            </a:r>
            <a:r>
              <a:rPr dirty="0" sz="1700">
                <a:solidFill>
                  <a:srgbClr val="181B0D"/>
                </a:solidFill>
                <a:latin typeface="宋体"/>
                <a:cs typeface="宋体"/>
              </a:rPr>
              <a:t>的事</a:t>
            </a:r>
            <a:r>
              <a:rPr dirty="0" sz="1700" spc="-15">
                <a:solidFill>
                  <a:srgbClr val="181B0D"/>
                </a:solidFill>
                <a:latin typeface="宋体"/>
                <a:cs typeface="宋体"/>
              </a:rPr>
              <a:t>件</a:t>
            </a:r>
            <a:r>
              <a:rPr dirty="0" sz="1700">
                <a:solidFill>
                  <a:srgbClr val="181B0D"/>
                </a:solidFill>
                <a:latin typeface="宋体"/>
                <a:cs typeface="宋体"/>
              </a:rPr>
              <a:t>驱动</a:t>
            </a:r>
            <a:r>
              <a:rPr dirty="0" sz="1700" spc="-15">
                <a:solidFill>
                  <a:srgbClr val="181B0D"/>
                </a:solidFill>
                <a:latin typeface="宋体"/>
                <a:cs typeface="宋体"/>
              </a:rPr>
              <a:t>，</a:t>
            </a:r>
            <a:r>
              <a:rPr dirty="0" sz="1700">
                <a:solidFill>
                  <a:srgbClr val="181B0D"/>
                </a:solidFill>
                <a:latin typeface="宋体"/>
                <a:cs typeface="宋体"/>
              </a:rPr>
              <a:t>也可</a:t>
            </a:r>
            <a:r>
              <a:rPr dirty="0" sz="1700" spc="-15">
                <a:solidFill>
                  <a:srgbClr val="181B0D"/>
                </a:solidFill>
                <a:latin typeface="宋体"/>
                <a:cs typeface="宋体"/>
              </a:rPr>
              <a:t>称</a:t>
            </a:r>
            <a:r>
              <a:rPr dirty="0" sz="1700">
                <a:solidFill>
                  <a:srgbClr val="181B0D"/>
                </a:solidFill>
                <a:latin typeface="宋体"/>
                <a:cs typeface="宋体"/>
              </a:rPr>
              <a:t>为游</a:t>
            </a:r>
            <a:r>
              <a:rPr dirty="0" sz="1700" spc="-15">
                <a:solidFill>
                  <a:srgbClr val="181B0D"/>
                </a:solidFill>
                <a:latin typeface="宋体"/>
                <a:cs typeface="宋体"/>
              </a:rPr>
              <a:t>戏</a:t>
            </a:r>
            <a:r>
              <a:rPr dirty="0" sz="1700">
                <a:solidFill>
                  <a:srgbClr val="181B0D"/>
                </a:solidFill>
                <a:latin typeface="宋体"/>
                <a:cs typeface="宋体"/>
              </a:rPr>
              <a:t>情感 世界的测试</a:t>
            </a:r>
            <a:endParaRPr sz="1700">
              <a:latin typeface="宋体"/>
              <a:cs typeface="宋体"/>
            </a:endParaRPr>
          </a:p>
          <a:p>
            <a:pPr lvl="1" marL="927100" indent="-384175">
              <a:lnSpc>
                <a:spcPct val="100000"/>
              </a:lnSpc>
              <a:buSzPct val="95000"/>
              <a:buFont typeface="Franklin Gothic Book"/>
              <a:buChar char="–"/>
              <a:tabLst>
                <a:tab pos="926465" algn="l"/>
                <a:tab pos="927100" algn="l"/>
              </a:tabLst>
            </a:pPr>
            <a:r>
              <a:rPr dirty="0" sz="2000" spc="-110">
                <a:solidFill>
                  <a:srgbClr val="181B0D"/>
                </a:solidFill>
                <a:latin typeface="宋体"/>
                <a:cs typeface="宋体"/>
              </a:rPr>
              <a:t>游戏世界的平衡测试</a:t>
            </a:r>
            <a:endParaRPr sz="2000">
              <a:latin typeface="宋体"/>
              <a:cs typeface="宋体"/>
            </a:endParaRPr>
          </a:p>
          <a:p>
            <a:pPr lvl="2" marL="1384300" indent="-384175">
              <a:lnSpc>
                <a:spcPct val="100000"/>
              </a:lnSpc>
              <a:spcBef>
                <a:spcPts val="160"/>
              </a:spcBef>
              <a:buFont typeface="Franklin Gothic Book"/>
              <a:buChar char="■"/>
              <a:tabLst>
                <a:tab pos="1383665" algn="l"/>
                <a:tab pos="1384300" algn="l"/>
              </a:tabLst>
            </a:pPr>
            <a:r>
              <a:rPr dirty="0" sz="1700">
                <a:solidFill>
                  <a:srgbClr val="181B0D"/>
                </a:solidFill>
                <a:latin typeface="宋体"/>
                <a:cs typeface="宋体"/>
              </a:rPr>
              <a:t>主要表现在经济平衡，</a:t>
            </a:r>
            <a:r>
              <a:rPr dirty="0" sz="1700" spc="-15">
                <a:solidFill>
                  <a:srgbClr val="181B0D"/>
                </a:solidFill>
                <a:latin typeface="宋体"/>
                <a:cs typeface="宋体"/>
              </a:rPr>
              <a:t>能</a:t>
            </a:r>
            <a:r>
              <a:rPr dirty="0" sz="1700">
                <a:solidFill>
                  <a:srgbClr val="181B0D"/>
                </a:solidFill>
                <a:latin typeface="宋体"/>
                <a:cs typeface="宋体"/>
              </a:rPr>
              <a:t>力平</a:t>
            </a:r>
            <a:r>
              <a:rPr dirty="0" sz="1700" spc="-15">
                <a:solidFill>
                  <a:srgbClr val="181B0D"/>
                </a:solidFill>
                <a:latin typeface="宋体"/>
                <a:cs typeface="宋体"/>
              </a:rPr>
              <a:t>衡</a:t>
            </a:r>
            <a:r>
              <a:rPr dirty="0" sz="1700">
                <a:solidFill>
                  <a:srgbClr val="181B0D"/>
                </a:solidFill>
                <a:latin typeface="宋体"/>
                <a:cs typeface="宋体"/>
              </a:rPr>
              <a:t>（包</a:t>
            </a:r>
            <a:r>
              <a:rPr dirty="0" sz="1700" spc="-15">
                <a:solidFill>
                  <a:srgbClr val="181B0D"/>
                </a:solidFill>
                <a:latin typeface="宋体"/>
                <a:cs typeface="宋体"/>
              </a:rPr>
              <a:t>含</a:t>
            </a:r>
            <a:r>
              <a:rPr dirty="0" sz="1700">
                <a:solidFill>
                  <a:srgbClr val="181B0D"/>
                </a:solidFill>
                <a:latin typeface="宋体"/>
                <a:cs typeface="宋体"/>
              </a:rPr>
              <a:t>技能</a:t>
            </a:r>
            <a:r>
              <a:rPr dirty="0" sz="1700" spc="-15">
                <a:solidFill>
                  <a:srgbClr val="181B0D"/>
                </a:solidFill>
                <a:latin typeface="宋体"/>
                <a:cs typeface="宋体"/>
              </a:rPr>
              <a:t>、</a:t>
            </a:r>
            <a:r>
              <a:rPr dirty="0" sz="1700">
                <a:solidFill>
                  <a:srgbClr val="181B0D"/>
                </a:solidFill>
                <a:latin typeface="宋体"/>
                <a:cs typeface="宋体"/>
              </a:rPr>
              <a:t>属性</a:t>
            </a:r>
            <a:r>
              <a:rPr dirty="0" sz="1700" spc="-15">
                <a:solidFill>
                  <a:srgbClr val="181B0D"/>
                </a:solidFill>
                <a:latin typeface="宋体"/>
                <a:cs typeface="宋体"/>
              </a:rPr>
              <a:t>等</a:t>
            </a:r>
            <a:r>
              <a:rPr dirty="0" sz="1700">
                <a:solidFill>
                  <a:srgbClr val="181B0D"/>
                </a:solidFill>
                <a:latin typeface="宋体"/>
                <a:cs typeface="宋体"/>
              </a:rPr>
              <a:t>），</a:t>
            </a:r>
            <a:r>
              <a:rPr dirty="0" sz="1700" spc="-15">
                <a:solidFill>
                  <a:srgbClr val="181B0D"/>
                </a:solidFill>
                <a:latin typeface="宋体"/>
                <a:cs typeface="宋体"/>
              </a:rPr>
              <a:t>保</a:t>
            </a:r>
            <a:r>
              <a:rPr dirty="0" sz="1700">
                <a:solidFill>
                  <a:srgbClr val="181B0D"/>
                </a:solidFill>
                <a:latin typeface="宋体"/>
                <a:cs typeface="宋体"/>
              </a:rPr>
              <a:t>证游</a:t>
            </a:r>
            <a:r>
              <a:rPr dirty="0" sz="1700" spc="-15">
                <a:solidFill>
                  <a:srgbClr val="181B0D"/>
                </a:solidFill>
                <a:latin typeface="宋体"/>
                <a:cs typeface="宋体"/>
              </a:rPr>
              <a:t>戏</a:t>
            </a:r>
            <a:r>
              <a:rPr dirty="0" sz="1700">
                <a:solidFill>
                  <a:srgbClr val="181B0D"/>
                </a:solidFill>
                <a:latin typeface="宋体"/>
                <a:cs typeface="宋体"/>
              </a:rPr>
              <a:t>世界</a:t>
            </a:r>
            <a:r>
              <a:rPr dirty="0" sz="1700" spc="-15">
                <a:solidFill>
                  <a:srgbClr val="181B0D"/>
                </a:solidFill>
                <a:latin typeface="宋体"/>
                <a:cs typeface="宋体"/>
              </a:rPr>
              <a:t>竞</a:t>
            </a:r>
            <a:r>
              <a:rPr dirty="0" sz="1700">
                <a:solidFill>
                  <a:srgbClr val="181B0D"/>
                </a:solidFill>
                <a:latin typeface="宋体"/>
                <a:cs typeface="宋体"/>
              </a:rPr>
              <a:t>争公平</a:t>
            </a:r>
            <a:endParaRPr sz="1700">
              <a:latin typeface="宋体"/>
              <a:cs typeface="宋体"/>
            </a:endParaRPr>
          </a:p>
          <a:p>
            <a:pPr lvl="1" marL="927100" indent="-384175">
              <a:lnSpc>
                <a:spcPct val="100000"/>
              </a:lnSpc>
              <a:buSzPct val="95000"/>
              <a:buFont typeface="Franklin Gothic Book"/>
              <a:buChar char="–"/>
              <a:tabLst>
                <a:tab pos="926465" algn="l"/>
                <a:tab pos="927100" algn="l"/>
              </a:tabLst>
            </a:pPr>
            <a:r>
              <a:rPr dirty="0" sz="2000" spc="-105">
                <a:solidFill>
                  <a:srgbClr val="181B0D"/>
                </a:solidFill>
                <a:latin typeface="宋体"/>
                <a:cs typeface="宋体"/>
              </a:rPr>
              <a:t>游戏文化的测试</a:t>
            </a:r>
            <a:endParaRPr sz="2000">
              <a:latin typeface="宋体"/>
              <a:cs typeface="宋体"/>
            </a:endParaRPr>
          </a:p>
          <a:p>
            <a:pPr marL="396240" indent="-384175">
              <a:lnSpc>
                <a:spcPct val="100000"/>
              </a:lnSpc>
              <a:spcBef>
                <a:spcPts val="580"/>
              </a:spcBef>
              <a:buFont typeface="Franklin Gothic Book"/>
              <a:buChar char="■"/>
              <a:tabLst>
                <a:tab pos="396240" algn="l"/>
                <a:tab pos="396875" algn="l"/>
              </a:tabLst>
            </a:pPr>
            <a:r>
              <a:rPr dirty="0" spc="-5"/>
              <a:t>游戏可玩性测试</a:t>
            </a:r>
          </a:p>
          <a:p>
            <a:pPr marL="469900">
              <a:lnSpc>
                <a:spcPts val="2395"/>
              </a:lnSpc>
              <a:spcBef>
                <a:spcPts val="5"/>
              </a:spcBef>
            </a:pPr>
            <a:r>
              <a:rPr dirty="0" sz="2000" spc="-110"/>
              <a:t>游戏测试的最重要内容，其本质是</a:t>
            </a:r>
            <a:r>
              <a:rPr dirty="0" sz="2000" spc="-100"/>
              <a:t>功</a:t>
            </a:r>
            <a:r>
              <a:rPr dirty="0" sz="2000" spc="-110"/>
              <a:t>能性</a:t>
            </a:r>
            <a:r>
              <a:rPr dirty="0" sz="2000" spc="-100"/>
              <a:t>测</a:t>
            </a:r>
            <a:r>
              <a:rPr dirty="0" sz="2000" spc="-105"/>
              <a:t>试</a:t>
            </a:r>
            <a:endParaRPr sz="2000"/>
          </a:p>
          <a:p>
            <a:pPr lvl="1" marL="927100" indent="-384175">
              <a:lnSpc>
                <a:spcPts val="2390"/>
              </a:lnSpc>
              <a:buSzPct val="95000"/>
              <a:buFont typeface="Franklin Gothic Book"/>
              <a:buChar char="–"/>
              <a:tabLst>
                <a:tab pos="926465" algn="l"/>
                <a:tab pos="927100" algn="l"/>
              </a:tabLst>
            </a:pPr>
            <a:r>
              <a:rPr dirty="0" sz="2000" spc="-105">
                <a:solidFill>
                  <a:srgbClr val="181B0D"/>
                </a:solidFill>
                <a:latin typeface="宋体"/>
                <a:cs typeface="宋体"/>
              </a:rPr>
              <a:t>游戏基本功能（任务）测试，保证</a:t>
            </a:r>
            <a:r>
              <a:rPr dirty="0" sz="2000" spc="-100">
                <a:solidFill>
                  <a:srgbClr val="181B0D"/>
                </a:solidFill>
                <a:latin typeface="宋体"/>
                <a:cs typeface="宋体"/>
              </a:rPr>
              <a:t>游</a:t>
            </a:r>
            <a:r>
              <a:rPr dirty="0" sz="2000" spc="-105">
                <a:solidFill>
                  <a:srgbClr val="181B0D"/>
                </a:solidFill>
                <a:latin typeface="宋体"/>
                <a:cs typeface="宋体"/>
              </a:rPr>
              <a:t>戏基</a:t>
            </a:r>
            <a:r>
              <a:rPr dirty="0" sz="2000" spc="-100">
                <a:solidFill>
                  <a:srgbClr val="181B0D"/>
                </a:solidFill>
                <a:latin typeface="宋体"/>
                <a:cs typeface="宋体"/>
              </a:rPr>
              <a:t>本</a:t>
            </a:r>
            <a:r>
              <a:rPr dirty="0" sz="2000" spc="-105">
                <a:solidFill>
                  <a:srgbClr val="181B0D"/>
                </a:solidFill>
                <a:latin typeface="宋体"/>
                <a:cs typeface="宋体"/>
              </a:rPr>
              <a:t>功能</a:t>
            </a:r>
            <a:r>
              <a:rPr dirty="0" sz="2000" spc="-100">
                <a:solidFill>
                  <a:srgbClr val="181B0D"/>
                </a:solidFill>
                <a:latin typeface="宋体"/>
                <a:cs typeface="宋体"/>
              </a:rPr>
              <a:t>被</a:t>
            </a:r>
            <a:r>
              <a:rPr dirty="0" sz="2000" spc="-105">
                <a:solidFill>
                  <a:srgbClr val="181B0D"/>
                </a:solidFill>
                <a:latin typeface="宋体"/>
                <a:cs typeface="宋体"/>
              </a:rPr>
              <a:t>覆盖。</a:t>
            </a:r>
            <a:endParaRPr sz="2000">
              <a:latin typeface="宋体"/>
              <a:cs typeface="宋体"/>
            </a:endParaRPr>
          </a:p>
          <a:p>
            <a:pPr lvl="1" marL="927100" indent="-384175">
              <a:lnSpc>
                <a:spcPts val="2395"/>
              </a:lnSpc>
              <a:buSzPct val="95000"/>
              <a:buFont typeface="Franklin Gothic Book"/>
              <a:buChar char="–"/>
              <a:tabLst>
                <a:tab pos="926465" algn="l"/>
                <a:tab pos="927100" algn="l"/>
              </a:tabLst>
            </a:pPr>
            <a:r>
              <a:rPr dirty="0" sz="2000" spc="-105">
                <a:solidFill>
                  <a:srgbClr val="181B0D"/>
                </a:solidFill>
                <a:latin typeface="宋体"/>
                <a:cs typeface="宋体"/>
              </a:rPr>
              <a:t>游戏系统虚拟世界的搭建，在构建</a:t>
            </a:r>
            <a:r>
              <a:rPr dirty="0" sz="2000" spc="-100">
                <a:solidFill>
                  <a:srgbClr val="181B0D"/>
                </a:solidFill>
                <a:latin typeface="宋体"/>
                <a:cs typeface="宋体"/>
              </a:rPr>
              <a:t>交</a:t>
            </a:r>
            <a:r>
              <a:rPr dirty="0" sz="2000" spc="-105">
                <a:solidFill>
                  <a:srgbClr val="181B0D"/>
                </a:solidFill>
                <a:latin typeface="宋体"/>
                <a:cs typeface="宋体"/>
              </a:rPr>
              <a:t>互平</a:t>
            </a:r>
            <a:r>
              <a:rPr dirty="0" sz="2000" spc="-100">
                <a:solidFill>
                  <a:srgbClr val="181B0D"/>
                </a:solidFill>
                <a:latin typeface="宋体"/>
                <a:cs typeface="宋体"/>
              </a:rPr>
              <a:t>台</a:t>
            </a:r>
            <a:r>
              <a:rPr dirty="0" sz="2000" spc="-105">
                <a:solidFill>
                  <a:srgbClr val="181B0D"/>
                </a:solidFill>
                <a:latin typeface="宋体"/>
                <a:cs typeface="宋体"/>
              </a:rPr>
              <a:t>的前</a:t>
            </a:r>
            <a:r>
              <a:rPr dirty="0" sz="2000" spc="-100">
                <a:solidFill>
                  <a:srgbClr val="181B0D"/>
                </a:solidFill>
                <a:latin typeface="宋体"/>
                <a:cs typeface="宋体"/>
              </a:rPr>
              <a:t>提</a:t>
            </a:r>
            <a:r>
              <a:rPr dirty="0" sz="2000" spc="-105">
                <a:solidFill>
                  <a:srgbClr val="181B0D"/>
                </a:solidFill>
                <a:latin typeface="宋体"/>
                <a:cs typeface="宋体"/>
              </a:rPr>
              <a:t>下进</a:t>
            </a:r>
            <a:r>
              <a:rPr dirty="0" sz="2000" spc="-100">
                <a:solidFill>
                  <a:srgbClr val="181B0D"/>
                </a:solidFill>
                <a:latin typeface="宋体"/>
                <a:cs typeface="宋体"/>
              </a:rPr>
              <a:t>行</a:t>
            </a:r>
            <a:r>
              <a:rPr dirty="0" sz="2000" spc="-105">
                <a:solidFill>
                  <a:srgbClr val="181B0D"/>
                </a:solidFill>
                <a:latin typeface="宋体"/>
                <a:cs typeface="宋体"/>
              </a:rPr>
              <a:t>游戏</a:t>
            </a:r>
            <a:r>
              <a:rPr dirty="0" sz="2000" spc="-100">
                <a:solidFill>
                  <a:srgbClr val="181B0D"/>
                </a:solidFill>
                <a:latin typeface="宋体"/>
                <a:cs typeface="宋体"/>
              </a:rPr>
              <a:t>完</a:t>
            </a:r>
            <a:r>
              <a:rPr dirty="0" sz="2000" spc="-105">
                <a:solidFill>
                  <a:srgbClr val="181B0D"/>
                </a:solidFill>
                <a:latin typeface="宋体"/>
                <a:cs typeface="宋体"/>
              </a:rPr>
              <a:t>整情</a:t>
            </a:r>
            <a:r>
              <a:rPr dirty="0" sz="2000" spc="-100">
                <a:solidFill>
                  <a:srgbClr val="181B0D"/>
                </a:solidFill>
                <a:latin typeface="宋体"/>
                <a:cs typeface="宋体"/>
              </a:rPr>
              <a:t>节</a:t>
            </a:r>
            <a:r>
              <a:rPr dirty="0" sz="2000" spc="-105">
                <a:solidFill>
                  <a:srgbClr val="181B0D"/>
                </a:solidFill>
                <a:latin typeface="宋体"/>
                <a:cs typeface="宋体"/>
              </a:rPr>
              <a:t>的系</a:t>
            </a:r>
            <a:r>
              <a:rPr dirty="0" sz="2000" spc="-100">
                <a:solidFill>
                  <a:srgbClr val="181B0D"/>
                </a:solidFill>
                <a:latin typeface="宋体"/>
                <a:cs typeface="宋体"/>
              </a:rPr>
              <a:t>统</a:t>
            </a:r>
            <a:r>
              <a:rPr dirty="0" sz="2000" spc="-105">
                <a:solidFill>
                  <a:srgbClr val="181B0D"/>
                </a:solidFill>
                <a:latin typeface="宋体"/>
                <a:cs typeface="宋体"/>
              </a:rPr>
              <a:t>级</a:t>
            </a:r>
            <a:endParaRPr sz="2000">
              <a:latin typeface="宋体"/>
              <a:cs typeface="宋体"/>
            </a:endParaRPr>
          </a:p>
        </p:txBody>
      </p:sp>
      <p:sp>
        <p:nvSpPr>
          <p:cNvPr id="4" name="object 4"/>
          <p:cNvSpPr txBox="1"/>
          <p:nvPr/>
        </p:nvSpPr>
        <p:spPr>
          <a:xfrm>
            <a:off x="1907794" y="4799261"/>
            <a:ext cx="7014845" cy="1240155"/>
          </a:xfrm>
          <a:prstGeom prst="rect">
            <a:avLst/>
          </a:prstGeom>
        </p:spPr>
        <p:txBody>
          <a:bodyPr wrap="square" lIns="0" tIns="12065" rIns="0" bIns="0" rtlCol="0" vert="horz">
            <a:spAutoFit/>
          </a:bodyPr>
          <a:lstStyle/>
          <a:p>
            <a:pPr marL="469900">
              <a:lnSpc>
                <a:spcPts val="2395"/>
              </a:lnSpc>
              <a:spcBef>
                <a:spcPts val="95"/>
              </a:spcBef>
            </a:pPr>
            <a:r>
              <a:rPr dirty="0" sz="2000" spc="-105">
                <a:solidFill>
                  <a:srgbClr val="181B0D"/>
                </a:solidFill>
                <a:latin typeface="宋体"/>
                <a:cs typeface="宋体"/>
              </a:rPr>
              <a:t>别的测试。</a:t>
            </a:r>
            <a:endParaRPr sz="2000">
              <a:latin typeface="宋体"/>
              <a:cs typeface="宋体"/>
            </a:endParaRPr>
          </a:p>
          <a:p>
            <a:pPr marL="469900" indent="-384175">
              <a:lnSpc>
                <a:spcPts val="2390"/>
              </a:lnSpc>
              <a:buSzPct val="95000"/>
              <a:buFont typeface="Franklin Gothic Book"/>
              <a:buChar char="–"/>
              <a:tabLst>
                <a:tab pos="469265" algn="l"/>
                <a:tab pos="469900" algn="l"/>
              </a:tabLst>
            </a:pPr>
            <a:r>
              <a:rPr dirty="0" sz="2000" spc="-105">
                <a:solidFill>
                  <a:srgbClr val="181B0D"/>
                </a:solidFill>
                <a:latin typeface="宋体"/>
                <a:cs typeface="宋体"/>
              </a:rPr>
              <a:t>游戏软件的风格、界面测试</a:t>
            </a:r>
            <a:endParaRPr sz="2000">
              <a:latin typeface="宋体"/>
              <a:cs typeface="宋体"/>
            </a:endParaRPr>
          </a:p>
          <a:p>
            <a:pPr marL="469900" indent="-384175">
              <a:lnSpc>
                <a:spcPts val="2390"/>
              </a:lnSpc>
              <a:buSzPct val="95000"/>
              <a:buFont typeface="Franklin Gothic Book"/>
              <a:buChar char="–"/>
              <a:tabLst>
                <a:tab pos="469265" algn="l"/>
                <a:tab pos="469900" algn="l"/>
              </a:tabLst>
            </a:pPr>
            <a:r>
              <a:rPr dirty="0" sz="2000" spc="-110">
                <a:solidFill>
                  <a:srgbClr val="181B0D"/>
                </a:solidFill>
                <a:latin typeface="宋体"/>
                <a:cs typeface="宋体"/>
              </a:rPr>
              <a:t>游戏软能、压力等必要的软件特性</a:t>
            </a:r>
            <a:r>
              <a:rPr dirty="0" sz="2000" spc="-100">
                <a:solidFill>
                  <a:srgbClr val="181B0D"/>
                </a:solidFill>
                <a:latin typeface="宋体"/>
                <a:cs typeface="宋体"/>
              </a:rPr>
              <a:t>测</a:t>
            </a:r>
            <a:r>
              <a:rPr dirty="0" sz="2000" spc="-105">
                <a:solidFill>
                  <a:srgbClr val="181B0D"/>
                </a:solidFill>
                <a:latin typeface="宋体"/>
                <a:cs typeface="宋体"/>
              </a:rPr>
              <a:t>试</a:t>
            </a:r>
            <a:endParaRPr sz="2000">
              <a:latin typeface="宋体"/>
              <a:cs typeface="宋体"/>
            </a:endParaRPr>
          </a:p>
          <a:p>
            <a:pPr marL="12700">
              <a:lnSpc>
                <a:spcPts val="2395"/>
              </a:lnSpc>
            </a:pPr>
            <a:r>
              <a:rPr dirty="0" sz="2000" spc="-105">
                <a:solidFill>
                  <a:srgbClr val="181B0D"/>
                </a:solidFill>
                <a:latin typeface="宋体"/>
                <a:cs typeface="宋体"/>
              </a:rPr>
              <a:t>可玩性测试是游戏最重要的一块，</a:t>
            </a:r>
            <a:r>
              <a:rPr dirty="0" sz="2000" spc="-100">
                <a:solidFill>
                  <a:srgbClr val="181B0D"/>
                </a:solidFill>
                <a:latin typeface="宋体"/>
                <a:cs typeface="宋体"/>
              </a:rPr>
              <a:t>只</a:t>
            </a:r>
            <a:r>
              <a:rPr dirty="0" sz="2000" spc="-105">
                <a:solidFill>
                  <a:srgbClr val="181B0D"/>
                </a:solidFill>
                <a:latin typeface="宋体"/>
                <a:cs typeface="宋体"/>
              </a:rPr>
              <a:t>有玩</a:t>
            </a:r>
            <a:r>
              <a:rPr dirty="0" sz="2000" spc="-100">
                <a:solidFill>
                  <a:srgbClr val="181B0D"/>
                </a:solidFill>
                <a:latin typeface="宋体"/>
                <a:cs typeface="宋体"/>
              </a:rPr>
              <a:t>家</a:t>
            </a:r>
            <a:r>
              <a:rPr dirty="0" sz="2000" spc="-105">
                <a:solidFill>
                  <a:srgbClr val="181B0D"/>
                </a:solidFill>
                <a:latin typeface="宋体"/>
                <a:cs typeface="宋体"/>
              </a:rPr>
              <a:t>的认</a:t>
            </a:r>
            <a:r>
              <a:rPr dirty="0" sz="2000" spc="-100">
                <a:solidFill>
                  <a:srgbClr val="181B0D"/>
                </a:solidFill>
                <a:latin typeface="宋体"/>
                <a:cs typeface="宋体"/>
              </a:rPr>
              <a:t>同</a:t>
            </a:r>
            <a:r>
              <a:rPr dirty="0" sz="2000" spc="-105">
                <a:solidFill>
                  <a:srgbClr val="181B0D"/>
                </a:solidFill>
                <a:latin typeface="宋体"/>
                <a:cs typeface="宋体"/>
              </a:rPr>
              <a:t>游戏</a:t>
            </a:r>
            <a:r>
              <a:rPr dirty="0" sz="2000" spc="-100">
                <a:solidFill>
                  <a:srgbClr val="181B0D"/>
                </a:solidFill>
                <a:latin typeface="宋体"/>
                <a:cs typeface="宋体"/>
              </a:rPr>
              <a:t>才</a:t>
            </a:r>
            <a:r>
              <a:rPr dirty="0" sz="2000" spc="-105">
                <a:solidFill>
                  <a:srgbClr val="181B0D"/>
                </a:solidFill>
                <a:latin typeface="宋体"/>
                <a:cs typeface="宋体"/>
              </a:rPr>
              <a:t>可能</a:t>
            </a:r>
            <a:r>
              <a:rPr dirty="0" sz="2000" spc="-100">
                <a:solidFill>
                  <a:srgbClr val="181B0D"/>
                </a:solidFill>
                <a:latin typeface="宋体"/>
                <a:cs typeface="宋体"/>
              </a:rPr>
              <a:t>成</a:t>
            </a:r>
            <a:r>
              <a:rPr dirty="0" sz="2000" spc="-105">
                <a:solidFill>
                  <a:srgbClr val="181B0D"/>
                </a:solidFill>
                <a:latin typeface="宋体"/>
                <a:cs typeface="宋体"/>
              </a:rPr>
              <a:t>功</a:t>
            </a:r>
            <a:endParaRPr sz="2000">
              <a:latin typeface="宋体"/>
              <a:cs typeface="宋体"/>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4586"/>
            <a:ext cx="4085590" cy="635000"/>
          </a:xfrm>
          <a:prstGeom prst="rect"/>
        </p:spPr>
        <p:txBody>
          <a:bodyPr wrap="square" lIns="0" tIns="12065" rIns="0" bIns="0" rtlCol="0" vert="horz">
            <a:spAutoFit/>
          </a:bodyPr>
          <a:lstStyle/>
          <a:p>
            <a:pPr marL="12700">
              <a:lnSpc>
                <a:spcPct val="100000"/>
              </a:lnSpc>
              <a:spcBef>
                <a:spcPts val="95"/>
              </a:spcBef>
            </a:pPr>
            <a:r>
              <a:rPr dirty="0" spc="-5"/>
              <a:t>游戏测试主要内容</a:t>
            </a:r>
          </a:p>
        </p:txBody>
      </p:sp>
      <p:sp>
        <p:nvSpPr>
          <p:cNvPr id="3" name="object 3"/>
          <p:cNvSpPr txBox="1"/>
          <p:nvPr/>
        </p:nvSpPr>
        <p:spPr>
          <a:xfrm>
            <a:off x="1868170" y="1291793"/>
            <a:ext cx="8565515" cy="3270250"/>
          </a:xfrm>
          <a:prstGeom prst="rect">
            <a:avLst/>
          </a:prstGeom>
        </p:spPr>
        <p:txBody>
          <a:bodyPr wrap="square" lIns="0" tIns="13335" rIns="0" bIns="0" rtlCol="0" vert="horz">
            <a:spAutoFit/>
          </a:bodyPr>
          <a:lstStyle/>
          <a:p>
            <a:pPr marL="396240" indent="-384175">
              <a:lnSpc>
                <a:spcPts val="2330"/>
              </a:lnSpc>
              <a:spcBef>
                <a:spcPts val="105"/>
              </a:spcBef>
              <a:buFont typeface="Franklin Gothic Book"/>
              <a:buChar char="■"/>
              <a:tabLst>
                <a:tab pos="396240" algn="l"/>
                <a:tab pos="396875" algn="l"/>
              </a:tabLst>
            </a:pPr>
            <a:r>
              <a:rPr dirty="0" sz="2000">
                <a:solidFill>
                  <a:srgbClr val="181B0D"/>
                </a:solidFill>
                <a:latin typeface="宋体"/>
                <a:cs typeface="宋体"/>
              </a:rPr>
              <a:t>但一些具体的涉及到某</a:t>
            </a:r>
            <a:r>
              <a:rPr dirty="0" sz="2000" spc="-10">
                <a:solidFill>
                  <a:srgbClr val="181B0D"/>
                </a:solidFill>
                <a:latin typeface="宋体"/>
                <a:cs typeface="宋体"/>
              </a:rPr>
              <a:t>个</a:t>
            </a:r>
            <a:r>
              <a:rPr dirty="0" sz="2000">
                <a:solidFill>
                  <a:srgbClr val="181B0D"/>
                </a:solidFill>
                <a:latin typeface="宋体"/>
                <a:cs typeface="宋体"/>
              </a:rPr>
              <a:t>数据</a:t>
            </a:r>
            <a:r>
              <a:rPr dirty="0" sz="2000" spc="-10">
                <a:solidFill>
                  <a:srgbClr val="181B0D"/>
                </a:solidFill>
                <a:latin typeface="宋体"/>
                <a:cs typeface="宋体"/>
              </a:rPr>
              <a:t>的</a:t>
            </a:r>
            <a:r>
              <a:rPr dirty="0" sz="2000">
                <a:solidFill>
                  <a:srgbClr val="181B0D"/>
                </a:solidFill>
                <a:latin typeface="宋体"/>
                <a:cs typeface="宋体"/>
              </a:rPr>
              <a:t>分析</a:t>
            </a:r>
            <a:r>
              <a:rPr dirty="0" sz="2000" spc="-10">
                <a:solidFill>
                  <a:srgbClr val="181B0D"/>
                </a:solidFill>
                <a:latin typeface="宋体"/>
                <a:cs typeface="宋体"/>
              </a:rPr>
              <a:t>，</a:t>
            </a:r>
            <a:r>
              <a:rPr dirty="0" sz="2000">
                <a:solidFill>
                  <a:srgbClr val="181B0D"/>
                </a:solidFill>
                <a:latin typeface="宋体"/>
                <a:cs typeface="宋体"/>
              </a:rPr>
              <a:t>比</a:t>
            </a:r>
            <a:r>
              <a:rPr dirty="0" sz="2000" spc="5">
                <a:solidFill>
                  <a:srgbClr val="181B0D"/>
                </a:solidFill>
                <a:latin typeface="宋体"/>
                <a:cs typeface="宋体"/>
              </a:rPr>
              <a:t>如</a:t>
            </a:r>
            <a:r>
              <a:rPr dirty="0" sz="2000" spc="-10">
                <a:solidFill>
                  <a:srgbClr val="181B0D"/>
                </a:solidFill>
                <a:latin typeface="Franklin Gothic Book"/>
                <a:cs typeface="Franklin Gothic Book"/>
              </a:rPr>
              <a:t>PK</a:t>
            </a:r>
            <a:r>
              <a:rPr dirty="0" sz="2000" spc="5">
                <a:solidFill>
                  <a:srgbClr val="181B0D"/>
                </a:solidFill>
                <a:latin typeface="宋体"/>
                <a:cs typeface="宋体"/>
              </a:rPr>
              <a:t>参数</a:t>
            </a:r>
            <a:r>
              <a:rPr dirty="0" sz="2000" spc="-5">
                <a:solidFill>
                  <a:srgbClr val="181B0D"/>
                </a:solidFill>
                <a:latin typeface="宋体"/>
                <a:cs typeface="宋体"/>
              </a:rPr>
              <a:t>的</a:t>
            </a:r>
            <a:r>
              <a:rPr dirty="0" sz="2000" spc="-10">
                <a:solidFill>
                  <a:srgbClr val="181B0D"/>
                </a:solidFill>
                <a:latin typeface="宋体"/>
                <a:cs typeface="宋体"/>
              </a:rPr>
              <a:t>调</a:t>
            </a:r>
            <a:r>
              <a:rPr dirty="0" sz="2000" spc="5">
                <a:solidFill>
                  <a:srgbClr val="181B0D"/>
                </a:solidFill>
                <a:latin typeface="宋体"/>
                <a:cs typeface="宋体"/>
              </a:rPr>
              <a:t>整、</a:t>
            </a:r>
            <a:r>
              <a:rPr dirty="0" sz="2000" spc="-20">
                <a:solidFill>
                  <a:srgbClr val="181B0D"/>
                </a:solidFill>
                <a:latin typeface="宋体"/>
                <a:cs typeface="宋体"/>
              </a:rPr>
              <a:t>技</a:t>
            </a:r>
            <a:r>
              <a:rPr dirty="0" sz="2000" spc="5">
                <a:solidFill>
                  <a:srgbClr val="181B0D"/>
                </a:solidFill>
                <a:latin typeface="宋体"/>
                <a:cs typeface="宋体"/>
              </a:rPr>
              <a:t>能的</a:t>
            </a:r>
            <a:r>
              <a:rPr dirty="0" sz="2000" spc="-20">
                <a:solidFill>
                  <a:srgbClr val="181B0D"/>
                </a:solidFill>
                <a:latin typeface="宋体"/>
                <a:cs typeface="宋体"/>
              </a:rPr>
              <a:t>增</a:t>
            </a:r>
            <a:r>
              <a:rPr dirty="0" sz="2000" spc="5">
                <a:solidFill>
                  <a:srgbClr val="181B0D"/>
                </a:solidFill>
                <a:latin typeface="宋体"/>
                <a:cs typeface="宋体"/>
              </a:rPr>
              <a:t>加</a:t>
            </a:r>
            <a:endParaRPr sz="2000">
              <a:latin typeface="宋体"/>
              <a:cs typeface="宋体"/>
            </a:endParaRPr>
          </a:p>
          <a:p>
            <a:pPr marL="396240">
              <a:lnSpc>
                <a:spcPts val="2330"/>
              </a:lnSpc>
            </a:pPr>
            <a:r>
              <a:rPr dirty="0" sz="2000">
                <a:solidFill>
                  <a:srgbClr val="181B0D"/>
                </a:solidFill>
                <a:latin typeface="宋体"/>
                <a:cs typeface="宋体"/>
              </a:rPr>
              <a:t>等一些增强可玩性的测</a:t>
            </a:r>
            <a:r>
              <a:rPr dirty="0" sz="2000" spc="-15">
                <a:solidFill>
                  <a:srgbClr val="181B0D"/>
                </a:solidFill>
                <a:latin typeface="宋体"/>
                <a:cs typeface="宋体"/>
              </a:rPr>
              <a:t>试</a:t>
            </a:r>
            <a:r>
              <a:rPr dirty="0" sz="2000">
                <a:solidFill>
                  <a:srgbClr val="181B0D"/>
                </a:solidFill>
                <a:latin typeface="宋体"/>
                <a:cs typeface="宋体"/>
              </a:rPr>
              <a:t>则需</a:t>
            </a:r>
            <a:r>
              <a:rPr dirty="0" sz="2000" spc="-15">
                <a:solidFill>
                  <a:srgbClr val="181B0D"/>
                </a:solidFill>
                <a:latin typeface="宋体"/>
                <a:cs typeface="宋体"/>
              </a:rPr>
              <a:t>要</a:t>
            </a:r>
            <a:r>
              <a:rPr dirty="0" sz="2000">
                <a:solidFill>
                  <a:srgbClr val="181B0D"/>
                </a:solidFill>
                <a:latin typeface="宋体"/>
                <a:cs typeface="宋体"/>
              </a:rPr>
              <a:t>职业</a:t>
            </a:r>
            <a:r>
              <a:rPr dirty="0" sz="2000" spc="-15">
                <a:solidFill>
                  <a:srgbClr val="181B0D"/>
                </a:solidFill>
                <a:latin typeface="宋体"/>
                <a:cs typeface="宋体"/>
              </a:rPr>
              <a:t>玩</a:t>
            </a:r>
            <a:r>
              <a:rPr dirty="0" sz="2000">
                <a:solidFill>
                  <a:srgbClr val="181B0D"/>
                </a:solidFill>
                <a:latin typeface="宋体"/>
                <a:cs typeface="宋体"/>
              </a:rPr>
              <a:t>家对</a:t>
            </a:r>
            <a:r>
              <a:rPr dirty="0" sz="2000" spc="-15">
                <a:solidFill>
                  <a:srgbClr val="181B0D"/>
                </a:solidFill>
                <a:latin typeface="宋体"/>
                <a:cs typeface="宋体"/>
              </a:rPr>
              <a:t>它</a:t>
            </a:r>
            <a:r>
              <a:rPr dirty="0" sz="2000">
                <a:solidFill>
                  <a:srgbClr val="181B0D"/>
                </a:solidFill>
                <a:latin typeface="宋体"/>
                <a:cs typeface="宋体"/>
              </a:rPr>
              <a:t>进行</a:t>
            </a:r>
            <a:r>
              <a:rPr dirty="0" sz="2000" spc="-15">
                <a:solidFill>
                  <a:srgbClr val="181B0D"/>
                </a:solidFill>
                <a:latin typeface="宋体"/>
                <a:cs typeface="宋体"/>
              </a:rPr>
              <a:t>分</a:t>
            </a:r>
            <a:r>
              <a:rPr dirty="0" sz="2000" spc="5">
                <a:solidFill>
                  <a:srgbClr val="181B0D"/>
                </a:solidFill>
                <a:latin typeface="宋体"/>
                <a:cs typeface="宋体"/>
              </a:rPr>
              <a:t>析</a:t>
            </a:r>
            <a:r>
              <a:rPr dirty="0" sz="2000">
                <a:solidFill>
                  <a:srgbClr val="181B0D"/>
                </a:solidFill>
                <a:latin typeface="宋体"/>
                <a:cs typeface="宋体"/>
              </a:rPr>
              <a:t>。</a:t>
            </a:r>
            <a:endParaRPr sz="2000">
              <a:latin typeface="宋体"/>
              <a:cs typeface="宋体"/>
            </a:endParaRPr>
          </a:p>
          <a:p>
            <a:pPr lvl="1" marL="927100" marR="5715" indent="-384175">
              <a:lnSpc>
                <a:spcPts val="2280"/>
              </a:lnSpc>
              <a:spcBef>
                <a:spcPts val="715"/>
              </a:spcBef>
              <a:buSzPct val="95238"/>
              <a:buFont typeface="Franklin Gothic Book"/>
              <a:buChar char="–"/>
              <a:tabLst>
                <a:tab pos="926465" algn="l"/>
                <a:tab pos="927100" algn="l"/>
              </a:tabLst>
            </a:pPr>
            <a:r>
              <a:rPr dirty="0" sz="2100" spc="-100">
                <a:solidFill>
                  <a:srgbClr val="181B0D"/>
                </a:solidFill>
                <a:latin typeface="宋体"/>
                <a:cs typeface="宋体"/>
              </a:rPr>
              <a:t>内部的测试人员，他们</a:t>
            </a:r>
            <a:r>
              <a:rPr dirty="0" sz="2100" spc="-114">
                <a:solidFill>
                  <a:srgbClr val="181B0D"/>
                </a:solidFill>
                <a:latin typeface="宋体"/>
                <a:cs typeface="宋体"/>
              </a:rPr>
              <a:t>都</a:t>
            </a:r>
            <a:r>
              <a:rPr dirty="0" sz="2100" spc="-100">
                <a:solidFill>
                  <a:srgbClr val="181B0D"/>
                </a:solidFill>
                <a:latin typeface="宋体"/>
                <a:cs typeface="宋体"/>
              </a:rPr>
              <a:t>是精</a:t>
            </a:r>
            <a:r>
              <a:rPr dirty="0" sz="2100" spc="-114">
                <a:solidFill>
                  <a:srgbClr val="181B0D"/>
                </a:solidFill>
                <a:latin typeface="宋体"/>
                <a:cs typeface="宋体"/>
              </a:rPr>
              <a:t>选</a:t>
            </a:r>
            <a:r>
              <a:rPr dirty="0" sz="2100" spc="-100">
                <a:solidFill>
                  <a:srgbClr val="181B0D"/>
                </a:solidFill>
                <a:latin typeface="宋体"/>
                <a:cs typeface="宋体"/>
              </a:rPr>
              <a:t>的职</a:t>
            </a:r>
            <a:r>
              <a:rPr dirty="0" sz="2100" spc="-114">
                <a:solidFill>
                  <a:srgbClr val="181B0D"/>
                </a:solidFill>
                <a:latin typeface="宋体"/>
                <a:cs typeface="宋体"/>
              </a:rPr>
              <a:t>业</a:t>
            </a:r>
            <a:r>
              <a:rPr dirty="0" sz="2100" spc="-100">
                <a:solidFill>
                  <a:srgbClr val="181B0D"/>
                </a:solidFill>
                <a:latin typeface="宋体"/>
                <a:cs typeface="宋体"/>
              </a:rPr>
              <a:t>玩家</a:t>
            </a:r>
            <a:r>
              <a:rPr dirty="0" sz="2100" spc="-114">
                <a:solidFill>
                  <a:srgbClr val="181B0D"/>
                </a:solidFill>
                <a:latin typeface="宋体"/>
                <a:cs typeface="宋体"/>
              </a:rPr>
              <a:t>分</a:t>
            </a:r>
            <a:r>
              <a:rPr dirty="0" sz="2100" spc="-100">
                <a:solidFill>
                  <a:srgbClr val="181B0D"/>
                </a:solidFill>
                <a:latin typeface="宋体"/>
                <a:cs typeface="宋体"/>
              </a:rPr>
              <a:t>析人</a:t>
            </a:r>
            <a:r>
              <a:rPr dirty="0" sz="2100" spc="-114">
                <a:solidFill>
                  <a:srgbClr val="181B0D"/>
                </a:solidFill>
                <a:latin typeface="宋体"/>
                <a:cs typeface="宋体"/>
              </a:rPr>
              <a:t>员</a:t>
            </a:r>
            <a:r>
              <a:rPr dirty="0" sz="2100" spc="-100">
                <a:solidFill>
                  <a:srgbClr val="181B0D"/>
                </a:solidFill>
                <a:latin typeface="宋体"/>
                <a:cs typeface="宋体"/>
              </a:rPr>
              <a:t>，对</a:t>
            </a:r>
            <a:r>
              <a:rPr dirty="0" sz="2100" spc="-114">
                <a:solidFill>
                  <a:srgbClr val="181B0D"/>
                </a:solidFill>
                <a:latin typeface="宋体"/>
                <a:cs typeface="宋体"/>
              </a:rPr>
              <a:t>游</a:t>
            </a:r>
            <a:r>
              <a:rPr dirty="0" sz="2100" spc="-100">
                <a:solidFill>
                  <a:srgbClr val="181B0D"/>
                </a:solidFill>
                <a:latin typeface="宋体"/>
                <a:cs typeface="宋体"/>
              </a:rPr>
              <a:t>戏有</a:t>
            </a:r>
            <a:r>
              <a:rPr dirty="0" sz="2100" spc="-114">
                <a:solidFill>
                  <a:srgbClr val="181B0D"/>
                </a:solidFill>
                <a:latin typeface="宋体"/>
                <a:cs typeface="宋体"/>
              </a:rPr>
              <a:t>很</a:t>
            </a:r>
            <a:r>
              <a:rPr dirty="0" sz="2100" spc="-100">
                <a:solidFill>
                  <a:srgbClr val="181B0D"/>
                </a:solidFill>
                <a:latin typeface="宋体"/>
                <a:cs typeface="宋体"/>
              </a:rPr>
              <a:t>深 的认识，在内部测试时</a:t>
            </a:r>
            <a:r>
              <a:rPr dirty="0" sz="2100" spc="-114">
                <a:solidFill>
                  <a:srgbClr val="181B0D"/>
                </a:solidFill>
                <a:latin typeface="宋体"/>
                <a:cs typeface="宋体"/>
              </a:rPr>
              <a:t>，</a:t>
            </a:r>
            <a:r>
              <a:rPr dirty="0" sz="2100" spc="-100">
                <a:solidFill>
                  <a:srgbClr val="181B0D"/>
                </a:solidFill>
                <a:latin typeface="宋体"/>
                <a:cs typeface="宋体"/>
              </a:rPr>
              <a:t>对上</a:t>
            </a:r>
            <a:r>
              <a:rPr dirty="0" sz="2100" spc="-114">
                <a:solidFill>
                  <a:srgbClr val="181B0D"/>
                </a:solidFill>
                <a:latin typeface="宋体"/>
                <a:cs typeface="宋体"/>
              </a:rPr>
              <a:t>面</a:t>
            </a:r>
            <a:r>
              <a:rPr dirty="0" sz="2100" spc="-100">
                <a:solidFill>
                  <a:srgbClr val="181B0D"/>
                </a:solidFill>
                <a:latin typeface="宋体"/>
                <a:cs typeface="宋体"/>
              </a:rPr>
              <a:t>的</a:t>
            </a:r>
            <a:r>
              <a:rPr dirty="0" sz="2000" i="1">
                <a:solidFill>
                  <a:srgbClr val="181B0D"/>
                </a:solidFill>
                <a:latin typeface="Franklin Gothic Book"/>
                <a:cs typeface="Franklin Gothic Book"/>
              </a:rPr>
              <a:t>4</a:t>
            </a:r>
            <a:r>
              <a:rPr dirty="0" sz="2100" spc="-100">
                <a:solidFill>
                  <a:srgbClr val="181B0D"/>
                </a:solidFill>
                <a:latin typeface="宋体"/>
                <a:cs typeface="宋体"/>
              </a:rPr>
              <a:t>点</a:t>
            </a:r>
            <a:r>
              <a:rPr dirty="0" sz="2100" spc="-114">
                <a:solidFill>
                  <a:srgbClr val="181B0D"/>
                </a:solidFill>
                <a:latin typeface="宋体"/>
                <a:cs typeface="宋体"/>
              </a:rPr>
              <a:t>进</a:t>
            </a:r>
            <a:r>
              <a:rPr dirty="0" sz="2100" spc="-100">
                <a:solidFill>
                  <a:srgbClr val="181B0D"/>
                </a:solidFill>
                <a:latin typeface="宋体"/>
                <a:cs typeface="宋体"/>
              </a:rPr>
              <a:t>行分析</a:t>
            </a:r>
            <a:endParaRPr sz="2100">
              <a:latin typeface="宋体"/>
              <a:cs typeface="宋体"/>
            </a:endParaRPr>
          </a:p>
          <a:p>
            <a:pPr lvl="1" marL="927100" marR="5715" indent="-384175">
              <a:lnSpc>
                <a:spcPts val="2280"/>
              </a:lnSpc>
              <a:spcBef>
                <a:spcPts val="650"/>
              </a:spcBef>
              <a:buSzPct val="95238"/>
              <a:buFont typeface="Franklin Gothic Book"/>
              <a:buChar char="–"/>
              <a:tabLst>
                <a:tab pos="926465" algn="l"/>
                <a:tab pos="927100" algn="l"/>
              </a:tabLst>
            </a:pPr>
            <a:r>
              <a:rPr dirty="0" sz="2100" spc="-100">
                <a:solidFill>
                  <a:srgbClr val="181B0D"/>
                </a:solidFill>
                <a:latin typeface="宋体"/>
                <a:cs typeface="宋体"/>
              </a:rPr>
              <a:t>利用外部游戏媒体专业</a:t>
            </a:r>
            <a:r>
              <a:rPr dirty="0" sz="2100" spc="-114">
                <a:solidFill>
                  <a:srgbClr val="181B0D"/>
                </a:solidFill>
                <a:latin typeface="宋体"/>
                <a:cs typeface="宋体"/>
              </a:rPr>
              <a:t>人</a:t>
            </a:r>
            <a:r>
              <a:rPr dirty="0" sz="2100" spc="-100">
                <a:solidFill>
                  <a:srgbClr val="181B0D"/>
                </a:solidFill>
                <a:latin typeface="宋体"/>
                <a:cs typeface="宋体"/>
              </a:rPr>
              <a:t>员对</a:t>
            </a:r>
            <a:r>
              <a:rPr dirty="0" sz="2100" spc="-114">
                <a:solidFill>
                  <a:srgbClr val="181B0D"/>
                </a:solidFill>
                <a:latin typeface="宋体"/>
                <a:cs typeface="宋体"/>
              </a:rPr>
              <a:t>游</a:t>
            </a:r>
            <a:r>
              <a:rPr dirty="0" sz="2100" spc="-100">
                <a:solidFill>
                  <a:srgbClr val="181B0D"/>
                </a:solidFill>
                <a:latin typeface="宋体"/>
                <a:cs typeface="宋体"/>
              </a:rPr>
              <a:t>戏作</a:t>
            </a:r>
            <a:r>
              <a:rPr dirty="0" sz="2100" spc="-114">
                <a:solidFill>
                  <a:srgbClr val="181B0D"/>
                </a:solidFill>
                <a:latin typeface="宋体"/>
                <a:cs typeface="宋体"/>
              </a:rPr>
              <a:t>分</a:t>
            </a:r>
            <a:r>
              <a:rPr dirty="0" sz="2100" spc="-100">
                <a:solidFill>
                  <a:srgbClr val="181B0D"/>
                </a:solidFill>
                <a:latin typeface="宋体"/>
                <a:cs typeface="宋体"/>
              </a:rPr>
              <a:t>析与</a:t>
            </a:r>
            <a:r>
              <a:rPr dirty="0" sz="2100" spc="-114">
                <a:solidFill>
                  <a:srgbClr val="181B0D"/>
                </a:solidFill>
                <a:latin typeface="宋体"/>
                <a:cs typeface="宋体"/>
              </a:rPr>
              <a:t>介</a:t>
            </a:r>
            <a:r>
              <a:rPr dirty="0" sz="2100" spc="-100">
                <a:solidFill>
                  <a:srgbClr val="181B0D"/>
                </a:solidFill>
                <a:latin typeface="宋体"/>
                <a:cs typeface="宋体"/>
              </a:rPr>
              <a:t>绍，</a:t>
            </a:r>
            <a:r>
              <a:rPr dirty="0" sz="2100" spc="-114">
                <a:solidFill>
                  <a:srgbClr val="181B0D"/>
                </a:solidFill>
                <a:latin typeface="宋体"/>
                <a:cs typeface="宋体"/>
              </a:rPr>
              <a:t>既</a:t>
            </a:r>
            <a:r>
              <a:rPr dirty="0" sz="2100" spc="-100">
                <a:solidFill>
                  <a:srgbClr val="181B0D"/>
                </a:solidFill>
                <a:latin typeface="宋体"/>
                <a:cs typeface="宋体"/>
              </a:rPr>
              <a:t>可以</a:t>
            </a:r>
            <a:r>
              <a:rPr dirty="0" sz="2100" spc="-114">
                <a:solidFill>
                  <a:srgbClr val="181B0D"/>
                </a:solidFill>
                <a:latin typeface="宋体"/>
                <a:cs typeface="宋体"/>
              </a:rPr>
              <a:t>达</a:t>
            </a:r>
            <a:r>
              <a:rPr dirty="0" sz="2100" spc="-100">
                <a:solidFill>
                  <a:srgbClr val="181B0D"/>
                </a:solidFill>
                <a:latin typeface="宋体"/>
                <a:cs typeface="宋体"/>
              </a:rPr>
              <a:t>到宣</a:t>
            </a:r>
            <a:r>
              <a:rPr dirty="0" sz="2100" spc="-114">
                <a:solidFill>
                  <a:srgbClr val="181B0D"/>
                </a:solidFill>
                <a:latin typeface="宋体"/>
                <a:cs typeface="宋体"/>
              </a:rPr>
              <a:t>传</a:t>
            </a:r>
            <a:r>
              <a:rPr dirty="0" sz="2100" spc="-100">
                <a:solidFill>
                  <a:srgbClr val="181B0D"/>
                </a:solidFill>
                <a:latin typeface="宋体"/>
                <a:cs typeface="宋体"/>
              </a:rPr>
              <a:t>的 效果，又可以达到测试</a:t>
            </a:r>
            <a:r>
              <a:rPr dirty="0" sz="2100" spc="-114">
                <a:solidFill>
                  <a:srgbClr val="181B0D"/>
                </a:solidFill>
                <a:latin typeface="宋体"/>
                <a:cs typeface="宋体"/>
              </a:rPr>
              <a:t>的</a:t>
            </a:r>
            <a:r>
              <a:rPr dirty="0" sz="2100" spc="-100">
                <a:solidFill>
                  <a:srgbClr val="181B0D"/>
                </a:solidFill>
                <a:latin typeface="宋体"/>
                <a:cs typeface="宋体"/>
              </a:rPr>
              <a:t>目的</a:t>
            </a:r>
            <a:endParaRPr sz="2100">
              <a:latin typeface="宋体"/>
              <a:cs typeface="宋体"/>
            </a:endParaRPr>
          </a:p>
          <a:p>
            <a:pPr lvl="1" marL="927100" marR="5080" indent="-384175">
              <a:lnSpc>
                <a:spcPts val="2270"/>
              </a:lnSpc>
              <a:spcBef>
                <a:spcPts val="670"/>
              </a:spcBef>
              <a:buSzPct val="95238"/>
              <a:buFont typeface="Franklin Gothic Book"/>
              <a:buChar char="–"/>
              <a:tabLst>
                <a:tab pos="926465" algn="l"/>
                <a:tab pos="927100" algn="l"/>
              </a:tabLst>
            </a:pPr>
            <a:r>
              <a:rPr dirty="0" sz="2100" spc="-100">
                <a:solidFill>
                  <a:srgbClr val="181B0D"/>
                </a:solidFill>
                <a:latin typeface="宋体"/>
                <a:cs typeface="宋体"/>
              </a:rPr>
              <a:t>利用外部一定数量的玩</a:t>
            </a:r>
            <a:r>
              <a:rPr dirty="0" sz="2100" spc="-114">
                <a:solidFill>
                  <a:srgbClr val="181B0D"/>
                </a:solidFill>
                <a:latin typeface="宋体"/>
                <a:cs typeface="宋体"/>
              </a:rPr>
              <a:t>家</a:t>
            </a:r>
            <a:r>
              <a:rPr dirty="0" sz="2100" spc="-100">
                <a:solidFill>
                  <a:srgbClr val="181B0D"/>
                </a:solidFill>
                <a:latin typeface="宋体"/>
                <a:cs typeface="宋体"/>
              </a:rPr>
              <a:t>对外</a:t>
            </a:r>
            <a:r>
              <a:rPr dirty="0" sz="2100" spc="-114">
                <a:solidFill>
                  <a:srgbClr val="181B0D"/>
                </a:solidFill>
                <a:latin typeface="宋体"/>
                <a:cs typeface="宋体"/>
              </a:rPr>
              <a:t>围</a:t>
            </a:r>
            <a:r>
              <a:rPr dirty="0" sz="2100" spc="-100">
                <a:solidFill>
                  <a:srgbClr val="181B0D"/>
                </a:solidFill>
                <a:latin typeface="宋体"/>
                <a:cs typeface="宋体"/>
              </a:rPr>
              <a:t>系统</a:t>
            </a:r>
            <a:r>
              <a:rPr dirty="0" sz="2100" spc="-114">
                <a:solidFill>
                  <a:srgbClr val="181B0D"/>
                </a:solidFill>
                <a:latin typeface="宋体"/>
                <a:cs typeface="宋体"/>
              </a:rPr>
              <a:t>的</a:t>
            </a:r>
            <a:r>
              <a:rPr dirty="0" sz="2100" spc="-100">
                <a:solidFill>
                  <a:srgbClr val="181B0D"/>
                </a:solidFill>
                <a:latin typeface="宋体"/>
                <a:cs typeface="宋体"/>
              </a:rPr>
              <a:t>测</a:t>
            </a:r>
            <a:r>
              <a:rPr dirty="0" sz="2100" spc="-95">
                <a:solidFill>
                  <a:srgbClr val="181B0D"/>
                </a:solidFill>
                <a:latin typeface="宋体"/>
                <a:cs typeface="宋体"/>
              </a:rPr>
              <a:t>试</a:t>
            </a:r>
            <a:r>
              <a:rPr dirty="0" sz="2100" spc="-114">
                <a:solidFill>
                  <a:srgbClr val="181B0D"/>
                </a:solidFill>
                <a:latin typeface="宋体"/>
                <a:cs typeface="宋体"/>
              </a:rPr>
              <a:t>，</a:t>
            </a:r>
            <a:r>
              <a:rPr dirty="0" sz="2100" spc="-100">
                <a:solidFill>
                  <a:srgbClr val="181B0D"/>
                </a:solidFill>
                <a:latin typeface="宋体"/>
                <a:cs typeface="宋体"/>
              </a:rPr>
              <a:t>主要</a:t>
            </a:r>
            <a:r>
              <a:rPr dirty="0" sz="2100" spc="-114">
                <a:solidFill>
                  <a:srgbClr val="181B0D"/>
                </a:solidFill>
                <a:latin typeface="宋体"/>
                <a:cs typeface="宋体"/>
              </a:rPr>
              <a:t>测</a:t>
            </a:r>
            <a:r>
              <a:rPr dirty="0" sz="2100" spc="-100">
                <a:solidFill>
                  <a:srgbClr val="181B0D"/>
                </a:solidFill>
                <a:latin typeface="宋体"/>
                <a:cs typeface="宋体"/>
              </a:rPr>
              <a:t>试游</a:t>
            </a:r>
            <a:r>
              <a:rPr dirty="0" sz="2100" spc="-114">
                <a:solidFill>
                  <a:srgbClr val="181B0D"/>
                </a:solidFill>
                <a:latin typeface="宋体"/>
                <a:cs typeface="宋体"/>
              </a:rPr>
              <a:t>戏</a:t>
            </a:r>
            <a:r>
              <a:rPr dirty="0" sz="2100" spc="-100">
                <a:solidFill>
                  <a:srgbClr val="181B0D"/>
                </a:solidFill>
                <a:latin typeface="宋体"/>
                <a:cs typeface="宋体"/>
              </a:rPr>
              <a:t>的可</a:t>
            </a:r>
            <a:r>
              <a:rPr dirty="0" sz="2100" spc="-114">
                <a:solidFill>
                  <a:srgbClr val="181B0D"/>
                </a:solidFill>
                <a:latin typeface="宋体"/>
                <a:cs typeface="宋体"/>
              </a:rPr>
              <a:t>玩</a:t>
            </a:r>
            <a:r>
              <a:rPr dirty="0" sz="2100" spc="-100">
                <a:solidFill>
                  <a:srgbClr val="181B0D"/>
                </a:solidFill>
                <a:latin typeface="宋体"/>
                <a:cs typeface="宋体"/>
              </a:rPr>
              <a:t>性 与易用性，发现一些外</a:t>
            </a:r>
            <a:r>
              <a:rPr dirty="0" sz="2100" spc="-114">
                <a:solidFill>
                  <a:srgbClr val="181B0D"/>
                </a:solidFill>
                <a:latin typeface="宋体"/>
                <a:cs typeface="宋体"/>
              </a:rPr>
              <a:t>围</a:t>
            </a:r>
            <a:r>
              <a:rPr dirty="0" sz="2100" spc="-100">
                <a:solidFill>
                  <a:srgbClr val="181B0D"/>
                </a:solidFill>
                <a:latin typeface="宋体"/>
                <a:cs typeface="宋体"/>
              </a:rPr>
              <a:t>的缺陷</a:t>
            </a:r>
            <a:endParaRPr sz="2100">
              <a:latin typeface="宋体"/>
              <a:cs typeface="宋体"/>
            </a:endParaRPr>
          </a:p>
          <a:p>
            <a:pPr lvl="1" marL="927100" marR="5715" indent="-384175">
              <a:lnSpc>
                <a:spcPts val="2280"/>
              </a:lnSpc>
              <a:spcBef>
                <a:spcPts val="660"/>
              </a:spcBef>
              <a:buSzPct val="95238"/>
              <a:buFont typeface="Franklin Gothic Book"/>
              <a:buChar char="–"/>
              <a:tabLst>
                <a:tab pos="926465" algn="l"/>
                <a:tab pos="927100" algn="l"/>
              </a:tabLst>
            </a:pPr>
            <a:r>
              <a:rPr dirty="0" sz="2100" spc="-100">
                <a:solidFill>
                  <a:srgbClr val="181B0D"/>
                </a:solidFill>
                <a:latin typeface="宋体"/>
                <a:cs typeface="宋体"/>
              </a:rPr>
              <a:t>游戏进入到最后阶段时</a:t>
            </a:r>
            <a:r>
              <a:rPr dirty="0" sz="2100" spc="-114">
                <a:solidFill>
                  <a:srgbClr val="181B0D"/>
                </a:solidFill>
                <a:latin typeface="宋体"/>
                <a:cs typeface="宋体"/>
              </a:rPr>
              <a:t>，</a:t>
            </a:r>
            <a:r>
              <a:rPr dirty="0" sz="2100" spc="-100">
                <a:solidFill>
                  <a:srgbClr val="181B0D"/>
                </a:solidFill>
                <a:latin typeface="宋体"/>
                <a:cs typeface="宋体"/>
              </a:rPr>
              <a:t>还要</a:t>
            </a:r>
            <a:r>
              <a:rPr dirty="0" sz="2100" spc="-114">
                <a:solidFill>
                  <a:srgbClr val="181B0D"/>
                </a:solidFill>
                <a:latin typeface="宋体"/>
                <a:cs typeface="宋体"/>
              </a:rPr>
              <a:t>做</a:t>
            </a:r>
            <a:r>
              <a:rPr dirty="0" sz="2100" spc="-100">
                <a:solidFill>
                  <a:srgbClr val="181B0D"/>
                </a:solidFill>
                <a:latin typeface="宋体"/>
                <a:cs typeface="宋体"/>
              </a:rPr>
              <a:t>内测</a:t>
            </a:r>
            <a:r>
              <a:rPr dirty="0" sz="2100" spc="-114">
                <a:solidFill>
                  <a:srgbClr val="181B0D"/>
                </a:solidFill>
                <a:latin typeface="宋体"/>
                <a:cs typeface="宋体"/>
              </a:rPr>
              <a:t>、</a:t>
            </a:r>
            <a:r>
              <a:rPr dirty="0" sz="2100" spc="-100">
                <a:solidFill>
                  <a:srgbClr val="181B0D"/>
                </a:solidFill>
                <a:latin typeface="宋体"/>
                <a:cs typeface="宋体"/>
              </a:rPr>
              <a:t>公测</a:t>
            </a:r>
            <a:r>
              <a:rPr dirty="0" sz="2100" spc="-114">
                <a:solidFill>
                  <a:srgbClr val="181B0D"/>
                </a:solidFill>
                <a:latin typeface="宋体"/>
                <a:cs typeface="宋体"/>
              </a:rPr>
              <a:t>，</a:t>
            </a:r>
            <a:r>
              <a:rPr dirty="0" sz="2100" spc="-100">
                <a:solidFill>
                  <a:srgbClr val="181B0D"/>
                </a:solidFill>
                <a:latin typeface="宋体"/>
                <a:cs typeface="宋体"/>
              </a:rPr>
              <a:t>让更</a:t>
            </a:r>
            <a:r>
              <a:rPr dirty="0" sz="2100" spc="-114">
                <a:solidFill>
                  <a:srgbClr val="181B0D"/>
                </a:solidFill>
                <a:latin typeface="宋体"/>
                <a:cs typeface="宋体"/>
              </a:rPr>
              <a:t>多</a:t>
            </a:r>
            <a:r>
              <a:rPr dirty="0" sz="2100" spc="-100">
                <a:solidFill>
                  <a:srgbClr val="181B0D"/>
                </a:solidFill>
                <a:latin typeface="宋体"/>
                <a:cs typeface="宋体"/>
              </a:rPr>
              <a:t>的人</a:t>
            </a:r>
            <a:r>
              <a:rPr dirty="0" sz="2100" spc="-114">
                <a:solidFill>
                  <a:srgbClr val="181B0D"/>
                </a:solidFill>
                <a:latin typeface="宋体"/>
                <a:cs typeface="宋体"/>
              </a:rPr>
              <a:t>参</a:t>
            </a:r>
            <a:r>
              <a:rPr dirty="0" sz="2100" spc="-100">
                <a:solidFill>
                  <a:srgbClr val="181B0D"/>
                </a:solidFill>
                <a:latin typeface="宋体"/>
                <a:cs typeface="宋体"/>
              </a:rPr>
              <a:t>与测</a:t>
            </a:r>
            <a:r>
              <a:rPr dirty="0" sz="2100" spc="-114">
                <a:solidFill>
                  <a:srgbClr val="181B0D"/>
                </a:solidFill>
                <a:latin typeface="宋体"/>
                <a:cs typeface="宋体"/>
              </a:rPr>
              <a:t>试</a:t>
            </a:r>
            <a:r>
              <a:rPr dirty="0" sz="2100" spc="-100">
                <a:solidFill>
                  <a:srgbClr val="181B0D"/>
                </a:solidFill>
                <a:latin typeface="宋体"/>
                <a:cs typeface="宋体"/>
              </a:rPr>
              <a:t>，  测试大量玩家下的运行</a:t>
            </a:r>
            <a:r>
              <a:rPr dirty="0" sz="2100" spc="-114">
                <a:solidFill>
                  <a:srgbClr val="181B0D"/>
                </a:solidFill>
                <a:latin typeface="宋体"/>
                <a:cs typeface="宋体"/>
              </a:rPr>
              <a:t>情</a:t>
            </a:r>
            <a:r>
              <a:rPr dirty="0" sz="2100" spc="-100">
                <a:solidFill>
                  <a:srgbClr val="181B0D"/>
                </a:solidFill>
                <a:latin typeface="宋体"/>
                <a:cs typeface="宋体"/>
              </a:rPr>
              <a:t>况。</a:t>
            </a:r>
            <a:endParaRPr sz="2100">
              <a:latin typeface="宋体"/>
              <a:cs typeface="宋体"/>
            </a:endParaRPr>
          </a:p>
        </p:txBody>
      </p:sp>
      <p:sp>
        <p:nvSpPr>
          <p:cNvPr id="4" name="object 4"/>
          <p:cNvSpPr txBox="1"/>
          <p:nvPr/>
        </p:nvSpPr>
        <p:spPr>
          <a:xfrm>
            <a:off x="0" y="0"/>
            <a:ext cx="259715" cy="299720"/>
          </a:xfrm>
          <a:prstGeom prst="rect">
            <a:avLst/>
          </a:prstGeom>
        </p:spPr>
        <p:txBody>
          <a:bodyPr wrap="square" lIns="0" tIns="12700" rIns="0" bIns="0" rtlCol="0" vert="horz">
            <a:spAutoFit/>
          </a:bodyPr>
          <a:lstStyle/>
          <a:p>
            <a:pPr>
              <a:lnSpc>
                <a:spcPct val="100000"/>
              </a:lnSpc>
              <a:spcBef>
                <a:spcPts val="100"/>
              </a:spcBef>
            </a:pPr>
            <a:r>
              <a:rPr dirty="0" sz="1800" spc="-85">
                <a:latin typeface="Franklin Gothic Book"/>
                <a:cs typeface="Franklin Gothic Book"/>
              </a:rPr>
              <a:t>31</a:t>
            </a:r>
            <a:endParaRPr sz="1800">
              <a:latin typeface="Franklin Gothic Book"/>
              <a:cs typeface="Franklin Gothic Book"/>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3578225" cy="635000"/>
          </a:xfrm>
          <a:prstGeom prst="rect"/>
        </p:spPr>
        <p:txBody>
          <a:bodyPr wrap="square" lIns="0" tIns="12065" rIns="0" bIns="0" rtlCol="0" vert="horz">
            <a:spAutoFit/>
          </a:bodyPr>
          <a:lstStyle/>
          <a:p>
            <a:pPr marL="12700">
              <a:lnSpc>
                <a:spcPct val="100000"/>
              </a:lnSpc>
              <a:spcBef>
                <a:spcPts val="95"/>
              </a:spcBef>
            </a:pPr>
            <a:r>
              <a:rPr dirty="0" spc="-5"/>
              <a:t>游戏测试的实施</a:t>
            </a:r>
          </a:p>
        </p:txBody>
      </p:sp>
      <p:sp>
        <p:nvSpPr>
          <p:cNvPr id="3" name="object 3"/>
          <p:cNvSpPr txBox="1"/>
          <p:nvPr/>
        </p:nvSpPr>
        <p:spPr>
          <a:xfrm>
            <a:off x="1450594" y="1285449"/>
            <a:ext cx="9391015" cy="4868545"/>
          </a:xfrm>
          <a:prstGeom prst="rect">
            <a:avLst/>
          </a:prstGeom>
        </p:spPr>
        <p:txBody>
          <a:bodyPr wrap="square" lIns="0" tIns="40640" rIns="0" bIns="0" rtlCol="0" vert="horz">
            <a:spAutoFit/>
          </a:bodyPr>
          <a:lstStyle/>
          <a:p>
            <a:pPr marL="396240" indent="-384175">
              <a:lnSpc>
                <a:spcPct val="100000"/>
              </a:lnSpc>
              <a:spcBef>
                <a:spcPts val="320"/>
              </a:spcBef>
              <a:buFont typeface="Franklin Gothic Book"/>
              <a:buChar char="■"/>
              <a:tabLst>
                <a:tab pos="396240" algn="l"/>
                <a:tab pos="396875" algn="l"/>
              </a:tabLst>
            </a:pPr>
            <a:r>
              <a:rPr dirty="0" sz="1900" spc="-5">
                <a:solidFill>
                  <a:srgbClr val="181B0D"/>
                </a:solidFill>
                <a:latin typeface="宋体"/>
                <a:cs typeface="宋体"/>
              </a:rPr>
              <a:t>游戏策划与测试计划</a:t>
            </a:r>
            <a:endParaRPr sz="1900">
              <a:latin typeface="宋体"/>
              <a:cs typeface="宋体"/>
            </a:endParaRPr>
          </a:p>
          <a:p>
            <a:pPr marL="469900">
              <a:lnSpc>
                <a:spcPct val="100000"/>
              </a:lnSpc>
              <a:spcBef>
                <a:spcPts val="235"/>
              </a:spcBef>
            </a:pPr>
            <a:r>
              <a:rPr dirty="0" sz="2000" spc="-110">
                <a:solidFill>
                  <a:srgbClr val="181B0D"/>
                </a:solidFill>
                <a:latin typeface="宋体"/>
                <a:cs typeface="宋体"/>
              </a:rPr>
              <a:t>在测试实施前，通过策划书来制定</a:t>
            </a:r>
            <a:r>
              <a:rPr dirty="0" sz="2000" spc="-100">
                <a:solidFill>
                  <a:srgbClr val="181B0D"/>
                </a:solidFill>
                <a:latin typeface="宋体"/>
                <a:cs typeface="宋体"/>
              </a:rPr>
              <a:t>详</a:t>
            </a:r>
            <a:r>
              <a:rPr dirty="0" sz="2000" spc="-110">
                <a:solidFill>
                  <a:srgbClr val="181B0D"/>
                </a:solidFill>
                <a:latin typeface="宋体"/>
                <a:cs typeface="宋体"/>
              </a:rPr>
              <a:t>细的</a:t>
            </a:r>
            <a:r>
              <a:rPr dirty="0" sz="2000" spc="-100">
                <a:solidFill>
                  <a:srgbClr val="181B0D"/>
                </a:solidFill>
                <a:latin typeface="宋体"/>
                <a:cs typeface="宋体"/>
              </a:rPr>
              <a:t>测</a:t>
            </a:r>
            <a:r>
              <a:rPr dirty="0" sz="2000" spc="-110">
                <a:solidFill>
                  <a:srgbClr val="181B0D"/>
                </a:solidFill>
                <a:latin typeface="宋体"/>
                <a:cs typeface="宋体"/>
              </a:rPr>
              <a:t>试计划</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游戏程序本身的测试计划</a:t>
            </a:r>
            <a:endParaRPr sz="2000">
              <a:latin typeface="宋体"/>
              <a:cs typeface="宋体"/>
            </a:endParaRPr>
          </a:p>
          <a:p>
            <a:pPr lvl="2" marL="1384300" indent="-384175">
              <a:lnSpc>
                <a:spcPct val="100000"/>
              </a:lnSpc>
              <a:spcBef>
                <a:spcPts val="360"/>
              </a:spcBef>
              <a:buFont typeface="Franklin Gothic Book"/>
              <a:buChar char="■"/>
              <a:tabLst>
                <a:tab pos="1383665" algn="l"/>
                <a:tab pos="1384300" algn="l"/>
              </a:tabLst>
            </a:pPr>
            <a:r>
              <a:rPr dirty="0" sz="1700">
                <a:solidFill>
                  <a:srgbClr val="181B0D"/>
                </a:solidFill>
                <a:latin typeface="宋体"/>
                <a:cs typeface="宋体"/>
              </a:rPr>
              <a:t>比如任务系统、聊天、</a:t>
            </a:r>
            <a:r>
              <a:rPr dirty="0" sz="1700" spc="-15">
                <a:solidFill>
                  <a:srgbClr val="181B0D"/>
                </a:solidFill>
                <a:latin typeface="宋体"/>
                <a:cs typeface="宋体"/>
              </a:rPr>
              <a:t>组</a:t>
            </a:r>
            <a:r>
              <a:rPr dirty="0" sz="1700">
                <a:solidFill>
                  <a:srgbClr val="181B0D"/>
                </a:solidFill>
                <a:latin typeface="宋体"/>
                <a:cs typeface="宋体"/>
              </a:rPr>
              <a:t>队、</a:t>
            </a:r>
            <a:r>
              <a:rPr dirty="0" sz="1700" spc="-15">
                <a:solidFill>
                  <a:srgbClr val="181B0D"/>
                </a:solidFill>
                <a:latin typeface="宋体"/>
                <a:cs typeface="宋体"/>
              </a:rPr>
              <a:t>地</a:t>
            </a:r>
            <a:r>
              <a:rPr dirty="0" sz="1700">
                <a:solidFill>
                  <a:srgbClr val="181B0D"/>
                </a:solidFill>
                <a:latin typeface="宋体"/>
                <a:cs typeface="宋体"/>
              </a:rPr>
              <a:t>图等</a:t>
            </a:r>
            <a:r>
              <a:rPr dirty="0" sz="1700" spc="-15">
                <a:solidFill>
                  <a:srgbClr val="181B0D"/>
                </a:solidFill>
                <a:latin typeface="宋体"/>
                <a:cs typeface="宋体"/>
              </a:rPr>
              <a:t>由</a:t>
            </a:r>
            <a:r>
              <a:rPr dirty="0" sz="1700">
                <a:solidFill>
                  <a:srgbClr val="181B0D"/>
                </a:solidFill>
                <a:latin typeface="宋体"/>
                <a:cs typeface="宋体"/>
              </a:rPr>
              <a:t>程序</a:t>
            </a:r>
            <a:r>
              <a:rPr dirty="0" sz="1700" spc="-15">
                <a:solidFill>
                  <a:srgbClr val="181B0D"/>
                </a:solidFill>
                <a:latin typeface="宋体"/>
                <a:cs typeface="宋体"/>
              </a:rPr>
              <a:t>来</a:t>
            </a:r>
            <a:r>
              <a:rPr dirty="0" sz="1700">
                <a:solidFill>
                  <a:srgbClr val="181B0D"/>
                </a:solidFill>
                <a:latin typeface="宋体"/>
                <a:cs typeface="宋体"/>
              </a:rPr>
              <a:t>实现</a:t>
            </a:r>
            <a:r>
              <a:rPr dirty="0" sz="1700" spc="-15">
                <a:solidFill>
                  <a:srgbClr val="181B0D"/>
                </a:solidFill>
                <a:latin typeface="宋体"/>
                <a:cs typeface="宋体"/>
              </a:rPr>
              <a:t>的</a:t>
            </a:r>
            <a:r>
              <a:rPr dirty="0" sz="1700">
                <a:solidFill>
                  <a:srgbClr val="181B0D"/>
                </a:solidFill>
                <a:latin typeface="宋体"/>
                <a:cs typeface="宋体"/>
              </a:rPr>
              <a:t>功能</a:t>
            </a:r>
            <a:r>
              <a:rPr dirty="0" sz="1700" spc="-15">
                <a:solidFill>
                  <a:srgbClr val="181B0D"/>
                </a:solidFill>
                <a:latin typeface="宋体"/>
                <a:cs typeface="宋体"/>
              </a:rPr>
              <a:t>测</a:t>
            </a:r>
            <a:r>
              <a:rPr dirty="0" sz="1700">
                <a:solidFill>
                  <a:srgbClr val="181B0D"/>
                </a:solidFill>
                <a:latin typeface="宋体"/>
                <a:cs typeface="宋体"/>
              </a:rPr>
              <a:t>试计划</a:t>
            </a:r>
            <a:endParaRPr sz="1700">
              <a:latin typeface="宋体"/>
              <a:cs typeface="宋体"/>
            </a:endParaRPr>
          </a:p>
          <a:p>
            <a:pPr lvl="1" marL="927100" indent="-384175">
              <a:lnSpc>
                <a:spcPct val="100000"/>
              </a:lnSpc>
              <a:spcBef>
                <a:spcPts val="229"/>
              </a:spcBef>
              <a:buSzPct val="95000"/>
              <a:buFont typeface="Franklin Gothic Book"/>
              <a:buChar char="–"/>
              <a:tabLst>
                <a:tab pos="926465" algn="l"/>
                <a:tab pos="927100" algn="l"/>
              </a:tabLst>
            </a:pPr>
            <a:r>
              <a:rPr dirty="0" sz="2000" spc="-105">
                <a:solidFill>
                  <a:srgbClr val="181B0D"/>
                </a:solidFill>
                <a:latin typeface="宋体"/>
                <a:cs typeface="宋体"/>
              </a:rPr>
              <a:t>游戏可玩性测试计划</a:t>
            </a:r>
            <a:endParaRPr sz="2000">
              <a:latin typeface="宋体"/>
              <a:cs typeface="宋体"/>
            </a:endParaRPr>
          </a:p>
          <a:p>
            <a:pPr lvl="2" marL="1384300" indent="-384175">
              <a:lnSpc>
                <a:spcPts val="1880"/>
              </a:lnSpc>
              <a:spcBef>
                <a:spcPts val="360"/>
              </a:spcBef>
              <a:buFont typeface="Franklin Gothic Book"/>
              <a:buChar char="■"/>
              <a:tabLst>
                <a:tab pos="1383665" algn="l"/>
                <a:tab pos="1384300" algn="l"/>
              </a:tabLst>
            </a:pPr>
            <a:r>
              <a:rPr dirty="0" sz="1700">
                <a:solidFill>
                  <a:srgbClr val="181B0D"/>
                </a:solidFill>
                <a:latin typeface="宋体"/>
                <a:cs typeface="宋体"/>
              </a:rPr>
              <a:t>比如经济平衡标准是否</a:t>
            </a:r>
            <a:r>
              <a:rPr dirty="0" sz="1700" spc="-10">
                <a:solidFill>
                  <a:srgbClr val="181B0D"/>
                </a:solidFill>
                <a:latin typeface="宋体"/>
                <a:cs typeface="宋体"/>
              </a:rPr>
              <a:t>达</a:t>
            </a:r>
            <a:r>
              <a:rPr dirty="0" sz="1700">
                <a:solidFill>
                  <a:srgbClr val="181B0D"/>
                </a:solidFill>
                <a:latin typeface="宋体"/>
                <a:cs typeface="宋体"/>
              </a:rPr>
              <a:t>到要</a:t>
            </a:r>
            <a:r>
              <a:rPr dirty="0" sz="1700" spc="-10">
                <a:solidFill>
                  <a:srgbClr val="181B0D"/>
                </a:solidFill>
                <a:latin typeface="宋体"/>
                <a:cs typeface="宋体"/>
              </a:rPr>
              <a:t>求</a:t>
            </a:r>
            <a:r>
              <a:rPr dirty="0" sz="1700">
                <a:solidFill>
                  <a:srgbClr val="181B0D"/>
                </a:solidFill>
                <a:latin typeface="宋体"/>
                <a:cs typeface="宋体"/>
              </a:rPr>
              <a:t>，各</a:t>
            </a:r>
            <a:r>
              <a:rPr dirty="0" sz="1700" spc="-10">
                <a:solidFill>
                  <a:srgbClr val="181B0D"/>
                </a:solidFill>
                <a:latin typeface="宋体"/>
                <a:cs typeface="宋体"/>
              </a:rPr>
              <a:t>个</a:t>
            </a:r>
            <a:r>
              <a:rPr dirty="0" sz="1700">
                <a:solidFill>
                  <a:srgbClr val="181B0D"/>
                </a:solidFill>
                <a:latin typeface="宋体"/>
                <a:cs typeface="宋体"/>
              </a:rPr>
              <a:t>门派</a:t>
            </a:r>
            <a:r>
              <a:rPr dirty="0" sz="1700" spc="-10">
                <a:solidFill>
                  <a:srgbClr val="181B0D"/>
                </a:solidFill>
                <a:latin typeface="宋体"/>
                <a:cs typeface="宋体"/>
              </a:rPr>
              <a:t>技</a:t>
            </a:r>
            <a:r>
              <a:rPr dirty="0" sz="1700">
                <a:solidFill>
                  <a:srgbClr val="181B0D"/>
                </a:solidFill>
                <a:latin typeface="宋体"/>
                <a:cs typeface="宋体"/>
              </a:rPr>
              <a:t>能平</a:t>
            </a:r>
            <a:r>
              <a:rPr dirty="0" sz="1700" spc="-10">
                <a:solidFill>
                  <a:srgbClr val="181B0D"/>
                </a:solidFill>
                <a:latin typeface="宋体"/>
                <a:cs typeface="宋体"/>
              </a:rPr>
              <a:t>衡</a:t>
            </a:r>
            <a:r>
              <a:rPr dirty="0" sz="1700">
                <a:solidFill>
                  <a:srgbClr val="181B0D"/>
                </a:solidFill>
                <a:latin typeface="宋体"/>
                <a:cs typeface="宋体"/>
              </a:rPr>
              <a:t>测试</a:t>
            </a:r>
            <a:r>
              <a:rPr dirty="0" sz="1700" spc="-10">
                <a:solidFill>
                  <a:srgbClr val="181B0D"/>
                </a:solidFill>
                <a:latin typeface="宋体"/>
                <a:cs typeface="宋体"/>
              </a:rPr>
              <a:t>参</a:t>
            </a:r>
            <a:r>
              <a:rPr dirty="0" sz="1700">
                <a:solidFill>
                  <a:srgbClr val="181B0D"/>
                </a:solidFill>
                <a:latin typeface="宋体"/>
                <a:cs typeface="宋体"/>
              </a:rPr>
              <a:t>数与</a:t>
            </a:r>
            <a:r>
              <a:rPr dirty="0" sz="1700" spc="-10">
                <a:solidFill>
                  <a:srgbClr val="181B0D"/>
                </a:solidFill>
                <a:latin typeface="宋体"/>
                <a:cs typeface="宋体"/>
              </a:rPr>
              <a:t>方</a:t>
            </a:r>
            <a:r>
              <a:rPr dirty="0" sz="1700">
                <a:solidFill>
                  <a:srgbClr val="181B0D"/>
                </a:solidFill>
                <a:latin typeface="宋体"/>
                <a:cs typeface="宋体"/>
              </a:rPr>
              <a:t>法，</a:t>
            </a:r>
            <a:r>
              <a:rPr dirty="0" sz="1700" spc="-10">
                <a:solidFill>
                  <a:srgbClr val="181B0D"/>
                </a:solidFill>
                <a:latin typeface="宋体"/>
                <a:cs typeface="宋体"/>
              </a:rPr>
              <a:t>游</a:t>
            </a:r>
            <a:r>
              <a:rPr dirty="0" sz="1700">
                <a:solidFill>
                  <a:srgbClr val="181B0D"/>
                </a:solidFill>
                <a:latin typeface="宋体"/>
                <a:cs typeface="宋体"/>
              </a:rPr>
              <a:t>戏风</a:t>
            </a:r>
            <a:r>
              <a:rPr dirty="0" sz="1700" spc="-10">
                <a:solidFill>
                  <a:srgbClr val="181B0D"/>
                </a:solidFill>
                <a:latin typeface="宋体"/>
                <a:cs typeface="宋体"/>
              </a:rPr>
              <a:t>格</a:t>
            </a:r>
            <a:r>
              <a:rPr dirty="0" sz="1700">
                <a:solidFill>
                  <a:srgbClr val="181B0D"/>
                </a:solidFill>
                <a:latin typeface="宋体"/>
                <a:cs typeface="宋体"/>
              </a:rPr>
              <a:t>的测</a:t>
            </a:r>
            <a:endParaRPr sz="1700">
              <a:latin typeface="宋体"/>
              <a:cs typeface="宋体"/>
            </a:endParaRPr>
          </a:p>
          <a:p>
            <a:pPr marL="1384300">
              <a:lnSpc>
                <a:spcPts val="1880"/>
              </a:lnSpc>
            </a:pPr>
            <a:r>
              <a:rPr dirty="0" sz="1700">
                <a:solidFill>
                  <a:srgbClr val="181B0D"/>
                </a:solidFill>
                <a:latin typeface="宋体"/>
                <a:cs typeface="宋体"/>
              </a:rPr>
              <a:t>试</a:t>
            </a:r>
            <a:endParaRPr sz="17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关于性能测试的计划</a:t>
            </a:r>
            <a:endParaRPr sz="2000">
              <a:latin typeface="宋体"/>
              <a:cs typeface="宋体"/>
            </a:endParaRPr>
          </a:p>
          <a:p>
            <a:pPr lvl="2" marL="1384300" indent="-384175">
              <a:lnSpc>
                <a:spcPct val="100000"/>
              </a:lnSpc>
              <a:spcBef>
                <a:spcPts val="375"/>
              </a:spcBef>
              <a:buFont typeface="Franklin Gothic Book"/>
              <a:buChar char="■"/>
              <a:tabLst>
                <a:tab pos="1383665" algn="l"/>
                <a:tab pos="1384300" algn="l"/>
              </a:tabLst>
            </a:pPr>
            <a:r>
              <a:rPr dirty="0" sz="1700">
                <a:solidFill>
                  <a:srgbClr val="181B0D"/>
                </a:solidFill>
                <a:latin typeface="宋体"/>
                <a:cs typeface="宋体"/>
              </a:rPr>
              <a:t>比如客户端的要求，网</a:t>
            </a:r>
            <a:r>
              <a:rPr dirty="0" sz="1700" spc="-15">
                <a:solidFill>
                  <a:srgbClr val="181B0D"/>
                </a:solidFill>
                <a:latin typeface="宋体"/>
                <a:cs typeface="宋体"/>
              </a:rPr>
              <a:t>络</a:t>
            </a:r>
            <a:r>
              <a:rPr dirty="0" sz="1700">
                <a:solidFill>
                  <a:srgbClr val="181B0D"/>
                </a:solidFill>
                <a:latin typeface="宋体"/>
                <a:cs typeface="宋体"/>
              </a:rPr>
              <a:t>版的</a:t>
            </a:r>
            <a:r>
              <a:rPr dirty="0" sz="1700" spc="-15">
                <a:solidFill>
                  <a:srgbClr val="181B0D"/>
                </a:solidFill>
                <a:latin typeface="宋体"/>
                <a:cs typeface="宋体"/>
              </a:rPr>
              <a:t>对</a:t>
            </a:r>
            <a:r>
              <a:rPr dirty="0" sz="1700">
                <a:solidFill>
                  <a:srgbClr val="181B0D"/>
                </a:solidFill>
                <a:latin typeface="宋体"/>
                <a:cs typeface="宋体"/>
              </a:rPr>
              <a:t>服务</a:t>
            </a:r>
            <a:r>
              <a:rPr dirty="0" sz="1700" spc="-15">
                <a:solidFill>
                  <a:srgbClr val="181B0D"/>
                </a:solidFill>
                <a:latin typeface="宋体"/>
                <a:cs typeface="宋体"/>
              </a:rPr>
              <a:t>器</a:t>
            </a:r>
            <a:r>
              <a:rPr dirty="0" sz="1700">
                <a:solidFill>
                  <a:srgbClr val="181B0D"/>
                </a:solidFill>
                <a:latin typeface="宋体"/>
                <a:cs typeface="宋体"/>
              </a:rPr>
              <a:t>的性</a:t>
            </a:r>
            <a:r>
              <a:rPr dirty="0" sz="1700" spc="-15">
                <a:solidFill>
                  <a:srgbClr val="181B0D"/>
                </a:solidFill>
                <a:latin typeface="宋体"/>
                <a:cs typeface="宋体"/>
              </a:rPr>
              <a:t>能</a:t>
            </a:r>
            <a:r>
              <a:rPr dirty="0" sz="1700">
                <a:solidFill>
                  <a:srgbClr val="181B0D"/>
                </a:solidFill>
                <a:latin typeface="宋体"/>
                <a:cs typeface="宋体"/>
              </a:rPr>
              <a:t>要求</a:t>
            </a:r>
            <a:endParaRPr sz="1700">
              <a:latin typeface="宋体"/>
              <a:cs typeface="宋体"/>
            </a:endParaRPr>
          </a:p>
          <a:p>
            <a:pPr marL="396240" indent="-384175">
              <a:lnSpc>
                <a:spcPct val="100000"/>
              </a:lnSpc>
              <a:spcBef>
                <a:spcPts val="820"/>
              </a:spcBef>
              <a:buFont typeface="Franklin Gothic Book"/>
              <a:buChar char="■"/>
              <a:tabLst>
                <a:tab pos="396240" algn="l"/>
                <a:tab pos="396875" algn="l"/>
              </a:tabLst>
            </a:pPr>
            <a:r>
              <a:rPr dirty="0" sz="1900" spc="-10">
                <a:solidFill>
                  <a:srgbClr val="181B0D"/>
                </a:solidFill>
                <a:latin typeface="宋体"/>
                <a:cs typeface="宋体"/>
              </a:rPr>
              <a:t>游戏性能测试</a:t>
            </a:r>
            <a:endParaRPr sz="1900">
              <a:latin typeface="宋体"/>
              <a:cs typeface="宋体"/>
            </a:endParaRPr>
          </a:p>
          <a:p>
            <a:pPr marL="469900">
              <a:lnSpc>
                <a:spcPct val="100000"/>
              </a:lnSpc>
              <a:spcBef>
                <a:spcPts val="235"/>
              </a:spcBef>
            </a:pPr>
            <a:r>
              <a:rPr dirty="0" sz="2000" spc="-105">
                <a:solidFill>
                  <a:srgbClr val="181B0D"/>
                </a:solidFill>
                <a:latin typeface="宋体"/>
                <a:cs typeface="宋体"/>
              </a:rPr>
              <a:t>性能主要涉及以下几个方面</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应用在客户端性能的测试</a:t>
            </a:r>
            <a:endParaRPr sz="2000">
              <a:latin typeface="宋体"/>
              <a:cs typeface="宋体"/>
            </a:endParaRPr>
          </a:p>
          <a:p>
            <a:pPr lvl="1" marL="927100" indent="-384175">
              <a:lnSpc>
                <a:spcPct val="100000"/>
              </a:lnSpc>
              <a:spcBef>
                <a:spcPts val="219"/>
              </a:spcBef>
              <a:buSzPct val="95000"/>
              <a:buFont typeface="Franklin Gothic Book"/>
              <a:buChar char="–"/>
              <a:tabLst>
                <a:tab pos="926465" algn="l"/>
                <a:tab pos="927100" algn="l"/>
              </a:tabLst>
            </a:pPr>
            <a:r>
              <a:rPr dirty="0" sz="2000" spc="-105">
                <a:solidFill>
                  <a:srgbClr val="181B0D"/>
                </a:solidFill>
                <a:latin typeface="宋体"/>
                <a:cs typeface="宋体"/>
              </a:rPr>
              <a:t>应用在网络上性能的测试</a:t>
            </a:r>
            <a:endParaRPr sz="2000">
              <a:latin typeface="宋体"/>
              <a:cs typeface="宋体"/>
            </a:endParaRPr>
          </a:p>
          <a:p>
            <a:pPr lvl="1" marL="469900" marR="5541645" indent="73025">
              <a:lnSpc>
                <a:spcPct val="109000"/>
              </a:lnSpc>
              <a:buSzPct val="95000"/>
              <a:buFont typeface="Franklin Gothic Book"/>
              <a:buChar char="–"/>
              <a:tabLst>
                <a:tab pos="926465" algn="l"/>
                <a:tab pos="927100" algn="l"/>
              </a:tabLst>
            </a:pPr>
            <a:r>
              <a:rPr dirty="0" sz="2000" spc="-105">
                <a:solidFill>
                  <a:srgbClr val="181B0D"/>
                </a:solidFill>
                <a:latin typeface="宋体"/>
                <a:cs typeface="宋体"/>
              </a:rPr>
              <a:t>应用在服务器端性能的测试 </a:t>
            </a:r>
            <a:r>
              <a:rPr dirty="0" sz="2000" spc="-105">
                <a:solidFill>
                  <a:srgbClr val="181B0D"/>
                </a:solidFill>
                <a:latin typeface="宋体"/>
                <a:cs typeface="宋体"/>
              </a:rPr>
              <a:t>网络版游戏，性能是至关重要的</a:t>
            </a:r>
            <a:endParaRPr sz="20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32</a:t>
            </a:r>
            <a:endParaRPr sz="1800">
              <a:latin typeface="Franklin Gothic Book"/>
              <a:cs typeface="Franklin Gothic Boo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3578225" cy="635000"/>
          </a:xfrm>
          <a:prstGeom prst="rect"/>
        </p:spPr>
        <p:txBody>
          <a:bodyPr wrap="square" lIns="0" tIns="12065" rIns="0" bIns="0" rtlCol="0" vert="horz">
            <a:spAutoFit/>
          </a:bodyPr>
          <a:lstStyle/>
          <a:p>
            <a:pPr marL="12700">
              <a:lnSpc>
                <a:spcPct val="100000"/>
              </a:lnSpc>
              <a:spcBef>
                <a:spcPts val="95"/>
              </a:spcBef>
            </a:pPr>
            <a:r>
              <a:rPr dirty="0" spc="-5"/>
              <a:t>游戏测试的实施</a:t>
            </a:r>
          </a:p>
        </p:txBody>
      </p:sp>
      <p:sp>
        <p:nvSpPr>
          <p:cNvPr id="3" name="object 3"/>
          <p:cNvSpPr txBox="1"/>
          <p:nvPr/>
        </p:nvSpPr>
        <p:spPr>
          <a:xfrm>
            <a:off x="1450594" y="1277932"/>
            <a:ext cx="9373235" cy="330200"/>
          </a:xfrm>
          <a:prstGeom prst="rect">
            <a:avLst/>
          </a:prstGeom>
        </p:spPr>
        <p:txBody>
          <a:bodyPr wrap="square" lIns="0" tIns="12065" rIns="0" bIns="0" rtlCol="0" vert="horz">
            <a:spAutoFit/>
          </a:bodyPr>
          <a:lstStyle/>
          <a:p>
            <a:pPr marL="396240" indent="-384175">
              <a:lnSpc>
                <a:spcPct val="100000"/>
              </a:lnSpc>
              <a:spcBef>
                <a:spcPts val="95"/>
              </a:spcBef>
              <a:buSzPct val="95000"/>
              <a:buFont typeface="Franklin Gothic Book"/>
              <a:buChar char="■"/>
              <a:tabLst>
                <a:tab pos="396240" algn="l"/>
                <a:tab pos="396875" algn="l"/>
              </a:tabLst>
            </a:pPr>
            <a:r>
              <a:rPr dirty="0" sz="2000" spc="-105">
                <a:solidFill>
                  <a:srgbClr val="181B0D"/>
                </a:solidFill>
                <a:latin typeface="宋体"/>
                <a:cs typeface="宋体"/>
              </a:rPr>
              <a:t>目前网络游戏主要分为传统的</a:t>
            </a:r>
            <a:r>
              <a:rPr dirty="0" sz="1900" spc="-5" i="1">
                <a:solidFill>
                  <a:srgbClr val="181B0D"/>
                </a:solidFill>
                <a:latin typeface="Franklin Gothic Book"/>
                <a:cs typeface="Franklin Gothic Book"/>
              </a:rPr>
              <a:t>C/S</a:t>
            </a:r>
            <a:r>
              <a:rPr dirty="0" sz="2000" spc="-105">
                <a:solidFill>
                  <a:srgbClr val="181B0D"/>
                </a:solidFill>
                <a:latin typeface="宋体"/>
                <a:cs typeface="宋体"/>
              </a:rPr>
              <a:t>架</a:t>
            </a:r>
            <a:r>
              <a:rPr dirty="0" sz="2000" spc="-100">
                <a:solidFill>
                  <a:srgbClr val="181B0D"/>
                </a:solidFill>
                <a:latin typeface="宋体"/>
                <a:cs typeface="宋体"/>
              </a:rPr>
              <a:t>构</a:t>
            </a:r>
            <a:r>
              <a:rPr dirty="0" sz="2000" spc="-105">
                <a:solidFill>
                  <a:srgbClr val="181B0D"/>
                </a:solidFill>
                <a:latin typeface="宋体"/>
                <a:cs typeface="宋体"/>
              </a:rPr>
              <a:t>的网</a:t>
            </a:r>
            <a:r>
              <a:rPr dirty="0" sz="2000" spc="-100">
                <a:solidFill>
                  <a:srgbClr val="181B0D"/>
                </a:solidFill>
                <a:latin typeface="宋体"/>
                <a:cs typeface="宋体"/>
              </a:rPr>
              <a:t>络</a:t>
            </a:r>
            <a:r>
              <a:rPr dirty="0" sz="2000" spc="-105">
                <a:solidFill>
                  <a:srgbClr val="181B0D"/>
                </a:solidFill>
                <a:latin typeface="宋体"/>
                <a:cs typeface="宋体"/>
              </a:rPr>
              <a:t>游戏</a:t>
            </a:r>
            <a:r>
              <a:rPr dirty="0" sz="2000" spc="-100">
                <a:solidFill>
                  <a:srgbClr val="181B0D"/>
                </a:solidFill>
                <a:latin typeface="宋体"/>
                <a:cs typeface="宋体"/>
              </a:rPr>
              <a:t>、</a:t>
            </a:r>
            <a:r>
              <a:rPr dirty="0" sz="1900" i="1">
                <a:solidFill>
                  <a:srgbClr val="181B0D"/>
                </a:solidFill>
                <a:latin typeface="Franklin Gothic Book"/>
                <a:cs typeface="Franklin Gothic Book"/>
              </a:rPr>
              <a:t>B/S</a:t>
            </a:r>
            <a:r>
              <a:rPr dirty="0" sz="2000" spc="-105">
                <a:solidFill>
                  <a:srgbClr val="181B0D"/>
                </a:solidFill>
                <a:latin typeface="宋体"/>
                <a:cs typeface="宋体"/>
              </a:rPr>
              <a:t>架</a:t>
            </a:r>
            <a:r>
              <a:rPr dirty="0" sz="2000" spc="-100">
                <a:solidFill>
                  <a:srgbClr val="181B0D"/>
                </a:solidFill>
                <a:latin typeface="宋体"/>
                <a:cs typeface="宋体"/>
              </a:rPr>
              <a:t>构</a:t>
            </a:r>
            <a:r>
              <a:rPr dirty="0" sz="2000" spc="-105">
                <a:solidFill>
                  <a:srgbClr val="181B0D"/>
                </a:solidFill>
                <a:latin typeface="宋体"/>
                <a:cs typeface="宋体"/>
              </a:rPr>
              <a:t>的网</a:t>
            </a:r>
            <a:r>
              <a:rPr dirty="0" sz="2000" spc="-100">
                <a:solidFill>
                  <a:srgbClr val="181B0D"/>
                </a:solidFill>
                <a:latin typeface="宋体"/>
                <a:cs typeface="宋体"/>
              </a:rPr>
              <a:t>络</a:t>
            </a:r>
            <a:r>
              <a:rPr dirty="0" sz="2000" spc="-105">
                <a:solidFill>
                  <a:srgbClr val="181B0D"/>
                </a:solidFill>
                <a:latin typeface="宋体"/>
                <a:cs typeface="宋体"/>
              </a:rPr>
              <a:t>游戏</a:t>
            </a:r>
            <a:r>
              <a:rPr dirty="0" sz="2000" spc="-100">
                <a:solidFill>
                  <a:srgbClr val="181B0D"/>
                </a:solidFill>
                <a:latin typeface="宋体"/>
                <a:cs typeface="宋体"/>
              </a:rPr>
              <a:t>和</a:t>
            </a:r>
            <a:r>
              <a:rPr dirty="0" sz="1900" spc="-20" i="1">
                <a:solidFill>
                  <a:srgbClr val="181B0D"/>
                </a:solidFill>
                <a:latin typeface="Franklin Gothic Book"/>
                <a:cs typeface="Franklin Gothic Book"/>
              </a:rPr>
              <a:t>WAP</a:t>
            </a:r>
            <a:r>
              <a:rPr dirty="0" sz="2000" spc="-105">
                <a:solidFill>
                  <a:srgbClr val="181B0D"/>
                </a:solidFill>
                <a:latin typeface="宋体"/>
                <a:cs typeface="宋体"/>
              </a:rPr>
              <a:t>网</a:t>
            </a:r>
            <a:r>
              <a:rPr dirty="0" sz="2000" spc="-100">
                <a:solidFill>
                  <a:srgbClr val="181B0D"/>
                </a:solidFill>
                <a:latin typeface="宋体"/>
                <a:cs typeface="宋体"/>
              </a:rPr>
              <a:t>络</a:t>
            </a:r>
            <a:r>
              <a:rPr dirty="0" sz="2000" spc="-105">
                <a:solidFill>
                  <a:srgbClr val="181B0D"/>
                </a:solidFill>
                <a:latin typeface="宋体"/>
                <a:cs typeface="宋体"/>
              </a:rPr>
              <a:t>游</a:t>
            </a:r>
            <a:endParaRPr sz="2000">
              <a:latin typeface="宋体"/>
              <a:cs typeface="宋体"/>
            </a:endParaRPr>
          </a:p>
        </p:txBody>
      </p:sp>
      <p:sp>
        <p:nvSpPr>
          <p:cNvPr id="4" name="object 4"/>
          <p:cNvSpPr txBox="1"/>
          <p:nvPr/>
        </p:nvSpPr>
        <p:spPr>
          <a:xfrm>
            <a:off x="1834642" y="1476926"/>
            <a:ext cx="9037320" cy="4708525"/>
          </a:xfrm>
          <a:prstGeom prst="rect">
            <a:avLst/>
          </a:prstGeom>
        </p:spPr>
        <p:txBody>
          <a:bodyPr wrap="square" lIns="0" tIns="27940" rIns="0" bIns="0" rtlCol="0" vert="horz">
            <a:spAutoFit/>
          </a:bodyPr>
          <a:lstStyle/>
          <a:p>
            <a:pPr marL="12700">
              <a:lnSpc>
                <a:spcPct val="100000"/>
              </a:lnSpc>
              <a:spcBef>
                <a:spcPts val="220"/>
              </a:spcBef>
            </a:pPr>
            <a:r>
              <a:rPr dirty="0" sz="2000" spc="-105">
                <a:solidFill>
                  <a:srgbClr val="181B0D"/>
                </a:solidFill>
                <a:latin typeface="宋体"/>
                <a:cs typeface="宋体"/>
              </a:rPr>
              <a:t>戏</a:t>
            </a:r>
            <a:endParaRPr sz="2000">
              <a:latin typeface="宋体"/>
              <a:cs typeface="宋体"/>
            </a:endParaRPr>
          </a:p>
          <a:p>
            <a:pPr marL="542925" indent="-384810">
              <a:lnSpc>
                <a:spcPct val="100000"/>
              </a:lnSpc>
              <a:spcBef>
                <a:spcPts val="145"/>
              </a:spcBef>
              <a:buFont typeface="Franklin Gothic Book"/>
              <a:buChar char="–"/>
              <a:tabLst>
                <a:tab pos="542925" algn="l"/>
                <a:tab pos="543560" algn="l"/>
              </a:tabLst>
            </a:pPr>
            <a:r>
              <a:rPr dirty="0" sz="2000" i="1">
                <a:solidFill>
                  <a:srgbClr val="181B0D"/>
                </a:solidFill>
                <a:latin typeface="Times New Roman"/>
                <a:cs typeface="Times New Roman"/>
              </a:rPr>
              <a:t>C/S</a:t>
            </a:r>
            <a:r>
              <a:rPr dirty="0" sz="2100" spc="-100">
                <a:solidFill>
                  <a:srgbClr val="181B0D"/>
                </a:solidFill>
                <a:latin typeface="宋体"/>
                <a:cs typeface="宋体"/>
              </a:rPr>
              <a:t>架构的网络游戏</a:t>
            </a:r>
            <a:endParaRPr sz="2100">
              <a:latin typeface="宋体"/>
              <a:cs typeface="宋体"/>
            </a:endParaRPr>
          </a:p>
          <a:p>
            <a:pPr marL="542925">
              <a:lnSpc>
                <a:spcPct val="100000"/>
              </a:lnSpc>
              <a:spcBef>
                <a:spcPts val="335"/>
              </a:spcBef>
            </a:pPr>
            <a:r>
              <a:rPr dirty="0" sz="1800">
                <a:solidFill>
                  <a:srgbClr val="181B0D"/>
                </a:solidFill>
                <a:latin typeface="宋体"/>
                <a:cs typeface="宋体"/>
              </a:rPr>
              <a:t>需要用户下载客户端，然后通过客户端来访问服务器进行登录和游戏</a:t>
            </a:r>
            <a:endParaRPr sz="1800">
              <a:latin typeface="宋体"/>
              <a:cs typeface="宋体"/>
            </a:endParaRPr>
          </a:p>
          <a:p>
            <a:pPr lvl="1" marL="1000125" indent="-384810">
              <a:lnSpc>
                <a:spcPct val="100000"/>
              </a:lnSpc>
              <a:spcBef>
                <a:spcPts val="360"/>
              </a:spcBef>
              <a:buFont typeface="Franklin Gothic Book"/>
              <a:buChar char="■"/>
              <a:tabLst>
                <a:tab pos="1000125" algn="l"/>
                <a:tab pos="1000760" algn="l"/>
              </a:tabLst>
            </a:pPr>
            <a:r>
              <a:rPr dirty="0" sz="1800">
                <a:solidFill>
                  <a:srgbClr val="181B0D"/>
                </a:solidFill>
                <a:latin typeface="宋体"/>
                <a:cs typeface="宋体"/>
              </a:rPr>
              <a:t>自主研发一个机器人程序，模拟玩家登录与游戏</a:t>
            </a:r>
            <a:endParaRPr sz="1800">
              <a:latin typeface="宋体"/>
              <a:cs typeface="宋体"/>
            </a:endParaRPr>
          </a:p>
          <a:p>
            <a:pPr lvl="1" marL="1000125" indent="-384810">
              <a:lnSpc>
                <a:spcPct val="100000"/>
              </a:lnSpc>
              <a:spcBef>
                <a:spcPts val="350"/>
              </a:spcBef>
              <a:buFont typeface="Franklin Gothic Book"/>
              <a:buChar char="■"/>
              <a:tabLst>
                <a:tab pos="1000125" algn="l"/>
                <a:tab pos="1000760" algn="l"/>
              </a:tabLst>
            </a:pPr>
            <a:r>
              <a:rPr dirty="0" sz="1800" spc="-5">
                <a:solidFill>
                  <a:srgbClr val="181B0D"/>
                </a:solidFill>
                <a:latin typeface="宋体"/>
                <a:cs typeface="宋体"/>
              </a:rPr>
              <a:t>使用性能测试工具进行性能测试</a:t>
            </a:r>
            <a:endParaRPr sz="1800">
              <a:latin typeface="宋体"/>
              <a:cs typeface="宋体"/>
            </a:endParaRPr>
          </a:p>
          <a:p>
            <a:pPr lvl="1" marL="1000125" indent="-384810">
              <a:lnSpc>
                <a:spcPct val="100000"/>
              </a:lnSpc>
              <a:spcBef>
                <a:spcPts val="360"/>
              </a:spcBef>
              <a:buFont typeface="Franklin Gothic Book"/>
              <a:buChar char="■"/>
              <a:tabLst>
                <a:tab pos="1000125" algn="l"/>
                <a:tab pos="1000760" algn="l"/>
              </a:tabLst>
            </a:pPr>
            <a:r>
              <a:rPr dirty="0" sz="1800">
                <a:solidFill>
                  <a:srgbClr val="181B0D"/>
                </a:solidFill>
                <a:latin typeface="宋体"/>
                <a:cs typeface="宋体"/>
              </a:rPr>
              <a:t>进行封测、内测、公测等开放性测试方法</a:t>
            </a:r>
            <a:endParaRPr sz="1800">
              <a:latin typeface="宋体"/>
              <a:cs typeface="宋体"/>
            </a:endParaRPr>
          </a:p>
          <a:p>
            <a:pPr marL="542925" indent="-384810">
              <a:lnSpc>
                <a:spcPct val="100000"/>
              </a:lnSpc>
              <a:spcBef>
                <a:spcPts val="204"/>
              </a:spcBef>
              <a:buFont typeface="Franklin Gothic Book"/>
              <a:buChar char="–"/>
              <a:tabLst>
                <a:tab pos="542925" algn="l"/>
                <a:tab pos="543560" algn="l"/>
              </a:tabLst>
            </a:pPr>
            <a:r>
              <a:rPr dirty="0" sz="2000" i="1">
                <a:solidFill>
                  <a:srgbClr val="181B0D"/>
                </a:solidFill>
                <a:latin typeface="Times New Roman"/>
                <a:cs typeface="Times New Roman"/>
              </a:rPr>
              <a:t>B/S</a:t>
            </a:r>
            <a:r>
              <a:rPr dirty="0" sz="2100" spc="-100">
                <a:solidFill>
                  <a:srgbClr val="181B0D"/>
                </a:solidFill>
                <a:latin typeface="宋体"/>
                <a:cs typeface="宋体"/>
              </a:rPr>
              <a:t>架构的网络游戏</a:t>
            </a:r>
            <a:endParaRPr sz="2100">
              <a:latin typeface="宋体"/>
              <a:cs typeface="宋体"/>
            </a:endParaRPr>
          </a:p>
          <a:p>
            <a:pPr marL="542925">
              <a:lnSpc>
                <a:spcPct val="100000"/>
              </a:lnSpc>
              <a:spcBef>
                <a:spcPts val="350"/>
              </a:spcBef>
            </a:pPr>
            <a:r>
              <a:rPr dirty="0" sz="1800">
                <a:solidFill>
                  <a:srgbClr val="181B0D"/>
                </a:solidFill>
                <a:latin typeface="宋体"/>
                <a:cs typeface="宋体"/>
              </a:rPr>
              <a:t>无须下载客户端，无须担心机器配置不够，就可以享受到网游的乐趣</a:t>
            </a:r>
            <a:endParaRPr sz="1800">
              <a:latin typeface="宋体"/>
              <a:cs typeface="宋体"/>
            </a:endParaRPr>
          </a:p>
          <a:p>
            <a:pPr lvl="1" marL="1000125" indent="-384810">
              <a:lnSpc>
                <a:spcPts val="1995"/>
              </a:lnSpc>
              <a:spcBef>
                <a:spcPts val="345"/>
              </a:spcBef>
              <a:buFont typeface="Franklin Gothic Book"/>
              <a:buChar char="■"/>
              <a:tabLst>
                <a:tab pos="1000125" algn="l"/>
                <a:tab pos="1000760" algn="l"/>
              </a:tabLst>
            </a:pPr>
            <a:r>
              <a:rPr dirty="0" sz="1800" spc="-5">
                <a:solidFill>
                  <a:srgbClr val="181B0D"/>
                </a:solidFill>
                <a:latin typeface="宋体"/>
                <a:cs typeface="宋体"/>
              </a:rPr>
              <a:t>使用工具来模拟用户访问，与其</a:t>
            </a:r>
            <a:r>
              <a:rPr dirty="0" sz="1800">
                <a:solidFill>
                  <a:srgbClr val="181B0D"/>
                </a:solidFill>
                <a:latin typeface="宋体"/>
                <a:cs typeface="宋体"/>
              </a:rPr>
              <a:t>他</a:t>
            </a:r>
            <a:r>
              <a:rPr dirty="0" sz="1800" spc="-5">
                <a:solidFill>
                  <a:srgbClr val="181B0D"/>
                </a:solidFill>
                <a:latin typeface="Times New Roman"/>
                <a:cs typeface="Times New Roman"/>
              </a:rPr>
              <a:t>B/S</a:t>
            </a:r>
            <a:r>
              <a:rPr dirty="0" sz="1800" spc="-5">
                <a:solidFill>
                  <a:srgbClr val="181B0D"/>
                </a:solidFill>
                <a:latin typeface="宋体"/>
                <a:cs typeface="宋体"/>
              </a:rPr>
              <a:t>架构的软件产品一样，通过各种工具和协</a:t>
            </a:r>
            <a:endParaRPr sz="1800">
              <a:latin typeface="宋体"/>
              <a:cs typeface="宋体"/>
            </a:endParaRPr>
          </a:p>
          <a:p>
            <a:pPr marL="1000125">
              <a:lnSpc>
                <a:spcPts val="1995"/>
              </a:lnSpc>
            </a:pPr>
            <a:r>
              <a:rPr dirty="0" sz="1800">
                <a:solidFill>
                  <a:srgbClr val="181B0D"/>
                </a:solidFill>
                <a:latin typeface="宋体"/>
                <a:cs typeface="宋体"/>
              </a:rPr>
              <a:t>议来模拟用户访问服务器，与服务器进行交</a:t>
            </a:r>
            <a:r>
              <a:rPr dirty="0" sz="1800" spc="5">
                <a:solidFill>
                  <a:srgbClr val="181B0D"/>
                </a:solidFill>
                <a:latin typeface="宋体"/>
                <a:cs typeface="宋体"/>
              </a:rPr>
              <a:t>互</a:t>
            </a:r>
            <a:r>
              <a:rPr dirty="0" sz="1800">
                <a:solidFill>
                  <a:srgbClr val="181B0D"/>
                </a:solidFill>
                <a:latin typeface="宋体"/>
                <a:cs typeface="宋体"/>
              </a:rPr>
              <a:t>。</a:t>
            </a:r>
            <a:endParaRPr sz="1800">
              <a:latin typeface="宋体"/>
              <a:cs typeface="宋体"/>
            </a:endParaRPr>
          </a:p>
          <a:p>
            <a:pPr lvl="1" marL="1000125" indent="-384810">
              <a:lnSpc>
                <a:spcPct val="100000"/>
              </a:lnSpc>
              <a:spcBef>
                <a:spcPts val="350"/>
              </a:spcBef>
              <a:buFont typeface="Franklin Gothic Book"/>
              <a:buChar char="■"/>
              <a:tabLst>
                <a:tab pos="1000125" algn="l"/>
                <a:tab pos="1000760" algn="l"/>
              </a:tabLst>
            </a:pPr>
            <a:r>
              <a:rPr dirty="0" sz="1800">
                <a:solidFill>
                  <a:srgbClr val="181B0D"/>
                </a:solidFill>
                <a:latin typeface="宋体"/>
                <a:cs typeface="宋体"/>
              </a:rPr>
              <a:t>进行封测、内测、公测等开放性测试方法</a:t>
            </a:r>
            <a:endParaRPr sz="1800">
              <a:latin typeface="宋体"/>
              <a:cs typeface="宋体"/>
            </a:endParaRPr>
          </a:p>
          <a:p>
            <a:pPr marL="542925" indent="-384810">
              <a:lnSpc>
                <a:spcPct val="100000"/>
              </a:lnSpc>
              <a:spcBef>
                <a:spcPts val="204"/>
              </a:spcBef>
              <a:buFont typeface="Franklin Gothic Book"/>
              <a:buChar char="–"/>
              <a:tabLst>
                <a:tab pos="542925" algn="l"/>
                <a:tab pos="543560" algn="l"/>
              </a:tabLst>
            </a:pPr>
            <a:r>
              <a:rPr dirty="0" sz="2000" spc="-50" i="1">
                <a:solidFill>
                  <a:srgbClr val="181B0D"/>
                </a:solidFill>
                <a:latin typeface="Times New Roman"/>
                <a:cs typeface="Times New Roman"/>
              </a:rPr>
              <a:t>WAP</a:t>
            </a:r>
            <a:r>
              <a:rPr dirty="0" sz="2100" spc="-100">
                <a:solidFill>
                  <a:srgbClr val="181B0D"/>
                </a:solidFill>
                <a:latin typeface="宋体"/>
                <a:cs typeface="宋体"/>
              </a:rPr>
              <a:t>网络游戏</a:t>
            </a:r>
            <a:endParaRPr sz="2100">
              <a:latin typeface="宋体"/>
              <a:cs typeface="宋体"/>
            </a:endParaRPr>
          </a:p>
          <a:p>
            <a:pPr lvl="1" marL="1000125" indent="-384810">
              <a:lnSpc>
                <a:spcPts val="1985"/>
              </a:lnSpc>
              <a:spcBef>
                <a:spcPts val="345"/>
              </a:spcBef>
              <a:buFont typeface="Franklin Gothic Book"/>
              <a:buChar char="■"/>
              <a:tabLst>
                <a:tab pos="1000125" algn="l"/>
                <a:tab pos="1000760" algn="l"/>
              </a:tabLst>
            </a:pPr>
            <a:r>
              <a:rPr dirty="0" sz="1800" spc="-5">
                <a:solidFill>
                  <a:srgbClr val="181B0D"/>
                </a:solidFill>
                <a:latin typeface="宋体"/>
                <a:cs typeface="宋体"/>
              </a:rPr>
              <a:t>使用模拟器在电脑上模</a:t>
            </a:r>
            <a:r>
              <a:rPr dirty="0" sz="1800">
                <a:solidFill>
                  <a:srgbClr val="181B0D"/>
                </a:solidFill>
                <a:latin typeface="宋体"/>
                <a:cs typeface="宋体"/>
              </a:rPr>
              <a:t>拟</a:t>
            </a:r>
            <a:r>
              <a:rPr dirty="0" sz="1800" spc="-80">
                <a:solidFill>
                  <a:srgbClr val="181B0D"/>
                </a:solidFill>
                <a:latin typeface="Times New Roman"/>
                <a:cs typeface="Times New Roman"/>
              </a:rPr>
              <a:t>WAP</a:t>
            </a:r>
            <a:r>
              <a:rPr dirty="0" sz="1800" spc="-5">
                <a:solidFill>
                  <a:srgbClr val="181B0D"/>
                </a:solidFill>
                <a:latin typeface="宋体"/>
                <a:cs typeface="宋体"/>
              </a:rPr>
              <a:t>环境，然后使用工具来进行性能测试。使用的协议</a:t>
            </a:r>
            <a:endParaRPr sz="1800">
              <a:latin typeface="宋体"/>
              <a:cs typeface="宋体"/>
            </a:endParaRPr>
          </a:p>
          <a:p>
            <a:pPr marL="1000125">
              <a:lnSpc>
                <a:spcPts val="1985"/>
              </a:lnSpc>
            </a:pPr>
            <a:r>
              <a:rPr dirty="0" sz="1800">
                <a:solidFill>
                  <a:srgbClr val="181B0D"/>
                </a:solidFill>
                <a:latin typeface="宋体"/>
                <a:cs typeface="宋体"/>
              </a:rPr>
              <a:t>可以使</a:t>
            </a:r>
            <a:r>
              <a:rPr dirty="0" sz="1800" spc="-60">
                <a:solidFill>
                  <a:srgbClr val="181B0D"/>
                </a:solidFill>
                <a:latin typeface="Times New Roman"/>
                <a:cs typeface="Times New Roman"/>
              </a:rPr>
              <a:t>WAP</a:t>
            </a:r>
            <a:r>
              <a:rPr dirty="0" sz="1800" spc="-60">
                <a:solidFill>
                  <a:srgbClr val="181B0D"/>
                </a:solidFill>
                <a:latin typeface="宋体"/>
                <a:cs typeface="宋体"/>
              </a:rPr>
              <a:t>，</a:t>
            </a:r>
            <a:r>
              <a:rPr dirty="0" sz="1800">
                <a:solidFill>
                  <a:srgbClr val="181B0D"/>
                </a:solidFill>
                <a:latin typeface="宋体"/>
                <a:cs typeface="宋体"/>
              </a:rPr>
              <a:t>也可以</a:t>
            </a:r>
            <a:r>
              <a:rPr dirty="0" sz="1800" spc="-10">
                <a:solidFill>
                  <a:srgbClr val="181B0D"/>
                </a:solidFill>
                <a:latin typeface="宋体"/>
                <a:cs typeface="宋体"/>
              </a:rPr>
              <a:t>是</a:t>
            </a:r>
            <a:r>
              <a:rPr dirty="0" sz="1800" spc="-10">
                <a:solidFill>
                  <a:srgbClr val="181B0D"/>
                </a:solidFill>
                <a:latin typeface="Times New Roman"/>
                <a:cs typeface="Times New Roman"/>
              </a:rPr>
              <a:t>SOAP</a:t>
            </a:r>
            <a:r>
              <a:rPr dirty="0" sz="1800">
                <a:solidFill>
                  <a:srgbClr val="181B0D"/>
                </a:solidFill>
                <a:latin typeface="宋体"/>
                <a:cs typeface="宋体"/>
              </a:rPr>
              <a:t>等其他协议。</a:t>
            </a:r>
            <a:endParaRPr sz="1800">
              <a:latin typeface="宋体"/>
              <a:cs typeface="宋体"/>
            </a:endParaRPr>
          </a:p>
          <a:p>
            <a:pPr lvl="1" marL="1000125" indent="-384810">
              <a:lnSpc>
                <a:spcPct val="100000"/>
              </a:lnSpc>
              <a:spcBef>
                <a:spcPts val="360"/>
              </a:spcBef>
              <a:buFont typeface="Franklin Gothic Book"/>
              <a:buChar char="■"/>
              <a:tabLst>
                <a:tab pos="1000125" algn="l"/>
                <a:tab pos="1000760" algn="l"/>
              </a:tabLst>
            </a:pPr>
            <a:r>
              <a:rPr dirty="0" sz="1800">
                <a:solidFill>
                  <a:srgbClr val="181B0D"/>
                </a:solidFill>
                <a:latin typeface="宋体"/>
                <a:cs typeface="宋体"/>
              </a:rPr>
              <a:t>进行封测、内测、公测等开放性测试方法</a:t>
            </a:r>
            <a:endParaRPr sz="1800">
              <a:latin typeface="宋体"/>
              <a:cs typeface="宋体"/>
            </a:endParaRPr>
          </a:p>
        </p:txBody>
      </p:sp>
      <p:sp>
        <p:nvSpPr>
          <p:cNvPr id="5" name="object 5"/>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33</a:t>
            </a:r>
            <a:endParaRPr sz="1800">
              <a:latin typeface="Franklin Gothic Book"/>
              <a:cs typeface="Franklin Gothic Boo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5"/>
              <a:t>移动应用软件测试</a:t>
            </a:r>
          </a:p>
        </p:txBody>
      </p:sp>
      <p:sp>
        <p:nvSpPr>
          <p:cNvPr id="3" name="object 3"/>
          <p:cNvSpPr txBox="1"/>
          <p:nvPr/>
        </p:nvSpPr>
        <p:spPr>
          <a:xfrm>
            <a:off x="1450594" y="1202918"/>
            <a:ext cx="9305290" cy="3079115"/>
          </a:xfrm>
          <a:prstGeom prst="rect">
            <a:avLst/>
          </a:prstGeom>
        </p:spPr>
        <p:txBody>
          <a:bodyPr wrap="square" lIns="0" tIns="145415" rIns="0" bIns="0" rtlCol="0" vert="horz">
            <a:spAutoFit/>
          </a:bodyPr>
          <a:lstStyle/>
          <a:p>
            <a:pPr marL="396240" indent="-384175">
              <a:lnSpc>
                <a:spcPct val="100000"/>
              </a:lnSpc>
              <a:spcBef>
                <a:spcPts val="1145"/>
              </a:spcBef>
              <a:buFont typeface="Franklin Gothic Book"/>
              <a:buChar char="■"/>
              <a:tabLst>
                <a:tab pos="396240" algn="l"/>
                <a:tab pos="396875" algn="l"/>
              </a:tabLst>
            </a:pPr>
            <a:r>
              <a:rPr dirty="0" sz="2000">
                <a:solidFill>
                  <a:srgbClr val="181B0D"/>
                </a:solidFill>
                <a:latin typeface="宋体"/>
                <a:cs typeface="宋体"/>
              </a:rPr>
              <a:t>基于移动终端的便携性</a:t>
            </a:r>
            <a:r>
              <a:rPr dirty="0" sz="2000" spc="-15">
                <a:solidFill>
                  <a:srgbClr val="181B0D"/>
                </a:solidFill>
                <a:latin typeface="宋体"/>
                <a:cs typeface="宋体"/>
              </a:rPr>
              <a:t>，</a:t>
            </a:r>
            <a:r>
              <a:rPr dirty="0" sz="2000">
                <a:solidFill>
                  <a:srgbClr val="181B0D"/>
                </a:solidFill>
                <a:latin typeface="宋体"/>
                <a:cs typeface="宋体"/>
              </a:rPr>
              <a:t>移动</a:t>
            </a:r>
            <a:r>
              <a:rPr dirty="0" sz="2000" spc="-15">
                <a:solidFill>
                  <a:srgbClr val="181B0D"/>
                </a:solidFill>
                <a:latin typeface="宋体"/>
                <a:cs typeface="宋体"/>
              </a:rPr>
              <a:t>应</a:t>
            </a:r>
            <a:r>
              <a:rPr dirty="0" sz="2000">
                <a:solidFill>
                  <a:srgbClr val="181B0D"/>
                </a:solidFill>
                <a:latin typeface="宋体"/>
                <a:cs typeface="宋体"/>
              </a:rPr>
              <a:t>用呈</a:t>
            </a:r>
            <a:r>
              <a:rPr dirty="0" sz="2000" spc="-15">
                <a:solidFill>
                  <a:srgbClr val="181B0D"/>
                </a:solidFill>
                <a:latin typeface="宋体"/>
                <a:cs typeface="宋体"/>
              </a:rPr>
              <a:t>现</a:t>
            </a:r>
            <a:r>
              <a:rPr dirty="0" sz="2000">
                <a:solidFill>
                  <a:srgbClr val="181B0D"/>
                </a:solidFill>
                <a:latin typeface="宋体"/>
                <a:cs typeface="宋体"/>
              </a:rPr>
              <a:t>出跨</a:t>
            </a:r>
            <a:r>
              <a:rPr dirty="0" sz="2000" spc="-15">
                <a:solidFill>
                  <a:srgbClr val="181B0D"/>
                </a:solidFill>
                <a:latin typeface="宋体"/>
                <a:cs typeface="宋体"/>
              </a:rPr>
              <a:t>平</a:t>
            </a:r>
            <a:r>
              <a:rPr dirty="0" sz="2000">
                <a:solidFill>
                  <a:srgbClr val="181B0D"/>
                </a:solidFill>
                <a:latin typeface="宋体"/>
                <a:cs typeface="宋体"/>
              </a:rPr>
              <a:t>台、</a:t>
            </a:r>
            <a:r>
              <a:rPr dirty="0" sz="2000" spc="-15">
                <a:solidFill>
                  <a:srgbClr val="181B0D"/>
                </a:solidFill>
                <a:latin typeface="宋体"/>
                <a:cs typeface="宋体"/>
              </a:rPr>
              <a:t>轻</a:t>
            </a:r>
            <a:r>
              <a:rPr dirty="0" sz="2000">
                <a:solidFill>
                  <a:srgbClr val="181B0D"/>
                </a:solidFill>
                <a:latin typeface="宋体"/>
                <a:cs typeface="宋体"/>
              </a:rPr>
              <a:t>量化</a:t>
            </a:r>
            <a:r>
              <a:rPr dirty="0" sz="2000" spc="-10">
                <a:solidFill>
                  <a:srgbClr val="181B0D"/>
                </a:solidFill>
                <a:latin typeface="宋体"/>
                <a:cs typeface="宋体"/>
              </a:rPr>
              <a:t>和</a:t>
            </a:r>
            <a:r>
              <a:rPr dirty="0" sz="2000" spc="-20">
                <a:solidFill>
                  <a:srgbClr val="181B0D"/>
                </a:solidFill>
                <a:latin typeface="Franklin Gothic Book"/>
                <a:cs typeface="Franklin Gothic Book"/>
              </a:rPr>
              <a:t>Web</a:t>
            </a:r>
            <a:r>
              <a:rPr dirty="0" sz="2000">
                <a:solidFill>
                  <a:srgbClr val="181B0D"/>
                </a:solidFill>
                <a:latin typeface="宋体"/>
                <a:cs typeface="宋体"/>
              </a:rPr>
              <a:t>化</a:t>
            </a:r>
            <a:r>
              <a:rPr dirty="0" sz="2000" spc="-15">
                <a:solidFill>
                  <a:srgbClr val="181B0D"/>
                </a:solidFill>
                <a:latin typeface="宋体"/>
                <a:cs typeface="宋体"/>
              </a:rPr>
              <a:t>等</a:t>
            </a:r>
            <a:r>
              <a:rPr dirty="0" sz="2000">
                <a:solidFill>
                  <a:srgbClr val="181B0D"/>
                </a:solidFill>
                <a:latin typeface="宋体"/>
                <a:cs typeface="宋体"/>
              </a:rPr>
              <a:t>特点。</a:t>
            </a:r>
            <a:endParaRPr sz="2000">
              <a:latin typeface="宋体"/>
              <a:cs typeface="宋体"/>
            </a:endParaRPr>
          </a:p>
          <a:p>
            <a:pPr marL="396240" marR="5080" indent="-384175">
              <a:lnSpc>
                <a:spcPts val="2270"/>
              </a:lnSpc>
              <a:spcBef>
                <a:spcPts val="1230"/>
              </a:spcBef>
              <a:buFont typeface="Franklin Gothic Book"/>
              <a:buChar char="■"/>
              <a:tabLst>
                <a:tab pos="396240" algn="l"/>
                <a:tab pos="396875" algn="l"/>
              </a:tabLst>
            </a:pPr>
            <a:r>
              <a:rPr dirty="0" sz="2000">
                <a:solidFill>
                  <a:srgbClr val="181B0D"/>
                </a:solidFill>
                <a:latin typeface="宋体"/>
                <a:cs typeface="宋体"/>
              </a:rPr>
              <a:t>移动应用类型涉及语音</a:t>
            </a:r>
            <a:r>
              <a:rPr dirty="0" sz="2000" spc="-15">
                <a:solidFill>
                  <a:srgbClr val="181B0D"/>
                </a:solidFill>
                <a:latin typeface="宋体"/>
                <a:cs typeface="宋体"/>
              </a:rPr>
              <a:t>类</a:t>
            </a:r>
            <a:r>
              <a:rPr dirty="0" sz="2000">
                <a:solidFill>
                  <a:srgbClr val="181B0D"/>
                </a:solidFill>
                <a:latin typeface="宋体"/>
                <a:cs typeface="宋体"/>
              </a:rPr>
              <a:t>、消</a:t>
            </a:r>
            <a:r>
              <a:rPr dirty="0" sz="2000" spc="-15">
                <a:solidFill>
                  <a:srgbClr val="181B0D"/>
                </a:solidFill>
                <a:latin typeface="宋体"/>
                <a:cs typeface="宋体"/>
              </a:rPr>
              <a:t>息</a:t>
            </a:r>
            <a:r>
              <a:rPr dirty="0" sz="2000">
                <a:solidFill>
                  <a:srgbClr val="181B0D"/>
                </a:solidFill>
                <a:latin typeface="宋体"/>
                <a:cs typeface="宋体"/>
              </a:rPr>
              <a:t>类、</a:t>
            </a:r>
            <a:r>
              <a:rPr dirty="0" sz="2000" spc="-15">
                <a:solidFill>
                  <a:srgbClr val="181B0D"/>
                </a:solidFill>
                <a:latin typeface="宋体"/>
                <a:cs typeface="宋体"/>
              </a:rPr>
              <a:t>视</a:t>
            </a:r>
            <a:r>
              <a:rPr dirty="0" sz="2000">
                <a:solidFill>
                  <a:srgbClr val="181B0D"/>
                </a:solidFill>
                <a:latin typeface="宋体"/>
                <a:cs typeface="宋体"/>
              </a:rPr>
              <a:t>频类</a:t>
            </a:r>
            <a:r>
              <a:rPr dirty="0" sz="2000" spc="-15">
                <a:solidFill>
                  <a:srgbClr val="181B0D"/>
                </a:solidFill>
                <a:latin typeface="宋体"/>
                <a:cs typeface="宋体"/>
              </a:rPr>
              <a:t>、</a:t>
            </a:r>
            <a:r>
              <a:rPr dirty="0" sz="2000">
                <a:solidFill>
                  <a:srgbClr val="181B0D"/>
                </a:solidFill>
                <a:latin typeface="宋体"/>
                <a:cs typeface="宋体"/>
              </a:rPr>
              <a:t>内容</a:t>
            </a:r>
            <a:r>
              <a:rPr dirty="0" sz="2000" spc="-15">
                <a:solidFill>
                  <a:srgbClr val="181B0D"/>
                </a:solidFill>
                <a:latin typeface="宋体"/>
                <a:cs typeface="宋体"/>
              </a:rPr>
              <a:t>类</a:t>
            </a:r>
            <a:r>
              <a:rPr dirty="0" sz="2000">
                <a:solidFill>
                  <a:srgbClr val="181B0D"/>
                </a:solidFill>
                <a:latin typeface="宋体"/>
                <a:cs typeface="宋体"/>
              </a:rPr>
              <a:t>、个</a:t>
            </a:r>
            <a:r>
              <a:rPr dirty="0" sz="2000" spc="-15">
                <a:solidFill>
                  <a:srgbClr val="181B0D"/>
                </a:solidFill>
                <a:latin typeface="宋体"/>
                <a:cs typeface="宋体"/>
              </a:rPr>
              <a:t>人</a:t>
            </a:r>
            <a:r>
              <a:rPr dirty="0" sz="2000">
                <a:solidFill>
                  <a:srgbClr val="181B0D"/>
                </a:solidFill>
                <a:latin typeface="宋体"/>
                <a:cs typeface="宋体"/>
              </a:rPr>
              <a:t>信息</a:t>
            </a:r>
            <a:r>
              <a:rPr dirty="0" sz="2000" spc="-15">
                <a:solidFill>
                  <a:srgbClr val="181B0D"/>
                </a:solidFill>
                <a:latin typeface="宋体"/>
                <a:cs typeface="宋体"/>
              </a:rPr>
              <a:t>管</a:t>
            </a:r>
            <a:r>
              <a:rPr dirty="0" sz="2000">
                <a:solidFill>
                  <a:srgbClr val="181B0D"/>
                </a:solidFill>
                <a:latin typeface="宋体"/>
                <a:cs typeface="宋体"/>
              </a:rPr>
              <a:t>理类</a:t>
            </a:r>
            <a:r>
              <a:rPr dirty="0" sz="2000" spc="-15">
                <a:solidFill>
                  <a:srgbClr val="181B0D"/>
                </a:solidFill>
                <a:latin typeface="宋体"/>
                <a:cs typeface="宋体"/>
              </a:rPr>
              <a:t>、</a:t>
            </a:r>
            <a:r>
              <a:rPr dirty="0" sz="2000">
                <a:solidFill>
                  <a:srgbClr val="181B0D"/>
                </a:solidFill>
                <a:latin typeface="宋体"/>
                <a:cs typeface="宋体"/>
              </a:rPr>
              <a:t>位置服 务、电子商务、游戏类</a:t>
            </a:r>
            <a:r>
              <a:rPr dirty="0" sz="2000" spc="-10">
                <a:solidFill>
                  <a:srgbClr val="181B0D"/>
                </a:solidFill>
                <a:latin typeface="宋体"/>
                <a:cs typeface="宋体"/>
              </a:rPr>
              <a:t>等</a:t>
            </a:r>
            <a:r>
              <a:rPr dirty="0" sz="2000">
                <a:solidFill>
                  <a:srgbClr val="181B0D"/>
                </a:solidFill>
                <a:latin typeface="宋体"/>
                <a:cs typeface="宋体"/>
              </a:rPr>
              <a:t>。</a:t>
            </a:r>
            <a:endParaRPr sz="2000">
              <a:latin typeface="宋体"/>
              <a:cs typeface="宋体"/>
            </a:endParaRPr>
          </a:p>
          <a:p>
            <a:pPr marL="396240" indent="-384175">
              <a:lnSpc>
                <a:spcPct val="100000"/>
              </a:lnSpc>
              <a:spcBef>
                <a:spcPts val="1000"/>
              </a:spcBef>
              <a:buFont typeface="Franklin Gothic Book"/>
              <a:buChar char="■"/>
              <a:tabLst>
                <a:tab pos="396240" algn="l"/>
                <a:tab pos="396875" algn="l"/>
              </a:tabLst>
            </a:pPr>
            <a:r>
              <a:rPr dirty="0" sz="2000">
                <a:solidFill>
                  <a:srgbClr val="181B0D"/>
                </a:solidFill>
                <a:latin typeface="宋体"/>
                <a:cs typeface="宋体"/>
              </a:rPr>
              <a:t>一般的移动应用系统结</a:t>
            </a:r>
            <a:r>
              <a:rPr dirty="0" sz="2000" spc="-15">
                <a:solidFill>
                  <a:srgbClr val="181B0D"/>
                </a:solidFill>
                <a:latin typeface="宋体"/>
                <a:cs typeface="宋体"/>
              </a:rPr>
              <a:t>构</a:t>
            </a:r>
            <a:r>
              <a:rPr dirty="0" sz="2000">
                <a:solidFill>
                  <a:srgbClr val="181B0D"/>
                </a:solidFill>
                <a:latin typeface="宋体"/>
                <a:cs typeface="宋体"/>
              </a:rPr>
              <a:t>如右</a:t>
            </a:r>
            <a:r>
              <a:rPr dirty="0" sz="2000" spc="-15">
                <a:solidFill>
                  <a:srgbClr val="181B0D"/>
                </a:solidFill>
                <a:latin typeface="宋体"/>
                <a:cs typeface="宋体"/>
              </a:rPr>
              <a:t>图</a:t>
            </a:r>
            <a:r>
              <a:rPr dirty="0" sz="2000">
                <a:solidFill>
                  <a:srgbClr val="181B0D"/>
                </a:solidFill>
                <a:latin typeface="宋体"/>
                <a:cs typeface="宋体"/>
              </a:rPr>
              <a:t>所示</a:t>
            </a:r>
            <a:endParaRPr sz="2000">
              <a:latin typeface="宋体"/>
              <a:cs typeface="宋体"/>
            </a:endParaRPr>
          </a:p>
          <a:p>
            <a:pPr marL="396240" indent="-384175">
              <a:lnSpc>
                <a:spcPts val="2335"/>
              </a:lnSpc>
              <a:spcBef>
                <a:spcPts val="1045"/>
              </a:spcBef>
              <a:buFont typeface="Franklin Gothic Book"/>
              <a:buChar char="■"/>
              <a:tabLst>
                <a:tab pos="396240" algn="l"/>
                <a:tab pos="396875" algn="l"/>
              </a:tabLst>
            </a:pPr>
            <a:r>
              <a:rPr dirty="0" sz="2000">
                <a:solidFill>
                  <a:srgbClr val="181B0D"/>
                </a:solidFill>
                <a:latin typeface="宋体"/>
                <a:cs typeface="宋体"/>
              </a:rPr>
              <a:t>移动应用的测试类型涉</a:t>
            </a:r>
            <a:r>
              <a:rPr dirty="0" sz="2000" spc="-10">
                <a:solidFill>
                  <a:srgbClr val="181B0D"/>
                </a:solidFill>
                <a:latin typeface="宋体"/>
                <a:cs typeface="宋体"/>
              </a:rPr>
              <a:t>及</a:t>
            </a:r>
            <a:r>
              <a:rPr dirty="0" sz="2000">
                <a:solidFill>
                  <a:srgbClr val="181B0D"/>
                </a:solidFill>
                <a:latin typeface="宋体"/>
                <a:cs typeface="宋体"/>
              </a:rPr>
              <a:t>功能</a:t>
            </a:r>
            <a:r>
              <a:rPr dirty="0" sz="2000" spc="-10">
                <a:solidFill>
                  <a:srgbClr val="181B0D"/>
                </a:solidFill>
                <a:latin typeface="宋体"/>
                <a:cs typeface="宋体"/>
              </a:rPr>
              <a:t>性</a:t>
            </a:r>
            <a:r>
              <a:rPr dirty="0" sz="2000">
                <a:solidFill>
                  <a:srgbClr val="181B0D"/>
                </a:solidFill>
                <a:latin typeface="宋体"/>
                <a:cs typeface="宋体"/>
              </a:rPr>
              <a:t>测试</a:t>
            </a:r>
            <a:r>
              <a:rPr dirty="0" sz="2000" spc="-10">
                <a:solidFill>
                  <a:srgbClr val="181B0D"/>
                </a:solidFill>
                <a:latin typeface="宋体"/>
                <a:cs typeface="宋体"/>
              </a:rPr>
              <a:t>、</a:t>
            </a:r>
            <a:r>
              <a:rPr dirty="0" sz="2000">
                <a:solidFill>
                  <a:srgbClr val="181B0D"/>
                </a:solidFill>
                <a:latin typeface="宋体"/>
                <a:cs typeface="宋体"/>
              </a:rPr>
              <a:t>性能</a:t>
            </a:r>
            <a:r>
              <a:rPr dirty="0" sz="2000" spc="-10">
                <a:solidFill>
                  <a:srgbClr val="181B0D"/>
                </a:solidFill>
                <a:latin typeface="宋体"/>
                <a:cs typeface="宋体"/>
              </a:rPr>
              <a:t>测</a:t>
            </a:r>
            <a:r>
              <a:rPr dirty="0" sz="2000">
                <a:solidFill>
                  <a:srgbClr val="181B0D"/>
                </a:solidFill>
                <a:latin typeface="宋体"/>
                <a:cs typeface="宋体"/>
              </a:rPr>
              <a:t>试、</a:t>
            </a:r>
            <a:r>
              <a:rPr dirty="0" sz="2000" spc="-10">
                <a:solidFill>
                  <a:srgbClr val="181B0D"/>
                </a:solidFill>
                <a:latin typeface="宋体"/>
                <a:cs typeface="宋体"/>
              </a:rPr>
              <a:t>安</a:t>
            </a:r>
            <a:r>
              <a:rPr dirty="0" sz="2000">
                <a:solidFill>
                  <a:srgbClr val="181B0D"/>
                </a:solidFill>
                <a:latin typeface="宋体"/>
                <a:cs typeface="宋体"/>
              </a:rPr>
              <a:t>全性</a:t>
            </a:r>
            <a:r>
              <a:rPr dirty="0" sz="2000" spc="-10">
                <a:solidFill>
                  <a:srgbClr val="181B0D"/>
                </a:solidFill>
                <a:latin typeface="宋体"/>
                <a:cs typeface="宋体"/>
              </a:rPr>
              <a:t>测</a:t>
            </a:r>
            <a:r>
              <a:rPr dirty="0" sz="2000">
                <a:solidFill>
                  <a:srgbClr val="181B0D"/>
                </a:solidFill>
                <a:latin typeface="宋体"/>
                <a:cs typeface="宋体"/>
              </a:rPr>
              <a:t>试、</a:t>
            </a:r>
            <a:r>
              <a:rPr dirty="0" sz="2000" spc="-10">
                <a:solidFill>
                  <a:srgbClr val="181B0D"/>
                </a:solidFill>
                <a:latin typeface="宋体"/>
                <a:cs typeface="宋体"/>
              </a:rPr>
              <a:t>稳</a:t>
            </a:r>
            <a:r>
              <a:rPr dirty="0" sz="2000">
                <a:solidFill>
                  <a:srgbClr val="181B0D"/>
                </a:solidFill>
                <a:latin typeface="宋体"/>
                <a:cs typeface="宋体"/>
              </a:rPr>
              <a:t>定性</a:t>
            </a:r>
            <a:r>
              <a:rPr dirty="0" sz="2000" spc="-10">
                <a:solidFill>
                  <a:srgbClr val="181B0D"/>
                </a:solidFill>
                <a:latin typeface="宋体"/>
                <a:cs typeface="宋体"/>
              </a:rPr>
              <a:t>测</a:t>
            </a:r>
            <a:r>
              <a:rPr dirty="0" sz="2000">
                <a:solidFill>
                  <a:srgbClr val="181B0D"/>
                </a:solidFill>
                <a:latin typeface="宋体"/>
                <a:cs typeface="宋体"/>
              </a:rPr>
              <a:t>试、易</a:t>
            </a:r>
            <a:endParaRPr sz="2000">
              <a:latin typeface="宋体"/>
              <a:cs typeface="宋体"/>
            </a:endParaRPr>
          </a:p>
          <a:p>
            <a:pPr marL="396240">
              <a:lnSpc>
                <a:spcPts val="2335"/>
              </a:lnSpc>
            </a:pPr>
            <a:r>
              <a:rPr dirty="0" sz="2000">
                <a:solidFill>
                  <a:srgbClr val="181B0D"/>
                </a:solidFill>
                <a:latin typeface="宋体"/>
                <a:cs typeface="宋体"/>
              </a:rPr>
              <a:t>用性测试、可靠性测试</a:t>
            </a:r>
            <a:r>
              <a:rPr dirty="0" sz="2000" spc="-15">
                <a:solidFill>
                  <a:srgbClr val="181B0D"/>
                </a:solidFill>
                <a:latin typeface="宋体"/>
                <a:cs typeface="宋体"/>
              </a:rPr>
              <a:t>、</a:t>
            </a:r>
            <a:r>
              <a:rPr dirty="0" sz="2000">
                <a:solidFill>
                  <a:srgbClr val="181B0D"/>
                </a:solidFill>
                <a:latin typeface="宋体"/>
                <a:cs typeface="宋体"/>
              </a:rPr>
              <a:t>兼容</a:t>
            </a:r>
            <a:r>
              <a:rPr dirty="0" sz="2000" spc="-15">
                <a:solidFill>
                  <a:srgbClr val="181B0D"/>
                </a:solidFill>
                <a:latin typeface="宋体"/>
                <a:cs typeface="宋体"/>
              </a:rPr>
              <a:t>性</a:t>
            </a:r>
            <a:r>
              <a:rPr dirty="0" sz="2000">
                <a:solidFill>
                  <a:srgbClr val="181B0D"/>
                </a:solidFill>
                <a:latin typeface="宋体"/>
                <a:cs typeface="宋体"/>
              </a:rPr>
              <a:t>测试</a:t>
            </a:r>
            <a:r>
              <a:rPr dirty="0" sz="2000" spc="-15">
                <a:solidFill>
                  <a:srgbClr val="181B0D"/>
                </a:solidFill>
                <a:latin typeface="宋体"/>
                <a:cs typeface="宋体"/>
              </a:rPr>
              <a:t>及</a:t>
            </a:r>
            <a:r>
              <a:rPr dirty="0" sz="2000">
                <a:solidFill>
                  <a:srgbClr val="181B0D"/>
                </a:solidFill>
                <a:latin typeface="宋体"/>
                <a:cs typeface="宋体"/>
              </a:rPr>
              <a:t>非技</a:t>
            </a:r>
            <a:r>
              <a:rPr dirty="0" sz="2000" spc="-15">
                <a:solidFill>
                  <a:srgbClr val="181B0D"/>
                </a:solidFill>
                <a:latin typeface="宋体"/>
                <a:cs typeface="宋体"/>
              </a:rPr>
              <a:t>术</a:t>
            </a:r>
            <a:r>
              <a:rPr dirty="0" sz="2000">
                <a:solidFill>
                  <a:srgbClr val="181B0D"/>
                </a:solidFill>
                <a:latin typeface="宋体"/>
                <a:cs typeface="宋体"/>
              </a:rPr>
              <a:t>性测</a:t>
            </a:r>
            <a:r>
              <a:rPr dirty="0" sz="2000" spc="-10">
                <a:solidFill>
                  <a:srgbClr val="181B0D"/>
                </a:solidFill>
                <a:latin typeface="宋体"/>
                <a:cs typeface="宋体"/>
              </a:rPr>
              <a:t>试</a:t>
            </a:r>
            <a:r>
              <a:rPr dirty="0" sz="2000">
                <a:solidFill>
                  <a:srgbClr val="181B0D"/>
                </a:solidFill>
                <a:latin typeface="宋体"/>
                <a:cs typeface="宋体"/>
              </a:rPr>
              <a:t>。</a:t>
            </a:r>
            <a:endParaRPr sz="2000">
              <a:latin typeface="宋体"/>
              <a:cs typeface="宋体"/>
            </a:endParaRPr>
          </a:p>
          <a:p>
            <a:pPr marL="396240" marR="5080" indent="-384175">
              <a:lnSpc>
                <a:spcPts val="2270"/>
              </a:lnSpc>
              <a:spcBef>
                <a:spcPts val="1225"/>
              </a:spcBef>
              <a:buFont typeface="Franklin Gothic Book"/>
              <a:buChar char="■"/>
              <a:tabLst>
                <a:tab pos="396240" algn="l"/>
                <a:tab pos="396875" algn="l"/>
              </a:tabLst>
            </a:pPr>
            <a:r>
              <a:rPr dirty="0" sz="2000">
                <a:solidFill>
                  <a:srgbClr val="181B0D"/>
                </a:solidFill>
                <a:latin typeface="宋体"/>
                <a:cs typeface="宋体"/>
              </a:rPr>
              <a:t>众多的移动应用及其推</a:t>
            </a:r>
            <a:r>
              <a:rPr dirty="0" sz="2000" spc="-15">
                <a:solidFill>
                  <a:srgbClr val="181B0D"/>
                </a:solidFill>
                <a:latin typeface="宋体"/>
                <a:cs typeface="宋体"/>
              </a:rPr>
              <a:t>向</a:t>
            </a:r>
            <a:r>
              <a:rPr dirty="0" sz="2000">
                <a:solidFill>
                  <a:srgbClr val="181B0D"/>
                </a:solidFill>
                <a:latin typeface="宋体"/>
                <a:cs typeface="宋体"/>
              </a:rPr>
              <a:t>市场</a:t>
            </a:r>
            <a:r>
              <a:rPr dirty="0" sz="2000" spc="-15">
                <a:solidFill>
                  <a:srgbClr val="181B0D"/>
                </a:solidFill>
                <a:latin typeface="宋体"/>
                <a:cs typeface="宋体"/>
              </a:rPr>
              <a:t>的</a:t>
            </a:r>
            <a:r>
              <a:rPr dirty="0" sz="2000">
                <a:solidFill>
                  <a:srgbClr val="181B0D"/>
                </a:solidFill>
                <a:latin typeface="宋体"/>
                <a:cs typeface="宋体"/>
              </a:rPr>
              <a:t>快速</a:t>
            </a:r>
            <a:r>
              <a:rPr dirty="0" sz="2000" spc="-15">
                <a:solidFill>
                  <a:srgbClr val="181B0D"/>
                </a:solidFill>
                <a:latin typeface="宋体"/>
                <a:cs typeface="宋体"/>
              </a:rPr>
              <a:t>响</a:t>
            </a:r>
            <a:r>
              <a:rPr dirty="0" sz="2000">
                <a:solidFill>
                  <a:srgbClr val="181B0D"/>
                </a:solidFill>
                <a:latin typeface="宋体"/>
                <a:cs typeface="宋体"/>
              </a:rPr>
              <a:t>应需</a:t>
            </a:r>
            <a:r>
              <a:rPr dirty="0" sz="2000" spc="-15">
                <a:solidFill>
                  <a:srgbClr val="181B0D"/>
                </a:solidFill>
                <a:latin typeface="宋体"/>
                <a:cs typeface="宋体"/>
              </a:rPr>
              <a:t>求</a:t>
            </a:r>
            <a:r>
              <a:rPr dirty="0" sz="2000">
                <a:solidFill>
                  <a:srgbClr val="181B0D"/>
                </a:solidFill>
                <a:latin typeface="宋体"/>
                <a:cs typeface="宋体"/>
              </a:rPr>
              <a:t>，以</a:t>
            </a:r>
            <a:r>
              <a:rPr dirty="0" sz="2000" spc="-15">
                <a:solidFill>
                  <a:srgbClr val="181B0D"/>
                </a:solidFill>
                <a:latin typeface="宋体"/>
                <a:cs typeface="宋体"/>
              </a:rPr>
              <a:t>及</a:t>
            </a:r>
            <a:r>
              <a:rPr dirty="0" sz="2000">
                <a:solidFill>
                  <a:srgbClr val="181B0D"/>
                </a:solidFill>
                <a:latin typeface="宋体"/>
                <a:cs typeface="宋体"/>
              </a:rPr>
              <a:t>移动</a:t>
            </a:r>
            <a:r>
              <a:rPr dirty="0" sz="2000" spc="-15">
                <a:solidFill>
                  <a:srgbClr val="181B0D"/>
                </a:solidFill>
                <a:latin typeface="宋体"/>
                <a:cs typeface="宋体"/>
              </a:rPr>
              <a:t>终</a:t>
            </a:r>
            <a:r>
              <a:rPr dirty="0" sz="2000">
                <a:solidFill>
                  <a:srgbClr val="181B0D"/>
                </a:solidFill>
                <a:latin typeface="宋体"/>
                <a:cs typeface="宋体"/>
              </a:rPr>
              <a:t>端使</a:t>
            </a:r>
            <a:r>
              <a:rPr dirty="0" sz="2000" spc="-15">
                <a:solidFill>
                  <a:srgbClr val="181B0D"/>
                </a:solidFill>
                <a:latin typeface="宋体"/>
                <a:cs typeface="宋体"/>
              </a:rPr>
              <a:t>用</a:t>
            </a:r>
            <a:r>
              <a:rPr dirty="0" sz="2000">
                <a:solidFill>
                  <a:srgbClr val="181B0D"/>
                </a:solidFill>
                <a:latin typeface="宋体"/>
                <a:cs typeface="宋体"/>
              </a:rPr>
              <a:t>的便</a:t>
            </a:r>
            <a:r>
              <a:rPr dirty="0" sz="2000" spc="-15">
                <a:solidFill>
                  <a:srgbClr val="181B0D"/>
                </a:solidFill>
                <a:latin typeface="宋体"/>
                <a:cs typeface="宋体"/>
              </a:rPr>
              <a:t>利</a:t>
            </a:r>
            <a:r>
              <a:rPr dirty="0" sz="2000">
                <a:solidFill>
                  <a:srgbClr val="181B0D"/>
                </a:solidFill>
                <a:latin typeface="宋体"/>
                <a:cs typeface="宋体"/>
              </a:rPr>
              <a:t>性，对 测试的质量和响应速度</a:t>
            </a:r>
            <a:r>
              <a:rPr dirty="0" sz="2000" spc="-15">
                <a:solidFill>
                  <a:srgbClr val="181B0D"/>
                </a:solidFill>
                <a:latin typeface="宋体"/>
                <a:cs typeface="宋体"/>
              </a:rPr>
              <a:t>提</a:t>
            </a:r>
            <a:r>
              <a:rPr dirty="0" sz="2000">
                <a:solidFill>
                  <a:srgbClr val="181B0D"/>
                </a:solidFill>
                <a:latin typeface="宋体"/>
                <a:cs typeface="宋体"/>
              </a:rPr>
              <a:t>出了</a:t>
            </a:r>
            <a:r>
              <a:rPr dirty="0" sz="2000" spc="-15">
                <a:solidFill>
                  <a:srgbClr val="181B0D"/>
                </a:solidFill>
                <a:latin typeface="宋体"/>
                <a:cs typeface="宋体"/>
              </a:rPr>
              <a:t>更</a:t>
            </a:r>
            <a:r>
              <a:rPr dirty="0" sz="2000">
                <a:solidFill>
                  <a:srgbClr val="181B0D"/>
                </a:solidFill>
                <a:latin typeface="宋体"/>
                <a:cs typeface="宋体"/>
              </a:rPr>
              <a:t>高的</a:t>
            </a:r>
            <a:r>
              <a:rPr dirty="0" sz="2000" spc="-15">
                <a:solidFill>
                  <a:srgbClr val="181B0D"/>
                </a:solidFill>
                <a:latin typeface="宋体"/>
                <a:cs typeface="宋体"/>
              </a:rPr>
              <a:t>要</a:t>
            </a:r>
            <a:r>
              <a:rPr dirty="0" sz="2000">
                <a:solidFill>
                  <a:srgbClr val="181B0D"/>
                </a:solidFill>
                <a:latin typeface="宋体"/>
                <a:cs typeface="宋体"/>
              </a:rPr>
              <a:t>求。</a:t>
            </a:r>
            <a:endParaRPr sz="2000">
              <a:latin typeface="宋体"/>
              <a:cs typeface="宋体"/>
            </a:endParaRPr>
          </a:p>
        </p:txBody>
      </p:sp>
      <p:sp>
        <p:nvSpPr>
          <p:cNvPr id="4" name="object 4"/>
          <p:cNvSpPr/>
          <p:nvPr/>
        </p:nvSpPr>
        <p:spPr>
          <a:xfrm>
            <a:off x="8303050" y="4183560"/>
            <a:ext cx="2317115" cy="1174115"/>
          </a:xfrm>
          <a:custGeom>
            <a:avLst/>
            <a:gdLst/>
            <a:ahLst/>
            <a:cxnLst/>
            <a:rect l="l" t="t" r="r" b="b"/>
            <a:pathLst>
              <a:path w="2317115" h="1174114">
                <a:moveTo>
                  <a:pt x="0" y="1173942"/>
                </a:moveTo>
                <a:lnTo>
                  <a:pt x="2316942" y="1173942"/>
                </a:lnTo>
                <a:lnTo>
                  <a:pt x="2316942" y="0"/>
                </a:lnTo>
                <a:lnTo>
                  <a:pt x="0" y="0"/>
                </a:lnTo>
                <a:lnTo>
                  <a:pt x="0" y="1173942"/>
                </a:lnTo>
                <a:close/>
              </a:path>
            </a:pathLst>
          </a:custGeom>
          <a:solidFill>
            <a:srgbClr val="FFFFFF"/>
          </a:solidFill>
        </p:spPr>
        <p:txBody>
          <a:bodyPr wrap="square" lIns="0" tIns="0" rIns="0" bIns="0" rtlCol="0"/>
          <a:lstStyle/>
          <a:p/>
        </p:txBody>
      </p:sp>
      <p:sp>
        <p:nvSpPr>
          <p:cNvPr id="5" name="object 5"/>
          <p:cNvSpPr/>
          <p:nvPr/>
        </p:nvSpPr>
        <p:spPr>
          <a:xfrm>
            <a:off x="9636709" y="4765300"/>
            <a:ext cx="253381" cy="392331"/>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685969" y="4799412"/>
            <a:ext cx="150495" cy="284480"/>
          </a:xfrm>
          <a:custGeom>
            <a:avLst/>
            <a:gdLst/>
            <a:ahLst/>
            <a:cxnLst/>
            <a:rect l="l" t="t" r="r" b="b"/>
            <a:pathLst>
              <a:path w="150495" h="284479">
                <a:moveTo>
                  <a:pt x="75088" y="0"/>
                </a:moveTo>
                <a:lnTo>
                  <a:pt x="32980" y="2397"/>
                </a:lnTo>
                <a:lnTo>
                  <a:pt x="0" y="11442"/>
                </a:lnTo>
                <a:lnTo>
                  <a:pt x="0" y="272670"/>
                </a:lnTo>
                <a:lnTo>
                  <a:pt x="53661" y="283455"/>
                </a:lnTo>
                <a:lnTo>
                  <a:pt x="75088" y="284222"/>
                </a:lnTo>
                <a:lnTo>
                  <a:pt x="96560" y="283455"/>
                </a:lnTo>
                <a:lnTo>
                  <a:pt x="138951" y="279318"/>
                </a:lnTo>
                <a:lnTo>
                  <a:pt x="150176" y="272670"/>
                </a:lnTo>
                <a:lnTo>
                  <a:pt x="150176" y="11442"/>
                </a:lnTo>
                <a:lnTo>
                  <a:pt x="96836" y="749"/>
                </a:lnTo>
                <a:lnTo>
                  <a:pt x="75088" y="0"/>
                </a:lnTo>
                <a:close/>
              </a:path>
            </a:pathLst>
          </a:custGeom>
          <a:solidFill>
            <a:srgbClr val="585858"/>
          </a:solidFill>
        </p:spPr>
        <p:txBody>
          <a:bodyPr wrap="square" lIns="0" tIns="0" rIns="0" bIns="0" rtlCol="0"/>
          <a:lstStyle/>
          <a:p/>
        </p:txBody>
      </p:sp>
      <p:sp>
        <p:nvSpPr>
          <p:cNvPr id="7" name="object 7"/>
          <p:cNvSpPr/>
          <p:nvPr/>
        </p:nvSpPr>
        <p:spPr>
          <a:xfrm>
            <a:off x="9685969" y="4799412"/>
            <a:ext cx="150495" cy="284480"/>
          </a:xfrm>
          <a:custGeom>
            <a:avLst/>
            <a:gdLst/>
            <a:ahLst/>
            <a:cxnLst/>
            <a:rect l="l" t="t" r="r" b="b"/>
            <a:pathLst>
              <a:path w="150495" h="284479">
                <a:moveTo>
                  <a:pt x="0" y="266458"/>
                </a:moveTo>
                <a:lnTo>
                  <a:pt x="0" y="272670"/>
                </a:lnTo>
                <a:lnTo>
                  <a:pt x="5122" y="278446"/>
                </a:lnTo>
                <a:lnTo>
                  <a:pt x="53661" y="283455"/>
                </a:lnTo>
                <a:lnTo>
                  <a:pt x="75088" y="284222"/>
                </a:lnTo>
                <a:lnTo>
                  <a:pt x="96560" y="283455"/>
                </a:lnTo>
                <a:lnTo>
                  <a:pt x="138951" y="279318"/>
                </a:lnTo>
                <a:lnTo>
                  <a:pt x="150176" y="272670"/>
                </a:lnTo>
                <a:lnTo>
                  <a:pt x="150176" y="266458"/>
                </a:lnTo>
                <a:lnTo>
                  <a:pt x="150176" y="17654"/>
                </a:lnTo>
                <a:lnTo>
                  <a:pt x="150176" y="11442"/>
                </a:lnTo>
                <a:lnTo>
                  <a:pt x="145163" y="5667"/>
                </a:lnTo>
                <a:lnTo>
                  <a:pt x="96836" y="749"/>
                </a:lnTo>
                <a:lnTo>
                  <a:pt x="75088" y="0"/>
                </a:lnTo>
                <a:lnTo>
                  <a:pt x="53661" y="749"/>
                </a:lnTo>
                <a:lnTo>
                  <a:pt x="11225" y="4795"/>
                </a:lnTo>
                <a:lnTo>
                  <a:pt x="0" y="11442"/>
                </a:lnTo>
                <a:lnTo>
                  <a:pt x="0" y="17654"/>
                </a:lnTo>
                <a:lnTo>
                  <a:pt x="0" y="266458"/>
                </a:lnTo>
                <a:close/>
              </a:path>
            </a:pathLst>
          </a:custGeom>
          <a:ln w="8181">
            <a:solidFill>
              <a:srgbClr val="C7C7C7"/>
            </a:solidFill>
          </a:ln>
        </p:spPr>
        <p:txBody>
          <a:bodyPr wrap="square" lIns="0" tIns="0" rIns="0" bIns="0" rtlCol="0"/>
          <a:lstStyle/>
          <a:p/>
        </p:txBody>
      </p:sp>
      <p:sp>
        <p:nvSpPr>
          <p:cNvPr id="8" name="object 8"/>
          <p:cNvSpPr/>
          <p:nvPr/>
        </p:nvSpPr>
        <p:spPr>
          <a:xfrm>
            <a:off x="9693212" y="4818534"/>
            <a:ext cx="135700" cy="250823"/>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0282423" y="4765300"/>
            <a:ext cx="253381" cy="392331"/>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0328523" y="4799412"/>
            <a:ext cx="150495" cy="284480"/>
          </a:xfrm>
          <a:custGeom>
            <a:avLst/>
            <a:gdLst/>
            <a:ahLst/>
            <a:cxnLst/>
            <a:rect l="l" t="t" r="r" b="b"/>
            <a:pathLst>
              <a:path w="150495" h="284479">
                <a:moveTo>
                  <a:pt x="75088" y="0"/>
                </a:moveTo>
                <a:lnTo>
                  <a:pt x="32939" y="2397"/>
                </a:lnTo>
                <a:lnTo>
                  <a:pt x="0" y="11442"/>
                </a:lnTo>
                <a:lnTo>
                  <a:pt x="0" y="272670"/>
                </a:lnTo>
                <a:lnTo>
                  <a:pt x="53615" y="283455"/>
                </a:lnTo>
                <a:lnTo>
                  <a:pt x="75088" y="284222"/>
                </a:lnTo>
                <a:lnTo>
                  <a:pt x="96514" y="283455"/>
                </a:lnTo>
                <a:lnTo>
                  <a:pt x="138951" y="279318"/>
                </a:lnTo>
                <a:lnTo>
                  <a:pt x="150176" y="272670"/>
                </a:lnTo>
                <a:lnTo>
                  <a:pt x="150176" y="11442"/>
                </a:lnTo>
                <a:lnTo>
                  <a:pt x="96790" y="749"/>
                </a:lnTo>
                <a:lnTo>
                  <a:pt x="75088" y="0"/>
                </a:lnTo>
                <a:close/>
              </a:path>
            </a:pathLst>
          </a:custGeom>
          <a:solidFill>
            <a:srgbClr val="585858"/>
          </a:solidFill>
        </p:spPr>
        <p:txBody>
          <a:bodyPr wrap="square" lIns="0" tIns="0" rIns="0" bIns="0" rtlCol="0"/>
          <a:lstStyle/>
          <a:p/>
        </p:txBody>
      </p:sp>
      <p:sp>
        <p:nvSpPr>
          <p:cNvPr id="11" name="object 11"/>
          <p:cNvSpPr/>
          <p:nvPr/>
        </p:nvSpPr>
        <p:spPr>
          <a:xfrm>
            <a:off x="10328523" y="4799412"/>
            <a:ext cx="150495" cy="284480"/>
          </a:xfrm>
          <a:custGeom>
            <a:avLst/>
            <a:gdLst/>
            <a:ahLst/>
            <a:cxnLst/>
            <a:rect l="l" t="t" r="r" b="b"/>
            <a:pathLst>
              <a:path w="150495" h="284479">
                <a:moveTo>
                  <a:pt x="0" y="266458"/>
                </a:moveTo>
                <a:lnTo>
                  <a:pt x="0" y="272670"/>
                </a:lnTo>
                <a:lnTo>
                  <a:pt x="5013" y="278446"/>
                </a:lnTo>
                <a:lnTo>
                  <a:pt x="53615" y="283455"/>
                </a:lnTo>
                <a:lnTo>
                  <a:pt x="75088" y="284222"/>
                </a:lnTo>
                <a:lnTo>
                  <a:pt x="96514" y="283455"/>
                </a:lnTo>
                <a:lnTo>
                  <a:pt x="138951" y="279318"/>
                </a:lnTo>
                <a:lnTo>
                  <a:pt x="150176" y="272670"/>
                </a:lnTo>
                <a:lnTo>
                  <a:pt x="150176" y="266458"/>
                </a:lnTo>
                <a:lnTo>
                  <a:pt x="150176" y="17654"/>
                </a:lnTo>
                <a:lnTo>
                  <a:pt x="150176" y="11442"/>
                </a:lnTo>
                <a:lnTo>
                  <a:pt x="145054" y="5667"/>
                </a:lnTo>
                <a:lnTo>
                  <a:pt x="96790" y="749"/>
                </a:lnTo>
                <a:lnTo>
                  <a:pt x="75088" y="0"/>
                </a:lnTo>
                <a:lnTo>
                  <a:pt x="53615" y="749"/>
                </a:lnTo>
                <a:lnTo>
                  <a:pt x="11225" y="4795"/>
                </a:lnTo>
                <a:lnTo>
                  <a:pt x="0" y="11442"/>
                </a:lnTo>
                <a:lnTo>
                  <a:pt x="0" y="17654"/>
                </a:lnTo>
                <a:lnTo>
                  <a:pt x="0" y="266458"/>
                </a:lnTo>
                <a:close/>
              </a:path>
            </a:pathLst>
          </a:custGeom>
          <a:ln w="8181">
            <a:solidFill>
              <a:srgbClr val="C7C7C7"/>
            </a:solidFill>
          </a:ln>
        </p:spPr>
        <p:txBody>
          <a:bodyPr wrap="square" lIns="0" tIns="0" rIns="0" bIns="0" rtlCol="0"/>
          <a:lstStyle/>
          <a:p/>
        </p:txBody>
      </p:sp>
      <p:sp>
        <p:nvSpPr>
          <p:cNvPr id="12" name="object 12"/>
          <p:cNvSpPr/>
          <p:nvPr/>
        </p:nvSpPr>
        <p:spPr>
          <a:xfrm>
            <a:off x="10335766" y="4818534"/>
            <a:ext cx="135700" cy="250823"/>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8402495" y="4708085"/>
            <a:ext cx="580325" cy="514934"/>
          </a:xfrm>
          <a:prstGeom prst="rect">
            <a:avLst/>
          </a:prstGeom>
          <a:blipFill>
            <a:blip r:embed="rId6" cstate="print"/>
            <a:stretch>
              <a:fillRect/>
            </a:stretch>
          </a:blipFill>
        </p:spPr>
        <p:txBody>
          <a:bodyPr wrap="square" lIns="0" tIns="0" rIns="0" bIns="0" rtlCol="0"/>
          <a:lstStyle/>
          <a:p/>
        </p:txBody>
      </p:sp>
      <p:sp>
        <p:nvSpPr>
          <p:cNvPr id="14" name="object 14"/>
          <p:cNvSpPr/>
          <p:nvPr/>
        </p:nvSpPr>
        <p:spPr>
          <a:xfrm>
            <a:off x="8457510" y="4738055"/>
            <a:ext cx="469900" cy="407034"/>
          </a:xfrm>
          <a:custGeom>
            <a:avLst/>
            <a:gdLst/>
            <a:ahLst/>
            <a:cxnLst/>
            <a:rect l="l" t="t" r="r" b="b"/>
            <a:pathLst>
              <a:path w="469900" h="407035">
                <a:moveTo>
                  <a:pt x="341950" y="331192"/>
                </a:moveTo>
                <a:lnTo>
                  <a:pt x="60342" y="331192"/>
                </a:lnTo>
                <a:lnTo>
                  <a:pt x="0" y="406825"/>
                </a:lnTo>
                <a:lnTo>
                  <a:pt x="402282" y="406825"/>
                </a:lnTo>
                <a:lnTo>
                  <a:pt x="341950" y="331192"/>
                </a:lnTo>
                <a:close/>
              </a:path>
              <a:path w="469900" h="407035">
                <a:moveTo>
                  <a:pt x="469404" y="0"/>
                </a:moveTo>
                <a:lnTo>
                  <a:pt x="317985" y="0"/>
                </a:lnTo>
                <a:lnTo>
                  <a:pt x="317985" y="51656"/>
                </a:lnTo>
                <a:lnTo>
                  <a:pt x="382927" y="51656"/>
                </a:lnTo>
                <a:lnTo>
                  <a:pt x="382927" y="291523"/>
                </a:lnTo>
                <a:lnTo>
                  <a:pt x="317985" y="291523"/>
                </a:lnTo>
                <a:lnTo>
                  <a:pt x="317985" y="331192"/>
                </a:lnTo>
                <a:lnTo>
                  <a:pt x="341950" y="331192"/>
                </a:lnTo>
                <a:lnTo>
                  <a:pt x="364586" y="359527"/>
                </a:lnTo>
                <a:lnTo>
                  <a:pt x="469404" y="359527"/>
                </a:lnTo>
                <a:lnTo>
                  <a:pt x="469404" y="0"/>
                </a:lnTo>
                <a:close/>
              </a:path>
              <a:path w="469900" h="407035">
                <a:moveTo>
                  <a:pt x="232751" y="291523"/>
                </a:moveTo>
                <a:lnTo>
                  <a:pt x="169542" y="291523"/>
                </a:lnTo>
                <a:lnTo>
                  <a:pt x="169542" y="331192"/>
                </a:lnTo>
                <a:lnTo>
                  <a:pt x="232751" y="331192"/>
                </a:lnTo>
                <a:lnTo>
                  <a:pt x="232751" y="291523"/>
                </a:lnTo>
                <a:close/>
              </a:path>
              <a:path w="469900" h="407035">
                <a:moveTo>
                  <a:pt x="382927" y="51656"/>
                </a:moveTo>
                <a:lnTo>
                  <a:pt x="23409" y="51656"/>
                </a:lnTo>
                <a:lnTo>
                  <a:pt x="23409" y="291523"/>
                </a:lnTo>
                <a:lnTo>
                  <a:pt x="382927" y="291523"/>
                </a:lnTo>
                <a:lnTo>
                  <a:pt x="382927" y="51656"/>
                </a:lnTo>
                <a:close/>
              </a:path>
            </a:pathLst>
          </a:custGeom>
          <a:solidFill>
            <a:srgbClr val="585858"/>
          </a:solidFill>
        </p:spPr>
        <p:txBody>
          <a:bodyPr wrap="square" lIns="0" tIns="0" rIns="0" bIns="0" rtlCol="0"/>
          <a:lstStyle/>
          <a:p/>
        </p:txBody>
      </p:sp>
      <p:sp>
        <p:nvSpPr>
          <p:cNvPr id="15" name="object 15"/>
          <p:cNvSpPr/>
          <p:nvPr/>
        </p:nvSpPr>
        <p:spPr>
          <a:xfrm>
            <a:off x="8775495" y="4738055"/>
            <a:ext cx="151765" cy="360045"/>
          </a:xfrm>
          <a:custGeom>
            <a:avLst/>
            <a:gdLst/>
            <a:ahLst/>
            <a:cxnLst/>
            <a:rect l="l" t="t" r="r" b="b"/>
            <a:pathLst>
              <a:path w="151765" h="360045">
                <a:moveTo>
                  <a:pt x="0" y="291523"/>
                </a:moveTo>
                <a:lnTo>
                  <a:pt x="0" y="331192"/>
                </a:lnTo>
                <a:lnTo>
                  <a:pt x="23964" y="331192"/>
                </a:lnTo>
                <a:lnTo>
                  <a:pt x="46600" y="359527"/>
                </a:lnTo>
                <a:lnTo>
                  <a:pt x="151418" y="359527"/>
                </a:lnTo>
                <a:lnTo>
                  <a:pt x="151418" y="0"/>
                </a:lnTo>
                <a:lnTo>
                  <a:pt x="0" y="0"/>
                </a:lnTo>
                <a:lnTo>
                  <a:pt x="0" y="51656"/>
                </a:lnTo>
                <a:lnTo>
                  <a:pt x="64941" y="51656"/>
                </a:lnTo>
                <a:lnTo>
                  <a:pt x="64941" y="291523"/>
                </a:lnTo>
                <a:lnTo>
                  <a:pt x="0" y="291523"/>
                </a:lnTo>
                <a:close/>
              </a:path>
            </a:pathLst>
          </a:custGeom>
          <a:ln w="8181">
            <a:solidFill>
              <a:srgbClr val="C7C7C7"/>
            </a:solidFill>
          </a:ln>
        </p:spPr>
        <p:txBody>
          <a:bodyPr wrap="square" lIns="0" tIns="0" rIns="0" bIns="0" rtlCol="0"/>
          <a:lstStyle/>
          <a:p/>
        </p:txBody>
      </p:sp>
      <p:sp>
        <p:nvSpPr>
          <p:cNvPr id="16" name="object 16"/>
          <p:cNvSpPr/>
          <p:nvPr/>
        </p:nvSpPr>
        <p:spPr>
          <a:xfrm>
            <a:off x="8480918" y="4789712"/>
            <a:ext cx="360045" cy="240029"/>
          </a:xfrm>
          <a:custGeom>
            <a:avLst/>
            <a:gdLst/>
            <a:ahLst/>
            <a:cxnLst/>
            <a:rect l="l" t="t" r="r" b="b"/>
            <a:pathLst>
              <a:path w="360045" h="240029">
                <a:moveTo>
                  <a:pt x="359518" y="0"/>
                </a:moveTo>
                <a:lnTo>
                  <a:pt x="0" y="0"/>
                </a:lnTo>
                <a:lnTo>
                  <a:pt x="0" y="239866"/>
                </a:lnTo>
                <a:lnTo>
                  <a:pt x="359518" y="239866"/>
                </a:lnTo>
                <a:lnTo>
                  <a:pt x="359518" y="0"/>
                </a:lnTo>
                <a:close/>
              </a:path>
            </a:pathLst>
          </a:custGeom>
          <a:ln w="8181">
            <a:solidFill>
              <a:srgbClr val="C7C7C7"/>
            </a:solidFill>
          </a:ln>
        </p:spPr>
        <p:txBody>
          <a:bodyPr wrap="square" lIns="0" tIns="0" rIns="0" bIns="0" rtlCol="0"/>
          <a:lstStyle/>
          <a:p/>
        </p:txBody>
      </p:sp>
      <p:sp>
        <p:nvSpPr>
          <p:cNvPr id="17" name="object 17"/>
          <p:cNvSpPr/>
          <p:nvPr/>
        </p:nvSpPr>
        <p:spPr>
          <a:xfrm>
            <a:off x="8457510" y="5069248"/>
            <a:ext cx="402590" cy="76200"/>
          </a:xfrm>
          <a:custGeom>
            <a:avLst/>
            <a:gdLst/>
            <a:ahLst/>
            <a:cxnLst/>
            <a:rect l="l" t="t" r="r" b="b"/>
            <a:pathLst>
              <a:path w="402590" h="76200">
                <a:moveTo>
                  <a:pt x="402282" y="75632"/>
                </a:moveTo>
                <a:lnTo>
                  <a:pt x="341950" y="0"/>
                </a:lnTo>
                <a:lnTo>
                  <a:pt x="60342" y="0"/>
                </a:lnTo>
                <a:lnTo>
                  <a:pt x="0" y="75632"/>
                </a:lnTo>
                <a:lnTo>
                  <a:pt x="402282" y="75632"/>
                </a:lnTo>
                <a:close/>
              </a:path>
            </a:pathLst>
          </a:custGeom>
          <a:ln w="8181">
            <a:solidFill>
              <a:srgbClr val="C7C7C7"/>
            </a:solidFill>
          </a:ln>
        </p:spPr>
        <p:txBody>
          <a:bodyPr wrap="square" lIns="0" tIns="0" rIns="0" bIns="0" rtlCol="0"/>
          <a:lstStyle/>
          <a:p/>
        </p:txBody>
      </p:sp>
      <p:sp>
        <p:nvSpPr>
          <p:cNvPr id="18" name="object 18"/>
          <p:cNvSpPr/>
          <p:nvPr/>
        </p:nvSpPr>
        <p:spPr>
          <a:xfrm>
            <a:off x="8627051" y="5029579"/>
            <a:ext cx="63500" cy="40005"/>
          </a:xfrm>
          <a:custGeom>
            <a:avLst/>
            <a:gdLst/>
            <a:ahLst/>
            <a:cxnLst/>
            <a:rect l="l" t="t" r="r" b="b"/>
            <a:pathLst>
              <a:path w="63500" h="40004">
                <a:moveTo>
                  <a:pt x="63209" y="0"/>
                </a:moveTo>
                <a:lnTo>
                  <a:pt x="0" y="0"/>
                </a:lnTo>
                <a:lnTo>
                  <a:pt x="0" y="39669"/>
                </a:lnTo>
                <a:lnTo>
                  <a:pt x="63209" y="39669"/>
                </a:lnTo>
                <a:lnTo>
                  <a:pt x="63209" y="0"/>
                </a:lnTo>
                <a:close/>
              </a:path>
            </a:pathLst>
          </a:custGeom>
          <a:ln w="8181">
            <a:solidFill>
              <a:srgbClr val="C7C7C7"/>
            </a:solidFill>
          </a:ln>
        </p:spPr>
        <p:txBody>
          <a:bodyPr wrap="square" lIns="0" tIns="0" rIns="0" bIns="0" rtlCol="0"/>
          <a:lstStyle/>
          <a:p/>
        </p:txBody>
      </p:sp>
      <p:sp>
        <p:nvSpPr>
          <p:cNvPr id="19" name="object 19"/>
          <p:cNvSpPr/>
          <p:nvPr/>
        </p:nvSpPr>
        <p:spPr>
          <a:xfrm>
            <a:off x="8451537" y="4781648"/>
            <a:ext cx="425027" cy="302421"/>
          </a:xfrm>
          <a:prstGeom prst="rect">
            <a:avLst/>
          </a:prstGeom>
          <a:blipFill>
            <a:blip r:embed="rId7" cstate="print"/>
            <a:stretch>
              <a:fillRect/>
            </a:stretch>
          </a:blipFill>
        </p:spPr>
        <p:txBody>
          <a:bodyPr wrap="square" lIns="0" tIns="0" rIns="0" bIns="0" rtlCol="0"/>
          <a:lstStyle/>
          <a:p/>
        </p:txBody>
      </p:sp>
      <p:sp>
        <p:nvSpPr>
          <p:cNvPr id="20" name="object 20"/>
          <p:cNvSpPr/>
          <p:nvPr/>
        </p:nvSpPr>
        <p:spPr>
          <a:xfrm>
            <a:off x="8504229" y="4813470"/>
            <a:ext cx="313690" cy="194945"/>
          </a:xfrm>
          <a:custGeom>
            <a:avLst/>
            <a:gdLst/>
            <a:ahLst/>
            <a:cxnLst/>
            <a:rect l="l" t="t" r="r" b="b"/>
            <a:pathLst>
              <a:path w="313690" h="194945">
                <a:moveTo>
                  <a:pt x="0" y="194530"/>
                </a:moveTo>
                <a:lnTo>
                  <a:pt x="313408" y="194530"/>
                </a:lnTo>
                <a:lnTo>
                  <a:pt x="313408" y="0"/>
                </a:lnTo>
                <a:lnTo>
                  <a:pt x="0" y="0"/>
                </a:lnTo>
                <a:lnTo>
                  <a:pt x="0" y="194530"/>
                </a:lnTo>
                <a:close/>
              </a:path>
            </a:pathLst>
          </a:custGeom>
          <a:solidFill>
            <a:srgbClr val="585858"/>
          </a:solidFill>
        </p:spPr>
        <p:txBody>
          <a:bodyPr wrap="square" lIns="0" tIns="0" rIns="0" bIns="0" rtlCol="0"/>
          <a:lstStyle/>
          <a:p/>
        </p:txBody>
      </p:sp>
      <p:sp>
        <p:nvSpPr>
          <p:cNvPr id="21" name="object 21"/>
          <p:cNvSpPr/>
          <p:nvPr/>
        </p:nvSpPr>
        <p:spPr>
          <a:xfrm>
            <a:off x="8504229" y="4813470"/>
            <a:ext cx="313690" cy="194945"/>
          </a:xfrm>
          <a:custGeom>
            <a:avLst/>
            <a:gdLst/>
            <a:ahLst/>
            <a:cxnLst/>
            <a:rect l="l" t="t" r="r" b="b"/>
            <a:pathLst>
              <a:path w="313690" h="194945">
                <a:moveTo>
                  <a:pt x="0" y="194530"/>
                </a:moveTo>
                <a:lnTo>
                  <a:pt x="313408" y="194530"/>
                </a:lnTo>
                <a:lnTo>
                  <a:pt x="313408" y="0"/>
                </a:lnTo>
                <a:lnTo>
                  <a:pt x="0" y="0"/>
                </a:lnTo>
                <a:lnTo>
                  <a:pt x="0" y="194530"/>
                </a:lnTo>
                <a:close/>
              </a:path>
            </a:pathLst>
          </a:custGeom>
          <a:ln w="8181">
            <a:solidFill>
              <a:srgbClr val="FFFFFF"/>
            </a:solidFill>
          </a:ln>
        </p:spPr>
        <p:txBody>
          <a:bodyPr wrap="square" lIns="0" tIns="0" rIns="0" bIns="0" rtlCol="0"/>
          <a:lstStyle/>
          <a:p/>
        </p:txBody>
      </p:sp>
      <p:sp>
        <p:nvSpPr>
          <p:cNvPr id="22" name="object 22"/>
          <p:cNvSpPr/>
          <p:nvPr/>
        </p:nvSpPr>
        <p:spPr>
          <a:xfrm>
            <a:off x="8467884" y="4740780"/>
            <a:ext cx="482242" cy="457719"/>
          </a:xfrm>
          <a:prstGeom prst="rect">
            <a:avLst/>
          </a:prstGeom>
          <a:blipFill>
            <a:blip r:embed="rId8" cstate="print"/>
            <a:stretch>
              <a:fillRect/>
            </a:stretch>
          </a:blipFill>
        </p:spPr>
        <p:txBody>
          <a:bodyPr wrap="square" lIns="0" tIns="0" rIns="0" bIns="0" rtlCol="0"/>
          <a:lstStyle/>
          <a:p/>
        </p:txBody>
      </p:sp>
      <p:sp>
        <p:nvSpPr>
          <p:cNvPr id="23" name="object 23"/>
          <p:cNvSpPr/>
          <p:nvPr/>
        </p:nvSpPr>
        <p:spPr>
          <a:xfrm>
            <a:off x="8512261" y="4765737"/>
            <a:ext cx="386715" cy="363855"/>
          </a:xfrm>
          <a:custGeom>
            <a:avLst/>
            <a:gdLst/>
            <a:ahLst/>
            <a:cxnLst/>
            <a:rect l="l" t="t" r="r" b="b"/>
            <a:pathLst>
              <a:path w="386715" h="363854">
                <a:moveTo>
                  <a:pt x="386436" y="0"/>
                </a:moveTo>
                <a:lnTo>
                  <a:pt x="354014" y="0"/>
                </a:lnTo>
                <a:lnTo>
                  <a:pt x="354014" y="12641"/>
                </a:lnTo>
                <a:lnTo>
                  <a:pt x="386436" y="12641"/>
                </a:lnTo>
                <a:lnTo>
                  <a:pt x="386436" y="0"/>
                </a:lnTo>
                <a:close/>
              </a:path>
              <a:path w="386715" h="363854">
                <a:moveTo>
                  <a:pt x="386436" y="22450"/>
                </a:moveTo>
                <a:lnTo>
                  <a:pt x="354014" y="22450"/>
                </a:lnTo>
                <a:lnTo>
                  <a:pt x="354014" y="35091"/>
                </a:lnTo>
                <a:lnTo>
                  <a:pt x="386436" y="35091"/>
                </a:lnTo>
                <a:lnTo>
                  <a:pt x="386436" y="22450"/>
                </a:lnTo>
                <a:close/>
              </a:path>
              <a:path w="386715" h="363854">
                <a:moveTo>
                  <a:pt x="274698" y="334135"/>
                </a:moveTo>
                <a:lnTo>
                  <a:pt x="256836" y="334135"/>
                </a:lnTo>
                <a:lnTo>
                  <a:pt x="266829" y="345251"/>
                </a:lnTo>
                <a:lnTo>
                  <a:pt x="286097" y="345251"/>
                </a:lnTo>
                <a:lnTo>
                  <a:pt x="274698" y="334135"/>
                </a:lnTo>
                <a:close/>
              </a:path>
              <a:path w="386715" h="363854">
                <a:moveTo>
                  <a:pt x="230800" y="314409"/>
                </a:moveTo>
                <a:lnTo>
                  <a:pt x="215390" y="314409"/>
                </a:lnTo>
                <a:lnTo>
                  <a:pt x="223836" y="326397"/>
                </a:lnTo>
                <a:lnTo>
                  <a:pt x="240739" y="326397"/>
                </a:lnTo>
                <a:lnTo>
                  <a:pt x="230800" y="314409"/>
                </a:lnTo>
                <a:close/>
              </a:path>
              <a:path w="386715" h="363854">
                <a:moveTo>
                  <a:pt x="254482" y="314409"/>
                </a:moveTo>
                <a:lnTo>
                  <a:pt x="239083" y="314409"/>
                </a:lnTo>
                <a:lnTo>
                  <a:pt x="249839" y="326397"/>
                </a:lnTo>
                <a:lnTo>
                  <a:pt x="266742" y="326397"/>
                </a:lnTo>
                <a:lnTo>
                  <a:pt x="254482" y="314409"/>
                </a:lnTo>
                <a:close/>
              </a:path>
              <a:path w="386715" h="363854">
                <a:moveTo>
                  <a:pt x="247202" y="334135"/>
                </a:moveTo>
                <a:lnTo>
                  <a:pt x="229318" y="334135"/>
                </a:lnTo>
                <a:lnTo>
                  <a:pt x="237176" y="345251"/>
                </a:lnTo>
                <a:lnTo>
                  <a:pt x="256454" y="345251"/>
                </a:lnTo>
                <a:lnTo>
                  <a:pt x="247202" y="334135"/>
                </a:lnTo>
                <a:close/>
              </a:path>
              <a:path w="386715" h="363854">
                <a:moveTo>
                  <a:pt x="219706" y="334135"/>
                </a:moveTo>
                <a:lnTo>
                  <a:pt x="201811" y="334135"/>
                </a:lnTo>
                <a:lnTo>
                  <a:pt x="207522" y="345251"/>
                </a:lnTo>
                <a:lnTo>
                  <a:pt x="226811" y="345251"/>
                </a:lnTo>
                <a:lnTo>
                  <a:pt x="219706" y="334135"/>
                </a:lnTo>
                <a:close/>
              </a:path>
              <a:path w="386715" h="363854">
                <a:moveTo>
                  <a:pt x="207151" y="314409"/>
                </a:moveTo>
                <a:lnTo>
                  <a:pt x="191741" y="314409"/>
                </a:lnTo>
                <a:lnTo>
                  <a:pt x="197910" y="326615"/>
                </a:lnTo>
                <a:lnTo>
                  <a:pt x="214845" y="326615"/>
                </a:lnTo>
                <a:lnTo>
                  <a:pt x="207151" y="314409"/>
                </a:lnTo>
                <a:close/>
              </a:path>
              <a:path w="386715" h="363854">
                <a:moveTo>
                  <a:pt x="192199" y="334135"/>
                </a:moveTo>
                <a:lnTo>
                  <a:pt x="174326" y="334135"/>
                </a:lnTo>
                <a:lnTo>
                  <a:pt x="177879" y="345251"/>
                </a:lnTo>
                <a:lnTo>
                  <a:pt x="197168" y="345251"/>
                </a:lnTo>
                <a:lnTo>
                  <a:pt x="192199" y="334135"/>
                </a:lnTo>
                <a:close/>
              </a:path>
              <a:path w="386715" h="363854">
                <a:moveTo>
                  <a:pt x="183786" y="315281"/>
                </a:moveTo>
                <a:lnTo>
                  <a:pt x="168278" y="315281"/>
                </a:lnTo>
                <a:lnTo>
                  <a:pt x="171907" y="326615"/>
                </a:lnTo>
                <a:lnTo>
                  <a:pt x="188853" y="326615"/>
                </a:lnTo>
                <a:lnTo>
                  <a:pt x="183786" y="315281"/>
                </a:lnTo>
                <a:close/>
              </a:path>
              <a:path w="386715" h="363854">
                <a:moveTo>
                  <a:pt x="164703" y="334135"/>
                </a:moveTo>
                <a:lnTo>
                  <a:pt x="146819" y="334135"/>
                </a:lnTo>
                <a:lnTo>
                  <a:pt x="148236" y="345251"/>
                </a:lnTo>
                <a:lnTo>
                  <a:pt x="167515" y="345251"/>
                </a:lnTo>
                <a:lnTo>
                  <a:pt x="164703" y="334135"/>
                </a:lnTo>
                <a:close/>
              </a:path>
              <a:path w="386715" h="363854">
                <a:moveTo>
                  <a:pt x="160180" y="316262"/>
                </a:moveTo>
                <a:lnTo>
                  <a:pt x="144541" y="316262"/>
                </a:lnTo>
                <a:lnTo>
                  <a:pt x="145958" y="327378"/>
                </a:lnTo>
                <a:lnTo>
                  <a:pt x="162981" y="327378"/>
                </a:lnTo>
                <a:lnTo>
                  <a:pt x="160180" y="316262"/>
                </a:lnTo>
                <a:close/>
              </a:path>
              <a:path w="386715" h="363854">
                <a:moveTo>
                  <a:pt x="136139" y="316262"/>
                </a:moveTo>
                <a:lnTo>
                  <a:pt x="120511" y="316262"/>
                </a:lnTo>
                <a:lnTo>
                  <a:pt x="119770" y="327378"/>
                </a:lnTo>
                <a:lnTo>
                  <a:pt x="136793" y="327378"/>
                </a:lnTo>
                <a:lnTo>
                  <a:pt x="136139" y="316262"/>
                </a:lnTo>
                <a:close/>
              </a:path>
              <a:path w="386715" h="363854">
                <a:moveTo>
                  <a:pt x="137196" y="334135"/>
                </a:moveTo>
                <a:lnTo>
                  <a:pt x="119323" y="334135"/>
                </a:lnTo>
                <a:lnTo>
                  <a:pt x="118582" y="345251"/>
                </a:lnTo>
                <a:lnTo>
                  <a:pt x="137861" y="345251"/>
                </a:lnTo>
                <a:lnTo>
                  <a:pt x="137196" y="334135"/>
                </a:lnTo>
                <a:close/>
              </a:path>
              <a:path w="386715" h="363854">
                <a:moveTo>
                  <a:pt x="112109" y="316262"/>
                </a:moveTo>
                <a:lnTo>
                  <a:pt x="96470" y="316262"/>
                </a:lnTo>
                <a:lnTo>
                  <a:pt x="93593" y="327378"/>
                </a:lnTo>
                <a:lnTo>
                  <a:pt x="110616" y="327378"/>
                </a:lnTo>
                <a:lnTo>
                  <a:pt x="112109" y="316262"/>
                </a:lnTo>
                <a:close/>
              </a:path>
              <a:path w="386715" h="363854">
                <a:moveTo>
                  <a:pt x="109700" y="334135"/>
                </a:moveTo>
                <a:lnTo>
                  <a:pt x="91816" y="334135"/>
                </a:lnTo>
                <a:lnTo>
                  <a:pt x="88939" y="345251"/>
                </a:lnTo>
                <a:lnTo>
                  <a:pt x="108218" y="345251"/>
                </a:lnTo>
                <a:lnTo>
                  <a:pt x="109700" y="334135"/>
                </a:lnTo>
                <a:close/>
              </a:path>
              <a:path w="386715" h="363854">
                <a:moveTo>
                  <a:pt x="207772" y="352444"/>
                </a:moveTo>
                <a:lnTo>
                  <a:pt x="81627" y="352444"/>
                </a:lnTo>
                <a:lnTo>
                  <a:pt x="78357" y="363560"/>
                </a:lnTo>
                <a:lnTo>
                  <a:pt x="213243" y="363560"/>
                </a:lnTo>
                <a:lnTo>
                  <a:pt x="207772" y="352444"/>
                </a:lnTo>
                <a:close/>
              </a:path>
              <a:path w="386715" h="363854">
                <a:moveTo>
                  <a:pt x="88067" y="316262"/>
                </a:moveTo>
                <a:lnTo>
                  <a:pt x="72439" y="316262"/>
                </a:lnTo>
                <a:lnTo>
                  <a:pt x="67415" y="327378"/>
                </a:lnTo>
                <a:lnTo>
                  <a:pt x="84438" y="327378"/>
                </a:lnTo>
                <a:lnTo>
                  <a:pt x="88067" y="316262"/>
                </a:lnTo>
                <a:close/>
              </a:path>
              <a:path w="386715" h="363854">
                <a:moveTo>
                  <a:pt x="82204" y="334135"/>
                </a:moveTo>
                <a:lnTo>
                  <a:pt x="64320" y="334135"/>
                </a:lnTo>
                <a:lnTo>
                  <a:pt x="59285" y="345251"/>
                </a:lnTo>
                <a:lnTo>
                  <a:pt x="78564" y="345251"/>
                </a:lnTo>
                <a:lnTo>
                  <a:pt x="82204" y="334135"/>
                </a:lnTo>
                <a:close/>
              </a:path>
              <a:path w="386715" h="363854">
                <a:moveTo>
                  <a:pt x="64037" y="316262"/>
                </a:moveTo>
                <a:lnTo>
                  <a:pt x="48409" y="316262"/>
                </a:lnTo>
                <a:lnTo>
                  <a:pt x="41227" y="327378"/>
                </a:lnTo>
                <a:lnTo>
                  <a:pt x="58250" y="327378"/>
                </a:lnTo>
                <a:lnTo>
                  <a:pt x="64037" y="316262"/>
                </a:lnTo>
                <a:close/>
              </a:path>
              <a:path w="386715" h="363854">
                <a:moveTo>
                  <a:pt x="54708" y="334135"/>
                </a:moveTo>
                <a:lnTo>
                  <a:pt x="36824" y="334135"/>
                </a:lnTo>
                <a:lnTo>
                  <a:pt x="29642" y="345251"/>
                </a:lnTo>
                <a:lnTo>
                  <a:pt x="48921" y="345251"/>
                </a:lnTo>
                <a:lnTo>
                  <a:pt x="54708" y="334135"/>
                </a:lnTo>
                <a:close/>
              </a:path>
              <a:path w="386715" h="363854">
                <a:moveTo>
                  <a:pt x="39996" y="316262"/>
                </a:moveTo>
                <a:lnTo>
                  <a:pt x="24379" y="316262"/>
                </a:lnTo>
                <a:lnTo>
                  <a:pt x="15050" y="327378"/>
                </a:lnTo>
                <a:lnTo>
                  <a:pt x="32073" y="327378"/>
                </a:lnTo>
                <a:lnTo>
                  <a:pt x="39996" y="316262"/>
                </a:lnTo>
                <a:close/>
              </a:path>
              <a:path w="386715" h="363854">
                <a:moveTo>
                  <a:pt x="27201" y="334135"/>
                </a:moveTo>
                <a:lnTo>
                  <a:pt x="9328" y="334135"/>
                </a:lnTo>
                <a:lnTo>
                  <a:pt x="0" y="345251"/>
                </a:lnTo>
                <a:lnTo>
                  <a:pt x="19267" y="345251"/>
                </a:lnTo>
                <a:lnTo>
                  <a:pt x="27201" y="334135"/>
                </a:lnTo>
                <a:close/>
              </a:path>
            </a:pathLst>
          </a:custGeom>
          <a:solidFill>
            <a:srgbClr val="FFFFFF"/>
          </a:solidFill>
        </p:spPr>
        <p:txBody>
          <a:bodyPr wrap="square" lIns="0" tIns="0" rIns="0" bIns="0" rtlCol="0"/>
          <a:lstStyle/>
          <a:p/>
        </p:txBody>
      </p:sp>
      <p:sp>
        <p:nvSpPr>
          <p:cNvPr id="24" name="object 24"/>
          <p:cNvSpPr/>
          <p:nvPr/>
        </p:nvSpPr>
        <p:spPr>
          <a:xfrm>
            <a:off x="8982821" y="4708085"/>
            <a:ext cx="580325" cy="514934"/>
          </a:xfrm>
          <a:prstGeom prst="rect">
            <a:avLst/>
          </a:prstGeom>
          <a:blipFill>
            <a:blip r:embed="rId9" cstate="print"/>
            <a:stretch>
              <a:fillRect/>
            </a:stretch>
          </a:blipFill>
        </p:spPr>
        <p:txBody>
          <a:bodyPr wrap="square" lIns="0" tIns="0" rIns="0" bIns="0" rtlCol="0"/>
          <a:lstStyle/>
          <a:p/>
        </p:txBody>
      </p:sp>
      <p:sp>
        <p:nvSpPr>
          <p:cNvPr id="25" name="object 25"/>
          <p:cNvSpPr/>
          <p:nvPr/>
        </p:nvSpPr>
        <p:spPr>
          <a:xfrm>
            <a:off x="9038249" y="4738055"/>
            <a:ext cx="469900" cy="407034"/>
          </a:xfrm>
          <a:custGeom>
            <a:avLst/>
            <a:gdLst/>
            <a:ahLst/>
            <a:cxnLst/>
            <a:rect l="l" t="t" r="r" b="b"/>
            <a:pathLst>
              <a:path w="469900" h="407035">
                <a:moveTo>
                  <a:pt x="341917" y="331192"/>
                </a:moveTo>
                <a:lnTo>
                  <a:pt x="60342" y="331192"/>
                </a:lnTo>
                <a:lnTo>
                  <a:pt x="0" y="406825"/>
                </a:lnTo>
                <a:lnTo>
                  <a:pt x="402293" y="406825"/>
                </a:lnTo>
                <a:lnTo>
                  <a:pt x="341917" y="331192"/>
                </a:lnTo>
                <a:close/>
              </a:path>
              <a:path w="469900" h="407035">
                <a:moveTo>
                  <a:pt x="469426" y="0"/>
                </a:moveTo>
                <a:lnTo>
                  <a:pt x="317974" y="0"/>
                </a:lnTo>
                <a:lnTo>
                  <a:pt x="317974" y="51656"/>
                </a:lnTo>
                <a:lnTo>
                  <a:pt x="382894" y="51656"/>
                </a:lnTo>
                <a:lnTo>
                  <a:pt x="382894" y="291523"/>
                </a:lnTo>
                <a:lnTo>
                  <a:pt x="317974" y="291523"/>
                </a:lnTo>
                <a:lnTo>
                  <a:pt x="317974" y="331192"/>
                </a:lnTo>
                <a:lnTo>
                  <a:pt x="341917" y="331192"/>
                </a:lnTo>
                <a:lnTo>
                  <a:pt x="364586" y="359527"/>
                </a:lnTo>
                <a:lnTo>
                  <a:pt x="469426" y="359527"/>
                </a:lnTo>
                <a:lnTo>
                  <a:pt x="469426" y="0"/>
                </a:lnTo>
                <a:close/>
              </a:path>
              <a:path w="469900" h="407035">
                <a:moveTo>
                  <a:pt x="232740" y="291523"/>
                </a:moveTo>
                <a:lnTo>
                  <a:pt x="169531" y="291523"/>
                </a:lnTo>
                <a:lnTo>
                  <a:pt x="169531" y="331192"/>
                </a:lnTo>
                <a:lnTo>
                  <a:pt x="232740" y="331192"/>
                </a:lnTo>
                <a:lnTo>
                  <a:pt x="232740" y="291523"/>
                </a:lnTo>
                <a:close/>
              </a:path>
              <a:path w="469900" h="407035">
                <a:moveTo>
                  <a:pt x="382894" y="51656"/>
                </a:moveTo>
                <a:lnTo>
                  <a:pt x="23409" y="51656"/>
                </a:lnTo>
                <a:lnTo>
                  <a:pt x="23409" y="291523"/>
                </a:lnTo>
                <a:lnTo>
                  <a:pt x="382894" y="291523"/>
                </a:lnTo>
                <a:lnTo>
                  <a:pt x="382894" y="51656"/>
                </a:lnTo>
                <a:close/>
              </a:path>
            </a:pathLst>
          </a:custGeom>
          <a:solidFill>
            <a:srgbClr val="585858"/>
          </a:solidFill>
        </p:spPr>
        <p:txBody>
          <a:bodyPr wrap="square" lIns="0" tIns="0" rIns="0" bIns="0" rtlCol="0"/>
          <a:lstStyle/>
          <a:p/>
        </p:txBody>
      </p:sp>
      <p:sp>
        <p:nvSpPr>
          <p:cNvPr id="26" name="object 26"/>
          <p:cNvSpPr/>
          <p:nvPr/>
        </p:nvSpPr>
        <p:spPr>
          <a:xfrm>
            <a:off x="9356224" y="4738055"/>
            <a:ext cx="151765" cy="360045"/>
          </a:xfrm>
          <a:custGeom>
            <a:avLst/>
            <a:gdLst/>
            <a:ahLst/>
            <a:cxnLst/>
            <a:rect l="l" t="t" r="r" b="b"/>
            <a:pathLst>
              <a:path w="151765" h="360045">
                <a:moveTo>
                  <a:pt x="0" y="291523"/>
                </a:moveTo>
                <a:lnTo>
                  <a:pt x="0" y="331192"/>
                </a:lnTo>
                <a:lnTo>
                  <a:pt x="23943" y="331192"/>
                </a:lnTo>
                <a:lnTo>
                  <a:pt x="46611" y="359527"/>
                </a:lnTo>
                <a:lnTo>
                  <a:pt x="151451" y="359527"/>
                </a:lnTo>
                <a:lnTo>
                  <a:pt x="151451" y="0"/>
                </a:lnTo>
                <a:lnTo>
                  <a:pt x="0" y="0"/>
                </a:lnTo>
                <a:lnTo>
                  <a:pt x="0" y="51656"/>
                </a:lnTo>
                <a:lnTo>
                  <a:pt x="64920" y="51656"/>
                </a:lnTo>
                <a:lnTo>
                  <a:pt x="64920" y="291523"/>
                </a:lnTo>
                <a:lnTo>
                  <a:pt x="0" y="291523"/>
                </a:lnTo>
                <a:close/>
              </a:path>
            </a:pathLst>
          </a:custGeom>
          <a:ln w="8181">
            <a:solidFill>
              <a:srgbClr val="C7C7C7"/>
            </a:solidFill>
          </a:ln>
        </p:spPr>
        <p:txBody>
          <a:bodyPr wrap="square" lIns="0" tIns="0" rIns="0" bIns="0" rtlCol="0"/>
          <a:lstStyle/>
          <a:p/>
        </p:txBody>
      </p:sp>
      <p:sp>
        <p:nvSpPr>
          <p:cNvPr id="27" name="object 27"/>
          <p:cNvSpPr/>
          <p:nvPr/>
        </p:nvSpPr>
        <p:spPr>
          <a:xfrm>
            <a:off x="9061658" y="4789712"/>
            <a:ext cx="360045" cy="240029"/>
          </a:xfrm>
          <a:custGeom>
            <a:avLst/>
            <a:gdLst/>
            <a:ahLst/>
            <a:cxnLst/>
            <a:rect l="l" t="t" r="r" b="b"/>
            <a:pathLst>
              <a:path w="360045" h="240029">
                <a:moveTo>
                  <a:pt x="359485" y="0"/>
                </a:moveTo>
                <a:lnTo>
                  <a:pt x="0" y="0"/>
                </a:lnTo>
                <a:lnTo>
                  <a:pt x="0" y="239866"/>
                </a:lnTo>
                <a:lnTo>
                  <a:pt x="359485" y="239866"/>
                </a:lnTo>
                <a:lnTo>
                  <a:pt x="359485" y="0"/>
                </a:lnTo>
                <a:close/>
              </a:path>
            </a:pathLst>
          </a:custGeom>
          <a:ln w="8181">
            <a:solidFill>
              <a:srgbClr val="C7C7C7"/>
            </a:solidFill>
          </a:ln>
        </p:spPr>
        <p:txBody>
          <a:bodyPr wrap="square" lIns="0" tIns="0" rIns="0" bIns="0" rtlCol="0"/>
          <a:lstStyle/>
          <a:p/>
        </p:txBody>
      </p:sp>
      <p:sp>
        <p:nvSpPr>
          <p:cNvPr id="28" name="object 28"/>
          <p:cNvSpPr/>
          <p:nvPr/>
        </p:nvSpPr>
        <p:spPr>
          <a:xfrm>
            <a:off x="9038249" y="5069248"/>
            <a:ext cx="402590" cy="76200"/>
          </a:xfrm>
          <a:custGeom>
            <a:avLst/>
            <a:gdLst/>
            <a:ahLst/>
            <a:cxnLst/>
            <a:rect l="l" t="t" r="r" b="b"/>
            <a:pathLst>
              <a:path w="402590" h="76200">
                <a:moveTo>
                  <a:pt x="402293" y="75632"/>
                </a:moveTo>
                <a:lnTo>
                  <a:pt x="341917" y="0"/>
                </a:lnTo>
                <a:lnTo>
                  <a:pt x="60342" y="0"/>
                </a:lnTo>
                <a:lnTo>
                  <a:pt x="0" y="75632"/>
                </a:lnTo>
                <a:lnTo>
                  <a:pt x="402293" y="75632"/>
                </a:lnTo>
                <a:close/>
              </a:path>
            </a:pathLst>
          </a:custGeom>
          <a:ln w="8181">
            <a:solidFill>
              <a:srgbClr val="C7C7C7"/>
            </a:solidFill>
          </a:ln>
        </p:spPr>
        <p:txBody>
          <a:bodyPr wrap="square" lIns="0" tIns="0" rIns="0" bIns="0" rtlCol="0"/>
          <a:lstStyle/>
          <a:p/>
        </p:txBody>
      </p:sp>
      <p:sp>
        <p:nvSpPr>
          <p:cNvPr id="29" name="object 29"/>
          <p:cNvSpPr/>
          <p:nvPr/>
        </p:nvSpPr>
        <p:spPr>
          <a:xfrm>
            <a:off x="9207780" y="5029579"/>
            <a:ext cx="63500" cy="40005"/>
          </a:xfrm>
          <a:custGeom>
            <a:avLst/>
            <a:gdLst/>
            <a:ahLst/>
            <a:cxnLst/>
            <a:rect l="l" t="t" r="r" b="b"/>
            <a:pathLst>
              <a:path w="63500" h="40004">
                <a:moveTo>
                  <a:pt x="63209" y="0"/>
                </a:moveTo>
                <a:lnTo>
                  <a:pt x="0" y="0"/>
                </a:lnTo>
                <a:lnTo>
                  <a:pt x="0" y="39669"/>
                </a:lnTo>
                <a:lnTo>
                  <a:pt x="63209" y="39669"/>
                </a:lnTo>
                <a:lnTo>
                  <a:pt x="63209" y="0"/>
                </a:lnTo>
                <a:close/>
              </a:path>
            </a:pathLst>
          </a:custGeom>
          <a:ln w="8181">
            <a:solidFill>
              <a:srgbClr val="C7C7C7"/>
            </a:solidFill>
          </a:ln>
        </p:spPr>
        <p:txBody>
          <a:bodyPr wrap="square" lIns="0" tIns="0" rIns="0" bIns="0" rtlCol="0"/>
          <a:lstStyle/>
          <a:p/>
        </p:txBody>
      </p:sp>
      <p:sp>
        <p:nvSpPr>
          <p:cNvPr id="30" name="object 30"/>
          <p:cNvSpPr/>
          <p:nvPr/>
        </p:nvSpPr>
        <p:spPr>
          <a:xfrm>
            <a:off x="9031863" y="4781648"/>
            <a:ext cx="425027" cy="302421"/>
          </a:xfrm>
          <a:prstGeom prst="rect">
            <a:avLst/>
          </a:prstGeom>
          <a:blipFill>
            <a:blip r:embed="rId10" cstate="print"/>
            <a:stretch>
              <a:fillRect/>
            </a:stretch>
          </a:blipFill>
        </p:spPr>
        <p:txBody>
          <a:bodyPr wrap="square" lIns="0" tIns="0" rIns="0" bIns="0" rtlCol="0"/>
          <a:lstStyle/>
          <a:p/>
        </p:txBody>
      </p:sp>
      <p:sp>
        <p:nvSpPr>
          <p:cNvPr id="31" name="object 31"/>
          <p:cNvSpPr/>
          <p:nvPr/>
        </p:nvSpPr>
        <p:spPr>
          <a:xfrm>
            <a:off x="9084958" y="4813470"/>
            <a:ext cx="313690" cy="194945"/>
          </a:xfrm>
          <a:custGeom>
            <a:avLst/>
            <a:gdLst/>
            <a:ahLst/>
            <a:cxnLst/>
            <a:rect l="l" t="t" r="r" b="b"/>
            <a:pathLst>
              <a:path w="313690" h="194945">
                <a:moveTo>
                  <a:pt x="0" y="194530"/>
                </a:moveTo>
                <a:lnTo>
                  <a:pt x="313408" y="194530"/>
                </a:lnTo>
                <a:lnTo>
                  <a:pt x="313408" y="0"/>
                </a:lnTo>
                <a:lnTo>
                  <a:pt x="0" y="0"/>
                </a:lnTo>
                <a:lnTo>
                  <a:pt x="0" y="194530"/>
                </a:lnTo>
                <a:close/>
              </a:path>
            </a:pathLst>
          </a:custGeom>
          <a:solidFill>
            <a:srgbClr val="585858"/>
          </a:solidFill>
        </p:spPr>
        <p:txBody>
          <a:bodyPr wrap="square" lIns="0" tIns="0" rIns="0" bIns="0" rtlCol="0"/>
          <a:lstStyle/>
          <a:p/>
        </p:txBody>
      </p:sp>
      <p:sp>
        <p:nvSpPr>
          <p:cNvPr id="32" name="object 32"/>
          <p:cNvSpPr/>
          <p:nvPr/>
        </p:nvSpPr>
        <p:spPr>
          <a:xfrm>
            <a:off x="9084958" y="4813470"/>
            <a:ext cx="313690" cy="194945"/>
          </a:xfrm>
          <a:custGeom>
            <a:avLst/>
            <a:gdLst/>
            <a:ahLst/>
            <a:cxnLst/>
            <a:rect l="l" t="t" r="r" b="b"/>
            <a:pathLst>
              <a:path w="313690" h="194945">
                <a:moveTo>
                  <a:pt x="0" y="194530"/>
                </a:moveTo>
                <a:lnTo>
                  <a:pt x="313408" y="194530"/>
                </a:lnTo>
                <a:lnTo>
                  <a:pt x="313408" y="0"/>
                </a:lnTo>
                <a:lnTo>
                  <a:pt x="0" y="0"/>
                </a:lnTo>
                <a:lnTo>
                  <a:pt x="0" y="194530"/>
                </a:lnTo>
                <a:close/>
              </a:path>
            </a:pathLst>
          </a:custGeom>
          <a:ln w="8181">
            <a:solidFill>
              <a:srgbClr val="FFFFFF"/>
            </a:solidFill>
          </a:ln>
        </p:spPr>
        <p:txBody>
          <a:bodyPr wrap="square" lIns="0" tIns="0" rIns="0" bIns="0" rtlCol="0"/>
          <a:lstStyle/>
          <a:p/>
        </p:txBody>
      </p:sp>
      <p:sp>
        <p:nvSpPr>
          <p:cNvPr id="33" name="object 33"/>
          <p:cNvSpPr/>
          <p:nvPr/>
        </p:nvSpPr>
        <p:spPr>
          <a:xfrm>
            <a:off x="9048210" y="4740780"/>
            <a:ext cx="482242" cy="457719"/>
          </a:xfrm>
          <a:prstGeom prst="rect">
            <a:avLst/>
          </a:prstGeom>
          <a:blipFill>
            <a:blip r:embed="rId11" cstate="print"/>
            <a:stretch>
              <a:fillRect/>
            </a:stretch>
          </a:blipFill>
        </p:spPr>
        <p:txBody>
          <a:bodyPr wrap="square" lIns="0" tIns="0" rIns="0" bIns="0" rtlCol="0"/>
          <a:lstStyle/>
          <a:p/>
        </p:txBody>
      </p:sp>
      <p:sp>
        <p:nvSpPr>
          <p:cNvPr id="34" name="object 34"/>
          <p:cNvSpPr/>
          <p:nvPr/>
        </p:nvSpPr>
        <p:spPr>
          <a:xfrm>
            <a:off x="9092990" y="4765737"/>
            <a:ext cx="386715" cy="363855"/>
          </a:xfrm>
          <a:custGeom>
            <a:avLst/>
            <a:gdLst/>
            <a:ahLst/>
            <a:cxnLst/>
            <a:rect l="l" t="t" r="r" b="b"/>
            <a:pathLst>
              <a:path w="386715" h="363854">
                <a:moveTo>
                  <a:pt x="386458" y="0"/>
                </a:moveTo>
                <a:lnTo>
                  <a:pt x="353982" y="0"/>
                </a:lnTo>
                <a:lnTo>
                  <a:pt x="353982" y="12641"/>
                </a:lnTo>
                <a:lnTo>
                  <a:pt x="386458" y="12641"/>
                </a:lnTo>
                <a:lnTo>
                  <a:pt x="386458" y="0"/>
                </a:lnTo>
                <a:close/>
              </a:path>
              <a:path w="386715" h="363854">
                <a:moveTo>
                  <a:pt x="386458" y="22450"/>
                </a:moveTo>
                <a:lnTo>
                  <a:pt x="353982" y="22450"/>
                </a:lnTo>
                <a:lnTo>
                  <a:pt x="353982" y="35091"/>
                </a:lnTo>
                <a:lnTo>
                  <a:pt x="386458" y="35091"/>
                </a:lnTo>
                <a:lnTo>
                  <a:pt x="386458" y="22450"/>
                </a:lnTo>
                <a:close/>
              </a:path>
              <a:path w="386715" h="363854">
                <a:moveTo>
                  <a:pt x="274709" y="334135"/>
                </a:moveTo>
                <a:lnTo>
                  <a:pt x="256836" y="334135"/>
                </a:lnTo>
                <a:lnTo>
                  <a:pt x="266840" y="345251"/>
                </a:lnTo>
                <a:lnTo>
                  <a:pt x="286086" y="345251"/>
                </a:lnTo>
                <a:lnTo>
                  <a:pt x="274709" y="334135"/>
                </a:lnTo>
                <a:close/>
              </a:path>
              <a:path w="386715" h="363854">
                <a:moveTo>
                  <a:pt x="230800" y="314409"/>
                </a:moveTo>
                <a:lnTo>
                  <a:pt x="215401" y="314409"/>
                </a:lnTo>
                <a:lnTo>
                  <a:pt x="223836" y="326397"/>
                </a:lnTo>
                <a:lnTo>
                  <a:pt x="240750" y="326397"/>
                </a:lnTo>
                <a:lnTo>
                  <a:pt x="230800" y="314409"/>
                </a:lnTo>
                <a:close/>
              </a:path>
              <a:path w="386715" h="363854">
                <a:moveTo>
                  <a:pt x="254493" y="314409"/>
                </a:moveTo>
                <a:lnTo>
                  <a:pt x="239094" y="314409"/>
                </a:lnTo>
                <a:lnTo>
                  <a:pt x="249850" y="326397"/>
                </a:lnTo>
                <a:lnTo>
                  <a:pt x="266742" y="326397"/>
                </a:lnTo>
                <a:lnTo>
                  <a:pt x="254493" y="314409"/>
                </a:lnTo>
                <a:close/>
              </a:path>
              <a:path w="386715" h="363854">
                <a:moveTo>
                  <a:pt x="247213" y="334135"/>
                </a:moveTo>
                <a:lnTo>
                  <a:pt x="229329" y="334135"/>
                </a:lnTo>
                <a:lnTo>
                  <a:pt x="237186" y="345251"/>
                </a:lnTo>
                <a:lnTo>
                  <a:pt x="256454" y="345251"/>
                </a:lnTo>
                <a:lnTo>
                  <a:pt x="247213" y="334135"/>
                </a:lnTo>
                <a:close/>
              </a:path>
              <a:path w="386715" h="363854">
                <a:moveTo>
                  <a:pt x="219706" y="334135"/>
                </a:moveTo>
                <a:lnTo>
                  <a:pt x="201822" y="334135"/>
                </a:lnTo>
                <a:lnTo>
                  <a:pt x="207533" y="345251"/>
                </a:lnTo>
                <a:lnTo>
                  <a:pt x="226822" y="345251"/>
                </a:lnTo>
                <a:lnTo>
                  <a:pt x="219706" y="334135"/>
                </a:lnTo>
                <a:close/>
              </a:path>
              <a:path w="386715" h="363854">
                <a:moveTo>
                  <a:pt x="207162" y="314409"/>
                </a:moveTo>
                <a:lnTo>
                  <a:pt x="191752" y="314409"/>
                </a:lnTo>
                <a:lnTo>
                  <a:pt x="197920" y="326615"/>
                </a:lnTo>
                <a:lnTo>
                  <a:pt x="214856" y="326615"/>
                </a:lnTo>
                <a:lnTo>
                  <a:pt x="207162" y="314409"/>
                </a:lnTo>
                <a:close/>
              </a:path>
              <a:path w="386715" h="363854">
                <a:moveTo>
                  <a:pt x="192210" y="334135"/>
                </a:moveTo>
                <a:lnTo>
                  <a:pt x="174326" y="334135"/>
                </a:lnTo>
                <a:lnTo>
                  <a:pt x="177890" y="345251"/>
                </a:lnTo>
                <a:lnTo>
                  <a:pt x="197168" y="345251"/>
                </a:lnTo>
                <a:lnTo>
                  <a:pt x="192210" y="334135"/>
                </a:lnTo>
                <a:close/>
              </a:path>
              <a:path w="386715" h="363854">
                <a:moveTo>
                  <a:pt x="183796" y="315281"/>
                </a:moveTo>
                <a:lnTo>
                  <a:pt x="168278" y="315281"/>
                </a:lnTo>
                <a:lnTo>
                  <a:pt x="171918" y="326615"/>
                </a:lnTo>
                <a:lnTo>
                  <a:pt x="188853" y="326615"/>
                </a:lnTo>
                <a:lnTo>
                  <a:pt x="183796" y="315281"/>
                </a:lnTo>
                <a:close/>
              </a:path>
              <a:path w="386715" h="363854">
                <a:moveTo>
                  <a:pt x="164714" y="334135"/>
                </a:moveTo>
                <a:lnTo>
                  <a:pt x="146830" y="334135"/>
                </a:lnTo>
                <a:lnTo>
                  <a:pt x="148236" y="345251"/>
                </a:lnTo>
                <a:lnTo>
                  <a:pt x="167526" y="345251"/>
                </a:lnTo>
                <a:lnTo>
                  <a:pt x="164714" y="334135"/>
                </a:lnTo>
                <a:close/>
              </a:path>
              <a:path w="386715" h="363854">
                <a:moveTo>
                  <a:pt x="160180" y="316262"/>
                </a:moveTo>
                <a:lnTo>
                  <a:pt x="144552" y="316262"/>
                </a:lnTo>
                <a:lnTo>
                  <a:pt x="145969" y="327378"/>
                </a:lnTo>
                <a:lnTo>
                  <a:pt x="162992" y="327378"/>
                </a:lnTo>
                <a:lnTo>
                  <a:pt x="160180" y="316262"/>
                </a:lnTo>
                <a:close/>
              </a:path>
              <a:path w="386715" h="363854">
                <a:moveTo>
                  <a:pt x="136139" y="316262"/>
                </a:moveTo>
                <a:lnTo>
                  <a:pt x="120522" y="316262"/>
                </a:lnTo>
                <a:lnTo>
                  <a:pt x="119781" y="327378"/>
                </a:lnTo>
                <a:lnTo>
                  <a:pt x="136804" y="327378"/>
                </a:lnTo>
                <a:lnTo>
                  <a:pt x="136139" y="316262"/>
                </a:lnTo>
                <a:close/>
              </a:path>
              <a:path w="386715" h="363854">
                <a:moveTo>
                  <a:pt x="137207" y="334135"/>
                </a:moveTo>
                <a:lnTo>
                  <a:pt x="119334" y="334135"/>
                </a:lnTo>
                <a:lnTo>
                  <a:pt x="118593" y="345251"/>
                </a:lnTo>
                <a:lnTo>
                  <a:pt x="137872" y="345251"/>
                </a:lnTo>
                <a:lnTo>
                  <a:pt x="137207" y="334135"/>
                </a:lnTo>
                <a:close/>
              </a:path>
              <a:path w="386715" h="363854">
                <a:moveTo>
                  <a:pt x="112109" y="316262"/>
                </a:moveTo>
                <a:lnTo>
                  <a:pt x="96481" y="316262"/>
                </a:lnTo>
                <a:lnTo>
                  <a:pt x="93604" y="327378"/>
                </a:lnTo>
                <a:lnTo>
                  <a:pt x="110626" y="327378"/>
                </a:lnTo>
                <a:lnTo>
                  <a:pt x="112109" y="316262"/>
                </a:lnTo>
                <a:close/>
              </a:path>
              <a:path w="386715" h="363854">
                <a:moveTo>
                  <a:pt x="109711" y="334135"/>
                </a:moveTo>
                <a:lnTo>
                  <a:pt x="91827" y="334135"/>
                </a:lnTo>
                <a:lnTo>
                  <a:pt x="88950" y="345251"/>
                </a:lnTo>
                <a:lnTo>
                  <a:pt x="108229" y="345251"/>
                </a:lnTo>
                <a:lnTo>
                  <a:pt x="109711" y="334135"/>
                </a:lnTo>
                <a:close/>
              </a:path>
              <a:path w="386715" h="363854">
                <a:moveTo>
                  <a:pt x="207783" y="352444"/>
                </a:moveTo>
                <a:lnTo>
                  <a:pt x="81627" y="352444"/>
                </a:lnTo>
                <a:lnTo>
                  <a:pt x="78368" y="363560"/>
                </a:lnTo>
                <a:lnTo>
                  <a:pt x="213243" y="363560"/>
                </a:lnTo>
                <a:lnTo>
                  <a:pt x="207783" y="352444"/>
                </a:lnTo>
                <a:close/>
              </a:path>
              <a:path w="386715" h="363854">
                <a:moveTo>
                  <a:pt x="88078" y="316262"/>
                </a:moveTo>
                <a:lnTo>
                  <a:pt x="72450" y="316262"/>
                </a:lnTo>
                <a:lnTo>
                  <a:pt x="67415" y="327378"/>
                </a:lnTo>
                <a:lnTo>
                  <a:pt x="84438" y="327378"/>
                </a:lnTo>
                <a:lnTo>
                  <a:pt x="88078" y="316262"/>
                </a:lnTo>
                <a:close/>
              </a:path>
              <a:path w="386715" h="363854">
                <a:moveTo>
                  <a:pt x="82215" y="334135"/>
                </a:moveTo>
                <a:lnTo>
                  <a:pt x="64320" y="334135"/>
                </a:lnTo>
                <a:lnTo>
                  <a:pt x="59296" y="345251"/>
                </a:lnTo>
                <a:lnTo>
                  <a:pt x="78575" y="345251"/>
                </a:lnTo>
                <a:lnTo>
                  <a:pt x="82215" y="334135"/>
                </a:lnTo>
                <a:close/>
              </a:path>
              <a:path w="386715" h="363854">
                <a:moveTo>
                  <a:pt x="64037" y="316262"/>
                </a:moveTo>
                <a:lnTo>
                  <a:pt x="48420" y="316262"/>
                </a:lnTo>
                <a:lnTo>
                  <a:pt x="41238" y="327378"/>
                </a:lnTo>
                <a:lnTo>
                  <a:pt x="58261" y="327378"/>
                </a:lnTo>
                <a:lnTo>
                  <a:pt x="64037" y="316262"/>
                </a:lnTo>
                <a:close/>
              </a:path>
              <a:path w="386715" h="363854">
                <a:moveTo>
                  <a:pt x="54708" y="334135"/>
                </a:moveTo>
                <a:lnTo>
                  <a:pt x="36835" y="334135"/>
                </a:lnTo>
                <a:lnTo>
                  <a:pt x="29653" y="345251"/>
                </a:lnTo>
                <a:lnTo>
                  <a:pt x="48921" y="345251"/>
                </a:lnTo>
                <a:lnTo>
                  <a:pt x="54708" y="334135"/>
                </a:lnTo>
                <a:close/>
              </a:path>
              <a:path w="386715" h="363854">
                <a:moveTo>
                  <a:pt x="40007" y="316262"/>
                </a:moveTo>
                <a:lnTo>
                  <a:pt x="24390" y="316262"/>
                </a:lnTo>
                <a:lnTo>
                  <a:pt x="15050" y="327378"/>
                </a:lnTo>
                <a:lnTo>
                  <a:pt x="32073" y="327378"/>
                </a:lnTo>
                <a:lnTo>
                  <a:pt x="40007" y="316262"/>
                </a:lnTo>
                <a:close/>
              </a:path>
              <a:path w="386715" h="363854">
                <a:moveTo>
                  <a:pt x="27212" y="334135"/>
                </a:moveTo>
                <a:lnTo>
                  <a:pt x="9328" y="334135"/>
                </a:lnTo>
                <a:lnTo>
                  <a:pt x="0" y="345251"/>
                </a:lnTo>
                <a:lnTo>
                  <a:pt x="19278" y="345251"/>
                </a:lnTo>
                <a:lnTo>
                  <a:pt x="27212" y="334135"/>
                </a:lnTo>
                <a:close/>
              </a:path>
            </a:pathLst>
          </a:custGeom>
          <a:solidFill>
            <a:srgbClr val="FFFFFF"/>
          </a:solidFill>
        </p:spPr>
        <p:txBody>
          <a:bodyPr wrap="square" lIns="0" tIns="0" rIns="0" bIns="0" rtlCol="0"/>
          <a:lstStyle/>
          <a:p/>
        </p:txBody>
      </p:sp>
      <p:sp>
        <p:nvSpPr>
          <p:cNvPr id="35" name="object 35"/>
          <p:cNvSpPr/>
          <p:nvPr/>
        </p:nvSpPr>
        <p:spPr>
          <a:xfrm>
            <a:off x="8403455" y="4499387"/>
            <a:ext cx="1652905" cy="768985"/>
          </a:xfrm>
          <a:custGeom>
            <a:avLst/>
            <a:gdLst/>
            <a:ahLst/>
            <a:cxnLst/>
            <a:rect l="l" t="t" r="r" b="b"/>
            <a:pathLst>
              <a:path w="1652904" h="768985">
                <a:moveTo>
                  <a:pt x="154459" y="768751"/>
                </a:moveTo>
                <a:lnTo>
                  <a:pt x="1498296" y="768751"/>
                </a:lnTo>
                <a:lnTo>
                  <a:pt x="1547124" y="760872"/>
                </a:lnTo>
                <a:lnTo>
                  <a:pt x="1589518" y="738937"/>
                </a:lnTo>
                <a:lnTo>
                  <a:pt x="1622940" y="705499"/>
                </a:lnTo>
                <a:lnTo>
                  <a:pt x="1644854" y="663111"/>
                </a:lnTo>
                <a:lnTo>
                  <a:pt x="1652723" y="614325"/>
                </a:lnTo>
                <a:lnTo>
                  <a:pt x="1652723" y="154425"/>
                </a:lnTo>
                <a:lnTo>
                  <a:pt x="1644854" y="105598"/>
                </a:lnTo>
                <a:lnTo>
                  <a:pt x="1622940" y="63204"/>
                </a:lnTo>
                <a:lnTo>
                  <a:pt x="1589518" y="29782"/>
                </a:lnTo>
                <a:lnTo>
                  <a:pt x="1547124" y="7868"/>
                </a:lnTo>
                <a:lnTo>
                  <a:pt x="1498296" y="0"/>
                </a:lnTo>
                <a:lnTo>
                  <a:pt x="154459" y="0"/>
                </a:lnTo>
                <a:lnTo>
                  <a:pt x="105636" y="7868"/>
                </a:lnTo>
                <a:lnTo>
                  <a:pt x="63235" y="29782"/>
                </a:lnTo>
                <a:lnTo>
                  <a:pt x="29800" y="63204"/>
                </a:lnTo>
                <a:lnTo>
                  <a:pt x="7873" y="105598"/>
                </a:lnTo>
                <a:lnTo>
                  <a:pt x="0" y="154425"/>
                </a:lnTo>
                <a:lnTo>
                  <a:pt x="0" y="614325"/>
                </a:lnTo>
                <a:lnTo>
                  <a:pt x="7873" y="663111"/>
                </a:lnTo>
                <a:lnTo>
                  <a:pt x="29800" y="705499"/>
                </a:lnTo>
                <a:lnTo>
                  <a:pt x="63235" y="738937"/>
                </a:lnTo>
                <a:lnTo>
                  <a:pt x="105636" y="760872"/>
                </a:lnTo>
                <a:lnTo>
                  <a:pt x="154459" y="768751"/>
                </a:lnTo>
                <a:close/>
              </a:path>
            </a:pathLst>
          </a:custGeom>
          <a:ln w="10898">
            <a:solidFill>
              <a:srgbClr val="000000"/>
            </a:solidFill>
            <a:prstDash val="lgDash"/>
          </a:ln>
        </p:spPr>
        <p:txBody>
          <a:bodyPr wrap="square" lIns="0" tIns="0" rIns="0" bIns="0" rtlCol="0"/>
          <a:lstStyle/>
          <a:p/>
        </p:txBody>
      </p:sp>
      <p:graphicFrame>
        <p:nvGraphicFramePr>
          <p:cNvPr id="36" name="object 36"/>
          <p:cNvGraphicFramePr>
            <a:graphicFrameLocks noGrp="1"/>
          </p:cNvGraphicFramePr>
          <p:nvPr/>
        </p:nvGraphicFramePr>
        <p:xfrm>
          <a:off x="8297601" y="4178112"/>
          <a:ext cx="2333625" cy="2420620"/>
        </p:xfrm>
        <a:graphic>
          <a:graphicData uri="http://schemas.openxmlformats.org/drawingml/2006/table">
            <a:tbl>
              <a:tblPr firstRow="1" bandRow="1">
                <a:tableStyleId>{2D5ABB26-0587-4C30-8999-92F81FD0307C}</a:tableStyleId>
              </a:tblPr>
              <a:tblGrid>
                <a:gridCol w="2317115"/>
              </a:tblGrid>
              <a:tr h="1173963">
                <a:tc>
                  <a:txBody>
                    <a:bodyPr/>
                    <a:lstStyle/>
                    <a:p>
                      <a:pPr algn="ctr" marL="5080">
                        <a:lnSpc>
                          <a:spcPct val="100000"/>
                        </a:lnSpc>
                        <a:spcBef>
                          <a:spcPts val="235"/>
                        </a:spcBef>
                      </a:pPr>
                      <a:r>
                        <a:rPr dirty="0" sz="1350" spc="5">
                          <a:latin typeface="宋体"/>
                          <a:cs typeface="宋体"/>
                        </a:rPr>
                        <a:t>客</a:t>
                      </a:r>
                      <a:r>
                        <a:rPr dirty="0" sz="1350" spc="65">
                          <a:latin typeface="宋体"/>
                          <a:cs typeface="宋体"/>
                        </a:rPr>
                        <a:t>户</a:t>
                      </a:r>
                      <a:r>
                        <a:rPr dirty="0" sz="1350" spc="5">
                          <a:latin typeface="宋体"/>
                          <a:cs typeface="宋体"/>
                        </a:rPr>
                        <a:t>端层</a:t>
                      </a:r>
                      <a:endParaRPr sz="1350">
                        <a:latin typeface="宋体"/>
                        <a:cs typeface="宋体"/>
                      </a:endParaRPr>
                    </a:p>
                    <a:p>
                      <a:pPr marL="246379">
                        <a:lnSpc>
                          <a:spcPts val="735"/>
                        </a:lnSpc>
                        <a:spcBef>
                          <a:spcPts val="1090"/>
                        </a:spcBef>
                        <a:tabLst>
                          <a:tab pos="796290" algn="l"/>
                          <a:tab pos="1334770" algn="l"/>
                          <a:tab pos="1979930" algn="l"/>
                        </a:tabLst>
                      </a:pPr>
                      <a:r>
                        <a:rPr dirty="0" baseline="-6944" sz="1200" spc="52">
                          <a:latin typeface="宋体"/>
                          <a:cs typeface="宋体"/>
                        </a:rPr>
                        <a:t>管</a:t>
                      </a:r>
                      <a:r>
                        <a:rPr dirty="0" baseline="-6944" sz="1200" spc="142">
                          <a:latin typeface="宋体"/>
                          <a:cs typeface="宋体"/>
                        </a:rPr>
                        <a:t>理</a:t>
                      </a:r>
                      <a:r>
                        <a:rPr dirty="0" baseline="-6944" sz="1200" spc="52">
                          <a:latin typeface="宋体"/>
                          <a:cs typeface="宋体"/>
                        </a:rPr>
                        <a:t>端	</a:t>
                      </a:r>
                      <a:r>
                        <a:rPr dirty="0" sz="850" spc="-10">
                          <a:latin typeface="宋体"/>
                          <a:cs typeface="宋体"/>
                        </a:rPr>
                        <a:t>业</a:t>
                      </a:r>
                      <a:r>
                        <a:rPr dirty="0" sz="850" spc="50">
                          <a:latin typeface="宋体"/>
                          <a:cs typeface="宋体"/>
                        </a:rPr>
                        <a:t>务</a:t>
                      </a:r>
                      <a:r>
                        <a:rPr dirty="0" sz="850" spc="-10">
                          <a:latin typeface="宋体"/>
                          <a:cs typeface="宋体"/>
                        </a:rPr>
                        <a:t>端	</a:t>
                      </a:r>
                      <a:r>
                        <a:rPr dirty="0" baseline="26143" sz="1275" spc="-22">
                          <a:latin typeface="宋体"/>
                          <a:cs typeface="宋体"/>
                        </a:rPr>
                        <a:t>移</a:t>
                      </a:r>
                      <a:r>
                        <a:rPr dirty="0" baseline="26143" sz="1275" spc="-15">
                          <a:latin typeface="宋体"/>
                          <a:cs typeface="宋体"/>
                        </a:rPr>
                        <a:t>动	</a:t>
                      </a:r>
                      <a:r>
                        <a:rPr dirty="0" baseline="42483" sz="1275" spc="-22">
                          <a:latin typeface="宋体"/>
                          <a:cs typeface="宋体"/>
                        </a:rPr>
                        <a:t>移动</a:t>
                      </a:r>
                      <a:endParaRPr baseline="42483" sz="1275">
                        <a:latin typeface="宋体"/>
                        <a:cs typeface="宋体"/>
                      </a:endParaRPr>
                    </a:p>
                    <a:p>
                      <a:pPr marL="1280160">
                        <a:lnSpc>
                          <a:spcPts val="675"/>
                        </a:lnSpc>
                        <a:tabLst>
                          <a:tab pos="1925320" algn="l"/>
                        </a:tabLst>
                      </a:pPr>
                      <a:r>
                        <a:rPr dirty="0" baseline="-17361" sz="1200" spc="52">
                          <a:latin typeface="宋体"/>
                          <a:cs typeface="宋体"/>
                        </a:rPr>
                        <a:t>业</a:t>
                      </a:r>
                      <a:r>
                        <a:rPr dirty="0" baseline="-17361" sz="1200" spc="150">
                          <a:latin typeface="宋体"/>
                          <a:cs typeface="宋体"/>
                        </a:rPr>
                        <a:t>务</a:t>
                      </a:r>
                      <a:r>
                        <a:rPr dirty="0" baseline="-17361" sz="1200" spc="52">
                          <a:latin typeface="宋体"/>
                          <a:cs typeface="宋体"/>
                        </a:rPr>
                        <a:t>端	</a:t>
                      </a:r>
                      <a:r>
                        <a:rPr dirty="0" sz="800" spc="35">
                          <a:latin typeface="宋体"/>
                          <a:cs typeface="宋体"/>
                        </a:rPr>
                        <a:t>客</a:t>
                      </a:r>
                      <a:r>
                        <a:rPr dirty="0" sz="800" spc="100">
                          <a:latin typeface="宋体"/>
                          <a:cs typeface="宋体"/>
                        </a:rPr>
                        <a:t>户</a:t>
                      </a:r>
                      <a:r>
                        <a:rPr dirty="0" sz="800" spc="35">
                          <a:latin typeface="宋体"/>
                          <a:cs typeface="宋体"/>
                        </a:rPr>
                        <a:t>端</a:t>
                      </a:r>
                      <a:endParaRPr sz="800">
                        <a:latin typeface="宋体"/>
                        <a:cs typeface="宋体"/>
                      </a:endParaRPr>
                    </a:p>
                  </a:txBody>
                  <a:tcPr marL="0" marR="0" marB="0" marT="2984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17868">
                <a:tc>
                  <a:txBody>
                    <a:bodyPr/>
                    <a:lstStyle/>
                    <a:p>
                      <a:pPr>
                        <a:lnSpc>
                          <a:spcPct val="100000"/>
                        </a:lnSpc>
                        <a:spcBef>
                          <a:spcPts val="40"/>
                        </a:spcBef>
                      </a:pPr>
                      <a:endParaRPr sz="1300">
                        <a:latin typeface="Times New Roman"/>
                        <a:cs typeface="Times New Roman"/>
                      </a:endParaRPr>
                    </a:p>
                    <a:p>
                      <a:pPr algn="ctr" marL="7620">
                        <a:lnSpc>
                          <a:spcPct val="100000"/>
                        </a:lnSpc>
                      </a:pPr>
                      <a:r>
                        <a:rPr dirty="0" sz="1350" spc="5">
                          <a:latin typeface="宋体"/>
                          <a:cs typeface="宋体"/>
                        </a:rPr>
                        <a:t>业</a:t>
                      </a:r>
                      <a:r>
                        <a:rPr dirty="0" sz="1350" spc="65">
                          <a:latin typeface="宋体"/>
                          <a:cs typeface="宋体"/>
                        </a:rPr>
                        <a:t>务</a:t>
                      </a:r>
                      <a:r>
                        <a:rPr dirty="0" sz="1350" spc="5">
                          <a:latin typeface="宋体"/>
                          <a:cs typeface="宋体"/>
                        </a:rPr>
                        <a:t>层</a:t>
                      </a:r>
                      <a:endParaRPr sz="1350">
                        <a:latin typeface="宋体"/>
                        <a:cs typeface="宋体"/>
                      </a:endParaRPr>
                    </a:p>
                  </a:txBody>
                  <a:tcPr marL="0" marR="0" marB="0" marT="508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r h="617846">
                <a:tc>
                  <a:txBody>
                    <a:bodyPr/>
                    <a:lstStyle/>
                    <a:p>
                      <a:pPr>
                        <a:lnSpc>
                          <a:spcPct val="100000"/>
                        </a:lnSpc>
                        <a:spcBef>
                          <a:spcPts val="55"/>
                        </a:spcBef>
                      </a:pPr>
                      <a:endParaRPr sz="1300">
                        <a:latin typeface="Times New Roman"/>
                        <a:cs typeface="Times New Roman"/>
                      </a:endParaRPr>
                    </a:p>
                    <a:p>
                      <a:pPr algn="ctr" marL="7620">
                        <a:lnSpc>
                          <a:spcPct val="100000"/>
                        </a:lnSpc>
                      </a:pPr>
                      <a:r>
                        <a:rPr dirty="0" sz="1350" spc="5">
                          <a:latin typeface="宋体"/>
                          <a:cs typeface="宋体"/>
                        </a:rPr>
                        <a:t>数</a:t>
                      </a:r>
                      <a:r>
                        <a:rPr dirty="0" sz="1350" spc="65">
                          <a:latin typeface="宋体"/>
                          <a:cs typeface="宋体"/>
                        </a:rPr>
                        <a:t>据</a:t>
                      </a:r>
                      <a:r>
                        <a:rPr dirty="0" sz="1350" spc="5">
                          <a:latin typeface="宋体"/>
                          <a:cs typeface="宋体"/>
                        </a:rPr>
                        <a:t>层</a:t>
                      </a:r>
                      <a:endParaRPr sz="1350">
                        <a:latin typeface="宋体"/>
                        <a:cs typeface="宋体"/>
                      </a:endParaRPr>
                    </a:p>
                  </a:txBody>
                  <a:tcPr marL="0" marR="0" marB="0" marT="6985">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88594"/>
            <a:ext cx="4140200" cy="574040"/>
          </a:xfrm>
          <a:prstGeom prst="rect"/>
        </p:spPr>
        <p:txBody>
          <a:bodyPr wrap="square" lIns="0" tIns="12700" rIns="0" bIns="0" rtlCol="0" vert="horz">
            <a:spAutoFit/>
          </a:bodyPr>
          <a:lstStyle/>
          <a:p>
            <a:pPr marL="12700">
              <a:lnSpc>
                <a:spcPct val="100000"/>
              </a:lnSpc>
              <a:spcBef>
                <a:spcPts val="100"/>
              </a:spcBef>
            </a:pPr>
            <a:r>
              <a:rPr dirty="0" sz="3600"/>
              <a:t>移动应用测试的困难</a:t>
            </a:r>
            <a:endParaRPr sz="3600"/>
          </a:p>
        </p:txBody>
      </p:sp>
      <p:sp>
        <p:nvSpPr>
          <p:cNvPr id="3" name="object 3"/>
          <p:cNvSpPr txBox="1"/>
          <p:nvPr/>
        </p:nvSpPr>
        <p:spPr>
          <a:xfrm>
            <a:off x="1450594" y="1201394"/>
            <a:ext cx="9420860" cy="2696210"/>
          </a:xfrm>
          <a:prstGeom prst="rect">
            <a:avLst/>
          </a:prstGeom>
        </p:spPr>
        <p:txBody>
          <a:bodyPr wrap="square" lIns="0" tIns="146685" rIns="0" bIns="0" rtlCol="0" vert="horz">
            <a:spAutoFit/>
          </a:bodyPr>
          <a:lstStyle/>
          <a:p>
            <a:pPr marL="396240" indent="-384175">
              <a:lnSpc>
                <a:spcPct val="100000"/>
              </a:lnSpc>
              <a:spcBef>
                <a:spcPts val="1155"/>
              </a:spcBef>
              <a:buFont typeface="Franklin Gothic Book"/>
              <a:buChar char="■"/>
              <a:tabLst>
                <a:tab pos="396240" algn="l"/>
                <a:tab pos="396875" algn="l"/>
              </a:tabLst>
            </a:pPr>
            <a:r>
              <a:rPr dirty="0" sz="2000">
                <a:solidFill>
                  <a:srgbClr val="181B0D"/>
                </a:solidFill>
                <a:latin typeface="宋体"/>
                <a:cs typeface="宋体"/>
              </a:rPr>
              <a:t>移动开发和测试过程中</a:t>
            </a:r>
            <a:r>
              <a:rPr dirty="0" sz="2000" spc="-15">
                <a:solidFill>
                  <a:srgbClr val="181B0D"/>
                </a:solidFill>
                <a:latin typeface="宋体"/>
                <a:cs typeface="宋体"/>
              </a:rPr>
              <a:t>，</a:t>
            </a:r>
            <a:r>
              <a:rPr dirty="0" sz="2000">
                <a:solidFill>
                  <a:srgbClr val="181B0D"/>
                </a:solidFill>
                <a:latin typeface="宋体"/>
                <a:cs typeface="宋体"/>
              </a:rPr>
              <a:t>必须</a:t>
            </a:r>
            <a:r>
              <a:rPr dirty="0" sz="2000" spc="-15">
                <a:solidFill>
                  <a:srgbClr val="181B0D"/>
                </a:solidFill>
                <a:latin typeface="宋体"/>
                <a:cs typeface="宋体"/>
              </a:rPr>
              <a:t>使</a:t>
            </a:r>
            <a:r>
              <a:rPr dirty="0" sz="2000">
                <a:solidFill>
                  <a:srgbClr val="181B0D"/>
                </a:solidFill>
                <a:latin typeface="宋体"/>
                <a:cs typeface="宋体"/>
              </a:rPr>
              <a:t>用手</a:t>
            </a:r>
            <a:r>
              <a:rPr dirty="0" sz="2000" spc="-10">
                <a:solidFill>
                  <a:srgbClr val="181B0D"/>
                </a:solidFill>
                <a:latin typeface="宋体"/>
                <a:cs typeface="宋体"/>
              </a:rPr>
              <a:t>机</a:t>
            </a:r>
            <a:r>
              <a:rPr dirty="0" sz="2000">
                <a:solidFill>
                  <a:srgbClr val="181B0D"/>
                </a:solidFill>
                <a:latin typeface="Franklin Gothic Book"/>
                <a:cs typeface="Franklin Gothic Book"/>
              </a:rPr>
              <a:t>/</a:t>
            </a:r>
            <a:r>
              <a:rPr dirty="0" sz="2000">
                <a:solidFill>
                  <a:srgbClr val="181B0D"/>
                </a:solidFill>
                <a:latin typeface="宋体"/>
                <a:cs typeface="宋体"/>
              </a:rPr>
              <a:t>终端</a:t>
            </a:r>
            <a:r>
              <a:rPr dirty="0" sz="2000" spc="-15">
                <a:solidFill>
                  <a:srgbClr val="181B0D"/>
                </a:solidFill>
                <a:latin typeface="宋体"/>
                <a:cs typeface="宋体"/>
              </a:rPr>
              <a:t>真</a:t>
            </a:r>
            <a:r>
              <a:rPr dirty="0" sz="2000">
                <a:solidFill>
                  <a:srgbClr val="181B0D"/>
                </a:solidFill>
                <a:latin typeface="宋体"/>
                <a:cs typeface="宋体"/>
              </a:rPr>
              <a:t>实环</a:t>
            </a:r>
            <a:r>
              <a:rPr dirty="0" sz="2000" spc="-15">
                <a:solidFill>
                  <a:srgbClr val="181B0D"/>
                </a:solidFill>
                <a:latin typeface="宋体"/>
                <a:cs typeface="宋体"/>
              </a:rPr>
              <a:t>境</a:t>
            </a:r>
            <a:r>
              <a:rPr dirty="0" sz="2000">
                <a:solidFill>
                  <a:srgbClr val="181B0D"/>
                </a:solidFill>
                <a:latin typeface="宋体"/>
                <a:cs typeface="宋体"/>
              </a:rPr>
              <a:t>进行</a:t>
            </a:r>
            <a:r>
              <a:rPr dirty="0" sz="2000" spc="-15">
                <a:solidFill>
                  <a:srgbClr val="181B0D"/>
                </a:solidFill>
                <a:latin typeface="宋体"/>
                <a:cs typeface="宋体"/>
              </a:rPr>
              <a:t>系</a:t>
            </a:r>
            <a:r>
              <a:rPr dirty="0" sz="2000">
                <a:solidFill>
                  <a:srgbClr val="181B0D"/>
                </a:solidFill>
                <a:latin typeface="宋体"/>
                <a:cs typeface="宋体"/>
              </a:rPr>
              <a:t>统测试</a:t>
            </a:r>
            <a:endParaRPr sz="2000">
              <a:latin typeface="宋体"/>
              <a:cs typeface="宋体"/>
            </a:endParaRPr>
          </a:p>
          <a:p>
            <a:pPr marL="396240" marR="5080" indent="-384175">
              <a:lnSpc>
                <a:spcPts val="2260"/>
              </a:lnSpc>
              <a:spcBef>
                <a:spcPts val="1250"/>
              </a:spcBef>
              <a:buFont typeface="Franklin Gothic Book"/>
              <a:buChar char="■"/>
              <a:tabLst>
                <a:tab pos="396240" algn="l"/>
                <a:tab pos="396875" algn="l"/>
              </a:tabLst>
            </a:pPr>
            <a:r>
              <a:rPr dirty="0" sz="2000">
                <a:solidFill>
                  <a:srgbClr val="181B0D"/>
                </a:solidFill>
                <a:latin typeface="宋体"/>
                <a:cs typeface="宋体"/>
              </a:rPr>
              <a:t>由于手机</a:t>
            </a:r>
            <a:r>
              <a:rPr dirty="0" sz="2000">
                <a:solidFill>
                  <a:srgbClr val="181B0D"/>
                </a:solidFill>
                <a:latin typeface="Franklin Gothic Book"/>
                <a:cs typeface="Franklin Gothic Book"/>
              </a:rPr>
              <a:t>/</a:t>
            </a:r>
            <a:r>
              <a:rPr dirty="0" sz="2000">
                <a:solidFill>
                  <a:srgbClr val="181B0D"/>
                </a:solidFill>
                <a:latin typeface="宋体"/>
                <a:cs typeface="宋体"/>
              </a:rPr>
              <a:t>终端操作系统</a:t>
            </a:r>
            <a:r>
              <a:rPr dirty="0" sz="2000" spc="-15">
                <a:solidFill>
                  <a:srgbClr val="181B0D"/>
                </a:solidFill>
                <a:latin typeface="宋体"/>
                <a:cs typeface="宋体"/>
              </a:rPr>
              <a:t>的</a:t>
            </a:r>
            <a:r>
              <a:rPr dirty="0" sz="2000">
                <a:solidFill>
                  <a:srgbClr val="181B0D"/>
                </a:solidFill>
                <a:latin typeface="宋体"/>
                <a:cs typeface="宋体"/>
              </a:rPr>
              <a:t>不同</a:t>
            </a:r>
            <a:r>
              <a:rPr dirty="0" sz="2000" spc="-15">
                <a:solidFill>
                  <a:srgbClr val="181B0D"/>
                </a:solidFill>
                <a:latin typeface="宋体"/>
                <a:cs typeface="宋体"/>
              </a:rPr>
              <a:t>，</a:t>
            </a:r>
            <a:r>
              <a:rPr dirty="0" sz="2000">
                <a:solidFill>
                  <a:srgbClr val="181B0D"/>
                </a:solidFill>
                <a:latin typeface="宋体"/>
                <a:cs typeface="宋体"/>
              </a:rPr>
              <a:t>以及</a:t>
            </a:r>
            <a:r>
              <a:rPr dirty="0" sz="2000" spc="-15">
                <a:solidFill>
                  <a:srgbClr val="181B0D"/>
                </a:solidFill>
                <a:latin typeface="宋体"/>
                <a:cs typeface="宋体"/>
              </a:rPr>
              <a:t>操</a:t>
            </a:r>
            <a:r>
              <a:rPr dirty="0" sz="2000">
                <a:solidFill>
                  <a:srgbClr val="181B0D"/>
                </a:solidFill>
                <a:latin typeface="宋体"/>
                <a:cs typeface="宋体"/>
              </a:rPr>
              <a:t>作系</a:t>
            </a:r>
            <a:r>
              <a:rPr dirty="0" sz="2000" spc="-15">
                <a:solidFill>
                  <a:srgbClr val="181B0D"/>
                </a:solidFill>
                <a:latin typeface="宋体"/>
                <a:cs typeface="宋体"/>
              </a:rPr>
              <a:t>统</a:t>
            </a:r>
            <a:r>
              <a:rPr dirty="0" sz="2000">
                <a:solidFill>
                  <a:srgbClr val="181B0D"/>
                </a:solidFill>
                <a:latin typeface="宋体"/>
                <a:cs typeface="宋体"/>
              </a:rPr>
              <a:t>版本</a:t>
            </a:r>
            <a:r>
              <a:rPr dirty="0" sz="2000" spc="-15">
                <a:solidFill>
                  <a:srgbClr val="181B0D"/>
                </a:solidFill>
                <a:latin typeface="宋体"/>
                <a:cs typeface="宋体"/>
              </a:rPr>
              <a:t>之</a:t>
            </a:r>
            <a:r>
              <a:rPr dirty="0" sz="2000">
                <a:solidFill>
                  <a:srgbClr val="181B0D"/>
                </a:solidFill>
                <a:latin typeface="宋体"/>
                <a:cs typeface="宋体"/>
              </a:rPr>
              <a:t>间的</a:t>
            </a:r>
            <a:r>
              <a:rPr dirty="0" sz="2000" spc="-15">
                <a:solidFill>
                  <a:srgbClr val="181B0D"/>
                </a:solidFill>
                <a:latin typeface="宋体"/>
                <a:cs typeface="宋体"/>
              </a:rPr>
              <a:t>差</a:t>
            </a:r>
            <a:r>
              <a:rPr dirty="0" sz="2000">
                <a:solidFill>
                  <a:srgbClr val="181B0D"/>
                </a:solidFill>
                <a:latin typeface="宋体"/>
                <a:cs typeface="宋体"/>
              </a:rPr>
              <a:t>异，</a:t>
            </a:r>
            <a:r>
              <a:rPr dirty="0" sz="2000" spc="-15">
                <a:solidFill>
                  <a:srgbClr val="181B0D"/>
                </a:solidFill>
                <a:latin typeface="宋体"/>
                <a:cs typeface="宋体"/>
              </a:rPr>
              <a:t>使</a:t>
            </a:r>
            <a:r>
              <a:rPr dirty="0" sz="2000">
                <a:solidFill>
                  <a:srgbClr val="181B0D"/>
                </a:solidFill>
                <a:latin typeface="宋体"/>
                <a:cs typeface="宋体"/>
              </a:rPr>
              <a:t>得真</a:t>
            </a:r>
            <a:r>
              <a:rPr dirty="0" sz="2000" spc="-15">
                <a:solidFill>
                  <a:srgbClr val="181B0D"/>
                </a:solidFill>
                <a:latin typeface="宋体"/>
                <a:cs typeface="宋体"/>
              </a:rPr>
              <a:t>机</a:t>
            </a:r>
            <a:r>
              <a:rPr dirty="0" sz="2000">
                <a:solidFill>
                  <a:srgbClr val="181B0D"/>
                </a:solidFill>
                <a:latin typeface="宋体"/>
                <a:cs typeface="宋体"/>
              </a:rPr>
              <a:t>系统测 试这个过程尤其复杂</a:t>
            </a:r>
            <a:endParaRPr sz="2000">
              <a:latin typeface="宋体"/>
              <a:cs typeface="宋体"/>
            </a:endParaRPr>
          </a:p>
          <a:p>
            <a:pPr lvl="1" marL="927100" indent="-384175">
              <a:lnSpc>
                <a:spcPct val="100000"/>
              </a:lnSpc>
              <a:spcBef>
                <a:spcPts val="409"/>
              </a:spcBef>
              <a:buSzPct val="95238"/>
              <a:buFont typeface="Franklin Gothic Book"/>
              <a:buChar char="–"/>
              <a:tabLst>
                <a:tab pos="926465" algn="l"/>
                <a:tab pos="927100" algn="l"/>
              </a:tabLst>
            </a:pPr>
            <a:r>
              <a:rPr dirty="0" sz="2100" spc="-100">
                <a:solidFill>
                  <a:srgbClr val="181B0D"/>
                </a:solidFill>
                <a:latin typeface="宋体"/>
                <a:cs typeface="宋体"/>
              </a:rPr>
              <a:t>手机</a:t>
            </a:r>
            <a:r>
              <a:rPr dirty="0" sz="2000" spc="-5" i="1">
                <a:solidFill>
                  <a:srgbClr val="181B0D"/>
                </a:solidFill>
                <a:latin typeface="Franklin Gothic Book"/>
                <a:cs typeface="Franklin Gothic Book"/>
              </a:rPr>
              <a:t>/</a:t>
            </a:r>
            <a:r>
              <a:rPr dirty="0" sz="2100" spc="-100">
                <a:solidFill>
                  <a:srgbClr val="181B0D"/>
                </a:solidFill>
                <a:latin typeface="宋体"/>
                <a:cs typeface="宋体"/>
              </a:rPr>
              <a:t>终端配置测试实验室</a:t>
            </a:r>
            <a:endParaRPr sz="2100">
              <a:latin typeface="宋体"/>
              <a:cs typeface="宋体"/>
            </a:endParaRPr>
          </a:p>
          <a:p>
            <a:pPr lvl="1" marL="927100" indent="-384175">
              <a:lnSpc>
                <a:spcPct val="100000"/>
              </a:lnSpc>
              <a:spcBef>
                <a:spcPts val="430"/>
              </a:spcBef>
              <a:buSzPct val="95238"/>
              <a:buFont typeface="Franklin Gothic Book"/>
              <a:buChar char="–"/>
              <a:tabLst>
                <a:tab pos="926465" algn="l"/>
                <a:tab pos="927100" algn="l"/>
              </a:tabLst>
            </a:pPr>
            <a:r>
              <a:rPr dirty="0" sz="2100" spc="-100">
                <a:solidFill>
                  <a:srgbClr val="181B0D"/>
                </a:solidFill>
                <a:latin typeface="宋体"/>
                <a:cs typeface="宋体"/>
              </a:rPr>
              <a:t>安全问题严重</a:t>
            </a:r>
            <a:endParaRPr sz="2100">
              <a:latin typeface="宋体"/>
              <a:cs typeface="宋体"/>
            </a:endParaRPr>
          </a:p>
          <a:p>
            <a:pPr lvl="1" marL="927100" indent="-384175">
              <a:lnSpc>
                <a:spcPct val="100000"/>
              </a:lnSpc>
              <a:spcBef>
                <a:spcPts val="434"/>
              </a:spcBef>
              <a:buSzPct val="95238"/>
              <a:buFont typeface="Franklin Gothic Book"/>
              <a:buChar char="–"/>
              <a:tabLst>
                <a:tab pos="926465" algn="l"/>
                <a:tab pos="927100" algn="l"/>
              </a:tabLst>
            </a:pPr>
            <a:r>
              <a:rPr dirty="0" sz="2100" spc="-100">
                <a:solidFill>
                  <a:srgbClr val="181B0D"/>
                </a:solidFill>
                <a:latin typeface="宋体"/>
                <a:cs typeface="宋体"/>
              </a:rPr>
              <a:t>专业测试队伍</a:t>
            </a:r>
            <a:endParaRPr sz="2100">
              <a:latin typeface="宋体"/>
              <a:cs typeface="宋体"/>
            </a:endParaRPr>
          </a:p>
          <a:p>
            <a:pPr lvl="1" marL="927100" indent="-384175">
              <a:lnSpc>
                <a:spcPct val="100000"/>
              </a:lnSpc>
              <a:spcBef>
                <a:spcPts val="445"/>
              </a:spcBef>
              <a:buSzPct val="95238"/>
              <a:buFont typeface="Franklin Gothic Book"/>
              <a:buChar char="–"/>
              <a:tabLst>
                <a:tab pos="926465" algn="l"/>
                <a:tab pos="927100" algn="l"/>
              </a:tabLst>
            </a:pPr>
            <a:r>
              <a:rPr dirty="0" sz="2100" spc="-100">
                <a:solidFill>
                  <a:srgbClr val="181B0D"/>
                </a:solidFill>
                <a:latin typeface="宋体"/>
                <a:cs typeface="宋体"/>
              </a:rPr>
              <a:t>管理难度加大</a:t>
            </a:r>
            <a:endParaRPr sz="2100">
              <a:latin typeface="宋体"/>
              <a:cs typeface="宋体"/>
            </a:endParaRPr>
          </a:p>
        </p:txBody>
      </p:sp>
      <p:sp>
        <p:nvSpPr>
          <p:cNvPr id="4" name="object 4"/>
          <p:cNvSpPr txBox="1"/>
          <p:nvPr/>
        </p:nvSpPr>
        <p:spPr>
          <a:xfrm>
            <a:off x="10785475" y="6548729"/>
            <a:ext cx="206375"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181B0D"/>
                </a:solidFill>
                <a:latin typeface="Franklin Gothic Book"/>
                <a:cs typeface="Franklin Gothic Book"/>
              </a:rPr>
              <a:t>35</a:t>
            </a:r>
            <a:endParaRPr sz="1200">
              <a:latin typeface="Franklin Gothic Book"/>
              <a:cs typeface="Franklin Gothic Boo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86225" cy="635000"/>
          </a:xfrm>
          <a:prstGeom prst="rect"/>
        </p:spPr>
        <p:txBody>
          <a:bodyPr wrap="square" lIns="0" tIns="12065" rIns="0" bIns="0" rtlCol="0" vert="horz">
            <a:spAutoFit/>
          </a:bodyPr>
          <a:lstStyle/>
          <a:p>
            <a:pPr marL="12700">
              <a:lnSpc>
                <a:spcPct val="100000"/>
              </a:lnSpc>
              <a:spcBef>
                <a:spcPts val="95"/>
              </a:spcBef>
            </a:pPr>
            <a:r>
              <a:rPr dirty="0" spc="-5"/>
              <a:t>移动应用测试类型</a:t>
            </a:r>
          </a:p>
        </p:txBody>
      </p:sp>
      <p:sp>
        <p:nvSpPr>
          <p:cNvPr id="3" name="object 3"/>
          <p:cNvSpPr txBox="1"/>
          <p:nvPr/>
        </p:nvSpPr>
        <p:spPr>
          <a:xfrm>
            <a:off x="1450594" y="1309243"/>
            <a:ext cx="9376410" cy="4909820"/>
          </a:xfrm>
          <a:prstGeom prst="rect">
            <a:avLst/>
          </a:prstGeom>
        </p:spPr>
        <p:txBody>
          <a:bodyPr wrap="square" lIns="0" tIns="13335" rIns="0" bIns="0" rtlCol="0" vert="horz">
            <a:spAutoFit/>
          </a:bodyPr>
          <a:lstStyle/>
          <a:p>
            <a:pPr marL="506095">
              <a:lnSpc>
                <a:spcPts val="2210"/>
              </a:lnSpc>
              <a:spcBef>
                <a:spcPts val="105"/>
              </a:spcBef>
            </a:pPr>
            <a:r>
              <a:rPr dirty="0" sz="2000" spc="5">
                <a:solidFill>
                  <a:srgbClr val="181B0D"/>
                </a:solidFill>
                <a:latin typeface="Times New Roman"/>
                <a:cs typeface="Times New Roman"/>
              </a:rPr>
              <a:t>App</a:t>
            </a:r>
            <a:r>
              <a:rPr dirty="0" sz="2000">
                <a:solidFill>
                  <a:srgbClr val="181B0D"/>
                </a:solidFill>
                <a:latin typeface="宋体"/>
                <a:cs typeface="宋体"/>
              </a:rPr>
              <a:t>测试就是要找</a:t>
            </a:r>
            <a:r>
              <a:rPr dirty="0" sz="2000" spc="-10">
                <a:solidFill>
                  <a:srgbClr val="181B0D"/>
                </a:solidFill>
                <a:latin typeface="宋体"/>
                <a:cs typeface="宋体"/>
              </a:rPr>
              <a:t>出</a:t>
            </a:r>
            <a:r>
              <a:rPr dirty="0" sz="2000">
                <a:solidFill>
                  <a:srgbClr val="181B0D"/>
                </a:solidFill>
                <a:latin typeface="Times New Roman"/>
                <a:cs typeface="Times New Roman"/>
              </a:rPr>
              <a:t>App</a:t>
            </a:r>
            <a:r>
              <a:rPr dirty="0" sz="2000" spc="-15">
                <a:solidFill>
                  <a:srgbClr val="181B0D"/>
                </a:solidFill>
                <a:latin typeface="宋体"/>
                <a:cs typeface="宋体"/>
              </a:rPr>
              <a:t>中</a:t>
            </a:r>
            <a:r>
              <a:rPr dirty="0" sz="2000">
                <a:solidFill>
                  <a:srgbClr val="181B0D"/>
                </a:solidFill>
                <a:latin typeface="宋体"/>
                <a:cs typeface="宋体"/>
              </a:rPr>
              <a:t>的</a:t>
            </a:r>
            <a:r>
              <a:rPr dirty="0" sz="2000">
                <a:solidFill>
                  <a:srgbClr val="181B0D"/>
                </a:solidFill>
                <a:latin typeface="Times New Roman"/>
                <a:cs typeface="Times New Roman"/>
              </a:rPr>
              <a:t>Bug</a:t>
            </a:r>
            <a:r>
              <a:rPr dirty="0" sz="2000">
                <a:solidFill>
                  <a:srgbClr val="181B0D"/>
                </a:solidFill>
                <a:latin typeface="宋体"/>
                <a:cs typeface="宋体"/>
              </a:rPr>
              <a:t>，通</a:t>
            </a:r>
            <a:r>
              <a:rPr dirty="0" sz="2000" spc="-15">
                <a:solidFill>
                  <a:srgbClr val="181B0D"/>
                </a:solidFill>
                <a:latin typeface="宋体"/>
                <a:cs typeface="宋体"/>
              </a:rPr>
              <a:t>过</a:t>
            </a:r>
            <a:r>
              <a:rPr dirty="0" sz="2000">
                <a:solidFill>
                  <a:srgbClr val="181B0D"/>
                </a:solidFill>
                <a:latin typeface="宋体"/>
                <a:cs typeface="宋体"/>
              </a:rPr>
              <a:t>各种</a:t>
            </a:r>
            <a:r>
              <a:rPr dirty="0" sz="2000" spc="-15">
                <a:solidFill>
                  <a:srgbClr val="181B0D"/>
                </a:solidFill>
                <a:latin typeface="宋体"/>
                <a:cs typeface="宋体"/>
              </a:rPr>
              <a:t>手</a:t>
            </a:r>
            <a:r>
              <a:rPr dirty="0" sz="2000">
                <a:solidFill>
                  <a:srgbClr val="181B0D"/>
                </a:solidFill>
                <a:latin typeface="宋体"/>
                <a:cs typeface="宋体"/>
              </a:rPr>
              <a:t>段和</a:t>
            </a:r>
            <a:r>
              <a:rPr dirty="0" sz="2000" spc="-15">
                <a:solidFill>
                  <a:srgbClr val="181B0D"/>
                </a:solidFill>
                <a:latin typeface="宋体"/>
                <a:cs typeface="宋体"/>
              </a:rPr>
              <a:t>测</a:t>
            </a:r>
            <a:r>
              <a:rPr dirty="0" sz="2000">
                <a:solidFill>
                  <a:srgbClr val="181B0D"/>
                </a:solidFill>
                <a:latin typeface="宋体"/>
                <a:cs typeface="宋体"/>
              </a:rPr>
              <a:t>试工</a:t>
            </a:r>
            <a:r>
              <a:rPr dirty="0" sz="2000" spc="-15">
                <a:solidFill>
                  <a:srgbClr val="181B0D"/>
                </a:solidFill>
                <a:latin typeface="宋体"/>
                <a:cs typeface="宋体"/>
              </a:rPr>
              <a:t>具</a:t>
            </a:r>
            <a:r>
              <a:rPr dirty="0" sz="2000">
                <a:solidFill>
                  <a:srgbClr val="181B0D"/>
                </a:solidFill>
                <a:latin typeface="宋体"/>
                <a:cs typeface="宋体"/>
              </a:rPr>
              <a:t>，判</a:t>
            </a:r>
            <a:r>
              <a:rPr dirty="0" sz="2000" spc="-10">
                <a:solidFill>
                  <a:srgbClr val="181B0D"/>
                </a:solidFill>
                <a:latin typeface="宋体"/>
                <a:cs typeface="宋体"/>
              </a:rPr>
              <a:t>断</a:t>
            </a:r>
            <a:r>
              <a:rPr dirty="0" sz="2000">
                <a:solidFill>
                  <a:srgbClr val="181B0D"/>
                </a:solidFill>
                <a:latin typeface="Times New Roman"/>
                <a:cs typeface="Times New Roman"/>
              </a:rPr>
              <a:t>App</a:t>
            </a:r>
            <a:r>
              <a:rPr dirty="0" sz="2000" spc="-15">
                <a:solidFill>
                  <a:srgbClr val="181B0D"/>
                </a:solidFill>
                <a:latin typeface="宋体"/>
                <a:cs typeface="宋体"/>
              </a:rPr>
              <a:t>系</a:t>
            </a:r>
            <a:r>
              <a:rPr dirty="0" sz="2000">
                <a:solidFill>
                  <a:srgbClr val="181B0D"/>
                </a:solidFill>
                <a:latin typeface="宋体"/>
                <a:cs typeface="宋体"/>
              </a:rPr>
              <a:t>统是否</a:t>
            </a:r>
            <a:endParaRPr sz="2000">
              <a:latin typeface="宋体"/>
              <a:cs typeface="宋体"/>
            </a:endParaRPr>
          </a:p>
          <a:p>
            <a:pPr marL="12700">
              <a:lnSpc>
                <a:spcPts val="2210"/>
              </a:lnSpc>
            </a:pPr>
            <a:r>
              <a:rPr dirty="0" sz="2000">
                <a:solidFill>
                  <a:srgbClr val="181B0D"/>
                </a:solidFill>
                <a:latin typeface="宋体"/>
                <a:cs typeface="宋体"/>
              </a:rPr>
              <a:t>能够满足预期标准</a:t>
            </a:r>
            <a:r>
              <a:rPr dirty="0" sz="2000" spc="5">
                <a:solidFill>
                  <a:srgbClr val="181B0D"/>
                </a:solidFill>
                <a:latin typeface="宋体"/>
                <a:cs typeface="宋体"/>
              </a:rPr>
              <a:t>。</a:t>
            </a:r>
            <a:endParaRPr sz="2000">
              <a:latin typeface="宋体"/>
              <a:cs typeface="宋体"/>
            </a:endParaRPr>
          </a:p>
          <a:p>
            <a:pPr marL="396240" indent="-384175">
              <a:lnSpc>
                <a:spcPct val="100000"/>
              </a:lnSpc>
              <a:spcBef>
                <a:spcPts val="815"/>
              </a:spcBef>
              <a:buFont typeface="Franklin Gothic Book"/>
              <a:buChar char="■"/>
              <a:tabLst>
                <a:tab pos="396240" algn="l"/>
                <a:tab pos="396875" algn="l"/>
              </a:tabLst>
            </a:pPr>
            <a:r>
              <a:rPr dirty="0" sz="2000">
                <a:solidFill>
                  <a:srgbClr val="181B0D"/>
                </a:solidFill>
                <a:latin typeface="宋体"/>
                <a:cs typeface="宋体"/>
              </a:rPr>
              <a:t>冒烟测试</a:t>
            </a:r>
            <a:r>
              <a:rPr dirty="0" sz="2000" spc="-15">
                <a:solidFill>
                  <a:srgbClr val="181B0D"/>
                </a:solidFill>
                <a:latin typeface="Franklin Gothic Book"/>
                <a:cs typeface="Franklin Gothic Book"/>
              </a:rPr>
              <a:t>(</a:t>
            </a:r>
            <a:r>
              <a:rPr dirty="0" sz="2000" spc="-15">
                <a:solidFill>
                  <a:srgbClr val="181B0D"/>
                </a:solidFill>
                <a:latin typeface="Times New Roman"/>
                <a:cs typeface="Times New Roman"/>
              </a:rPr>
              <a:t>SmokeTesting</a:t>
            </a:r>
            <a:r>
              <a:rPr dirty="0" sz="2000" spc="-15">
                <a:solidFill>
                  <a:srgbClr val="181B0D"/>
                </a:solidFill>
                <a:latin typeface="Franklin Gothic Book"/>
                <a:cs typeface="Franklin Gothic Book"/>
              </a:rPr>
              <a:t>)</a:t>
            </a:r>
            <a:endParaRPr sz="2000">
              <a:latin typeface="Franklin Gothic Book"/>
              <a:cs typeface="Franklin Gothic Book"/>
            </a:endParaRPr>
          </a:p>
          <a:p>
            <a:pPr lvl="1" marL="927100" marR="145415" indent="-384175">
              <a:lnSpc>
                <a:spcPts val="2020"/>
              </a:lnSpc>
              <a:spcBef>
                <a:spcPts val="695"/>
              </a:spcBef>
              <a:buSzPct val="95238"/>
              <a:buFont typeface="Franklin Gothic Book"/>
              <a:buChar char="–"/>
              <a:tabLst>
                <a:tab pos="926465" algn="l"/>
                <a:tab pos="927100" algn="l"/>
              </a:tabLst>
            </a:pPr>
            <a:r>
              <a:rPr dirty="0" sz="2100" spc="-100">
                <a:solidFill>
                  <a:srgbClr val="181B0D"/>
                </a:solidFill>
                <a:latin typeface="宋体"/>
                <a:cs typeface="宋体"/>
              </a:rPr>
              <a:t>测试的对象是每一个新</a:t>
            </a:r>
            <a:r>
              <a:rPr dirty="0" sz="2100" spc="-114">
                <a:solidFill>
                  <a:srgbClr val="181B0D"/>
                </a:solidFill>
                <a:latin typeface="宋体"/>
                <a:cs typeface="宋体"/>
              </a:rPr>
              <a:t>编</a:t>
            </a:r>
            <a:r>
              <a:rPr dirty="0" sz="2100" spc="-100">
                <a:solidFill>
                  <a:srgbClr val="181B0D"/>
                </a:solidFill>
                <a:latin typeface="宋体"/>
                <a:cs typeface="宋体"/>
              </a:rPr>
              <a:t>译的</a:t>
            </a:r>
            <a:r>
              <a:rPr dirty="0" sz="2100" spc="-114">
                <a:solidFill>
                  <a:srgbClr val="181B0D"/>
                </a:solidFill>
                <a:latin typeface="宋体"/>
                <a:cs typeface="宋体"/>
              </a:rPr>
              <a:t>、</a:t>
            </a:r>
            <a:r>
              <a:rPr dirty="0" sz="2100" spc="-100">
                <a:solidFill>
                  <a:srgbClr val="181B0D"/>
                </a:solidFill>
                <a:latin typeface="宋体"/>
                <a:cs typeface="宋体"/>
              </a:rPr>
              <a:t>需要</a:t>
            </a:r>
            <a:r>
              <a:rPr dirty="0" sz="2100" spc="-114">
                <a:solidFill>
                  <a:srgbClr val="181B0D"/>
                </a:solidFill>
                <a:latin typeface="宋体"/>
                <a:cs typeface="宋体"/>
              </a:rPr>
              <a:t>正</a:t>
            </a:r>
            <a:r>
              <a:rPr dirty="0" sz="2100" spc="-100">
                <a:solidFill>
                  <a:srgbClr val="181B0D"/>
                </a:solidFill>
                <a:latin typeface="宋体"/>
                <a:cs typeface="宋体"/>
              </a:rPr>
              <a:t>式测</a:t>
            </a:r>
            <a:r>
              <a:rPr dirty="0" sz="2100" spc="-114">
                <a:solidFill>
                  <a:srgbClr val="181B0D"/>
                </a:solidFill>
                <a:latin typeface="宋体"/>
                <a:cs typeface="宋体"/>
              </a:rPr>
              <a:t>试</a:t>
            </a:r>
            <a:r>
              <a:rPr dirty="0" sz="2100" spc="-95">
                <a:solidFill>
                  <a:srgbClr val="181B0D"/>
                </a:solidFill>
                <a:latin typeface="宋体"/>
                <a:cs typeface="宋体"/>
              </a:rPr>
              <a:t>的</a:t>
            </a:r>
            <a:r>
              <a:rPr dirty="0" sz="2000" spc="-5" i="1">
                <a:solidFill>
                  <a:srgbClr val="181B0D"/>
                </a:solidFill>
                <a:latin typeface="Franklin Gothic Book"/>
                <a:cs typeface="Franklin Gothic Book"/>
              </a:rPr>
              <a:t>App</a:t>
            </a:r>
            <a:r>
              <a:rPr dirty="0" sz="2100" spc="-100">
                <a:solidFill>
                  <a:srgbClr val="181B0D"/>
                </a:solidFill>
                <a:latin typeface="宋体"/>
                <a:cs typeface="宋体"/>
              </a:rPr>
              <a:t>版本，目</a:t>
            </a:r>
            <a:r>
              <a:rPr dirty="0" sz="2100" spc="-114">
                <a:solidFill>
                  <a:srgbClr val="181B0D"/>
                </a:solidFill>
                <a:latin typeface="宋体"/>
                <a:cs typeface="宋体"/>
              </a:rPr>
              <a:t>的</a:t>
            </a:r>
            <a:r>
              <a:rPr dirty="0" sz="2100" spc="-100">
                <a:solidFill>
                  <a:srgbClr val="181B0D"/>
                </a:solidFill>
                <a:latin typeface="宋体"/>
                <a:cs typeface="宋体"/>
              </a:rPr>
              <a:t>是确</a:t>
            </a:r>
            <a:r>
              <a:rPr dirty="0" sz="2100" spc="-114">
                <a:solidFill>
                  <a:srgbClr val="181B0D"/>
                </a:solidFill>
                <a:latin typeface="宋体"/>
                <a:cs typeface="宋体"/>
              </a:rPr>
              <a:t>认</a:t>
            </a:r>
            <a:r>
              <a:rPr dirty="0" sz="2100" spc="-100">
                <a:solidFill>
                  <a:srgbClr val="181B0D"/>
                </a:solidFill>
                <a:latin typeface="宋体"/>
                <a:cs typeface="宋体"/>
              </a:rPr>
              <a:t>软件 基本功能正常，可进行</a:t>
            </a:r>
            <a:r>
              <a:rPr dirty="0" sz="2100" spc="-114">
                <a:solidFill>
                  <a:srgbClr val="181B0D"/>
                </a:solidFill>
                <a:latin typeface="宋体"/>
                <a:cs typeface="宋体"/>
              </a:rPr>
              <a:t>后</a:t>
            </a:r>
            <a:r>
              <a:rPr dirty="0" sz="2100" spc="-100">
                <a:solidFill>
                  <a:srgbClr val="181B0D"/>
                </a:solidFill>
                <a:latin typeface="宋体"/>
                <a:cs typeface="宋体"/>
              </a:rPr>
              <a:t>续的</a:t>
            </a:r>
            <a:r>
              <a:rPr dirty="0" sz="2100" spc="-114">
                <a:solidFill>
                  <a:srgbClr val="181B0D"/>
                </a:solidFill>
                <a:latin typeface="宋体"/>
                <a:cs typeface="宋体"/>
              </a:rPr>
              <a:t>正</a:t>
            </a:r>
            <a:r>
              <a:rPr dirty="0" sz="2100" spc="-100">
                <a:solidFill>
                  <a:srgbClr val="181B0D"/>
                </a:solidFill>
                <a:latin typeface="宋体"/>
                <a:cs typeface="宋体"/>
              </a:rPr>
              <a:t>式测</a:t>
            </a:r>
            <a:r>
              <a:rPr dirty="0" sz="2100" spc="-114">
                <a:solidFill>
                  <a:srgbClr val="181B0D"/>
                </a:solidFill>
                <a:latin typeface="宋体"/>
                <a:cs typeface="宋体"/>
              </a:rPr>
              <a:t>试</a:t>
            </a:r>
            <a:r>
              <a:rPr dirty="0" sz="2100" spc="-100">
                <a:solidFill>
                  <a:srgbClr val="181B0D"/>
                </a:solidFill>
                <a:latin typeface="宋体"/>
                <a:cs typeface="宋体"/>
              </a:rPr>
              <a:t>工作。</a:t>
            </a:r>
            <a:endParaRPr sz="2100">
              <a:latin typeface="宋体"/>
              <a:cs typeface="宋体"/>
            </a:endParaRPr>
          </a:p>
          <a:p>
            <a:pPr lvl="1" marL="927100" indent="-384175">
              <a:lnSpc>
                <a:spcPts val="2270"/>
              </a:lnSpc>
              <a:spcBef>
                <a:spcPts val="215"/>
              </a:spcBef>
              <a:buSzPct val="95238"/>
              <a:buFont typeface="Franklin Gothic Book"/>
              <a:buChar char="–"/>
              <a:tabLst>
                <a:tab pos="926465" algn="l"/>
                <a:tab pos="927100" algn="l"/>
              </a:tabLst>
            </a:pPr>
            <a:r>
              <a:rPr dirty="0" sz="2100" spc="-100">
                <a:solidFill>
                  <a:srgbClr val="181B0D"/>
                </a:solidFill>
                <a:latin typeface="宋体"/>
                <a:cs typeface="宋体"/>
              </a:rPr>
              <a:t>如果通过了该测试，则</a:t>
            </a:r>
            <a:r>
              <a:rPr dirty="0" sz="2100" spc="-110">
                <a:solidFill>
                  <a:srgbClr val="181B0D"/>
                </a:solidFill>
                <a:latin typeface="宋体"/>
                <a:cs typeface="宋体"/>
              </a:rPr>
              <a:t>可</a:t>
            </a:r>
            <a:r>
              <a:rPr dirty="0" sz="2100" spc="-100">
                <a:solidFill>
                  <a:srgbClr val="181B0D"/>
                </a:solidFill>
                <a:latin typeface="宋体"/>
                <a:cs typeface="宋体"/>
              </a:rPr>
              <a:t>以根</a:t>
            </a:r>
            <a:r>
              <a:rPr dirty="0" sz="2100" spc="-110">
                <a:solidFill>
                  <a:srgbClr val="181B0D"/>
                </a:solidFill>
                <a:latin typeface="宋体"/>
                <a:cs typeface="宋体"/>
              </a:rPr>
              <a:t>据</a:t>
            </a:r>
            <a:r>
              <a:rPr dirty="0" sz="2100" spc="-100">
                <a:solidFill>
                  <a:srgbClr val="181B0D"/>
                </a:solidFill>
                <a:latin typeface="宋体"/>
                <a:cs typeface="宋体"/>
              </a:rPr>
              <a:t>正式</a:t>
            </a:r>
            <a:r>
              <a:rPr dirty="0" sz="2100" spc="-110">
                <a:solidFill>
                  <a:srgbClr val="181B0D"/>
                </a:solidFill>
                <a:latin typeface="宋体"/>
                <a:cs typeface="宋体"/>
              </a:rPr>
              <a:t>测</a:t>
            </a:r>
            <a:r>
              <a:rPr dirty="0" sz="2100" spc="-100">
                <a:solidFill>
                  <a:srgbClr val="181B0D"/>
                </a:solidFill>
                <a:latin typeface="宋体"/>
                <a:cs typeface="宋体"/>
              </a:rPr>
              <a:t>试文</a:t>
            </a:r>
            <a:r>
              <a:rPr dirty="0" sz="2100" spc="-110">
                <a:solidFill>
                  <a:srgbClr val="181B0D"/>
                </a:solidFill>
                <a:latin typeface="宋体"/>
                <a:cs typeface="宋体"/>
              </a:rPr>
              <a:t>档</a:t>
            </a:r>
            <a:r>
              <a:rPr dirty="0" sz="2100" spc="-100">
                <a:solidFill>
                  <a:srgbClr val="181B0D"/>
                </a:solidFill>
                <a:latin typeface="宋体"/>
                <a:cs typeface="宋体"/>
              </a:rPr>
              <a:t>进行</a:t>
            </a:r>
            <a:r>
              <a:rPr dirty="0" sz="2100" spc="-110">
                <a:solidFill>
                  <a:srgbClr val="181B0D"/>
                </a:solidFill>
                <a:latin typeface="宋体"/>
                <a:cs typeface="宋体"/>
              </a:rPr>
              <a:t>正</a:t>
            </a:r>
            <a:r>
              <a:rPr dirty="0" sz="2100" spc="-100">
                <a:solidFill>
                  <a:srgbClr val="181B0D"/>
                </a:solidFill>
                <a:latin typeface="宋体"/>
                <a:cs typeface="宋体"/>
              </a:rPr>
              <a:t>式测</a:t>
            </a:r>
            <a:r>
              <a:rPr dirty="0" sz="2100" spc="-110">
                <a:solidFill>
                  <a:srgbClr val="181B0D"/>
                </a:solidFill>
                <a:latin typeface="宋体"/>
                <a:cs typeface="宋体"/>
              </a:rPr>
              <a:t>试</a:t>
            </a:r>
            <a:r>
              <a:rPr dirty="0" sz="2100" spc="-100">
                <a:solidFill>
                  <a:srgbClr val="181B0D"/>
                </a:solidFill>
                <a:latin typeface="宋体"/>
                <a:cs typeface="宋体"/>
              </a:rPr>
              <a:t>。否</a:t>
            </a:r>
            <a:r>
              <a:rPr dirty="0" sz="2100" spc="-110">
                <a:solidFill>
                  <a:srgbClr val="181B0D"/>
                </a:solidFill>
                <a:latin typeface="宋体"/>
                <a:cs typeface="宋体"/>
              </a:rPr>
              <a:t>则</a:t>
            </a:r>
            <a:r>
              <a:rPr dirty="0" sz="2100" spc="-100">
                <a:solidFill>
                  <a:srgbClr val="181B0D"/>
                </a:solidFill>
                <a:latin typeface="宋体"/>
                <a:cs typeface="宋体"/>
              </a:rPr>
              <a:t>，就</a:t>
            </a:r>
            <a:r>
              <a:rPr dirty="0" sz="2100" spc="-110">
                <a:solidFill>
                  <a:srgbClr val="181B0D"/>
                </a:solidFill>
                <a:latin typeface="宋体"/>
                <a:cs typeface="宋体"/>
              </a:rPr>
              <a:t>需</a:t>
            </a:r>
            <a:r>
              <a:rPr dirty="0" sz="2100" spc="-95">
                <a:solidFill>
                  <a:srgbClr val="181B0D"/>
                </a:solidFill>
                <a:latin typeface="宋体"/>
                <a:cs typeface="宋体"/>
              </a:rPr>
              <a:t>要</a:t>
            </a:r>
            <a:endParaRPr sz="2100">
              <a:latin typeface="宋体"/>
              <a:cs typeface="宋体"/>
            </a:endParaRPr>
          </a:p>
          <a:p>
            <a:pPr marL="927100">
              <a:lnSpc>
                <a:spcPts val="2270"/>
              </a:lnSpc>
            </a:pPr>
            <a:r>
              <a:rPr dirty="0" sz="2100" spc="-100">
                <a:solidFill>
                  <a:srgbClr val="181B0D"/>
                </a:solidFill>
                <a:latin typeface="宋体"/>
                <a:cs typeface="宋体"/>
              </a:rPr>
              <a:t>重新编译，再次执行确</a:t>
            </a:r>
            <a:r>
              <a:rPr dirty="0" sz="2100" spc="-114">
                <a:solidFill>
                  <a:srgbClr val="181B0D"/>
                </a:solidFill>
                <a:latin typeface="宋体"/>
                <a:cs typeface="宋体"/>
              </a:rPr>
              <a:t>认</a:t>
            </a:r>
            <a:r>
              <a:rPr dirty="0" sz="2100" spc="-100">
                <a:solidFill>
                  <a:srgbClr val="181B0D"/>
                </a:solidFill>
                <a:latin typeface="宋体"/>
                <a:cs typeface="宋体"/>
              </a:rPr>
              <a:t>测试</a:t>
            </a:r>
            <a:r>
              <a:rPr dirty="0" sz="2100" spc="-114">
                <a:solidFill>
                  <a:srgbClr val="181B0D"/>
                </a:solidFill>
                <a:latin typeface="宋体"/>
                <a:cs typeface="宋体"/>
              </a:rPr>
              <a:t>，</a:t>
            </a:r>
            <a:r>
              <a:rPr dirty="0" sz="2100" spc="-100">
                <a:solidFill>
                  <a:srgbClr val="181B0D"/>
                </a:solidFill>
                <a:latin typeface="宋体"/>
                <a:cs typeface="宋体"/>
              </a:rPr>
              <a:t>直到</a:t>
            </a:r>
            <a:r>
              <a:rPr dirty="0" sz="2100" spc="-114">
                <a:solidFill>
                  <a:srgbClr val="181B0D"/>
                </a:solidFill>
                <a:latin typeface="宋体"/>
                <a:cs typeface="宋体"/>
              </a:rPr>
              <a:t>成</a:t>
            </a:r>
            <a:r>
              <a:rPr dirty="0" sz="2100" spc="-100">
                <a:solidFill>
                  <a:srgbClr val="181B0D"/>
                </a:solidFill>
                <a:latin typeface="宋体"/>
                <a:cs typeface="宋体"/>
              </a:rPr>
              <a:t>功。</a:t>
            </a:r>
            <a:endParaRPr sz="2100">
              <a:latin typeface="宋体"/>
              <a:cs typeface="宋体"/>
            </a:endParaRPr>
          </a:p>
          <a:p>
            <a:pPr marL="396240" indent="-384175">
              <a:lnSpc>
                <a:spcPct val="100000"/>
              </a:lnSpc>
              <a:spcBef>
                <a:spcPts val="800"/>
              </a:spcBef>
              <a:buFont typeface="Franklin Gothic Book"/>
              <a:buChar char="■"/>
              <a:tabLst>
                <a:tab pos="396240" algn="l"/>
                <a:tab pos="396875" algn="l"/>
              </a:tabLst>
            </a:pPr>
            <a:r>
              <a:rPr dirty="0" sz="2000">
                <a:solidFill>
                  <a:srgbClr val="181B0D"/>
                </a:solidFill>
                <a:latin typeface="宋体"/>
                <a:cs typeface="宋体"/>
              </a:rPr>
              <a:t>图形用户界面测试</a:t>
            </a:r>
            <a:endParaRPr sz="2000">
              <a:latin typeface="宋体"/>
              <a:cs typeface="宋体"/>
            </a:endParaRPr>
          </a:p>
          <a:p>
            <a:pPr algn="just" lvl="1" marL="927100" indent="-384175">
              <a:lnSpc>
                <a:spcPct val="100000"/>
              </a:lnSpc>
              <a:spcBef>
                <a:spcPts val="210"/>
              </a:spcBef>
              <a:buSzPct val="95238"/>
              <a:buFont typeface="Franklin Gothic Book"/>
              <a:buChar char="–"/>
              <a:tabLst>
                <a:tab pos="927100" algn="l"/>
              </a:tabLst>
            </a:pPr>
            <a:r>
              <a:rPr dirty="0" sz="2100" spc="-100">
                <a:solidFill>
                  <a:srgbClr val="181B0D"/>
                </a:solidFill>
                <a:latin typeface="宋体"/>
                <a:cs typeface="宋体"/>
              </a:rPr>
              <a:t>用于核实用户与</a:t>
            </a:r>
            <a:r>
              <a:rPr dirty="0" sz="2000" i="1">
                <a:solidFill>
                  <a:srgbClr val="181B0D"/>
                </a:solidFill>
                <a:latin typeface="Times New Roman"/>
                <a:cs typeface="Times New Roman"/>
              </a:rPr>
              <a:t>App</a:t>
            </a:r>
            <a:r>
              <a:rPr dirty="0" sz="2100" spc="-100">
                <a:solidFill>
                  <a:srgbClr val="181B0D"/>
                </a:solidFill>
                <a:latin typeface="宋体"/>
                <a:cs typeface="宋体"/>
              </a:rPr>
              <a:t>之间</a:t>
            </a:r>
            <a:r>
              <a:rPr dirty="0" sz="2100" spc="-114">
                <a:solidFill>
                  <a:srgbClr val="181B0D"/>
                </a:solidFill>
                <a:latin typeface="宋体"/>
                <a:cs typeface="宋体"/>
              </a:rPr>
              <a:t>的</a:t>
            </a:r>
            <a:r>
              <a:rPr dirty="0" sz="2100" spc="-100">
                <a:solidFill>
                  <a:srgbClr val="181B0D"/>
                </a:solidFill>
                <a:latin typeface="宋体"/>
                <a:cs typeface="宋体"/>
              </a:rPr>
              <a:t>交互</a:t>
            </a:r>
            <a:endParaRPr sz="2100">
              <a:latin typeface="宋体"/>
              <a:cs typeface="宋体"/>
            </a:endParaRPr>
          </a:p>
          <a:p>
            <a:pPr algn="just" lvl="1" marL="927100" marR="54610" indent="-384175">
              <a:lnSpc>
                <a:spcPct val="80000"/>
              </a:lnSpc>
              <a:spcBef>
                <a:spcPts val="700"/>
              </a:spcBef>
              <a:buSzPct val="95238"/>
              <a:buFont typeface="Franklin Gothic Book"/>
              <a:buChar char="–"/>
              <a:tabLst>
                <a:tab pos="927100" algn="l"/>
              </a:tabLst>
            </a:pPr>
            <a:r>
              <a:rPr dirty="0" sz="2100" spc="-100">
                <a:solidFill>
                  <a:srgbClr val="181B0D"/>
                </a:solidFill>
                <a:latin typeface="宋体"/>
                <a:cs typeface="宋体"/>
              </a:rPr>
              <a:t>主要测试在不同分辨率</a:t>
            </a:r>
            <a:r>
              <a:rPr dirty="0" sz="2100" spc="-114">
                <a:solidFill>
                  <a:srgbClr val="181B0D"/>
                </a:solidFill>
                <a:latin typeface="宋体"/>
                <a:cs typeface="宋体"/>
              </a:rPr>
              <a:t>下</a:t>
            </a:r>
            <a:r>
              <a:rPr dirty="0" sz="2100" spc="-100">
                <a:solidFill>
                  <a:srgbClr val="181B0D"/>
                </a:solidFill>
                <a:latin typeface="宋体"/>
                <a:cs typeface="宋体"/>
              </a:rPr>
              <a:t>，用</a:t>
            </a:r>
            <a:r>
              <a:rPr dirty="0" sz="2100" spc="-114">
                <a:solidFill>
                  <a:srgbClr val="181B0D"/>
                </a:solidFill>
                <a:latin typeface="宋体"/>
                <a:cs typeface="宋体"/>
              </a:rPr>
              <a:t>户</a:t>
            </a:r>
            <a:r>
              <a:rPr dirty="0" sz="2100" spc="-100">
                <a:solidFill>
                  <a:srgbClr val="181B0D"/>
                </a:solidFill>
                <a:latin typeface="宋体"/>
                <a:cs typeface="宋体"/>
              </a:rPr>
              <a:t>界面</a:t>
            </a:r>
            <a:r>
              <a:rPr dirty="0" sz="2100" spc="-114">
                <a:solidFill>
                  <a:srgbClr val="181B0D"/>
                </a:solidFill>
                <a:latin typeface="宋体"/>
                <a:cs typeface="宋体"/>
              </a:rPr>
              <a:t>（</a:t>
            </a:r>
            <a:r>
              <a:rPr dirty="0" sz="2100" spc="-100">
                <a:solidFill>
                  <a:srgbClr val="181B0D"/>
                </a:solidFill>
                <a:latin typeface="宋体"/>
                <a:cs typeface="宋体"/>
              </a:rPr>
              <a:t>如菜</a:t>
            </a:r>
            <a:r>
              <a:rPr dirty="0" sz="2100" spc="-114">
                <a:solidFill>
                  <a:srgbClr val="181B0D"/>
                </a:solidFill>
                <a:latin typeface="宋体"/>
                <a:cs typeface="宋体"/>
              </a:rPr>
              <a:t>单</a:t>
            </a:r>
            <a:r>
              <a:rPr dirty="0" sz="2100" spc="-100">
                <a:solidFill>
                  <a:srgbClr val="181B0D"/>
                </a:solidFill>
                <a:latin typeface="宋体"/>
                <a:cs typeface="宋体"/>
              </a:rPr>
              <a:t>、对</a:t>
            </a:r>
            <a:r>
              <a:rPr dirty="0" sz="2100" spc="-114">
                <a:solidFill>
                  <a:srgbClr val="181B0D"/>
                </a:solidFill>
                <a:latin typeface="宋体"/>
                <a:cs typeface="宋体"/>
              </a:rPr>
              <a:t>话</a:t>
            </a:r>
            <a:r>
              <a:rPr dirty="0" sz="2100" spc="-100">
                <a:solidFill>
                  <a:srgbClr val="181B0D"/>
                </a:solidFill>
                <a:latin typeface="宋体"/>
                <a:cs typeface="宋体"/>
              </a:rPr>
              <a:t>框、</a:t>
            </a:r>
            <a:r>
              <a:rPr dirty="0" sz="2100" spc="-114">
                <a:solidFill>
                  <a:srgbClr val="181B0D"/>
                </a:solidFill>
                <a:latin typeface="宋体"/>
                <a:cs typeface="宋体"/>
              </a:rPr>
              <a:t>窗</a:t>
            </a:r>
            <a:r>
              <a:rPr dirty="0" sz="2100" spc="-100">
                <a:solidFill>
                  <a:srgbClr val="181B0D"/>
                </a:solidFill>
                <a:latin typeface="宋体"/>
                <a:cs typeface="宋体"/>
              </a:rPr>
              <a:t>口和</a:t>
            </a:r>
            <a:r>
              <a:rPr dirty="0" sz="2100" spc="-114">
                <a:solidFill>
                  <a:srgbClr val="181B0D"/>
                </a:solidFill>
                <a:latin typeface="宋体"/>
                <a:cs typeface="宋体"/>
              </a:rPr>
              <a:t>其</a:t>
            </a:r>
            <a:r>
              <a:rPr dirty="0" sz="2100" spc="-100">
                <a:solidFill>
                  <a:srgbClr val="181B0D"/>
                </a:solidFill>
                <a:latin typeface="宋体"/>
                <a:cs typeface="宋体"/>
              </a:rPr>
              <a:t>他可</a:t>
            </a:r>
            <a:r>
              <a:rPr dirty="0" sz="2100" spc="-114">
                <a:solidFill>
                  <a:srgbClr val="181B0D"/>
                </a:solidFill>
                <a:latin typeface="宋体"/>
                <a:cs typeface="宋体"/>
              </a:rPr>
              <a:t>视</a:t>
            </a:r>
            <a:r>
              <a:rPr dirty="0" sz="2100" spc="-100">
                <a:solidFill>
                  <a:srgbClr val="181B0D"/>
                </a:solidFill>
                <a:latin typeface="宋体"/>
                <a:cs typeface="宋体"/>
              </a:rPr>
              <a:t>控 件）布局、风格是否满</a:t>
            </a:r>
            <a:r>
              <a:rPr dirty="0" sz="2100" spc="-114">
                <a:solidFill>
                  <a:srgbClr val="181B0D"/>
                </a:solidFill>
                <a:latin typeface="宋体"/>
                <a:cs typeface="宋体"/>
              </a:rPr>
              <a:t>足</a:t>
            </a:r>
            <a:r>
              <a:rPr dirty="0" sz="2100" spc="-100">
                <a:solidFill>
                  <a:srgbClr val="181B0D"/>
                </a:solidFill>
                <a:latin typeface="宋体"/>
                <a:cs typeface="宋体"/>
              </a:rPr>
              <a:t>客户</a:t>
            </a:r>
            <a:r>
              <a:rPr dirty="0" sz="2100" spc="-114">
                <a:solidFill>
                  <a:srgbClr val="181B0D"/>
                </a:solidFill>
                <a:latin typeface="宋体"/>
                <a:cs typeface="宋体"/>
              </a:rPr>
              <a:t>要</a:t>
            </a:r>
            <a:r>
              <a:rPr dirty="0" sz="2100" spc="-100">
                <a:solidFill>
                  <a:srgbClr val="181B0D"/>
                </a:solidFill>
                <a:latin typeface="宋体"/>
                <a:cs typeface="宋体"/>
              </a:rPr>
              <a:t>求，</a:t>
            </a:r>
            <a:r>
              <a:rPr dirty="0" sz="2100" spc="-114">
                <a:solidFill>
                  <a:srgbClr val="181B0D"/>
                </a:solidFill>
                <a:latin typeface="宋体"/>
                <a:cs typeface="宋体"/>
              </a:rPr>
              <a:t>文</a:t>
            </a:r>
            <a:r>
              <a:rPr dirty="0" sz="2100" spc="-100">
                <a:solidFill>
                  <a:srgbClr val="181B0D"/>
                </a:solidFill>
                <a:latin typeface="宋体"/>
                <a:cs typeface="宋体"/>
              </a:rPr>
              <a:t>字是</a:t>
            </a:r>
            <a:r>
              <a:rPr dirty="0" sz="2100" spc="-114">
                <a:solidFill>
                  <a:srgbClr val="181B0D"/>
                </a:solidFill>
                <a:latin typeface="宋体"/>
                <a:cs typeface="宋体"/>
              </a:rPr>
              <a:t>否</a:t>
            </a:r>
            <a:r>
              <a:rPr dirty="0" sz="2100" spc="-100">
                <a:solidFill>
                  <a:srgbClr val="181B0D"/>
                </a:solidFill>
                <a:latin typeface="宋体"/>
                <a:cs typeface="宋体"/>
              </a:rPr>
              <a:t>正确</a:t>
            </a:r>
            <a:r>
              <a:rPr dirty="0" sz="2100" spc="-114">
                <a:solidFill>
                  <a:srgbClr val="181B0D"/>
                </a:solidFill>
                <a:latin typeface="宋体"/>
                <a:cs typeface="宋体"/>
              </a:rPr>
              <a:t>，</a:t>
            </a:r>
            <a:r>
              <a:rPr dirty="0" sz="2100" spc="-100">
                <a:solidFill>
                  <a:srgbClr val="181B0D"/>
                </a:solidFill>
                <a:latin typeface="宋体"/>
                <a:cs typeface="宋体"/>
              </a:rPr>
              <a:t>页面</a:t>
            </a:r>
            <a:r>
              <a:rPr dirty="0" sz="2100" spc="-114">
                <a:solidFill>
                  <a:srgbClr val="181B0D"/>
                </a:solidFill>
                <a:latin typeface="宋体"/>
                <a:cs typeface="宋体"/>
              </a:rPr>
              <a:t>是</a:t>
            </a:r>
            <a:r>
              <a:rPr dirty="0" sz="2100" spc="-100">
                <a:solidFill>
                  <a:srgbClr val="181B0D"/>
                </a:solidFill>
                <a:latin typeface="宋体"/>
                <a:cs typeface="宋体"/>
              </a:rPr>
              <a:t>否美</a:t>
            </a:r>
            <a:r>
              <a:rPr dirty="0" sz="2100" spc="-114">
                <a:solidFill>
                  <a:srgbClr val="181B0D"/>
                </a:solidFill>
                <a:latin typeface="宋体"/>
                <a:cs typeface="宋体"/>
              </a:rPr>
              <a:t>观</a:t>
            </a:r>
            <a:r>
              <a:rPr dirty="0" sz="2100" spc="-100">
                <a:solidFill>
                  <a:srgbClr val="181B0D"/>
                </a:solidFill>
                <a:latin typeface="宋体"/>
                <a:cs typeface="宋体"/>
              </a:rPr>
              <a:t>，文</a:t>
            </a:r>
            <a:r>
              <a:rPr dirty="0" sz="2100" spc="-114">
                <a:solidFill>
                  <a:srgbClr val="181B0D"/>
                </a:solidFill>
                <a:latin typeface="宋体"/>
                <a:cs typeface="宋体"/>
              </a:rPr>
              <a:t>字</a:t>
            </a:r>
            <a:r>
              <a:rPr dirty="0" sz="2100" spc="-100">
                <a:solidFill>
                  <a:srgbClr val="181B0D"/>
                </a:solidFill>
                <a:latin typeface="宋体"/>
                <a:cs typeface="宋体"/>
              </a:rPr>
              <a:t>、 图片组合是否完美，操</a:t>
            </a:r>
            <a:r>
              <a:rPr dirty="0" sz="2100" spc="-114">
                <a:solidFill>
                  <a:srgbClr val="181B0D"/>
                </a:solidFill>
                <a:latin typeface="宋体"/>
                <a:cs typeface="宋体"/>
              </a:rPr>
              <a:t>作</a:t>
            </a:r>
            <a:r>
              <a:rPr dirty="0" sz="2100" spc="-100">
                <a:solidFill>
                  <a:srgbClr val="181B0D"/>
                </a:solidFill>
                <a:latin typeface="宋体"/>
                <a:cs typeface="宋体"/>
              </a:rPr>
              <a:t>是否</a:t>
            </a:r>
            <a:r>
              <a:rPr dirty="0" sz="2100" spc="-114">
                <a:solidFill>
                  <a:srgbClr val="181B0D"/>
                </a:solidFill>
                <a:latin typeface="宋体"/>
                <a:cs typeface="宋体"/>
              </a:rPr>
              <a:t>友</a:t>
            </a:r>
            <a:r>
              <a:rPr dirty="0" sz="2100" spc="-100">
                <a:solidFill>
                  <a:srgbClr val="181B0D"/>
                </a:solidFill>
                <a:latin typeface="宋体"/>
                <a:cs typeface="宋体"/>
              </a:rPr>
              <a:t>好等。</a:t>
            </a:r>
            <a:endParaRPr sz="2100">
              <a:latin typeface="宋体"/>
              <a:cs typeface="宋体"/>
            </a:endParaRPr>
          </a:p>
          <a:p>
            <a:pPr algn="just" marL="396240" indent="-384175">
              <a:lnSpc>
                <a:spcPct val="100000"/>
              </a:lnSpc>
              <a:spcBef>
                <a:spcPts val="795"/>
              </a:spcBef>
              <a:buFont typeface="Franklin Gothic Book"/>
              <a:buChar char="■"/>
              <a:tabLst>
                <a:tab pos="396875" algn="l"/>
              </a:tabLst>
            </a:pPr>
            <a:r>
              <a:rPr dirty="0" sz="2000">
                <a:solidFill>
                  <a:srgbClr val="181B0D"/>
                </a:solidFill>
                <a:latin typeface="宋体"/>
                <a:cs typeface="宋体"/>
              </a:rPr>
              <a:t>安全性测试</a:t>
            </a:r>
            <a:endParaRPr sz="2000">
              <a:latin typeface="宋体"/>
              <a:cs typeface="宋体"/>
            </a:endParaRPr>
          </a:p>
          <a:p>
            <a:pPr algn="just" lvl="1" marL="927100" indent="-384175">
              <a:lnSpc>
                <a:spcPct val="100000"/>
              </a:lnSpc>
              <a:spcBef>
                <a:spcPts val="225"/>
              </a:spcBef>
              <a:buSzPct val="95238"/>
              <a:buFont typeface="Franklin Gothic Book"/>
              <a:buChar char="–"/>
              <a:tabLst>
                <a:tab pos="927100" algn="l"/>
              </a:tabLst>
            </a:pPr>
            <a:r>
              <a:rPr dirty="0" sz="2100" spc="-100">
                <a:solidFill>
                  <a:srgbClr val="181B0D"/>
                </a:solidFill>
                <a:latin typeface="宋体"/>
                <a:cs typeface="宋体"/>
              </a:rPr>
              <a:t>移动设备</a:t>
            </a:r>
            <a:r>
              <a:rPr dirty="0" sz="2000" spc="-5" i="1">
                <a:solidFill>
                  <a:srgbClr val="181B0D"/>
                </a:solidFill>
                <a:latin typeface="Franklin Gothic Book"/>
                <a:cs typeface="Franklin Gothic Book"/>
              </a:rPr>
              <a:t>/</a:t>
            </a:r>
            <a:r>
              <a:rPr dirty="0" sz="2100" spc="-100">
                <a:solidFill>
                  <a:srgbClr val="181B0D"/>
                </a:solidFill>
                <a:latin typeface="宋体"/>
                <a:cs typeface="宋体"/>
              </a:rPr>
              <a:t>智能终端的安</a:t>
            </a:r>
            <a:r>
              <a:rPr dirty="0" sz="2100" spc="-114">
                <a:solidFill>
                  <a:srgbClr val="181B0D"/>
                </a:solidFill>
                <a:latin typeface="宋体"/>
                <a:cs typeface="宋体"/>
              </a:rPr>
              <a:t>全</a:t>
            </a:r>
            <a:r>
              <a:rPr dirty="0" sz="2100" spc="-100">
                <a:solidFill>
                  <a:srgbClr val="181B0D"/>
                </a:solidFill>
                <a:latin typeface="宋体"/>
                <a:cs typeface="宋体"/>
              </a:rPr>
              <a:t>性是</a:t>
            </a:r>
            <a:r>
              <a:rPr dirty="0" sz="2100" spc="-114">
                <a:solidFill>
                  <a:srgbClr val="181B0D"/>
                </a:solidFill>
                <a:latin typeface="宋体"/>
                <a:cs typeface="宋体"/>
              </a:rPr>
              <a:t>一</a:t>
            </a:r>
            <a:r>
              <a:rPr dirty="0" sz="2100" spc="-100">
                <a:solidFill>
                  <a:srgbClr val="181B0D"/>
                </a:solidFill>
                <a:latin typeface="宋体"/>
                <a:cs typeface="宋体"/>
              </a:rPr>
              <a:t>个需</a:t>
            </a:r>
            <a:r>
              <a:rPr dirty="0" sz="2100" spc="-114">
                <a:solidFill>
                  <a:srgbClr val="181B0D"/>
                </a:solidFill>
                <a:latin typeface="宋体"/>
                <a:cs typeface="宋体"/>
              </a:rPr>
              <a:t>要</a:t>
            </a:r>
            <a:r>
              <a:rPr dirty="0" sz="2100" spc="-100">
                <a:solidFill>
                  <a:srgbClr val="181B0D"/>
                </a:solidFill>
                <a:latin typeface="宋体"/>
                <a:cs typeface="宋体"/>
              </a:rPr>
              <a:t>考虑</a:t>
            </a:r>
            <a:r>
              <a:rPr dirty="0" sz="2100" spc="-114">
                <a:solidFill>
                  <a:srgbClr val="181B0D"/>
                </a:solidFill>
                <a:latin typeface="宋体"/>
                <a:cs typeface="宋体"/>
              </a:rPr>
              <a:t>的</a:t>
            </a:r>
            <a:r>
              <a:rPr dirty="0" sz="2100" spc="-100">
                <a:solidFill>
                  <a:srgbClr val="181B0D"/>
                </a:solidFill>
                <a:latin typeface="宋体"/>
                <a:cs typeface="宋体"/>
              </a:rPr>
              <a:t>重大</a:t>
            </a:r>
            <a:r>
              <a:rPr dirty="0" sz="2100" spc="-114">
                <a:solidFill>
                  <a:srgbClr val="181B0D"/>
                </a:solidFill>
                <a:latin typeface="宋体"/>
                <a:cs typeface="宋体"/>
              </a:rPr>
              <a:t>问</a:t>
            </a:r>
            <a:r>
              <a:rPr dirty="0" sz="2100" spc="-100">
                <a:solidFill>
                  <a:srgbClr val="181B0D"/>
                </a:solidFill>
                <a:latin typeface="宋体"/>
                <a:cs typeface="宋体"/>
              </a:rPr>
              <a:t>题</a:t>
            </a:r>
            <a:endParaRPr sz="2100">
              <a:latin typeface="宋体"/>
              <a:cs typeface="宋体"/>
            </a:endParaRPr>
          </a:p>
          <a:p>
            <a:pPr algn="just" lvl="1" marL="927100" indent="-384175">
              <a:lnSpc>
                <a:spcPct val="100000"/>
              </a:lnSpc>
              <a:spcBef>
                <a:spcPts val="195"/>
              </a:spcBef>
              <a:buSzPct val="95238"/>
              <a:buFont typeface="Franklin Gothic Book"/>
              <a:buChar char="–"/>
              <a:tabLst>
                <a:tab pos="927100" algn="l"/>
              </a:tabLst>
            </a:pPr>
            <a:r>
              <a:rPr dirty="0" sz="2100" spc="-100">
                <a:solidFill>
                  <a:srgbClr val="181B0D"/>
                </a:solidFill>
                <a:latin typeface="宋体"/>
                <a:cs typeface="宋体"/>
              </a:rPr>
              <a:t>测试包括应用程序级别</a:t>
            </a:r>
            <a:r>
              <a:rPr dirty="0" sz="2100" spc="-114">
                <a:solidFill>
                  <a:srgbClr val="181B0D"/>
                </a:solidFill>
                <a:latin typeface="宋体"/>
                <a:cs typeface="宋体"/>
              </a:rPr>
              <a:t>和</a:t>
            </a:r>
            <a:r>
              <a:rPr dirty="0" sz="2100" spc="-100">
                <a:solidFill>
                  <a:srgbClr val="181B0D"/>
                </a:solidFill>
                <a:latin typeface="宋体"/>
                <a:cs typeface="宋体"/>
              </a:rPr>
              <a:t>系统</a:t>
            </a:r>
            <a:r>
              <a:rPr dirty="0" sz="2100" spc="-114">
                <a:solidFill>
                  <a:srgbClr val="181B0D"/>
                </a:solidFill>
                <a:latin typeface="宋体"/>
                <a:cs typeface="宋体"/>
              </a:rPr>
              <a:t>级</a:t>
            </a:r>
            <a:r>
              <a:rPr dirty="0" sz="2100" spc="-100">
                <a:solidFill>
                  <a:srgbClr val="181B0D"/>
                </a:solidFill>
                <a:latin typeface="宋体"/>
                <a:cs typeface="宋体"/>
              </a:rPr>
              <a:t>别两</a:t>
            </a:r>
            <a:r>
              <a:rPr dirty="0" sz="2100" spc="-114">
                <a:solidFill>
                  <a:srgbClr val="181B0D"/>
                </a:solidFill>
                <a:latin typeface="宋体"/>
                <a:cs typeface="宋体"/>
              </a:rPr>
              <a:t>个</a:t>
            </a:r>
            <a:r>
              <a:rPr dirty="0" sz="2100" spc="-100">
                <a:solidFill>
                  <a:srgbClr val="181B0D"/>
                </a:solidFill>
                <a:latin typeface="宋体"/>
                <a:cs typeface="宋体"/>
              </a:rPr>
              <a:t>方面</a:t>
            </a:r>
            <a:endParaRPr sz="21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36</a:t>
            </a:r>
            <a:endParaRPr sz="1800">
              <a:latin typeface="Franklin Gothic Book"/>
              <a:cs typeface="Franklin Gothic Book"/>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86225" cy="635000"/>
          </a:xfrm>
          <a:prstGeom prst="rect"/>
        </p:spPr>
        <p:txBody>
          <a:bodyPr wrap="square" lIns="0" tIns="12065" rIns="0" bIns="0" rtlCol="0" vert="horz">
            <a:spAutoFit/>
          </a:bodyPr>
          <a:lstStyle/>
          <a:p>
            <a:pPr marL="12700">
              <a:lnSpc>
                <a:spcPct val="100000"/>
              </a:lnSpc>
              <a:spcBef>
                <a:spcPts val="95"/>
              </a:spcBef>
            </a:pPr>
            <a:r>
              <a:rPr dirty="0" spc="-5"/>
              <a:t>移动应用测试类型</a:t>
            </a:r>
          </a:p>
        </p:txBody>
      </p:sp>
      <p:sp>
        <p:nvSpPr>
          <p:cNvPr id="3" name="object 3"/>
          <p:cNvSpPr txBox="1"/>
          <p:nvPr/>
        </p:nvSpPr>
        <p:spPr>
          <a:xfrm>
            <a:off x="1450594" y="1285449"/>
            <a:ext cx="9623425" cy="4933950"/>
          </a:xfrm>
          <a:prstGeom prst="rect">
            <a:avLst/>
          </a:prstGeom>
        </p:spPr>
        <p:txBody>
          <a:bodyPr wrap="square" lIns="0" tIns="40640" rIns="0" bIns="0" rtlCol="0" vert="horz">
            <a:spAutoFit/>
          </a:bodyPr>
          <a:lstStyle/>
          <a:p>
            <a:pPr marL="396240" indent="-384175">
              <a:lnSpc>
                <a:spcPct val="100000"/>
              </a:lnSpc>
              <a:spcBef>
                <a:spcPts val="320"/>
              </a:spcBef>
              <a:buFont typeface="Franklin Gothic Book"/>
              <a:buChar char="■"/>
              <a:tabLst>
                <a:tab pos="396240" algn="l"/>
                <a:tab pos="396875" algn="l"/>
              </a:tabLst>
            </a:pPr>
            <a:r>
              <a:rPr dirty="0" sz="1900" spc="-5">
                <a:solidFill>
                  <a:srgbClr val="181B0D"/>
                </a:solidFill>
                <a:latin typeface="宋体"/>
                <a:cs typeface="宋体"/>
              </a:rPr>
              <a:t>性能测试</a:t>
            </a:r>
            <a:endParaRPr sz="1900">
              <a:latin typeface="宋体"/>
              <a:cs typeface="宋体"/>
            </a:endParaRPr>
          </a:p>
          <a:p>
            <a:pPr lvl="1" marL="927100" indent="-384175">
              <a:lnSpc>
                <a:spcPts val="2155"/>
              </a:lnSpc>
              <a:spcBef>
                <a:spcPts val="235"/>
              </a:spcBef>
              <a:buSzPct val="95000"/>
              <a:buFont typeface="Franklin Gothic Book"/>
              <a:buChar char="–"/>
              <a:tabLst>
                <a:tab pos="926465" algn="l"/>
                <a:tab pos="927100" algn="l"/>
              </a:tabLst>
            </a:pPr>
            <a:r>
              <a:rPr dirty="0" sz="2000" spc="-110">
                <a:solidFill>
                  <a:srgbClr val="181B0D"/>
                </a:solidFill>
                <a:latin typeface="宋体"/>
                <a:cs typeface="宋体"/>
              </a:rPr>
              <a:t>测试移动</a:t>
            </a:r>
            <a:r>
              <a:rPr dirty="0" sz="1900" spc="-5" i="1">
                <a:solidFill>
                  <a:srgbClr val="181B0D"/>
                </a:solidFill>
                <a:latin typeface="Times New Roman"/>
                <a:cs typeface="Times New Roman"/>
              </a:rPr>
              <a:t>App</a:t>
            </a:r>
            <a:r>
              <a:rPr dirty="0" sz="2000" spc="-110">
                <a:solidFill>
                  <a:srgbClr val="181B0D"/>
                </a:solidFill>
                <a:latin typeface="宋体"/>
                <a:cs typeface="宋体"/>
              </a:rPr>
              <a:t>在真实环境中的运行性</a:t>
            </a:r>
            <a:r>
              <a:rPr dirty="0" sz="2000" spc="-100">
                <a:solidFill>
                  <a:srgbClr val="181B0D"/>
                </a:solidFill>
                <a:latin typeface="宋体"/>
                <a:cs typeface="宋体"/>
              </a:rPr>
              <a:t>能</a:t>
            </a:r>
            <a:r>
              <a:rPr dirty="0" sz="2000" spc="-110">
                <a:solidFill>
                  <a:srgbClr val="181B0D"/>
                </a:solidFill>
                <a:latin typeface="宋体"/>
                <a:cs typeface="宋体"/>
              </a:rPr>
              <a:t>，以</a:t>
            </a:r>
            <a:r>
              <a:rPr dirty="0" sz="2000" spc="-100">
                <a:solidFill>
                  <a:srgbClr val="181B0D"/>
                </a:solidFill>
                <a:latin typeface="宋体"/>
                <a:cs typeface="宋体"/>
              </a:rPr>
              <a:t>及</a:t>
            </a:r>
            <a:r>
              <a:rPr dirty="0" sz="2000" spc="-110">
                <a:solidFill>
                  <a:srgbClr val="181B0D"/>
                </a:solidFill>
                <a:latin typeface="宋体"/>
                <a:cs typeface="宋体"/>
              </a:rPr>
              <a:t>与硬</a:t>
            </a:r>
            <a:r>
              <a:rPr dirty="0" sz="2000" spc="-100">
                <a:solidFill>
                  <a:srgbClr val="181B0D"/>
                </a:solidFill>
                <a:latin typeface="宋体"/>
                <a:cs typeface="宋体"/>
              </a:rPr>
              <a:t>件</a:t>
            </a:r>
            <a:r>
              <a:rPr dirty="0" sz="2000" spc="-110">
                <a:solidFill>
                  <a:srgbClr val="181B0D"/>
                </a:solidFill>
                <a:latin typeface="宋体"/>
                <a:cs typeface="宋体"/>
              </a:rPr>
              <a:t>、网</a:t>
            </a:r>
            <a:r>
              <a:rPr dirty="0" sz="2000" spc="-100">
                <a:solidFill>
                  <a:srgbClr val="181B0D"/>
                </a:solidFill>
                <a:latin typeface="宋体"/>
                <a:cs typeface="宋体"/>
              </a:rPr>
              <a:t>络</a:t>
            </a:r>
            <a:r>
              <a:rPr dirty="0" sz="2000" spc="-110">
                <a:solidFill>
                  <a:srgbClr val="181B0D"/>
                </a:solidFill>
                <a:latin typeface="宋体"/>
                <a:cs typeface="宋体"/>
              </a:rPr>
              <a:t>资源</a:t>
            </a:r>
            <a:r>
              <a:rPr dirty="0" sz="2000" spc="-100">
                <a:solidFill>
                  <a:srgbClr val="181B0D"/>
                </a:solidFill>
                <a:latin typeface="宋体"/>
                <a:cs typeface="宋体"/>
              </a:rPr>
              <a:t>的</a:t>
            </a:r>
            <a:r>
              <a:rPr dirty="0" sz="2000" spc="-110">
                <a:solidFill>
                  <a:srgbClr val="181B0D"/>
                </a:solidFill>
                <a:latin typeface="宋体"/>
                <a:cs typeface="宋体"/>
              </a:rPr>
              <a:t>匹配</a:t>
            </a:r>
            <a:r>
              <a:rPr dirty="0" sz="2000" spc="-100">
                <a:solidFill>
                  <a:srgbClr val="181B0D"/>
                </a:solidFill>
                <a:latin typeface="宋体"/>
                <a:cs typeface="宋体"/>
              </a:rPr>
              <a:t>度</a:t>
            </a:r>
            <a:r>
              <a:rPr dirty="0" sz="2000" spc="-110">
                <a:solidFill>
                  <a:srgbClr val="181B0D"/>
                </a:solidFill>
                <a:latin typeface="宋体"/>
                <a:cs typeface="宋体"/>
              </a:rPr>
              <a:t>，最终</a:t>
            </a:r>
            <a:endParaRPr sz="2000">
              <a:latin typeface="宋体"/>
              <a:cs typeface="宋体"/>
            </a:endParaRPr>
          </a:p>
          <a:p>
            <a:pPr marL="927100">
              <a:lnSpc>
                <a:spcPts val="2155"/>
              </a:lnSpc>
            </a:pPr>
            <a:r>
              <a:rPr dirty="0" sz="2000" spc="-105">
                <a:solidFill>
                  <a:srgbClr val="181B0D"/>
                </a:solidFill>
                <a:latin typeface="宋体"/>
                <a:cs typeface="宋体"/>
              </a:rPr>
              <a:t>度量系统相对于预定义目标的差距。</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性能测试主要采取以下测试方法</a:t>
            </a:r>
            <a:endParaRPr sz="2000">
              <a:latin typeface="宋体"/>
              <a:cs typeface="宋体"/>
            </a:endParaRPr>
          </a:p>
          <a:p>
            <a:pPr lvl="2" marL="1384300" indent="-384175">
              <a:lnSpc>
                <a:spcPts val="1880"/>
              </a:lnSpc>
              <a:spcBef>
                <a:spcPts val="360"/>
              </a:spcBef>
              <a:buFont typeface="Franklin Gothic Book"/>
              <a:buChar char="■"/>
              <a:tabLst>
                <a:tab pos="1383665" algn="l"/>
                <a:tab pos="1384300" algn="l"/>
              </a:tabLst>
            </a:pPr>
            <a:r>
              <a:rPr dirty="0" sz="1700">
                <a:solidFill>
                  <a:srgbClr val="181B0D"/>
                </a:solidFill>
                <a:latin typeface="宋体"/>
                <a:cs typeface="宋体"/>
              </a:rPr>
              <a:t>负载测试、强度测试、</a:t>
            </a:r>
            <a:r>
              <a:rPr dirty="0" sz="1700" spc="-15">
                <a:solidFill>
                  <a:srgbClr val="181B0D"/>
                </a:solidFill>
                <a:latin typeface="宋体"/>
                <a:cs typeface="宋体"/>
              </a:rPr>
              <a:t>稳</a:t>
            </a:r>
            <a:r>
              <a:rPr dirty="0" sz="1700">
                <a:solidFill>
                  <a:srgbClr val="181B0D"/>
                </a:solidFill>
                <a:latin typeface="宋体"/>
                <a:cs typeface="宋体"/>
              </a:rPr>
              <a:t>定性</a:t>
            </a:r>
            <a:r>
              <a:rPr dirty="0" sz="1700" spc="-15">
                <a:solidFill>
                  <a:srgbClr val="181B0D"/>
                </a:solidFill>
                <a:latin typeface="宋体"/>
                <a:cs typeface="宋体"/>
              </a:rPr>
              <a:t>测</a:t>
            </a:r>
            <a:r>
              <a:rPr dirty="0" sz="1700">
                <a:solidFill>
                  <a:srgbClr val="181B0D"/>
                </a:solidFill>
                <a:latin typeface="宋体"/>
                <a:cs typeface="宋体"/>
              </a:rPr>
              <a:t>试、</a:t>
            </a:r>
            <a:r>
              <a:rPr dirty="0" sz="1700" spc="-15">
                <a:solidFill>
                  <a:srgbClr val="181B0D"/>
                </a:solidFill>
                <a:latin typeface="宋体"/>
                <a:cs typeface="宋体"/>
              </a:rPr>
              <a:t>基</a:t>
            </a:r>
            <a:r>
              <a:rPr dirty="0" sz="1700">
                <a:solidFill>
                  <a:srgbClr val="181B0D"/>
                </a:solidFill>
                <a:latin typeface="宋体"/>
                <a:cs typeface="宋体"/>
              </a:rPr>
              <a:t>准测</a:t>
            </a:r>
            <a:r>
              <a:rPr dirty="0" sz="1700" spc="-15">
                <a:solidFill>
                  <a:srgbClr val="181B0D"/>
                </a:solidFill>
                <a:latin typeface="宋体"/>
                <a:cs typeface="宋体"/>
              </a:rPr>
              <a:t>试</a:t>
            </a:r>
            <a:r>
              <a:rPr dirty="0" sz="1700">
                <a:solidFill>
                  <a:srgbClr val="181B0D"/>
                </a:solidFill>
                <a:latin typeface="宋体"/>
                <a:cs typeface="宋体"/>
              </a:rPr>
              <a:t>、资</a:t>
            </a:r>
            <a:r>
              <a:rPr dirty="0" sz="1700" spc="-15">
                <a:solidFill>
                  <a:srgbClr val="181B0D"/>
                </a:solidFill>
                <a:latin typeface="宋体"/>
                <a:cs typeface="宋体"/>
              </a:rPr>
              <a:t>源</a:t>
            </a:r>
            <a:r>
              <a:rPr dirty="0" sz="1700">
                <a:solidFill>
                  <a:srgbClr val="181B0D"/>
                </a:solidFill>
                <a:latin typeface="宋体"/>
                <a:cs typeface="宋体"/>
              </a:rPr>
              <a:t>竞争</a:t>
            </a:r>
            <a:r>
              <a:rPr dirty="0" sz="1700" spc="-15">
                <a:solidFill>
                  <a:srgbClr val="181B0D"/>
                </a:solidFill>
                <a:latin typeface="宋体"/>
                <a:cs typeface="宋体"/>
              </a:rPr>
              <a:t>测</a:t>
            </a:r>
            <a:r>
              <a:rPr dirty="0" sz="1700">
                <a:solidFill>
                  <a:srgbClr val="181B0D"/>
                </a:solidFill>
                <a:latin typeface="宋体"/>
                <a:cs typeface="宋体"/>
              </a:rPr>
              <a:t>试和</a:t>
            </a:r>
            <a:r>
              <a:rPr dirty="0" sz="1700" spc="-15">
                <a:solidFill>
                  <a:srgbClr val="181B0D"/>
                </a:solidFill>
                <a:latin typeface="宋体"/>
                <a:cs typeface="宋体"/>
              </a:rPr>
              <a:t>故</a:t>
            </a:r>
            <a:r>
              <a:rPr dirty="0" sz="1700">
                <a:solidFill>
                  <a:srgbClr val="181B0D"/>
                </a:solidFill>
                <a:latin typeface="宋体"/>
                <a:cs typeface="宋体"/>
              </a:rPr>
              <a:t>障转</a:t>
            </a:r>
            <a:r>
              <a:rPr dirty="0" sz="1700" spc="-15">
                <a:solidFill>
                  <a:srgbClr val="181B0D"/>
                </a:solidFill>
                <a:latin typeface="宋体"/>
                <a:cs typeface="宋体"/>
              </a:rPr>
              <a:t>移</a:t>
            </a:r>
            <a:r>
              <a:rPr dirty="0" sz="1700">
                <a:solidFill>
                  <a:srgbClr val="181B0D"/>
                </a:solidFill>
                <a:latin typeface="宋体"/>
                <a:cs typeface="宋体"/>
              </a:rPr>
              <a:t>和恢</a:t>
            </a:r>
            <a:r>
              <a:rPr dirty="0" sz="1700" spc="-15">
                <a:solidFill>
                  <a:srgbClr val="181B0D"/>
                </a:solidFill>
                <a:latin typeface="宋体"/>
                <a:cs typeface="宋体"/>
              </a:rPr>
              <a:t>复</a:t>
            </a:r>
            <a:r>
              <a:rPr dirty="0" sz="1700">
                <a:solidFill>
                  <a:srgbClr val="181B0D"/>
                </a:solidFill>
                <a:latin typeface="宋体"/>
                <a:cs typeface="宋体"/>
              </a:rPr>
              <a:t>测试</a:t>
            </a:r>
            <a:endParaRPr sz="1700">
              <a:latin typeface="宋体"/>
              <a:cs typeface="宋体"/>
            </a:endParaRPr>
          </a:p>
          <a:p>
            <a:pPr algn="r" marR="8013700">
              <a:lnSpc>
                <a:spcPts val="1880"/>
              </a:lnSpc>
            </a:pPr>
            <a:r>
              <a:rPr dirty="0" sz="1700" spc="5">
                <a:solidFill>
                  <a:srgbClr val="181B0D"/>
                </a:solidFill>
                <a:latin typeface="宋体"/>
                <a:cs typeface="宋体"/>
              </a:rPr>
              <a:t>等</a:t>
            </a:r>
            <a:endParaRPr sz="1700">
              <a:latin typeface="宋体"/>
              <a:cs typeface="宋体"/>
            </a:endParaRPr>
          </a:p>
          <a:p>
            <a:pPr algn="r" marL="383540" marR="8014334" indent="-383540">
              <a:lnSpc>
                <a:spcPct val="100000"/>
              </a:lnSpc>
              <a:spcBef>
                <a:spcPts val="835"/>
              </a:spcBef>
              <a:buFont typeface="Franklin Gothic Book"/>
              <a:buChar char="■"/>
              <a:tabLst>
                <a:tab pos="383540" algn="l"/>
                <a:tab pos="396875" algn="l"/>
              </a:tabLst>
            </a:pPr>
            <a:r>
              <a:rPr dirty="0" sz="1900" spc="-5">
                <a:solidFill>
                  <a:srgbClr val="181B0D"/>
                </a:solidFill>
                <a:latin typeface="宋体"/>
                <a:cs typeface="宋体"/>
              </a:rPr>
              <a:t>兼容性测试</a:t>
            </a:r>
            <a:endParaRPr sz="1900">
              <a:latin typeface="宋体"/>
              <a:cs typeface="宋体"/>
            </a:endParaRPr>
          </a:p>
          <a:p>
            <a:pPr lvl="1" marL="927100" marR="345440" indent="-384175">
              <a:lnSpc>
                <a:spcPct val="79500"/>
              </a:lnSpc>
              <a:spcBef>
                <a:spcPts val="730"/>
              </a:spcBef>
              <a:buSzPct val="95000"/>
              <a:buFont typeface="Franklin Gothic Book"/>
              <a:buChar char="–"/>
              <a:tabLst>
                <a:tab pos="926465" algn="l"/>
                <a:tab pos="927100" algn="l"/>
              </a:tabLst>
            </a:pPr>
            <a:r>
              <a:rPr dirty="0" sz="2000" spc="-105">
                <a:solidFill>
                  <a:srgbClr val="181B0D"/>
                </a:solidFill>
                <a:latin typeface="宋体"/>
                <a:cs typeface="宋体"/>
              </a:rPr>
              <a:t>即配置测试，核实测试对象在不同的</a:t>
            </a:r>
            <a:r>
              <a:rPr dirty="0" sz="1900" spc="-5" i="1">
                <a:solidFill>
                  <a:srgbClr val="181B0D"/>
                </a:solidFill>
                <a:latin typeface="Times New Roman"/>
                <a:cs typeface="Times New Roman"/>
              </a:rPr>
              <a:t>A</a:t>
            </a:r>
            <a:r>
              <a:rPr dirty="0" sz="1900" spc="10" i="1">
                <a:solidFill>
                  <a:srgbClr val="181B0D"/>
                </a:solidFill>
                <a:latin typeface="Times New Roman"/>
                <a:cs typeface="Times New Roman"/>
              </a:rPr>
              <a:t>p</a:t>
            </a:r>
            <a:r>
              <a:rPr dirty="0" sz="1900" spc="-5" i="1">
                <a:solidFill>
                  <a:srgbClr val="181B0D"/>
                </a:solidFill>
                <a:latin typeface="Times New Roman"/>
                <a:cs typeface="Times New Roman"/>
              </a:rPr>
              <a:t>p</a:t>
            </a:r>
            <a:r>
              <a:rPr dirty="0" sz="2000" spc="-105">
                <a:solidFill>
                  <a:srgbClr val="181B0D"/>
                </a:solidFill>
                <a:latin typeface="宋体"/>
                <a:cs typeface="宋体"/>
              </a:rPr>
              <a:t>、</a:t>
            </a:r>
            <a:r>
              <a:rPr dirty="0" sz="2000" spc="-100">
                <a:solidFill>
                  <a:srgbClr val="181B0D"/>
                </a:solidFill>
                <a:latin typeface="宋体"/>
                <a:cs typeface="宋体"/>
              </a:rPr>
              <a:t>硬</a:t>
            </a:r>
            <a:r>
              <a:rPr dirty="0" sz="2000" spc="-105">
                <a:solidFill>
                  <a:srgbClr val="181B0D"/>
                </a:solidFill>
                <a:latin typeface="宋体"/>
                <a:cs typeface="宋体"/>
              </a:rPr>
              <a:t>件配</a:t>
            </a:r>
            <a:r>
              <a:rPr dirty="0" sz="2000" spc="-100">
                <a:solidFill>
                  <a:srgbClr val="181B0D"/>
                </a:solidFill>
                <a:latin typeface="宋体"/>
                <a:cs typeface="宋体"/>
              </a:rPr>
              <a:t>置</a:t>
            </a:r>
            <a:r>
              <a:rPr dirty="0" sz="2000" spc="-105">
                <a:solidFill>
                  <a:srgbClr val="181B0D"/>
                </a:solidFill>
                <a:latin typeface="宋体"/>
                <a:cs typeface="宋体"/>
              </a:rPr>
              <a:t>中的</a:t>
            </a:r>
            <a:r>
              <a:rPr dirty="0" sz="2000" spc="-100">
                <a:solidFill>
                  <a:srgbClr val="181B0D"/>
                </a:solidFill>
                <a:latin typeface="宋体"/>
                <a:cs typeface="宋体"/>
              </a:rPr>
              <a:t>运</a:t>
            </a:r>
            <a:r>
              <a:rPr dirty="0" sz="2000" spc="-105">
                <a:solidFill>
                  <a:srgbClr val="181B0D"/>
                </a:solidFill>
                <a:latin typeface="宋体"/>
                <a:cs typeface="宋体"/>
              </a:rPr>
              <a:t>行情</a:t>
            </a:r>
            <a:r>
              <a:rPr dirty="0" sz="2000" spc="-100">
                <a:solidFill>
                  <a:srgbClr val="181B0D"/>
                </a:solidFill>
                <a:latin typeface="宋体"/>
                <a:cs typeface="宋体"/>
              </a:rPr>
              <a:t>况</a:t>
            </a:r>
            <a:r>
              <a:rPr dirty="0" sz="2000" spc="-105">
                <a:solidFill>
                  <a:srgbClr val="181B0D"/>
                </a:solidFill>
                <a:latin typeface="宋体"/>
                <a:cs typeface="宋体"/>
              </a:rPr>
              <a:t>，测</a:t>
            </a:r>
            <a:r>
              <a:rPr dirty="0" sz="2000" spc="-100">
                <a:solidFill>
                  <a:srgbClr val="181B0D"/>
                </a:solidFill>
                <a:latin typeface="宋体"/>
                <a:cs typeface="宋体"/>
              </a:rPr>
              <a:t>试</a:t>
            </a:r>
            <a:r>
              <a:rPr dirty="0" sz="2000" spc="-95">
                <a:solidFill>
                  <a:srgbClr val="181B0D"/>
                </a:solidFill>
                <a:latin typeface="宋体"/>
                <a:cs typeface="宋体"/>
              </a:rPr>
              <a:t>系统在 </a:t>
            </a:r>
            <a:r>
              <a:rPr dirty="0" sz="2000" spc="-105">
                <a:solidFill>
                  <a:srgbClr val="181B0D"/>
                </a:solidFill>
                <a:latin typeface="宋体"/>
                <a:cs typeface="宋体"/>
              </a:rPr>
              <a:t>各种软硬件配置、不同的参数配置</a:t>
            </a:r>
            <a:r>
              <a:rPr dirty="0" sz="2000" spc="-100">
                <a:solidFill>
                  <a:srgbClr val="181B0D"/>
                </a:solidFill>
                <a:latin typeface="宋体"/>
                <a:cs typeface="宋体"/>
              </a:rPr>
              <a:t>下</a:t>
            </a:r>
            <a:r>
              <a:rPr dirty="0" sz="2000" spc="-105">
                <a:solidFill>
                  <a:srgbClr val="181B0D"/>
                </a:solidFill>
                <a:latin typeface="宋体"/>
                <a:cs typeface="宋体"/>
              </a:rPr>
              <a:t>具有</a:t>
            </a:r>
            <a:r>
              <a:rPr dirty="0" sz="2000" spc="-100">
                <a:solidFill>
                  <a:srgbClr val="181B0D"/>
                </a:solidFill>
                <a:latin typeface="宋体"/>
                <a:cs typeface="宋体"/>
              </a:rPr>
              <a:t>的</a:t>
            </a:r>
            <a:r>
              <a:rPr dirty="0" sz="2000" spc="-105">
                <a:solidFill>
                  <a:srgbClr val="181B0D"/>
                </a:solidFill>
                <a:latin typeface="宋体"/>
                <a:cs typeface="宋体"/>
              </a:rPr>
              <a:t>功能</a:t>
            </a:r>
            <a:r>
              <a:rPr dirty="0" sz="2000" spc="-100">
                <a:solidFill>
                  <a:srgbClr val="181B0D"/>
                </a:solidFill>
                <a:latin typeface="宋体"/>
                <a:cs typeface="宋体"/>
              </a:rPr>
              <a:t>和</a:t>
            </a:r>
            <a:r>
              <a:rPr dirty="0" sz="2000" spc="-105">
                <a:solidFill>
                  <a:srgbClr val="181B0D"/>
                </a:solidFill>
                <a:latin typeface="宋体"/>
                <a:cs typeface="宋体"/>
              </a:rPr>
              <a:t>性</a:t>
            </a:r>
            <a:r>
              <a:rPr dirty="0" sz="2000" spc="-95">
                <a:solidFill>
                  <a:srgbClr val="181B0D"/>
                </a:solidFill>
                <a:latin typeface="宋体"/>
                <a:cs typeface="宋体"/>
              </a:rPr>
              <a:t>能</a:t>
            </a:r>
            <a:r>
              <a:rPr dirty="0" sz="2000" spc="-105">
                <a:solidFill>
                  <a:srgbClr val="181B0D"/>
                </a:solidFill>
                <a:latin typeface="宋体"/>
                <a:cs typeface="宋体"/>
              </a:rPr>
              <a:t>。</a:t>
            </a:r>
            <a:endParaRPr sz="2000">
              <a:latin typeface="宋体"/>
              <a:cs typeface="宋体"/>
            </a:endParaRPr>
          </a:p>
          <a:p>
            <a:pPr marL="396240" indent="-384175">
              <a:lnSpc>
                <a:spcPct val="100000"/>
              </a:lnSpc>
              <a:spcBef>
                <a:spcPts val="820"/>
              </a:spcBef>
              <a:buFont typeface="Franklin Gothic Book"/>
              <a:buChar char="■"/>
              <a:tabLst>
                <a:tab pos="396240" algn="l"/>
                <a:tab pos="396875" algn="l"/>
              </a:tabLst>
            </a:pPr>
            <a:r>
              <a:rPr dirty="0" sz="1900" spc="-10">
                <a:solidFill>
                  <a:srgbClr val="181B0D"/>
                </a:solidFill>
                <a:latin typeface="宋体"/>
                <a:cs typeface="宋体"/>
              </a:rPr>
              <a:t>网络测试</a:t>
            </a:r>
            <a:endParaRPr sz="1900">
              <a:latin typeface="宋体"/>
              <a:cs typeface="宋体"/>
            </a:endParaRPr>
          </a:p>
          <a:p>
            <a:pPr lvl="1" marL="927100" marR="251460" indent="-384175">
              <a:lnSpc>
                <a:spcPct val="79500"/>
              </a:lnSpc>
              <a:spcBef>
                <a:spcPts val="730"/>
              </a:spcBef>
              <a:buSzPct val="95000"/>
              <a:buFont typeface="Franklin Gothic Book"/>
              <a:buChar char="–"/>
              <a:tabLst>
                <a:tab pos="926465" algn="l"/>
                <a:tab pos="927100" algn="l"/>
              </a:tabLst>
            </a:pPr>
            <a:r>
              <a:rPr dirty="0" sz="2000" spc="-105">
                <a:solidFill>
                  <a:srgbClr val="181B0D"/>
                </a:solidFill>
                <a:latin typeface="宋体"/>
                <a:cs typeface="宋体"/>
              </a:rPr>
              <a:t>在网络环境下和其他设备对接，进</a:t>
            </a:r>
            <a:r>
              <a:rPr dirty="0" sz="2000" spc="-100">
                <a:solidFill>
                  <a:srgbClr val="181B0D"/>
                </a:solidFill>
                <a:latin typeface="宋体"/>
                <a:cs typeface="宋体"/>
              </a:rPr>
              <a:t>行</a:t>
            </a:r>
            <a:r>
              <a:rPr dirty="0" sz="2000" spc="-105">
                <a:solidFill>
                  <a:srgbClr val="181B0D"/>
                </a:solidFill>
                <a:latin typeface="宋体"/>
                <a:cs typeface="宋体"/>
              </a:rPr>
              <a:t>系统</a:t>
            </a:r>
            <a:r>
              <a:rPr dirty="0" sz="2000" spc="-100">
                <a:solidFill>
                  <a:srgbClr val="181B0D"/>
                </a:solidFill>
                <a:latin typeface="宋体"/>
                <a:cs typeface="宋体"/>
              </a:rPr>
              <a:t>功</a:t>
            </a:r>
            <a:r>
              <a:rPr dirty="0" sz="2000" spc="-105">
                <a:solidFill>
                  <a:srgbClr val="181B0D"/>
                </a:solidFill>
                <a:latin typeface="宋体"/>
                <a:cs typeface="宋体"/>
              </a:rPr>
              <a:t>能、</a:t>
            </a:r>
            <a:r>
              <a:rPr dirty="0" sz="2000" spc="-100">
                <a:solidFill>
                  <a:srgbClr val="181B0D"/>
                </a:solidFill>
                <a:latin typeface="宋体"/>
                <a:cs typeface="宋体"/>
              </a:rPr>
              <a:t>性</a:t>
            </a:r>
            <a:r>
              <a:rPr dirty="0" sz="2000" spc="-105">
                <a:solidFill>
                  <a:srgbClr val="181B0D"/>
                </a:solidFill>
                <a:latin typeface="宋体"/>
                <a:cs typeface="宋体"/>
              </a:rPr>
              <a:t>能与</a:t>
            </a:r>
            <a:r>
              <a:rPr dirty="0" sz="2000" spc="-100">
                <a:solidFill>
                  <a:srgbClr val="181B0D"/>
                </a:solidFill>
                <a:latin typeface="宋体"/>
                <a:cs typeface="宋体"/>
              </a:rPr>
              <a:t>指</a:t>
            </a:r>
            <a:r>
              <a:rPr dirty="0" sz="2000" spc="-105">
                <a:solidFill>
                  <a:srgbClr val="181B0D"/>
                </a:solidFill>
                <a:latin typeface="宋体"/>
                <a:cs typeface="宋体"/>
              </a:rPr>
              <a:t>标方</a:t>
            </a:r>
            <a:r>
              <a:rPr dirty="0" sz="2000" spc="-100">
                <a:solidFill>
                  <a:srgbClr val="181B0D"/>
                </a:solidFill>
                <a:latin typeface="宋体"/>
                <a:cs typeface="宋体"/>
              </a:rPr>
              <a:t>面</a:t>
            </a:r>
            <a:r>
              <a:rPr dirty="0" sz="2000" spc="-105">
                <a:solidFill>
                  <a:srgbClr val="181B0D"/>
                </a:solidFill>
                <a:latin typeface="宋体"/>
                <a:cs typeface="宋体"/>
              </a:rPr>
              <a:t>的测</a:t>
            </a:r>
            <a:r>
              <a:rPr dirty="0" sz="2000" spc="-100">
                <a:solidFill>
                  <a:srgbClr val="181B0D"/>
                </a:solidFill>
                <a:latin typeface="宋体"/>
                <a:cs typeface="宋体"/>
              </a:rPr>
              <a:t>试</a:t>
            </a:r>
            <a:r>
              <a:rPr dirty="0" sz="2000" spc="-105">
                <a:solidFill>
                  <a:srgbClr val="181B0D"/>
                </a:solidFill>
                <a:latin typeface="宋体"/>
                <a:cs typeface="宋体"/>
              </a:rPr>
              <a:t>，保</a:t>
            </a:r>
            <a:r>
              <a:rPr dirty="0" sz="2000" spc="-100">
                <a:solidFill>
                  <a:srgbClr val="181B0D"/>
                </a:solidFill>
                <a:latin typeface="宋体"/>
                <a:cs typeface="宋体"/>
              </a:rPr>
              <a:t>证</a:t>
            </a:r>
            <a:r>
              <a:rPr dirty="0" sz="2000" spc="-80">
                <a:solidFill>
                  <a:srgbClr val="181B0D"/>
                </a:solidFill>
                <a:latin typeface="宋体"/>
                <a:cs typeface="宋体"/>
              </a:rPr>
              <a:t>设 </a:t>
            </a:r>
            <a:r>
              <a:rPr dirty="0" sz="2000" spc="-105">
                <a:solidFill>
                  <a:srgbClr val="181B0D"/>
                </a:solidFill>
                <a:latin typeface="宋体"/>
                <a:cs typeface="宋体"/>
              </a:rPr>
              <a:t>备对接正常。</a:t>
            </a:r>
            <a:endParaRPr sz="2000">
              <a:latin typeface="宋体"/>
              <a:cs typeface="宋体"/>
            </a:endParaRPr>
          </a:p>
          <a:p>
            <a:pPr marL="396240" indent="-384175">
              <a:lnSpc>
                <a:spcPct val="100000"/>
              </a:lnSpc>
              <a:spcBef>
                <a:spcPts val="820"/>
              </a:spcBef>
              <a:buFont typeface="Franklin Gothic Book"/>
              <a:buChar char="■"/>
              <a:tabLst>
                <a:tab pos="396240" algn="l"/>
                <a:tab pos="396875" algn="l"/>
              </a:tabLst>
            </a:pPr>
            <a:r>
              <a:rPr dirty="0" sz="1900" spc="-5">
                <a:solidFill>
                  <a:srgbClr val="181B0D"/>
                </a:solidFill>
                <a:latin typeface="宋体"/>
                <a:cs typeface="宋体"/>
              </a:rPr>
              <a:t>本地化测试</a:t>
            </a:r>
            <a:endParaRPr sz="1900">
              <a:latin typeface="宋体"/>
              <a:cs typeface="宋体"/>
            </a:endParaRPr>
          </a:p>
          <a:p>
            <a:pPr lvl="1" marL="927100" marR="5080" indent="-384175">
              <a:lnSpc>
                <a:spcPct val="79800"/>
              </a:lnSpc>
              <a:spcBef>
                <a:spcPts val="720"/>
              </a:spcBef>
              <a:buSzPct val="95000"/>
              <a:buFont typeface="Franklin Gothic Book"/>
              <a:buChar char="–"/>
              <a:tabLst>
                <a:tab pos="926465" algn="l"/>
                <a:tab pos="927100" algn="l"/>
              </a:tabLst>
            </a:pPr>
            <a:r>
              <a:rPr dirty="0" sz="2000" spc="-105">
                <a:solidFill>
                  <a:srgbClr val="181B0D"/>
                </a:solidFill>
                <a:latin typeface="宋体"/>
                <a:cs typeface="宋体"/>
              </a:rPr>
              <a:t>为各</a:t>
            </a:r>
            <a:r>
              <a:rPr dirty="0" sz="2000" spc="-114">
                <a:solidFill>
                  <a:srgbClr val="181B0D"/>
                </a:solidFill>
                <a:latin typeface="宋体"/>
                <a:cs typeface="宋体"/>
              </a:rPr>
              <a:t>个</a:t>
            </a:r>
            <a:r>
              <a:rPr dirty="0" sz="2000" spc="-100">
                <a:solidFill>
                  <a:srgbClr val="181B0D"/>
                </a:solidFill>
                <a:latin typeface="宋体"/>
                <a:cs typeface="宋体"/>
              </a:rPr>
              <a:t>地</a:t>
            </a:r>
            <a:r>
              <a:rPr dirty="0" sz="2000" spc="-105">
                <a:solidFill>
                  <a:srgbClr val="181B0D"/>
                </a:solidFill>
                <a:latin typeface="宋体"/>
                <a:cs typeface="宋体"/>
              </a:rPr>
              <a:t>方</a:t>
            </a:r>
            <a:r>
              <a:rPr dirty="0" sz="2000" spc="-100">
                <a:solidFill>
                  <a:srgbClr val="181B0D"/>
                </a:solidFill>
                <a:latin typeface="宋体"/>
                <a:cs typeface="宋体"/>
              </a:rPr>
              <a:t>开</a:t>
            </a:r>
            <a:r>
              <a:rPr dirty="0" sz="2000" spc="-105">
                <a:solidFill>
                  <a:srgbClr val="181B0D"/>
                </a:solidFill>
                <a:latin typeface="宋体"/>
                <a:cs typeface="宋体"/>
              </a:rPr>
              <a:t>发产</a:t>
            </a:r>
            <a:r>
              <a:rPr dirty="0" sz="2000" spc="-114">
                <a:solidFill>
                  <a:srgbClr val="181B0D"/>
                </a:solidFill>
                <a:latin typeface="宋体"/>
                <a:cs typeface="宋体"/>
              </a:rPr>
              <a:t>品</a:t>
            </a:r>
            <a:r>
              <a:rPr dirty="0" sz="2000" spc="-100">
                <a:solidFill>
                  <a:srgbClr val="181B0D"/>
                </a:solidFill>
                <a:latin typeface="宋体"/>
                <a:cs typeface="宋体"/>
              </a:rPr>
              <a:t>的</a:t>
            </a:r>
            <a:r>
              <a:rPr dirty="0" sz="2000" spc="-105">
                <a:solidFill>
                  <a:srgbClr val="181B0D"/>
                </a:solidFill>
                <a:latin typeface="宋体"/>
                <a:cs typeface="宋体"/>
              </a:rPr>
              <a:t>测</a:t>
            </a:r>
            <a:r>
              <a:rPr dirty="0" sz="2000" spc="-100">
                <a:solidFill>
                  <a:srgbClr val="181B0D"/>
                </a:solidFill>
                <a:latin typeface="宋体"/>
                <a:cs typeface="宋体"/>
              </a:rPr>
              <a:t>试</a:t>
            </a:r>
            <a:r>
              <a:rPr dirty="0" sz="2000" spc="-105">
                <a:solidFill>
                  <a:srgbClr val="181B0D"/>
                </a:solidFill>
                <a:latin typeface="宋体"/>
                <a:cs typeface="宋体"/>
              </a:rPr>
              <a:t>，如</a:t>
            </a:r>
            <a:r>
              <a:rPr dirty="0" sz="2000" spc="-114">
                <a:solidFill>
                  <a:srgbClr val="181B0D"/>
                </a:solidFill>
                <a:latin typeface="宋体"/>
                <a:cs typeface="宋体"/>
              </a:rPr>
              <a:t>英</a:t>
            </a:r>
            <a:r>
              <a:rPr dirty="0" sz="2000" spc="-100">
                <a:solidFill>
                  <a:srgbClr val="181B0D"/>
                </a:solidFill>
                <a:latin typeface="宋体"/>
                <a:cs typeface="宋体"/>
              </a:rPr>
              <a:t>文</a:t>
            </a:r>
            <a:r>
              <a:rPr dirty="0" sz="2000" spc="-105">
                <a:solidFill>
                  <a:srgbClr val="181B0D"/>
                </a:solidFill>
                <a:latin typeface="宋体"/>
                <a:cs typeface="宋体"/>
              </a:rPr>
              <a:t>版</a:t>
            </a:r>
            <a:r>
              <a:rPr dirty="0" sz="2000" spc="-100">
                <a:solidFill>
                  <a:srgbClr val="181B0D"/>
                </a:solidFill>
                <a:latin typeface="宋体"/>
                <a:cs typeface="宋体"/>
              </a:rPr>
              <a:t>、</a:t>
            </a:r>
            <a:r>
              <a:rPr dirty="0" sz="2000" spc="-105">
                <a:solidFill>
                  <a:srgbClr val="181B0D"/>
                </a:solidFill>
                <a:latin typeface="宋体"/>
                <a:cs typeface="宋体"/>
              </a:rPr>
              <a:t>中文</a:t>
            </a:r>
            <a:r>
              <a:rPr dirty="0" sz="2000" spc="-114">
                <a:solidFill>
                  <a:srgbClr val="181B0D"/>
                </a:solidFill>
                <a:latin typeface="宋体"/>
                <a:cs typeface="宋体"/>
              </a:rPr>
              <a:t>版</a:t>
            </a:r>
            <a:r>
              <a:rPr dirty="0" sz="2000" spc="-100">
                <a:solidFill>
                  <a:srgbClr val="181B0D"/>
                </a:solidFill>
                <a:latin typeface="宋体"/>
                <a:cs typeface="宋体"/>
              </a:rPr>
              <a:t>等</a:t>
            </a:r>
            <a:r>
              <a:rPr dirty="0" sz="2000" spc="-105">
                <a:solidFill>
                  <a:srgbClr val="181B0D"/>
                </a:solidFill>
                <a:latin typeface="宋体"/>
                <a:cs typeface="宋体"/>
              </a:rPr>
              <a:t>，</a:t>
            </a:r>
            <a:r>
              <a:rPr dirty="0" sz="2000" spc="-100">
                <a:solidFill>
                  <a:srgbClr val="181B0D"/>
                </a:solidFill>
                <a:latin typeface="宋体"/>
                <a:cs typeface="宋体"/>
              </a:rPr>
              <a:t>包</a:t>
            </a:r>
            <a:r>
              <a:rPr dirty="0" sz="2000" spc="-105">
                <a:solidFill>
                  <a:srgbClr val="181B0D"/>
                </a:solidFill>
                <a:latin typeface="宋体"/>
                <a:cs typeface="宋体"/>
              </a:rPr>
              <a:t>括程</a:t>
            </a:r>
            <a:r>
              <a:rPr dirty="0" sz="2000" spc="-114">
                <a:solidFill>
                  <a:srgbClr val="181B0D"/>
                </a:solidFill>
                <a:latin typeface="宋体"/>
                <a:cs typeface="宋体"/>
              </a:rPr>
              <a:t>序</a:t>
            </a:r>
            <a:r>
              <a:rPr dirty="0" sz="2000" spc="-100">
                <a:solidFill>
                  <a:srgbClr val="181B0D"/>
                </a:solidFill>
                <a:latin typeface="宋体"/>
                <a:cs typeface="宋体"/>
              </a:rPr>
              <a:t>是</a:t>
            </a:r>
            <a:r>
              <a:rPr dirty="0" sz="2000" spc="-105">
                <a:solidFill>
                  <a:srgbClr val="181B0D"/>
                </a:solidFill>
                <a:latin typeface="宋体"/>
                <a:cs typeface="宋体"/>
              </a:rPr>
              <a:t>否</a:t>
            </a:r>
            <a:r>
              <a:rPr dirty="0" sz="2000" spc="-100">
                <a:solidFill>
                  <a:srgbClr val="181B0D"/>
                </a:solidFill>
                <a:latin typeface="宋体"/>
                <a:cs typeface="宋体"/>
              </a:rPr>
              <a:t>能</a:t>
            </a:r>
            <a:r>
              <a:rPr dirty="0" sz="2000" spc="-105">
                <a:solidFill>
                  <a:srgbClr val="181B0D"/>
                </a:solidFill>
                <a:latin typeface="宋体"/>
                <a:cs typeface="宋体"/>
              </a:rPr>
              <a:t>够正</a:t>
            </a:r>
            <a:r>
              <a:rPr dirty="0" sz="2000" spc="-114">
                <a:solidFill>
                  <a:srgbClr val="181B0D"/>
                </a:solidFill>
                <a:latin typeface="宋体"/>
                <a:cs typeface="宋体"/>
              </a:rPr>
              <a:t>常</a:t>
            </a:r>
            <a:r>
              <a:rPr dirty="0" sz="2000" spc="-100">
                <a:solidFill>
                  <a:srgbClr val="181B0D"/>
                </a:solidFill>
                <a:latin typeface="宋体"/>
                <a:cs typeface="宋体"/>
              </a:rPr>
              <a:t>运</a:t>
            </a:r>
            <a:r>
              <a:rPr dirty="0" sz="2000" spc="-105">
                <a:solidFill>
                  <a:srgbClr val="181B0D"/>
                </a:solidFill>
                <a:latin typeface="宋体"/>
                <a:cs typeface="宋体"/>
              </a:rPr>
              <a:t>行，  界面是否符合当地习俗，快捷键是</a:t>
            </a:r>
            <a:r>
              <a:rPr dirty="0" sz="2000" spc="-100">
                <a:solidFill>
                  <a:srgbClr val="181B0D"/>
                </a:solidFill>
                <a:latin typeface="宋体"/>
                <a:cs typeface="宋体"/>
              </a:rPr>
              <a:t>否</a:t>
            </a:r>
            <a:r>
              <a:rPr dirty="0" sz="2000" spc="-105">
                <a:solidFill>
                  <a:srgbClr val="181B0D"/>
                </a:solidFill>
                <a:latin typeface="宋体"/>
                <a:cs typeface="宋体"/>
              </a:rPr>
              <a:t>正常</a:t>
            </a:r>
            <a:r>
              <a:rPr dirty="0" sz="2000" spc="-100">
                <a:solidFill>
                  <a:srgbClr val="181B0D"/>
                </a:solidFill>
                <a:latin typeface="宋体"/>
                <a:cs typeface="宋体"/>
              </a:rPr>
              <a:t>起</a:t>
            </a:r>
            <a:r>
              <a:rPr dirty="0" sz="2000" spc="-105">
                <a:solidFill>
                  <a:srgbClr val="181B0D"/>
                </a:solidFill>
                <a:latin typeface="宋体"/>
                <a:cs typeface="宋体"/>
              </a:rPr>
              <a:t>作用</a:t>
            </a:r>
            <a:r>
              <a:rPr dirty="0" sz="2000" spc="-100">
                <a:solidFill>
                  <a:srgbClr val="181B0D"/>
                </a:solidFill>
                <a:latin typeface="宋体"/>
                <a:cs typeface="宋体"/>
              </a:rPr>
              <a:t>等</a:t>
            </a:r>
            <a:r>
              <a:rPr dirty="0" sz="2000" spc="-105">
                <a:solidFill>
                  <a:srgbClr val="181B0D"/>
                </a:solidFill>
                <a:latin typeface="宋体"/>
                <a:cs typeface="宋体"/>
              </a:rPr>
              <a:t>，特</a:t>
            </a:r>
            <a:r>
              <a:rPr dirty="0" sz="2000" spc="-100">
                <a:solidFill>
                  <a:srgbClr val="181B0D"/>
                </a:solidFill>
                <a:latin typeface="宋体"/>
                <a:cs typeface="宋体"/>
              </a:rPr>
              <a:t>别</a:t>
            </a:r>
            <a:r>
              <a:rPr dirty="0" sz="2000" spc="-105">
                <a:solidFill>
                  <a:srgbClr val="181B0D"/>
                </a:solidFill>
                <a:latin typeface="宋体"/>
                <a:cs typeface="宋体"/>
              </a:rPr>
              <a:t>测试</a:t>
            </a:r>
            <a:r>
              <a:rPr dirty="0" sz="2000" spc="-90">
                <a:solidFill>
                  <a:srgbClr val="181B0D"/>
                </a:solidFill>
                <a:latin typeface="宋体"/>
                <a:cs typeface="宋体"/>
              </a:rPr>
              <a:t>在</a:t>
            </a:r>
            <a:r>
              <a:rPr dirty="0" sz="1900" spc="10" i="1">
                <a:solidFill>
                  <a:srgbClr val="181B0D"/>
                </a:solidFill>
                <a:latin typeface="Times New Roman"/>
                <a:cs typeface="Times New Roman"/>
              </a:rPr>
              <a:t>A</a:t>
            </a:r>
            <a:r>
              <a:rPr dirty="0" sz="2000" spc="-105">
                <a:solidFill>
                  <a:srgbClr val="181B0D"/>
                </a:solidFill>
                <a:latin typeface="宋体"/>
                <a:cs typeface="宋体"/>
              </a:rPr>
              <a:t>语言</a:t>
            </a:r>
            <a:r>
              <a:rPr dirty="0" sz="2000" spc="-100">
                <a:solidFill>
                  <a:srgbClr val="181B0D"/>
                </a:solidFill>
                <a:latin typeface="宋体"/>
                <a:cs typeface="宋体"/>
              </a:rPr>
              <a:t>环</a:t>
            </a:r>
            <a:r>
              <a:rPr dirty="0" sz="2000" spc="-105">
                <a:solidFill>
                  <a:srgbClr val="181B0D"/>
                </a:solidFill>
                <a:latin typeface="宋体"/>
                <a:cs typeface="宋体"/>
              </a:rPr>
              <a:t>境下运 行</a:t>
            </a:r>
            <a:r>
              <a:rPr dirty="0" sz="1900" i="1">
                <a:solidFill>
                  <a:srgbClr val="181B0D"/>
                </a:solidFill>
                <a:latin typeface="Times New Roman"/>
                <a:cs typeface="Times New Roman"/>
              </a:rPr>
              <a:t>B</a:t>
            </a:r>
            <a:r>
              <a:rPr dirty="0" sz="2000" spc="-105">
                <a:solidFill>
                  <a:srgbClr val="181B0D"/>
                </a:solidFill>
                <a:latin typeface="宋体"/>
                <a:cs typeface="宋体"/>
              </a:rPr>
              <a:t>语言版本的</a:t>
            </a:r>
            <a:r>
              <a:rPr dirty="0" sz="1900" spc="-30" i="1">
                <a:solidFill>
                  <a:srgbClr val="181B0D"/>
                </a:solidFill>
                <a:latin typeface="Times New Roman"/>
                <a:cs typeface="Times New Roman"/>
              </a:rPr>
              <a:t>App</a:t>
            </a:r>
            <a:r>
              <a:rPr dirty="0" sz="2000" spc="-30">
                <a:solidFill>
                  <a:srgbClr val="181B0D"/>
                </a:solidFill>
                <a:latin typeface="宋体"/>
                <a:cs typeface="宋体"/>
              </a:rPr>
              <a:t>，</a:t>
            </a:r>
            <a:r>
              <a:rPr dirty="0" sz="2000" spc="-105">
                <a:solidFill>
                  <a:srgbClr val="181B0D"/>
                </a:solidFill>
                <a:latin typeface="宋体"/>
                <a:cs typeface="宋体"/>
              </a:rPr>
              <a:t>看显示是否正常。</a:t>
            </a:r>
            <a:endParaRPr sz="2000">
              <a:latin typeface="宋体"/>
              <a:cs typeface="宋体"/>
            </a:endParaRPr>
          </a:p>
        </p:txBody>
      </p:sp>
      <p:sp>
        <p:nvSpPr>
          <p:cNvPr id="4" name="object 4"/>
          <p:cNvSpPr txBox="1"/>
          <p:nvPr/>
        </p:nvSpPr>
        <p:spPr>
          <a:xfrm>
            <a:off x="0" y="0"/>
            <a:ext cx="259715" cy="299720"/>
          </a:xfrm>
          <a:prstGeom prst="rect">
            <a:avLst/>
          </a:prstGeom>
        </p:spPr>
        <p:txBody>
          <a:bodyPr wrap="square" lIns="0" tIns="12700" rIns="0" bIns="0" rtlCol="0" vert="horz">
            <a:spAutoFit/>
          </a:bodyPr>
          <a:lstStyle/>
          <a:p>
            <a:pPr>
              <a:lnSpc>
                <a:spcPct val="100000"/>
              </a:lnSpc>
              <a:spcBef>
                <a:spcPts val="100"/>
              </a:spcBef>
            </a:pPr>
            <a:r>
              <a:rPr dirty="0" sz="1800" spc="-85">
                <a:latin typeface="Franklin Gothic Book"/>
                <a:cs typeface="Franklin Gothic Book"/>
              </a:rPr>
              <a:t>37</a:t>
            </a:r>
            <a:endParaRPr sz="1800">
              <a:latin typeface="Franklin Gothic Book"/>
              <a:cs typeface="Franklin Gothic Book"/>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3578225" cy="635000"/>
          </a:xfrm>
          <a:prstGeom prst="rect"/>
        </p:spPr>
        <p:txBody>
          <a:bodyPr wrap="square" lIns="0" tIns="12065" rIns="0" bIns="0" rtlCol="0" vert="horz">
            <a:spAutoFit/>
          </a:bodyPr>
          <a:lstStyle/>
          <a:p>
            <a:pPr marL="12700">
              <a:lnSpc>
                <a:spcPct val="100000"/>
              </a:lnSpc>
              <a:spcBef>
                <a:spcPts val="95"/>
              </a:spcBef>
            </a:pPr>
            <a:r>
              <a:rPr dirty="0" spc="-5"/>
              <a:t>云应用软件测试</a:t>
            </a:r>
          </a:p>
        </p:txBody>
      </p:sp>
      <p:sp>
        <p:nvSpPr>
          <p:cNvPr id="3" name="object 3"/>
          <p:cNvSpPr txBox="1"/>
          <p:nvPr/>
        </p:nvSpPr>
        <p:spPr>
          <a:xfrm>
            <a:off x="1450594" y="1309243"/>
            <a:ext cx="9627870" cy="4821555"/>
          </a:xfrm>
          <a:prstGeom prst="rect">
            <a:avLst/>
          </a:prstGeom>
        </p:spPr>
        <p:txBody>
          <a:bodyPr wrap="square" lIns="0" tIns="61594" rIns="0" bIns="0" rtlCol="0" vert="horz">
            <a:spAutoFit/>
          </a:bodyPr>
          <a:lstStyle/>
          <a:p>
            <a:pPr marL="396240" marR="242570" indent="-384175">
              <a:lnSpc>
                <a:spcPct val="84000"/>
              </a:lnSpc>
              <a:spcBef>
                <a:spcPts val="484"/>
              </a:spcBef>
              <a:buFont typeface="Franklin Gothic Book"/>
              <a:buChar char="■"/>
              <a:tabLst>
                <a:tab pos="396240" algn="l"/>
                <a:tab pos="396875" algn="l"/>
              </a:tabLst>
            </a:pPr>
            <a:r>
              <a:rPr dirty="0" sz="2000">
                <a:solidFill>
                  <a:srgbClr val="181B0D"/>
                </a:solidFill>
                <a:latin typeface="宋体"/>
                <a:cs typeface="宋体"/>
              </a:rPr>
              <a:t>云计算的基本服务模式</a:t>
            </a:r>
            <a:r>
              <a:rPr dirty="0" sz="2000" spc="-15">
                <a:solidFill>
                  <a:srgbClr val="181B0D"/>
                </a:solidFill>
                <a:latin typeface="宋体"/>
                <a:cs typeface="宋体"/>
              </a:rPr>
              <a:t>包</a:t>
            </a:r>
            <a:r>
              <a:rPr dirty="0" sz="2000">
                <a:solidFill>
                  <a:srgbClr val="181B0D"/>
                </a:solidFill>
                <a:latin typeface="宋体"/>
                <a:cs typeface="宋体"/>
              </a:rPr>
              <a:t>括：</a:t>
            </a:r>
            <a:r>
              <a:rPr dirty="0" sz="2000" spc="-15">
                <a:solidFill>
                  <a:srgbClr val="181B0D"/>
                </a:solidFill>
                <a:latin typeface="宋体"/>
                <a:cs typeface="宋体"/>
              </a:rPr>
              <a:t>软</a:t>
            </a:r>
            <a:r>
              <a:rPr dirty="0" sz="2000">
                <a:solidFill>
                  <a:srgbClr val="181B0D"/>
                </a:solidFill>
                <a:latin typeface="宋体"/>
                <a:cs typeface="宋体"/>
              </a:rPr>
              <a:t>件即</a:t>
            </a:r>
            <a:r>
              <a:rPr dirty="0" sz="2000" spc="-15">
                <a:solidFill>
                  <a:srgbClr val="181B0D"/>
                </a:solidFill>
                <a:latin typeface="宋体"/>
                <a:cs typeface="宋体"/>
              </a:rPr>
              <a:t>服</a:t>
            </a:r>
            <a:r>
              <a:rPr dirty="0" sz="2000">
                <a:solidFill>
                  <a:srgbClr val="181B0D"/>
                </a:solidFill>
                <a:latin typeface="宋体"/>
                <a:cs typeface="宋体"/>
              </a:rPr>
              <a:t>务（</a:t>
            </a:r>
            <a:r>
              <a:rPr dirty="0" sz="2000">
                <a:solidFill>
                  <a:srgbClr val="181B0D"/>
                </a:solidFill>
                <a:latin typeface="Franklin Gothic Book"/>
                <a:cs typeface="Franklin Gothic Book"/>
              </a:rPr>
              <a:t>Software</a:t>
            </a:r>
            <a:r>
              <a:rPr dirty="0" sz="2000" spc="-30">
                <a:solidFill>
                  <a:srgbClr val="181B0D"/>
                </a:solidFill>
                <a:latin typeface="Franklin Gothic Book"/>
                <a:cs typeface="Franklin Gothic Book"/>
              </a:rPr>
              <a:t> </a:t>
            </a:r>
            <a:r>
              <a:rPr dirty="0" sz="2000">
                <a:solidFill>
                  <a:srgbClr val="181B0D"/>
                </a:solidFill>
                <a:latin typeface="Franklin Gothic Book"/>
                <a:cs typeface="Franklin Gothic Book"/>
              </a:rPr>
              <a:t>as</a:t>
            </a:r>
            <a:r>
              <a:rPr dirty="0" sz="2000" spc="10">
                <a:solidFill>
                  <a:srgbClr val="181B0D"/>
                </a:solidFill>
                <a:latin typeface="Franklin Gothic Book"/>
                <a:cs typeface="Franklin Gothic Book"/>
              </a:rPr>
              <a:t> </a:t>
            </a:r>
            <a:r>
              <a:rPr dirty="0" sz="2000">
                <a:solidFill>
                  <a:srgbClr val="181B0D"/>
                </a:solidFill>
                <a:latin typeface="Franklin Gothic Book"/>
                <a:cs typeface="Franklin Gothic Book"/>
              </a:rPr>
              <a:t>a</a:t>
            </a:r>
            <a:r>
              <a:rPr dirty="0" sz="2000" spc="20">
                <a:solidFill>
                  <a:srgbClr val="181B0D"/>
                </a:solidFill>
                <a:latin typeface="Franklin Gothic Book"/>
                <a:cs typeface="Franklin Gothic Book"/>
              </a:rPr>
              <a:t> </a:t>
            </a:r>
            <a:r>
              <a:rPr dirty="0" sz="2000">
                <a:solidFill>
                  <a:srgbClr val="181B0D"/>
                </a:solidFill>
                <a:latin typeface="Franklin Gothic Book"/>
                <a:cs typeface="Franklin Gothic Book"/>
              </a:rPr>
              <a:t>Service</a:t>
            </a:r>
            <a:r>
              <a:rPr dirty="0" sz="2000">
                <a:solidFill>
                  <a:srgbClr val="181B0D"/>
                </a:solidFill>
                <a:latin typeface="宋体"/>
                <a:cs typeface="宋体"/>
              </a:rPr>
              <a:t>，</a:t>
            </a:r>
            <a:r>
              <a:rPr dirty="0" sz="2000">
                <a:solidFill>
                  <a:srgbClr val="181B0D"/>
                </a:solidFill>
                <a:latin typeface="Franklin Gothic Book"/>
                <a:cs typeface="Franklin Gothic Book"/>
              </a:rPr>
              <a:t>SaaS</a:t>
            </a:r>
            <a:r>
              <a:rPr dirty="0" sz="2000">
                <a:solidFill>
                  <a:srgbClr val="181B0D"/>
                </a:solidFill>
                <a:latin typeface="宋体"/>
                <a:cs typeface="宋体"/>
              </a:rPr>
              <a:t>）、平台 即服务</a:t>
            </a:r>
            <a:r>
              <a:rPr dirty="0" sz="2000" spc="-10">
                <a:solidFill>
                  <a:srgbClr val="181B0D"/>
                </a:solidFill>
                <a:latin typeface="宋体"/>
                <a:cs typeface="宋体"/>
              </a:rPr>
              <a:t>（</a:t>
            </a:r>
            <a:r>
              <a:rPr dirty="0" sz="2000" spc="-10">
                <a:solidFill>
                  <a:srgbClr val="181B0D"/>
                </a:solidFill>
                <a:latin typeface="Franklin Gothic Book"/>
                <a:cs typeface="Franklin Gothic Book"/>
              </a:rPr>
              <a:t>Platform</a:t>
            </a:r>
            <a:r>
              <a:rPr dirty="0" sz="2000" spc="-25">
                <a:solidFill>
                  <a:srgbClr val="181B0D"/>
                </a:solidFill>
                <a:latin typeface="Franklin Gothic Book"/>
                <a:cs typeface="Franklin Gothic Book"/>
              </a:rPr>
              <a:t> </a:t>
            </a:r>
            <a:r>
              <a:rPr dirty="0" sz="2000">
                <a:solidFill>
                  <a:srgbClr val="181B0D"/>
                </a:solidFill>
                <a:latin typeface="Franklin Gothic Book"/>
                <a:cs typeface="Franklin Gothic Book"/>
              </a:rPr>
              <a:t>as</a:t>
            </a:r>
            <a:r>
              <a:rPr dirty="0" sz="2000" spc="5">
                <a:solidFill>
                  <a:srgbClr val="181B0D"/>
                </a:solidFill>
                <a:latin typeface="Franklin Gothic Book"/>
                <a:cs typeface="Franklin Gothic Book"/>
              </a:rPr>
              <a:t> </a:t>
            </a:r>
            <a:r>
              <a:rPr dirty="0" sz="2000">
                <a:solidFill>
                  <a:srgbClr val="181B0D"/>
                </a:solidFill>
                <a:latin typeface="Franklin Gothic Book"/>
                <a:cs typeface="Franklin Gothic Book"/>
              </a:rPr>
              <a:t>a Service</a:t>
            </a:r>
            <a:r>
              <a:rPr dirty="0" sz="2000">
                <a:solidFill>
                  <a:srgbClr val="181B0D"/>
                </a:solidFill>
                <a:latin typeface="宋体"/>
                <a:cs typeface="宋体"/>
              </a:rPr>
              <a:t>，</a:t>
            </a:r>
            <a:r>
              <a:rPr dirty="0" sz="2000">
                <a:solidFill>
                  <a:srgbClr val="181B0D"/>
                </a:solidFill>
                <a:latin typeface="Franklin Gothic Book"/>
                <a:cs typeface="Franklin Gothic Book"/>
              </a:rPr>
              <a:t>PaaS</a:t>
            </a:r>
            <a:r>
              <a:rPr dirty="0" sz="2000">
                <a:solidFill>
                  <a:srgbClr val="181B0D"/>
                </a:solidFill>
                <a:latin typeface="宋体"/>
                <a:cs typeface="宋体"/>
              </a:rPr>
              <a:t>）、基础设施即服务</a:t>
            </a:r>
            <a:r>
              <a:rPr dirty="0" sz="2000" spc="-5">
                <a:solidFill>
                  <a:srgbClr val="181B0D"/>
                </a:solidFill>
                <a:latin typeface="宋体"/>
                <a:cs typeface="宋体"/>
              </a:rPr>
              <a:t>（</a:t>
            </a:r>
            <a:r>
              <a:rPr dirty="0" sz="2000" spc="-5">
                <a:solidFill>
                  <a:srgbClr val="181B0D"/>
                </a:solidFill>
                <a:latin typeface="Franklin Gothic Book"/>
                <a:cs typeface="Franklin Gothic Book"/>
              </a:rPr>
              <a:t>Infrastructure</a:t>
            </a:r>
            <a:r>
              <a:rPr dirty="0" sz="2000" spc="-10">
                <a:solidFill>
                  <a:srgbClr val="181B0D"/>
                </a:solidFill>
                <a:latin typeface="Franklin Gothic Book"/>
                <a:cs typeface="Franklin Gothic Book"/>
              </a:rPr>
              <a:t> </a:t>
            </a:r>
            <a:r>
              <a:rPr dirty="0" sz="2000">
                <a:solidFill>
                  <a:srgbClr val="181B0D"/>
                </a:solidFill>
                <a:latin typeface="Franklin Gothic Book"/>
                <a:cs typeface="Franklin Gothic Book"/>
              </a:rPr>
              <a:t>as</a:t>
            </a:r>
            <a:r>
              <a:rPr dirty="0" sz="2000" spc="-15">
                <a:solidFill>
                  <a:srgbClr val="181B0D"/>
                </a:solidFill>
                <a:latin typeface="Franklin Gothic Book"/>
                <a:cs typeface="Franklin Gothic Book"/>
              </a:rPr>
              <a:t> </a:t>
            </a:r>
            <a:r>
              <a:rPr dirty="0" sz="2000">
                <a:solidFill>
                  <a:srgbClr val="181B0D"/>
                </a:solidFill>
                <a:latin typeface="Franklin Gothic Book"/>
                <a:cs typeface="Franklin Gothic Book"/>
              </a:rPr>
              <a:t>a  Service</a:t>
            </a:r>
            <a:r>
              <a:rPr dirty="0" sz="2000">
                <a:solidFill>
                  <a:srgbClr val="181B0D"/>
                </a:solidFill>
                <a:latin typeface="宋体"/>
                <a:cs typeface="宋体"/>
              </a:rPr>
              <a:t>，</a:t>
            </a:r>
            <a:r>
              <a:rPr dirty="0" sz="2000">
                <a:solidFill>
                  <a:srgbClr val="181B0D"/>
                </a:solidFill>
                <a:latin typeface="Franklin Gothic Book"/>
                <a:cs typeface="Franklin Gothic Book"/>
              </a:rPr>
              <a:t>IaaS</a:t>
            </a:r>
            <a:r>
              <a:rPr dirty="0" sz="2000">
                <a:solidFill>
                  <a:srgbClr val="181B0D"/>
                </a:solidFill>
                <a:latin typeface="宋体"/>
                <a:cs typeface="宋体"/>
              </a:rPr>
              <a:t>），这些服务模式的出</a:t>
            </a:r>
            <a:r>
              <a:rPr dirty="0" sz="2000" spc="-15">
                <a:solidFill>
                  <a:srgbClr val="181B0D"/>
                </a:solidFill>
                <a:latin typeface="宋体"/>
                <a:cs typeface="宋体"/>
              </a:rPr>
              <a:t>现</a:t>
            </a:r>
            <a:r>
              <a:rPr dirty="0" sz="2000">
                <a:solidFill>
                  <a:srgbClr val="181B0D"/>
                </a:solidFill>
                <a:latin typeface="宋体"/>
                <a:cs typeface="宋体"/>
              </a:rPr>
              <a:t>改变</a:t>
            </a:r>
            <a:r>
              <a:rPr dirty="0" sz="2000" spc="-15">
                <a:solidFill>
                  <a:srgbClr val="181B0D"/>
                </a:solidFill>
                <a:latin typeface="宋体"/>
                <a:cs typeface="宋体"/>
              </a:rPr>
              <a:t>了</a:t>
            </a:r>
            <a:r>
              <a:rPr dirty="0" sz="2000">
                <a:solidFill>
                  <a:srgbClr val="181B0D"/>
                </a:solidFill>
                <a:latin typeface="宋体"/>
                <a:cs typeface="宋体"/>
              </a:rPr>
              <a:t>软件</a:t>
            </a:r>
            <a:r>
              <a:rPr dirty="0" sz="2000" spc="-15">
                <a:solidFill>
                  <a:srgbClr val="181B0D"/>
                </a:solidFill>
                <a:latin typeface="宋体"/>
                <a:cs typeface="宋体"/>
              </a:rPr>
              <a:t>产</a:t>
            </a:r>
            <a:r>
              <a:rPr dirty="0" sz="2000">
                <a:solidFill>
                  <a:srgbClr val="181B0D"/>
                </a:solidFill>
                <a:latin typeface="宋体"/>
                <a:cs typeface="宋体"/>
              </a:rPr>
              <a:t>品的</a:t>
            </a:r>
            <a:r>
              <a:rPr dirty="0" sz="2000" spc="-15">
                <a:solidFill>
                  <a:srgbClr val="181B0D"/>
                </a:solidFill>
                <a:latin typeface="宋体"/>
                <a:cs typeface="宋体"/>
              </a:rPr>
              <a:t>生</a:t>
            </a:r>
            <a:r>
              <a:rPr dirty="0" sz="2000">
                <a:solidFill>
                  <a:srgbClr val="181B0D"/>
                </a:solidFill>
                <a:latin typeface="宋体"/>
                <a:cs typeface="宋体"/>
              </a:rPr>
              <a:t>产和</a:t>
            </a:r>
            <a:r>
              <a:rPr dirty="0" sz="2000" spc="-15">
                <a:solidFill>
                  <a:srgbClr val="181B0D"/>
                </a:solidFill>
                <a:latin typeface="宋体"/>
                <a:cs typeface="宋体"/>
              </a:rPr>
              <a:t>消</a:t>
            </a:r>
            <a:r>
              <a:rPr dirty="0" sz="2000">
                <a:solidFill>
                  <a:srgbClr val="181B0D"/>
                </a:solidFill>
                <a:latin typeface="宋体"/>
                <a:cs typeface="宋体"/>
              </a:rPr>
              <a:t>费方</a:t>
            </a:r>
            <a:r>
              <a:rPr dirty="0" sz="2000" spc="-15">
                <a:solidFill>
                  <a:srgbClr val="181B0D"/>
                </a:solidFill>
                <a:latin typeface="宋体"/>
                <a:cs typeface="宋体"/>
              </a:rPr>
              <a:t>式</a:t>
            </a:r>
            <a:r>
              <a:rPr dirty="0" sz="2000">
                <a:solidFill>
                  <a:srgbClr val="181B0D"/>
                </a:solidFill>
                <a:latin typeface="宋体"/>
                <a:cs typeface="宋体"/>
              </a:rPr>
              <a:t>，软件 测试的方法、技术和工</a:t>
            </a:r>
            <a:r>
              <a:rPr dirty="0" sz="2000" spc="-15">
                <a:solidFill>
                  <a:srgbClr val="181B0D"/>
                </a:solidFill>
                <a:latin typeface="宋体"/>
                <a:cs typeface="宋体"/>
              </a:rPr>
              <a:t>具</a:t>
            </a:r>
            <a:r>
              <a:rPr dirty="0" sz="2000">
                <a:solidFill>
                  <a:srgbClr val="181B0D"/>
                </a:solidFill>
                <a:latin typeface="宋体"/>
                <a:cs typeface="宋体"/>
              </a:rPr>
              <a:t>也需</a:t>
            </a:r>
            <a:r>
              <a:rPr dirty="0" sz="2000" spc="-15">
                <a:solidFill>
                  <a:srgbClr val="181B0D"/>
                </a:solidFill>
                <a:latin typeface="宋体"/>
                <a:cs typeface="宋体"/>
              </a:rPr>
              <a:t>要</a:t>
            </a:r>
            <a:r>
              <a:rPr dirty="0" sz="2000">
                <a:solidFill>
                  <a:srgbClr val="181B0D"/>
                </a:solidFill>
                <a:latin typeface="宋体"/>
                <a:cs typeface="宋体"/>
              </a:rPr>
              <a:t>随之</a:t>
            </a:r>
            <a:r>
              <a:rPr dirty="0" sz="2000" spc="-15">
                <a:solidFill>
                  <a:srgbClr val="181B0D"/>
                </a:solidFill>
                <a:latin typeface="宋体"/>
                <a:cs typeface="宋体"/>
              </a:rPr>
              <a:t>变</a:t>
            </a:r>
            <a:r>
              <a:rPr dirty="0" sz="2000">
                <a:solidFill>
                  <a:srgbClr val="181B0D"/>
                </a:solidFill>
                <a:latin typeface="宋体"/>
                <a:cs typeface="宋体"/>
              </a:rPr>
              <a:t>化</a:t>
            </a:r>
            <a:endParaRPr sz="2000">
              <a:latin typeface="宋体"/>
              <a:cs typeface="宋体"/>
            </a:endParaRPr>
          </a:p>
          <a:p>
            <a:pPr algn="just" marL="396240" marR="327660" indent="-384175">
              <a:lnSpc>
                <a:spcPct val="84100"/>
              </a:lnSpc>
              <a:spcBef>
                <a:spcPts val="1200"/>
              </a:spcBef>
              <a:buFont typeface="Franklin Gothic Book"/>
              <a:buChar char="■"/>
              <a:tabLst>
                <a:tab pos="396875" algn="l"/>
              </a:tabLst>
            </a:pPr>
            <a:r>
              <a:rPr dirty="0" sz="2000">
                <a:solidFill>
                  <a:srgbClr val="181B0D"/>
                </a:solidFill>
                <a:latin typeface="宋体"/>
                <a:cs typeface="宋体"/>
              </a:rPr>
              <a:t>在云计算环境下，将软</a:t>
            </a:r>
            <a:r>
              <a:rPr dirty="0" sz="2000" spc="-15">
                <a:solidFill>
                  <a:srgbClr val="181B0D"/>
                </a:solidFill>
                <a:latin typeface="宋体"/>
                <a:cs typeface="宋体"/>
              </a:rPr>
              <a:t>件</a:t>
            </a:r>
            <a:r>
              <a:rPr dirty="0" sz="2000">
                <a:solidFill>
                  <a:srgbClr val="181B0D"/>
                </a:solidFill>
                <a:latin typeface="宋体"/>
                <a:cs typeface="宋体"/>
              </a:rPr>
              <a:t>测试</a:t>
            </a:r>
            <a:r>
              <a:rPr dirty="0" sz="2000" spc="-15">
                <a:solidFill>
                  <a:srgbClr val="181B0D"/>
                </a:solidFill>
                <a:latin typeface="宋体"/>
                <a:cs typeface="宋体"/>
              </a:rPr>
              <a:t>过</a:t>
            </a:r>
            <a:r>
              <a:rPr dirty="0" sz="2000">
                <a:solidFill>
                  <a:srgbClr val="181B0D"/>
                </a:solidFill>
                <a:latin typeface="宋体"/>
                <a:cs typeface="宋体"/>
              </a:rPr>
              <a:t>程迁</a:t>
            </a:r>
            <a:r>
              <a:rPr dirty="0" sz="2000" spc="-15">
                <a:solidFill>
                  <a:srgbClr val="181B0D"/>
                </a:solidFill>
                <a:latin typeface="宋体"/>
                <a:cs typeface="宋体"/>
              </a:rPr>
              <a:t>移</a:t>
            </a:r>
            <a:r>
              <a:rPr dirty="0" sz="2000">
                <a:solidFill>
                  <a:srgbClr val="181B0D"/>
                </a:solidFill>
                <a:latin typeface="宋体"/>
                <a:cs typeface="宋体"/>
              </a:rPr>
              <a:t>到云</a:t>
            </a:r>
            <a:r>
              <a:rPr dirty="0" sz="2000" spc="-15">
                <a:solidFill>
                  <a:srgbClr val="181B0D"/>
                </a:solidFill>
                <a:latin typeface="宋体"/>
                <a:cs typeface="宋体"/>
              </a:rPr>
              <a:t>中</a:t>
            </a:r>
            <a:r>
              <a:rPr dirty="0" sz="2000">
                <a:solidFill>
                  <a:srgbClr val="181B0D"/>
                </a:solidFill>
                <a:latin typeface="宋体"/>
                <a:cs typeface="宋体"/>
              </a:rPr>
              <a:t>，应</a:t>
            </a:r>
            <a:r>
              <a:rPr dirty="0" sz="2000" spc="-15">
                <a:solidFill>
                  <a:srgbClr val="181B0D"/>
                </a:solidFill>
                <a:latin typeface="宋体"/>
                <a:cs typeface="宋体"/>
              </a:rPr>
              <a:t>用</a:t>
            </a:r>
            <a:r>
              <a:rPr dirty="0" sz="2000">
                <a:solidFill>
                  <a:srgbClr val="181B0D"/>
                </a:solidFill>
                <a:latin typeface="宋体"/>
                <a:cs typeface="宋体"/>
              </a:rPr>
              <a:t>云计</a:t>
            </a:r>
            <a:r>
              <a:rPr dirty="0" sz="2000" spc="-15">
                <a:solidFill>
                  <a:srgbClr val="181B0D"/>
                </a:solidFill>
                <a:latin typeface="宋体"/>
                <a:cs typeface="宋体"/>
              </a:rPr>
              <a:t>算</a:t>
            </a:r>
            <a:r>
              <a:rPr dirty="0" sz="2000">
                <a:solidFill>
                  <a:srgbClr val="181B0D"/>
                </a:solidFill>
                <a:latin typeface="宋体"/>
                <a:cs typeface="宋体"/>
              </a:rPr>
              <a:t>平台</a:t>
            </a:r>
            <a:r>
              <a:rPr dirty="0" sz="2000" spc="-15">
                <a:solidFill>
                  <a:srgbClr val="181B0D"/>
                </a:solidFill>
                <a:latin typeface="宋体"/>
                <a:cs typeface="宋体"/>
              </a:rPr>
              <a:t>提</a:t>
            </a:r>
            <a:r>
              <a:rPr dirty="0" sz="2000">
                <a:solidFill>
                  <a:srgbClr val="181B0D"/>
                </a:solidFill>
                <a:latin typeface="宋体"/>
                <a:cs typeface="宋体"/>
              </a:rPr>
              <a:t>供的</a:t>
            </a:r>
            <a:r>
              <a:rPr dirty="0" sz="2000" spc="-15">
                <a:solidFill>
                  <a:srgbClr val="181B0D"/>
                </a:solidFill>
                <a:latin typeface="宋体"/>
                <a:cs typeface="宋体"/>
              </a:rPr>
              <a:t>计</a:t>
            </a:r>
            <a:r>
              <a:rPr dirty="0" sz="2000">
                <a:solidFill>
                  <a:srgbClr val="181B0D"/>
                </a:solidFill>
                <a:latin typeface="宋体"/>
                <a:cs typeface="宋体"/>
              </a:rPr>
              <a:t>算和存 储等资源进行各种测试</a:t>
            </a:r>
            <a:r>
              <a:rPr dirty="0" sz="2000" spc="-10">
                <a:solidFill>
                  <a:srgbClr val="181B0D"/>
                </a:solidFill>
                <a:latin typeface="宋体"/>
                <a:cs typeface="宋体"/>
              </a:rPr>
              <a:t>活</a:t>
            </a:r>
            <a:r>
              <a:rPr dirty="0" sz="2000">
                <a:solidFill>
                  <a:srgbClr val="181B0D"/>
                </a:solidFill>
                <a:latin typeface="宋体"/>
                <a:cs typeface="宋体"/>
              </a:rPr>
              <a:t>动，</a:t>
            </a:r>
            <a:r>
              <a:rPr dirty="0" sz="2000" spc="-10">
                <a:solidFill>
                  <a:srgbClr val="181B0D"/>
                </a:solidFill>
                <a:latin typeface="宋体"/>
                <a:cs typeface="宋体"/>
              </a:rPr>
              <a:t>这</a:t>
            </a:r>
            <a:r>
              <a:rPr dirty="0" sz="2000">
                <a:solidFill>
                  <a:srgbClr val="181B0D"/>
                </a:solidFill>
                <a:latin typeface="宋体"/>
                <a:cs typeface="宋体"/>
              </a:rPr>
              <a:t>是一</a:t>
            </a:r>
            <a:r>
              <a:rPr dirty="0" sz="2000" spc="-10">
                <a:solidFill>
                  <a:srgbClr val="181B0D"/>
                </a:solidFill>
                <a:latin typeface="宋体"/>
                <a:cs typeface="宋体"/>
              </a:rPr>
              <a:t>种</a:t>
            </a:r>
            <a:r>
              <a:rPr dirty="0" sz="2000">
                <a:solidFill>
                  <a:srgbClr val="181B0D"/>
                </a:solidFill>
                <a:latin typeface="宋体"/>
                <a:cs typeface="宋体"/>
              </a:rPr>
              <a:t>新型</a:t>
            </a:r>
            <a:r>
              <a:rPr dirty="0" sz="2000" spc="-10">
                <a:solidFill>
                  <a:srgbClr val="181B0D"/>
                </a:solidFill>
                <a:latin typeface="宋体"/>
                <a:cs typeface="宋体"/>
              </a:rPr>
              <a:t>的</a:t>
            </a:r>
            <a:r>
              <a:rPr dirty="0" sz="2000">
                <a:solidFill>
                  <a:srgbClr val="181B0D"/>
                </a:solidFill>
                <a:latin typeface="宋体"/>
                <a:cs typeface="宋体"/>
              </a:rPr>
              <a:t>软件</a:t>
            </a:r>
            <a:r>
              <a:rPr dirty="0" sz="2000" spc="-10">
                <a:solidFill>
                  <a:srgbClr val="181B0D"/>
                </a:solidFill>
                <a:latin typeface="宋体"/>
                <a:cs typeface="宋体"/>
              </a:rPr>
              <a:t>测</a:t>
            </a:r>
            <a:r>
              <a:rPr dirty="0" sz="2000">
                <a:solidFill>
                  <a:srgbClr val="181B0D"/>
                </a:solidFill>
                <a:latin typeface="宋体"/>
                <a:cs typeface="宋体"/>
              </a:rPr>
              <a:t>试方</a:t>
            </a:r>
            <a:r>
              <a:rPr dirty="0" sz="2000" spc="-10">
                <a:solidFill>
                  <a:srgbClr val="181B0D"/>
                </a:solidFill>
                <a:latin typeface="宋体"/>
                <a:cs typeface="宋体"/>
              </a:rPr>
              <a:t>式</a:t>
            </a:r>
            <a:r>
              <a:rPr dirty="0" sz="2000">
                <a:solidFill>
                  <a:srgbClr val="181B0D"/>
                </a:solidFill>
                <a:latin typeface="宋体"/>
                <a:cs typeface="宋体"/>
              </a:rPr>
              <a:t>，是</a:t>
            </a:r>
            <a:r>
              <a:rPr dirty="0" sz="2000" spc="-10">
                <a:solidFill>
                  <a:srgbClr val="181B0D"/>
                </a:solidFill>
                <a:latin typeface="宋体"/>
                <a:cs typeface="宋体"/>
              </a:rPr>
              <a:t>云</a:t>
            </a:r>
            <a:r>
              <a:rPr dirty="0" sz="2000">
                <a:solidFill>
                  <a:srgbClr val="181B0D"/>
                </a:solidFill>
                <a:latin typeface="宋体"/>
                <a:cs typeface="宋体"/>
              </a:rPr>
              <a:t>计算</a:t>
            </a:r>
            <a:r>
              <a:rPr dirty="0" sz="2000" spc="-10">
                <a:solidFill>
                  <a:srgbClr val="181B0D"/>
                </a:solidFill>
                <a:latin typeface="宋体"/>
                <a:cs typeface="宋体"/>
              </a:rPr>
              <a:t>技</a:t>
            </a:r>
            <a:r>
              <a:rPr dirty="0" sz="2000">
                <a:solidFill>
                  <a:srgbClr val="181B0D"/>
                </a:solidFill>
                <a:latin typeface="宋体"/>
                <a:cs typeface="宋体"/>
              </a:rPr>
              <a:t>术的一 种新应用。</a:t>
            </a:r>
            <a:endParaRPr sz="2000">
              <a:latin typeface="宋体"/>
              <a:cs typeface="宋体"/>
            </a:endParaRPr>
          </a:p>
          <a:p>
            <a:pPr algn="just" marL="396240" indent="-384175">
              <a:lnSpc>
                <a:spcPct val="100000"/>
              </a:lnSpc>
              <a:spcBef>
                <a:spcPts val="815"/>
              </a:spcBef>
              <a:buFont typeface="Franklin Gothic Book"/>
              <a:buChar char="■"/>
              <a:tabLst>
                <a:tab pos="396875" algn="l"/>
              </a:tabLst>
            </a:pPr>
            <a:r>
              <a:rPr dirty="0" sz="2000">
                <a:solidFill>
                  <a:srgbClr val="181B0D"/>
                </a:solidFill>
                <a:latin typeface="宋体"/>
                <a:cs typeface="宋体"/>
              </a:rPr>
              <a:t>云测试是通过“云”而</a:t>
            </a:r>
            <a:r>
              <a:rPr dirty="0" sz="2000" spc="-15">
                <a:solidFill>
                  <a:srgbClr val="181B0D"/>
                </a:solidFill>
                <a:latin typeface="宋体"/>
                <a:cs typeface="宋体"/>
              </a:rPr>
              <a:t>实</a:t>
            </a:r>
            <a:r>
              <a:rPr dirty="0" sz="2000">
                <a:solidFill>
                  <a:srgbClr val="181B0D"/>
                </a:solidFill>
                <a:latin typeface="宋体"/>
                <a:cs typeface="宋体"/>
              </a:rPr>
              <a:t>施的</a:t>
            </a:r>
            <a:r>
              <a:rPr dirty="0" sz="2000" spc="-15">
                <a:solidFill>
                  <a:srgbClr val="181B0D"/>
                </a:solidFill>
                <a:latin typeface="宋体"/>
                <a:cs typeface="宋体"/>
              </a:rPr>
              <a:t>一</a:t>
            </a:r>
            <a:r>
              <a:rPr dirty="0" sz="2000">
                <a:solidFill>
                  <a:srgbClr val="181B0D"/>
                </a:solidFill>
                <a:latin typeface="宋体"/>
                <a:cs typeface="宋体"/>
              </a:rPr>
              <a:t>种软</a:t>
            </a:r>
            <a:r>
              <a:rPr dirty="0" sz="2000" spc="-15">
                <a:solidFill>
                  <a:srgbClr val="181B0D"/>
                </a:solidFill>
                <a:latin typeface="宋体"/>
                <a:cs typeface="宋体"/>
              </a:rPr>
              <a:t>件</a:t>
            </a:r>
            <a:r>
              <a:rPr dirty="0" sz="2000">
                <a:solidFill>
                  <a:srgbClr val="181B0D"/>
                </a:solidFill>
                <a:latin typeface="宋体"/>
                <a:cs typeface="宋体"/>
              </a:rPr>
              <a:t>测试</a:t>
            </a:r>
            <a:endParaRPr sz="2000">
              <a:latin typeface="宋体"/>
              <a:cs typeface="宋体"/>
            </a:endParaRPr>
          </a:p>
          <a:p>
            <a:pPr algn="just" lvl="1" marL="927100" indent="-384175">
              <a:lnSpc>
                <a:spcPts val="2270"/>
              </a:lnSpc>
              <a:spcBef>
                <a:spcPts val="210"/>
              </a:spcBef>
              <a:buSzPct val="95238"/>
              <a:buFont typeface="Franklin Gothic Book"/>
              <a:buChar char="–"/>
              <a:tabLst>
                <a:tab pos="927100" algn="l"/>
              </a:tabLst>
            </a:pPr>
            <a:r>
              <a:rPr dirty="0" sz="2100" spc="-100">
                <a:solidFill>
                  <a:srgbClr val="181B0D"/>
                </a:solidFill>
                <a:latin typeface="宋体"/>
                <a:cs typeface="宋体"/>
              </a:rPr>
              <a:t>云测试是一种有效利用</a:t>
            </a:r>
            <a:r>
              <a:rPr dirty="0" sz="2100" spc="-114">
                <a:solidFill>
                  <a:srgbClr val="181B0D"/>
                </a:solidFill>
                <a:latin typeface="宋体"/>
                <a:cs typeface="宋体"/>
              </a:rPr>
              <a:t>云</a:t>
            </a:r>
            <a:r>
              <a:rPr dirty="0" sz="2100" spc="-100">
                <a:solidFill>
                  <a:srgbClr val="181B0D"/>
                </a:solidFill>
                <a:latin typeface="宋体"/>
                <a:cs typeface="宋体"/>
              </a:rPr>
              <a:t>计算</a:t>
            </a:r>
            <a:r>
              <a:rPr dirty="0" sz="2100" spc="-114">
                <a:solidFill>
                  <a:srgbClr val="181B0D"/>
                </a:solidFill>
                <a:latin typeface="宋体"/>
                <a:cs typeface="宋体"/>
              </a:rPr>
              <a:t>环</a:t>
            </a:r>
            <a:r>
              <a:rPr dirty="0" sz="2100" spc="-100">
                <a:solidFill>
                  <a:srgbClr val="181B0D"/>
                </a:solidFill>
                <a:latin typeface="宋体"/>
                <a:cs typeface="宋体"/>
              </a:rPr>
              <a:t>境资</a:t>
            </a:r>
            <a:r>
              <a:rPr dirty="0" sz="2100" spc="-114">
                <a:solidFill>
                  <a:srgbClr val="181B0D"/>
                </a:solidFill>
                <a:latin typeface="宋体"/>
                <a:cs typeface="宋体"/>
              </a:rPr>
              <a:t>源</a:t>
            </a:r>
            <a:r>
              <a:rPr dirty="0" sz="2100" spc="-100">
                <a:solidFill>
                  <a:srgbClr val="181B0D"/>
                </a:solidFill>
                <a:latin typeface="宋体"/>
                <a:cs typeface="宋体"/>
              </a:rPr>
              <a:t>对于</a:t>
            </a:r>
            <a:r>
              <a:rPr dirty="0" sz="2100" spc="-114">
                <a:solidFill>
                  <a:srgbClr val="181B0D"/>
                </a:solidFill>
                <a:latin typeface="宋体"/>
                <a:cs typeface="宋体"/>
              </a:rPr>
              <a:t>其</a:t>
            </a:r>
            <a:r>
              <a:rPr dirty="0" sz="2100" spc="-100">
                <a:solidFill>
                  <a:srgbClr val="181B0D"/>
                </a:solidFill>
                <a:latin typeface="宋体"/>
                <a:cs typeface="宋体"/>
              </a:rPr>
              <a:t>他软</a:t>
            </a:r>
            <a:r>
              <a:rPr dirty="0" sz="2100" spc="-114">
                <a:solidFill>
                  <a:srgbClr val="181B0D"/>
                </a:solidFill>
                <a:latin typeface="宋体"/>
                <a:cs typeface="宋体"/>
              </a:rPr>
              <a:t>件</a:t>
            </a:r>
            <a:r>
              <a:rPr dirty="0" sz="2100" spc="-100">
                <a:solidFill>
                  <a:srgbClr val="181B0D"/>
                </a:solidFill>
                <a:latin typeface="宋体"/>
                <a:cs typeface="宋体"/>
              </a:rPr>
              <a:t>进行</a:t>
            </a:r>
            <a:r>
              <a:rPr dirty="0" sz="2100" spc="-114">
                <a:solidFill>
                  <a:srgbClr val="181B0D"/>
                </a:solidFill>
                <a:latin typeface="宋体"/>
                <a:cs typeface="宋体"/>
              </a:rPr>
              <a:t>的</a:t>
            </a:r>
            <a:r>
              <a:rPr dirty="0" sz="2100" spc="-100">
                <a:solidFill>
                  <a:srgbClr val="181B0D"/>
                </a:solidFill>
                <a:latin typeface="宋体"/>
                <a:cs typeface="宋体"/>
              </a:rPr>
              <a:t>测试</a:t>
            </a:r>
            <a:r>
              <a:rPr dirty="0" sz="2100" spc="-114">
                <a:solidFill>
                  <a:srgbClr val="181B0D"/>
                </a:solidFill>
                <a:latin typeface="宋体"/>
                <a:cs typeface="宋体"/>
              </a:rPr>
              <a:t>，</a:t>
            </a:r>
            <a:r>
              <a:rPr dirty="0" sz="2100" spc="-100">
                <a:solidFill>
                  <a:srgbClr val="181B0D"/>
                </a:solidFill>
                <a:latin typeface="宋体"/>
                <a:cs typeface="宋体"/>
              </a:rPr>
              <a:t>或是</a:t>
            </a:r>
            <a:r>
              <a:rPr dirty="0" sz="2100" spc="-114">
                <a:solidFill>
                  <a:srgbClr val="181B0D"/>
                </a:solidFill>
                <a:latin typeface="宋体"/>
                <a:cs typeface="宋体"/>
              </a:rPr>
              <a:t>一</a:t>
            </a:r>
            <a:r>
              <a:rPr dirty="0" sz="2100" spc="-100">
                <a:solidFill>
                  <a:srgbClr val="181B0D"/>
                </a:solidFill>
                <a:latin typeface="宋体"/>
                <a:cs typeface="宋体"/>
              </a:rPr>
              <a:t>种</a:t>
            </a:r>
            <a:endParaRPr sz="2100">
              <a:latin typeface="宋体"/>
              <a:cs typeface="宋体"/>
            </a:endParaRPr>
          </a:p>
          <a:p>
            <a:pPr marL="927100">
              <a:lnSpc>
                <a:spcPts val="2270"/>
              </a:lnSpc>
            </a:pPr>
            <a:r>
              <a:rPr dirty="0" sz="2100" spc="-100">
                <a:solidFill>
                  <a:srgbClr val="181B0D"/>
                </a:solidFill>
                <a:latin typeface="宋体"/>
                <a:cs typeface="宋体"/>
              </a:rPr>
              <a:t>针对部署在“云”中的</a:t>
            </a:r>
            <a:r>
              <a:rPr dirty="0" sz="2100" spc="-110">
                <a:solidFill>
                  <a:srgbClr val="181B0D"/>
                </a:solidFill>
                <a:latin typeface="宋体"/>
                <a:cs typeface="宋体"/>
              </a:rPr>
              <a:t>软</a:t>
            </a:r>
            <a:r>
              <a:rPr dirty="0" sz="2100" spc="-100">
                <a:solidFill>
                  <a:srgbClr val="181B0D"/>
                </a:solidFill>
                <a:latin typeface="宋体"/>
                <a:cs typeface="宋体"/>
              </a:rPr>
              <a:t>件进</a:t>
            </a:r>
            <a:r>
              <a:rPr dirty="0" sz="2100" spc="-110">
                <a:solidFill>
                  <a:srgbClr val="181B0D"/>
                </a:solidFill>
                <a:latin typeface="宋体"/>
                <a:cs typeface="宋体"/>
              </a:rPr>
              <a:t>行</a:t>
            </a:r>
            <a:r>
              <a:rPr dirty="0" sz="2100" spc="-100">
                <a:solidFill>
                  <a:srgbClr val="181B0D"/>
                </a:solidFill>
                <a:latin typeface="宋体"/>
                <a:cs typeface="宋体"/>
              </a:rPr>
              <a:t>的测</a:t>
            </a:r>
            <a:r>
              <a:rPr dirty="0" sz="2100" spc="-110">
                <a:solidFill>
                  <a:srgbClr val="181B0D"/>
                </a:solidFill>
                <a:latin typeface="宋体"/>
                <a:cs typeface="宋体"/>
              </a:rPr>
              <a:t>试</a:t>
            </a:r>
            <a:r>
              <a:rPr dirty="0" sz="2100" spc="-95">
                <a:solidFill>
                  <a:srgbClr val="181B0D"/>
                </a:solidFill>
                <a:latin typeface="宋体"/>
                <a:cs typeface="宋体"/>
              </a:rPr>
              <a:t>。</a:t>
            </a:r>
            <a:endParaRPr sz="2100">
              <a:latin typeface="宋体"/>
              <a:cs typeface="宋体"/>
            </a:endParaRPr>
          </a:p>
          <a:p>
            <a:pPr lvl="1" marL="927100" indent="-384175">
              <a:lnSpc>
                <a:spcPct val="100000"/>
              </a:lnSpc>
              <a:spcBef>
                <a:spcPts val="209"/>
              </a:spcBef>
              <a:buSzPct val="95238"/>
              <a:buFont typeface="Franklin Gothic Book"/>
              <a:buChar char="–"/>
              <a:tabLst>
                <a:tab pos="926465" algn="l"/>
                <a:tab pos="927100" algn="l"/>
              </a:tabLst>
            </a:pPr>
            <a:r>
              <a:rPr dirty="0" sz="2100" spc="-100">
                <a:solidFill>
                  <a:srgbClr val="181B0D"/>
                </a:solidFill>
                <a:latin typeface="宋体"/>
                <a:cs typeface="宋体"/>
              </a:rPr>
              <a:t>“测试资源”的服务化</a:t>
            </a:r>
            <a:endParaRPr sz="2100">
              <a:latin typeface="宋体"/>
              <a:cs typeface="宋体"/>
            </a:endParaRPr>
          </a:p>
          <a:p>
            <a:pPr lvl="2" marL="1384300" marR="5080" indent="-384175">
              <a:lnSpc>
                <a:spcPts val="1820"/>
              </a:lnSpc>
              <a:spcBef>
                <a:spcPts val="680"/>
              </a:spcBef>
              <a:buFont typeface="Franklin Gothic Book"/>
              <a:buChar char="■"/>
              <a:tabLst>
                <a:tab pos="1383665" algn="l"/>
                <a:tab pos="1384300" algn="l"/>
              </a:tabLst>
            </a:pPr>
            <a:r>
              <a:rPr dirty="0" sz="1800">
                <a:solidFill>
                  <a:srgbClr val="181B0D"/>
                </a:solidFill>
                <a:latin typeface="宋体"/>
                <a:cs typeface="宋体"/>
              </a:rPr>
              <a:t>软件测试本身以统一接口、统一表示方式实现为一种服务，用户通过访问这些服 务，实现软件测试，而不用关注“测试”所使用的技术、运行过程、实现方式</a:t>
            </a:r>
            <a:r>
              <a:rPr dirty="0" sz="1800" spc="5">
                <a:solidFill>
                  <a:srgbClr val="181B0D"/>
                </a:solidFill>
                <a:latin typeface="宋体"/>
                <a:cs typeface="宋体"/>
              </a:rPr>
              <a:t>等</a:t>
            </a:r>
            <a:r>
              <a:rPr dirty="0" sz="1800">
                <a:solidFill>
                  <a:srgbClr val="181B0D"/>
                </a:solidFill>
                <a:latin typeface="宋体"/>
                <a:cs typeface="宋体"/>
              </a:rPr>
              <a:t>。</a:t>
            </a:r>
            <a:endParaRPr sz="1800">
              <a:latin typeface="宋体"/>
              <a:cs typeface="宋体"/>
            </a:endParaRPr>
          </a:p>
          <a:p>
            <a:pPr lvl="1" marL="927100" indent="-384175">
              <a:lnSpc>
                <a:spcPct val="100000"/>
              </a:lnSpc>
              <a:spcBef>
                <a:spcPts val="200"/>
              </a:spcBef>
              <a:buSzPct val="95238"/>
              <a:buFont typeface="Franklin Gothic Book"/>
              <a:buChar char="–"/>
              <a:tabLst>
                <a:tab pos="926465" algn="l"/>
                <a:tab pos="927100" algn="l"/>
              </a:tabLst>
            </a:pPr>
            <a:r>
              <a:rPr dirty="0" sz="2100" spc="-100">
                <a:solidFill>
                  <a:srgbClr val="181B0D"/>
                </a:solidFill>
                <a:latin typeface="宋体"/>
                <a:cs typeface="宋体"/>
              </a:rPr>
              <a:t>“测试资源”的虚拟化</a:t>
            </a:r>
            <a:endParaRPr sz="2100">
              <a:latin typeface="宋体"/>
              <a:cs typeface="宋体"/>
            </a:endParaRPr>
          </a:p>
          <a:p>
            <a:pPr lvl="2" marL="1384300" marR="234315" indent="-384175">
              <a:lnSpc>
                <a:spcPts val="1810"/>
              </a:lnSpc>
              <a:spcBef>
                <a:spcPts val="705"/>
              </a:spcBef>
              <a:buFont typeface="Franklin Gothic Book"/>
              <a:buChar char="■"/>
              <a:tabLst>
                <a:tab pos="1383665" algn="l"/>
                <a:tab pos="1384300" algn="l"/>
              </a:tabLst>
            </a:pPr>
            <a:r>
              <a:rPr dirty="0" sz="1800">
                <a:solidFill>
                  <a:srgbClr val="181B0D"/>
                </a:solidFill>
                <a:latin typeface="宋体"/>
                <a:cs typeface="宋体"/>
              </a:rPr>
              <a:t>云计算的虚拟化实现方式，为云测试的虚拟化提供了较大的便利，测试资源的虚 拟化，使测试资源可以随用户的需求提供，动态延展</a:t>
            </a:r>
            <a:endParaRPr sz="1800">
              <a:latin typeface="宋体"/>
              <a:cs typeface="宋体"/>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85590" cy="635000"/>
          </a:xfrm>
          <a:prstGeom prst="rect"/>
        </p:spPr>
        <p:txBody>
          <a:bodyPr wrap="square" lIns="0" tIns="12065" rIns="0" bIns="0" rtlCol="0" vert="horz">
            <a:spAutoFit/>
          </a:bodyPr>
          <a:lstStyle/>
          <a:p>
            <a:pPr marL="12700">
              <a:lnSpc>
                <a:spcPct val="100000"/>
              </a:lnSpc>
              <a:spcBef>
                <a:spcPts val="95"/>
              </a:spcBef>
            </a:pPr>
            <a:r>
              <a:rPr dirty="0" spc="-5"/>
              <a:t>云测试方法和技术</a:t>
            </a:r>
          </a:p>
        </p:txBody>
      </p:sp>
      <p:sp>
        <p:nvSpPr>
          <p:cNvPr id="3" name="object 3"/>
          <p:cNvSpPr txBox="1"/>
          <p:nvPr/>
        </p:nvSpPr>
        <p:spPr>
          <a:xfrm>
            <a:off x="1868170" y="1337563"/>
            <a:ext cx="4478655" cy="330835"/>
          </a:xfrm>
          <a:prstGeom prst="rect">
            <a:avLst/>
          </a:prstGeom>
        </p:spPr>
        <p:txBody>
          <a:bodyPr wrap="square" lIns="0" tIns="13335" rIns="0" bIns="0" rtlCol="0" vert="horz">
            <a:spAutoFit/>
          </a:bodyPr>
          <a:lstStyle/>
          <a:p>
            <a:pPr marL="396240" indent="-384175">
              <a:lnSpc>
                <a:spcPct val="100000"/>
              </a:lnSpc>
              <a:spcBef>
                <a:spcPts val="105"/>
              </a:spcBef>
              <a:buFont typeface="Franklin Gothic Book"/>
              <a:buChar char="■"/>
              <a:tabLst>
                <a:tab pos="396240" algn="l"/>
                <a:tab pos="396875" algn="l"/>
              </a:tabLst>
            </a:pPr>
            <a:r>
              <a:rPr dirty="0" sz="2000">
                <a:solidFill>
                  <a:srgbClr val="181B0D"/>
                </a:solidFill>
                <a:latin typeface="宋体"/>
                <a:cs typeface="宋体"/>
              </a:rPr>
              <a:t>云环境中的测试和针对</a:t>
            </a:r>
            <a:r>
              <a:rPr dirty="0" sz="2000" spc="-15">
                <a:solidFill>
                  <a:srgbClr val="181B0D"/>
                </a:solidFill>
                <a:latin typeface="宋体"/>
                <a:cs typeface="宋体"/>
              </a:rPr>
              <a:t>“</a:t>
            </a:r>
            <a:r>
              <a:rPr dirty="0" sz="2000">
                <a:solidFill>
                  <a:srgbClr val="181B0D"/>
                </a:solidFill>
                <a:latin typeface="宋体"/>
                <a:cs typeface="宋体"/>
              </a:rPr>
              <a:t>云”</a:t>
            </a:r>
            <a:r>
              <a:rPr dirty="0" sz="2000" spc="-15">
                <a:solidFill>
                  <a:srgbClr val="181B0D"/>
                </a:solidFill>
                <a:latin typeface="宋体"/>
                <a:cs typeface="宋体"/>
              </a:rPr>
              <a:t>的</a:t>
            </a:r>
            <a:r>
              <a:rPr dirty="0" sz="2000">
                <a:solidFill>
                  <a:srgbClr val="181B0D"/>
                </a:solidFill>
                <a:latin typeface="宋体"/>
                <a:cs typeface="宋体"/>
              </a:rPr>
              <a:t>测试</a:t>
            </a:r>
            <a:endParaRPr sz="20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39</a:t>
            </a:r>
            <a:endParaRPr sz="1800">
              <a:latin typeface="Franklin Gothic Book"/>
              <a:cs typeface="Franklin Gothic Book"/>
            </a:endParaRPr>
          </a:p>
        </p:txBody>
      </p:sp>
      <p:sp>
        <p:nvSpPr>
          <p:cNvPr id="5" name="object 5"/>
          <p:cNvSpPr/>
          <p:nvPr/>
        </p:nvSpPr>
        <p:spPr>
          <a:xfrm>
            <a:off x="7755679" y="2037664"/>
            <a:ext cx="2245726" cy="173932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7813463" y="2073299"/>
            <a:ext cx="2122170" cy="1604010"/>
          </a:xfrm>
          <a:custGeom>
            <a:avLst/>
            <a:gdLst/>
            <a:ahLst/>
            <a:cxnLst/>
            <a:rect l="l" t="t" r="r" b="b"/>
            <a:pathLst>
              <a:path w="2122170" h="1604010">
                <a:moveTo>
                  <a:pt x="0" y="1603428"/>
                </a:moveTo>
                <a:lnTo>
                  <a:pt x="2121883" y="1603428"/>
                </a:lnTo>
                <a:lnTo>
                  <a:pt x="2121883" y="0"/>
                </a:lnTo>
                <a:lnTo>
                  <a:pt x="0" y="0"/>
                </a:lnTo>
                <a:lnTo>
                  <a:pt x="0" y="1603428"/>
                </a:lnTo>
                <a:close/>
              </a:path>
            </a:pathLst>
          </a:custGeom>
          <a:solidFill>
            <a:srgbClr val="FDFFFF"/>
          </a:solidFill>
        </p:spPr>
        <p:txBody>
          <a:bodyPr wrap="square" lIns="0" tIns="0" rIns="0" bIns="0" rtlCol="0"/>
          <a:lstStyle/>
          <a:p/>
        </p:txBody>
      </p:sp>
      <p:sp>
        <p:nvSpPr>
          <p:cNvPr id="7" name="object 7"/>
          <p:cNvSpPr/>
          <p:nvPr/>
        </p:nvSpPr>
        <p:spPr>
          <a:xfrm>
            <a:off x="7813463" y="2073299"/>
            <a:ext cx="2122170" cy="1604010"/>
          </a:xfrm>
          <a:custGeom>
            <a:avLst/>
            <a:gdLst/>
            <a:ahLst/>
            <a:cxnLst/>
            <a:rect l="l" t="t" r="r" b="b"/>
            <a:pathLst>
              <a:path w="2122170" h="1604010">
                <a:moveTo>
                  <a:pt x="0" y="1603428"/>
                </a:moveTo>
                <a:lnTo>
                  <a:pt x="2121883" y="1603428"/>
                </a:lnTo>
                <a:lnTo>
                  <a:pt x="2121883" y="0"/>
                </a:lnTo>
                <a:lnTo>
                  <a:pt x="0" y="0"/>
                </a:lnTo>
                <a:lnTo>
                  <a:pt x="0" y="1603428"/>
                </a:lnTo>
                <a:close/>
              </a:path>
            </a:pathLst>
          </a:custGeom>
          <a:ln w="10341">
            <a:solidFill>
              <a:srgbClr val="000000"/>
            </a:solidFill>
          </a:ln>
        </p:spPr>
        <p:txBody>
          <a:bodyPr wrap="square" lIns="0" tIns="0" rIns="0" bIns="0" rtlCol="0"/>
          <a:lstStyle/>
          <a:p/>
        </p:txBody>
      </p:sp>
      <p:sp>
        <p:nvSpPr>
          <p:cNvPr id="8" name="object 8"/>
          <p:cNvSpPr txBox="1"/>
          <p:nvPr/>
        </p:nvSpPr>
        <p:spPr>
          <a:xfrm>
            <a:off x="7949822" y="2146324"/>
            <a:ext cx="1870710" cy="1612265"/>
          </a:xfrm>
          <a:prstGeom prst="rect">
            <a:avLst/>
          </a:prstGeom>
        </p:spPr>
        <p:txBody>
          <a:bodyPr wrap="square" lIns="0" tIns="33655" rIns="0" bIns="0" rtlCol="0" vert="horz">
            <a:spAutoFit/>
          </a:bodyPr>
          <a:lstStyle/>
          <a:p>
            <a:pPr algn="ctr" marL="1905">
              <a:lnSpc>
                <a:spcPct val="100000"/>
              </a:lnSpc>
              <a:spcBef>
                <a:spcPts val="265"/>
              </a:spcBef>
            </a:pPr>
            <a:r>
              <a:rPr dirty="0" sz="1600" spc="-130">
                <a:latin typeface="宋体"/>
                <a:cs typeface="宋体"/>
              </a:rPr>
              <a:t>功</a:t>
            </a:r>
            <a:r>
              <a:rPr dirty="0" sz="1600" spc="-210">
                <a:latin typeface="宋体"/>
                <a:cs typeface="宋体"/>
              </a:rPr>
              <a:t>能</a:t>
            </a:r>
            <a:r>
              <a:rPr dirty="0" sz="1600" spc="-130">
                <a:latin typeface="宋体"/>
                <a:cs typeface="宋体"/>
              </a:rPr>
              <a:t>性测</a:t>
            </a:r>
            <a:r>
              <a:rPr dirty="0" sz="1600" spc="-125">
                <a:latin typeface="宋体"/>
                <a:cs typeface="宋体"/>
              </a:rPr>
              <a:t>试</a:t>
            </a:r>
            <a:endParaRPr sz="1600">
              <a:latin typeface="宋体"/>
              <a:cs typeface="宋体"/>
            </a:endParaRPr>
          </a:p>
          <a:p>
            <a:pPr algn="ctr">
              <a:lnSpc>
                <a:spcPct val="100000"/>
              </a:lnSpc>
              <a:spcBef>
                <a:spcPts val="210"/>
              </a:spcBef>
            </a:pPr>
            <a:r>
              <a:rPr dirty="0" sz="1550" spc="-75">
                <a:latin typeface="宋体"/>
                <a:cs typeface="宋体"/>
              </a:rPr>
              <a:t>性</a:t>
            </a:r>
            <a:r>
              <a:rPr dirty="0" sz="1550" spc="-155">
                <a:latin typeface="宋体"/>
                <a:cs typeface="宋体"/>
              </a:rPr>
              <a:t>能</a:t>
            </a:r>
            <a:r>
              <a:rPr dirty="0" sz="1550" spc="-75">
                <a:latin typeface="宋体"/>
                <a:cs typeface="宋体"/>
              </a:rPr>
              <a:t>测试</a:t>
            </a:r>
            <a:endParaRPr sz="1550">
              <a:latin typeface="宋体"/>
              <a:cs typeface="宋体"/>
            </a:endParaRPr>
          </a:p>
          <a:p>
            <a:pPr algn="ctr" marL="104139" marR="99695">
              <a:lnSpc>
                <a:spcPct val="108400"/>
              </a:lnSpc>
              <a:spcBef>
                <a:spcPts val="10"/>
              </a:spcBef>
            </a:pPr>
            <a:r>
              <a:rPr dirty="0" sz="1600" spc="-125">
                <a:latin typeface="宋体"/>
                <a:cs typeface="宋体"/>
              </a:rPr>
              <a:t>可</a:t>
            </a:r>
            <a:r>
              <a:rPr dirty="0" sz="1600" spc="-210">
                <a:latin typeface="宋体"/>
                <a:cs typeface="宋体"/>
              </a:rPr>
              <a:t>用</a:t>
            </a:r>
            <a:r>
              <a:rPr dirty="0" sz="1600" spc="-125">
                <a:latin typeface="宋体"/>
                <a:cs typeface="宋体"/>
              </a:rPr>
              <a:t>性</a:t>
            </a:r>
            <a:r>
              <a:rPr dirty="0" sz="1600" spc="-130">
                <a:latin typeface="宋体"/>
                <a:cs typeface="宋体"/>
              </a:rPr>
              <a:t>和</a:t>
            </a:r>
            <a:r>
              <a:rPr dirty="0" sz="1600" spc="-204">
                <a:latin typeface="宋体"/>
                <a:cs typeface="宋体"/>
              </a:rPr>
              <a:t>恢</a:t>
            </a:r>
            <a:r>
              <a:rPr dirty="0" sz="1600" spc="-125">
                <a:latin typeface="宋体"/>
                <a:cs typeface="宋体"/>
              </a:rPr>
              <a:t>复</a:t>
            </a:r>
            <a:r>
              <a:rPr dirty="0" sz="1600" spc="-130">
                <a:latin typeface="宋体"/>
                <a:cs typeface="宋体"/>
              </a:rPr>
              <a:t>性</a:t>
            </a:r>
            <a:r>
              <a:rPr dirty="0" sz="1600" spc="-204">
                <a:latin typeface="宋体"/>
                <a:cs typeface="宋体"/>
              </a:rPr>
              <a:t>测</a:t>
            </a:r>
            <a:r>
              <a:rPr dirty="0" sz="1600" spc="-95">
                <a:latin typeface="宋体"/>
                <a:cs typeface="宋体"/>
              </a:rPr>
              <a:t>试 </a:t>
            </a:r>
            <a:r>
              <a:rPr dirty="0" sz="1600" spc="-125">
                <a:latin typeface="宋体"/>
                <a:cs typeface="宋体"/>
              </a:rPr>
              <a:t>安</a:t>
            </a:r>
            <a:r>
              <a:rPr dirty="0" sz="1600" spc="-210">
                <a:latin typeface="宋体"/>
                <a:cs typeface="宋体"/>
              </a:rPr>
              <a:t>全</a:t>
            </a:r>
            <a:r>
              <a:rPr dirty="0" sz="1600" spc="-125">
                <a:latin typeface="宋体"/>
                <a:cs typeface="宋体"/>
              </a:rPr>
              <a:t>测试</a:t>
            </a:r>
            <a:endParaRPr sz="1600">
              <a:latin typeface="宋体"/>
              <a:cs typeface="宋体"/>
            </a:endParaRPr>
          </a:p>
          <a:p>
            <a:pPr algn="ctr">
              <a:lnSpc>
                <a:spcPct val="100000"/>
              </a:lnSpc>
              <a:spcBef>
                <a:spcPts val="210"/>
              </a:spcBef>
            </a:pPr>
            <a:r>
              <a:rPr dirty="0" sz="1550" spc="-75">
                <a:latin typeface="宋体"/>
                <a:cs typeface="宋体"/>
              </a:rPr>
              <a:t>兼</a:t>
            </a:r>
            <a:r>
              <a:rPr dirty="0" sz="1550" spc="-155">
                <a:latin typeface="宋体"/>
                <a:cs typeface="宋体"/>
              </a:rPr>
              <a:t>容</a:t>
            </a:r>
            <a:r>
              <a:rPr dirty="0" sz="1550" spc="-75">
                <a:latin typeface="宋体"/>
                <a:cs typeface="宋体"/>
              </a:rPr>
              <a:t>性和</a:t>
            </a:r>
            <a:r>
              <a:rPr dirty="0" sz="1550" spc="-155">
                <a:latin typeface="宋体"/>
                <a:cs typeface="宋体"/>
              </a:rPr>
              <a:t>互</a:t>
            </a:r>
            <a:r>
              <a:rPr dirty="0" sz="1550" spc="-75">
                <a:latin typeface="宋体"/>
                <a:cs typeface="宋体"/>
              </a:rPr>
              <a:t>操作</a:t>
            </a:r>
            <a:r>
              <a:rPr dirty="0" sz="1550" spc="-155">
                <a:latin typeface="宋体"/>
                <a:cs typeface="宋体"/>
              </a:rPr>
              <a:t>性</a:t>
            </a:r>
            <a:r>
              <a:rPr dirty="0" sz="1550" spc="-75">
                <a:latin typeface="宋体"/>
                <a:cs typeface="宋体"/>
              </a:rPr>
              <a:t>测试</a:t>
            </a:r>
            <a:endParaRPr sz="1550">
              <a:latin typeface="宋体"/>
              <a:cs typeface="宋体"/>
            </a:endParaRPr>
          </a:p>
          <a:p>
            <a:pPr algn="ctr" marL="2540">
              <a:lnSpc>
                <a:spcPct val="100000"/>
              </a:lnSpc>
              <a:spcBef>
                <a:spcPts val="170"/>
              </a:spcBef>
            </a:pPr>
            <a:r>
              <a:rPr dirty="0" sz="1600" spc="-130">
                <a:latin typeface="宋体"/>
                <a:cs typeface="宋体"/>
              </a:rPr>
              <a:t>……</a:t>
            </a:r>
            <a:endParaRPr sz="1600">
              <a:latin typeface="宋体"/>
              <a:cs typeface="宋体"/>
            </a:endParaRPr>
          </a:p>
        </p:txBody>
      </p:sp>
      <p:sp>
        <p:nvSpPr>
          <p:cNvPr id="9" name="object 9"/>
          <p:cNvSpPr/>
          <p:nvPr/>
        </p:nvSpPr>
        <p:spPr>
          <a:xfrm>
            <a:off x="7755679" y="3925425"/>
            <a:ext cx="2255444" cy="1728615"/>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7813463" y="3962987"/>
            <a:ext cx="2136140" cy="1604010"/>
          </a:xfrm>
          <a:prstGeom prst="rect">
            <a:avLst/>
          </a:prstGeom>
          <a:solidFill>
            <a:srgbClr val="FDFFFF"/>
          </a:solidFill>
          <a:ln w="10368">
            <a:solidFill>
              <a:srgbClr val="000000"/>
            </a:solidFill>
          </a:ln>
        </p:spPr>
        <p:txBody>
          <a:bodyPr wrap="square" lIns="0" tIns="3175" rIns="0" bIns="0" rtlCol="0" vert="horz">
            <a:spAutoFit/>
          </a:bodyPr>
          <a:lstStyle/>
          <a:p>
            <a:pPr algn="just" marL="694055" marR="692785">
              <a:lnSpc>
                <a:spcPct val="109300"/>
              </a:lnSpc>
              <a:spcBef>
                <a:spcPts val="25"/>
              </a:spcBef>
            </a:pPr>
            <a:r>
              <a:rPr dirty="0" sz="1600" spc="-125">
                <a:latin typeface="宋体"/>
                <a:cs typeface="宋体"/>
              </a:rPr>
              <a:t>单</a:t>
            </a:r>
            <a:r>
              <a:rPr dirty="0" sz="1600" spc="-210">
                <a:latin typeface="宋体"/>
                <a:cs typeface="宋体"/>
              </a:rPr>
              <a:t>元</a:t>
            </a:r>
            <a:r>
              <a:rPr dirty="0" sz="1600" spc="-110">
                <a:latin typeface="宋体"/>
                <a:cs typeface="宋体"/>
              </a:rPr>
              <a:t>测试 集</a:t>
            </a:r>
            <a:r>
              <a:rPr dirty="0" sz="1600" spc="-210">
                <a:latin typeface="宋体"/>
                <a:cs typeface="宋体"/>
              </a:rPr>
              <a:t>成</a:t>
            </a:r>
            <a:r>
              <a:rPr dirty="0" sz="1600" spc="-105">
                <a:latin typeface="宋体"/>
                <a:cs typeface="宋体"/>
              </a:rPr>
              <a:t>测试 </a:t>
            </a:r>
            <a:r>
              <a:rPr dirty="0" sz="1550" spc="-75">
                <a:latin typeface="宋体"/>
                <a:cs typeface="宋体"/>
              </a:rPr>
              <a:t>系</a:t>
            </a:r>
            <a:r>
              <a:rPr dirty="0" sz="1550" spc="-155">
                <a:latin typeface="宋体"/>
                <a:cs typeface="宋体"/>
              </a:rPr>
              <a:t>统</a:t>
            </a:r>
            <a:r>
              <a:rPr dirty="0" sz="1550" spc="-65">
                <a:latin typeface="宋体"/>
                <a:cs typeface="宋体"/>
              </a:rPr>
              <a:t>测试 </a:t>
            </a:r>
            <a:r>
              <a:rPr dirty="0" sz="1600" spc="-125">
                <a:latin typeface="宋体"/>
                <a:cs typeface="宋体"/>
              </a:rPr>
              <a:t>回</a:t>
            </a:r>
            <a:r>
              <a:rPr dirty="0" sz="1600" spc="-210">
                <a:latin typeface="宋体"/>
                <a:cs typeface="宋体"/>
              </a:rPr>
              <a:t>归</a:t>
            </a:r>
            <a:r>
              <a:rPr dirty="0" sz="1600" spc="-110">
                <a:latin typeface="宋体"/>
                <a:cs typeface="宋体"/>
              </a:rPr>
              <a:t>测试 性</a:t>
            </a:r>
            <a:r>
              <a:rPr dirty="0" sz="1600" spc="-210">
                <a:latin typeface="宋体"/>
                <a:cs typeface="宋体"/>
              </a:rPr>
              <a:t>能</a:t>
            </a:r>
            <a:r>
              <a:rPr dirty="0" sz="1600" spc="-125">
                <a:latin typeface="宋体"/>
                <a:cs typeface="宋体"/>
              </a:rPr>
              <a:t>测试</a:t>
            </a:r>
            <a:endParaRPr sz="1600">
              <a:latin typeface="宋体"/>
              <a:cs typeface="宋体"/>
            </a:endParaRPr>
          </a:p>
          <a:p>
            <a:pPr algn="ctr">
              <a:lnSpc>
                <a:spcPct val="100000"/>
              </a:lnSpc>
              <a:spcBef>
                <a:spcPts val="165"/>
              </a:spcBef>
            </a:pPr>
            <a:r>
              <a:rPr dirty="0" sz="1600" spc="-130">
                <a:latin typeface="宋体"/>
                <a:cs typeface="宋体"/>
              </a:rPr>
              <a:t>……</a:t>
            </a:r>
            <a:endParaRPr sz="1600">
              <a:latin typeface="宋体"/>
              <a:cs typeface="宋体"/>
            </a:endParaRPr>
          </a:p>
        </p:txBody>
      </p:sp>
      <p:sp>
        <p:nvSpPr>
          <p:cNvPr id="11" name="object 11"/>
          <p:cNvSpPr/>
          <p:nvPr/>
        </p:nvSpPr>
        <p:spPr>
          <a:xfrm>
            <a:off x="6008214" y="2875084"/>
            <a:ext cx="1805305" cy="391795"/>
          </a:xfrm>
          <a:custGeom>
            <a:avLst/>
            <a:gdLst/>
            <a:ahLst/>
            <a:cxnLst/>
            <a:rect l="l" t="t" r="r" b="b"/>
            <a:pathLst>
              <a:path w="1805304" h="391795">
                <a:moveTo>
                  <a:pt x="1805248" y="0"/>
                </a:moveTo>
                <a:lnTo>
                  <a:pt x="0" y="391700"/>
                </a:lnTo>
              </a:path>
            </a:pathLst>
          </a:custGeom>
          <a:ln w="14095">
            <a:solidFill>
              <a:srgbClr val="000000"/>
            </a:solidFill>
          </a:ln>
        </p:spPr>
        <p:txBody>
          <a:bodyPr wrap="square" lIns="0" tIns="0" rIns="0" bIns="0" rtlCol="0"/>
          <a:lstStyle/>
          <a:p/>
        </p:txBody>
      </p:sp>
      <p:sp>
        <p:nvSpPr>
          <p:cNvPr id="12" name="object 12"/>
          <p:cNvSpPr/>
          <p:nvPr/>
        </p:nvSpPr>
        <p:spPr>
          <a:xfrm>
            <a:off x="5928891" y="3215454"/>
            <a:ext cx="100330" cy="97790"/>
          </a:xfrm>
          <a:custGeom>
            <a:avLst/>
            <a:gdLst/>
            <a:ahLst/>
            <a:cxnLst/>
            <a:rect l="l" t="t" r="r" b="b"/>
            <a:pathLst>
              <a:path w="100329" h="97789">
                <a:moveTo>
                  <a:pt x="81555" y="0"/>
                </a:moveTo>
                <a:lnTo>
                  <a:pt x="0" y="68441"/>
                </a:lnTo>
                <a:lnTo>
                  <a:pt x="99810" y="97571"/>
                </a:lnTo>
                <a:lnTo>
                  <a:pt x="81555" y="0"/>
                </a:lnTo>
                <a:close/>
              </a:path>
            </a:pathLst>
          </a:custGeom>
          <a:solidFill>
            <a:srgbClr val="000000"/>
          </a:solidFill>
        </p:spPr>
        <p:txBody>
          <a:bodyPr wrap="square" lIns="0" tIns="0" rIns="0" bIns="0" rtlCol="0"/>
          <a:lstStyle/>
          <a:p/>
        </p:txBody>
      </p:sp>
      <p:sp>
        <p:nvSpPr>
          <p:cNvPr id="13" name="object 13"/>
          <p:cNvSpPr txBox="1"/>
          <p:nvPr/>
        </p:nvSpPr>
        <p:spPr>
          <a:xfrm>
            <a:off x="6294682" y="2514802"/>
            <a:ext cx="949960" cy="541020"/>
          </a:xfrm>
          <a:prstGeom prst="rect">
            <a:avLst/>
          </a:prstGeom>
        </p:spPr>
        <p:txBody>
          <a:bodyPr wrap="square" lIns="0" tIns="12700" rIns="0" bIns="0" rtlCol="0" vert="horz">
            <a:spAutoFit/>
          </a:bodyPr>
          <a:lstStyle/>
          <a:p>
            <a:pPr marL="196850" marR="5080" indent="-184785">
              <a:lnSpc>
                <a:spcPct val="105700"/>
              </a:lnSpc>
              <a:spcBef>
                <a:spcPts val="100"/>
              </a:spcBef>
            </a:pPr>
            <a:r>
              <a:rPr dirty="0" sz="1600" spc="-130">
                <a:latin typeface="宋体"/>
                <a:cs typeface="宋体"/>
              </a:rPr>
              <a:t>针</a:t>
            </a:r>
            <a:r>
              <a:rPr dirty="0" sz="1600" spc="-180">
                <a:latin typeface="宋体"/>
                <a:cs typeface="宋体"/>
              </a:rPr>
              <a:t>对</a:t>
            </a:r>
            <a:r>
              <a:rPr dirty="0" sz="1600" spc="-155">
                <a:latin typeface="宋体"/>
                <a:cs typeface="宋体"/>
              </a:rPr>
              <a:t>“云</a:t>
            </a:r>
            <a:r>
              <a:rPr dirty="0" sz="1600" spc="-95">
                <a:latin typeface="宋体"/>
                <a:cs typeface="宋体"/>
              </a:rPr>
              <a:t>” </a:t>
            </a:r>
            <a:r>
              <a:rPr dirty="0" sz="1600" spc="-125">
                <a:latin typeface="宋体"/>
                <a:cs typeface="宋体"/>
              </a:rPr>
              <a:t>的</a:t>
            </a:r>
            <a:r>
              <a:rPr dirty="0" sz="1600" spc="-210">
                <a:latin typeface="宋体"/>
                <a:cs typeface="宋体"/>
              </a:rPr>
              <a:t>测</a:t>
            </a:r>
            <a:r>
              <a:rPr dirty="0" sz="1600" spc="-125">
                <a:latin typeface="宋体"/>
                <a:cs typeface="宋体"/>
              </a:rPr>
              <a:t>试</a:t>
            </a:r>
            <a:endParaRPr sz="1600">
              <a:latin typeface="宋体"/>
              <a:cs typeface="宋体"/>
            </a:endParaRPr>
          </a:p>
        </p:txBody>
      </p:sp>
      <p:sp>
        <p:nvSpPr>
          <p:cNvPr id="14" name="object 14"/>
          <p:cNvSpPr/>
          <p:nvPr/>
        </p:nvSpPr>
        <p:spPr>
          <a:xfrm>
            <a:off x="6026600" y="3676727"/>
            <a:ext cx="1710689" cy="652145"/>
          </a:xfrm>
          <a:custGeom>
            <a:avLst/>
            <a:gdLst/>
            <a:ahLst/>
            <a:cxnLst/>
            <a:rect l="l" t="t" r="r" b="b"/>
            <a:pathLst>
              <a:path w="1710690" h="652145">
                <a:moveTo>
                  <a:pt x="0" y="0"/>
                </a:moveTo>
                <a:lnTo>
                  <a:pt x="1710560" y="651963"/>
                </a:lnTo>
              </a:path>
            </a:pathLst>
          </a:custGeom>
          <a:ln w="14012">
            <a:solidFill>
              <a:srgbClr val="000000"/>
            </a:solidFill>
          </a:ln>
        </p:spPr>
        <p:txBody>
          <a:bodyPr wrap="square" lIns="0" tIns="0" rIns="0" bIns="0" rtlCol="0"/>
          <a:lstStyle/>
          <a:p/>
        </p:txBody>
      </p:sp>
      <p:sp>
        <p:nvSpPr>
          <p:cNvPr id="15" name="object 15"/>
          <p:cNvSpPr/>
          <p:nvPr/>
        </p:nvSpPr>
        <p:spPr>
          <a:xfrm>
            <a:off x="7710896" y="4277614"/>
            <a:ext cx="102870" cy="93980"/>
          </a:xfrm>
          <a:custGeom>
            <a:avLst/>
            <a:gdLst/>
            <a:ahLst/>
            <a:cxnLst/>
            <a:rect l="l" t="t" r="r" b="b"/>
            <a:pathLst>
              <a:path w="102870" h="93979">
                <a:moveTo>
                  <a:pt x="30862" y="0"/>
                </a:moveTo>
                <a:lnTo>
                  <a:pt x="0" y="93852"/>
                </a:lnTo>
                <a:lnTo>
                  <a:pt x="102567" y="80150"/>
                </a:lnTo>
                <a:lnTo>
                  <a:pt x="30862" y="0"/>
                </a:lnTo>
                <a:close/>
              </a:path>
            </a:pathLst>
          </a:custGeom>
          <a:solidFill>
            <a:srgbClr val="000000"/>
          </a:solidFill>
        </p:spPr>
        <p:txBody>
          <a:bodyPr wrap="square" lIns="0" tIns="0" rIns="0" bIns="0" rtlCol="0"/>
          <a:lstStyle/>
          <a:p/>
        </p:txBody>
      </p:sp>
      <p:sp>
        <p:nvSpPr>
          <p:cNvPr id="16" name="object 16"/>
          <p:cNvSpPr txBox="1"/>
          <p:nvPr/>
        </p:nvSpPr>
        <p:spPr>
          <a:xfrm>
            <a:off x="5961500" y="4243406"/>
            <a:ext cx="1318895" cy="541020"/>
          </a:xfrm>
          <a:prstGeom prst="rect">
            <a:avLst/>
          </a:prstGeom>
        </p:spPr>
        <p:txBody>
          <a:bodyPr wrap="square" lIns="0" tIns="12700" rIns="0" bIns="0" rtlCol="0" vert="horz">
            <a:spAutoFit/>
          </a:bodyPr>
          <a:lstStyle/>
          <a:p>
            <a:pPr marL="12700" marR="5080">
              <a:lnSpc>
                <a:spcPct val="105700"/>
              </a:lnSpc>
              <a:spcBef>
                <a:spcPts val="100"/>
              </a:spcBef>
            </a:pPr>
            <a:r>
              <a:rPr dirty="0" sz="1600" spc="-125">
                <a:latin typeface="宋体"/>
                <a:cs typeface="宋体"/>
              </a:rPr>
              <a:t>在</a:t>
            </a:r>
            <a:r>
              <a:rPr dirty="0" sz="1600" spc="-210">
                <a:latin typeface="宋体"/>
                <a:cs typeface="宋体"/>
              </a:rPr>
              <a:t>云</a:t>
            </a:r>
            <a:r>
              <a:rPr dirty="0" sz="1600" spc="-125">
                <a:latin typeface="宋体"/>
                <a:cs typeface="宋体"/>
              </a:rPr>
              <a:t>环</a:t>
            </a:r>
            <a:r>
              <a:rPr dirty="0" sz="1600" spc="-130">
                <a:latin typeface="宋体"/>
                <a:cs typeface="宋体"/>
              </a:rPr>
              <a:t>境</a:t>
            </a:r>
            <a:r>
              <a:rPr dirty="0" sz="1600" spc="-204">
                <a:latin typeface="宋体"/>
                <a:cs typeface="宋体"/>
              </a:rPr>
              <a:t>中</a:t>
            </a:r>
            <a:r>
              <a:rPr dirty="0" sz="1600" spc="-110">
                <a:latin typeface="宋体"/>
                <a:cs typeface="宋体"/>
              </a:rPr>
              <a:t>对于 其</a:t>
            </a:r>
            <a:r>
              <a:rPr dirty="0" sz="1600" spc="-210">
                <a:latin typeface="宋体"/>
                <a:cs typeface="宋体"/>
              </a:rPr>
              <a:t>他</a:t>
            </a:r>
            <a:r>
              <a:rPr dirty="0" sz="1600" spc="-125">
                <a:latin typeface="宋体"/>
                <a:cs typeface="宋体"/>
              </a:rPr>
              <a:t>软</a:t>
            </a:r>
            <a:r>
              <a:rPr dirty="0" sz="1600" spc="-130">
                <a:latin typeface="宋体"/>
                <a:cs typeface="宋体"/>
              </a:rPr>
              <a:t>件</a:t>
            </a:r>
            <a:r>
              <a:rPr dirty="0" sz="1600" spc="-204">
                <a:latin typeface="宋体"/>
                <a:cs typeface="宋体"/>
              </a:rPr>
              <a:t>的</a:t>
            </a:r>
            <a:r>
              <a:rPr dirty="0" sz="1600" spc="-125">
                <a:latin typeface="宋体"/>
                <a:cs typeface="宋体"/>
              </a:rPr>
              <a:t>测试</a:t>
            </a:r>
            <a:endParaRPr sz="1600">
              <a:latin typeface="宋体"/>
              <a:cs typeface="宋体"/>
            </a:endParaRPr>
          </a:p>
        </p:txBody>
      </p:sp>
      <p:sp>
        <p:nvSpPr>
          <p:cNvPr id="17" name="object 17"/>
          <p:cNvSpPr/>
          <p:nvPr/>
        </p:nvSpPr>
        <p:spPr>
          <a:xfrm>
            <a:off x="2210813" y="2478009"/>
            <a:ext cx="3816350" cy="2400300"/>
          </a:xfrm>
          <a:custGeom>
            <a:avLst/>
            <a:gdLst/>
            <a:ahLst/>
            <a:cxnLst/>
            <a:rect l="l" t="t" r="r" b="b"/>
            <a:pathLst>
              <a:path w="3816350" h="2400300">
                <a:moveTo>
                  <a:pt x="2494181" y="2311400"/>
                </a:moveTo>
                <a:lnTo>
                  <a:pt x="1520681" y="2311400"/>
                </a:lnTo>
                <a:lnTo>
                  <a:pt x="1535502" y="2336800"/>
                </a:lnTo>
                <a:lnTo>
                  <a:pt x="1560555" y="2362200"/>
                </a:lnTo>
                <a:lnTo>
                  <a:pt x="1594498" y="2387600"/>
                </a:lnTo>
                <a:lnTo>
                  <a:pt x="1635988" y="2400300"/>
                </a:lnTo>
                <a:lnTo>
                  <a:pt x="1784012" y="2400300"/>
                </a:lnTo>
                <a:lnTo>
                  <a:pt x="1827047" y="2387600"/>
                </a:lnTo>
                <a:lnTo>
                  <a:pt x="1862910" y="2362200"/>
                </a:lnTo>
                <a:lnTo>
                  <a:pt x="1889190" y="2336800"/>
                </a:lnTo>
                <a:lnTo>
                  <a:pt x="2177527" y="2336800"/>
                </a:lnTo>
                <a:lnTo>
                  <a:pt x="2186125" y="2324100"/>
                </a:lnTo>
                <a:lnTo>
                  <a:pt x="2490945" y="2324100"/>
                </a:lnTo>
                <a:lnTo>
                  <a:pt x="2494181" y="2311400"/>
                </a:lnTo>
                <a:close/>
              </a:path>
              <a:path w="3816350" h="2400300">
                <a:moveTo>
                  <a:pt x="2177527" y="2336800"/>
                </a:moveTo>
                <a:lnTo>
                  <a:pt x="1889190" y="2336800"/>
                </a:lnTo>
                <a:lnTo>
                  <a:pt x="1907734" y="2362200"/>
                </a:lnTo>
                <a:lnTo>
                  <a:pt x="1937667" y="2387600"/>
                </a:lnTo>
                <a:lnTo>
                  <a:pt x="1976489" y="2400300"/>
                </a:lnTo>
                <a:lnTo>
                  <a:pt x="2081447" y="2400300"/>
                </a:lnTo>
                <a:lnTo>
                  <a:pt x="2132280" y="2387600"/>
                </a:lnTo>
                <a:lnTo>
                  <a:pt x="2168929" y="2349500"/>
                </a:lnTo>
                <a:lnTo>
                  <a:pt x="2177527" y="2336800"/>
                </a:lnTo>
                <a:close/>
              </a:path>
              <a:path w="3816350" h="2400300">
                <a:moveTo>
                  <a:pt x="2490945" y="2324100"/>
                </a:moveTo>
                <a:lnTo>
                  <a:pt x="2186125" y="2324100"/>
                </a:lnTo>
                <a:lnTo>
                  <a:pt x="2208795" y="2349500"/>
                </a:lnTo>
                <a:lnTo>
                  <a:pt x="2242769" y="2374900"/>
                </a:lnTo>
                <a:lnTo>
                  <a:pt x="2284975" y="2400300"/>
                </a:lnTo>
                <a:lnTo>
                  <a:pt x="2381805" y="2400300"/>
                </a:lnTo>
                <a:lnTo>
                  <a:pt x="2428107" y="2387600"/>
                </a:lnTo>
                <a:lnTo>
                  <a:pt x="2464007" y="2362200"/>
                </a:lnTo>
                <a:lnTo>
                  <a:pt x="2487709" y="2336800"/>
                </a:lnTo>
                <a:lnTo>
                  <a:pt x="2490945" y="2324100"/>
                </a:lnTo>
                <a:close/>
              </a:path>
              <a:path w="3816350" h="2400300">
                <a:moveTo>
                  <a:pt x="2777691" y="2260600"/>
                </a:moveTo>
                <a:lnTo>
                  <a:pt x="2491334" y="2260600"/>
                </a:lnTo>
                <a:lnTo>
                  <a:pt x="2519044" y="2311400"/>
                </a:lnTo>
                <a:lnTo>
                  <a:pt x="2559756" y="2336800"/>
                </a:lnTo>
                <a:lnTo>
                  <a:pt x="2609234" y="2349500"/>
                </a:lnTo>
                <a:lnTo>
                  <a:pt x="2663243" y="2349500"/>
                </a:lnTo>
                <a:lnTo>
                  <a:pt x="2709431" y="2336800"/>
                </a:lnTo>
                <a:lnTo>
                  <a:pt x="2746743" y="2311400"/>
                </a:lnTo>
                <a:lnTo>
                  <a:pt x="2773175" y="2273300"/>
                </a:lnTo>
                <a:lnTo>
                  <a:pt x="2777691" y="2260600"/>
                </a:lnTo>
                <a:close/>
              </a:path>
              <a:path w="3816350" h="2400300">
                <a:moveTo>
                  <a:pt x="2785715" y="2197100"/>
                </a:moveTo>
                <a:lnTo>
                  <a:pt x="1211663" y="2197100"/>
                </a:lnTo>
                <a:lnTo>
                  <a:pt x="1211897" y="2222500"/>
                </a:lnTo>
                <a:lnTo>
                  <a:pt x="1223286" y="2247900"/>
                </a:lnTo>
                <a:lnTo>
                  <a:pt x="1276277" y="2298700"/>
                </a:lnTo>
                <a:lnTo>
                  <a:pt x="1324855" y="2324100"/>
                </a:lnTo>
                <a:lnTo>
                  <a:pt x="1377607" y="2336800"/>
                </a:lnTo>
                <a:lnTo>
                  <a:pt x="1430509" y="2336800"/>
                </a:lnTo>
                <a:lnTo>
                  <a:pt x="1479541" y="2324100"/>
                </a:lnTo>
                <a:lnTo>
                  <a:pt x="1520681" y="2311400"/>
                </a:lnTo>
                <a:lnTo>
                  <a:pt x="2494181" y="2311400"/>
                </a:lnTo>
                <a:lnTo>
                  <a:pt x="2497417" y="2298700"/>
                </a:lnTo>
                <a:lnTo>
                  <a:pt x="2491334" y="2260600"/>
                </a:lnTo>
                <a:lnTo>
                  <a:pt x="2777691" y="2260600"/>
                </a:lnTo>
                <a:lnTo>
                  <a:pt x="2786722" y="2235200"/>
                </a:lnTo>
                <a:lnTo>
                  <a:pt x="2785715" y="2197100"/>
                </a:lnTo>
                <a:close/>
              </a:path>
              <a:path w="3816350" h="2400300">
                <a:moveTo>
                  <a:pt x="3098514" y="2108200"/>
                </a:moveTo>
                <a:lnTo>
                  <a:pt x="939602" y="2108200"/>
                </a:lnTo>
                <a:lnTo>
                  <a:pt x="928003" y="2120900"/>
                </a:lnTo>
                <a:lnTo>
                  <a:pt x="919108" y="2120900"/>
                </a:lnTo>
                <a:lnTo>
                  <a:pt x="913030" y="2133600"/>
                </a:lnTo>
                <a:lnTo>
                  <a:pt x="909882" y="2146300"/>
                </a:lnTo>
                <a:lnTo>
                  <a:pt x="917251" y="2184400"/>
                </a:lnTo>
                <a:lnTo>
                  <a:pt x="945924" y="2209800"/>
                </a:lnTo>
                <a:lnTo>
                  <a:pt x="991417" y="2235200"/>
                </a:lnTo>
                <a:lnTo>
                  <a:pt x="1049249" y="2247900"/>
                </a:lnTo>
                <a:lnTo>
                  <a:pt x="1159345" y="2247900"/>
                </a:lnTo>
                <a:lnTo>
                  <a:pt x="1195347" y="2222500"/>
                </a:lnTo>
                <a:lnTo>
                  <a:pt x="1211663" y="2197100"/>
                </a:lnTo>
                <a:lnTo>
                  <a:pt x="2785715" y="2197100"/>
                </a:lnTo>
                <a:lnTo>
                  <a:pt x="2785379" y="2184400"/>
                </a:lnTo>
                <a:lnTo>
                  <a:pt x="3033793" y="2184400"/>
                </a:lnTo>
                <a:lnTo>
                  <a:pt x="3073001" y="2159000"/>
                </a:lnTo>
                <a:lnTo>
                  <a:pt x="3096507" y="2120900"/>
                </a:lnTo>
                <a:lnTo>
                  <a:pt x="3098514" y="2108200"/>
                </a:lnTo>
                <a:close/>
              </a:path>
              <a:path w="3816350" h="2400300">
                <a:moveTo>
                  <a:pt x="3033793" y="2184400"/>
                </a:moveTo>
                <a:lnTo>
                  <a:pt x="2785379" y="2184400"/>
                </a:lnTo>
                <a:lnTo>
                  <a:pt x="2829485" y="2197100"/>
                </a:lnTo>
                <a:lnTo>
                  <a:pt x="2878590" y="2209800"/>
                </a:lnTo>
                <a:lnTo>
                  <a:pt x="2980666" y="2209800"/>
                </a:lnTo>
                <a:lnTo>
                  <a:pt x="3033793" y="2184400"/>
                </a:lnTo>
                <a:close/>
              </a:path>
              <a:path w="3816350" h="2400300">
                <a:moveTo>
                  <a:pt x="3433647" y="1905000"/>
                </a:moveTo>
                <a:lnTo>
                  <a:pt x="684798" y="1904999"/>
                </a:lnTo>
                <a:lnTo>
                  <a:pt x="679343" y="1943099"/>
                </a:lnTo>
                <a:lnTo>
                  <a:pt x="679672" y="1968499"/>
                </a:lnTo>
                <a:lnTo>
                  <a:pt x="685710" y="2006599"/>
                </a:lnTo>
                <a:lnTo>
                  <a:pt x="724417" y="2070100"/>
                </a:lnTo>
                <a:lnTo>
                  <a:pt x="759865" y="2095500"/>
                </a:lnTo>
                <a:lnTo>
                  <a:pt x="801416" y="2120900"/>
                </a:lnTo>
                <a:lnTo>
                  <a:pt x="893593" y="2120900"/>
                </a:lnTo>
                <a:lnTo>
                  <a:pt x="939602" y="2108200"/>
                </a:lnTo>
                <a:lnTo>
                  <a:pt x="3098514" y="2108200"/>
                </a:lnTo>
                <a:lnTo>
                  <a:pt x="3102526" y="2082800"/>
                </a:lnTo>
                <a:lnTo>
                  <a:pt x="3089275" y="2044700"/>
                </a:lnTo>
                <a:lnTo>
                  <a:pt x="3324079" y="2044700"/>
                </a:lnTo>
                <a:lnTo>
                  <a:pt x="3344915" y="2032000"/>
                </a:lnTo>
                <a:lnTo>
                  <a:pt x="3380344" y="1993900"/>
                </a:lnTo>
                <a:lnTo>
                  <a:pt x="3408798" y="1968500"/>
                </a:lnTo>
                <a:lnTo>
                  <a:pt x="3429545" y="1917700"/>
                </a:lnTo>
                <a:lnTo>
                  <a:pt x="3433647" y="1905000"/>
                </a:lnTo>
                <a:close/>
              </a:path>
              <a:path w="3816350" h="2400300">
                <a:moveTo>
                  <a:pt x="3324079" y="2044700"/>
                </a:moveTo>
                <a:lnTo>
                  <a:pt x="3089275" y="2044700"/>
                </a:lnTo>
                <a:lnTo>
                  <a:pt x="3129279" y="2070100"/>
                </a:lnTo>
                <a:lnTo>
                  <a:pt x="3256063" y="2070100"/>
                </a:lnTo>
                <a:lnTo>
                  <a:pt x="3303244" y="2057400"/>
                </a:lnTo>
                <a:lnTo>
                  <a:pt x="3324079" y="2044700"/>
                </a:lnTo>
                <a:close/>
              </a:path>
              <a:path w="3816350" h="2400300">
                <a:moveTo>
                  <a:pt x="3761088" y="1206500"/>
                </a:moveTo>
                <a:lnTo>
                  <a:pt x="78714" y="1206499"/>
                </a:lnTo>
                <a:lnTo>
                  <a:pt x="38175" y="1231899"/>
                </a:lnTo>
                <a:lnTo>
                  <a:pt x="21289" y="1269999"/>
                </a:lnTo>
                <a:lnTo>
                  <a:pt x="28630" y="1320799"/>
                </a:lnTo>
                <a:lnTo>
                  <a:pt x="60774" y="1358899"/>
                </a:lnTo>
                <a:lnTo>
                  <a:pt x="28073" y="1396999"/>
                </a:lnTo>
                <a:lnTo>
                  <a:pt x="7521" y="1435099"/>
                </a:lnTo>
                <a:lnTo>
                  <a:pt x="0" y="1473199"/>
                </a:lnTo>
                <a:lnTo>
                  <a:pt x="6391" y="1523999"/>
                </a:lnTo>
                <a:lnTo>
                  <a:pt x="24579" y="1562099"/>
                </a:lnTo>
                <a:lnTo>
                  <a:pt x="52221" y="1600199"/>
                </a:lnTo>
                <a:lnTo>
                  <a:pt x="87306" y="1625599"/>
                </a:lnTo>
                <a:lnTo>
                  <a:pt x="127827" y="1638299"/>
                </a:lnTo>
                <a:lnTo>
                  <a:pt x="217135" y="1638299"/>
                </a:lnTo>
                <a:lnTo>
                  <a:pt x="210334" y="1676399"/>
                </a:lnTo>
                <a:lnTo>
                  <a:pt x="214519" y="1714499"/>
                </a:lnTo>
                <a:lnTo>
                  <a:pt x="229217" y="1765299"/>
                </a:lnTo>
                <a:lnTo>
                  <a:pt x="253958" y="1803399"/>
                </a:lnTo>
                <a:lnTo>
                  <a:pt x="288271" y="1841499"/>
                </a:lnTo>
                <a:lnTo>
                  <a:pt x="331684" y="1879599"/>
                </a:lnTo>
                <a:lnTo>
                  <a:pt x="383726" y="1904999"/>
                </a:lnTo>
                <a:lnTo>
                  <a:pt x="423691" y="1930399"/>
                </a:lnTo>
                <a:lnTo>
                  <a:pt x="466701" y="1955799"/>
                </a:lnTo>
                <a:lnTo>
                  <a:pt x="601822" y="1955799"/>
                </a:lnTo>
                <a:lnTo>
                  <a:pt x="644832" y="1930399"/>
                </a:lnTo>
                <a:lnTo>
                  <a:pt x="684798" y="1904999"/>
                </a:lnTo>
                <a:lnTo>
                  <a:pt x="3433647" y="1905000"/>
                </a:lnTo>
                <a:lnTo>
                  <a:pt x="3441852" y="1879600"/>
                </a:lnTo>
                <a:lnTo>
                  <a:pt x="3444987" y="1828800"/>
                </a:lnTo>
                <a:lnTo>
                  <a:pt x="3438216" y="1790700"/>
                </a:lnTo>
                <a:lnTo>
                  <a:pt x="3592143" y="1790700"/>
                </a:lnTo>
                <a:lnTo>
                  <a:pt x="3610817" y="1778000"/>
                </a:lnTo>
                <a:lnTo>
                  <a:pt x="3635472" y="1752600"/>
                </a:lnTo>
                <a:lnTo>
                  <a:pt x="3642123" y="1714500"/>
                </a:lnTo>
                <a:lnTo>
                  <a:pt x="3630367" y="1676400"/>
                </a:lnTo>
                <a:lnTo>
                  <a:pt x="3602580" y="1651000"/>
                </a:lnTo>
                <a:lnTo>
                  <a:pt x="3561140" y="1638300"/>
                </a:lnTo>
                <a:lnTo>
                  <a:pt x="3589700" y="1625600"/>
                </a:lnTo>
                <a:lnTo>
                  <a:pt x="3616955" y="1625600"/>
                </a:lnTo>
                <a:lnTo>
                  <a:pt x="3642437" y="1612900"/>
                </a:lnTo>
                <a:lnTo>
                  <a:pt x="3665678" y="1587500"/>
                </a:lnTo>
                <a:lnTo>
                  <a:pt x="3697982" y="1562100"/>
                </a:lnTo>
                <a:lnTo>
                  <a:pt x="3718628" y="1511300"/>
                </a:lnTo>
                <a:lnTo>
                  <a:pt x="3727468" y="1473200"/>
                </a:lnTo>
                <a:lnTo>
                  <a:pt x="3724358" y="1422400"/>
                </a:lnTo>
                <a:lnTo>
                  <a:pt x="3709150" y="1384300"/>
                </a:lnTo>
                <a:lnTo>
                  <a:pt x="3681700" y="1346200"/>
                </a:lnTo>
                <a:lnTo>
                  <a:pt x="3778700" y="1346200"/>
                </a:lnTo>
                <a:lnTo>
                  <a:pt x="3792568" y="1333500"/>
                </a:lnTo>
                <a:lnTo>
                  <a:pt x="3810025" y="1308100"/>
                </a:lnTo>
                <a:lnTo>
                  <a:pt x="3815785" y="1282700"/>
                </a:lnTo>
                <a:lnTo>
                  <a:pt x="3808432" y="1244600"/>
                </a:lnTo>
                <a:lnTo>
                  <a:pt x="3788848" y="1219200"/>
                </a:lnTo>
                <a:lnTo>
                  <a:pt x="3761088" y="1206500"/>
                </a:lnTo>
                <a:close/>
              </a:path>
              <a:path w="3816350" h="2400300">
                <a:moveTo>
                  <a:pt x="3592143" y="1790700"/>
                </a:moveTo>
                <a:lnTo>
                  <a:pt x="3447780" y="1790700"/>
                </a:lnTo>
                <a:lnTo>
                  <a:pt x="3458096" y="1803400"/>
                </a:lnTo>
                <a:lnTo>
                  <a:pt x="3480635" y="1803400"/>
                </a:lnTo>
                <a:lnTo>
                  <a:pt x="3528412" y="1816100"/>
                </a:lnTo>
                <a:lnTo>
                  <a:pt x="3573468" y="1803400"/>
                </a:lnTo>
                <a:lnTo>
                  <a:pt x="3592143" y="1790700"/>
                </a:lnTo>
                <a:close/>
              </a:path>
              <a:path w="3816350" h="2400300">
                <a:moveTo>
                  <a:pt x="3778700" y="1346200"/>
                </a:moveTo>
                <a:lnTo>
                  <a:pt x="3681700" y="1346200"/>
                </a:lnTo>
                <a:lnTo>
                  <a:pt x="3701172" y="1358900"/>
                </a:lnTo>
                <a:lnTo>
                  <a:pt x="3764831" y="1358900"/>
                </a:lnTo>
                <a:lnTo>
                  <a:pt x="3778700" y="1346200"/>
                </a:lnTo>
                <a:close/>
              </a:path>
              <a:path w="3816350" h="2400300">
                <a:moveTo>
                  <a:pt x="607207" y="342899"/>
                </a:moveTo>
                <a:lnTo>
                  <a:pt x="522212" y="342899"/>
                </a:lnTo>
                <a:lnTo>
                  <a:pt x="475040" y="368299"/>
                </a:lnTo>
                <a:lnTo>
                  <a:pt x="433377" y="393699"/>
                </a:lnTo>
                <a:lnTo>
                  <a:pt x="397953" y="419099"/>
                </a:lnTo>
                <a:lnTo>
                  <a:pt x="369503" y="457199"/>
                </a:lnTo>
                <a:lnTo>
                  <a:pt x="348757" y="495299"/>
                </a:lnTo>
                <a:lnTo>
                  <a:pt x="336448" y="533399"/>
                </a:lnTo>
                <a:lnTo>
                  <a:pt x="333309" y="584199"/>
                </a:lnTo>
                <a:lnTo>
                  <a:pt x="340072" y="622299"/>
                </a:lnTo>
                <a:lnTo>
                  <a:pt x="305529" y="622299"/>
                </a:lnTo>
                <a:lnTo>
                  <a:pt x="238855" y="647699"/>
                </a:lnTo>
                <a:lnTo>
                  <a:pt x="168923" y="685799"/>
                </a:lnTo>
                <a:lnTo>
                  <a:pt x="138741" y="723899"/>
                </a:lnTo>
                <a:lnTo>
                  <a:pt x="117903" y="761999"/>
                </a:lnTo>
                <a:lnTo>
                  <a:pt x="106839" y="800099"/>
                </a:lnTo>
                <a:lnTo>
                  <a:pt x="105977" y="850899"/>
                </a:lnTo>
                <a:lnTo>
                  <a:pt x="115747" y="888999"/>
                </a:lnTo>
                <a:lnTo>
                  <a:pt x="136578" y="939799"/>
                </a:lnTo>
                <a:lnTo>
                  <a:pt x="104415" y="939799"/>
                </a:lnTo>
                <a:lnTo>
                  <a:pt x="50052" y="977899"/>
                </a:lnTo>
                <a:lnTo>
                  <a:pt x="10622" y="1041399"/>
                </a:lnTo>
                <a:lnTo>
                  <a:pt x="7248" y="1092199"/>
                </a:lnTo>
                <a:lnTo>
                  <a:pt x="18708" y="1142999"/>
                </a:lnTo>
                <a:lnTo>
                  <a:pt x="44130" y="1181099"/>
                </a:lnTo>
                <a:lnTo>
                  <a:pt x="82641" y="1206499"/>
                </a:lnTo>
                <a:lnTo>
                  <a:pt x="3695621" y="1206500"/>
                </a:lnTo>
                <a:lnTo>
                  <a:pt x="3715698" y="1193800"/>
                </a:lnTo>
                <a:lnTo>
                  <a:pt x="3733214" y="1181100"/>
                </a:lnTo>
                <a:lnTo>
                  <a:pt x="3747923" y="1168400"/>
                </a:lnTo>
                <a:lnTo>
                  <a:pt x="3759578" y="1155700"/>
                </a:lnTo>
                <a:lnTo>
                  <a:pt x="3773061" y="1130300"/>
                </a:lnTo>
                <a:lnTo>
                  <a:pt x="3769416" y="1092200"/>
                </a:lnTo>
                <a:lnTo>
                  <a:pt x="3750113" y="1066800"/>
                </a:lnTo>
                <a:lnTo>
                  <a:pt x="3716620" y="1041400"/>
                </a:lnTo>
                <a:lnTo>
                  <a:pt x="3670406" y="1016000"/>
                </a:lnTo>
                <a:lnTo>
                  <a:pt x="3701387" y="990600"/>
                </a:lnTo>
                <a:lnTo>
                  <a:pt x="3724907" y="965200"/>
                </a:lnTo>
                <a:lnTo>
                  <a:pt x="3740548" y="939800"/>
                </a:lnTo>
                <a:lnTo>
                  <a:pt x="3747890" y="901700"/>
                </a:lnTo>
                <a:lnTo>
                  <a:pt x="3745467" y="863600"/>
                </a:lnTo>
                <a:lnTo>
                  <a:pt x="3731560" y="825500"/>
                </a:lnTo>
                <a:lnTo>
                  <a:pt x="3673787" y="774700"/>
                </a:lnTo>
                <a:lnTo>
                  <a:pt x="3632169" y="749300"/>
                </a:lnTo>
                <a:lnTo>
                  <a:pt x="3583560" y="736600"/>
                </a:lnTo>
                <a:lnTo>
                  <a:pt x="3529085" y="723900"/>
                </a:lnTo>
                <a:lnTo>
                  <a:pt x="3469866" y="711200"/>
                </a:lnTo>
                <a:lnTo>
                  <a:pt x="3476672" y="685800"/>
                </a:lnTo>
                <a:lnTo>
                  <a:pt x="3470333" y="647700"/>
                </a:lnTo>
                <a:lnTo>
                  <a:pt x="3451891" y="609600"/>
                </a:lnTo>
                <a:lnTo>
                  <a:pt x="3422383" y="584200"/>
                </a:lnTo>
                <a:lnTo>
                  <a:pt x="3382852" y="558800"/>
                </a:lnTo>
                <a:lnTo>
                  <a:pt x="3334335" y="533400"/>
                </a:lnTo>
                <a:lnTo>
                  <a:pt x="3345508" y="482600"/>
                </a:lnTo>
                <a:lnTo>
                  <a:pt x="3342165" y="431800"/>
                </a:lnTo>
                <a:lnTo>
                  <a:pt x="3324860" y="381000"/>
                </a:lnTo>
                <a:lnTo>
                  <a:pt x="3314623" y="368300"/>
                </a:lnTo>
                <a:lnTo>
                  <a:pt x="688961" y="368299"/>
                </a:lnTo>
                <a:lnTo>
                  <a:pt x="648968" y="355599"/>
                </a:lnTo>
                <a:lnTo>
                  <a:pt x="607207" y="342899"/>
                </a:lnTo>
                <a:close/>
              </a:path>
              <a:path w="3816350" h="2400300">
                <a:moveTo>
                  <a:pt x="825227" y="139699"/>
                </a:moveTo>
                <a:lnTo>
                  <a:pt x="775178" y="152399"/>
                </a:lnTo>
                <a:lnTo>
                  <a:pt x="736639" y="177799"/>
                </a:lnTo>
                <a:lnTo>
                  <a:pt x="706671" y="203199"/>
                </a:lnTo>
                <a:lnTo>
                  <a:pt x="686096" y="241299"/>
                </a:lnTo>
                <a:lnTo>
                  <a:pt x="675738" y="279399"/>
                </a:lnTo>
                <a:lnTo>
                  <a:pt x="676418" y="330199"/>
                </a:lnTo>
                <a:lnTo>
                  <a:pt x="688961" y="368299"/>
                </a:lnTo>
                <a:lnTo>
                  <a:pt x="3314623" y="368300"/>
                </a:lnTo>
                <a:lnTo>
                  <a:pt x="3294148" y="342900"/>
                </a:lnTo>
                <a:lnTo>
                  <a:pt x="3270283" y="317500"/>
                </a:lnTo>
                <a:lnTo>
                  <a:pt x="2998264" y="317500"/>
                </a:lnTo>
                <a:lnTo>
                  <a:pt x="3018683" y="292100"/>
                </a:lnTo>
                <a:lnTo>
                  <a:pt x="3027763" y="254000"/>
                </a:lnTo>
                <a:lnTo>
                  <a:pt x="3025246" y="228600"/>
                </a:lnTo>
                <a:lnTo>
                  <a:pt x="992856" y="228599"/>
                </a:lnTo>
                <a:lnTo>
                  <a:pt x="962418" y="190499"/>
                </a:lnTo>
                <a:lnTo>
                  <a:pt x="922139" y="165099"/>
                </a:lnTo>
                <a:lnTo>
                  <a:pt x="875311" y="152399"/>
                </a:lnTo>
                <a:lnTo>
                  <a:pt x="825227" y="139699"/>
                </a:lnTo>
                <a:close/>
              </a:path>
              <a:path w="3816350" h="2400300">
                <a:moveTo>
                  <a:pt x="3127345" y="266700"/>
                </a:moveTo>
                <a:lnTo>
                  <a:pt x="3081734" y="279400"/>
                </a:lnTo>
                <a:lnTo>
                  <a:pt x="3038114" y="292100"/>
                </a:lnTo>
                <a:lnTo>
                  <a:pt x="2998264" y="317500"/>
                </a:lnTo>
                <a:lnTo>
                  <a:pt x="3270283" y="317500"/>
                </a:lnTo>
                <a:lnTo>
                  <a:pt x="3258350" y="304800"/>
                </a:lnTo>
                <a:lnTo>
                  <a:pt x="3217432" y="279400"/>
                </a:lnTo>
                <a:lnTo>
                  <a:pt x="3173171" y="279400"/>
                </a:lnTo>
                <a:lnTo>
                  <a:pt x="3127345" y="266700"/>
                </a:lnTo>
                <a:close/>
              </a:path>
              <a:path w="3816350" h="2400300">
                <a:moveTo>
                  <a:pt x="1199056" y="76199"/>
                </a:moveTo>
                <a:lnTo>
                  <a:pt x="1149447" y="76199"/>
                </a:lnTo>
                <a:lnTo>
                  <a:pt x="1103317" y="88899"/>
                </a:lnTo>
                <a:lnTo>
                  <a:pt x="1062629" y="114299"/>
                </a:lnTo>
                <a:lnTo>
                  <a:pt x="1029347" y="139699"/>
                </a:lnTo>
                <a:lnTo>
                  <a:pt x="1005435" y="190499"/>
                </a:lnTo>
                <a:lnTo>
                  <a:pt x="992856" y="228599"/>
                </a:lnTo>
                <a:lnTo>
                  <a:pt x="2857085" y="228600"/>
                </a:lnTo>
                <a:lnTo>
                  <a:pt x="2849449" y="190500"/>
                </a:lnTo>
                <a:lnTo>
                  <a:pt x="2822299" y="152400"/>
                </a:lnTo>
                <a:lnTo>
                  <a:pt x="2807676" y="139700"/>
                </a:lnTo>
                <a:lnTo>
                  <a:pt x="1317909" y="139699"/>
                </a:lnTo>
                <a:lnTo>
                  <a:pt x="1293169" y="114299"/>
                </a:lnTo>
                <a:lnTo>
                  <a:pt x="1264589" y="101599"/>
                </a:lnTo>
                <a:lnTo>
                  <a:pt x="1232955" y="88899"/>
                </a:lnTo>
                <a:lnTo>
                  <a:pt x="1199056" y="76199"/>
                </a:lnTo>
                <a:close/>
              </a:path>
              <a:path w="3816350" h="2400300">
                <a:moveTo>
                  <a:pt x="2980230" y="190500"/>
                </a:moveTo>
                <a:lnTo>
                  <a:pt x="2941070" y="190500"/>
                </a:lnTo>
                <a:lnTo>
                  <a:pt x="2898363" y="203200"/>
                </a:lnTo>
                <a:lnTo>
                  <a:pt x="2857085" y="228600"/>
                </a:lnTo>
                <a:lnTo>
                  <a:pt x="3025246" y="228600"/>
                </a:lnTo>
                <a:lnTo>
                  <a:pt x="3010871" y="203200"/>
                </a:lnTo>
                <a:lnTo>
                  <a:pt x="2980230" y="190500"/>
                </a:lnTo>
                <a:close/>
              </a:path>
              <a:path w="3816350" h="2400300">
                <a:moveTo>
                  <a:pt x="1651718" y="12699"/>
                </a:moveTo>
                <a:lnTo>
                  <a:pt x="1559423" y="12699"/>
                </a:lnTo>
                <a:lnTo>
                  <a:pt x="1469885" y="38099"/>
                </a:lnTo>
                <a:lnTo>
                  <a:pt x="1427622" y="50799"/>
                </a:lnTo>
                <a:lnTo>
                  <a:pt x="1387812" y="76199"/>
                </a:lnTo>
                <a:lnTo>
                  <a:pt x="1351045" y="101599"/>
                </a:lnTo>
                <a:lnTo>
                  <a:pt x="1317909" y="139699"/>
                </a:lnTo>
                <a:lnTo>
                  <a:pt x="2460340" y="139700"/>
                </a:lnTo>
                <a:lnTo>
                  <a:pt x="2437107" y="101600"/>
                </a:lnTo>
                <a:lnTo>
                  <a:pt x="2039168" y="88900"/>
                </a:lnTo>
                <a:lnTo>
                  <a:pt x="2033898" y="76200"/>
                </a:lnTo>
                <a:lnTo>
                  <a:pt x="1825758" y="76199"/>
                </a:lnTo>
                <a:lnTo>
                  <a:pt x="1785037" y="50799"/>
                </a:lnTo>
                <a:lnTo>
                  <a:pt x="1742065" y="38099"/>
                </a:lnTo>
                <a:lnTo>
                  <a:pt x="1651718" y="12699"/>
                </a:lnTo>
                <a:close/>
              </a:path>
              <a:path w="3816350" h="2400300">
                <a:moveTo>
                  <a:pt x="2667016" y="76200"/>
                </a:moveTo>
                <a:lnTo>
                  <a:pt x="2564632" y="76200"/>
                </a:lnTo>
                <a:lnTo>
                  <a:pt x="2520819" y="88900"/>
                </a:lnTo>
                <a:lnTo>
                  <a:pt x="2485230" y="114300"/>
                </a:lnTo>
                <a:lnTo>
                  <a:pt x="2460340" y="139700"/>
                </a:lnTo>
                <a:lnTo>
                  <a:pt x="2807676" y="139700"/>
                </a:lnTo>
                <a:lnTo>
                  <a:pt x="2778429" y="114300"/>
                </a:lnTo>
                <a:lnTo>
                  <a:pt x="2720634" y="88900"/>
                </a:lnTo>
                <a:lnTo>
                  <a:pt x="2667016" y="76200"/>
                </a:lnTo>
                <a:close/>
              </a:path>
              <a:path w="3816350" h="2400300">
                <a:moveTo>
                  <a:pt x="2161435" y="0"/>
                </a:moveTo>
                <a:lnTo>
                  <a:pt x="2115700" y="0"/>
                </a:lnTo>
                <a:lnTo>
                  <a:pt x="2077450" y="25400"/>
                </a:lnTo>
                <a:lnTo>
                  <a:pt x="2050626" y="50800"/>
                </a:lnTo>
                <a:lnTo>
                  <a:pt x="2039168" y="88900"/>
                </a:lnTo>
                <a:lnTo>
                  <a:pt x="2420547" y="88900"/>
                </a:lnTo>
                <a:lnTo>
                  <a:pt x="2401274" y="76200"/>
                </a:lnTo>
                <a:lnTo>
                  <a:pt x="2265448" y="76200"/>
                </a:lnTo>
                <a:lnTo>
                  <a:pt x="2249399" y="50800"/>
                </a:lnTo>
                <a:lnTo>
                  <a:pt x="2225507" y="25400"/>
                </a:lnTo>
                <a:lnTo>
                  <a:pt x="2195583" y="12700"/>
                </a:lnTo>
                <a:lnTo>
                  <a:pt x="2161435" y="0"/>
                </a:lnTo>
                <a:close/>
              </a:path>
              <a:path w="3816350" h="2400300">
                <a:moveTo>
                  <a:pt x="1956824" y="0"/>
                </a:moveTo>
                <a:lnTo>
                  <a:pt x="1913500" y="0"/>
                </a:lnTo>
                <a:lnTo>
                  <a:pt x="1874399" y="12699"/>
                </a:lnTo>
                <a:lnTo>
                  <a:pt x="1843744" y="50799"/>
                </a:lnTo>
                <a:lnTo>
                  <a:pt x="1825758" y="76199"/>
                </a:lnTo>
                <a:lnTo>
                  <a:pt x="2033898" y="76200"/>
                </a:lnTo>
                <a:lnTo>
                  <a:pt x="2028628" y="63500"/>
                </a:lnTo>
                <a:lnTo>
                  <a:pt x="2010505" y="38100"/>
                </a:lnTo>
                <a:lnTo>
                  <a:pt x="1986127" y="12700"/>
                </a:lnTo>
                <a:lnTo>
                  <a:pt x="1956824" y="0"/>
                </a:lnTo>
                <a:close/>
              </a:path>
              <a:path w="3816350" h="2400300">
                <a:moveTo>
                  <a:pt x="2382000" y="63500"/>
                </a:moveTo>
                <a:lnTo>
                  <a:pt x="2299488" y="63500"/>
                </a:lnTo>
                <a:lnTo>
                  <a:pt x="2265448" y="76200"/>
                </a:lnTo>
                <a:lnTo>
                  <a:pt x="2401274" y="76200"/>
                </a:lnTo>
                <a:lnTo>
                  <a:pt x="2382000" y="63500"/>
                </a:lnTo>
                <a:close/>
              </a:path>
            </a:pathLst>
          </a:custGeom>
          <a:solidFill>
            <a:srgbClr val="FDFFFF"/>
          </a:solidFill>
        </p:spPr>
        <p:txBody>
          <a:bodyPr wrap="square" lIns="0" tIns="0" rIns="0" bIns="0" rtlCol="0"/>
          <a:lstStyle/>
          <a:p/>
        </p:txBody>
      </p:sp>
      <p:sp>
        <p:nvSpPr>
          <p:cNvPr id="18" name="object 18"/>
          <p:cNvSpPr/>
          <p:nvPr/>
        </p:nvSpPr>
        <p:spPr>
          <a:xfrm>
            <a:off x="2210813" y="2475605"/>
            <a:ext cx="3816350" cy="2402840"/>
          </a:xfrm>
          <a:custGeom>
            <a:avLst/>
            <a:gdLst/>
            <a:ahLst/>
            <a:cxnLst/>
            <a:rect l="l" t="t" r="r" b="b"/>
            <a:pathLst>
              <a:path w="3816350" h="2402840">
                <a:moveTo>
                  <a:pt x="82641" y="1203667"/>
                </a:moveTo>
                <a:lnTo>
                  <a:pt x="44130" y="1172834"/>
                </a:lnTo>
                <a:lnTo>
                  <a:pt x="18708" y="1133653"/>
                </a:lnTo>
                <a:lnTo>
                  <a:pt x="7248" y="1089482"/>
                </a:lnTo>
                <a:lnTo>
                  <a:pt x="10622" y="1043683"/>
                </a:lnTo>
                <a:lnTo>
                  <a:pt x="29702" y="999615"/>
                </a:lnTo>
                <a:lnTo>
                  <a:pt x="75265" y="954346"/>
                </a:lnTo>
                <a:lnTo>
                  <a:pt x="136578" y="930607"/>
                </a:lnTo>
                <a:lnTo>
                  <a:pt x="115747" y="888316"/>
                </a:lnTo>
                <a:lnTo>
                  <a:pt x="105977" y="844127"/>
                </a:lnTo>
                <a:lnTo>
                  <a:pt x="106839" y="799711"/>
                </a:lnTo>
                <a:lnTo>
                  <a:pt x="117903" y="756737"/>
                </a:lnTo>
                <a:lnTo>
                  <a:pt x="138741" y="716875"/>
                </a:lnTo>
                <a:lnTo>
                  <a:pt x="168923" y="681794"/>
                </a:lnTo>
                <a:lnTo>
                  <a:pt x="208021" y="653164"/>
                </a:lnTo>
                <a:lnTo>
                  <a:pt x="271574" y="628736"/>
                </a:lnTo>
                <a:lnTo>
                  <a:pt x="305529" y="624012"/>
                </a:lnTo>
                <a:lnTo>
                  <a:pt x="340072" y="624458"/>
                </a:lnTo>
                <a:lnTo>
                  <a:pt x="333309" y="577901"/>
                </a:lnTo>
                <a:lnTo>
                  <a:pt x="336448" y="532413"/>
                </a:lnTo>
                <a:lnTo>
                  <a:pt x="348757" y="489115"/>
                </a:lnTo>
                <a:lnTo>
                  <a:pt x="369503" y="449130"/>
                </a:lnTo>
                <a:lnTo>
                  <a:pt x="397953" y="413579"/>
                </a:lnTo>
                <a:lnTo>
                  <a:pt x="433377" y="383585"/>
                </a:lnTo>
                <a:lnTo>
                  <a:pt x="475040" y="360269"/>
                </a:lnTo>
                <a:lnTo>
                  <a:pt x="522212" y="344753"/>
                </a:lnTo>
                <a:lnTo>
                  <a:pt x="564635" y="338741"/>
                </a:lnTo>
                <a:lnTo>
                  <a:pt x="607207" y="339715"/>
                </a:lnTo>
                <a:lnTo>
                  <a:pt x="648968" y="347557"/>
                </a:lnTo>
                <a:lnTo>
                  <a:pt x="688961" y="362146"/>
                </a:lnTo>
                <a:lnTo>
                  <a:pt x="676418" y="321400"/>
                </a:lnTo>
                <a:lnTo>
                  <a:pt x="675738" y="280386"/>
                </a:lnTo>
                <a:lnTo>
                  <a:pt x="686096" y="241101"/>
                </a:lnTo>
                <a:lnTo>
                  <a:pt x="706671" y="205539"/>
                </a:lnTo>
                <a:lnTo>
                  <a:pt x="736639" y="175697"/>
                </a:lnTo>
                <a:lnTo>
                  <a:pt x="775178" y="153569"/>
                </a:lnTo>
                <a:lnTo>
                  <a:pt x="825227" y="141036"/>
                </a:lnTo>
                <a:lnTo>
                  <a:pt x="875311" y="143102"/>
                </a:lnTo>
                <a:lnTo>
                  <a:pt x="922139" y="158690"/>
                </a:lnTo>
                <a:lnTo>
                  <a:pt x="962418" y="186719"/>
                </a:lnTo>
                <a:lnTo>
                  <a:pt x="992856" y="226111"/>
                </a:lnTo>
                <a:lnTo>
                  <a:pt x="1005435" y="181054"/>
                </a:lnTo>
                <a:lnTo>
                  <a:pt x="1029347" y="142015"/>
                </a:lnTo>
                <a:lnTo>
                  <a:pt x="1062629" y="110439"/>
                </a:lnTo>
                <a:lnTo>
                  <a:pt x="1103317" y="87772"/>
                </a:lnTo>
                <a:lnTo>
                  <a:pt x="1149447" y="75459"/>
                </a:lnTo>
                <a:lnTo>
                  <a:pt x="1199056" y="74946"/>
                </a:lnTo>
                <a:lnTo>
                  <a:pt x="1232955" y="81959"/>
                </a:lnTo>
                <a:lnTo>
                  <a:pt x="1264589" y="94672"/>
                </a:lnTo>
                <a:lnTo>
                  <a:pt x="1293169" y="112689"/>
                </a:lnTo>
                <a:lnTo>
                  <a:pt x="1317909" y="135610"/>
                </a:lnTo>
                <a:lnTo>
                  <a:pt x="1351045" y="101680"/>
                </a:lnTo>
                <a:lnTo>
                  <a:pt x="1387812" y="72831"/>
                </a:lnTo>
                <a:lnTo>
                  <a:pt x="1427622" y="49130"/>
                </a:lnTo>
                <a:lnTo>
                  <a:pt x="1469885" y="30643"/>
                </a:lnTo>
                <a:lnTo>
                  <a:pt x="1514015" y="17438"/>
                </a:lnTo>
                <a:lnTo>
                  <a:pt x="1559423" y="9580"/>
                </a:lnTo>
                <a:lnTo>
                  <a:pt x="1605520" y="7137"/>
                </a:lnTo>
                <a:lnTo>
                  <a:pt x="1651718" y="10176"/>
                </a:lnTo>
                <a:lnTo>
                  <a:pt x="1697429" y="18763"/>
                </a:lnTo>
                <a:lnTo>
                  <a:pt x="1742065" y="32965"/>
                </a:lnTo>
                <a:lnTo>
                  <a:pt x="1785037" y="52849"/>
                </a:lnTo>
                <a:lnTo>
                  <a:pt x="1825758" y="78481"/>
                </a:lnTo>
                <a:lnTo>
                  <a:pt x="1843744" y="41430"/>
                </a:lnTo>
                <a:lnTo>
                  <a:pt x="1874399" y="14653"/>
                </a:lnTo>
                <a:lnTo>
                  <a:pt x="1913500" y="629"/>
                </a:lnTo>
                <a:lnTo>
                  <a:pt x="1956824" y="1838"/>
                </a:lnTo>
                <a:lnTo>
                  <a:pt x="1986127" y="12572"/>
                </a:lnTo>
                <a:lnTo>
                  <a:pt x="2010505" y="30332"/>
                </a:lnTo>
                <a:lnTo>
                  <a:pt x="2028628" y="53819"/>
                </a:lnTo>
                <a:lnTo>
                  <a:pt x="2039168" y="81733"/>
                </a:lnTo>
                <a:lnTo>
                  <a:pt x="2050626" y="44623"/>
                </a:lnTo>
                <a:lnTo>
                  <a:pt x="2077450" y="16898"/>
                </a:lnTo>
                <a:lnTo>
                  <a:pt x="2115700" y="1157"/>
                </a:lnTo>
                <a:lnTo>
                  <a:pt x="2161435" y="0"/>
                </a:lnTo>
                <a:lnTo>
                  <a:pt x="2195583" y="9507"/>
                </a:lnTo>
                <a:lnTo>
                  <a:pt x="2225507" y="26531"/>
                </a:lnTo>
                <a:lnTo>
                  <a:pt x="2249399" y="49733"/>
                </a:lnTo>
                <a:lnTo>
                  <a:pt x="2265448" y="77774"/>
                </a:lnTo>
                <a:lnTo>
                  <a:pt x="2299488" y="63019"/>
                </a:lnTo>
                <a:lnTo>
                  <a:pt x="2339993" y="58578"/>
                </a:lnTo>
                <a:lnTo>
                  <a:pt x="2382000" y="64371"/>
                </a:lnTo>
                <a:lnTo>
                  <a:pt x="2420547" y="80319"/>
                </a:lnTo>
                <a:lnTo>
                  <a:pt x="2449505" y="105897"/>
                </a:lnTo>
                <a:lnTo>
                  <a:pt x="2460340" y="135610"/>
                </a:lnTo>
                <a:lnTo>
                  <a:pt x="2485230" y="107116"/>
                </a:lnTo>
                <a:lnTo>
                  <a:pt x="2520819" y="85881"/>
                </a:lnTo>
                <a:lnTo>
                  <a:pt x="2564632" y="72401"/>
                </a:lnTo>
                <a:lnTo>
                  <a:pt x="2614189" y="67168"/>
                </a:lnTo>
                <a:lnTo>
                  <a:pt x="2667016" y="70680"/>
                </a:lnTo>
                <a:lnTo>
                  <a:pt x="2720634" y="83430"/>
                </a:lnTo>
                <a:lnTo>
                  <a:pt x="2778429" y="109693"/>
                </a:lnTo>
                <a:lnTo>
                  <a:pt x="2822299" y="144307"/>
                </a:lnTo>
                <a:lnTo>
                  <a:pt x="2849449" y="184330"/>
                </a:lnTo>
                <a:lnTo>
                  <a:pt x="2857085" y="226818"/>
                </a:lnTo>
                <a:lnTo>
                  <a:pt x="2898363" y="201484"/>
                </a:lnTo>
                <a:lnTo>
                  <a:pt x="2941070" y="188956"/>
                </a:lnTo>
                <a:lnTo>
                  <a:pt x="2980231" y="189951"/>
                </a:lnTo>
                <a:lnTo>
                  <a:pt x="3010871" y="205183"/>
                </a:lnTo>
                <a:lnTo>
                  <a:pt x="3025246" y="227240"/>
                </a:lnTo>
                <a:lnTo>
                  <a:pt x="3027763" y="254481"/>
                </a:lnTo>
                <a:lnTo>
                  <a:pt x="3018683" y="284506"/>
                </a:lnTo>
                <a:lnTo>
                  <a:pt x="2998264" y="314916"/>
                </a:lnTo>
                <a:lnTo>
                  <a:pt x="3038114" y="289124"/>
                </a:lnTo>
                <a:lnTo>
                  <a:pt x="3081734" y="273006"/>
                </a:lnTo>
                <a:lnTo>
                  <a:pt x="3127346" y="266454"/>
                </a:lnTo>
                <a:lnTo>
                  <a:pt x="3173171" y="269358"/>
                </a:lnTo>
                <a:lnTo>
                  <a:pt x="3217432" y="281611"/>
                </a:lnTo>
                <a:lnTo>
                  <a:pt x="3258350" y="303102"/>
                </a:lnTo>
                <a:lnTo>
                  <a:pt x="3294148" y="333723"/>
                </a:lnTo>
                <a:lnTo>
                  <a:pt x="3324860" y="377189"/>
                </a:lnTo>
                <a:lnTo>
                  <a:pt x="3342165" y="425851"/>
                </a:lnTo>
                <a:lnTo>
                  <a:pt x="3345508" y="477058"/>
                </a:lnTo>
                <a:lnTo>
                  <a:pt x="3334335" y="528160"/>
                </a:lnTo>
                <a:lnTo>
                  <a:pt x="3382852" y="550031"/>
                </a:lnTo>
                <a:lnTo>
                  <a:pt x="3422383" y="577233"/>
                </a:lnTo>
                <a:lnTo>
                  <a:pt x="3451891" y="608356"/>
                </a:lnTo>
                <a:lnTo>
                  <a:pt x="3470333" y="641988"/>
                </a:lnTo>
                <a:lnTo>
                  <a:pt x="3476672" y="676720"/>
                </a:lnTo>
                <a:lnTo>
                  <a:pt x="3469866" y="711142"/>
                </a:lnTo>
                <a:lnTo>
                  <a:pt x="3529085" y="715722"/>
                </a:lnTo>
                <a:lnTo>
                  <a:pt x="3583560" y="727260"/>
                </a:lnTo>
                <a:lnTo>
                  <a:pt x="3632169" y="745000"/>
                </a:lnTo>
                <a:lnTo>
                  <a:pt x="3673787" y="768182"/>
                </a:lnTo>
                <a:lnTo>
                  <a:pt x="3707292" y="796052"/>
                </a:lnTo>
                <a:lnTo>
                  <a:pt x="3731560" y="827850"/>
                </a:lnTo>
                <a:lnTo>
                  <a:pt x="3747890" y="900205"/>
                </a:lnTo>
                <a:lnTo>
                  <a:pt x="3740548" y="931703"/>
                </a:lnTo>
                <a:lnTo>
                  <a:pt x="3724907" y="961929"/>
                </a:lnTo>
                <a:lnTo>
                  <a:pt x="3701387" y="990247"/>
                </a:lnTo>
                <a:lnTo>
                  <a:pt x="3670406" y="1016018"/>
                </a:lnTo>
                <a:lnTo>
                  <a:pt x="3716620" y="1034451"/>
                </a:lnTo>
                <a:lnTo>
                  <a:pt x="3750113" y="1060038"/>
                </a:lnTo>
                <a:lnTo>
                  <a:pt x="3769416" y="1090465"/>
                </a:lnTo>
                <a:lnTo>
                  <a:pt x="3773061" y="1123416"/>
                </a:lnTo>
                <a:lnTo>
                  <a:pt x="3759578" y="1156578"/>
                </a:lnTo>
                <a:lnTo>
                  <a:pt x="3747923" y="1170438"/>
                </a:lnTo>
                <a:lnTo>
                  <a:pt x="3733214" y="1183039"/>
                </a:lnTo>
                <a:lnTo>
                  <a:pt x="3715698" y="1194182"/>
                </a:lnTo>
                <a:lnTo>
                  <a:pt x="3695621" y="1203667"/>
                </a:lnTo>
                <a:lnTo>
                  <a:pt x="3728798" y="1196791"/>
                </a:lnTo>
                <a:lnTo>
                  <a:pt x="3761088" y="1202218"/>
                </a:lnTo>
                <a:lnTo>
                  <a:pt x="3788848" y="1218621"/>
                </a:lnTo>
                <a:lnTo>
                  <a:pt x="3808433" y="1244675"/>
                </a:lnTo>
                <a:lnTo>
                  <a:pt x="3815785" y="1275843"/>
                </a:lnTo>
                <a:lnTo>
                  <a:pt x="3810025" y="1306188"/>
                </a:lnTo>
                <a:lnTo>
                  <a:pt x="3792568" y="1332291"/>
                </a:lnTo>
                <a:lnTo>
                  <a:pt x="3764831" y="1350732"/>
                </a:lnTo>
                <a:lnTo>
                  <a:pt x="3743808" y="1356582"/>
                </a:lnTo>
                <a:lnTo>
                  <a:pt x="3722231" y="1357236"/>
                </a:lnTo>
                <a:lnTo>
                  <a:pt x="3701172" y="1352800"/>
                </a:lnTo>
                <a:lnTo>
                  <a:pt x="3681700" y="1343378"/>
                </a:lnTo>
                <a:lnTo>
                  <a:pt x="3709150" y="1381913"/>
                </a:lnTo>
                <a:lnTo>
                  <a:pt x="3724358" y="1424411"/>
                </a:lnTo>
                <a:lnTo>
                  <a:pt x="3727468" y="1468542"/>
                </a:lnTo>
                <a:lnTo>
                  <a:pt x="3718628" y="1511979"/>
                </a:lnTo>
                <a:lnTo>
                  <a:pt x="3697982" y="1552391"/>
                </a:lnTo>
                <a:lnTo>
                  <a:pt x="3665678" y="1587449"/>
                </a:lnTo>
                <a:lnTo>
                  <a:pt x="3616955" y="1616526"/>
                </a:lnTo>
                <a:lnTo>
                  <a:pt x="3561140" y="1630013"/>
                </a:lnTo>
                <a:lnTo>
                  <a:pt x="3602580" y="1647930"/>
                </a:lnTo>
                <a:lnTo>
                  <a:pt x="3630367" y="1675458"/>
                </a:lnTo>
                <a:lnTo>
                  <a:pt x="3642123" y="1708899"/>
                </a:lnTo>
                <a:lnTo>
                  <a:pt x="3635472" y="1744554"/>
                </a:lnTo>
                <a:lnTo>
                  <a:pt x="3610817" y="1775718"/>
                </a:lnTo>
                <a:lnTo>
                  <a:pt x="3573468" y="1796845"/>
                </a:lnTo>
                <a:lnTo>
                  <a:pt x="3528412" y="1806101"/>
                </a:lnTo>
                <a:lnTo>
                  <a:pt x="3480635" y="1801654"/>
                </a:lnTo>
                <a:lnTo>
                  <a:pt x="3469076" y="1798240"/>
                </a:lnTo>
                <a:lnTo>
                  <a:pt x="3458096" y="1793964"/>
                </a:lnTo>
                <a:lnTo>
                  <a:pt x="3447780" y="1788862"/>
                </a:lnTo>
                <a:lnTo>
                  <a:pt x="3438216" y="1782974"/>
                </a:lnTo>
                <a:lnTo>
                  <a:pt x="3444987" y="1829501"/>
                </a:lnTo>
                <a:lnTo>
                  <a:pt x="3441852" y="1874971"/>
                </a:lnTo>
                <a:lnTo>
                  <a:pt x="3429545" y="1918260"/>
                </a:lnTo>
                <a:lnTo>
                  <a:pt x="3408798" y="1958243"/>
                </a:lnTo>
                <a:lnTo>
                  <a:pt x="3380344" y="1993795"/>
                </a:lnTo>
                <a:lnTo>
                  <a:pt x="3344915" y="2023792"/>
                </a:lnTo>
                <a:lnTo>
                  <a:pt x="3303244" y="2047110"/>
                </a:lnTo>
                <a:lnTo>
                  <a:pt x="3256063" y="2062623"/>
                </a:lnTo>
                <a:lnTo>
                  <a:pt x="3213621" y="2068619"/>
                </a:lnTo>
                <a:lnTo>
                  <a:pt x="3171043" y="2067649"/>
                </a:lnTo>
                <a:lnTo>
                  <a:pt x="3129279" y="2059814"/>
                </a:lnTo>
                <a:lnTo>
                  <a:pt x="3089275" y="2045216"/>
                </a:lnTo>
                <a:lnTo>
                  <a:pt x="3102526" y="2082824"/>
                </a:lnTo>
                <a:lnTo>
                  <a:pt x="3073001" y="2153569"/>
                </a:lnTo>
                <a:lnTo>
                  <a:pt x="3033793" y="2181570"/>
                </a:lnTo>
                <a:lnTo>
                  <a:pt x="2980666" y="2201232"/>
                </a:lnTo>
                <a:lnTo>
                  <a:pt x="2929911" y="2208981"/>
                </a:lnTo>
                <a:lnTo>
                  <a:pt x="2878590" y="2208048"/>
                </a:lnTo>
                <a:lnTo>
                  <a:pt x="2829485" y="2198714"/>
                </a:lnTo>
                <a:lnTo>
                  <a:pt x="2785379" y="2181265"/>
                </a:lnTo>
                <a:lnTo>
                  <a:pt x="2786722" y="2227393"/>
                </a:lnTo>
                <a:lnTo>
                  <a:pt x="2773175" y="2270071"/>
                </a:lnTo>
                <a:lnTo>
                  <a:pt x="2746743" y="2306526"/>
                </a:lnTo>
                <a:lnTo>
                  <a:pt x="2709431" y="2333983"/>
                </a:lnTo>
                <a:lnTo>
                  <a:pt x="2663243" y="2349668"/>
                </a:lnTo>
                <a:lnTo>
                  <a:pt x="2609234" y="2350206"/>
                </a:lnTo>
                <a:lnTo>
                  <a:pt x="2559756" y="2333821"/>
                </a:lnTo>
                <a:lnTo>
                  <a:pt x="2519044" y="2302756"/>
                </a:lnTo>
                <a:lnTo>
                  <a:pt x="2491334" y="2259252"/>
                </a:lnTo>
                <a:lnTo>
                  <a:pt x="2497417" y="2296111"/>
                </a:lnTo>
                <a:lnTo>
                  <a:pt x="2464007" y="2360480"/>
                </a:lnTo>
                <a:lnTo>
                  <a:pt x="2428107" y="2383442"/>
                </a:lnTo>
                <a:lnTo>
                  <a:pt x="2381805" y="2397224"/>
                </a:lnTo>
                <a:lnTo>
                  <a:pt x="2332344" y="2399620"/>
                </a:lnTo>
                <a:lnTo>
                  <a:pt x="2284975" y="2391230"/>
                </a:lnTo>
                <a:lnTo>
                  <a:pt x="2242769" y="2373350"/>
                </a:lnTo>
                <a:lnTo>
                  <a:pt x="2208795" y="2347275"/>
                </a:lnTo>
                <a:lnTo>
                  <a:pt x="2186125" y="2314302"/>
                </a:lnTo>
                <a:lnTo>
                  <a:pt x="2168929" y="2350176"/>
                </a:lnTo>
                <a:lnTo>
                  <a:pt x="2132280" y="2378188"/>
                </a:lnTo>
                <a:lnTo>
                  <a:pt x="2081447" y="2395592"/>
                </a:lnTo>
                <a:lnTo>
                  <a:pt x="2021701" y="2399642"/>
                </a:lnTo>
                <a:lnTo>
                  <a:pt x="1976489" y="2392582"/>
                </a:lnTo>
                <a:lnTo>
                  <a:pt x="1937667" y="2377684"/>
                </a:lnTo>
                <a:lnTo>
                  <a:pt x="1907734" y="2356259"/>
                </a:lnTo>
                <a:lnTo>
                  <a:pt x="1889190" y="2329616"/>
                </a:lnTo>
                <a:lnTo>
                  <a:pt x="1862910" y="2357528"/>
                </a:lnTo>
                <a:lnTo>
                  <a:pt x="1827047" y="2379409"/>
                </a:lnTo>
                <a:lnTo>
                  <a:pt x="1784012" y="2394643"/>
                </a:lnTo>
                <a:lnTo>
                  <a:pt x="1736216" y="2402613"/>
                </a:lnTo>
                <a:lnTo>
                  <a:pt x="1686071" y="2402703"/>
                </a:lnTo>
                <a:lnTo>
                  <a:pt x="1635988" y="2394296"/>
                </a:lnTo>
                <a:lnTo>
                  <a:pt x="1594498" y="2379495"/>
                </a:lnTo>
                <a:lnTo>
                  <a:pt x="1560555" y="2359141"/>
                </a:lnTo>
                <a:lnTo>
                  <a:pt x="1535502" y="2334276"/>
                </a:lnTo>
                <a:lnTo>
                  <a:pt x="1520681" y="2305944"/>
                </a:lnTo>
                <a:lnTo>
                  <a:pt x="1479541" y="2325419"/>
                </a:lnTo>
                <a:lnTo>
                  <a:pt x="1430509" y="2334104"/>
                </a:lnTo>
                <a:lnTo>
                  <a:pt x="1377607" y="2332148"/>
                </a:lnTo>
                <a:lnTo>
                  <a:pt x="1324855" y="2319700"/>
                </a:lnTo>
                <a:lnTo>
                  <a:pt x="1276277" y="2296908"/>
                </a:lnTo>
                <a:lnTo>
                  <a:pt x="1245017" y="2272933"/>
                </a:lnTo>
                <a:lnTo>
                  <a:pt x="1211897" y="2217525"/>
                </a:lnTo>
                <a:lnTo>
                  <a:pt x="1211663" y="2188873"/>
                </a:lnTo>
                <a:lnTo>
                  <a:pt x="1195347" y="2218750"/>
                </a:lnTo>
                <a:lnTo>
                  <a:pt x="1159345" y="2239737"/>
                </a:lnTo>
                <a:lnTo>
                  <a:pt x="1108899" y="2249949"/>
                </a:lnTo>
                <a:lnTo>
                  <a:pt x="1049249" y="2247500"/>
                </a:lnTo>
                <a:lnTo>
                  <a:pt x="991417" y="2232271"/>
                </a:lnTo>
                <a:lnTo>
                  <a:pt x="945924" y="2207627"/>
                </a:lnTo>
                <a:lnTo>
                  <a:pt x="917251" y="2176911"/>
                </a:lnTo>
                <a:lnTo>
                  <a:pt x="909882" y="2143466"/>
                </a:lnTo>
                <a:lnTo>
                  <a:pt x="913030" y="2132200"/>
                </a:lnTo>
                <a:lnTo>
                  <a:pt x="919108" y="2121665"/>
                </a:lnTo>
                <a:lnTo>
                  <a:pt x="928003" y="2112015"/>
                </a:lnTo>
                <a:lnTo>
                  <a:pt x="939602" y="2103405"/>
                </a:lnTo>
                <a:lnTo>
                  <a:pt x="893593" y="2117908"/>
                </a:lnTo>
                <a:lnTo>
                  <a:pt x="846761" y="2120462"/>
                </a:lnTo>
                <a:lnTo>
                  <a:pt x="801416" y="2111805"/>
                </a:lnTo>
                <a:lnTo>
                  <a:pt x="759865" y="2092674"/>
                </a:lnTo>
                <a:lnTo>
                  <a:pt x="724417" y="2063807"/>
                </a:lnTo>
                <a:lnTo>
                  <a:pt x="697379" y="2025942"/>
                </a:lnTo>
                <a:lnTo>
                  <a:pt x="679672" y="1967742"/>
                </a:lnTo>
                <a:lnTo>
                  <a:pt x="679343" y="1937475"/>
                </a:lnTo>
                <a:lnTo>
                  <a:pt x="684798" y="1907399"/>
                </a:lnTo>
                <a:lnTo>
                  <a:pt x="644832" y="1930957"/>
                </a:lnTo>
                <a:lnTo>
                  <a:pt x="601822" y="1946662"/>
                </a:lnTo>
                <a:lnTo>
                  <a:pt x="556985" y="1954514"/>
                </a:lnTo>
                <a:lnTo>
                  <a:pt x="511539" y="1954514"/>
                </a:lnTo>
                <a:lnTo>
                  <a:pt x="466701" y="1946662"/>
                </a:lnTo>
                <a:lnTo>
                  <a:pt x="423691" y="1930957"/>
                </a:lnTo>
                <a:lnTo>
                  <a:pt x="383726" y="1907399"/>
                </a:lnTo>
                <a:lnTo>
                  <a:pt x="331684" y="1875015"/>
                </a:lnTo>
                <a:lnTo>
                  <a:pt x="288271" y="1838914"/>
                </a:lnTo>
                <a:lnTo>
                  <a:pt x="253958" y="1799877"/>
                </a:lnTo>
                <a:lnTo>
                  <a:pt x="229217" y="1758687"/>
                </a:lnTo>
                <a:lnTo>
                  <a:pt x="214519" y="1716125"/>
                </a:lnTo>
                <a:lnTo>
                  <a:pt x="210334" y="1672973"/>
                </a:lnTo>
                <a:lnTo>
                  <a:pt x="217135" y="1630013"/>
                </a:lnTo>
                <a:lnTo>
                  <a:pt x="171773" y="1636068"/>
                </a:lnTo>
                <a:lnTo>
                  <a:pt x="127827" y="1630898"/>
                </a:lnTo>
                <a:lnTo>
                  <a:pt x="87306" y="1615554"/>
                </a:lnTo>
                <a:lnTo>
                  <a:pt x="52221" y="1591089"/>
                </a:lnTo>
                <a:lnTo>
                  <a:pt x="24579" y="1558556"/>
                </a:lnTo>
                <a:lnTo>
                  <a:pt x="6391" y="1519007"/>
                </a:lnTo>
                <a:lnTo>
                  <a:pt x="0" y="1473138"/>
                </a:lnTo>
                <a:lnTo>
                  <a:pt x="7521" y="1428329"/>
                </a:lnTo>
                <a:lnTo>
                  <a:pt x="28073" y="1387285"/>
                </a:lnTo>
                <a:lnTo>
                  <a:pt x="60774" y="1352711"/>
                </a:lnTo>
                <a:lnTo>
                  <a:pt x="28630" y="1312567"/>
                </a:lnTo>
                <a:lnTo>
                  <a:pt x="21289" y="1271454"/>
                </a:lnTo>
                <a:lnTo>
                  <a:pt x="38175" y="1234134"/>
                </a:lnTo>
                <a:lnTo>
                  <a:pt x="78714" y="1205364"/>
                </a:lnTo>
                <a:lnTo>
                  <a:pt x="81314" y="1204232"/>
                </a:lnTo>
                <a:lnTo>
                  <a:pt x="82641" y="1203667"/>
                </a:lnTo>
                <a:close/>
              </a:path>
            </a:pathLst>
          </a:custGeom>
          <a:ln w="10401">
            <a:solidFill>
              <a:srgbClr val="000000"/>
            </a:solidFill>
          </a:ln>
        </p:spPr>
        <p:txBody>
          <a:bodyPr wrap="square" lIns="0" tIns="0" rIns="0" bIns="0" rtlCol="0"/>
          <a:lstStyle/>
          <a:p/>
        </p:txBody>
      </p:sp>
      <p:sp>
        <p:nvSpPr>
          <p:cNvPr id="19" name="object 19"/>
          <p:cNvSpPr txBox="1"/>
          <p:nvPr/>
        </p:nvSpPr>
        <p:spPr>
          <a:xfrm>
            <a:off x="3907908" y="2704007"/>
            <a:ext cx="952500" cy="268605"/>
          </a:xfrm>
          <a:prstGeom prst="rect">
            <a:avLst/>
          </a:prstGeom>
        </p:spPr>
        <p:txBody>
          <a:bodyPr wrap="square" lIns="0" tIns="11430" rIns="0" bIns="0" rtlCol="0" vert="horz">
            <a:spAutoFit/>
          </a:bodyPr>
          <a:lstStyle/>
          <a:p>
            <a:pPr marL="12700">
              <a:lnSpc>
                <a:spcPct val="100000"/>
              </a:lnSpc>
              <a:spcBef>
                <a:spcPts val="90"/>
              </a:spcBef>
            </a:pPr>
            <a:r>
              <a:rPr dirty="0" sz="1600" spc="-130">
                <a:latin typeface="宋体"/>
                <a:cs typeface="宋体"/>
              </a:rPr>
              <a:t>互</a:t>
            </a:r>
            <a:r>
              <a:rPr dirty="0" sz="1600" spc="-210">
                <a:latin typeface="宋体"/>
                <a:cs typeface="宋体"/>
              </a:rPr>
              <a:t>相</a:t>
            </a:r>
            <a:r>
              <a:rPr dirty="0" sz="1600" spc="-130">
                <a:latin typeface="宋体"/>
                <a:cs typeface="宋体"/>
              </a:rPr>
              <a:t>操作</a:t>
            </a:r>
            <a:r>
              <a:rPr dirty="0" sz="1600" spc="-125">
                <a:latin typeface="宋体"/>
                <a:cs typeface="宋体"/>
              </a:rPr>
              <a:t>性</a:t>
            </a:r>
            <a:endParaRPr sz="1600">
              <a:latin typeface="宋体"/>
              <a:cs typeface="宋体"/>
            </a:endParaRPr>
          </a:p>
        </p:txBody>
      </p:sp>
      <p:sp>
        <p:nvSpPr>
          <p:cNvPr id="20" name="object 20"/>
          <p:cNvSpPr txBox="1"/>
          <p:nvPr/>
        </p:nvSpPr>
        <p:spPr>
          <a:xfrm>
            <a:off x="3065695" y="2774428"/>
            <a:ext cx="400685" cy="268605"/>
          </a:xfrm>
          <a:prstGeom prst="rect">
            <a:avLst/>
          </a:prstGeom>
        </p:spPr>
        <p:txBody>
          <a:bodyPr wrap="square" lIns="0" tIns="11430" rIns="0" bIns="0" rtlCol="0" vert="horz">
            <a:spAutoFit/>
          </a:bodyPr>
          <a:lstStyle/>
          <a:p>
            <a:pPr marL="12700">
              <a:lnSpc>
                <a:spcPct val="100000"/>
              </a:lnSpc>
              <a:spcBef>
                <a:spcPts val="90"/>
              </a:spcBef>
            </a:pPr>
            <a:r>
              <a:rPr dirty="0" sz="1600" spc="-130">
                <a:latin typeface="宋体"/>
                <a:cs typeface="宋体"/>
              </a:rPr>
              <a:t>隐私</a:t>
            </a:r>
            <a:endParaRPr sz="1600">
              <a:latin typeface="宋体"/>
              <a:cs typeface="宋体"/>
            </a:endParaRPr>
          </a:p>
        </p:txBody>
      </p:sp>
      <p:sp>
        <p:nvSpPr>
          <p:cNvPr id="21" name="object 21"/>
          <p:cNvSpPr txBox="1"/>
          <p:nvPr/>
        </p:nvSpPr>
        <p:spPr>
          <a:xfrm>
            <a:off x="3869822" y="3101010"/>
            <a:ext cx="578485" cy="267970"/>
          </a:xfrm>
          <a:prstGeom prst="rect">
            <a:avLst/>
          </a:prstGeom>
        </p:spPr>
        <p:txBody>
          <a:bodyPr wrap="square" lIns="0" tIns="17780" rIns="0" bIns="0" rtlCol="0" vert="horz">
            <a:spAutoFit/>
          </a:bodyPr>
          <a:lstStyle/>
          <a:p>
            <a:pPr marL="12700">
              <a:lnSpc>
                <a:spcPct val="100000"/>
              </a:lnSpc>
              <a:spcBef>
                <a:spcPts val="140"/>
              </a:spcBef>
            </a:pPr>
            <a:r>
              <a:rPr dirty="0" sz="1550" spc="-75">
                <a:latin typeface="宋体"/>
                <a:cs typeface="宋体"/>
              </a:rPr>
              <a:t>并</a:t>
            </a:r>
            <a:r>
              <a:rPr dirty="0" sz="1550" spc="-155">
                <a:latin typeface="宋体"/>
                <a:cs typeface="宋体"/>
              </a:rPr>
              <a:t>发</a:t>
            </a:r>
            <a:r>
              <a:rPr dirty="0" sz="1550" spc="-75">
                <a:latin typeface="宋体"/>
                <a:cs typeface="宋体"/>
              </a:rPr>
              <a:t>性</a:t>
            </a:r>
            <a:endParaRPr sz="1550">
              <a:latin typeface="宋体"/>
              <a:cs typeface="宋体"/>
            </a:endParaRPr>
          </a:p>
        </p:txBody>
      </p:sp>
      <p:sp>
        <p:nvSpPr>
          <p:cNvPr id="22" name="object 22"/>
          <p:cNvSpPr txBox="1"/>
          <p:nvPr/>
        </p:nvSpPr>
        <p:spPr>
          <a:xfrm>
            <a:off x="4818938" y="3120171"/>
            <a:ext cx="400685" cy="268605"/>
          </a:xfrm>
          <a:prstGeom prst="rect">
            <a:avLst/>
          </a:prstGeom>
        </p:spPr>
        <p:txBody>
          <a:bodyPr wrap="square" lIns="0" tIns="11430" rIns="0" bIns="0" rtlCol="0" vert="horz">
            <a:spAutoFit/>
          </a:bodyPr>
          <a:lstStyle/>
          <a:p>
            <a:pPr marL="12700">
              <a:lnSpc>
                <a:spcPct val="100000"/>
              </a:lnSpc>
              <a:spcBef>
                <a:spcPts val="90"/>
              </a:spcBef>
            </a:pPr>
            <a:r>
              <a:rPr dirty="0" sz="1600" spc="-130">
                <a:latin typeface="宋体"/>
                <a:cs typeface="宋体"/>
              </a:rPr>
              <a:t>性能</a:t>
            </a:r>
            <a:endParaRPr sz="1600">
              <a:latin typeface="宋体"/>
              <a:cs typeface="宋体"/>
            </a:endParaRPr>
          </a:p>
        </p:txBody>
      </p:sp>
      <p:sp>
        <p:nvSpPr>
          <p:cNvPr id="23" name="object 23"/>
          <p:cNvSpPr txBox="1"/>
          <p:nvPr/>
        </p:nvSpPr>
        <p:spPr>
          <a:xfrm>
            <a:off x="2259663" y="3675481"/>
            <a:ext cx="1129665" cy="268605"/>
          </a:xfrm>
          <a:prstGeom prst="rect">
            <a:avLst/>
          </a:prstGeom>
        </p:spPr>
        <p:txBody>
          <a:bodyPr wrap="square" lIns="0" tIns="11430" rIns="0" bIns="0" rtlCol="0" vert="horz">
            <a:spAutoFit/>
          </a:bodyPr>
          <a:lstStyle/>
          <a:p>
            <a:pPr marL="12700">
              <a:lnSpc>
                <a:spcPct val="100000"/>
              </a:lnSpc>
              <a:spcBef>
                <a:spcPts val="90"/>
              </a:spcBef>
            </a:pPr>
            <a:r>
              <a:rPr dirty="0" sz="1600" spc="-130">
                <a:latin typeface="宋体"/>
                <a:cs typeface="宋体"/>
              </a:rPr>
              <a:t>服</a:t>
            </a:r>
            <a:r>
              <a:rPr dirty="0" sz="1600" spc="-210">
                <a:latin typeface="宋体"/>
                <a:cs typeface="宋体"/>
              </a:rPr>
              <a:t>务</a:t>
            </a:r>
            <a:r>
              <a:rPr dirty="0" sz="1600" spc="-130">
                <a:latin typeface="宋体"/>
                <a:cs typeface="宋体"/>
              </a:rPr>
              <a:t>等级</a:t>
            </a:r>
            <a:r>
              <a:rPr dirty="0" sz="1600" spc="-210">
                <a:latin typeface="宋体"/>
                <a:cs typeface="宋体"/>
              </a:rPr>
              <a:t>协</a:t>
            </a:r>
            <a:r>
              <a:rPr dirty="0" sz="1600" spc="-125">
                <a:latin typeface="宋体"/>
                <a:cs typeface="宋体"/>
              </a:rPr>
              <a:t>议</a:t>
            </a:r>
            <a:endParaRPr sz="1600">
              <a:latin typeface="宋体"/>
              <a:cs typeface="宋体"/>
            </a:endParaRPr>
          </a:p>
        </p:txBody>
      </p:sp>
      <p:sp>
        <p:nvSpPr>
          <p:cNvPr id="24" name="object 24"/>
          <p:cNvSpPr txBox="1"/>
          <p:nvPr/>
        </p:nvSpPr>
        <p:spPr>
          <a:xfrm>
            <a:off x="3412875" y="3412462"/>
            <a:ext cx="1102360" cy="332105"/>
          </a:xfrm>
          <a:prstGeom prst="rect">
            <a:avLst/>
          </a:prstGeom>
        </p:spPr>
        <p:txBody>
          <a:bodyPr wrap="square" lIns="0" tIns="13970" rIns="0" bIns="0" rtlCol="0" vert="horz">
            <a:spAutoFit/>
          </a:bodyPr>
          <a:lstStyle/>
          <a:p>
            <a:pPr marL="38100">
              <a:lnSpc>
                <a:spcPct val="100000"/>
              </a:lnSpc>
              <a:spcBef>
                <a:spcPts val="110"/>
              </a:spcBef>
            </a:pPr>
            <a:r>
              <a:rPr dirty="0" baseline="-21505" sz="2325" spc="-112">
                <a:latin typeface="宋体"/>
                <a:cs typeface="宋体"/>
              </a:rPr>
              <a:t>集</a:t>
            </a:r>
            <a:r>
              <a:rPr dirty="0" baseline="-21505" sz="2325" spc="-817">
                <a:latin typeface="宋体"/>
                <a:cs typeface="宋体"/>
              </a:rPr>
              <a:t>成</a:t>
            </a:r>
            <a:r>
              <a:rPr dirty="0" sz="2000" spc="-140">
                <a:latin typeface="宋体"/>
                <a:cs typeface="宋体"/>
              </a:rPr>
              <a:t>“云</a:t>
            </a:r>
            <a:r>
              <a:rPr dirty="0" sz="2000" spc="-135">
                <a:latin typeface="宋体"/>
                <a:cs typeface="宋体"/>
              </a:rPr>
              <a:t>”</a:t>
            </a:r>
            <a:endParaRPr sz="2000">
              <a:latin typeface="宋体"/>
              <a:cs typeface="宋体"/>
            </a:endParaRPr>
          </a:p>
        </p:txBody>
      </p:sp>
      <p:sp>
        <p:nvSpPr>
          <p:cNvPr id="25" name="object 25"/>
          <p:cNvSpPr txBox="1"/>
          <p:nvPr/>
        </p:nvSpPr>
        <p:spPr>
          <a:xfrm>
            <a:off x="4785055" y="3647978"/>
            <a:ext cx="953135" cy="267970"/>
          </a:xfrm>
          <a:prstGeom prst="rect">
            <a:avLst/>
          </a:prstGeom>
        </p:spPr>
        <p:txBody>
          <a:bodyPr wrap="square" lIns="0" tIns="17780" rIns="0" bIns="0" rtlCol="0" vert="horz">
            <a:spAutoFit/>
          </a:bodyPr>
          <a:lstStyle/>
          <a:p>
            <a:pPr marL="12700">
              <a:lnSpc>
                <a:spcPct val="100000"/>
              </a:lnSpc>
              <a:spcBef>
                <a:spcPts val="140"/>
              </a:spcBef>
            </a:pPr>
            <a:r>
              <a:rPr dirty="0" sz="1550" spc="-75">
                <a:latin typeface="宋体"/>
                <a:cs typeface="宋体"/>
              </a:rPr>
              <a:t>多</a:t>
            </a:r>
            <a:r>
              <a:rPr dirty="0" sz="1550" spc="-155">
                <a:latin typeface="宋体"/>
                <a:cs typeface="宋体"/>
              </a:rPr>
              <a:t>用</a:t>
            </a:r>
            <a:r>
              <a:rPr dirty="0" sz="1550" spc="-75">
                <a:latin typeface="宋体"/>
                <a:cs typeface="宋体"/>
              </a:rPr>
              <a:t>户租赁</a:t>
            </a:r>
            <a:endParaRPr sz="1550">
              <a:latin typeface="宋体"/>
              <a:cs typeface="宋体"/>
            </a:endParaRPr>
          </a:p>
        </p:txBody>
      </p:sp>
      <p:sp>
        <p:nvSpPr>
          <p:cNvPr id="26" name="object 26"/>
          <p:cNvSpPr txBox="1"/>
          <p:nvPr/>
        </p:nvSpPr>
        <p:spPr>
          <a:xfrm>
            <a:off x="3531519" y="3950874"/>
            <a:ext cx="400685" cy="267970"/>
          </a:xfrm>
          <a:prstGeom prst="rect">
            <a:avLst/>
          </a:prstGeom>
        </p:spPr>
        <p:txBody>
          <a:bodyPr wrap="square" lIns="0" tIns="17780" rIns="0" bIns="0" rtlCol="0" vert="horz">
            <a:spAutoFit/>
          </a:bodyPr>
          <a:lstStyle/>
          <a:p>
            <a:pPr marL="12700">
              <a:lnSpc>
                <a:spcPct val="100000"/>
              </a:lnSpc>
              <a:spcBef>
                <a:spcPts val="140"/>
              </a:spcBef>
            </a:pPr>
            <a:r>
              <a:rPr dirty="0" sz="1550" spc="-75">
                <a:latin typeface="宋体"/>
                <a:cs typeface="宋体"/>
              </a:rPr>
              <a:t>按需</a:t>
            </a:r>
            <a:endParaRPr sz="1550">
              <a:latin typeface="宋体"/>
              <a:cs typeface="宋体"/>
            </a:endParaRPr>
          </a:p>
        </p:txBody>
      </p:sp>
      <p:sp>
        <p:nvSpPr>
          <p:cNvPr id="27" name="object 27"/>
          <p:cNvSpPr txBox="1"/>
          <p:nvPr/>
        </p:nvSpPr>
        <p:spPr>
          <a:xfrm>
            <a:off x="2975078" y="4135794"/>
            <a:ext cx="578485" cy="268605"/>
          </a:xfrm>
          <a:prstGeom prst="rect">
            <a:avLst/>
          </a:prstGeom>
        </p:spPr>
        <p:txBody>
          <a:bodyPr wrap="square" lIns="0" tIns="11430" rIns="0" bIns="0" rtlCol="0" vert="horz">
            <a:spAutoFit/>
          </a:bodyPr>
          <a:lstStyle/>
          <a:p>
            <a:pPr marL="12700">
              <a:lnSpc>
                <a:spcPct val="100000"/>
              </a:lnSpc>
              <a:spcBef>
                <a:spcPts val="90"/>
              </a:spcBef>
            </a:pPr>
            <a:r>
              <a:rPr dirty="0" sz="1600" spc="-125">
                <a:latin typeface="宋体"/>
                <a:cs typeface="宋体"/>
              </a:rPr>
              <a:t>兼</a:t>
            </a:r>
            <a:r>
              <a:rPr dirty="0" sz="1600" spc="-210">
                <a:latin typeface="宋体"/>
                <a:cs typeface="宋体"/>
              </a:rPr>
              <a:t>容</a:t>
            </a:r>
            <a:r>
              <a:rPr dirty="0" sz="1600" spc="-125">
                <a:latin typeface="宋体"/>
                <a:cs typeface="宋体"/>
              </a:rPr>
              <a:t>性</a:t>
            </a:r>
            <a:endParaRPr sz="1600">
              <a:latin typeface="宋体"/>
              <a:cs typeface="宋体"/>
            </a:endParaRPr>
          </a:p>
        </p:txBody>
      </p:sp>
      <p:sp>
        <p:nvSpPr>
          <p:cNvPr id="28" name="object 28"/>
          <p:cNvSpPr txBox="1"/>
          <p:nvPr/>
        </p:nvSpPr>
        <p:spPr>
          <a:xfrm>
            <a:off x="3831737" y="3859927"/>
            <a:ext cx="1278255" cy="745490"/>
          </a:xfrm>
          <a:prstGeom prst="rect">
            <a:avLst/>
          </a:prstGeom>
        </p:spPr>
        <p:txBody>
          <a:bodyPr wrap="square" lIns="0" tIns="128905" rIns="0" bIns="0" rtlCol="0" vert="horz">
            <a:spAutoFit/>
          </a:bodyPr>
          <a:lstStyle/>
          <a:p>
            <a:pPr marL="589915">
              <a:lnSpc>
                <a:spcPct val="100000"/>
              </a:lnSpc>
              <a:spcBef>
                <a:spcPts val="1015"/>
              </a:spcBef>
            </a:pPr>
            <a:r>
              <a:rPr dirty="0" sz="1600" spc="-125">
                <a:latin typeface="宋体"/>
                <a:cs typeface="宋体"/>
              </a:rPr>
              <a:t>虚</a:t>
            </a:r>
            <a:r>
              <a:rPr dirty="0" sz="1600" spc="-210">
                <a:latin typeface="宋体"/>
                <a:cs typeface="宋体"/>
              </a:rPr>
              <a:t>拟</a:t>
            </a:r>
            <a:r>
              <a:rPr dirty="0" sz="1600" spc="-125">
                <a:latin typeface="宋体"/>
                <a:cs typeface="宋体"/>
              </a:rPr>
              <a:t>化</a:t>
            </a:r>
            <a:endParaRPr sz="1600">
              <a:latin typeface="宋体"/>
              <a:cs typeface="宋体"/>
            </a:endParaRPr>
          </a:p>
          <a:p>
            <a:pPr marL="12700">
              <a:lnSpc>
                <a:spcPct val="100000"/>
              </a:lnSpc>
              <a:spcBef>
                <a:spcPts val="960"/>
              </a:spcBef>
              <a:tabLst>
                <a:tab pos="712470" algn="l"/>
              </a:tabLst>
            </a:pPr>
            <a:r>
              <a:rPr dirty="0" sz="1550" spc="-80">
                <a:latin typeface="宋体"/>
                <a:cs typeface="宋体"/>
              </a:rPr>
              <a:t>标</a:t>
            </a:r>
            <a:r>
              <a:rPr dirty="0" sz="1550" spc="-75">
                <a:latin typeface="宋体"/>
                <a:cs typeface="宋体"/>
              </a:rPr>
              <a:t>准</a:t>
            </a:r>
            <a:r>
              <a:rPr dirty="0" sz="1550">
                <a:latin typeface="宋体"/>
                <a:cs typeface="宋体"/>
              </a:rPr>
              <a:t>	</a:t>
            </a:r>
            <a:r>
              <a:rPr dirty="0" sz="1550" spc="-75">
                <a:latin typeface="宋体"/>
                <a:cs typeface="宋体"/>
              </a:rPr>
              <a:t>可</a:t>
            </a:r>
            <a:r>
              <a:rPr dirty="0" sz="1550" spc="-155">
                <a:latin typeface="宋体"/>
                <a:cs typeface="宋体"/>
              </a:rPr>
              <a:t>用</a:t>
            </a:r>
            <a:r>
              <a:rPr dirty="0" sz="1550" spc="-75">
                <a:latin typeface="宋体"/>
                <a:cs typeface="宋体"/>
              </a:rPr>
              <a:t>性</a:t>
            </a:r>
            <a:endParaRPr sz="1550">
              <a:latin typeface="宋体"/>
              <a:cs typeface="宋体"/>
            </a:endParaRPr>
          </a:p>
        </p:txBody>
      </p:sp>
      <p:sp>
        <p:nvSpPr>
          <p:cNvPr id="29" name="object 29"/>
          <p:cNvSpPr txBox="1"/>
          <p:nvPr/>
        </p:nvSpPr>
        <p:spPr>
          <a:xfrm>
            <a:off x="2480295" y="3186633"/>
            <a:ext cx="986155" cy="268605"/>
          </a:xfrm>
          <a:prstGeom prst="rect">
            <a:avLst/>
          </a:prstGeom>
        </p:spPr>
        <p:txBody>
          <a:bodyPr wrap="square" lIns="0" tIns="11430" rIns="0" bIns="0" rtlCol="0" vert="horz">
            <a:spAutoFit/>
          </a:bodyPr>
          <a:lstStyle/>
          <a:p>
            <a:pPr marL="12700">
              <a:lnSpc>
                <a:spcPct val="100000"/>
              </a:lnSpc>
              <a:spcBef>
                <a:spcPts val="90"/>
              </a:spcBef>
              <a:tabLst>
                <a:tab pos="597535" algn="l"/>
              </a:tabLst>
            </a:pPr>
            <a:r>
              <a:rPr dirty="0" baseline="3584" sz="2325" spc="-120">
                <a:latin typeface="宋体"/>
                <a:cs typeface="宋体"/>
              </a:rPr>
              <a:t>安</a:t>
            </a:r>
            <a:r>
              <a:rPr dirty="0" baseline="3584" sz="2325" spc="-112">
                <a:latin typeface="宋体"/>
                <a:cs typeface="宋体"/>
              </a:rPr>
              <a:t>全</a:t>
            </a:r>
            <a:r>
              <a:rPr dirty="0" baseline="3584" sz="2325">
                <a:latin typeface="宋体"/>
                <a:cs typeface="宋体"/>
              </a:rPr>
              <a:t>	</a:t>
            </a:r>
            <a:r>
              <a:rPr dirty="0" sz="1600" spc="-130">
                <a:latin typeface="宋体"/>
                <a:cs typeface="宋体"/>
              </a:rPr>
              <a:t>成本</a:t>
            </a:r>
            <a:endParaRPr sz="1600">
              <a:latin typeface="宋体"/>
              <a:cs typeface="宋体"/>
            </a:endParaRPr>
          </a:p>
        </p:txBody>
      </p:sp>
      <p:sp>
        <p:nvSpPr>
          <p:cNvPr id="30" name="object 30"/>
          <p:cNvSpPr txBox="1"/>
          <p:nvPr/>
        </p:nvSpPr>
        <p:spPr>
          <a:xfrm>
            <a:off x="5432805" y="5680964"/>
            <a:ext cx="116840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宋体"/>
                <a:cs typeface="宋体"/>
              </a:rPr>
              <a:t>云测试内容</a:t>
            </a:r>
            <a:endParaRPr sz="1800">
              <a:latin typeface="宋体"/>
              <a:cs typeface="宋体"/>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09390" cy="635000"/>
          </a:xfrm>
          <a:prstGeom prst="rect"/>
        </p:spPr>
        <p:txBody>
          <a:bodyPr wrap="square" lIns="0" tIns="12065" rIns="0" bIns="0" rtlCol="0" vert="horz">
            <a:spAutoFit/>
          </a:bodyPr>
          <a:lstStyle/>
          <a:p>
            <a:pPr marL="12700">
              <a:lnSpc>
                <a:spcPct val="100000"/>
              </a:lnSpc>
              <a:spcBef>
                <a:spcPts val="95"/>
              </a:spcBef>
            </a:pPr>
            <a:r>
              <a:rPr dirty="0" spc="-105">
                <a:latin typeface="Franklin Gothic Book"/>
                <a:cs typeface="Franklin Gothic Book"/>
              </a:rPr>
              <a:t>W</a:t>
            </a:r>
            <a:r>
              <a:rPr dirty="0" spc="-5">
                <a:latin typeface="Franklin Gothic Book"/>
                <a:cs typeface="Franklin Gothic Book"/>
              </a:rPr>
              <a:t>e</a:t>
            </a:r>
            <a:r>
              <a:rPr dirty="0" spc="-10">
                <a:latin typeface="Franklin Gothic Book"/>
                <a:cs typeface="Franklin Gothic Book"/>
              </a:rPr>
              <a:t>b</a:t>
            </a:r>
            <a:r>
              <a:rPr dirty="0" spc="-5"/>
              <a:t>应用系统测试</a:t>
            </a:r>
          </a:p>
        </p:txBody>
      </p:sp>
      <p:sp>
        <p:nvSpPr>
          <p:cNvPr id="3" name="object 3"/>
          <p:cNvSpPr txBox="1"/>
          <p:nvPr/>
        </p:nvSpPr>
        <p:spPr>
          <a:xfrm>
            <a:off x="10875644" y="6548729"/>
            <a:ext cx="1149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181B0D"/>
                </a:solidFill>
                <a:latin typeface="Franklin Gothic Book"/>
                <a:cs typeface="Franklin Gothic Book"/>
              </a:rPr>
              <a:t>4</a:t>
            </a:r>
            <a:endParaRPr sz="1200">
              <a:latin typeface="Franklin Gothic Book"/>
              <a:cs typeface="Franklin Gothic Book"/>
            </a:endParaRPr>
          </a:p>
        </p:txBody>
      </p:sp>
      <p:sp>
        <p:nvSpPr>
          <p:cNvPr id="4" name="object 4"/>
          <p:cNvSpPr txBox="1"/>
          <p:nvPr/>
        </p:nvSpPr>
        <p:spPr>
          <a:xfrm>
            <a:off x="1450594" y="1280594"/>
            <a:ext cx="9247505" cy="2927985"/>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a:solidFill>
                  <a:srgbClr val="181B0D"/>
                </a:solidFill>
                <a:latin typeface="宋体"/>
                <a:cs typeface="宋体"/>
              </a:rPr>
              <a:t>一个典型的</a:t>
            </a:r>
            <a:r>
              <a:rPr dirty="0" sz="2000" spc="-50">
                <a:solidFill>
                  <a:srgbClr val="181B0D"/>
                </a:solidFill>
                <a:latin typeface="Times New Roman"/>
                <a:cs typeface="Times New Roman"/>
              </a:rPr>
              <a:t>Web</a:t>
            </a:r>
            <a:r>
              <a:rPr dirty="0" sz="2000" spc="-15">
                <a:solidFill>
                  <a:srgbClr val="181B0D"/>
                </a:solidFill>
                <a:latin typeface="宋体"/>
                <a:cs typeface="宋体"/>
              </a:rPr>
              <a:t>系</a:t>
            </a:r>
            <a:r>
              <a:rPr dirty="0" sz="2000">
                <a:solidFill>
                  <a:srgbClr val="181B0D"/>
                </a:solidFill>
                <a:latin typeface="宋体"/>
                <a:cs typeface="宋体"/>
              </a:rPr>
              <a:t>统包括</a:t>
            </a:r>
            <a:endParaRPr sz="2000">
              <a:latin typeface="宋体"/>
              <a:cs typeface="宋体"/>
            </a:endParaRPr>
          </a:p>
          <a:p>
            <a:pPr lvl="1" marL="927100" indent="-384175">
              <a:lnSpc>
                <a:spcPct val="100000"/>
              </a:lnSpc>
              <a:spcBef>
                <a:spcPts val="470"/>
              </a:spcBef>
              <a:buSzPct val="95238"/>
              <a:buFont typeface="Franklin Gothic Book"/>
              <a:buChar char="–"/>
              <a:tabLst>
                <a:tab pos="926465" algn="l"/>
                <a:tab pos="927100" algn="l"/>
              </a:tabLst>
            </a:pPr>
            <a:r>
              <a:rPr dirty="0" sz="2100" spc="-100">
                <a:solidFill>
                  <a:srgbClr val="181B0D"/>
                </a:solidFill>
                <a:latin typeface="宋体"/>
                <a:cs typeface="宋体"/>
              </a:rPr>
              <a:t>访问客户端</a:t>
            </a:r>
            <a:endParaRPr sz="2100">
              <a:latin typeface="宋体"/>
              <a:cs typeface="宋体"/>
            </a:endParaRPr>
          </a:p>
          <a:p>
            <a:pPr lvl="1" marL="927100" indent="-384175">
              <a:lnSpc>
                <a:spcPct val="100000"/>
              </a:lnSpc>
              <a:spcBef>
                <a:spcPts val="430"/>
              </a:spcBef>
              <a:buFont typeface="Franklin Gothic Book"/>
              <a:buChar char="–"/>
              <a:tabLst>
                <a:tab pos="926465" algn="l"/>
                <a:tab pos="927100" algn="l"/>
              </a:tabLst>
            </a:pPr>
            <a:r>
              <a:rPr dirty="0" sz="2000" spc="-60" i="1">
                <a:solidFill>
                  <a:srgbClr val="181B0D"/>
                </a:solidFill>
                <a:latin typeface="Times New Roman"/>
                <a:cs typeface="Times New Roman"/>
              </a:rPr>
              <a:t>Web</a:t>
            </a:r>
            <a:r>
              <a:rPr dirty="0" sz="2100" spc="-100">
                <a:solidFill>
                  <a:srgbClr val="181B0D"/>
                </a:solidFill>
                <a:latin typeface="宋体"/>
                <a:cs typeface="宋体"/>
              </a:rPr>
              <a:t>应用服务器</a:t>
            </a:r>
            <a:endParaRPr sz="2100">
              <a:latin typeface="宋体"/>
              <a:cs typeface="宋体"/>
            </a:endParaRPr>
          </a:p>
          <a:p>
            <a:pPr lvl="1" marL="927100" indent="-384175">
              <a:lnSpc>
                <a:spcPct val="100000"/>
              </a:lnSpc>
              <a:spcBef>
                <a:spcPts val="430"/>
              </a:spcBef>
              <a:buSzPct val="95238"/>
              <a:buFont typeface="Franklin Gothic Book"/>
              <a:buChar char="–"/>
              <a:tabLst>
                <a:tab pos="926465" algn="l"/>
                <a:tab pos="927100" algn="l"/>
              </a:tabLst>
            </a:pPr>
            <a:r>
              <a:rPr dirty="0" sz="2100" spc="-100">
                <a:solidFill>
                  <a:srgbClr val="181B0D"/>
                </a:solidFill>
                <a:latin typeface="宋体"/>
                <a:cs typeface="宋体"/>
              </a:rPr>
              <a:t>数据库</a:t>
            </a:r>
            <a:endParaRPr sz="2100">
              <a:latin typeface="宋体"/>
              <a:cs typeface="宋体"/>
            </a:endParaRPr>
          </a:p>
          <a:p>
            <a:pPr lvl="1" marL="927100" indent="-384175">
              <a:lnSpc>
                <a:spcPct val="100000"/>
              </a:lnSpc>
              <a:spcBef>
                <a:spcPts val="445"/>
              </a:spcBef>
              <a:buSzPct val="95238"/>
              <a:buFont typeface="Franklin Gothic Book"/>
              <a:buChar char="–"/>
              <a:tabLst>
                <a:tab pos="926465" algn="l"/>
                <a:tab pos="927100" algn="l"/>
              </a:tabLst>
            </a:pPr>
            <a:r>
              <a:rPr dirty="0" sz="2100" spc="-100">
                <a:solidFill>
                  <a:srgbClr val="181B0D"/>
                </a:solidFill>
                <a:latin typeface="宋体"/>
                <a:cs typeface="宋体"/>
              </a:rPr>
              <a:t>网络及中间件</a:t>
            </a:r>
            <a:endParaRPr sz="2100">
              <a:latin typeface="宋体"/>
              <a:cs typeface="宋体"/>
            </a:endParaRPr>
          </a:p>
          <a:p>
            <a:pPr lvl="1" marL="927100" indent="-384175">
              <a:lnSpc>
                <a:spcPct val="100000"/>
              </a:lnSpc>
              <a:spcBef>
                <a:spcPts val="434"/>
              </a:spcBef>
              <a:buSzPct val="95238"/>
              <a:buFont typeface="Franklin Gothic Book"/>
              <a:buChar char="–"/>
              <a:tabLst>
                <a:tab pos="926465" algn="l"/>
                <a:tab pos="927100" algn="l"/>
              </a:tabLst>
            </a:pPr>
            <a:r>
              <a:rPr dirty="0" sz="2100" spc="-100">
                <a:solidFill>
                  <a:srgbClr val="181B0D"/>
                </a:solidFill>
                <a:latin typeface="宋体"/>
                <a:cs typeface="宋体"/>
              </a:rPr>
              <a:t>防火墙与</a:t>
            </a:r>
            <a:r>
              <a:rPr dirty="0" sz="2000" spc="-5" i="1">
                <a:solidFill>
                  <a:srgbClr val="181B0D"/>
                </a:solidFill>
                <a:latin typeface="Times New Roman"/>
                <a:cs typeface="Times New Roman"/>
              </a:rPr>
              <a:t>CA</a:t>
            </a:r>
            <a:r>
              <a:rPr dirty="0" sz="2100" spc="-100">
                <a:solidFill>
                  <a:srgbClr val="181B0D"/>
                </a:solidFill>
                <a:latin typeface="宋体"/>
                <a:cs typeface="宋体"/>
              </a:rPr>
              <a:t>认证</a:t>
            </a:r>
            <a:endParaRPr sz="2100">
              <a:latin typeface="宋体"/>
              <a:cs typeface="宋体"/>
            </a:endParaRPr>
          </a:p>
          <a:p>
            <a:pPr lvl="1" marL="927100" marR="5080" indent="-384175">
              <a:lnSpc>
                <a:spcPts val="2260"/>
              </a:lnSpc>
              <a:spcBef>
                <a:spcPts val="725"/>
              </a:spcBef>
              <a:buSzPct val="95238"/>
              <a:buFont typeface="Franklin Gothic Book"/>
              <a:buChar char="–"/>
              <a:tabLst>
                <a:tab pos="926465" algn="l"/>
                <a:tab pos="927100" algn="l"/>
              </a:tabLst>
            </a:pPr>
            <a:r>
              <a:rPr dirty="0" sz="2100" spc="-100">
                <a:solidFill>
                  <a:srgbClr val="181B0D"/>
                </a:solidFill>
                <a:latin typeface="宋体"/>
                <a:cs typeface="宋体"/>
              </a:rPr>
              <a:t>一些大型</a:t>
            </a:r>
            <a:r>
              <a:rPr dirty="0" sz="2000" spc="-60" i="1">
                <a:solidFill>
                  <a:srgbClr val="181B0D"/>
                </a:solidFill>
                <a:latin typeface="Times New Roman"/>
                <a:cs typeface="Times New Roman"/>
              </a:rPr>
              <a:t>Web</a:t>
            </a:r>
            <a:r>
              <a:rPr dirty="0" sz="2100" spc="-100">
                <a:solidFill>
                  <a:srgbClr val="181B0D"/>
                </a:solidFill>
                <a:latin typeface="宋体"/>
                <a:cs typeface="宋体"/>
              </a:rPr>
              <a:t>系统</a:t>
            </a:r>
            <a:r>
              <a:rPr dirty="0" sz="2100" spc="-114">
                <a:solidFill>
                  <a:srgbClr val="181B0D"/>
                </a:solidFill>
                <a:latin typeface="宋体"/>
                <a:cs typeface="宋体"/>
              </a:rPr>
              <a:t>为</a:t>
            </a:r>
            <a:r>
              <a:rPr dirty="0" sz="2100" spc="-100">
                <a:solidFill>
                  <a:srgbClr val="181B0D"/>
                </a:solidFill>
                <a:latin typeface="宋体"/>
                <a:cs typeface="宋体"/>
              </a:rPr>
              <a:t>了承</a:t>
            </a:r>
            <a:r>
              <a:rPr dirty="0" sz="2100" spc="-114">
                <a:solidFill>
                  <a:srgbClr val="181B0D"/>
                </a:solidFill>
                <a:latin typeface="宋体"/>
                <a:cs typeface="宋体"/>
              </a:rPr>
              <a:t>受</a:t>
            </a:r>
            <a:r>
              <a:rPr dirty="0" sz="2100" spc="-100">
                <a:solidFill>
                  <a:srgbClr val="181B0D"/>
                </a:solidFill>
                <a:latin typeface="宋体"/>
                <a:cs typeface="宋体"/>
              </a:rPr>
              <a:t>较大</a:t>
            </a:r>
            <a:r>
              <a:rPr dirty="0" sz="2100" spc="-114">
                <a:solidFill>
                  <a:srgbClr val="181B0D"/>
                </a:solidFill>
                <a:latin typeface="宋体"/>
                <a:cs typeface="宋体"/>
              </a:rPr>
              <a:t>的</a:t>
            </a:r>
            <a:r>
              <a:rPr dirty="0" sz="2100" spc="-100">
                <a:solidFill>
                  <a:srgbClr val="181B0D"/>
                </a:solidFill>
                <a:latin typeface="宋体"/>
                <a:cs typeface="宋体"/>
              </a:rPr>
              <a:t>访问</a:t>
            </a:r>
            <a:r>
              <a:rPr dirty="0" sz="2100" spc="-114">
                <a:solidFill>
                  <a:srgbClr val="181B0D"/>
                </a:solidFill>
                <a:latin typeface="宋体"/>
                <a:cs typeface="宋体"/>
              </a:rPr>
              <a:t>压</a:t>
            </a:r>
            <a:r>
              <a:rPr dirty="0" sz="2100" spc="-100">
                <a:solidFill>
                  <a:srgbClr val="181B0D"/>
                </a:solidFill>
                <a:latin typeface="宋体"/>
                <a:cs typeface="宋体"/>
              </a:rPr>
              <a:t>力，</a:t>
            </a:r>
            <a:r>
              <a:rPr dirty="0" sz="2100" spc="-114">
                <a:solidFill>
                  <a:srgbClr val="181B0D"/>
                </a:solidFill>
                <a:latin typeface="宋体"/>
                <a:cs typeface="宋体"/>
              </a:rPr>
              <a:t>会</a:t>
            </a:r>
            <a:r>
              <a:rPr dirty="0" sz="2100" spc="-100">
                <a:solidFill>
                  <a:srgbClr val="181B0D"/>
                </a:solidFill>
                <a:latin typeface="宋体"/>
                <a:cs typeface="宋体"/>
              </a:rPr>
              <a:t>采用</a:t>
            </a:r>
            <a:r>
              <a:rPr dirty="0" sz="2100" spc="-114">
                <a:solidFill>
                  <a:srgbClr val="181B0D"/>
                </a:solidFill>
                <a:latin typeface="宋体"/>
                <a:cs typeface="宋体"/>
              </a:rPr>
              <a:t>负</a:t>
            </a:r>
            <a:r>
              <a:rPr dirty="0" sz="2100" spc="-100">
                <a:solidFill>
                  <a:srgbClr val="181B0D"/>
                </a:solidFill>
                <a:latin typeface="宋体"/>
                <a:cs typeface="宋体"/>
              </a:rPr>
              <a:t>载均</a:t>
            </a:r>
            <a:r>
              <a:rPr dirty="0" sz="2100" spc="-114">
                <a:solidFill>
                  <a:srgbClr val="181B0D"/>
                </a:solidFill>
                <a:latin typeface="宋体"/>
                <a:cs typeface="宋体"/>
              </a:rPr>
              <a:t>衡</a:t>
            </a:r>
            <a:r>
              <a:rPr dirty="0" sz="2100" spc="-100">
                <a:solidFill>
                  <a:srgbClr val="181B0D"/>
                </a:solidFill>
                <a:latin typeface="宋体"/>
                <a:cs typeface="宋体"/>
              </a:rPr>
              <a:t>技术</a:t>
            </a:r>
            <a:r>
              <a:rPr dirty="0" sz="2100" spc="-114">
                <a:solidFill>
                  <a:srgbClr val="181B0D"/>
                </a:solidFill>
                <a:latin typeface="宋体"/>
                <a:cs typeface="宋体"/>
              </a:rPr>
              <a:t>，</a:t>
            </a:r>
            <a:r>
              <a:rPr dirty="0" sz="2100" spc="-100">
                <a:solidFill>
                  <a:srgbClr val="181B0D"/>
                </a:solidFill>
                <a:latin typeface="宋体"/>
                <a:cs typeface="宋体"/>
              </a:rPr>
              <a:t>使用多 个</a:t>
            </a:r>
            <a:r>
              <a:rPr dirty="0" sz="2000" spc="-60" i="1">
                <a:solidFill>
                  <a:srgbClr val="181B0D"/>
                </a:solidFill>
                <a:latin typeface="Times New Roman"/>
                <a:cs typeface="Times New Roman"/>
              </a:rPr>
              <a:t>Web</a:t>
            </a:r>
            <a:r>
              <a:rPr dirty="0" sz="2100" spc="-100">
                <a:solidFill>
                  <a:srgbClr val="181B0D"/>
                </a:solidFill>
                <a:latin typeface="宋体"/>
                <a:cs typeface="宋体"/>
              </a:rPr>
              <a:t>应用服务器</a:t>
            </a:r>
            <a:r>
              <a:rPr dirty="0" sz="2100" spc="-114">
                <a:solidFill>
                  <a:srgbClr val="181B0D"/>
                </a:solidFill>
                <a:latin typeface="宋体"/>
                <a:cs typeface="宋体"/>
              </a:rPr>
              <a:t>分</a:t>
            </a:r>
            <a:r>
              <a:rPr dirty="0" sz="2100" spc="-100">
                <a:solidFill>
                  <a:srgbClr val="181B0D"/>
                </a:solidFill>
                <a:latin typeface="宋体"/>
                <a:cs typeface="宋体"/>
              </a:rPr>
              <a:t>担来</a:t>
            </a:r>
            <a:r>
              <a:rPr dirty="0" sz="2100" spc="-114">
                <a:solidFill>
                  <a:srgbClr val="181B0D"/>
                </a:solidFill>
                <a:latin typeface="宋体"/>
                <a:cs typeface="宋体"/>
              </a:rPr>
              <a:t>自</a:t>
            </a:r>
            <a:r>
              <a:rPr dirty="0" sz="2100" spc="-100">
                <a:solidFill>
                  <a:srgbClr val="181B0D"/>
                </a:solidFill>
                <a:latin typeface="宋体"/>
                <a:cs typeface="宋体"/>
              </a:rPr>
              <a:t>客户</a:t>
            </a:r>
            <a:r>
              <a:rPr dirty="0" sz="2100" spc="-114">
                <a:solidFill>
                  <a:srgbClr val="181B0D"/>
                </a:solidFill>
                <a:latin typeface="宋体"/>
                <a:cs typeface="宋体"/>
              </a:rPr>
              <a:t>端</a:t>
            </a:r>
            <a:r>
              <a:rPr dirty="0" sz="2100" spc="-100">
                <a:solidFill>
                  <a:srgbClr val="181B0D"/>
                </a:solidFill>
                <a:latin typeface="宋体"/>
                <a:cs typeface="宋体"/>
              </a:rPr>
              <a:t>的访</a:t>
            </a:r>
            <a:r>
              <a:rPr dirty="0" sz="2100" spc="-114">
                <a:solidFill>
                  <a:srgbClr val="181B0D"/>
                </a:solidFill>
                <a:latin typeface="宋体"/>
                <a:cs typeface="宋体"/>
              </a:rPr>
              <a:t>问</a:t>
            </a:r>
            <a:r>
              <a:rPr dirty="0" sz="2100" spc="-100">
                <a:solidFill>
                  <a:srgbClr val="181B0D"/>
                </a:solidFill>
                <a:latin typeface="宋体"/>
                <a:cs typeface="宋体"/>
              </a:rPr>
              <a:t>压力。</a:t>
            </a:r>
            <a:endParaRPr sz="2100">
              <a:latin typeface="宋体"/>
              <a:cs typeface="宋体"/>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85590" cy="635000"/>
          </a:xfrm>
          <a:prstGeom prst="rect"/>
        </p:spPr>
        <p:txBody>
          <a:bodyPr wrap="square" lIns="0" tIns="12065" rIns="0" bIns="0" rtlCol="0" vert="horz">
            <a:spAutoFit/>
          </a:bodyPr>
          <a:lstStyle/>
          <a:p>
            <a:pPr marL="12700">
              <a:lnSpc>
                <a:spcPct val="100000"/>
              </a:lnSpc>
              <a:spcBef>
                <a:spcPts val="95"/>
              </a:spcBef>
            </a:pPr>
            <a:r>
              <a:rPr dirty="0" spc="-5"/>
              <a:t>云测试方法和技术</a:t>
            </a:r>
          </a:p>
        </p:txBody>
      </p:sp>
      <p:sp>
        <p:nvSpPr>
          <p:cNvPr id="3" name="object 3"/>
          <p:cNvSpPr txBox="1"/>
          <p:nvPr/>
        </p:nvSpPr>
        <p:spPr>
          <a:xfrm>
            <a:off x="1868170" y="1287701"/>
            <a:ext cx="8484235" cy="4577080"/>
          </a:xfrm>
          <a:prstGeom prst="rect">
            <a:avLst/>
          </a:prstGeom>
        </p:spPr>
        <p:txBody>
          <a:bodyPr wrap="square" lIns="0" tIns="36830" rIns="0" bIns="0" rtlCol="0" vert="horz">
            <a:spAutoFit/>
          </a:bodyPr>
          <a:lstStyle/>
          <a:p>
            <a:pPr algn="just" marL="396240" indent="-384175">
              <a:lnSpc>
                <a:spcPct val="100000"/>
              </a:lnSpc>
              <a:spcBef>
                <a:spcPts val="290"/>
              </a:spcBef>
              <a:buFont typeface="Franklin Gothic Book"/>
              <a:buChar char="■"/>
              <a:tabLst>
                <a:tab pos="396875" algn="l"/>
              </a:tabLst>
            </a:pPr>
            <a:r>
              <a:rPr dirty="0" sz="2000">
                <a:solidFill>
                  <a:srgbClr val="181B0D"/>
                </a:solidFill>
                <a:latin typeface="宋体"/>
                <a:cs typeface="宋体"/>
              </a:rPr>
              <a:t>云环境中的测试和针对</a:t>
            </a:r>
            <a:r>
              <a:rPr dirty="0" sz="2000" spc="-15">
                <a:solidFill>
                  <a:srgbClr val="181B0D"/>
                </a:solidFill>
                <a:latin typeface="宋体"/>
                <a:cs typeface="宋体"/>
              </a:rPr>
              <a:t>“</a:t>
            </a:r>
            <a:r>
              <a:rPr dirty="0" sz="2000">
                <a:solidFill>
                  <a:srgbClr val="181B0D"/>
                </a:solidFill>
                <a:latin typeface="宋体"/>
                <a:cs typeface="宋体"/>
              </a:rPr>
              <a:t>云”</a:t>
            </a:r>
            <a:r>
              <a:rPr dirty="0" sz="2000" spc="-15">
                <a:solidFill>
                  <a:srgbClr val="181B0D"/>
                </a:solidFill>
                <a:latin typeface="宋体"/>
                <a:cs typeface="宋体"/>
              </a:rPr>
              <a:t>的</a:t>
            </a:r>
            <a:r>
              <a:rPr dirty="0" sz="2000">
                <a:solidFill>
                  <a:srgbClr val="181B0D"/>
                </a:solidFill>
                <a:latin typeface="宋体"/>
                <a:cs typeface="宋体"/>
              </a:rPr>
              <a:t>测试</a:t>
            </a:r>
            <a:endParaRPr sz="2000">
              <a:latin typeface="宋体"/>
              <a:cs typeface="宋体"/>
            </a:endParaRPr>
          </a:p>
          <a:p>
            <a:pPr algn="just" lvl="1" marL="927100" indent="-384175">
              <a:lnSpc>
                <a:spcPct val="100000"/>
              </a:lnSpc>
              <a:spcBef>
                <a:spcPts val="215"/>
              </a:spcBef>
              <a:buSzPct val="95238"/>
              <a:buFont typeface="Franklin Gothic Book"/>
              <a:buChar char="–"/>
              <a:tabLst>
                <a:tab pos="927100" algn="l"/>
              </a:tabLst>
            </a:pPr>
            <a:r>
              <a:rPr dirty="0" sz="2100" spc="-100">
                <a:solidFill>
                  <a:srgbClr val="181B0D"/>
                </a:solidFill>
                <a:latin typeface="宋体"/>
                <a:cs typeface="宋体"/>
              </a:rPr>
              <a:t>在云环境中的测试</a:t>
            </a:r>
            <a:endParaRPr sz="2100">
              <a:latin typeface="宋体"/>
              <a:cs typeface="宋体"/>
            </a:endParaRPr>
          </a:p>
          <a:p>
            <a:pPr algn="just" lvl="2" marL="1384300" marR="5080" indent="-384175">
              <a:lnSpc>
                <a:spcPct val="84200"/>
              </a:lnSpc>
              <a:spcBef>
                <a:spcPts val="685"/>
              </a:spcBef>
              <a:buFont typeface="Franklin Gothic Book"/>
              <a:buChar char="■"/>
              <a:tabLst>
                <a:tab pos="1384300" algn="l"/>
              </a:tabLst>
            </a:pPr>
            <a:r>
              <a:rPr dirty="0" sz="1800" spc="-5">
                <a:solidFill>
                  <a:srgbClr val="181B0D"/>
                </a:solidFill>
                <a:latin typeface="宋体"/>
                <a:cs typeface="宋体"/>
              </a:rPr>
              <a:t>利用云资源对其他的软件系统进行测试，涉及与云测试密切相关的资源 </a:t>
            </a:r>
            <a:r>
              <a:rPr dirty="0" sz="1800">
                <a:solidFill>
                  <a:srgbClr val="181B0D"/>
                </a:solidFill>
                <a:latin typeface="宋体"/>
                <a:cs typeface="宋体"/>
              </a:rPr>
              <a:t>调度、优化、建模等方面问题，以便为其他软件搭建廉价、便捷、高效 的测试环境，加速整个软件测试的进程。</a:t>
            </a:r>
            <a:endParaRPr sz="1800">
              <a:latin typeface="宋体"/>
              <a:cs typeface="宋体"/>
            </a:endParaRPr>
          </a:p>
          <a:p>
            <a:pPr algn="just" lvl="2" marL="1384300" marR="5080" indent="-384175">
              <a:lnSpc>
                <a:spcPts val="1810"/>
              </a:lnSpc>
              <a:spcBef>
                <a:spcPts val="700"/>
              </a:spcBef>
              <a:buFont typeface="Franklin Gothic Book"/>
              <a:buChar char="■"/>
              <a:tabLst>
                <a:tab pos="1384300" algn="l"/>
              </a:tabLst>
            </a:pPr>
            <a:r>
              <a:rPr dirty="0" sz="1800">
                <a:solidFill>
                  <a:srgbClr val="181B0D"/>
                </a:solidFill>
                <a:latin typeface="宋体"/>
                <a:cs typeface="宋体"/>
              </a:rPr>
              <a:t>在这一类型的测试中，其他的软件可以是传统意义上的本地软件，也可 以是</a:t>
            </a:r>
            <a:r>
              <a:rPr dirty="0" sz="1800" spc="-5">
                <a:solidFill>
                  <a:srgbClr val="181B0D"/>
                </a:solidFill>
                <a:latin typeface="Franklin Gothic Book"/>
                <a:cs typeface="Franklin Gothic Book"/>
              </a:rPr>
              <a:t>“</a:t>
            </a:r>
            <a:r>
              <a:rPr dirty="0" sz="1800">
                <a:solidFill>
                  <a:srgbClr val="181B0D"/>
                </a:solidFill>
                <a:latin typeface="宋体"/>
                <a:cs typeface="宋体"/>
              </a:rPr>
              <a:t>云</a:t>
            </a:r>
            <a:r>
              <a:rPr dirty="0" sz="1800" spc="-5">
                <a:solidFill>
                  <a:srgbClr val="181B0D"/>
                </a:solidFill>
                <a:latin typeface="Franklin Gothic Book"/>
                <a:cs typeface="Franklin Gothic Book"/>
              </a:rPr>
              <a:t>”</a:t>
            </a:r>
            <a:r>
              <a:rPr dirty="0" sz="1800">
                <a:solidFill>
                  <a:srgbClr val="181B0D"/>
                </a:solidFill>
                <a:latin typeface="宋体"/>
                <a:cs typeface="宋体"/>
              </a:rPr>
              <a:t>中的应用软件服务。</a:t>
            </a:r>
            <a:endParaRPr sz="1800">
              <a:latin typeface="宋体"/>
              <a:cs typeface="宋体"/>
            </a:endParaRPr>
          </a:p>
          <a:p>
            <a:pPr algn="just" lvl="2" marL="1384300" marR="5080" indent="-384175">
              <a:lnSpc>
                <a:spcPct val="84000"/>
              </a:lnSpc>
              <a:spcBef>
                <a:spcPts val="710"/>
              </a:spcBef>
              <a:buFont typeface="Franklin Gothic Book"/>
              <a:buChar char="■"/>
              <a:tabLst>
                <a:tab pos="1384300" algn="l"/>
              </a:tabLst>
            </a:pPr>
            <a:r>
              <a:rPr dirty="0" sz="1800" spc="-5">
                <a:solidFill>
                  <a:srgbClr val="181B0D"/>
                </a:solidFill>
                <a:latin typeface="宋体"/>
                <a:cs typeface="宋体"/>
              </a:rPr>
              <a:t>云计算作为一种可以快速获得的有效资源，已经参与到软件测试的各阶 </a:t>
            </a:r>
            <a:r>
              <a:rPr dirty="0" sz="1800">
                <a:solidFill>
                  <a:srgbClr val="181B0D"/>
                </a:solidFill>
                <a:latin typeface="宋体"/>
                <a:cs typeface="宋体"/>
              </a:rPr>
              <a:t>段中，云计算能够快速配置所需测试环境，此种转变必然会给传统测试 方式带来变革。</a:t>
            </a:r>
            <a:endParaRPr sz="1800">
              <a:latin typeface="宋体"/>
              <a:cs typeface="宋体"/>
            </a:endParaRPr>
          </a:p>
          <a:p>
            <a:pPr algn="just" lvl="1" marL="927100" indent="-384175">
              <a:lnSpc>
                <a:spcPct val="100000"/>
              </a:lnSpc>
              <a:spcBef>
                <a:spcPts val="200"/>
              </a:spcBef>
              <a:buSzPct val="95238"/>
              <a:buFont typeface="Franklin Gothic Book"/>
              <a:buChar char="–"/>
              <a:tabLst>
                <a:tab pos="927100" algn="l"/>
              </a:tabLst>
            </a:pPr>
            <a:r>
              <a:rPr dirty="0" sz="2100" spc="-100">
                <a:solidFill>
                  <a:srgbClr val="181B0D"/>
                </a:solidFill>
                <a:latin typeface="宋体"/>
                <a:cs typeface="宋体"/>
              </a:rPr>
              <a:t>针对“云”的测试</a:t>
            </a:r>
            <a:endParaRPr sz="2100">
              <a:latin typeface="宋体"/>
              <a:cs typeface="宋体"/>
            </a:endParaRPr>
          </a:p>
          <a:p>
            <a:pPr algn="just" lvl="2" marL="1384300" indent="-384175">
              <a:lnSpc>
                <a:spcPct val="100000"/>
              </a:lnSpc>
              <a:spcBef>
                <a:spcPts val="350"/>
              </a:spcBef>
              <a:buFont typeface="Franklin Gothic Book"/>
              <a:buChar char="■"/>
              <a:tabLst>
                <a:tab pos="1384300" algn="l"/>
              </a:tabLst>
            </a:pPr>
            <a:r>
              <a:rPr dirty="0" sz="1800" spc="-5">
                <a:solidFill>
                  <a:srgbClr val="181B0D"/>
                </a:solidFill>
                <a:latin typeface="宋体"/>
                <a:cs typeface="宋体"/>
              </a:rPr>
              <a:t>涉及云计算内部结构、功能扩展和资源配置等多方面测试问题</a:t>
            </a:r>
            <a:endParaRPr sz="1800">
              <a:latin typeface="宋体"/>
              <a:cs typeface="宋体"/>
            </a:endParaRPr>
          </a:p>
          <a:p>
            <a:pPr algn="just" lvl="2" marL="1384300" indent="-384175">
              <a:lnSpc>
                <a:spcPct val="100000"/>
              </a:lnSpc>
              <a:spcBef>
                <a:spcPts val="360"/>
              </a:spcBef>
              <a:buFont typeface="Franklin Gothic Book"/>
              <a:buChar char="■"/>
              <a:tabLst>
                <a:tab pos="1384300" algn="l"/>
              </a:tabLst>
            </a:pPr>
            <a:r>
              <a:rPr dirty="0" sz="1800">
                <a:solidFill>
                  <a:srgbClr val="181B0D"/>
                </a:solidFill>
                <a:latin typeface="宋体"/>
                <a:cs typeface="宋体"/>
              </a:rPr>
              <a:t>测试部署在云环境中的各种云计算软件</a:t>
            </a:r>
            <a:endParaRPr sz="1800">
              <a:latin typeface="宋体"/>
              <a:cs typeface="宋体"/>
            </a:endParaRPr>
          </a:p>
          <a:p>
            <a:pPr algn="just" lvl="2" marL="1384300" marR="5080" indent="-384175">
              <a:lnSpc>
                <a:spcPct val="84200"/>
              </a:lnSpc>
              <a:spcBef>
                <a:spcPts val="690"/>
              </a:spcBef>
              <a:buFont typeface="Franklin Gothic Book"/>
              <a:buChar char="■"/>
              <a:tabLst>
                <a:tab pos="1384300" algn="l"/>
              </a:tabLst>
            </a:pPr>
            <a:r>
              <a:rPr dirty="0" sz="1800">
                <a:solidFill>
                  <a:srgbClr val="181B0D"/>
                </a:solidFill>
                <a:latin typeface="宋体"/>
                <a:cs typeface="宋体"/>
              </a:rPr>
              <a:t>各层的云服务对一般服务用户是透明的，它由大量动态、异构、复杂的 系统构建，并且随着业务需求的变化，系统还在不断更新和演化，这必 然导致很多隐藏的错误不容易被发现。</a:t>
            </a:r>
            <a:endParaRPr sz="18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40</a:t>
            </a:r>
            <a:endParaRPr sz="1800">
              <a:latin typeface="Franklin Gothic Book"/>
              <a:cs typeface="Franklin Gothic Book"/>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8273415" cy="635000"/>
          </a:xfrm>
          <a:prstGeom prst="rect"/>
        </p:spPr>
        <p:txBody>
          <a:bodyPr wrap="square" lIns="0" tIns="12065" rIns="0" bIns="0" rtlCol="0" vert="horz">
            <a:spAutoFit/>
          </a:bodyPr>
          <a:lstStyle/>
          <a:p>
            <a:pPr marL="12700">
              <a:lnSpc>
                <a:spcPct val="100000"/>
              </a:lnSpc>
              <a:spcBef>
                <a:spcPts val="95"/>
              </a:spcBef>
            </a:pPr>
            <a:r>
              <a:rPr dirty="0" spc="-5"/>
              <a:t>云测试方法和技术</a:t>
            </a:r>
            <a:r>
              <a:rPr dirty="0" spc="-10">
                <a:latin typeface="Franklin Gothic Book"/>
                <a:cs typeface="Franklin Gothic Book"/>
              </a:rPr>
              <a:t>-</a:t>
            </a:r>
            <a:r>
              <a:rPr dirty="0" spc="-5"/>
              <a:t>针对“云”的</a:t>
            </a:r>
            <a:r>
              <a:rPr dirty="0"/>
              <a:t>测</a:t>
            </a:r>
            <a:r>
              <a:rPr dirty="0" spc="-5"/>
              <a:t>试</a:t>
            </a:r>
          </a:p>
        </p:txBody>
      </p:sp>
      <p:sp>
        <p:nvSpPr>
          <p:cNvPr id="3" name="object 3"/>
          <p:cNvSpPr txBox="1"/>
          <p:nvPr/>
        </p:nvSpPr>
        <p:spPr>
          <a:xfrm>
            <a:off x="1831594" y="1476197"/>
            <a:ext cx="1372870" cy="314960"/>
          </a:xfrm>
          <a:prstGeom prst="rect">
            <a:avLst/>
          </a:prstGeom>
        </p:spPr>
        <p:txBody>
          <a:bodyPr wrap="square" lIns="0" tIns="12065" rIns="0" bIns="0" rtlCol="0" vert="horz">
            <a:spAutoFit/>
          </a:bodyPr>
          <a:lstStyle/>
          <a:p>
            <a:pPr marL="396240" indent="-384175">
              <a:lnSpc>
                <a:spcPct val="100000"/>
              </a:lnSpc>
              <a:spcBef>
                <a:spcPts val="95"/>
              </a:spcBef>
              <a:buFont typeface="Franklin Gothic Book"/>
              <a:buChar char="■"/>
              <a:tabLst>
                <a:tab pos="396240" algn="l"/>
                <a:tab pos="396875" algn="l"/>
              </a:tabLst>
            </a:pPr>
            <a:r>
              <a:rPr dirty="0" sz="1900" spc="-10">
                <a:solidFill>
                  <a:srgbClr val="181B0D"/>
                </a:solidFill>
                <a:latin typeface="宋体"/>
                <a:cs typeface="宋体"/>
              </a:rPr>
              <a:t>功能测试</a:t>
            </a:r>
            <a:endParaRPr sz="1900">
              <a:latin typeface="宋体"/>
              <a:cs typeface="宋体"/>
            </a:endParaRPr>
          </a:p>
        </p:txBody>
      </p:sp>
      <p:sp>
        <p:nvSpPr>
          <p:cNvPr id="4" name="object 4"/>
          <p:cNvSpPr txBox="1"/>
          <p:nvPr/>
        </p:nvSpPr>
        <p:spPr>
          <a:xfrm>
            <a:off x="2288794" y="1831144"/>
            <a:ext cx="7880350" cy="330200"/>
          </a:xfrm>
          <a:prstGeom prst="rect">
            <a:avLst/>
          </a:prstGeom>
        </p:spPr>
        <p:txBody>
          <a:bodyPr wrap="square" lIns="0" tIns="12065" rIns="0" bIns="0" rtlCol="0" vert="horz">
            <a:spAutoFit/>
          </a:bodyPr>
          <a:lstStyle/>
          <a:p>
            <a:pPr marL="12700">
              <a:lnSpc>
                <a:spcPct val="100000"/>
              </a:lnSpc>
              <a:spcBef>
                <a:spcPts val="95"/>
              </a:spcBef>
              <a:tabLst>
                <a:tab pos="396240" algn="l"/>
              </a:tabLst>
            </a:pPr>
            <a:r>
              <a:rPr dirty="0" sz="1900" spc="-5">
                <a:solidFill>
                  <a:srgbClr val="181B0D"/>
                </a:solidFill>
                <a:latin typeface="Franklin Gothic Book"/>
                <a:cs typeface="Franklin Gothic Book"/>
              </a:rPr>
              <a:t>–	</a:t>
            </a:r>
            <a:r>
              <a:rPr dirty="0" sz="2000" spc="-105">
                <a:solidFill>
                  <a:srgbClr val="181B0D"/>
                </a:solidFill>
                <a:latin typeface="宋体"/>
                <a:cs typeface="宋体"/>
              </a:rPr>
              <a:t>主要包括单元、集成、系统测试等</a:t>
            </a:r>
            <a:r>
              <a:rPr dirty="0" sz="2000" spc="-100">
                <a:solidFill>
                  <a:srgbClr val="181B0D"/>
                </a:solidFill>
                <a:latin typeface="宋体"/>
                <a:cs typeface="宋体"/>
              </a:rPr>
              <a:t>内</a:t>
            </a:r>
            <a:r>
              <a:rPr dirty="0" sz="2000" spc="-105">
                <a:solidFill>
                  <a:srgbClr val="181B0D"/>
                </a:solidFill>
                <a:latin typeface="宋体"/>
                <a:cs typeface="宋体"/>
              </a:rPr>
              <a:t>容，</a:t>
            </a:r>
            <a:r>
              <a:rPr dirty="0" sz="2000" spc="-100">
                <a:solidFill>
                  <a:srgbClr val="181B0D"/>
                </a:solidFill>
                <a:latin typeface="宋体"/>
                <a:cs typeface="宋体"/>
              </a:rPr>
              <a:t>确</a:t>
            </a:r>
            <a:r>
              <a:rPr dirty="0" sz="2000" spc="-105">
                <a:solidFill>
                  <a:srgbClr val="181B0D"/>
                </a:solidFill>
                <a:latin typeface="宋体"/>
                <a:cs typeface="宋体"/>
              </a:rPr>
              <a:t>保开</a:t>
            </a:r>
            <a:r>
              <a:rPr dirty="0" sz="2000" spc="-100">
                <a:solidFill>
                  <a:srgbClr val="181B0D"/>
                </a:solidFill>
                <a:latin typeface="宋体"/>
                <a:cs typeface="宋体"/>
              </a:rPr>
              <a:t>发</a:t>
            </a:r>
            <a:r>
              <a:rPr dirty="0" sz="2000" spc="-105">
                <a:solidFill>
                  <a:srgbClr val="181B0D"/>
                </a:solidFill>
                <a:latin typeface="宋体"/>
                <a:cs typeface="宋体"/>
              </a:rPr>
              <a:t>的云</a:t>
            </a:r>
            <a:r>
              <a:rPr dirty="0" sz="2000" spc="-100">
                <a:solidFill>
                  <a:srgbClr val="181B0D"/>
                </a:solidFill>
                <a:latin typeface="宋体"/>
                <a:cs typeface="宋体"/>
              </a:rPr>
              <a:t>服</a:t>
            </a:r>
            <a:r>
              <a:rPr dirty="0" sz="2000" spc="-105">
                <a:solidFill>
                  <a:srgbClr val="181B0D"/>
                </a:solidFill>
                <a:latin typeface="宋体"/>
                <a:cs typeface="宋体"/>
              </a:rPr>
              <a:t>务功</a:t>
            </a:r>
            <a:r>
              <a:rPr dirty="0" sz="2000" spc="-100">
                <a:solidFill>
                  <a:srgbClr val="181B0D"/>
                </a:solidFill>
                <a:latin typeface="宋体"/>
                <a:cs typeface="宋体"/>
              </a:rPr>
              <a:t>能</a:t>
            </a:r>
            <a:r>
              <a:rPr dirty="0" sz="2000" spc="-105">
                <a:solidFill>
                  <a:srgbClr val="181B0D"/>
                </a:solidFill>
                <a:latin typeface="宋体"/>
                <a:cs typeface="宋体"/>
              </a:rPr>
              <a:t>能够满</a:t>
            </a:r>
            <a:endParaRPr sz="2000">
              <a:latin typeface="宋体"/>
              <a:cs typeface="宋体"/>
            </a:endParaRPr>
          </a:p>
        </p:txBody>
      </p:sp>
      <p:sp>
        <p:nvSpPr>
          <p:cNvPr id="5" name="object 5"/>
          <p:cNvSpPr txBox="1"/>
          <p:nvPr/>
        </p:nvSpPr>
        <p:spPr>
          <a:xfrm>
            <a:off x="1831594" y="1967809"/>
            <a:ext cx="8337550" cy="1504950"/>
          </a:xfrm>
          <a:prstGeom prst="rect">
            <a:avLst/>
          </a:prstGeom>
        </p:spPr>
        <p:txBody>
          <a:bodyPr wrap="square" lIns="0" tIns="90805" rIns="0" bIns="0" rtlCol="0" vert="horz">
            <a:spAutoFit/>
          </a:bodyPr>
          <a:lstStyle/>
          <a:p>
            <a:pPr marL="853440">
              <a:lnSpc>
                <a:spcPct val="100000"/>
              </a:lnSpc>
              <a:spcBef>
                <a:spcPts val="715"/>
              </a:spcBef>
            </a:pPr>
            <a:r>
              <a:rPr dirty="0" sz="2000" spc="-105">
                <a:solidFill>
                  <a:srgbClr val="181B0D"/>
                </a:solidFill>
                <a:latin typeface="宋体"/>
                <a:cs typeface="宋体"/>
              </a:rPr>
              <a:t>足用户需求</a:t>
            </a:r>
            <a:endParaRPr sz="2000">
              <a:latin typeface="宋体"/>
              <a:cs typeface="宋体"/>
            </a:endParaRPr>
          </a:p>
          <a:p>
            <a:pPr marL="396240" indent="-384175">
              <a:lnSpc>
                <a:spcPct val="100000"/>
              </a:lnSpc>
              <a:spcBef>
                <a:spcPts val="580"/>
              </a:spcBef>
              <a:buFont typeface="Franklin Gothic Book"/>
              <a:buChar char="■"/>
              <a:tabLst>
                <a:tab pos="396240" algn="l"/>
                <a:tab pos="396875" algn="l"/>
              </a:tabLst>
            </a:pPr>
            <a:r>
              <a:rPr dirty="0" sz="1900" spc="-5">
                <a:solidFill>
                  <a:srgbClr val="181B0D"/>
                </a:solidFill>
                <a:latin typeface="宋体"/>
                <a:cs typeface="宋体"/>
              </a:rPr>
              <a:t>性能测试</a:t>
            </a:r>
            <a:endParaRPr sz="1900">
              <a:latin typeface="宋体"/>
              <a:cs typeface="宋体"/>
            </a:endParaRPr>
          </a:p>
          <a:p>
            <a:pPr marL="469900">
              <a:lnSpc>
                <a:spcPct val="100000"/>
              </a:lnSpc>
              <a:spcBef>
                <a:spcPts val="509"/>
              </a:spcBef>
              <a:tabLst>
                <a:tab pos="853440" algn="l"/>
              </a:tabLst>
            </a:pPr>
            <a:r>
              <a:rPr dirty="0" sz="1900" spc="-5">
                <a:solidFill>
                  <a:srgbClr val="181B0D"/>
                </a:solidFill>
                <a:latin typeface="Franklin Gothic Book"/>
                <a:cs typeface="Franklin Gothic Book"/>
              </a:rPr>
              <a:t>–	</a:t>
            </a:r>
            <a:r>
              <a:rPr dirty="0" sz="2000" spc="-110">
                <a:solidFill>
                  <a:srgbClr val="181B0D"/>
                </a:solidFill>
                <a:latin typeface="宋体"/>
                <a:cs typeface="宋体"/>
              </a:rPr>
              <a:t>包括压力和负载测试，测试云服务</a:t>
            </a:r>
            <a:r>
              <a:rPr dirty="0" sz="2000" spc="-100">
                <a:solidFill>
                  <a:srgbClr val="181B0D"/>
                </a:solidFill>
                <a:latin typeface="宋体"/>
                <a:cs typeface="宋体"/>
              </a:rPr>
              <a:t>的</a:t>
            </a:r>
            <a:r>
              <a:rPr dirty="0" sz="2000" spc="-110">
                <a:solidFill>
                  <a:srgbClr val="181B0D"/>
                </a:solidFill>
                <a:latin typeface="宋体"/>
                <a:cs typeface="宋体"/>
              </a:rPr>
              <a:t>性能</a:t>
            </a:r>
            <a:r>
              <a:rPr dirty="0" sz="2000" spc="-100">
                <a:solidFill>
                  <a:srgbClr val="181B0D"/>
                </a:solidFill>
                <a:latin typeface="宋体"/>
                <a:cs typeface="宋体"/>
              </a:rPr>
              <a:t>能</a:t>
            </a:r>
            <a:r>
              <a:rPr dirty="0" sz="2000" spc="-110">
                <a:solidFill>
                  <a:srgbClr val="181B0D"/>
                </a:solidFill>
                <a:latin typeface="宋体"/>
                <a:cs typeface="宋体"/>
              </a:rPr>
              <a:t>否满</a:t>
            </a:r>
            <a:r>
              <a:rPr dirty="0" sz="2000" spc="-100">
                <a:solidFill>
                  <a:srgbClr val="181B0D"/>
                </a:solidFill>
                <a:latin typeface="宋体"/>
                <a:cs typeface="宋体"/>
              </a:rPr>
              <a:t>足</a:t>
            </a:r>
            <a:r>
              <a:rPr dirty="0" sz="2000" spc="-110">
                <a:solidFill>
                  <a:srgbClr val="181B0D"/>
                </a:solidFill>
                <a:latin typeface="宋体"/>
                <a:cs typeface="宋体"/>
              </a:rPr>
              <a:t>用户</a:t>
            </a:r>
            <a:r>
              <a:rPr dirty="0" sz="2000" spc="-100">
                <a:solidFill>
                  <a:srgbClr val="181B0D"/>
                </a:solidFill>
                <a:latin typeface="宋体"/>
                <a:cs typeface="宋体"/>
              </a:rPr>
              <a:t>按</a:t>
            </a:r>
            <a:r>
              <a:rPr dirty="0" sz="2000" spc="-110">
                <a:solidFill>
                  <a:srgbClr val="181B0D"/>
                </a:solidFill>
                <a:latin typeface="宋体"/>
                <a:cs typeface="宋体"/>
              </a:rPr>
              <a:t>需服</a:t>
            </a:r>
            <a:r>
              <a:rPr dirty="0" sz="2000" spc="-100">
                <a:solidFill>
                  <a:srgbClr val="181B0D"/>
                </a:solidFill>
                <a:latin typeface="宋体"/>
                <a:cs typeface="宋体"/>
              </a:rPr>
              <a:t>务</a:t>
            </a:r>
            <a:r>
              <a:rPr dirty="0" sz="2000" spc="-110">
                <a:solidFill>
                  <a:srgbClr val="181B0D"/>
                </a:solidFill>
                <a:latin typeface="宋体"/>
                <a:cs typeface="宋体"/>
              </a:rPr>
              <a:t>的要求</a:t>
            </a:r>
            <a:endParaRPr sz="2000">
              <a:latin typeface="宋体"/>
              <a:cs typeface="宋体"/>
            </a:endParaRPr>
          </a:p>
          <a:p>
            <a:pPr marL="396240" indent="-384175">
              <a:lnSpc>
                <a:spcPct val="100000"/>
              </a:lnSpc>
              <a:spcBef>
                <a:spcPts val="580"/>
              </a:spcBef>
              <a:buFont typeface="Franklin Gothic Book"/>
              <a:buChar char="■"/>
              <a:tabLst>
                <a:tab pos="396240" algn="l"/>
                <a:tab pos="396875" algn="l"/>
              </a:tabLst>
            </a:pPr>
            <a:r>
              <a:rPr dirty="0" sz="1900" spc="-5">
                <a:solidFill>
                  <a:srgbClr val="181B0D"/>
                </a:solidFill>
                <a:latin typeface="宋体"/>
                <a:cs typeface="宋体"/>
              </a:rPr>
              <a:t>可用性和恢复性测试</a:t>
            </a:r>
            <a:endParaRPr sz="1900">
              <a:latin typeface="宋体"/>
              <a:cs typeface="宋体"/>
            </a:endParaRPr>
          </a:p>
        </p:txBody>
      </p:sp>
      <p:sp>
        <p:nvSpPr>
          <p:cNvPr id="6" name="object 6"/>
          <p:cNvSpPr txBox="1"/>
          <p:nvPr/>
        </p:nvSpPr>
        <p:spPr>
          <a:xfrm>
            <a:off x="2288794" y="3512370"/>
            <a:ext cx="7880350" cy="330200"/>
          </a:xfrm>
          <a:prstGeom prst="rect">
            <a:avLst/>
          </a:prstGeom>
        </p:spPr>
        <p:txBody>
          <a:bodyPr wrap="square" lIns="0" tIns="12065" rIns="0" bIns="0" rtlCol="0" vert="horz">
            <a:spAutoFit/>
          </a:bodyPr>
          <a:lstStyle/>
          <a:p>
            <a:pPr marL="12700">
              <a:lnSpc>
                <a:spcPct val="100000"/>
              </a:lnSpc>
              <a:spcBef>
                <a:spcPts val="95"/>
              </a:spcBef>
              <a:tabLst>
                <a:tab pos="396240" algn="l"/>
              </a:tabLst>
            </a:pPr>
            <a:r>
              <a:rPr dirty="0" sz="1900" spc="-5">
                <a:solidFill>
                  <a:srgbClr val="181B0D"/>
                </a:solidFill>
                <a:latin typeface="Franklin Gothic Book"/>
                <a:cs typeface="Franklin Gothic Book"/>
              </a:rPr>
              <a:t>–	</a:t>
            </a:r>
            <a:r>
              <a:rPr dirty="0" sz="2000" spc="-105">
                <a:solidFill>
                  <a:srgbClr val="181B0D"/>
                </a:solidFill>
                <a:latin typeface="宋体"/>
                <a:cs typeface="宋体"/>
              </a:rPr>
              <a:t>主要针对发生灾难性事件后，“云</a:t>
            </a:r>
            <a:r>
              <a:rPr dirty="0" sz="2000" spc="-100">
                <a:solidFill>
                  <a:srgbClr val="181B0D"/>
                </a:solidFill>
                <a:latin typeface="宋体"/>
                <a:cs typeface="宋体"/>
              </a:rPr>
              <a:t>”</a:t>
            </a:r>
            <a:r>
              <a:rPr dirty="0" sz="2000" spc="-105">
                <a:solidFill>
                  <a:srgbClr val="181B0D"/>
                </a:solidFill>
                <a:latin typeface="宋体"/>
                <a:cs typeface="宋体"/>
              </a:rPr>
              <a:t>中的</a:t>
            </a:r>
            <a:r>
              <a:rPr dirty="0" sz="2000" spc="-100">
                <a:solidFill>
                  <a:srgbClr val="181B0D"/>
                </a:solidFill>
                <a:latin typeface="宋体"/>
                <a:cs typeface="宋体"/>
              </a:rPr>
              <a:t>数</a:t>
            </a:r>
            <a:r>
              <a:rPr dirty="0" sz="2000" spc="-105">
                <a:solidFill>
                  <a:srgbClr val="181B0D"/>
                </a:solidFill>
                <a:latin typeface="宋体"/>
                <a:cs typeface="宋体"/>
              </a:rPr>
              <a:t>据能</a:t>
            </a:r>
            <a:r>
              <a:rPr dirty="0" sz="2000" spc="-100">
                <a:solidFill>
                  <a:srgbClr val="181B0D"/>
                </a:solidFill>
                <a:latin typeface="宋体"/>
                <a:cs typeface="宋体"/>
              </a:rPr>
              <a:t>够</a:t>
            </a:r>
            <a:r>
              <a:rPr dirty="0" sz="2000" spc="-105">
                <a:solidFill>
                  <a:srgbClr val="181B0D"/>
                </a:solidFill>
                <a:latin typeface="宋体"/>
                <a:cs typeface="宋体"/>
              </a:rPr>
              <a:t>在较</a:t>
            </a:r>
            <a:r>
              <a:rPr dirty="0" sz="2000" spc="-100">
                <a:solidFill>
                  <a:srgbClr val="181B0D"/>
                </a:solidFill>
                <a:latin typeface="宋体"/>
                <a:cs typeface="宋体"/>
              </a:rPr>
              <a:t>短</a:t>
            </a:r>
            <a:r>
              <a:rPr dirty="0" sz="2000" spc="-105">
                <a:solidFill>
                  <a:srgbClr val="181B0D"/>
                </a:solidFill>
                <a:latin typeface="宋体"/>
                <a:cs typeface="宋体"/>
              </a:rPr>
              <a:t>暂的</a:t>
            </a:r>
            <a:r>
              <a:rPr dirty="0" sz="2000" spc="-100">
                <a:solidFill>
                  <a:srgbClr val="181B0D"/>
                </a:solidFill>
                <a:latin typeface="宋体"/>
                <a:cs typeface="宋体"/>
              </a:rPr>
              <a:t>时</a:t>
            </a:r>
            <a:r>
              <a:rPr dirty="0" sz="2000" spc="-105">
                <a:solidFill>
                  <a:srgbClr val="181B0D"/>
                </a:solidFill>
                <a:latin typeface="宋体"/>
                <a:cs typeface="宋体"/>
              </a:rPr>
              <a:t>间内快</a:t>
            </a:r>
            <a:endParaRPr sz="2000">
              <a:latin typeface="宋体"/>
              <a:cs typeface="宋体"/>
            </a:endParaRPr>
          </a:p>
        </p:txBody>
      </p:sp>
      <p:sp>
        <p:nvSpPr>
          <p:cNvPr id="7" name="object 7"/>
          <p:cNvSpPr txBox="1"/>
          <p:nvPr/>
        </p:nvSpPr>
        <p:spPr>
          <a:xfrm>
            <a:off x="1831594" y="3648634"/>
            <a:ext cx="5925820" cy="1872614"/>
          </a:xfrm>
          <a:prstGeom prst="rect">
            <a:avLst/>
          </a:prstGeom>
        </p:spPr>
        <p:txBody>
          <a:bodyPr wrap="square" lIns="0" tIns="90805" rIns="0" bIns="0" rtlCol="0" vert="horz">
            <a:spAutoFit/>
          </a:bodyPr>
          <a:lstStyle/>
          <a:p>
            <a:pPr marL="853440">
              <a:lnSpc>
                <a:spcPct val="100000"/>
              </a:lnSpc>
              <a:spcBef>
                <a:spcPts val="715"/>
              </a:spcBef>
            </a:pPr>
            <a:r>
              <a:rPr dirty="0" sz="2000" spc="-105">
                <a:solidFill>
                  <a:srgbClr val="181B0D"/>
                </a:solidFill>
                <a:latin typeface="宋体"/>
                <a:cs typeface="宋体"/>
              </a:rPr>
              <a:t>速恢复，使得云服务的可用性较高</a:t>
            </a:r>
            <a:endParaRPr sz="2000">
              <a:latin typeface="宋体"/>
              <a:cs typeface="宋体"/>
            </a:endParaRPr>
          </a:p>
          <a:p>
            <a:pPr marL="396240" indent="-384175">
              <a:lnSpc>
                <a:spcPct val="100000"/>
              </a:lnSpc>
              <a:spcBef>
                <a:spcPts val="585"/>
              </a:spcBef>
              <a:buFont typeface="Franklin Gothic Book"/>
              <a:buChar char="■"/>
              <a:tabLst>
                <a:tab pos="396240" algn="l"/>
                <a:tab pos="396875" algn="l"/>
              </a:tabLst>
            </a:pPr>
            <a:r>
              <a:rPr dirty="0" sz="1900" spc="-5">
                <a:solidFill>
                  <a:srgbClr val="181B0D"/>
                </a:solidFill>
                <a:latin typeface="宋体"/>
                <a:cs typeface="宋体"/>
              </a:rPr>
              <a:t>安全测试</a:t>
            </a:r>
            <a:endParaRPr sz="1900">
              <a:latin typeface="宋体"/>
              <a:cs typeface="宋体"/>
            </a:endParaRPr>
          </a:p>
          <a:p>
            <a:pPr lvl="1" marL="853440" indent="-384175">
              <a:lnSpc>
                <a:spcPct val="100000"/>
              </a:lnSpc>
              <a:spcBef>
                <a:spcPts val="509"/>
              </a:spcBef>
              <a:buSzPct val="95000"/>
              <a:buFont typeface="Franklin Gothic Book"/>
              <a:buChar char="–"/>
              <a:tabLst>
                <a:tab pos="853440" algn="l"/>
                <a:tab pos="854075" algn="l"/>
              </a:tabLst>
            </a:pPr>
            <a:r>
              <a:rPr dirty="0" sz="2000" spc="-105">
                <a:solidFill>
                  <a:srgbClr val="181B0D"/>
                </a:solidFill>
                <a:latin typeface="宋体"/>
                <a:cs typeface="宋体"/>
              </a:rPr>
              <a:t>确保云服务中存储、流动数据的保</a:t>
            </a:r>
            <a:r>
              <a:rPr dirty="0" sz="2000" spc="-100">
                <a:solidFill>
                  <a:srgbClr val="181B0D"/>
                </a:solidFill>
                <a:latin typeface="宋体"/>
                <a:cs typeface="宋体"/>
              </a:rPr>
              <a:t>密</a:t>
            </a:r>
            <a:r>
              <a:rPr dirty="0" sz="2000" spc="-105">
                <a:solidFill>
                  <a:srgbClr val="181B0D"/>
                </a:solidFill>
                <a:latin typeface="宋体"/>
                <a:cs typeface="宋体"/>
              </a:rPr>
              <a:t>性、</a:t>
            </a:r>
            <a:r>
              <a:rPr dirty="0" sz="2000" spc="-100">
                <a:solidFill>
                  <a:srgbClr val="181B0D"/>
                </a:solidFill>
                <a:latin typeface="宋体"/>
                <a:cs typeface="宋体"/>
              </a:rPr>
              <a:t>完</a:t>
            </a:r>
            <a:r>
              <a:rPr dirty="0" sz="2000" spc="-105">
                <a:solidFill>
                  <a:srgbClr val="181B0D"/>
                </a:solidFill>
                <a:latin typeface="宋体"/>
                <a:cs typeface="宋体"/>
              </a:rPr>
              <a:t>整性</a:t>
            </a:r>
            <a:endParaRPr sz="2000">
              <a:latin typeface="宋体"/>
              <a:cs typeface="宋体"/>
            </a:endParaRPr>
          </a:p>
          <a:p>
            <a:pPr lvl="1" marL="853440" indent="-384175">
              <a:lnSpc>
                <a:spcPct val="100000"/>
              </a:lnSpc>
              <a:spcBef>
                <a:spcPts val="480"/>
              </a:spcBef>
              <a:buSzPct val="95000"/>
              <a:buFont typeface="Franklin Gothic Book"/>
              <a:buChar char="–"/>
              <a:tabLst>
                <a:tab pos="853440" algn="l"/>
                <a:tab pos="854075" algn="l"/>
              </a:tabLst>
            </a:pPr>
            <a:r>
              <a:rPr dirty="0" sz="2000" spc="-105">
                <a:solidFill>
                  <a:srgbClr val="181B0D"/>
                </a:solidFill>
                <a:latin typeface="宋体"/>
                <a:cs typeface="宋体"/>
              </a:rPr>
              <a:t>“云”的安全是云服务能否使用的</a:t>
            </a:r>
            <a:r>
              <a:rPr dirty="0" sz="2000" spc="-100">
                <a:solidFill>
                  <a:srgbClr val="181B0D"/>
                </a:solidFill>
                <a:latin typeface="宋体"/>
                <a:cs typeface="宋体"/>
              </a:rPr>
              <a:t>关</a:t>
            </a:r>
            <a:r>
              <a:rPr dirty="0" sz="2000" spc="-105">
                <a:solidFill>
                  <a:srgbClr val="181B0D"/>
                </a:solidFill>
                <a:latin typeface="宋体"/>
                <a:cs typeface="宋体"/>
              </a:rPr>
              <a:t>键</a:t>
            </a:r>
            <a:endParaRPr sz="2000">
              <a:latin typeface="宋体"/>
              <a:cs typeface="宋体"/>
            </a:endParaRPr>
          </a:p>
          <a:p>
            <a:pPr marL="396240" indent="-384175">
              <a:lnSpc>
                <a:spcPct val="100000"/>
              </a:lnSpc>
              <a:spcBef>
                <a:spcPts val="595"/>
              </a:spcBef>
              <a:buFont typeface="Franklin Gothic Book"/>
              <a:buChar char="■"/>
              <a:tabLst>
                <a:tab pos="396240" algn="l"/>
                <a:tab pos="396875" algn="l"/>
              </a:tabLst>
            </a:pPr>
            <a:r>
              <a:rPr dirty="0" sz="1900" spc="-10">
                <a:solidFill>
                  <a:srgbClr val="181B0D"/>
                </a:solidFill>
                <a:latin typeface="宋体"/>
                <a:cs typeface="宋体"/>
              </a:rPr>
              <a:t>兼容性和互操作性测试</a:t>
            </a:r>
            <a:endParaRPr sz="1900">
              <a:latin typeface="宋体"/>
              <a:cs typeface="宋体"/>
            </a:endParaRPr>
          </a:p>
        </p:txBody>
      </p:sp>
      <p:sp>
        <p:nvSpPr>
          <p:cNvPr id="8" name="object 8"/>
          <p:cNvSpPr txBox="1"/>
          <p:nvPr/>
        </p:nvSpPr>
        <p:spPr>
          <a:xfrm>
            <a:off x="2288794" y="5559737"/>
            <a:ext cx="7880350" cy="545465"/>
          </a:xfrm>
          <a:prstGeom prst="rect">
            <a:avLst/>
          </a:prstGeom>
        </p:spPr>
        <p:txBody>
          <a:bodyPr wrap="square" lIns="0" tIns="102235" rIns="0" bIns="0" rtlCol="0" vert="horz">
            <a:spAutoFit/>
          </a:bodyPr>
          <a:lstStyle/>
          <a:p>
            <a:pPr marL="396240" marR="5080" indent="-384175">
              <a:lnSpc>
                <a:spcPct val="70500"/>
              </a:lnSpc>
              <a:spcBef>
                <a:spcPts val="805"/>
              </a:spcBef>
              <a:tabLst>
                <a:tab pos="396240" algn="l"/>
              </a:tabLst>
            </a:pPr>
            <a:r>
              <a:rPr dirty="0" sz="1900" spc="-5">
                <a:solidFill>
                  <a:srgbClr val="181B0D"/>
                </a:solidFill>
                <a:latin typeface="Franklin Gothic Book"/>
                <a:cs typeface="Franklin Gothic Book"/>
              </a:rPr>
              <a:t>–</a:t>
            </a:r>
            <a:r>
              <a:rPr dirty="0" sz="1900" spc="-5">
                <a:solidFill>
                  <a:srgbClr val="181B0D"/>
                </a:solidFill>
                <a:latin typeface="Franklin Gothic Book"/>
                <a:cs typeface="Franklin Gothic Book"/>
              </a:rPr>
              <a:t>	</a:t>
            </a:r>
            <a:r>
              <a:rPr dirty="0" sz="2000" spc="-105">
                <a:solidFill>
                  <a:srgbClr val="181B0D"/>
                </a:solidFill>
                <a:latin typeface="宋体"/>
                <a:cs typeface="宋体"/>
              </a:rPr>
              <a:t>为了确保开发的云服务能够运行在</a:t>
            </a:r>
            <a:r>
              <a:rPr dirty="0" sz="2000" spc="-100">
                <a:solidFill>
                  <a:srgbClr val="181B0D"/>
                </a:solidFill>
                <a:latin typeface="宋体"/>
                <a:cs typeface="宋体"/>
              </a:rPr>
              <a:t>不</a:t>
            </a:r>
            <a:r>
              <a:rPr dirty="0" sz="2000" spc="-105">
                <a:solidFill>
                  <a:srgbClr val="181B0D"/>
                </a:solidFill>
                <a:latin typeface="宋体"/>
                <a:cs typeface="宋体"/>
              </a:rPr>
              <a:t>同的</a:t>
            </a:r>
            <a:r>
              <a:rPr dirty="0" sz="2000" spc="-100">
                <a:solidFill>
                  <a:srgbClr val="181B0D"/>
                </a:solidFill>
                <a:latin typeface="宋体"/>
                <a:cs typeface="宋体"/>
              </a:rPr>
              <a:t>配</a:t>
            </a:r>
            <a:r>
              <a:rPr dirty="0" sz="2000" spc="-105">
                <a:solidFill>
                  <a:srgbClr val="181B0D"/>
                </a:solidFill>
                <a:latin typeface="宋体"/>
                <a:cs typeface="宋体"/>
              </a:rPr>
              <a:t>置环</a:t>
            </a:r>
            <a:r>
              <a:rPr dirty="0" sz="2000" spc="-100">
                <a:solidFill>
                  <a:srgbClr val="181B0D"/>
                </a:solidFill>
                <a:latin typeface="宋体"/>
                <a:cs typeface="宋体"/>
              </a:rPr>
              <a:t>境</a:t>
            </a:r>
            <a:r>
              <a:rPr dirty="0" sz="2000" spc="-105">
                <a:solidFill>
                  <a:srgbClr val="181B0D"/>
                </a:solidFill>
                <a:latin typeface="宋体"/>
                <a:cs typeface="宋体"/>
              </a:rPr>
              <a:t>下，</a:t>
            </a:r>
            <a:r>
              <a:rPr dirty="0" sz="2000" spc="-100">
                <a:solidFill>
                  <a:srgbClr val="181B0D"/>
                </a:solidFill>
                <a:latin typeface="宋体"/>
                <a:cs typeface="宋体"/>
              </a:rPr>
              <a:t>如</a:t>
            </a:r>
            <a:r>
              <a:rPr dirty="0" sz="2000" spc="-105">
                <a:solidFill>
                  <a:srgbClr val="181B0D"/>
                </a:solidFill>
                <a:latin typeface="宋体"/>
                <a:cs typeface="宋体"/>
              </a:rPr>
              <a:t>不同</a:t>
            </a:r>
            <a:r>
              <a:rPr dirty="0" sz="2000" spc="-100">
                <a:solidFill>
                  <a:srgbClr val="181B0D"/>
                </a:solidFill>
                <a:latin typeface="宋体"/>
                <a:cs typeface="宋体"/>
              </a:rPr>
              <a:t>的</a:t>
            </a:r>
            <a:r>
              <a:rPr dirty="0" sz="2000" spc="-95">
                <a:solidFill>
                  <a:srgbClr val="181B0D"/>
                </a:solidFill>
                <a:latin typeface="宋体"/>
                <a:cs typeface="宋体"/>
              </a:rPr>
              <a:t>操作系 </a:t>
            </a:r>
            <a:r>
              <a:rPr dirty="0" sz="2000" spc="-105">
                <a:solidFill>
                  <a:srgbClr val="181B0D"/>
                </a:solidFill>
                <a:latin typeface="宋体"/>
                <a:cs typeface="宋体"/>
              </a:rPr>
              <a:t>统、浏览器、服务器等</a:t>
            </a:r>
            <a:endParaRPr sz="2000">
              <a:latin typeface="宋体"/>
              <a:cs typeface="宋体"/>
            </a:endParaRPr>
          </a:p>
        </p:txBody>
      </p:sp>
      <p:sp>
        <p:nvSpPr>
          <p:cNvPr id="9" name="object 9"/>
          <p:cNvSpPr txBox="1"/>
          <p:nvPr/>
        </p:nvSpPr>
        <p:spPr>
          <a:xfrm>
            <a:off x="0" y="0"/>
            <a:ext cx="253365" cy="299720"/>
          </a:xfrm>
          <a:prstGeom prst="rect">
            <a:avLst/>
          </a:prstGeom>
        </p:spPr>
        <p:txBody>
          <a:bodyPr wrap="square" lIns="0" tIns="12700" rIns="0" bIns="0" rtlCol="0" vert="horz">
            <a:spAutoFit/>
          </a:bodyPr>
          <a:lstStyle/>
          <a:p>
            <a:pPr>
              <a:lnSpc>
                <a:spcPct val="100000"/>
              </a:lnSpc>
              <a:spcBef>
                <a:spcPts val="100"/>
              </a:spcBef>
            </a:pPr>
            <a:r>
              <a:rPr dirty="0" sz="1800" spc="-120">
                <a:latin typeface="Franklin Gothic Book"/>
                <a:cs typeface="Franklin Gothic Book"/>
              </a:rPr>
              <a:t>41</a:t>
            </a:r>
            <a:endParaRPr sz="1800">
              <a:latin typeface="Franklin Gothic Book"/>
              <a:cs typeface="Franklin Gothic Book"/>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85590" cy="635000"/>
          </a:xfrm>
          <a:prstGeom prst="rect"/>
        </p:spPr>
        <p:txBody>
          <a:bodyPr wrap="square" lIns="0" tIns="12065" rIns="0" bIns="0" rtlCol="0" vert="horz">
            <a:spAutoFit/>
          </a:bodyPr>
          <a:lstStyle/>
          <a:p>
            <a:pPr marL="12700">
              <a:lnSpc>
                <a:spcPct val="100000"/>
              </a:lnSpc>
              <a:spcBef>
                <a:spcPts val="95"/>
              </a:spcBef>
            </a:pPr>
            <a:r>
              <a:rPr dirty="0" spc="-5"/>
              <a:t>云测试现状及挑战</a:t>
            </a:r>
          </a:p>
        </p:txBody>
      </p:sp>
      <p:sp>
        <p:nvSpPr>
          <p:cNvPr id="3" name="object 3"/>
          <p:cNvSpPr txBox="1"/>
          <p:nvPr/>
        </p:nvSpPr>
        <p:spPr>
          <a:xfrm>
            <a:off x="1450594" y="1285449"/>
            <a:ext cx="9391650" cy="4984750"/>
          </a:xfrm>
          <a:prstGeom prst="rect">
            <a:avLst/>
          </a:prstGeom>
        </p:spPr>
        <p:txBody>
          <a:bodyPr wrap="square" lIns="0" tIns="40640" rIns="0" bIns="0" rtlCol="0" vert="horz">
            <a:spAutoFit/>
          </a:bodyPr>
          <a:lstStyle/>
          <a:p>
            <a:pPr marL="396240" indent="-384175">
              <a:lnSpc>
                <a:spcPct val="100000"/>
              </a:lnSpc>
              <a:spcBef>
                <a:spcPts val="320"/>
              </a:spcBef>
              <a:buFont typeface="Franklin Gothic Book"/>
              <a:buChar char="■"/>
              <a:tabLst>
                <a:tab pos="396240" algn="l"/>
                <a:tab pos="396875" algn="l"/>
              </a:tabLst>
            </a:pPr>
            <a:r>
              <a:rPr dirty="0" sz="1900" spc="-5">
                <a:solidFill>
                  <a:srgbClr val="181B0D"/>
                </a:solidFill>
                <a:latin typeface="宋体"/>
                <a:cs typeface="宋体"/>
              </a:rPr>
              <a:t>云测试的现状</a:t>
            </a:r>
            <a:endParaRPr sz="1900">
              <a:latin typeface="宋体"/>
              <a:cs typeface="宋体"/>
            </a:endParaRPr>
          </a:p>
          <a:p>
            <a:pPr lvl="1" marL="927100" indent="-384175">
              <a:lnSpc>
                <a:spcPct val="100000"/>
              </a:lnSpc>
              <a:spcBef>
                <a:spcPts val="235"/>
              </a:spcBef>
              <a:buSzPct val="95000"/>
              <a:buFont typeface="Franklin Gothic Book"/>
              <a:buChar char="–"/>
              <a:tabLst>
                <a:tab pos="926465" algn="l"/>
                <a:tab pos="927100" algn="l"/>
              </a:tabLst>
            </a:pPr>
            <a:r>
              <a:rPr dirty="0" sz="2000" spc="-110">
                <a:solidFill>
                  <a:srgbClr val="181B0D"/>
                </a:solidFill>
                <a:latin typeface="宋体"/>
                <a:cs typeface="宋体"/>
              </a:rPr>
              <a:t>测试人员利用云测试服务商提供的</a:t>
            </a:r>
            <a:r>
              <a:rPr dirty="0" sz="2000" spc="-100">
                <a:solidFill>
                  <a:srgbClr val="181B0D"/>
                </a:solidFill>
                <a:latin typeface="宋体"/>
                <a:cs typeface="宋体"/>
              </a:rPr>
              <a:t>测</a:t>
            </a:r>
            <a:r>
              <a:rPr dirty="0" sz="2000" spc="-110">
                <a:solidFill>
                  <a:srgbClr val="181B0D"/>
                </a:solidFill>
                <a:latin typeface="宋体"/>
                <a:cs typeface="宋体"/>
              </a:rPr>
              <a:t>试环</a:t>
            </a:r>
            <a:r>
              <a:rPr dirty="0" sz="2000" spc="-100">
                <a:solidFill>
                  <a:srgbClr val="181B0D"/>
                </a:solidFill>
                <a:latin typeface="宋体"/>
                <a:cs typeface="宋体"/>
              </a:rPr>
              <a:t>境</a:t>
            </a:r>
            <a:r>
              <a:rPr dirty="0" sz="2000" spc="-110">
                <a:solidFill>
                  <a:srgbClr val="181B0D"/>
                </a:solidFill>
                <a:latin typeface="宋体"/>
                <a:cs typeface="宋体"/>
              </a:rPr>
              <a:t>，运</a:t>
            </a:r>
            <a:r>
              <a:rPr dirty="0" sz="2000" spc="-100">
                <a:solidFill>
                  <a:srgbClr val="181B0D"/>
                </a:solidFill>
                <a:latin typeface="宋体"/>
                <a:cs typeface="宋体"/>
              </a:rPr>
              <a:t>行</a:t>
            </a:r>
            <a:r>
              <a:rPr dirty="0" sz="2000" spc="-110">
                <a:solidFill>
                  <a:srgbClr val="181B0D"/>
                </a:solidFill>
                <a:latin typeface="宋体"/>
                <a:cs typeface="宋体"/>
              </a:rPr>
              <a:t>自己</a:t>
            </a:r>
            <a:r>
              <a:rPr dirty="0" sz="2000" spc="-100">
                <a:solidFill>
                  <a:srgbClr val="181B0D"/>
                </a:solidFill>
                <a:latin typeface="宋体"/>
                <a:cs typeface="宋体"/>
              </a:rPr>
              <a:t>的</a:t>
            </a:r>
            <a:r>
              <a:rPr dirty="0" sz="2000" spc="-110">
                <a:solidFill>
                  <a:srgbClr val="181B0D"/>
                </a:solidFill>
                <a:latin typeface="宋体"/>
                <a:cs typeface="宋体"/>
              </a:rPr>
              <a:t>测试</a:t>
            </a:r>
            <a:r>
              <a:rPr dirty="0" sz="2000" spc="-100">
                <a:solidFill>
                  <a:srgbClr val="181B0D"/>
                </a:solidFill>
                <a:latin typeface="宋体"/>
                <a:cs typeface="宋体"/>
              </a:rPr>
              <a:t>用</a:t>
            </a:r>
            <a:r>
              <a:rPr dirty="0" sz="2000" spc="-90">
                <a:solidFill>
                  <a:srgbClr val="181B0D"/>
                </a:solidFill>
                <a:latin typeface="宋体"/>
                <a:cs typeface="宋体"/>
              </a:rPr>
              <a:t>例</a:t>
            </a:r>
            <a:r>
              <a:rPr dirty="0" sz="2000" spc="-105">
                <a:solidFill>
                  <a:srgbClr val="181B0D"/>
                </a:solidFill>
                <a:latin typeface="宋体"/>
                <a:cs typeface="宋体"/>
              </a:rPr>
              <a:t>。</a:t>
            </a:r>
            <a:endParaRPr sz="2000">
              <a:latin typeface="宋体"/>
              <a:cs typeface="宋体"/>
            </a:endParaRPr>
          </a:p>
          <a:p>
            <a:pPr lvl="1" marL="927100" marR="20320" indent="-384175">
              <a:lnSpc>
                <a:spcPct val="79500"/>
              </a:lnSpc>
              <a:spcBef>
                <a:spcPts val="710"/>
              </a:spcBef>
              <a:buSzPct val="95000"/>
              <a:buFont typeface="Franklin Gothic Book"/>
              <a:buChar char="–"/>
              <a:tabLst>
                <a:tab pos="926465" algn="l"/>
                <a:tab pos="927100" algn="l"/>
              </a:tabLst>
            </a:pPr>
            <a:r>
              <a:rPr dirty="0" sz="2000" spc="-105">
                <a:solidFill>
                  <a:srgbClr val="181B0D"/>
                </a:solidFill>
                <a:latin typeface="宋体"/>
                <a:cs typeface="宋体"/>
              </a:rPr>
              <a:t>云测试服务商为测试人员提供测试</a:t>
            </a:r>
            <a:r>
              <a:rPr dirty="0" sz="2000" spc="-100">
                <a:solidFill>
                  <a:srgbClr val="181B0D"/>
                </a:solidFill>
                <a:latin typeface="宋体"/>
                <a:cs typeface="宋体"/>
              </a:rPr>
              <a:t>执</a:t>
            </a:r>
            <a:r>
              <a:rPr dirty="0" sz="2000" spc="-105">
                <a:solidFill>
                  <a:srgbClr val="181B0D"/>
                </a:solidFill>
                <a:latin typeface="宋体"/>
                <a:cs typeface="宋体"/>
              </a:rPr>
              <a:t>行的</a:t>
            </a:r>
            <a:r>
              <a:rPr dirty="0" sz="2000" spc="-100">
                <a:solidFill>
                  <a:srgbClr val="181B0D"/>
                </a:solidFill>
                <a:latin typeface="宋体"/>
                <a:cs typeface="宋体"/>
              </a:rPr>
              <a:t>服</a:t>
            </a:r>
            <a:r>
              <a:rPr dirty="0" sz="2000" spc="-105">
                <a:solidFill>
                  <a:srgbClr val="181B0D"/>
                </a:solidFill>
                <a:latin typeface="宋体"/>
                <a:cs typeface="宋体"/>
              </a:rPr>
              <a:t>务。</a:t>
            </a:r>
            <a:r>
              <a:rPr dirty="0" sz="2000" spc="-100">
                <a:solidFill>
                  <a:srgbClr val="181B0D"/>
                </a:solidFill>
                <a:latin typeface="宋体"/>
                <a:cs typeface="宋体"/>
              </a:rPr>
              <a:t>测</a:t>
            </a:r>
            <a:r>
              <a:rPr dirty="0" sz="2000" spc="-105">
                <a:solidFill>
                  <a:srgbClr val="181B0D"/>
                </a:solidFill>
                <a:latin typeface="宋体"/>
                <a:cs typeface="宋体"/>
              </a:rPr>
              <a:t>试人</a:t>
            </a:r>
            <a:r>
              <a:rPr dirty="0" sz="2000" spc="-100">
                <a:solidFill>
                  <a:srgbClr val="181B0D"/>
                </a:solidFill>
                <a:latin typeface="宋体"/>
                <a:cs typeface="宋体"/>
              </a:rPr>
              <a:t>员</a:t>
            </a:r>
            <a:r>
              <a:rPr dirty="0" sz="2000" spc="-105">
                <a:solidFill>
                  <a:srgbClr val="181B0D"/>
                </a:solidFill>
                <a:latin typeface="宋体"/>
                <a:cs typeface="宋体"/>
              </a:rPr>
              <a:t>编写</a:t>
            </a:r>
            <a:r>
              <a:rPr dirty="0" sz="2000" spc="-100">
                <a:solidFill>
                  <a:srgbClr val="181B0D"/>
                </a:solidFill>
                <a:latin typeface="宋体"/>
                <a:cs typeface="宋体"/>
              </a:rPr>
              <a:t>好</a:t>
            </a:r>
            <a:r>
              <a:rPr dirty="0" sz="2000" spc="-105">
                <a:solidFill>
                  <a:srgbClr val="181B0D"/>
                </a:solidFill>
                <a:latin typeface="宋体"/>
                <a:cs typeface="宋体"/>
              </a:rPr>
              <a:t>测试</a:t>
            </a:r>
            <a:r>
              <a:rPr dirty="0" sz="2000" spc="-100">
                <a:solidFill>
                  <a:srgbClr val="181B0D"/>
                </a:solidFill>
                <a:latin typeface="宋体"/>
                <a:cs typeface="宋体"/>
              </a:rPr>
              <a:t>用</a:t>
            </a:r>
            <a:r>
              <a:rPr dirty="0" sz="2000" spc="-105">
                <a:solidFill>
                  <a:srgbClr val="181B0D"/>
                </a:solidFill>
                <a:latin typeface="宋体"/>
                <a:cs typeface="宋体"/>
              </a:rPr>
              <a:t>例后</a:t>
            </a:r>
            <a:r>
              <a:rPr dirty="0" sz="2000" spc="-100">
                <a:solidFill>
                  <a:srgbClr val="181B0D"/>
                </a:solidFill>
                <a:latin typeface="宋体"/>
                <a:cs typeface="宋体"/>
              </a:rPr>
              <a:t>，</a:t>
            </a:r>
            <a:r>
              <a:rPr dirty="0" sz="2000" spc="-80">
                <a:solidFill>
                  <a:srgbClr val="181B0D"/>
                </a:solidFill>
                <a:latin typeface="宋体"/>
                <a:cs typeface="宋体"/>
              </a:rPr>
              <a:t>提 </a:t>
            </a:r>
            <a:r>
              <a:rPr dirty="0" sz="2000" spc="-105">
                <a:solidFill>
                  <a:srgbClr val="181B0D"/>
                </a:solidFill>
                <a:latin typeface="宋体"/>
                <a:cs typeface="宋体"/>
              </a:rPr>
              <a:t>交给云测试平台，云测试平台执行</a:t>
            </a:r>
            <a:r>
              <a:rPr dirty="0" sz="2000" spc="-100">
                <a:solidFill>
                  <a:srgbClr val="181B0D"/>
                </a:solidFill>
                <a:latin typeface="宋体"/>
                <a:cs typeface="宋体"/>
              </a:rPr>
              <a:t>测</a:t>
            </a:r>
            <a:r>
              <a:rPr dirty="0" sz="2000" spc="-105">
                <a:solidFill>
                  <a:srgbClr val="181B0D"/>
                </a:solidFill>
                <a:latin typeface="宋体"/>
                <a:cs typeface="宋体"/>
              </a:rPr>
              <a:t>试并</a:t>
            </a:r>
            <a:r>
              <a:rPr dirty="0" sz="2000" spc="-100">
                <a:solidFill>
                  <a:srgbClr val="181B0D"/>
                </a:solidFill>
                <a:latin typeface="宋体"/>
                <a:cs typeface="宋体"/>
              </a:rPr>
              <a:t>返</a:t>
            </a:r>
            <a:r>
              <a:rPr dirty="0" sz="2000" spc="-105">
                <a:solidFill>
                  <a:srgbClr val="181B0D"/>
                </a:solidFill>
                <a:latin typeface="宋体"/>
                <a:cs typeface="宋体"/>
              </a:rPr>
              <a:t>回测</a:t>
            </a:r>
            <a:r>
              <a:rPr dirty="0" sz="2000" spc="-100">
                <a:solidFill>
                  <a:srgbClr val="181B0D"/>
                </a:solidFill>
                <a:latin typeface="宋体"/>
                <a:cs typeface="宋体"/>
              </a:rPr>
              <a:t>试</a:t>
            </a:r>
            <a:r>
              <a:rPr dirty="0" sz="2000" spc="-105">
                <a:solidFill>
                  <a:srgbClr val="181B0D"/>
                </a:solidFill>
                <a:latin typeface="宋体"/>
                <a:cs typeface="宋体"/>
              </a:rPr>
              <a:t>结</a:t>
            </a:r>
            <a:r>
              <a:rPr dirty="0" sz="2000" spc="-95">
                <a:solidFill>
                  <a:srgbClr val="181B0D"/>
                </a:solidFill>
                <a:latin typeface="宋体"/>
                <a:cs typeface="宋体"/>
              </a:rPr>
              <a:t>果</a:t>
            </a:r>
            <a:r>
              <a:rPr dirty="0" sz="2000" spc="-105">
                <a:solidFill>
                  <a:srgbClr val="181B0D"/>
                </a:solidFill>
                <a:latin typeface="宋体"/>
                <a:cs typeface="宋体"/>
              </a:rPr>
              <a:t>。</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测试中需要使用软件工具或测试运</a:t>
            </a:r>
            <a:r>
              <a:rPr dirty="0" sz="2000" spc="-100">
                <a:solidFill>
                  <a:srgbClr val="181B0D"/>
                </a:solidFill>
                <a:latin typeface="宋体"/>
                <a:cs typeface="宋体"/>
              </a:rPr>
              <a:t>行</a:t>
            </a:r>
            <a:r>
              <a:rPr dirty="0" sz="2000" spc="-105">
                <a:solidFill>
                  <a:srgbClr val="181B0D"/>
                </a:solidFill>
                <a:latin typeface="宋体"/>
                <a:cs typeface="宋体"/>
              </a:rPr>
              <a:t>于不</a:t>
            </a:r>
            <a:r>
              <a:rPr dirty="0" sz="2000" spc="-100">
                <a:solidFill>
                  <a:srgbClr val="181B0D"/>
                </a:solidFill>
                <a:latin typeface="宋体"/>
                <a:cs typeface="宋体"/>
              </a:rPr>
              <a:t>同</a:t>
            </a:r>
            <a:r>
              <a:rPr dirty="0" sz="2000" spc="-105">
                <a:solidFill>
                  <a:srgbClr val="181B0D"/>
                </a:solidFill>
                <a:latin typeface="宋体"/>
                <a:cs typeface="宋体"/>
              </a:rPr>
              <a:t>测试</a:t>
            </a:r>
            <a:r>
              <a:rPr dirty="0" sz="2000" spc="-100">
                <a:solidFill>
                  <a:srgbClr val="181B0D"/>
                </a:solidFill>
                <a:latin typeface="宋体"/>
                <a:cs typeface="宋体"/>
              </a:rPr>
              <a:t>环</a:t>
            </a:r>
            <a:r>
              <a:rPr dirty="0" sz="2000" spc="-105">
                <a:solidFill>
                  <a:srgbClr val="181B0D"/>
                </a:solidFill>
                <a:latin typeface="宋体"/>
                <a:cs typeface="宋体"/>
              </a:rPr>
              <a:t>境都</a:t>
            </a:r>
            <a:r>
              <a:rPr dirty="0" sz="2000" spc="-100">
                <a:solidFill>
                  <a:srgbClr val="181B0D"/>
                </a:solidFill>
                <a:latin typeface="宋体"/>
                <a:cs typeface="宋体"/>
              </a:rPr>
              <a:t>可</a:t>
            </a:r>
            <a:r>
              <a:rPr dirty="0" sz="2000" spc="-105">
                <a:solidFill>
                  <a:srgbClr val="181B0D"/>
                </a:solidFill>
                <a:latin typeface="宋体"/>
                <a:cs typeface="宋体"/>
              </a:rPr>
              <a:t>进行</a:t>
            </a:r>
            <a:r>
              <a:rPr dirty="0" sz="2000" spc="-100">
                <a:solidFill>
                  <a:srgbClr val="181B0D"/>
                </a:solidFill>
                <a:latin typeface="宋体"/>
                <a:cs typeface="宋体"/>
              </a:rPr>
              <a:t>云</a:t>
            </a:r>
            <a:r>
              <a:rPr dirty="0" sz="2000" spc="-105">
                <a:solidFill>
                  <a:srgbClr val="181B0D"/>
                </a:solidFill>
                <a:latin typeface="宋体"/>
                <a:cs typeface="宋体"/>
              </a:rPr>
              <a:t>测试。</a:t>
            </a:r>
            <a:endParaRPr sz="2000">
              <a:latin typeface="宋体"/>
              <a:cs typeface="宋体"/>
            </a:endParaRPr>
          </a:p>
          <a:p>
            <a:pPr marL="396240" indent="-384175">
              <a:lnSpc>
                <a:spcPct val="100000"/>
              </a:lnSpc>
              <a:spcBef>
                <a:spcPts val="819"/>
              </a:spcBef>
              <a:buFont typeface="Franklin Gothic Book"/>
              <a:buChar char="■"/>
              <a:tabLst>
                <a:tab pos="396240" algn="l"/>
                <a:tab pos="396875" algn="l"/>
              </a:tabLst>
            </a:pPr>
            <a:r>
              <a:rPr dirty="0" sz="1900" spc="-10">
                <a:solidFill>
                  <a:srgbClr val="181B0D"/>
                </a:solidFill>
                <a:latin typeface="宋体"/>
                <a:cs typeface="宋体"/>
              </a:rPr>
              <a:t>云测试挑战</a:t>
            </a:r>
            <a:endParaRPr sz="1900">
              <a:latin typeface="宋体"/>
              <a:cs typeface="宋体"/>
            </a:endParaRPr>
          </a:p>
          <a:p>
            <a:pPr lvl="1" marL="927100" indent="-384175">
              <a:lnSpc>
                <a:spcPct val="100000"/>
              </a:lnSpc>
              <a:spcBef>
                <a:spcPts val="240"/>
              </a:spcBef>
              <a:buSzPct val="95000"/>
              <a:buFont typeface="Franklin Gothic Book"/>
              <a:buChar char="–"/>
              <a:tabLst>
                <a:tab pos="926465" algn="l"/>
                <a:tab pos="927100" algn="l"/>
              </a:tabLst>
            </a:pPr>
            <a:r>
              <a:rPr dirty="0" sz="2000" spc="-105">
                <a:solidFill>
                  <a:srgbClr val="181B0D"/>
                </a:solidFill>
                <a:latin typeface="宋体"/>
                <a:cs typeface="宋体"/>
              </a:rPr>
              <a:t>数据安全</a:t>
            </a:r>
            <a:endParaRPr sz="2000">
              <a:latin typeface="宋体"/>
              <a:cs typeface="宋体"/>
            </a:endParaRPr>
          </a:p>
          <a:p>
            <a:pPr lvl="2" marL="1384300" marR="5715" indent="-384175">
              <a:lnSpc>
                <a:spcPts val="1720"/>
              </a:lnSpc>
              <a:spcBef>
                <a:spcPts val="685"/>
              </a:spcBef>
              <a:buFont typeface="Franklin Gothic Book"/>
              <a:buChar char="■"/>
              <a:tabLst>
                <a:tab pos="1383665" algn="l"/>
                <a:tab pos="1384300" algn="l"/>
              </a:tabLst>
            </a:pPr>
            <a:r>
              <a:rPr dirty="0" sz="1700">
                <a:solidFill>
                  <a:srgbClr val="181B0D"/>
                </a:solidFill>
                <a:latin typeface="宋体"/>
                <a:cs typeface="宋体"/>
              </a:rPr>
              <a:t>用户数据都是基于云环</a:t>
            </a:r>
            <a:r>
              <a:rPr dirty="0" sz="1700" spc="-15">
                <a:solidFill>
                  <a:srgbClr val="181B0D"/>
                </a:solidFill>
                <a:latin typeface="宋体"/>
                <a:cs typeface="宋体"/>
              </a:rPr>
              <a:t>境</a:t>
            </a:r>
            <a:r>
              <a:rPr dirty="0" sz="1700">
                <a:solidFill>
                  <a:srgbClr val="181B0D"/>
                </a:solidFill>
                <a:latin typeface="宋体"/>
                <a:cs typeface="宋体"/>
              </a:rPr>
              <a:t>的，</a:t>
            </a:r>
            <a:r>
              <a:rPr dirty="0" sz="1700" spc="-15">
                <a:solidFill>
                  <a:srgbClr val="181B0D"/>
                </a:solidFill>
                <a:latin typeface="宋体"/>
                <a:cs typeface="宋体"/>
              </a:rPr>
              <a:t>会</a:t>
            </a:r>
            <a:r>
              <a:rPr dirty="0" sz="1700">
                <a:solidFill>
                  <a:srgbClr val="181B0D"/>
                </a:solidFill>
                <a:latin typeface="宋体"/>
                <a:cs typeface="宋体"/>
              </a:rPr>
              <a:t>涉及</a:t>
            </a:r>
            <a:r>
              <a:rPr dirty="0" sz="1700" spc="-15">
                <a:solidFill>
                  <a:srgbClr val="181B0D"/>
                </a:solidFill>
                <a:latin typeface="宋体"/>
                <a:cs typeface="宋体"/>
              </a:rPr>
              <a:t>用</a:t>
            </a:r>
            <a:r>
              <a:rPr dirty="0" sz="1700">
                <a:solidFill>
                  <a:srgbClr val="181B0D"/>
                </a:solidFill>
                <a:latin typeface="宋体"/>
                <a:cs typeface="宋体"/>
              </a:rPr>
              <a:t>户敏</a:t>
            </a:r>
            <a:r>
              <a:rPr dirty="0" sz="1700" spc="-15">
                <a:solidFill>
                  <a:srgbClr val="181B0D"/>
                </a:solidFill>
                <a:latin typeface="宋体"/>
                <a:cs typeface="宋体"/>
              </a:rPr>
              <a:t>感</a:t>
            </a:r>
            <a:r>
              <a:rPr dirty="0" sz="1700">
                <a:solidFill>
                  <a:srgbClr val="181B0D"/>
                </a:solidFill>
                <a:latin typeface="宋体"/>
                <a:cs typeface="宋体"/>
              </a:rPr>
              <a:t>数据</a:t>
            </a:r>
            <a:r>
              <a:rPr dirty="0" sz="1700" spc="-15">
                <a:solidFill>
                  <a:srgbClr val="181B0D"/>
                </a:solidFill>
                <a:latin typeface="宋体"/>
                <a:cs typeface="宋体"/>
              </a:rPr>
              <a:t>的</a:t>
            </a:r>
            <a:r>
              <a:rPr dirty="0" sz="1700">
                <a:solidFill>
                  <a:srgbClr val="181B0D"/>
                </a:solidFill>
                <a:latin typeface="宋体"/>
                <a:cs typeface="宋体"/>
              </a:rPr>
              <a:t>隐私</a:t>
            </a:r>
            <a:r>
              <a:rPr dirty="0" sz="1700" spc="-15">
                <a:solidFill>
                  <a:srgbClr val="181B0D"/>
                </a:solidFill>
                <a:latin typeface="宋体"/>
                <a:cs typeface="宋体"/>
              </a:rPr>
              <a:t>问</a:t>
            </a:r>
            <a:r>
              <a:rPr dirty="0" sz="1700">
                <a:solidFill>
                  <a:srgbClr val="181B0D"/>
                </a:solidFill>
                <a:latin typeface="宋体"/>
                <a:cs typeface="宋体"/>
              </a:rPr>
              <a:t>题；</a:t>
            </a:r>
            <a:r>
              <a:rPr dirty="0" sz="1700" spc="-15">
                <a:solidFill>
                  <a:srgbClr val="181B0D"/>
                </a:solidFill>
                <a:latin typeface="宋体"/>
                <a:cs typeface="宋体"/>
              </a:rPr>
              <a:t>同</a:t>
            </a:r>
            <a:r>
              <a:rPr dirty="0" sz="1700">
                <a:solidFill>
                  <a:srgbClr val="181B0D"/>
                </a:solidFill>
                <a:latin typeface="宋体"/>
                <a:cs typeface="宋体"/>
              </a:rPr>
              <a:t>时随</a:t>
            </a:r>
            <a:r>
              <a:rPr dirty="0" sz="1700" spc="-15">
                <a:solidFill>
                  <a:srgbClr val="181B0D"/>
                </a:solidFill>
                <a:latin typeface="宋体"/>
                <a:cs typeface="宋体"/>
              </a:rPr>
              <a:t>着</a:t>
            </a:r>
            <a:r>
              <a:rPr dirty="0" sz="1700">
                <a:solidFill>
                  <a:srgbClr val="181B0D"/>
                </a:solidFill>
                <a:latin typeface="宋体"/>
                <a:cs typeface="宋体"/>
              </a:rPr>
              <a:t>应用</a:t>
            </a:r>
            <a:r>
              <a:rPr dirty="0" sz="1700" spc="-15">
                <a:solidFill>
                  <a:srgbClr val="181B0D"/>
                </a:solidFill>
                <a:latin typeface="宋体"/>
                <a:cs typeface="宋体"/>
              </a:rPr>
              <a:t>信</a:t>
            </a:r>
            <a:r>
              <a:rPr dirty="0" sz="1700">
                <a:solidFill>
                  <a:srgbClr val="181B0D"/>
                </a:solidFill>
                <a:latin typeface="宋体"/>
                <a:cs typeface="宋体"/>
              </a:rPr>
              <a:t>息的 交互，这些数据会在不</a:t>
            </a:r>
            <a:r>
              <a:rPr dirty="0" sz="1700" spc="-15">
                <a:solidFill>
                  <a:srgbClr val="181B0D"/>
                </a:solidFill>
                <a:latin typeface="宋体"/>
                <a:cs typeface="宋体"/>
              </a:rPr>
              <a:t>同</a:t>
            </a:r>
            <a:r>
              <a:rPr dirty="0" sz="1700">
                <a:solidFill>
                  <a:srgbClr val="181B0D"/>
                </a:solidFill>
                <a:latin typeface="宋体"/>
                <a:cs typeface="宋体"/>
              </a:rPr>
              <a:t>系统</a:t>
            </a:r>
            <a:r>
              <a:rPr dirty="0" sz="1700" spc="-15">
                <a:solidFill>
                  <a:srgbClr val="181B0D"/>
                </a:solidFill>
                <a:latin typeface="宋体"/>
                <a:cs typeface="宋体"/>
              </a:rPr>
              <a:t>之</a:t>
            </a:r>
            <a:r>
              <a:rPr dirty="0" sz="1700">
                <a:solidFill>
                  <a:srgbClr val="181B0D"/>
                </a:solidFill>
                <a:latin typeface="宋体"/>
                <a:cs typeface="宋体"/>
              </a:rPr>
              <a:t>间流</a:t>
            </a:r>
            <a:r>
              <a:rPr dirty="0" sz="1700" spc="-10">
                <a:solidFill>
                  <a:srgbClr val="181B0D"/>
                </a:solidFill>
                <a:latin typeface="宋体"/>
                <a:cs typeface="宋体"/>
              </a:rPr>
              <a:t>动</a:t>
            </a:r>
            <a:r>
              <a:rPr dirty="0" sz="1700">
                <a:solidFill>
                  <a:srgbClr val="181B0D"/>
                </a:solidFill>
                <a:latin typeface="宋体"/>
                <a:cs typeface="宋体"/>
              </a:rPr>
              <a:t>。</a:t>
            </a:r>
            <a:endParaRPr sz="1700">
              <a:latin typeface="宋体"/>
              <a:cs typeface="宋体"/>
            </a:endParaRPr>
          </a:p>
          <a:p>
            <a:pPr lvl="1" marL="927100" indent="-384175">
              <a:lnSpc>
                <a:spcPct val="100000"/>
              </a:lnSpc>
              <a:spcBef>
                <a:spcPts val="204"/>
              </a:spcBef>
              <a:buSzPct val="95000"/>
              <a:buFont typeface="Franklin Gothic Book"/>
              <a:buChar char="–"/>
              <a:tabLst>
                <a:tab pos="926465" algn="l"/>
                <a:tab pos="927100" algn="l"/>
              </a:tabLst>
            </a:pPr>
            <a:r>
              <a:rPr dirty="0" sz="2000" spc="-110">
                <a:solidFill>
                  <a:srgbClr val="181B0D"/>
                </a:solidFill>
                <a:latin typeface="宋体"/>
                <a:cs typeface="宋体"/>
              </a:rPr>
              <a:t>集成问题</a:t>
            </a:r>
            <a:endParaRPr sz="2000">
              <a:latin typeface="宋体"/>
              <a:cs typeface="宋体"/>
            </a:endParaRPr>
          </a:p>
          <a:p>
            <a:pPr algn="just" lvl="2" marL="1384300" marR="5080" indent="-384175">
              <a:lnSpc>
                <a:spcPct val="83800"/>
              </a:lnSpc>
              <a:spcBef>
                <a:spcPts val="705"/>
              </a:spcBef>
              <a:buFont typeface="Franklin Gothic Book"/>
              <a:buChar char="■"/>
              <a:tabLst>
                <a:tab pos="1384300" algn="l"/>
              </a:tabLst>
            </a:pPr>
            <a:r>
              <a:rPr dirty="0" sz="1700">
                <a:solidFill>
                  <a:srgbClr val="181B0D"/>
                </a:solidFill>
                <a:latin typeface="宋体"/>
                <a:cs typeface="宋体"/>
              </a:rPr>
              <a:t>云计算软件系统是由多</a:t>
            </a:r>
            <a:r>
              <a:rPr dirty="0" sz="1700" spc="-15">
                <a:solidFill>
                  <a:srgbClr val="181B0D"/>
                </a:solidFill>
                <a:latin typeface="宋体"/>
                <a:cs typeface="宋体"/>
              </a:rPr>
              <a:t>个</a:t>
            </a:r>
            <a:r>
              <a:rPr dirty="0" sz="1700">
                <a:solidFill>
                  <a:srgbClr val="181B0D"/>
                </a:solidFill>
                <a:latin typeface="宋体"/>
                <a:cs typeface="宋体"/>
              </a:rPr>
              <a:t>异构</a:t>
            </a:r>
            <a:r>
              <a:rPr dirty="0" sz="1700" spc="-15">
                <a:solidFill>
                  <a:srgbClr val="181B0D"/>
                </a:solidFill>
                <a:latin typeface="宋体"/>
                <a:cs typeface="宋体"/>
              </a:rPr>
              <a:t>系</a:t>
            </a:r>
            <a:r>
              <a:rPr dirty="0" sz="1700">
                <a:solidFill>
                  <a:srgbClr val="181B0D"/>
                </a:solidFill>
                <a:latin typeface="宋体"/>
                <a:cs typeface="宋体"/>
              </a:rPr>
              <a:t>统构</a:t>
            </a:r>
            <a:r>
              <a:rPr dirty="0" sz="1700" spc="-15">
                <a:solidFill>
                  <a:srgbClr val="181B0D"/>
                </a:solidFill>
                <a:latin typeface="宋体"/>
                <a:cs typeface="宋体"/>
              </a:rPr>
              <a:t>成</a:t>
            </a:r>
            <a:r>
              <a:rPr dirty="0" sz="1700">
                <a:solidFill>
                  <a:srgbClr val="181B0D"/>
                </a:solidFill>
                <a:latin typeface="宋体"/>
                <a:cs typeface="宋体"/>
              </a:rPr>
              <a:t>的，</a:t>
            </a:r>
            <a:r>
              <a:rPr dirty="0" sz="1700" spc="-15">
                <a:solidFill>
                  <a:srgbClr val="181B0D"/>
                </a:solidFill>
                <a:latin typeface="宋体"/>
                <a:cs typeface="宋体"/>
              </a:rPr>
              <a:t>提</a:t>
            </a:r>
            <a:r>
              <a:rPr dirty="0" sz="1700">
                <a:solidFill>
                  <a:srgbClr val="181B0D"/>
                </a:solidFill>
                <a:latin typeface="宋体"/>
                <a:cs typeface="宋体"/>
              </a:rPr>
              <a:t>供用</a:t>
            </a:r>
            <a:r>
              <a:rPr dirty="0" sz="1700" spc="-15">
                <a:solidFill>
                  <a:srgbClr val="181B0D"/>
                </a:solidFill>
                <a:latin typeface="宋体"/>
                <a:cs typeface="宋体"/>
              </a:rPr>
              <a:t>户</a:t>
            </a:r>
            <a:r>
              <a:rPr dirty="0" sz="1700">
                <a:solidFill>
                  <a:srgbClr val="181B0D"/>
                </a:solidFill>
                <a:latin typeface="宋体"/>
                <a:cs typeface="宋体"/>
              </a:rPr>
              <a:t>不同</a:t>
            </a:r>
            <a:r>
              <a:rPr dirty="0" sz="1700" spc="-15">
                <a:solidFill>
                  <a:srgbClr val="181B0D"/>
                </a:solidFill>
                <a:latin typeface="宋体"/>
                <a:cs typeface="宋体"/>
              </a:rPr>
              <a:t>的</a:t>
            </a:r>
            <a:r>
              <a:rPr dirty="0" sz="1700">
                <a:solidFill>
                  <a:srgbClr val="181B0D"/>
                </a:solidFill>
                <a:latin typeface="宋体"/>
                <a:cs typeface="宋体"/>
              </a:rPr>
              <a:t>云计</a:t>
            </a:r>
            <a:r>
              <a:rPr dirty="0" sz="1700" spc="-15">
                <a:solidFill>
                  <a:srgbClr val="181B0D"/>
                </a:solidFill>
                <a:latin typeface="宋体"/>
                <a:cs typeface="宋体"/>
              </a:rPr>
              <a:t>算</a:t>
            </a:r>
            <a:r>
              <a:rPr dirty="0" sz="1700">
                <a:solidFill>
                  <a:srgbClr val="181B0D"/>
                </a:solidFill>
                <a:latin typeface="宋体"/>
                <a:cs typeface="宋体"/>
              </a:rPr>
              <a:t>服务</a:t>
            </a:r>
            <a:r>
              <a:rPr dirty="0" sz="1700" spc="-10">
                <a:solidFill>
                  <a:srgbClr val="181B0D"/>
                </a:solidFill>
                <a:latin typeface="宋体"/>
                <a:cs typeface="宋体"/>
              </a:rPr>
              <a:t>，</a:t>
            </a:r>
            <a:r>
              <a:rPr dirty="0" sz="1700">
                <a:solidFill>
                  <a:srgbClr val="181B0D"/>
                </a:solidFill>
                <a:latin typeface="宋体"/>
                <a:cs typeface="宋体"/>
              </a:rPr>
              <a:t>满足</a:t>
            </a:r>
            <a:r>
              <a:rPr dirty="0" sz="1700" spc="-15">
                <a:solidFill>
                  <a:srgbClr val="181B0D"/>
                </a:solidFill>
                <a:latin typeface="宋体"/>
                <a:cs typeface="宋体"/>
              </a:rPr>
              <a:t>了</a:t>
            </a:r>
            <a:r>
              <a:rPr dirty="0" sz="1700">
                <a:solidFill>
                  <a:srgbClr val="181B0D"/>
                </a:solidFill>
                <a:latin typeface="宋体"/>
                <a:cs typeface="宋体"/>
              </a:rPr>
              <a:t>用户 需求，但也增加了系统</a:t>
            </a:r>
            <a:r>
              <a:rPr dirty="0" sz="1700" spc="-15">
                <a:solidFill>
                  <a:srgbClr val="181B0D"/>
                </a:solidFill>
                <a:latin typeface="宋体"/>
                <a:cs typeface="宋体"/>
              </a:rPr>
              <a:t>的</a:t>
            </a:r>
            <a:r>
              <a:rPr dirty="0" sz="1700">
                <a:solidFill>
                  <a:srgbClr val="181B0D"/>
                </a:solidFill>
                <a:latin typeface="宋体"/>
                <a:cs typeface="宋体"/>
              </a:rPr>
              <a:t>复杂</a:t>
            </a:r>
            <a:r>
              <a:rPr dirty="0" sz="1700" spc="-10">
                <a:solidFill>
                  <a:srgbClr val="181B0D"/>
                </a:solidFill>
                <a:latin typeface="宋体"/>
                <a:cs typeface="宋体"/>
              </a:rPr>
              <a:t>性</a:t>
            </a:r>
            <a:r>
              <a:rPr dirty="0" sz="1700">
                <a:solidFill>
                  <a:srgbClr val="181B0D"/>
                </a:solidFill>
                <a:latin typeface="宋体"/>
                <a:cs typeface="宋体"/>
              </a:rPr>
              <a:t>，而</a:t>
            </a:r>
            <a:r>
              <a:rPr dirty="0" sz="1700" spc="-15">
                <a:solidFill>
                  <a:srgbClr val="181B0D"/>
                </a:solidFill>
                <a:latin typeface="宋体"/>
                <a:cs typeface="宋体"/>
              </a:rPr>
              <a:t>这</a:t>
            </a:r>
            <a:r>
              <a:rPr dirty="0" sz="1700">
                <a:solidFill>
                  <a:srgbClr val="181B0D"/>
                </a:solidFill>
                <a:latin typeface="宋体"/>
                <a:cs typeface="宋体"/>
              </a:rPr>
              <a:t>些异</a:t>
            </a:r>
            <a:r>
              <a:rPr dirty="0" sz="1700" spc="-15">
                <a:solidFill>
                  <a:srgbClr val="181B0D"/>
                </a:solidFill>
                <a:latin typeface="宋体"/>
                <a:cs typeface="宋体"/>
              </a:rPr>
              <a:t>构</a:t>
            </a:r>
            <a:r>
              <a:rPr dirty="0" sz="1700">
                <a:solidFill>
                  <a:srgbClr val="181B0D"/>
                </a:solidFill>
                <a:latin typeface="宋体"/>
                <a:cs typeface="宋体"/>
              </a:rPr>
              <a:t>系统</a:t>
            </a:r>
            <a:r>
              <a:rPr dirty="0" sz="1700" spc="-15">
                <a:solidFill>
                  <a:srgbClr val="181B0D"/>
                </a:solidFill>
                <a:latin typeface="宋体"/>
                <a:cs typeface="宋体"/>
              </a:rPr>
              <a:t>彼</a:t>
            </a:r>
            <a:r>
              <a:rPr dirty="0" sz="1700">
                <a:solidFill>
                  <a:srgbClr val="181B0D"/>
                </a:solidFill>
                <a:latin typeface="宋体"/>
                <a:cs typeface="宋体"/>
              </a:rPr>
              <a:t>此间</a:t>
            </a:r>
            <a:r>
              <a:rPr dirty="0" sz="1700" spc="-15">
                <a:solidFill>
                  <a:srgbClr val="181B0D"/>
                </a:solidFill>
                <a:latin typeface="宋体"/>
                <a:cs typeface="宋体"/>
              </a:rPr>
              <a:t>很</a:t>
            </a:r>
            <a:r>
              <a:rPr dirty="0" sz="1700">
                <a:solidFill>
                  <a:srgbClr val="181B0D"/>
                </a:solidFill>
                <a:latin typeface="宋体"/>
                <a:cs typeface="宋体"/>
              </a:rPr>
              <a:t>难获</a:t>
            </a:r>
            <a:r>
              <a:rPr dirty="0" sz="1700" spc="-15">
                <a:solidFill>
                  <a:srgbClr val="181B0D"/>
                </a:solidFill>
                <a:latin typeface="宋体"/>
                <a:cs typeface="宋体"/>
              </a:rPr>
              <a:t>得</a:t>
            </a:r>
            <a:r>
              <a:rPr dirty="0" sz="1700">
                <a:solidFill>
                  <a:srgbClr val="181B0D"/>
                </a:solidFill>
                <a:latin typeface="宋体"/>
                <a:cs typeface="宋体"/>
              </a:rPr>
              <a:t>对方</a:t>
            </a:r>
            <a:r>
              <a:rPr dirty="0" sz="1700" spc="-15">
                <a:solidFill>
                  <a:srgbClr val="181B0D"/>
                </a:solidFill>
                <a:latin typeface="宋体"/>
                <a:cs typeface="宋体"/>
              </a:rPr>
              <a:t>的</a:t>
            </a:r>
            <a:r>
              <a:rPr dirty="0" sz="1700">
                <a:solidFill>
                  <a:srgbClr val="181B0D"/>
                </a:solidFill>
                <a:latin typeface="宋体"/>
                <a:cs typeface="宋体"/>
              </a:rPr>
              <a:t>代码</a:t>
            </a:r>
            <a:r>
              <a:rPr dirty="0" sz="1700" spc="-15">
                <a:solidFill>
                  <a:srgbClr val="181B0D"/>
                </a:solidFill>
                <a:latin typeface="宋体"/>
                <a:cs typeface="宋体"/>
              </a:rPr>
              <a:t>，</a:t>
            </a:r>
            <a:r>
              <a:rPr dirty="0" sz="1700">
                <a:solidFill>
                  <a:srgbClr val="181B0D"/>
                </a:solidFill>
                <a:latin typeface="宋体"/>
                <a:cs typeface="宋体"/>
              </a:rPr>
              <a:t>加大 了集成测试的难度。</a:t>
            </a:r>
            <a:endParaRPr sz="1700">
              <a:latin typeface="宋体"/>
              <a:cs typeface="宋体"/>
            </a:endParaRPr>
          </a:p>
          <a:p>
            <a:pPr algn="just" lvl="1" marL="927100" indent="-384175">
              <a:lnSpc>
                <a:spcPct val="100000"/>
              </a:lnSpc>
              <a:spcBef>
                <a:spcPts val="229"/>
              </a:spcBef>
              <a:buSzPct val="95000"/>
              <a:buFont typeface="Franklin Gothic Book"/>
              <a:buChar char="–"/>
              <a:tabLst>
                <a:tab pos="927100" algn="l"/>
              </a:tabLst>
            </a:pPr>
            <a:r>
              <a:rPr dirty="0" sz="2000" spc="-105">
                <a:solidFill>
                  <a:srgbClr val="181B0D"/>
                </a:solidFill>
                <a:latin typeface="宋体"/>
                <a:cs typeface="宋体"/>
              </a:rPr>
              <a:t>多用户租赁</a:t>
            </a:r>
            <a:endParaRPr sz="2000">
              <a:latin typeface="宋体"/>
              <a:cs typeface="宋体"/>
            </a:endParaRPr>
          </a:p>
          <a:p>
            <a:pPr algn="just" lvl="2" marL="1384300" marR="5080" indent="-384175">
              <a:lnSpc>
                <a:spcPts val="1720"/>
              </a:lnSpc>
              <a:spcBef>
                <a:spcPts val="685"/>
              </a:spcBef>
              <a:buFont typeface="Franklin Gothic Book"/>
              <a:buChar char="■"/>
              <a:tabLst>
                <a:tab pos="1384300" algn="l"/>
              </a:tabLst>
            </a:pPr>
            <a:r>
              <a:rPr dirty="0" sz="1700">
                <a:solidFill>
                  <a:srgbClr val="181B0D"/>
                </a:solidFill>
                <a:latin typeface="宋体"/>
                <a:cs typeface="宋体"/>
              </a:rPr>
              <a:t>云平台上的云应用是多</a:t>
            </a:r>
            <a:r>
              <a:rPr dirty="0" sz="1700" spc="-15">
                <a:solidFill>
                  <a:srgbClr val="181B0D"/>
                </a:solidFill>
                <a:latin typeface="宋体"/>
                <a:cs typeface="宋体"/>
              </a:rPr>
              <a:t>用</a:t>
            </a:r>
            <a:r>
              <a:rPr dirty="0" sz="1700">
                <a:solidFill>
                  <a:srgbClr val="181B0D"/>
                </a:solidFill>
                <a:latin typeface="宋体"/>
                <a:cs typeface="宋体"/>
              </a:rPr>
              <a:t>户租</a:t>
            </a:r>
            <a:r>
              <a:rPr dirty="0" sz="1700" spc="-15">
                <a:solidFill>
                  <a:srgbClr val="181B0D"/>
                </a:solidFill>
                <a:latin typeface="宋体"/>
                <a:cs typeface="宋体"/>
              </a:rPr>
              <a:t>赁</a:t>
            </a:r>
            <a:r>
              <a:rPr dirty="0" sz="1700">
                <a:solidFill>
                  <a:srgbClr val="181B0D"/>
                </a:solidFill>
                <a:latin typeface="宋体"/>
                <a:cs typeface="宋体"/>
              </a:rPr>
              <a:t>环境</a:t>
            </a:r>
            <a:r>
              <a:rPr dirty="0" sz="1700" spc="-15">
                <a:solidFill>
                  <a:srgbClr val="181B0D"/>
                </a:solidFill>
                <a:latin typeface="宋体"/>
                <a:cs typeface="宋体"/>
              </a:rPr>
              <a:t>下</a:t>
            </a:r>
            <a:r>
              <a:rPr dirty="0" sz="1700">
                <a:solidFill>
                  <a:srgbClr val="181B0D"/>
                </a:solidFill>
                <a:latin typeface="宋体"/>
                <a:cs typeface="宋体"/>
              </a:rPr>
              <a:t>的应</a:t>
            </a:r>
            <a:r>
              <a:rPr dirty="0" sz="1700" spc="-15">
                <a:solidFill>
                  <a:srgbClr val="181B0D"/>
                </a:solidFill>
                <a:latin typeface="宋体"/>
                <a:cs typeface="宋体"/>
              </a:rPr>
              <a:t>用</a:t>
            </a:r>
            <a:r>
              <a:rPr dirty="0" sz="1700">
                <a:solidFill>
                  <a:srgbClr val="181B0D"/>
                </a:solidFill>
                <a:latin typeface="宋体"/>
                <a:cs typeface="宋体"/>
              </a:rPr>
              <a:t>系统</a:t>
            </a:r>
            <a:r>
              <a:rPr dirty="0" sz="1700" spc="-15">
                <a:solidFill>
                  <a:srgbClr val="181B0D"/>
                </a:solidFill>
                <a:latin typeface="宋体"/>
                <a:cs typeface="宋体"/>
              </a:rPr>
              <a:t>，</a:t>
            </a:r>
            <a:r>
              <a:rPr dirty="0" sz="1700">
                <a:solidFill>
                  <a:srgbClr val="181B0D"/>
                </a:solidFill>
                <a:latin typeface="宋体"/>
                <a:cs typeface="宋体"/>
              </a:rPr>
              <a:t>多个</a:t>
            </a:r>
            <a:r>
              <a:rPr dirty="0" sz="1700" spc="-15">
                <a:solidFill>
                  <a:srgbClr val="181B0D"/>
                </a:solidFill>
                <a:latin typeface="宋体"/>
                <a:cs typeface="宋体"/>
              </a:rPr>
              <a:t>用</a:t>
            </a:r>
            <a:r>
              <a:rPr dirty="0" sz="1700">
                <a:solidFill>
                  <a:srgbClr val="181B0D"/>
                </a:solidFill>
                <a:latin typeface="宋体"/>
                <a:cs typeface="宋体"/>
              </a:rPr>
              <a:t>户共</a:t>
            </a:r>
            <a:r>
              <a:rPr dirty="0" sz="1700" spc="-15">
                <a:solidFill>
                  <a:srgbClr val="181B0D"/>
                </a:solidFill>
                <a:latin typeface="宋体"/>
                <a:cs typeface="宋体"/>
              </a:rPr>
              <a:t>享</a:t>
            </a:r>
            <a:r>
              <a:rPr dirty="0" sz="1700">
                <a:solidFill>
                  <a:srgbClr val="181B0D"/>
                </a:solidFill>
                <a:latin typeface="宋体"/>
                <a:cs typeface="宋体"/>
              </a:rPr>
              <a:t>一个</a:t>
            </a:r>
            <a:r>
              <a:rPr dirty="0" sz="1700" spc="-15">
                <a:solidFill>
                  <a:srgbClr val="181B0D"/>
                </a:solidFill>
                <a:latin typeface="宋体"/>
                <a:cs typeface="宋体"/>
              </a:rPr>
              <a:t>实</a:t>
            </a:r>
            <a:r>
              <a:rPr dirty="0" sz="1700">
                <a:solidFill>
                  <a:srgbClr val="181B0D"/>
                </a:solidFill>
                <a:latin typeface="宋体"/>
                <a:cs typeface="宋体"/>
              </a:rPr>
              <a:t>例化</a:t>
            </a:r>
            <a:r>
              <a:rPr dirty="0" sz="1700" spc="-15">
                <a:solidFill>
                  <a:srgbClr val="181B0D"/>
                </a:solidFill>
                <a:latin typeface="宋体"/>
                <a:cs typeface="宋体"/>
              </a:rPr>
              <a:t>的</a:t>
            </a:r>
            <a:r>
              <a:rPr dirty="0" sz="1700">
                <a:solidFill>
                  <a:srgbClr val="181B0D"/>
                </a:solidFill>
                <a:latin typeface="宋体"/>
                <a:cs typeface="宋体"/>
              </a:rPr>
              <a:t>应用 实体及数据达到个性需</a:t>
            </a:r>
            <a:r>
              <a:rPr dirty="0" sz="1700" spc="-15">
                <a:solidFill>
                  <a:srgbClr val="181B0D"/>
                </a:solidFill>
                <a:latin typeface="宋体"/>
                <a:cs typeface="宋体"/>
              </a:rPr>
              <a:t>求</a:t>
            </a:r>
            <a:r>
              <a:rPr dirty="0" sz="1700">
                <a:solidFill>
                  <a:srgbClr val="181B0D"/>
                </a:solidFill>
                <a:latin typeface="宋体"/>
                <a:cs typeface="宋体"/>
              </a:rPr>
              <a:t>的目</a:t>
            </a:r>
            <a:r>
              <a:rPr dirty="0" sz="1700" spc="-15">
                <a:solidFill>
                  <a:srgbClr val="181B0D"/>
                </a:solidFill>
                <a:latin typeface="宋体"/>
                <a:cs typeface="宋体"/>
              </a:rPr>
              <a:t>的</a:t>
            </a:r>
            <a:r>
              <a:rPr dirty="0" sz="1700">
                <a:solidFill>
                  <a:srgbClr val="181B0D"/>
                </a:solidFill>
                <a:latin typeface="宋体"/>
                <a:cs typeface="宋体"/>
              </a:rPr>
              <a:t>，这</a:t>
            </a:r>
            <a:r>
              <a:rPr dirty="0" sz="1700" spc="-15">
                <a:solidFill>
                  <a:srgbClr val="181B0D"/>
                </a:solidFill>
                <a:latin typeface="宋体"/>
                <a:cs typeface="宋体"/>
              </a:rPr>
              <a:t>就</a:t>
            </a:r>
            <a:r>
              <a:rPr dirty="0" sz="1700">
                <a:solidFill>
                  <a:srgbClr val="181B0D"/>
                </a:solidFill>
                <a:latin typeface="宋体"/>
                <a:cs typeface="宋体"/>
              </a:rPr>
              <a:t>要求</a:t>
            </a:r>
            <a:r>
              <a:rPr dirty="0" sz="1700" spc="-15">
                <a:solidFill>
                  <a:srgbClr val="181B0D"/>
                </a:solidFill>
                <a:latin typeface="宋体"/>
                <a:cs typeface="宋体"/>
              </a:rPr>
              <a:t>用</a:t>
            </a:r>
            <a:r>
              <a:rPr dirty="0" sz="1700">
                <a:solidFill>
                  <a:srgbClr val="181B0D"/>
                </a:solidFill>
                <a:latin typeface="宋体"/>
                <a:cs typeface="宋体"/>
              </a:rPr>
              <a:t>户能</a:t>
            </a:r>
            <a:r>
              <a:rPr dirty="0" sz="1700" spc="-15">
                <a:solidFill>
                  <a:srgbClr val="181B0D"/>
                </a:solidFill>
                <a:latin typeface="宋体"/>
                <a:cs typeface="宋体"/>
              </a:rPr>
              <a:t>够</a:t>
            </a:r>
            <a:r>
              <a:rPr dirty="0" sz="1700">
                <a:solidFill>
                  <a:srgbClr val="181B0D"/>
                </a:solidFill>
                <a:latin typeface="宋体"/>
                <a:cs typeface="宋体"/>
              </a:rPr>
              <a:t>正确</a:t>
            </a:r>
            <a:r>
              <a:rPr dirty="0" sz="1700" spc="-15">
                <a:solidFill>
                  <a:srgbClr val="181B0D"/>
                </a:solidFill>
                <a:latin typeface="宋体"/>
                <a:cs typeface="宋体"/>
              </a:rPr>
              <a:t>完</a:t>
            </a:r>
            <a:r>
              <a:rPr dirty="0" sz="1700">
                <a:solidFill>
                  <a:srgbClr val="181B0D"/>
                </a:solidFill>
                <a:latin typeface="宋体"/>
                <a:cs typeface="宋体"/>
              </a:rPr>
              <a:t>成自</a:t>
            </a:r>
            <a:r>
              <a:rPr dirty="0" sz="1700" spc="-15">
                <a:solidFill>
                  <a:srgbClr val="181B0D"/>
                </a:solidFill>
                <a:latin typeface="宋体"/>
                <a:cs typeface="宋体"/>
              </a:rPr>
              <a:t>身</a:t>
            </a:r>
            <a:r>
              <a:rPr dirty="0" sz="1700">
                <a:solidFill>
                  <a:srgbClr val="181B0D"/>
                </a:solidFill>
                <a:latin typeface="宋体"/>
                <a:cs typeface="宋体"/>
              </a:rPr>
              <a:t>的操</a:t>
            </a:r>
            <a:r>
              <a:rPr dirty="0" sz="1700" spc="-15">
                <a:solidFill>
                  <a:srgbClr val="181B0D"/>
                </a:solidFill>
                <a:latin typeface="宋体"/>
                <a:cs typeface="宋体"/>
              </a:rPr>
              <a:t>作</a:t>
            </a:r>
            <a:r>
              <a:rPr dirty="0" sz="1700">
                <a:solidFill>
                  <a:srgbClr val="181B0D"/>
                </a:solidFill>
                <a:latin typeface="宋体"/>
                <a:cs typeface="宋体"/>
              </a:rPr>
              <a:t>功</a:t>
            </a:r>
            <a:r>
              <a:rPr dirty="0" sz="1700" spc="5">
                <a:solidFill>
                  <a:srgbClr val="181B0D"/>
                </a:solidFill>
                <a:latin typeface="宋体"/>
                <a:cs typeface="宋体"/>
              </a:rPr>
              <a:t>能</a:t>
            </a:r>
            <a:r>
              <a:rPr dirty="0" sz="1700" spc="-15">
                <a:solidFill>
                  <a:srgbClr val="181B0D"/>
                </a:solidFill>
                <a:latin typeface="宋体"/>
                <a:cs typeface="宋体"/>
              </a:rPr>
              <a:t>，</a:t>
            </a:r>
            <a:r>
              <a:rPr dirty="0" sz="1700">
                <a:solidFill>
                  <a:srgbClr val="181B0D"/>
                </a:solidFill>
                <a:latin typeface="宋体"/>
                <a:cs typeface="宋体"/>
              </a:rPr>
              <a:t>而彼 此间的并发操作不会产</a:t>
            </a:r>
            <a:r>
              <a:rPr dirty="0" sz="1700" spc="-15">
                <a:solidFill>
                  <a:srgbClr val="181B0D"/>
                </a:solidFill>
                <a:latin typeface="宋体"/>
                <a:cs typeface="宋体"/>
              </a:rPr>
              <a:t>生</a:t>
            </a:r>
            <a:r>
              <a:rPr dirty="0" sz="1700">
                <a:solidFill>
                  <a:srgbClr val="181B0D"/>
                </a:solidFill>
                <a:latin typeface="宋体"/>
                <a:cs typeface="宋体"/>
              </a:rPr>
              <a:t>相互</a:t>
            </a:r>
            <a:r>
              <a:rPr dirty="0" sz="1700" spc="-15">
                <a:solidFill>
                  <a:srgbClr val="181B0D"/>
                </a:solidFill>
                <a:latin typeface="宋体"/>
                <a:cs typeface="宋体"/>
              </a:rPr>
              <a:t>影</a:t>
            </a:r>
            <a:r>
              <a:rPr dirty="0" sz="1700">
                <a:solidFill>
                  <a:srgbClr val="181B0D"/>
                </a:solidFill>
                <a:latin typeface="宋体"/>
                <a:cs typeface="宋体"/>
              </a:rPr>
              <a:t>响。</a:t>
            </a:r>
            <a:endParaRPr sz="17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42</a:t>
            </a:r>
            <a:endParaRPr sz="1800">
              <a:latin typeface="Franklin Gothic Book"/>
              <a:cs typeface="Franklin Gothic Book"/>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5"/>
              <a:t>云测试现状及挑战</a:t>
            </a:r>
          </a:p>
        </p:txBody>
      </p:sp>
      <p:sp>
        <p:nvSpPr>
          <p:cNvPr id="3" name="object 3"/>
          <p:cNvSpPr txBox="1"/>
          <p:nvPr/>
        </p:nvSpPr>
        <p:spPr>
          <a:xfrm>
            <a:off x="1980945" y="1239952"/>
            <a:ext cx="8869045" cy="4489450"/>
          </a:xfrm>
          <a:prstGeom prst="rect">
            <a:avLst/>
          </a:prstGeom>
        </p:spPr>
        <p:txBody>
          <a:bodyPr wrap="square" lIns="0" tIns="95250" rIns="0" bIns="0" rtlCol="0" vert="horz">
            <a:spAutoFit/>
          </a:bodyPr>
          <a:lstStyle/>
          <a:p>
            <a:pPr marL="396240" indent="-384175">
              <a:lnSpc>
                <a:spcPct val="100000"/>
              </a:lnSpc>
              <a:spcBef>
                <a:spcPts val="750"/>
              </a:spcBef>
              <a:buSzPct val="95238"/>
              <a:buFont typeface="Franklin Gothic Book"/>
              <a:buChar char="–"/>
              <a:tabLst>
                <a:tab pos="396240" algn="l"/>
                <a:tab pos="396875" algn="l"/>
              </a:tabLst>
            </a:pPr>
            <a:r>
              <a:rPr dirty="0" sz="2100" spc="-100">
                <a:solidFill>
                  <a:srgbClr val="181B0D"/>
                </a:solidFill>
                <a:latin typeface="宋体"/>
                <a:cs typeface="宋体"/>
              </a:rPr>
              <a:t>服务保障</a:t>
            </a:r>
            <a:endParaRPr sz="2100">
              <a:latin typeface="宋体"/>
              <a:cs typeface="宋体"/>
            </a:endParaRPr>
          </a:p>
          <a:p>
            <a:pPr lvl="1" marL="853440" indent="-384175">
              <a:lnSpc>
                <a:spcPts val="2105"/>
              </a:lnSpc>
              <a:spcBef>
                <a:spcPts val="555"/>
              </a:spcBef>
              <a:buFont typeface="Franklin Gothic Book"/>
              <a:buChar char="■"/>
              <a:tabLst>
                <a:tab pos="853440" algn="l"/>
                <a:tab pos="854075" algn="l"/>
              </a:tabLst>
            </a:pPr>
            <a:r>
              <a:rPr dirty="0" sz="1800" spc="-5">
                <a:solidFill>
                  <a:srgbClr val="181B0D"/>
                </a:solidFill>
                <a:latin typeface="宋体"/>
                <a:cs typeface="宋体"/>
              </a:rPr>
              <a:t>由于故障（如响应时间延长、网络带宽等）导致服务不可用的情况</a:t>
            </a:r>
            <a:r>
              <a:rPr dirty="0" sz="1800" spc="5">
                <a:solidFill>
                  <a:srgbClr val="181B0D"/>
                </a:solidFill>
                <a:latin typeface="宋体"/>
                <a:cs typeface="宋体"/>
              </a:rPr>
              <a:t>，</a:t>
            </a:r>
            <a:r>
              <a:rPr dirty="0" sz="1800" spc="-5">
                <a:solidFill>
                  <a:srgbClr val="181B0D"/>
                </a:solidFill>
                <a:latin typeface="宋体"/>
                <a:cs typeface="宋体"/>
              </a:rPr>
              <a:t>会降低了人</a:t>
            </a:r>
            <a:endParaRPr sz="1800">
              <a:latin typeface="宋体"/>
              <a:cs typeface="宋体"/>
            </a:endParaRPr>
          </a:p>
          <a:p>
            <a:pPr marL="853440">
              <a:lnSpc>
                <a:spcPts val="2105"/>
              </a:lnSpc>
            </a:pPr>
            <a:r>
              <a:rPr dirty="0" sz="1800">
                <a:solidFill>
                  <a:srgbClr val="181B0D"/>
                </a:solidFill>
                <a:latin typeface="宋体"/>
                <a:cs typeface="宋体"/>
              </a:rPr>
              <a:t>们使用云服务的热情。</a:t>
            </a:r>
            <a:endParaRPr sz="1800">
              <a:latin typeface="宋体"/>
              <a:cs typeface="宋体"/>
            </a:endParaRPr>
          </a:p>
          <a:p>
            <a:pPr marL="396240" indent="-384175">
              <a:lnSpc>
                <a:spcPct val="100000"/>
              </a:lnSpc>
              <a:spcBef>
                <a:spcPts val="430"/>
              </a:spcBef>
              <a:buSzPct val="95238"/>
              <a:buFont typeface="Franklin Gothic Book"/>
              <a:buChar char="–"/>
              <a:tabLst>
                <a:tab pos="396240" algn="l"/>
                <a:tab pos="396875" algn="l"/>
              </a:tabLst>
            </a:pPr>
            <a:r>
              <a:rPr dirty="0" sz="2100" spc="-100">
                <a:solidFill>
                  <a:srgbClr val="181B0D"/>
                </a:solidFill>
                <a:latin typeface="宋体"/>
                <a:cs typeface="宋体"/>
              </a:rPr>
              <a:t>并发问题</a:t>
            </a:r>
            <a:endParaRPr sz="2100">
              <a:latin typeface="宋体"/>
              <a:cs typeface="宋体"/>
            </a:endParaRPr>
          </a:p>
          <a:p>
            <a:pPr lvl="1" marL="853440" indent="-384175">
              <a:lnSpc>
                <a:spcPts val="2105"/>
              </a:lnSpc>
              <a:spcBef>
                <a:spcPts val="555"/>
              </a:spcBef>
              <a:buFont typeface="Franklin Gothic Book"/>
              <a:buChar char="■"/>
              <a:tabLst>
                <a:tab pos="853440" algn="l"/>
                <a:tab pos="854075" algn="l"/>
              </a:tabLst>
            </a:pPr>
            <a:r>
              <a:rPr dirty="0" sz="1800">
                <a:solidFill>
                  <a:srgbClr val="181B0D"/>
                </a:solidFill>
                <a:latin typeface="宋体"/>
                <a:cs typeface="宋体"/>
              </a:rPr>
              <a:t>云服务可以迅捷地提供测试其他软件所需的资源和环境，但并不是所有的测试过</a:t>
            </a:r>
            <a:endParaRPr sz="1800">
              <a:latin typeface="宋体"/>
              <a:cs typeface="宋体"/>
            </a:endParaRPr>
          </a:p>
          <a:p>
            <a:pPr marL="853440">
              <a:lnSpc>
                <a:spcPts val="2105"/>
              </a:lnSpc>
            </a:pPr>
            <a:r>
              <a:rPr dirty="0" sz="1800" spc="-5">
                <a:solidFill>
                  <a:srgbClr val="181B0D"/>
                </a:solidFill>
                <a:latin typeface="宋体"/>
                <a:cs typeface="宋体"/>
              </a:rPr>
              <a:t>程和场景都适合云测试框架，需要考虑系统间、测试用例间相互的依赖关</a:t>
            </a:r>
            <a:r>
              <a:rPr dirty="0" sz="1800" spc="5">
                <a:solidFill>
                  <a:srgbClr val="181B0D"/>
                </a:solidFill>
                <a:latin typeface="宋体"/>
                <a:cs typeface="宋体"/>
              </a:rPr>
              <a:t>系</a:t>
            </a:r>
            <a:r>
              <a:rPr dirty="0" sz="1800">
                <a:solidFill>
                  <a:srgbClr val="181B0D"/>
                </a:solidFill>
                <a:latin typeface="宋体"/>
                <a:cs typeface="宋体"/>
              </a:rPr>
              <a:t>。</a:t>
            </a:r>
            <a:endParaRPr sz="1800">
              <a:latin typeface="宋体"/>
              <a:cs typeface="宋体"/>
            </a:endParaRPr>
          </a:p>
          <a:p>
            <a:pPr marL="396240" indent="-384175">
              <a:lnSpc>
                <a:spcPct val="100000"/>
              </a:lnSpc>
              <a:spcBef>
                <a:spcPts val="445"/>
              </a:spcBef>
              <a:buSzPct val="95238"/>
              <a:buFont typeface="Franklin Gothic Book"/>
              <a:buChar char="–"/>
              <a:tabLst>
                <a:tab pos="396240" algn="l"/>
                <a:tab pos="396875" algn="l"/>
              </a:tabLst>
            </a:pPr>
            <a:r>
              <a:rPr dirty="0" sz="2100" spc="-100">
                <a:solidFill>
                  <a:srgbClr val="181B0D"/>
                </a:solidFill>
                <a:latin typeface="宋体"/>
                <a:cs typeface="宋体"/>
              </a:rPr>
              <a:t>兼容和交互性</a:t>
            </a:r>
            <a:endParaRPr sz="2100">
              <a:latin typeface="宋体"/>
              <a:cs typeface="宋体"/>
            </a:endParaRPr>
          </a:p>
          <a:p>
            <a:pPr algn="just" lvl="1" marL="853440" marR="5715" indent="-384175">
              <a:lnSpc>
                <a:spcPct val="94400"/>
              </a:lnSpc>
              <a:spcBef>
                <a:spcPts val="660"/>
              </a:spcBef>
              <a:buFont typeface="Franklin Gothic Book"/>
              <a:buChar char="■"/>
              <a:tabLst>
                <a:tab pos="854075" algn="l"/>
              </a:tabLst>
            </a:pPr>
            <a:r>
              <a:rPr dirty="0" sz="1800">
                <a:solidFill>
                  <a:srgbClr val="181B0D"/>
                </a:solidFill>
                <a:latin typeface="宋体"/>
                <a:cs typeface="宋体"/>
              </a:rPr>
              <a:t>云计算中的软件运行在多个不同环境中，那么测试比以往都要复杂，测试的环境 显得更加不可控制，需要考虑“云”中软件和不同环境的兼容以及与其他“云” </a:t>
            </a:r>
            <a:r>
              <a:rPr dirty="0" sz="1800" spc="-5">
                <a:solidFill>
                  <a:srgbClr val="181B0D"/>
                </a:solidFill>
                <a:latin typeface="宋体"/>
                <a:cs typeface="宋体"/>
              </a:rPr>
              <a:t>的兼容问题</a:t>
            </a:r>
            <a:r>
              <a:rPr dirty="0" sz="1800">
                <a:solidFill>
                  <a:srgbClr val="181B0D"/>
                </a:solidFill>
                <a:latin typeface="宋体"/>
                <a:cs typeface="宋体"/>
              </a:rPr>
              <a:t>。</a:t>
            </a:r>
            <a:endParaRPr sz="1800">
              <a:latin typeface="宋体"/>
              <a:cs typeface="宋体"/>
            </a:endParaRPr>
          </a:p>
          <a:p>
            <a:pPr algn="just" marL="396240" indent="-384175">
              <a:lnSpc>
                <a:spcPct val="100000"/>
              </a:lnSpc>
              <a:spcBef>
                <a:spcPts val="445"/>
              </a:spcBef>
              <a:buSzPct val="95238"/>
              <a:buFont typeface="Franklin Gothic Book"/>
              <a:buChar char="–"/>
              <a:tabLst>
                <a:tab pos="396875" algn="l"/>
              </a:tabLst>
            </a:pPr>
            <a:r>
              <a:rPr dirty="0" sz="2100" spc="-100">
                <a:solidFill>
                  <a:srgbClr val="181B0D"/>
                </a:solidFill>
                <a:latin typeface="宋体"/>
                <a:cs typeface="宋体"/>
              </a:rPr>
              <a:t>虚拟化问题</a:t>
            </a:r>
            <a:endParaRPr sz="2100">
              <a:latin typeface="宋体"/>
              <a:cs typeface="宋体"/>
            </a:endParaRPr>
          </a:p>
          <a:p>
            <a:pPr algn="just" lvl="1" marL="853440" marR="5715" indent="-384175">
              <a:lnSpc>
                <a:spcPct val="94400"/>
              </a:lnSpc>
              <a:spcBef>
                <a:spcPts val="665"/>
              </a:spcBef>
              <a:buFont typeface="Franklin Gothic Book"/>
              <a:buChar char="■"/>
              <a:tabLst>
                <a:tab pos="854075" algn="l"/>
              </a:tabLst>
            </a:pPr>
            <a:r>
              <a:rPr dirty="0" sz="1800">
                <a:solidFill>
                  <a:srgbClr val="181B0D"/>
                </a:solidFill>
                <a:latin typeface="宋体"/>
                <a:cs typeface="宋体"/>
              </a:rPr>
              <a:t>虚拟化技术提高了资源的利用效率，然而并不是所有的测试方案都支持虚拟化技 术：同台机器上产生的多个虚拟设备存在资源的竞争机制，这样测试的结果可能 </a:t>
            </a:r>
            <a:r>
              <a:rPr dirty="0" sz="1800" spc="-5">
                <a:solidFill>
                  <a:srgbClr val="181B0D"/>
                </a:solidFill>
                <a:latin typeface="宋体"/>
                <a:cs typeface="宋体"/>
              </a:rPr>
              <a:t>会与实际有的偏</a:t>
            </a:r>
            <a:r>
              <a:rPr dirty="0" sz="1800">
                <a:solidFill>
                  <a:srgbClr val="181B0D"/>
                </a:solidFill>
                <a:latin typeface="宋体"/>
                <a:cs typeface="宋体"/>
              </a:rPr>
              <a:t>差。</a:t>
            </a:r>
            <a:endParaRPr sz="1800">
              <a:latin typeface="宋体"/>
              <a:cs typeface="宋体"/>
            </a:endParaRPr>
          </a:p>
        </p:txBody>
      </p:sp>
      <p:sp>
        <p:nvSpPr>
          <p:cNvPr id="4" name="object 4"/>
          <p:cNvSpPr txBox="1"/>
          <p:nvPr/>
        </p:nvSpPr>
        <p:spPr>
          <a:xfrm>
            <a:off x="0" y="0"/>
            <a:ext cx="281305"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43</a:t>
            </a:r>
            <a:endParaRPr sz="1800">
              <a:latin typeface="Franklin Gothic Book"/>
              <a:cs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5151120" cy="635000"/>
          </a:xfrm>
          <a:prstGeom prst="rect"/>
        </p:spPr>
        <p:txBody>
          <a:bodyPr wrap="square" lIns="0" tIns="12065" rIns="0" bIns="0" rtlCol="0" vert="horz">
            <a:spAutoFit/>
          </a:bodyPr>
          <a:lstStyle/>
          <a:p>
            <a:pPr marL="12700">
              <a:lnSpc>
                <a:spcPct val="100000"/>
              </a:lnSpc>
              <a:spcBef>
                <a:spcPts val="95"/>
              </a:spcBef>
            </a:pPr>
            <a:r>
              <a:rPr dirty="0" spc="-105">
                <a:latin typeface="Franklin Gothic Book"/>
                <a:cs typeface="Franklin Gothic Book"/>
              </a:rPr>
              <a:t>W</a:t>
            </a:r>
            <a:r>
              <a:rPr dirty="0" spc="-5">
                <a:latin typeface="Franklin Gothic Book"/>
                <a:cs typeface="Franklin Gothic Book"/>
              </a:rPr>
              <a:t>e</a:t>
            </a:r>
            <a:r>
              <a:rPr dirty="0" spc="-10">
                <a:latin typeface="Franklin Gothic Book"/>
                <a:cs typeface="Franklin Gothic Book"/>
              </a:rPr>
              <a:t>b</a:t>
            </a:r>
            <a:r>
              <a:rPr dirty="0" spc="-5"/>
              <a:t>应用系统测试</a:t>
            </a:r>
            <a:r>
              <a:rPr dirty="0" spc="-10">
                <a:latin typeface="Franklin Gothic Book"/>
                <a:cs typeface="Franklin Gothic Book"/>
              </a:rPr>
              <a:t>-</a:t>
            </a:r>
            <a:r>
              <a:rPr dirty="0" spc="-5"/>
              <a:t>综述</a:t>
            </a:r>
          </a:p>
        </p:txBody>
      </p:sp>
      <p:sp>
        <p:nvSpPr>
          <p:cNvPr id="3" name="object 3"/>
          <p:cNvSpPr txBox="1">
            <a:spLocks noGrp="1"/>
          </p:cNvSpPr>
          <p:nvPr>
            <p:ph type="body" idx="1"/>
          </p:nvPr>
        </p:nvSpPr>
        <p:spPr>
          <a:prstGeom prst="rect"/>
        </p:spPr>
        <p:txBody>
          <a:bodyPr wrap="square" lIns="0" tIns="89995" rIns="0" bIns="0" rtlCol="0" vert="horz">
            <a:spAutoFit/>
          </a:bodyPr>
          <a:lstStyle/>
          <a:p>
            <a:pPr marL="396240" indent="-384175">
              <a:lnSpc>
                <a:spcPct val="100000"/>
              </a:lnSpc>
              <a:spcBef>
                <a:spcPts val="95"/>
              </a:spcBef>
              <a:buFont typeface="Franklin Gothic Book"/>
              <a:buChar char="■"/>
              <a:tabLst>
                <a:tab pos="396240" algn="l"/>
                <a:tab pos="396875" algn="l"/>
              </a:tabLst>
            </a:pPr>
            <a:r>
              <a:rPr dirty="0" spc="-50">
                <a:latin typeface="Times New Roman"/>
                <a:cs typeface="Times New Roman"/>
              </a:rPr>
              <a:t>Web</a:t>
            </a:r>
            <a:r>
              <a:rPr dirty="0" spc="-5"/>
              <a:t>系统的服务器端应用特点</a:t>
            </a:r>
          </a:p>
          <a:p>
            <a:pPr lvl="1" marL="927100" indent="-384175">
              <a:lnSpc>
                <a:spcPct val="100000"/>
              </a:lnSpc>
              <a:spcBef>
                <a:spcPts val="10"/>
              </a:spcBef>
              <a:buSzPct val="95000"/>
              <a:buFont typeface="Franklin Gothic Book"/>
              <a:buChar char="–"/>
              <a:tabLst>
                <a:tab pos="926465" algn="l"/>
                <a:tab pos="927100" algn="l"/>
              </a:tabLst>
            </a:pPr>
            <a:r>
              <a:rPr dirty="0" sz="2000" spc="-110">
                <a:solidFill>
                  <a:srgbClr val="181B0D"/>
                </a:solidFill>
                <a:latin typeface="宋体"/>
                <a:cs typeface="宋体"/>
              </a:rPr>
              <a:t>不存在与系统最终用户相交互的用</a:t>
            </a:r>
            <a:r>
              <a:rPr dirty="0" sz="2000" spc="-100">
                <a:solidFill>
                  <a:srgbClr val="181B0D"/>
                </a:solidFill>
                <a:latin typeface="宋体"/>
                <a:cs typeface="宋体"/>
              </a:rPr>
              <a:t>户</a:t>
            </a:r>
            <a:r>
              <a:rPr dirty="0" sz="2000" spc="-110">
                <a:solidFill>
                  <a:srgbClr val="181B0D"/>
                </a:solidFill>
                <a:latin typeface="宋体"/>
                <a:cs typeface="宋体"/>
              </a:rPr>
              <a:t>界面</a:t>
            </a:r>
            <a:endParaRPr sz="2000">
              <a:latin typeface="宋体"/>
              <a:cs typeface="宋体"/>
            </a:endParaRPr>
          </a:p>
          <a:p>
            <a:pPr lvl="2" marL="1384300" marR="5080" indent="-384175">
              <a:lnSpc>
                <a:spcPct val="74100"/>
              </a:lnSpc>
              <a:spcBef>
                <a:spcPts val="685"/>
              </a:spcBef>
              <a:buFont typeface="Franklin Gothic Book"/>
              <a:buChar char="■"/>
              <a:tabLst>
                <a:tab pos="1383665" algn="l"/>
                <a:tab pos="1384300" algn="l"/>
              </a:tabLst>
            </a:pPr>
            <a:r>
              <a:rPr dirty="0" sz="1700">
                <a:solidFill>
                  <a:srgbClr val="181B0D"/>
                </a:solidFill>
                <a:latin typeface="宋体"/>
                <a:cs typeface="宋体"/>
              </a:rPr>
              <a:t>客户端通过通信协议、</a:t>
            </a:r>
            <a:r>
              <a:rPr dirty="0" sz="1700" spc="-15">
                <a:solidFill>
                  <a:srgbClr val="181B0D"/>
                </a:solidFill>
                <a:latin typeface="宋体"/>
                <a:cs typeface="宋体"/>
              </a:rPr>
              <a:t>应</a:t>
            </a:r>
            <a:r>
              <a:rPr dirty="0" sz="1700">
                <a:solidFill>
                  <a:srgbClr val="181B0D"/>
                </a:solidFill>
                <a:latin typeface="宋体"/>
                <a:cs typeface="宋体"/>
              </a:rPr>
              <a:t>用编</a:t>
            </a:r>
            <a:r>
              <a:rPr dirty="0" sz="1700" spc="-15">
                <a:solidFill>
                  <a:srgbClr val="181B0D"/>
                </a:solidFill>
                <a:latin typeface="宋体"/>
                <a:cs typeface="宋体"/>
              </a:rPr>
              <a:t>程</a:t>
            </a:r>
            <a:r>
              <a:rPr dirty="0" sz="1700">
                <a:solidFill>
                  <a:srgbClr val="181B0D"/>
                </a:solidFill>
                <a:latin typeface="宋体"/>
                <a:cs typeface="宋体"/>
              </a:rPr>
              <a:t>接口</a:t>
            </a:r>
            <a:r>
              <a:rPr dirty="0" sz="1700" spc="-15">
                <a:solidFill>
                  <a:srgbClr val="181B0D"/>
                </a:solidFill>
                <a:latin typeface="宋体"/>
                <a:cs typeface="宋体"/>
              </a:rPr>
              <a:t>和</a:t>
            </a:r>
            <a:r>
              <a:rPr dirty="0" sz="1700">
                <a:solidFill>
                  <a:srgbClr val="181B0D"/>
                </a:solidFill>
                <a:latin typeface="宋体"/>
                <a:cs typeface="宋体"/>
              </a:rPr>
              <a:t>其他</a:t>
            </a:r>
            <a:r>
              <a:rPr dirty="0" sz="1700" spc="-15">
                <a:solidFill>
                  <a:srgbClr val="181B0D"/>
                </a:solidFill>
                <a:latin typeface="宋体"/>
                <a:cs typeface="宋体"/>
              </a:rPr>
              <a:t>接</a:t>
            </a:r>
            <a:r>
              <a:rPr dirty="0" sz="1700">
                <a:solidFill>
                  <a:srgbClr val="181B0D"/>
                </a:solidFill>
                <a:latin typeface="宋体"/>
                <a:cs typeface="宋体"/>
              </a:rPr>
              <a:t>口标</a:t>
            </a:r>
            <a:r>
              <a:rPr dirty="0" sz="1700" spc="-15">
                <a:solidFill>
                  <a:srgbClr val="181B0D"/>
                </a:solidFill>
                <a:latin typeface="宋体"/>
                <a:cs typeface="宋体"/>
              </a:rPr>
              <a:t>准</a:t>
            </a:r>
            <a:r>
              <a:rPr dirty="0" sz="1700">
                <a:solidFill>
                  <a:srgbClr val="181B0D"/>
                </a:solidFill>
                <a:latin typeface="宋体"/>
                <a:cs typeface="宋体"/>
              </a:rPr>
              <a:t>与服</a:t>
            </a:r>
            <a:r>
              <a:rPr dirty="0" sz="1700" spc="-15">
                <a:solidFill>
                  <a:srgbClr val="181B0D"/>
                </a:solidFill>
                <a:latin typeface="宋体"/>
                <a:cs typeface="宋体"/>
              </a:rPr>
              <a:t>务</a:t>
            </a:r>
            <a:r>
              <a:rPr dirty="0" sz="1700">
                <a:solidFill>
                  <a:srgbClr val="181B0D"/>
                </a:solidFill>
                <a:latin typeface="宋体"/>
                <a:cs typeface="宋体"/>
              </a:rPr>
              <a:t>器端</a:t>
            </a:r>
            <a:r>
              <a:rPr dirty="0" sz="1700" spc="-15">
                <a:solidFill>
                  <a:srgbClr val="181B0D"/>
                </a:solidFill>
                <a:latin typeface="宋体"/>
                <a:cs typeface="宋体"/>
              </a:rPr>
              <a:t>应</a:t>
            </a:r>
            <a:r>
              <a:rPr dirty="0" sz="1700">
                <a:solidFill>
                  <a:srgbClr val="181B0D"/>
                </a:solidFill>
                <a:latin typeface="宋体"/>
                <a:cs typeface="宋体"/>
              </a:rPr>
              <a:t>用进</a:t>
            </a:r>
            <a:r>
              <a:rPr dirty="0" sz="1700" spc="-15">
                <a:solidFill>
                  <a:srgbClr val="181B0D"/>
                </a:solidFill>
                <a:latin typeface="宋体"/>
                <a:cs typeface="宋体"/>
              </a:rPr>
              <a:t>行</a:t>
            </a:r>
            <a:r>
              <a:rPr dirty="0" sz="1700">
                <a:solidFill>
                  <a:srgbClr val="181B0D"/>
                </a:solidFill>
                <a:latin typeface="宋体"/>
                <a:cs typeface="宋体"/>
              </a:rPr>
              <a:t>交互</a:t>
            </a:r>
            <a:r>
              <a:rPr dirty="0" sz="1700" spc="-15">
                <a:solidFill>
                  <a:srgbClr val="181B0D"/>
                </a:solidFill>
                <a:latin typeface="宋体"/>
                <a:cs typeface="宋体"/>
              </a:rPr>
              <a:t>以</a:t>
            </a:r>
            <a:r>
              <a:rPr dirty="0" sz="1700">
                <a:solidFill>
                  <a:srgbClr val="181B0D"/>
                </a:solidFill>
                <a:latin typeface="宋体"/>
                <a:cs typeface="宋体"/>
              </a:rPr>
              <a:t>调用 其功能和访问数据</a:t>
            </a:r>
            <a:endParaRPr sz="1700">
              <a:latin typeface="宋体"/>
              <a:cs typeface="宋体"/>
            </a:endParaRPr>
          </a:p>
          <a:p>
            <a:pPr lvl="1" marL="927100" indent="-384175">
              <a:lnSpc>
                <a:spcPct val="100000"/>
              </a:lnSpc>
              <a:buSzPct val="95000"/>
              <a:buFont typeface="Franklin Gothic Book"/>
              <a:buChar char="–"/>
              <a:tabLst>
                <a:tab pos="926465" algn="l"/>
                <a:tab pos="927100" algn="l"/>
              </a:tabLst>
            </a:pPr>
            <a:r>
              <a:rPr dirty="0" sz="2000" spc="-105">
                <a:solidFill>
                  <a:srgbClr val="181B0D"/>
                </a:solidFill>
                <a:latin typeface="宋体"/>
                <a:cs typeface="宋体"/>
              </a:rPr>
              <a:t>自动运行</a:t>
            </a:r>
            <a:endParaRPr sz="2000">
              <a:latin typeface="宋体"/>
              <a:cs typeface="宋体"/>
            </a:endParaRPr>
          </a:p>
          <a:p>
            <a:pPr lvl="2" marL="1384300" indent="-384175">
              <a:lnSpc>
                <a:spcPct val="100000"/>
              </a:lnSpc>
              <a:spcBef>
                <a:spcPts val="155"/>
              </a:spcBef>
              <a:buFont typeface="Franklin Gothic Book"/>
              <a:buChar char="■"/>
              <a:tabLst>
                <a:tab pos="1383665" algn="l"/>
                <a:tab pos="1384300" algn="l"/>
              </a:tabLst>
            </a:pPr>
            <a:r>
              <a:rPr dirty="0" sz="1700">
                <a:solidFill>
                  <a:srgbClr val="181B0D"/>
                </a:solidFill>
                <a:latin typeface="宋体"/>
                <a:cs typeface="宋体"/>
              </a:rPr>
              <a:t>对于测试人员来说，服</a:t>
            </a:r>
            <a:r>
              <a:rPr dirty="0" sz="1700" spc="-15">
                <a:solidFill>
                  <a:srgbClr val="181B0D"/>
                </a:solidFill>
                <a:latin typeface="宋体"/>
                <a:cs typeface="宋体"/>
              </a:rPr>
              <a:t>务</a:t>
            </a:r>
            <a:r>
              <a:rPr dirty="0" sz="1700">
                <a:solidFill>
                  <a:srgbClr val="181B0D"/>
                </a:solidFill>
                <a:latin typeface="宋体"/>
                <a:cs typeface="宋体"/>
              </a:rPr>
              <a:t>器端</a:t>
            </a:r>
            <a:r>
              <a:rPr dirty="0" sz="1700" spc="-15">
                <a:solidFill>
                  <a:srgbClr val="181B0D"/>
                </a:solidFill>
                <a:latin typeface="宋体"/>
                <a:cs typeface="宋体"/>
              </a:rPr>
              <a:t>应</a:t>
            </a:r>
            <a:r>
              <a:rPr dirty="0" sz="1700">
                <a:solidFill>
                  <a:srgbClr val="181B0D"/>
                </a:solidFill>
                <a:latin typeface="宋体"/>
                <a:cs typeface="宋体"/>
              </a:rPr>
              <a:t>用就</a:t>
            </a:r>
            <a:r>
              <a:rPr dirty="0" sz="1700" spc="-15">
                <a:solidFill>
                  <a:srgbClr val="181B0D"/>
                </a:solidFill>
                <a:latin typeface="宋体"/>
                <a:cs typeface="宋体"/>
              </a:rPr>
              <a:t>是</a:t>
            </a:r>
            <a:r>
              <a:rPr dirty="0" sz="1700">
                <a:solidFill>
                  <a:srgbClr val="181B0D"/>
                </a:solidFill>
                <a:latin typeface="宋体"/>
                <a:cs typeface="宋体"/>
              </a:rPr>
              <a:t>一个</a:t>
            </a:r>
            <a:r>
              <a:rPr dirty="0" sz="1700" spc="-15">
                <a:solidFill>
                  <a:srgbClr val="181B0D"/>
                </a:solidFill>
                <a:latin typeface="宋体"/>
                <a:cs typeface="宋体"/>
              </a:rPr>
              <a:t>黑</a:t>
            </a:r>
            <a:r>
              <a:rPr dirty="0" sz="1700">
                <a:solidFill>
                  <a:srgbClr val="181B0D"/>
                </a:solidFill>
                <a:latin typeface="宋体"/>
                <a:cs typeface="宋体"/>
              </a:rPr>
              <a:t>盒子</a:t>
            </a:r>
            <a:endParaRPr sz="1700">
              <a:latin typeface="宋体"/>
              <a:cs typeface="宋体"/>
            </a:endParaRPr>
          </a:p>
          <a:p>
            <a:pPr lvl="2" marL="1384300" indent="-384175">
              <a:lnSpc>
                <a:spcPct val="100000"/>
              </a:lnSpc>
              <a:spcBef>
                <a:spcPts val="170"/>
              </a:spcBef>
              <a:buFont typeface="Franklin Gothic Book"/>
              <a:buChar char="■"/>
              <a:tabLst>
                <a:tab pos="1383665" algn="l"/>
                <a:tab pos="1384300" algn="l"/>
              </a:tabLst>
            </a:pPr>
            <a:r>
              <a:rPr dirty="0" sz="1700">
                <a:solidFill>
                  <a:srgbClr val="181B0D"/>
                </a:solidFill>
                <a:latin typeface="宋体"/>
                <a:cs typeface="宋体"/>
              </a:rPr>
              <a:t>一种用来提高错误重现</a:t>
            </a:r>
            <a:r>
              <a:rPr dirty="0" sz="1700" spc="-10">
                <a:solidFill>
                  <a:srgbClr val="181B0D"/>
                </a:solidFill>
                <a:latin typeface="宋体"/>
                <a:cs typeface="宋体"/>
              </a:rPr>
              <a:t>能</a:t>
            </a:r>
            <a:r>
              <a:rPr dirty="0" sz="1700">
                <a:solidFill>
                  <a:srgbClr val="181B0D"/>
                </a:solidFill>
                <a:latin typeface="宋体"/>
                <a:cs typeface="宋体"/>
              </a:rPr>
              <a:t>力的</a:t>
            </a:r>
            <a:r>
              <a:rPr dirty="0" sz="1700" spc="-10">
                <a:solidFill>
                  <a:srgbClr val="181B0D"/>
                </a:solidFill>
                <a:latin typeface="宋体"/>
                <a:cs typeface="宋体"/>
              </a:rPr>
              <a:t>方</a:t>
            </a:r>
            <a:r>
              <a:rPr dirty="0" sz="1700">
                <a:solidFill>
                  <a:srgbClr val="181B0D"/>
                </a:solidFill>
                <a:latin typeface="宋体"/>
                <a:cs typeface="宋体"/>
              </a:rPr>
              <a:t>法是</a:t>
            </a:r>
            <a:r>
              <a:rPr dirty="0" sz="1700" spc="-10">
                <a:solidFill>
                  <a:srgbClr val="181B0D"/>
                </a:solidFill>
                <a:latin typeface="宋体"/>
                <a:cs typeface="宋体"/>
              </a:rPr>
              <a:t>记</a:t>
            </a:r>
            <a:r>
              <a:rPr dirty="0" sz="1700">
                <a:solidFill>
                  <a:srgbClr val="181B0D"/>
                </a:solidFill>
                <a:latin typeface="宋体"/>
                <a:cs typeface="宋体"/>
              </a:rPr>
              <a:t>录事</a:t>
            </a:r>
            <a:r>
              <a:rPr dirty="0" sz="1700" spc="-10">
                <a:solidFill>
                  <a:srgbClr val="181B0D"/>
                </a:solidFill>
                <a:latin typeface="宋体"/>
                <a:cs typeface="宋体"/>
              </a:rPr>
              <a:t>件</a:t>
            </a:r>
            <a:r>
              <a:rPr dirty="0" sz="1700">
                <a:solidFill>
                  <a:srgbClr val="181B0D"/>
                </a:solidFill>
                <a:latin typeface="宋体"/>
                <a:cs typeface="宋体"/>
              </a:rPr>
              <a:t>日志</a:t>
            </a:r>
            <a:endParaRPr sz="1700">
              <a:latin typeface="宋体"/>
              <a:cs typeface="宋体"/>
            </a:endParaRPr>
          </a:p>
          <a:p>
            <a:pPr lvl="2" marL="1384300" indent="-384175">
              <a:lnSpc>
                <a:spcPct val="100000"/>
              </a:lnSpc>
              <a:spcBef>
                <a:spcPts val="170"/>
              </a:spcBef>
              <a:buFont typeface="Franklin Gothic Book"/>
              <a:buChar char="■"/>
              <a:tabLst>
                <a:tab pos="1383665" algn="l"/>
                <a:tab pos="1384300" algn="l"/>
              </a:tabLst>
            </a:pPr>
            <a:r>
              <a:rPr dirty="0" sz="1700">
                <a:solidFill>
                  <a:srgbClr val="181B0D"/>
                </a:solidFill>
                <a:latin typeface="宋体"/>
                <a:cs typeface="宋体"/>
              </a:rPr>
              <a:t>应用日志允许跟踪由具</a:t>
            </a:r>
            <a:r>
              <a:rPr dirty="0" sz="1700" spc="-15">
                <a:solidFill>
                  <a:srgbClr val="181B0D"/>
                </a:solidFill>
                <a:latin typeface="宋体"/>
                <a:cs typeface="宋体"/>
              </a:rPr>
              <a:t>体</a:t>
            </a:r>
            <a:r>
              <a:rPr dirty="0" sz="1700">
                <a:solidFill>
                  <a:srgbClr val="181B0D"/>
                </a:solidFill>
                <a:latin typeface="宋体"/>
                <a:cs typeface="宋体"/>
              </a:rPr>
              <a:t>应用</a:t>
            </a:r>
            <a:r>
              <a:rPr dirty="0" sz="1700" spc="-15">
                <a:solidFill>
                  <a:srgbClr val="181B0D"/>
                </a:solidFill>
                <a:latin typeface="宋体"/>
                <a:cs typeface="宋体"/>
              </a:rPr>
              <a:t>生</a:t>
            </a:r>
            <a:r>
              <a:rPr dirty="0" sz="1700">
                <a:solidFill>
                  <a:srgbClr val="181B0D"/>
                </a:solidFill>
                <a:latin typeface="宋体"/>
                <a:cs typeface="宋体"/>
              </a:rPr>
              <a:t>成的</a:t>
            </a:r>
            <a:r>
              <a:rPr dirty="0" sz="1700" spc="-15">
                <a:solidFill>
                  <a:srgbClr val="181B0D"/>
                </a:solidFill>
                <a:latin typeface="宋体"/>
                <a:cs typeface="宋体"/>
              </a:rPr>
              <a:t>事</a:t>
            </a:r>
            <a:r>
              <a:rPr dirty="0" sz="1700">
                <a:solidFill>
                  <a:srgbClr val="181B0D"/>
                </a:solidFill>
                <a:latin typeface="宋体"/>
                <a:cs typeface="宋体"/>
              </a:rPr>
              <a:t>件</a:t>
            </a:r>
            <a:endParaRPr sz="1700">
              <a:latin typeface="宋体"/>
              <a:cs typeface="宋体"/>
            </a:endParaRPr>
          </a:p>
          <a:p>
            <a:pPr marL="396240" marR="113664" indent="-384175">
              <a:lnSpc>
                <a:spcPct val="74200"/>
              </a:lnSpc>
              <a:spcBef>
                <a:spcPts val="1190"/>
              </a:spcBef>
              <a:buFont typeface="Franklin Gothic Book"/>
              <a:buChar char="■"/>
              <a:tabLst>
                <a:tab pos="396240" algn="l"/>
                <a:tab pos="396875" algn="l"/>
              </a:tabLst>
            </a:pPr>
            <a:r>
              <a:rPr dirty="0" spc="-140">
                <a:latin typeface="Times New Roman"/>
                <a:cs typeface="Times New Roman"/>
              </a:rPr>
              <a:t>W</a:t>
            </a:r>
            <a:r>
              <a:rPr dirty="0" spc="-5">
                <a:latin typeface="Times New Roman"/>
                <a:cs typeface="Times New Roman"/>
              </a:rPr>
              <a:t>e</a:t>
            </a:r>
            <a:r>
              <a:rPr dirty="0" spc="-10">
                <a:latin typeface="Times New Roman"/>
                <a:cs typeface="Times New Roman"/>
              </a:rPr>
              <a:t>b</a:t>
            </a:r>
            <a:r>
              <a:rPr dirty="0" spc="-5"/>
              <a:t>应用采用基于组件的体系结构，容易出现错误</a:t>
            </a:r>
            <a:r>
              <a:rPr dirty="0"/>
              <a:t>共</a:t>
            </a:r>
            <a:r>
              <a:rPr dirty="0" spc="-5"/>
              <a:t>享，</a:t>
            </a:r>
            <a:r>
              <a:rPr dirty="0" spc="5"/>
              <a:t>这</a:t>
            </a:r>
            <a:r>
              <a:rPr dirty="0" spc="-5"/>
              <a:t>种问</a:t>
            </a:r>
            <a:r>
              <a:rPr dirty="0"/>
              <a:t>题</a:t>
            </a:r>
            <a:r>
              <a:rPr dirty="0" spc="-5"/>
              <a:t>对测</a:t>
            </a:r>
            <a:r>
              <a:rPr dirty="0"/>
              <a:t>试</a:t>
            </a:r>
            <a:r>
              <a:rPr dirty="0" spc="-5"/>
              <a:t>有两</a:t>
            </a:r>
            <a:r>
              <a:rPr dirty="0"/>
              <a:t>个</a:t>
            </a:r>
            <a:r>
              <a:rPr dirty="0" spc="-5"/>
              <a:t>主要 </a:t>
            </a:r>
            <a:r>
              <a:rPr dirty="0" spc="-5"/>
              <a:t>的影响</a:t>
            </a:r>
          </a:p>
          <a:p>
            <a:pPr lvl="1" marL="927100" indent="-384175">
              <a:lnSpc>
                <a:spcPts val="2395"/>
              </a:lnSpc>
              <a:spcBef>
                <a:spcPts val="10"/>
              </a:spcBef>
              <a:buSzPct val="95000"/>
              <a:buFont typeface="Franklin Gothic Book"/>
              <a:buChar char="–"/>
              <a:tabLst>
                <a:tab pos="926465" algn="l"/>
                <a:tab pos="927100" algn="l"/>
              </a:tabLst>
            </a:pPr>
            <a:r>
              <a:rPr dirty="0" sz="2000" spc="-110">
                <a:solidFill>
                  <a:srgbClr val="181B0D"/>
                </a:solidFill>
                <a:latin typeface="宋体"/>
                <a:cs typeface="宋体"/>
              </a:rPr>
              <a:t>已有对象或组件在被其他的应用或</a:t>
            </a:r>
            <a:r>
              <a:rPr dirty="0" sz="2000" spc="-100">
                <a:solidFill>
                  <a:srgbClr val="181B0D"/>
                </a:solidFill>
                <a:latin typeface="宋体"/>
                <a:cs typeface="宋体"/>
              </a:rPr>
              <a:t>对</a:t>
            </a:r>
            <a:r>
              <a:rPr dirty="0" sz="2000" spc="-110">
                <a:solidFill>
                  <a:srgbClr val="181B0D"/>
                </a:solidFill>
                <a:latin typeface="宋体"/>
                <a:cs typeface="宋体"/>
              </a:rPr>
              <a:t>象引</a:t>
            </a:r>
            <a:r>
              <a:rPr dirty="0" sz="2000" spc="-100">
                <a:solidFill>
                  <a:srgbClr val="181B0D"/>
                </a:solidFill>
                <a:latin typeface="宋体"/>
                <a:cs typeface="宋体"/>
              </a:rPr>
              <a:t>用</a:t>
            </a:r>
            <a:r>
              <a:rPr dirty="0" sz="2000" spc="-110">
                <a:solidFill>
                  <a:srgbClr val="181B0D"/>
                </a:solidFill>
                <a:latin typeface="宋体"/>
                <a:cs typeface="宋体"/>
              </a:rPr>
              <a:t>时必</a:t>
            </a:r>
            <a:r>
              <a:rPr dirty="0" sz="2000" spc="-100">
                <a:solidFill>
                  <a:srgbClr val="181B0D"/>
                </a:solidFill>
                <a:latin typeface="宋体"/>
                <a:cs typeface="宋体"/>
              </a:rPr>
              <a:t>须</a:t>
            </a:r>
            <a:r>
              <a:rPr dirty="0" sz="2000" spc="-110">
                <a:solidFill>
                  <a:srgbClr val="181B0D"/>
                </a:solidFill>
                <a:latin typeface="宋体"/>
                <a:cs typeface="宋体"/>
              </a:rPr>
              <a:t>经过</a:t>
            </a:r>
            <a:r>
              <a:rPr dirty="0" sz="2000" spc="-100">
                <a:solidFill>
                  <a:srgbClr val="181B0D"/>
                </a:solidFill>
                <a:latin typeface="宋体"/>
                <a:cs typeface="宋体"/>
              </a:rPr>
              <a:t>了</a:t>
            </a:r>
            <a:r>
              <a:rPr dirty="0" sz="2000" spc="-110">
                <a:solidFill>
                  <a:srgbClr val="181B0D"/>
                </a:solidFill>
                <a:latin typeface="宋体"/>
                <a:cs typeface="宋体"/>
              </a:rPr>
              <a:t>全面</a:t>
            </a:r>
            <a:r>
              <a:rPr dirty="0" sz="2000" spc="-100">
                <a:solidFill>
                  <a:srgbClr val="181B0D"/>
                </a:solidFill>
                <a:latin typeface="宋体"/>
                <a:cs typeface="宋体"/>
              </a:rPr>
              <a:t>测</a:t>
            </a:r>
            <a:r>
              <a:rPr dirty="0" sz="2000" spc="-105">
                <a:solidFill>
                  <a:srgbClr val="181B0D"/>
                </a:solidFill>
                <a:latin typeface="宋体"/>
                <a:cs typeface="宋体"/>
              </a:rPr>
              <a:t>试</a:t>
            </a:r>
            <a:endParaRPr sz="2000">
              <a:latin typeface="宋体"/>
              <a:cs typeface="宋体"/>
            </a:endParaRPr>
          </a:p>
          <a:p>
            <a:pPr lvl="1" marL="927100" indent="-384175">
              <a:lnSpc>
                <a:spcPts val="2395"/>
              </a:lnSpc>
              <a:buSzPct val="95000"/>
              <a:buFont typeface="Franklin Gothic Book"/>
              <a:buChar char="–"/>
              <a:tabLst>
                <a:tab pos="926465" algn="l"/>
                <a:tab pos="927100" algn="l"/>
              </a:tabLst>
            </a:pPr>
            <a:r>
              <a:rPr dirty="0" sz="2000" spc="-105">
                <a:solidFill>
                  <a:srgbClr val="181B0D"/>
                </a:solidFill>
                <a:latin typeface="宋体"/>
                <a:cs typeface="宋体"/>
              </a:rPr>
              <a:t>必须进行过全面的回归测试</a:t>
            </a:r>
            <a:endParaRPr sz="2000">
              <a:latin typeface="宋体"/>
              <a:cs typeface="宋体"/>
            </a:endParaRPr>
          </a:p>
        </p:txBody>
      </p:sp>
      <p:sp>
        <p:nvSpPr>
          <p:cNvPr id="4" name="object 4"/>
          <p:cNvSpPr txBox="1"/>
          <p:nvPr/>
        </p:nvSpPr>
        <p:spPr>
          <a:xfrm>
            <a:off x="1450594" y="4766564"/>
            <a:ext cx="9281160" cy="314960"/>
          </a:xfrm>
          <a:prstGeom prst="rect">
            <a:avLst/>
          </a:prstGeom>
        </p:spPr>
        <p:txBody>
          <a:bodyPr wrap="square" lIns="0" tIns="12065" rIns="0" bIns="0" rtlCol="0" vert="horz">
            <a:spAutoFit/>
          </a:bodyPr>
          <a:lstStyle/>
          <a:p>
            <a:pPr marL="396240" indent="-384175">
              <a:lnSpc>
                <a:spcPct val="100000"/>
              </a:lnSpc>
              <a:spcBef>
                <a:spcPts val="95"/>
              </a:spcBef>
              <a:buFont typeface="Franklin Gothic Book"/>
              <a:buChar char="■"/>
              <a:tabLst>
                <a:tab pos="396240" algn="l"/>
                <a:tab pos="396875" algn="l"/>
              </a:tabLst>
            </a:pPr>
            <a:r>
              <a:rPr dirty="0" sz="1900" spc="-5">
                <a:solidFill>
                  <a:srgbClr val="181B0D"/>
                </a:solidFill>
                <a:latin typeface="宋体"/>
                <a:cs typeface="宋体"/>
              </a:rPr>
              <a:t>标准的</a:t>
            </a:r>
            <a:r>
              <a:rPr dirty="0" sz="1900" spc="-50">
                <a:solidFill>
                  <a:srgbClr val="181B0D"/>
                </a:solidFill>
                <a:latin typeface="Times New Roman"/>
                <a:cs typeface="Times New Roman"/>
              </a:rPr>
              <a:t>Web</a:t>
            </a:r>
            <a:r>
              <a:rPr dirty="0" sz="1900" spc="-5">
                <a:solidFill>
                  <a:srgbClr val="181B0D"/>
                </a:solidFill>
                <a:latin typeface="宋体"/>
                <a:cs typeface="宋体"/>
              </a:rPr>
              <a:t>应用系统通常使用关系型数据库，对数</a:t>
            </a:r>
            <a:r>
              <a:rPr dirty="0" sz="1900">
                <a:solidFill>
                  <a:srgbClr val="181B0D"/>
                </a:solidFill>
                <a:latin typeface="宋体"/>
                <a:cs typeface="宋体"/>
              </a:rPr>
              <a:t>据</a:t>
            </a:r>
            <a:r>
              <a:rPr dirty="0" sz="1900" spc="-5">
                <a:solidFill>
                  <a:srgbClr val="181B0D"/>
                </a:solidFill>
                <a:latin typeface="宋体"/>
                <a:cs typeface="宋体"/>
              </a:rPr>
              <a:t>的访</a:t>
            </a:r>
            <a:r>
              <a:rPr dirty="0" sz="1900">
                <a:solidFill>
                  <a:srgbClr val="181B0D"/>
                </a:solidFill>
                <a:latin typeface="宋体"/>
                <a:cs typeface="宋体"/>
              </a:rPr>
              <a:t>问</a:t>
            </a:r>
            <a:r>
              <a:rPr dirty="0" sz="1900" spc="-5">
                <a:solidFill>
                  <a:srgbClr val="181B0D"/>
                </a:solidFill>
                <a:latin typeface="宋体"/>
                <a:cs typeface="宋体"/>
              </a:rPr>
              <a:t>和操</a:t>
            </a:r>
            <a:r>
              <a:rPr dirty="0" sz="1900">
                <a:solidFill>
                  <a:srgbClr val="181B0D"/>
                </a:solidFill>
                <a:latin typeface="宋体"/>
                <a:cs typeface="宋体"/>
              </a:rPr>
              <a:t>纵</a:t>
            </a:r>
            <a:r>
              <a:rPr dirty="0" sz="1900" spc="-5">
                <a:solidFill>
                  <a:srgbClr val="181B0D"/>
                </a:solidFill>
                <a:latin typeface="宋体"/>
                <a:cs typeface="宋体"/>
              </a:rPr>
              <a:t>比使</a:t>
            </a:r>
            <a:r>
              <a:rPr dirty="0" sz="1900">
                <a:solidFill>
                  <a:srgbClr val="181B0D"/>
                </a:solidFill>
                <a:latin typeface="宋体"/>
                <a:cs typeface="宋体"/>
              </a:rPr>
              <a:t>用</a:t>
            </a:r>
            <a:r>
              <a:rPr dirty="0" sz="1900" spc="-5">
                <a:solidFill>
                  <a:srgbClr val="181B0D"/>
                </a:solidFill>
                <a:latin typeface="宋体"/>
                <a:cs typeface="宋体"/>
              </a:rPr>
              <a:t>文件</a:t>
            </a:r>
            <a:r>
              <a:rPr dirty="0" sz="1900">
                <a:solidFill>
                  <a:srgbClr val="181B0D"/>
                </a:solidFill>
                <a:latin typeface="宋体"/>
                <a:cs typeface="宋体"/>
              </a:rPr>
              <a:t>系</a:t>
            </a:r>
            <a:r>
              <a:rPr dirty="0" sz="1900" spc="-5">
                <a:solidFill>
                  <a:srgbClr val="181B0D"/>
                </a:solidFill>
                <a:latin typeface="宋体"/>
                <a:cs typeface="宋体"/>
              </a:rPr>
              <a:t>统更</a:t>
            </a:r>
            <a:endParaRPr sz="1900">
              <a:latin typeface="宋体"/>
              <a:cs typeface="宋体"/>
            </a:endParaRPr>
          </a:p>
        </p:txBody>
      </p:sp>
      <p:sp>
        <p:nvSpPr>
          <p:cNvPr id="5" name="object 5"/>
          <p:cNvSpPr txBox="1"/>
          <p:nvPr/>
        </p:nvSpPr>
        <p:spPr>
          <a:xfrm>
            <a:off x="1450594" y="4905039"/>
            <a:ext cx="7687309" cy="1366520"/>
          </a:xfrm>
          <a:prstGeom prst="rect">
            <a:avLst/>
          </a:prstGeom>
        </p:spPr>
        <p:txBody>
          <a:bodyPr wrap="square" lIns="0" tIns="88265" rIns="0" bIns="0" rtlCol="0" vert="horz">
            <a:spAutoFit/>
          </a:bodyPr>
          <a:lstStyle/>
          <a:p>
            <a:pPr marL="396240">
              <a:lnSpc>
                <a:spcPct val="100000"/>
              </a:lnSpc>
              <a:spcBef>
                <a:spcPts val="695"/>
              </a:spcBef>
            </a:pPr>
            <a:r>
              <a:rPr dirty="0" sz="1900" spc="-5">
                <a:solidFill>
                  <a:srgbClr val="181B0D"/>
                </a:solidFill>
                <a:latin typeface="宋体"/>
                <a:cs typeface="宋体"/>
              </a:rPr>
              <a:t>高效</a:t>
            </a:r>
            <a:endParaRPr sz="1900">
              <a:latin typeface="宋体"/>
              <a:cs typeface="宋体"/>
            </a:endParaRPr>
          </a:p>
          <a:p>
            <a:pPr marL="396240" indent="-384175">
              <a:lnSpc>
                <a:spcPct val="100000"/>
              </a:lnSpc>
              <a:spcBef>
                <a:spcPts val="600"/>
              </a:spcBef>
              <a:buFont typeface="Franklin Gothic Book"/>
              <a:buChar char="■"/>
              <a:tabLst>
                <a:tab pos="396240" algn="l"/>
                <a:tab pos="396875" algn="l"/>
              </a:tabLst>
            </a:pPr>
            <a:r>
              <a:rPr dirty="0" sz="1900" spc="-50">
                <a:solidFill>
                  <a:srgbClr val="181B0D"/>
                </a:solidFill>
                <a:latin typeface="Times New Roman"/>
                <a:cs typeface="Times New Roman"/>
              </a:rPr>
              <a:t>Web</a:t>
            </a:r>
            <a:r>
              <a:rPr dirty="0" sz="1900" spc="-10">
                <a:solidFill>
                  <a:srgbClr val="181B0D"/>
                </a:solidFill>
                <a:latin typeface="宋体"/>
                <a:cs typeface="宋体"/>
              </a:rPr>
              <a:t>系统的互操作</a:t>
            </a:r>
            <a:r>
              <a:rPr dirty="0" sz="1900" spc="-5">
                <a:solidFill>
                  <a:srgbClr val="181B0D"/>
                </a:solidFill>
                <a:latin typeface="宋体"/>
                <a:cs typeface="宋体"/>
              </a:rPr>
              <a:t>性</a:t>
            </a:r>
            <a:endParaRPr sz="1900">
              <a:latin typeface="宋体"/>
              <a:cs typeface="宋体"/>
            </a:endParaRPr>
          </a:p>
          <a:p>
            <a:pPr lvl="1" marL="927100" indent="-384175">
              <a:lnSpc>
                <a:spcPts val="2395"/>
              </a:lnSpc>
              <a:spcBef>
                <a:spcPts val="10"/>
              </a:spcBef>
              <a:buSzPct val="95000"/>
              <a:buFont typeface="Franklin Gothic Book"/>
              <a:buChar char="–"/>
              <a:tabLst>
                <a:tab pos="926465" algn="l"/>
                <a:tab pos="927100" algn="l"/>
              </a:tabLst>
            </a:pPr>
            <a:r>
              <a:rPr dirty="0" sz="2000" spc="-105">
                <a:solidFill>
                  <a:srgbClr val="181B0D"/>
                </a:solidFill>
                <a:latin typeface="宋体"/>
                <a:cs typeface="宋体"/>
              </a:rPr>
              <a:t>系统或系统中的组件与其他系统或</a:t>
            </a:r>
            <a:r>
              <a:rPr dirty="0" sz="2000" spc="-100">
                <a:solidFill>
                  <a:srgbClr val="181B0D"/>
                </a:solidFill>
                <a:latin typeface="宋体"/>
                <a:cs typeface="宋体"/>
              </a:rPr>
              <a:t>组</a:t>
            </a:r>
            <a:r>
              <a:rPr dirty="0" sz="2000" spc="-105">
                <a:solidFill>
                  <a:srgbClr val="181B0D"/>
                </a:solidFill>
                <a:latin typeface="宋体"/>
                <a:cs typeface="宋体"/>
              </a:rPr>
              <a:t>件相</a:t>
            </a:r>
            <a:r>
              <a:rPr dirty="0" sz="2000" spc="-100">
                <a:solidFill>
                  <a:srgbClr val="181B0D"/>
                </a:solidFill>
                <a:latin typeface="宋体"/>
                <a:cs typeface="宋体"/>
              </a:rPr>
              <a:t>交</a:t>
            </a:r>
            <a:r>
              <a:rPr dirty="0" sz="2000" spc="-105">
                <a:solidFill>
                  <a:srgbClr val="181B0D"/>
                </a:solidFill>
                <a:latin typeface="宋体"/>
                <a:cs typeface="宋体"/>
              </a:rPr>
              <a:t>互和</a:t>
            </a:r>
            <a:r>
              <a:rPr dirty="0" sz="2000" spc="-100">
                <a:solidFill>
                  <a:srgbClr val="181B0D"/>
                </a:solidFill>
                <a:latin typeface="宋体"/>
                <a:cs typeface="宋体"/>
              </a:rPr>
              <a:t>无</a:t>
            </a:r>
            <a:r>
              <a:rPr dirty="0" sz="2000" spc="-105">
                <a:solidFill>
                  <a:srgbClr val="181B0D"/>
                </a:solidFill>
                <a:latin typeface="宋体"/>
                <a:cs typeface="宋体"/>
              </a:rPr>
              <a:t>缝协</a:t>
            </a:r>
            <a:r>
              <a:rPr dirty="0" sz="2000" spc="-100">
                <a:solidFill>
                  <a:srgbClr val="181B0D"/>
                </a:solidFill>
                <a:latin typeface="宋体"/>
                <a:cs typeface="宋体"/>
              </a:rPr>
              <a:t>作</a:t>
            </a:r>
            <a:r>
              <a:rPr dirty="0" sz="2000" spc="-105">
                <a:solidFill>
                  <a:srgbClr val="181B0D"/>
                </a:solidFill>
                <a:latin typeface="宋体"/>
                <a:cs typeface="宋体"/>
              </a:rPr>
              <a:t>的能力</a:t>
            </a:r>
            <a:endParaRPr sz="2000">
              <a:latin typeface="宋体"/>
              <a:cs typeface="宋体"/>
            </a:endParaRPr>
          </a:p>
          <a:p>
            <a:pPr lvl="1" marL="927100" indent="-384175">
              <a:lnSpc>
                <a:spcPts val="2395"/>
              </a:lnSpc>
              <a:buSzPct val="95000"/>
              <a:buFont typeface="Franklin Gothic Book"/>
              <a:buChar char="–"/>
              <a:tabLst>
                <a:tab pos="926465" algn="l"/>
                <a:tab pos="927100" algn="l"/>
              </a:tabLst>
            </a:pPr>
            <a:r>
              <a:rPr dirty="0" sz="2000" spc="-105">
                <a:solidFill>
                  <a:srgbClr val="181B0D"/>
                </a:solidFill>
                <a:latin typeface="宋体"/>
                <a:cs typeface="宋体"/>
              </a:rPr>
              <a:t>可能导致在组件之间的通信出现信</a:t>
            </a:r>
            <a:r>
              <a:rPr dirty="0" sz="2000" spc="-100">
                <a:solidFill>
                  <a:srgbClr val="181B0D"/>
                </a:solidFill>
                <a:latin typeface="宋体"/>
                <a:cs typeface="宋体"/>
              </a:rPr>
              <a:t>息</a:t>
            </a:r>
            <a:r>
              <a:rPr dirty="0" sz="2000" spc="-105">
                <a:solidFill>
                  <a:srgbClr val="181B0D"/>
                </a:solidFill>
                <a:latin typeface="宋体"/>
                <a:cs typeface="宋体"/>
              </a:rPr>
              <a:t>丢失</a:t>
            </a:r>
            <a:r>
              <a:rPr dirty="0" sz="2000" spc="-100">
                <a:solidFill>
                  <a:srgbClr val="181B0D"/>
                </a:solidFill>
                <a:latin typeface="宋体"/>
                <a:cs typeface="宋体"/>
              </a:rPr>
              <a:t>或</a:t>
            </a:r>
            <a:r>
              <a:rPr dirty="0" sz="2000" spc="-105">
                <a:solidFill>
                  <a:srgbClr val="181B0D"/>
                </a:solidFill>
                <a:latin typeface="宋体"/>
                <a:cs typeface="宋体"/>
              </a:rPr>
              <a:t>误解</a:t>
            </a:r>
            <a:r>
              <a:rPr dirty="0" sz="2000" spc="-100">
                <a:solidFill>
                  <a:srgbClr val="181B0D"/>
                </a:solidFill>
                <a:latin typeface="宋体"/>
                <a:cs typeface="宋体"/>
              </a:rPr>
              <a:t>的</a:t>
            </a:r>
            <a:r>
              <a:rPr dirty="0" sz="2000" spc="-105">
                <a:solidFill>
                  <a:srgbClr val="181B0D"/>
                </a:solidFill>
                <a:latin typeface="宋体"/>
                <a:cs typeface="宋体"/>
              </a:rPr>
              <a:t>情况</a:t>
            </a:r>
            <a:endParaRPr sz="2000">
              <a:latin typeface="宋体"/>
              <a:cs typeface="宋体"/>
            </a:endParaRPr>
          </a:p>
        </p:txBody>
      </p:sp>
      <p:sp>
        <p:nvSpPr>
          <p:cNvPr id="6" name="object 6"/>
          <p:cNvSpPr txBox="1"/>
          <p:nvPr/>
        </p:nvSpPr>
        <p:spPr>
          <a:xfrm>
            <a:off x="10875644" y="6548729"/>
            <a:ext cx="1149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181B0D"/>
                </a:solidFill>
                <a:latin typeface="Franklin Gothic Book"/>
                <a:cs typeface="Franklin Gothic Book"/>
              </a:rPr>
              <a:t>5</a:t>
            </a:r>
            <a:endParaRPr sz="1200">
              <a:latin typeface="Franklin Gothic Book"/>
              <a:cs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4009390" cy="635000"/>
          </a:xfrm>
          <a:prstGeom prst="rect"/>
        </p:spPr>
        <p:txBody>
          <a:bodyPr wrap="square" lIns="0" tIns="12065" rIns="0" bIns="0" rtlCol="0" vert="horz">
            <a:spAutoFit/>
          </a:bodyPr>
          <a:lstStyle/>
          <a:p>
            <a:pPr marL="12700">
              <a:lnSpc>
                <a:spcPct val="100000"/>
              </a:lnSpc>
              <a:spcBef>
                <a:spcPts val="95"/>
              </a:spcBef>
            </a:pPr>
            <a:r>
              <a:rPr dirty="0" spc="-105">
                <a:latin typeface="Franklin Gothic Book"/>
                <a:cs typeface="Franklin Gothic Book"/>
              </a:rPr>
              <a:t>W</a:t>
            </a:r>
            <a:r>
              <a:rPr dirty="0" spc="-5">
                <a:latin typeface="Franklin Gothic Book"/>
                <a:cs typeface="Franklin Gothic Book"/>
              </a:rPr>
              <a:t>e</a:t>
            </a:r>
            <a:r>
              <a:rPr dirty="0" spc="-10">
                <a:latin typeface="Franklin Gothic Book"/>
                <a:cs typeface="Franklin Gothic Book"/>
              </a:rPr>
              <a:t>b</a:t>
            </a:r>
            <a:r>
              <a:rPr dirty="0" spc="-5"/>
              <a:t>应用系统测试</a:t>
            </a:r>
          </a:p>
        </p:txBody>
      </p:sp>
      <p:sp>
        <p:nvSpPr>
          <p:cNvPr id="3" name="object 3"/>
          <p:cNvSpPr txBox="1"/>
          <p:nvPr/>
        </p:nvSpPr>
        <p:spPr>
          <a:xfrm>
            <a:off x="1450594" y="1290954"/>
            <a:ext cx="3302635" cy="4910455"/>
          </a:xfrm>
          <a:prstGeom prst="rect">
            <a:avLst/>
          </a:prstGeom>
        </p:spPr>
        <p:txBody>
          <a:bodyPr wrap="square" lIns="0" tIns="12065" rIns="0" bIns="0" rtlCol="0" vert="horz">
            <a:spAutoFit/>
          </a:bodyPr>
          <a:lstStyle/>
          <a:p>
            <a:pPr marL="396240" indent="-384175">
              <a:lnSpc>
                <a:spcPct val="100000"/>
              </a:lnSpc>
              <a:spcBef>
                <a:spcPts val="95"/>
              </a:spcBef>
              <a:buFont typeface="Franklin Gothic Book"/>
              <a:buChar char="■"/>
              <a:tabLst>
                <a:tab pos="396240" algn="l"/>
                <a:tab pos="396875" algn="l"/>
              </a:tabLst>
            </a:pPr>
            <a:r>
              <a:rPr dirty="0" sz="1900" spc="-50">
                <a:solidFill>
                  <a:srgbClr val="181B0D"/>
                </a:solidFill>
                <a:latin typeface="Times New Roman"/>
                <a:cs typeface="Times New Roman"/>
              </a:rPr>
              <a:t>Web</a:t>
            </a:r>
            <a:r>
              <a:rPr dirty="0" sz="1900" spc="-5">
                <a:solidFill>
                  <a:srgbClr val="181B0D"/>
                </a:solidFill>
                <a:latin typeface="宋体"/>
                <a:cs typeface="宋体"/>
              </a:rPr>
              <a:t>系统质量测试分类</a:t>
            </a:r>
            <a:endParaRPr sz="1900">
              <a:latin typeface="宋体"/>
              <a:cs typeface="宋体"/>
            </a:endParaRPr>
          </a:p>
          <a:p>
            <a:pPr lvl="1" marL="927100" indent="-384175">
              <a:lnSpc>
                <a:spcPct val="100000"/>
              </a:lnSpc>
              <a:spcBef>
                <a:spcPts val="10"/>
              </a:spcBef>
              <a:buSzPct val="95000"/>
              <a:buFont typeface="Franklin Gothic Book"/>
              <a:buChar char="–"/>
              <a:tabLst>
                <a:tab pos="926465" algn="l"/>
                <a:tab pos="927100" algn="l"/>
              </a:tabLst>
            </a:pPr>
            <a:r>
              <a:rPr dirty="0" sz="2000" spc="-110">
                <a:solidFill>
                  <a:srgbClr val="181B0D"/>
                </a:solidFill>
                <a:latin typeface="宋体"/>
                <a:cs typeface="宋体"/>
              </a:rPr>
              <a:t>系统架构</a:t>
            </a:r>
            <a:endParaRPr sz="2000">
              <a:latin typeface="宋体"/>
              <a:cs typeface="宋体"/>
            </a:endParaRPr>
          </a:p>
          <a:p>
            <a:pPr lvl="2" marL="1384300" indent="-384175">
              <a:lnSpc>
                <a:spcPct val="100000"/>
              </a:lnSpc>
              <a:spcBef>
                <a:spcPts val="155"/>
              </a:spcBef>
              <a:buFont typeface="Franklin Gothic Book"/>
              <a:buChar char="■"/>
              <a:tabLst>
                <a:tab pos="1383665" algn="l"/>
                <a:tab pos="1384300" algn="l"/>
              </a:tabLst>
            </a:pPr>
            <a:r>
              <a:rPr dirty="0" sz="1700">
                <a:solidFill>
                  <a:srgbClr val="181B0D"/>
                </a:solidFill>
                <a:latin typeface="宋体"/>
                <a:cs typeface="宋体"/>
              </a:rPr>
              <a:t>客户端的测试</a:t>
            </a:r>
            <a:endParaRPr sz="1700">
              <a:latin typeface="宋体"/>
              <a:cs typeface="宋体"/>
            </a:endParaRPr>
          </a:p>
          <a:p>
            <a:pPr lvl="2" marL="1384300" indent="-384175">
              <a:lnSpc>
                <a:spcPct val="100000"/>
              </a:lnSpc>
              <a:spcBef>
                <a:spcPts val="170"/>
              </a:spcBef>
              <a:buFont typeface="Franklin Gothic Book"/>
              <a:buChar char="■"/>
              <a:tabLst>
                <a:tab pos="1383665" algn="l"/>
                <a:tab pos="1384300" algn="l"/>
              </a:tabLst>
            </a:pPr>
            <a:r>
              <a:rPr dirty="0" sz="1700">
                <a:solidFill>
                  <a:srgbClr val="181B0D"/>
                </a:solidFill>
                <a:latin typeface="宋体"/>
                <a:cs typeface="宋体"/>
              </a:rPr>
              <a:t>服务器端的测试</a:t>
            </a:r>
            <a:endParaRPr sz="1700">
              <a:latin typeface="宋体"/>
              <a:cs typeface="宋体"/>
            </a:endParaRPr>
          </a:p>
          <a:p>
            <a:pPr lvl="2" marL="1384300" indent="-384175">
              <a:lnSpc>
                <a:spcPct val="100000"/>
              </a:lnSpc>
              <a:spcBef>
                <a:spcPts val="165"/>
              </a:spcBef>
              <a:buFont typeface="Franklin Gothic Book"/>
              <a:buChar char="■"/>
              <a:tabLst>
                <a:tab pos="1383665" algn="l"/>
                <a:tab pos="1384300" algn="l"/>
              </a:tabLst>
            </a:pPr>
            <a:r>
              <a:rPr dirty="0" sz="1700">
                <a:solidFill>
                  <a:srgbClr val="181B0D"/>
                </a:solidFill>
                <a:latin typeface="宋体"/>
                <a:cs typeface="宋体"/>
              </a:rPr>
              <a:t>网络的测试</a:t>
            </a:r>
            <a:endParaRPr sz="1700">
              <a:latin typeface="宋体"/>
              <a:cs typeface="宋体"/>
            </a:endParaRPr>
          </a:p>
          <a:p>
            <a:pPr lvl="1" marL="927100" indent="-384175">
              <a:lnSpc>
                <a:spcPct val="100000"/>
              </a:lnSpc>
              <a:spcBef>
                <a:spcPts val="15"/>
              </a:spcBef>
              <a:buSzPct val="95000"/>
              <a:buFont typeface="Franklin Gothic Book"/>
              <a:buChar char="–"/>
              <a:tabLst>
                <a:tab pos="926465" algn="l"/>
                <a:tab pos="927100" algn="l"/>
              </a:tabLst>
            </a:pPr>
            <a:r>
              <a:rPr dirty="0" sz="2000" spc="-110">
                <a:solidFill>
                  <a:srgbClr val="181B0D"/>
                </a:solidFill>
                <a:latin typeface="宋体"/>
                <a:cs typeface="宋体"/>
              </a:rPr>
              <a:t>职能</a:t>
            </a:r>
            <a:endParaRPr sz="2000">
              <a:latin typeface="宋体"/>
              <a:cs typeface="宋体"/>
            </a:endParaRPr>
          </a:p>
          <a:p>
            <a:pPr lvl="2" marL="1384300" indent="-384175">
              <a:lnSpc>
                <a:spcPct val="100000"/>
              </a:lnSpc>
              <a:spcBef>
                <a:spcPts val="160"/>
              </a:spcBef>
              <a:buFont typeface="Franklin Gothic Book"/>
              <a:buChar char="■"/>
              <a:tabLst>
                <a:tab pos="1383665" algn="l"/>
                <a:tab pos="1384300" algn="l"/>
              </a:tabLst>
            </a:pPr>
            <a:r>
              <a:rPr dirty="0" sz="1700">
                <a:solidFill>
                  <a:srgbClr val="181B0D"/>
                </a:solidFill>
                <a:latin typeface="宋体"/>
                <a:cs typeface="宋体"/>
              </a:rPr>
              <a:t>应用功能的测试</a:t>
            </a:r>
            <a:endParaRPr sz="1700">
              <a:latin typeface="宋体"/>
              <a:cs typeface="宋体"/>
            </a:endParaRPr>
          </a:p>
          <a:p>
            <a:pPr lvl="2" marL="1384300" indent="-384175">
              <a:lnSpc>
                <a:spcPct val="100000"/>
              </a:lnSpc>
              <a:spcBef>
                <a:spcPts val="165"/>
              </a:spcBef>
              <a:buFont typeface="Franklin Gothic Book"/>
              <a:buChar char="■"/>
              <a:tabLst>
                <a:tab pos="1383665" algn="l"/>
                <a:tab pos="1384300" algn="l"/>
              </a:tabLst>
            </a:pPr>
            <a:r>
              <a:rPr dirty="0" sz="1700" spc="-45">
                <a:solidFill>
                  <a:srgbClr val="181B0D"/>
                </a:solidFill>
                <a:latin typeface="Times New Roman"/>
                <a:cs typeface="Times New Roman"/>
              </a:rPr>
              <a:t>Web</a:t>
            </a:r>
            <a:r>
              <a:rPr dirty="0" sz="1700">
                <a:solidFill>
                  <a:srgbClr val="181B0D"/>
                </a:solidFill>
                <a:latin typeface="宋体"/>
                <a:cs typeface="宋体"/>
              </a:rPr>
              <a:t>应用服务的</a:t>
            </a:r>
            <a:r>
              <a:rPr dirty="0" sz="1700" spc="-15">
                <a:solidFill>
                  <a:srgbClr val="181B0D"/>
                </a:solidFill>
                <a:latin typeface="宋体"/>
                <a:cs typeface="宋体"/>
              </a:rPr>
              <a:t>测</a:t>
            </a:r>
            <a:r>
              <a:rPr dirty="0" sz="1700">
                <a:solidFill>
                  <a:srgbClr val="181B0D"/>
                </a:solidFill>
                <a:latin typeface="宋体"/>
                <a:cs typeface="宋体"/>
              </a:rPr>
              <a:t>试</a:t>
            </a:r>
            <a:endParaRPr sz="1700">
              <a:latin typeface="宋体"/>
              <a:cs typeface="宋体"/>
            </a:endParaRPr>
          </a:p>
          <a:p>
            <a:pPr lvl="2" marL="1384300" indent="-384175">
              <a:lnSpc>
                <a:spcPct val="100000"/>
              </a:lnSpc>
              <a:spcBef>
                <a:spcPts val="170"/>
              </a:spcBef>
              <a:buFont typeface="Franklin Gothic Book"/>
              <a:buChar char="■"/>
              <a:tabLst>
                <a:tab pos="1383665" algn="l"/>
                <a:tab pos="1384300" algn="l"/>
              </a:tabLst>
            </a:pPr>
            <a:r>
              <a:rPr dirty="0" sz="1700">
                <a:solidFill>
                  <a:srgbClr val="181B0D"/>
                </a:solidFill>
                <a:latin typeface="宋体"/>
                <a:cs typeface="宋体"/>
              </a:rPr>
              <a:t>安全系统的测试</a:t>
            </a:r>
            <a:endParaRPr sz="1700">
              <a:latin typeface="宋体"/>
              <a:cs typeface="宋体"/>
            </a:endParaRPr>
          </a:p>
          <a:p>
            <a:pPr lvl="2" marL="1384300" indent="-384175">
              <a:lnSpc>
                <a:spcPct val="100000"/>
              </a:lnSpc>
              <a:spcBef>
                <a:spcPts val="165"/>
              </a:spcBef>
              <a:buFont typeface="Franklin Gothic Book"/>
              <a:buChar char="■"/>
              <a:tabLst>
                <a:tab pos="1383665" algn="l"/>
                <a:tab pos="1384300" algn="l"/>
              </a:tabLst>
            </a:pPr>
            <a:r>
              <a:rPr dirty="0" sz="1700">
                <a:solidFill>
                  <a:srgbClr val="181B0D"/>
                </a:solidFill>
                <a:latin typeface="宋体"/>
                <a:cs typeface="宋体"/>
              </a:rPr>
              <a:t>数据库服务的测试</a:t>
            </a:r>
            <a:endParaRPr sz="1700">
              <a:latin typeface="宋体"/>
              <a:cs typeface="宋体"/>
            </a:endParaRPr>
          </a:p>
          <a:p>
            <a:pPr marL="396240" indent="-384175">
              <a:lnSpc>
                <a:spcPct val="100000"/>
              </a:lnSpc>
              <a:spcBef>
                <a:spcPts val="610"/>
              </a:spcBef>
              <a:buFont typeface="Franklin Gothic Book"/>
              <a:buChar char="■"/>
              <a:tabLst>
                <a:tab pos="396240" algn="l"/>
                <a:tab pos="396875" algn="l"/>
              </a:tabLst>
            </a:pPr>
            <a:r>
              <a:rPr dirty="0" sz="1900" spc="-5">
                <a:solidFill>
                  <a:srgbClr val="181B0D"/>
                </a:solidFill>
                <a:latin typeface="宋体"/>
                <a:cs typeface="宋体"/>
              </a:rPr>
              <a:t>软件的质量特性</a:t>
            </a:r>
            <a:endParaRPr sz="1900">
              <a:latin typeface="宋体"/>
              <a:cs typeface="宋体"/>
            </a:endParaRPr>
          </a:p>
          <a:p>
            <a:pPr lvl="1" marL="927100" indent="-384175">
              <a:lnSpc>
                <a:spcPct val="100000"/>
              </a:lnSpc>
              <a:spcBef>
                <a:spcPts val="175"/>
              </a:spcBef>
              <a:buSzPct val="95000"/>
              <a:buFont typeface="Franklin Gothic Book"/>
              <a:buChar char="–"/>
              <a:tabLst>
                <a:tab pos="926465" algn="l"/>
                <a:tab pos="927100" algn="l"/>
              </a:tabLst>
            </a:pPr>
            <a:r>
              <a:rPr dirty="0" sz="2000" spc="-105">
                <a:solidFill>
                  <a:srgbClr val="181B0D"/>
                </a:solidFill>
                <a:latin typeface="宋体"/>
                <a:cs typeface="宋体"/>
              </a:rPr>
              <a:t>功能测试</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性能测试</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安全性测试</a:t>
            </a:r>
            <a:endParaRPr sz="2000">
              <a:latin typeface="宋体"/>
              <a:cs typeface="宋体"/>
            </a:endParaRPr>
          </a:p>
          <a:p>
            <a:pPr lvl="1" marL="927100" indent="-384175">
              <a:lnSpc>
                <a:spcPct val="100000"/>
              </a:lnSpc>
              <a:spcBef>
                <a:spcPts val="220"/>
              </a:spcBef>
              <a:buSzPct val="95000"/>
              <a:buFont typeface="Franklin Gothic Book"/>
              <a:buChar char="–"/>
              <a:tabLst>
                <a:tab pos="926465" algn="l"/>
                <a:tab pos="927100" algn="l"/>
              </a:tabLst>
            </a:pPr>
            <a:r>
              <a:rPr dirty="0" sz="2000" spc="-105">
                <a:solidFill>
                  <a:srgbClr val="181B0D"/>
                </a:solidFill>
                <a:latin typeface="宋体"/>
                <a:cs typeface="宋体"/>
              </a:rPr>
              <a:t>兼容性测试</a:t>
            </a:r>
            <a:endParaRPr sz="2000">
              <a:latin typeface="宋体"/>
              <a:cs typeface="宋体"/>
            </a:endParaRPr>
          </a:p>
          <a:p>
            <a:pPr lvl="1" marL="927100" indent="-384175">
              <a:lnSpc>
                <a:spcPct val="100000"/>
              </a:lnSpc>
              <a:spcBef>
                <a:spcPts val="215"/>
              </a:spcBef>
              <a:buSzPct val="95000"/>
              <a:buFont typeface="Franklin Gothic Book"/>
              <a:buChar char="–"/>
              <a:tabLst>
                <a:tab pos="926465" algn="l"/>
                <a:tab pos="927100" algn="l"/>
              </a:tabLst>
            </a:pPr>
            <a:r>
              <a:rPr dirty="0" sz="2000" spc="-105">
                <a:solidFill>
                  <a:srgbClr val="181B0D"/>
                </a:solidFill>
                <a:latin typeface="宋体"/>
                <a:cs typeface="宋体"/>
              </a:rPr>
              <a:t>易用性测试</a:t>
            </a:r>
            <a:endParaRPr sz="2000">
              <a:latin typeface="宋体"/>
              <a:cs typeface="宋体"/>
            </a:endParaRPr>
          </a:p>
        </p:txBody>
      </p:sp>
      <p:sp>
        <p:nvSpPr>
          <p:cNvPr id="4" name="object 4"/>
          <p:cNvSpPr txBox="1"/>
          <p:nvPr/>
        </p:nvSpPr>
        <p:spPr>
          <a:xfrm>
            <a:off x="0" y="0"/>
            <a:ext cx="147320"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6</a:t>
            </a:r>
            <a:endParaRPr sz="1800">
              <a:latin typeface="Franklin Gothic Book"/>
              <a:cs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5510530" cy="635000"/>
          </a:xfrm>
          <a:prstGeom prst="rect"/>
        </p:spPr>
        <p:txBody>
          <a:bodyPr wrap="square" lIns="0" tIns="12065" rIns="0" bIns="0" rtlCol="0" vert="horz">
            <a:spAutoFit/>
          </a:bodyPr>
          <a:lstStyle/>
          <a:p>
            <a:pPr marL="12700">
              <a:lnSpc>
                <a:spcPct val="100000"/>
              </a:lnSpc>
              <a:spcBef>
                <a:spcPts val="95"/>
              </a:spcBef>
            </a:pPr>
            <a:r>
              <a:rPr dirty="0" spc="-335">
                <a:latin typeface="Times New Roman"/>
                <a:cs typeface="Times New Roman"/>
              </a:rPr>
              <a:t>W</a:t>
            </a:r>
            <a:r>
              <a:rPr dirty="0" spc="-5">
                <a:latin typeface="Times New Roman"/>
                <a:cs typeface="Times New Roman"/>
              </a:rPr>
              <a:t>e</a:t>
            </a:r>
            <a:r>
              <a:rPr dirty="0">
                <a:latin typeface="Times New Roman"/>
                <a:cs typeface="Times New Roman"/>
              </a:rPr>
              <a:t>b</a:t>
            </a:r>
            <a:r>
              <a:rPr dirty="0" spc="-5"/>
              <a:t>应用系统测试的实施</a:t>
            </a:r>
          </a:p>
        </p:txBody>
      </p:sp>
      <p:sp>
        <p:nvSpPr>
          <p:cNvPr id="3" name="object 3"/>
          <p:cNvSpPr txBox="1"/>
          <p:nvPr/>
        </p:nvSpPr>
        <p:spPr>
          <a:xfrm>
            <a:off x="1450594" y="1280594"/>
            <a:ext cx="9354185" cy="4208780"/>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a:solidFill>
                  <a:srgbClr val="181B0D"/>
                </a:solidFill>
                <a:latin typeface="宋体"/>
                <a:cs typeface="宋体"/>
              </a:rPr>
              <a:t>功能测试</a:t>
            </a:r>
            <a:endParaRPr sz="2000">
              <a:latin typeface="宋体"/>
              <a:cs typeface="宋体"/>
            </a:endParaRPr>
          </a:p>
          <a:p>
            <a:pPr lvl="1" marL="927100" indent="-384175">
              <a:lnSpc>
                <a:spcPct val="100000"/>
              </a:lnSpc>
              <a:spcBef>
                <a:spcPts val="470"/>
              </a:spcBef>
              <a:buSzPct val="95238"/>
              <a:buFont typeface="Franklin Gothic Book"/>
              <a:buChar char="–"/>
              <a:tabLst>
                <a:tab pos="926465" algn="l"/>
                <a:tab pos="927100" algn="l"/>
              </a:tabLst>
            </a:pPr>
            <a:r>
              <a:rPr dirty="0" sz="2100" spc="-100">
                <a:solidFill>
                  <a:srgbClr val="181B0D"/>
                </a:solidFill>
                <a:latin typeface="宋体"/>
                <a:cs typeface="宋体"/>
              </a:rPr>
              <a:t>链接测试</a:t>
            </a:r>
            <a:endParaRPr sz="2100">
              <a:latin typeface="宋体"/>
              <a:cs typeface="宋体"/>
            </a:endParaRPr>
          </a:p>
          <a:p>
            <a:pPr marL="927100" marR="5080">
              <a:lnSpc>
                <a:spcPts val="2030"/>
              </a:lnSpc>
              <a:spcBef>
                <a:spcPts val="740"/>
              </a:spcBef>
            </a:pPr>
            <a:r>
              <a:rPr dirty="0" sz="1800">
                <a:solidFill>
                  <a:srgbClr val="181B0D"/>
                </a:solidFill>
                <a:latin typeface="宋体"/>
                <a:cs typeface="宋体"/>
              </a:rPr>
              <a:t>链接是</a:t>
            </a:r>
            <a:r>
              <a:rPr dirty="0" sz="1800" spc="-155">
                <a:solidFill>
                  <a:srgbClr val="181B0D"/>
                </a:solidFill>
                <a:latin typeface="Times New Roman"/>
                <a:cs typeface="Times New Roman"/>
              </a:rPr>
              <a:t>W</a:t>
            </a:r>
            <a:r>
              <a:rPr dirty="0" sz="1800">
                <a:solidFill>
                  <a:srgbClr val="181B0D"/>
                </a:solidFill>
                <a:latin typeface="Times New Roman"/>
                <a:cs typeface="Times New Roman"/>
              </a:rPr>
              <a:t>e</a:t>
            </a:r>
            <a:r>
              <a:rPr dirty="0" sz="1800" spc="5">
                <a:solidFill>
                  <a:srgbClr val="181B0D"/>
                </a:solidFill>
                <a:latin typeface="Times New Roman"/>
                <a:cs typeface="Times New Roman"/>
              </a:rPr>
              <a:t>b</a:t>
            </a:r>
            <a:r>
              <a:rPr dirty="0" sz="1800">
                <a:solidFill>
                  <a:srgbClr val="181B0D"/>
                </a:solidFill>
                <a:latin typeface="宋体"/>
                <a:cs typeface="宋体"/>
              </a:rPr>
              <a:t>应用系统的一个主要特征，它是在页面之间切换和指导用户去一些不知道 地址的页面的主要手段</a:t>
            </a:r>
            <a:endParaRPr sz="1800">
              <a:latin typeface="宋体"/>
              <a:cs typeface="宋体"/>
            </a:endParaRPr>
          </a:p>
          <a:p>
            <a:pPr lvl="2" marL="1384300" indent="-384175">
              <a:lnSpc>
                <a:spcPct val="100000"/>
              </a:lnSpc>
              <a:spcBef>
                <a:spcPts val="515"/>
              </a:spcBef>
              <a:buFont typeface="Franklin Gothic Book"/>
              <a:buChar char="■"/>
              <a:tabLst>
                <a:tab pos="1383665" algn="l"/>
                <a:tab pos="1384300" algn="l"/>
              </a:tabLst>
            </a:pPr>
            <a:r>
              <a:rPr dirty="0" sz="1800">
                <a:solidFill>
                  <a:srgbClr val="181B0D"/>
                </a:solidFill>
                <a:latin typeface="宋体"/>
                <a:cs typeface="宋体"/>
              </a:rPr>
              <a:t>测试所有链接是否按指示的那样确实链接到了该链接的页面</a:t>
            </a:r>
            <a:endParaRPr sz="1800">
              <a:latin typeface="宋体"/>
              <a:cs typeface="宋体"/>
            </a:endParaRPr>
          </a:p>
          <a:p>
            <a:pPr lvl="2" marL="1384300" indent="-384175">
              <a:lnSpc>
                <a:spcPct val="100000"/>
              </a:lnSpc>
              <a:spcBef>
                <a:spcPts val="580"/>
              </a:spcBef>
              <a:buFont typeface="Franklin Gothic Book"/>
              <a:buChar char="■"/>
              <a:tabLst>
                <a:tab pos="1383665" algn="l"/>
                <a:tab pos="1384300" algn="l"/>
              </a:tabLst>
            </a:pPr>
            <a:r>
              <a:rPr dirty="0" sz="1800">
                <a:solidFill>
                  <a:srgbClr val="181B0D"/>
                </a:solidFill>
                <a:latin typeface="宋体"/>
                <a:cs typeface="宋体"/>
              </a:rPr>
              <a:t>测试所链接的页面是否存在</a:t>
            </a:r>
            <a:endParaRPr sz="1800">
              <a:latin typeface="宋体"/>
              <a:cs typeface="宋体"/>
            </a:endParaRPr>
          </a:p>
          <a:p>
            <a:pPr lvl="2" marL="1384300" indent="-384175">
              <a:lnSpc>
                <a:spcPct val="100000"/>
              </a:lnSpc>
              <a:spcBef>
                <a:spcPts val="575"/>
              </a:spcBef>
              <a:buFont typeface="Franklin Gothic Book"/>
              <a:buChar char="■"/>
              <a:tabLst>
                <a:tab pos="1383665" algn="l"/>
                <a:tab pos="1384300" algn="l"/>
              </a:tabLst>
            </a:pPr>
            <a:r>
              <a:rPr dirty="0" sz="1800">
                <a:solidFill>
                  <a:srgbClr val="181B0D"/>
                </a:solidFill>
                <a:latin typeface="宋体"/>
                <a:cs typeface="宋体"/>
              </a:rPr>
              <a:t>保证</a:t>
            </a:r>
            <a:r>
              <a:rPr dirty="0" sz="1800" spc="-50">
                <a:solidFill>
                  <a:srgbClr val="181B0D"/>
                </a:solidFill>
                <a:latin typeface="Times New Roman"/>
                <a:cs typeface="Times New Roman"/>
              </a:rPr>
              <a:t>Web</a:t>
            </a:r>
            <a:r>
              <a:rPr dirty="0" sz="1800">
                <a:solidFill>
                  <a:srgbClr val="181B0D"/>
                </a:solidFill>
                <a:latin typeface="宋体"/>
                <a:cs typeface="宋体"/>
              </a:rPr>
              <a:t>应用系统上没有孤立的页面</a:t>
            </a:r>
            <a:endParaRPr sz="1800">
              <a:latin typeface="宋体"/>
              <a:cs typeface="宋体"/>
            </a:endParaRPr>
          </a:p>
          <a:p>
            <a:pPr lvl="1" marL="927100" indent="-384175">
              <a:lnSpc>
                <a:spcPct val="100000"/>
              </a:lnSpc>
              <a:spcBef>
                <a:spcPts val="430"/>
              </a:spcBef>
              <a:buSzPct val="95238"/>
              <a:buFont typeface="Franklin Gothic Book"/>
              <a:buChar char="–"/>
              <a:tabLst>
                <a:tab pos="926465" algn="l"/>
                <a:tab pos="927100" algn="l"/>
              </a:tabLst>
            </a:pPr>
            <a:r>
              <a:rPr dirty="0" sz="2100" spc="-100">
                <a:solidFill>
                  <a:srgbClr val="181B0D"/>
                </a:solidFill>
                <a:latin typeface="宋体"/>
                <a:cs typeface="宋体"/>
              </a:rPr>
              <a:t>表单测试</a:t>
            </a:r>
            <a:endParaRPr sz="2100">
              <a:latin typeface="宋体"/>
              <a:cs typeface="宋体"/>
            </a:endParaRPr>
          </a:p>
          <a:p>
            <a:pPr marL="927100">
              <a:lnSpc>
                <a:spcPct val="100000"/>
              </a:lnSpc>
              <a:spcBef>
                <a:spcPts val="565"/>
              </a:spcBef>
            </a:pPr>
            <a:r>
              <a:rPr dirty="0" sz="1800" spc="-5">
                <a:solidFill>
                  <a:srgbClr val="181B0D"/>
                </a:solidFill>
                <a:latin typeface="宋体"/>
                <a:cs typeface="宋体"/>
              </a:rPr>
              <a:t>用户给</a:t>
            </a:r>
            <a:r>
              <a:rPr dirty="0" sz="1800" spc="-55">
                <a:solidFill>
                  <a:srgbClr val="181B0D"/>
                </a:solidFill>
                <a:latin typeface="Times New Roman"/>
                <a:cs typeface="Times New Roman"/>
              </a:rPr>
              <a:t>Web</a:t>
            </a:r>
            <a:r>
              <a:rPr dirty="0" sz="1800" spc="-5">
                <a:solidFill>
                  <a:srgbClr val="181B0D"/>
                </a:solidFill>
                <a:latin typeface="宋体"/>
                <a:cs typeface="宋体"/>
              </a:rPr>
              <a:t>应用系统管理员提交信息时，就需要使用表单操作</a:t>
            </a:r>
            <a:endParaRPr sz="1800">
              <a:latin typeface="宋体"/>
              <a:cs typeface="宋体"/>
            </a:endParaRPr>
          </a:p>
          <a:p>
            <a:pPr lvl="2" marL="1384300" indent="-384175">
              <a:lnSpc>
                <a:spcPct val="100000"/>
              </a:lnSpc>
              <a:spcBef>
                <a:spcPts val="580"/>
              </a:spcBef>
              <a:buFont typeface="Franklin Gothic Book"/>
              <a:buChar char="■"/>
              <a:tabLst>
                <a:tab pos="1383665" algn="l"/>
                <a:tab pos="1384300" algn="l"/>
              </a:tabLst>
            </a:pPr>
            <a:r>
              <a:rPr dirty="0" sz="1800">
                <a:solidFill>
                  <a:srgbClr val="181B0D"/>
                </a:solidFill>
                <a:latin typeface="宋体"/>
                <a:cs typeface="宋体"/>
              </a:rPr>
              <a:t>测试提交操作的完整性，以校验提交给服务器的信息的正确性</a:t>
            </a:r>
            <a:endParaRPr sz="1800">
              <a:latin typeface="宋体"/>
              <a:cs typeface="宋体"/>
            </a:endParaRPr>
          </a:p>
          <a:p>
            <a:pPr lvl="2" marL="1384300" indent="-384175">
              <a:lnSpc>
                <a:spcPct val="100000"/>
              </a:lnSpc>
              <a:spcBef>
                <a:spcPts val="575"/>
              </a:spcBef>
              <a:buFont typeface="Franklin Gothic Book"/>
              <a:buChar char="■"/>
              <a:tabLst>
                <a:tab pos="1383665" algn="l"/>
                <a:tab pos="1384300" algn="l"/>
              </a:tabLst>
            </a:pPr>
            <a:r>
              <a:rPr dirty="0" sz="1800">
                <a:solidFill>
                  <a:srgbClr val="181B0D"/>
                </a:solidFill>
                <a:latin typeface="宋体"/>
                <a:cs typeface="宋体"/>
              </a:rPr>
              <a:t>检验默认值的正确性</a:t>
            </a:r>
            <a:endParaRPr sz="1800">
              <a:latin typeface="宋体"/>
              <a:cs typeface="宋体"/>
            </a:endParaRPr>
          </a:p>
          <a:p>
            <a:pPr marL="542925">
              <a:lnSpc>
                <a:spcPct val="100000"/>
              </a:lnSpc>
              <a:spcBef>
                <a:spcPts val="615"/>
              </a:spcBef>
            </a:pPr>
            <a:r>
              <a:rPr dirty="0" sz="2000">
                <a:solidFill>
                  <a:srgbClr val="181B0D"/>
                </a:solidFill>
                <a:latin typeface="Franklin Gothic Book"/>
                <a:cs typeface="Franklin Gothic Book"/>
              </a:rPr>
              <a:t>–</a:t>
            </a:r>
            <a:endParaRPr sz="2000">
              <a:latin typeface="Franklin Gothic Book"/>
              <a:cs typeface="Franklin Gothic Book"/>
            </a:endParaRPr>
          </a:p>
        </p:txBody>
      </p:sp>
      <p:sp>
        <p:nvSpPr>
          <p:cNvPr id="4" name="object 4"/>
          <p:cNvSpPr txBox="1"/>
          <p:nvPr/>
        </p:nvSpPr>
        <p:spPr>
          <a:xfrm>
            <a:off x="0" y="0"/>
            <a:ext cx="147320"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7</a:t>
            </a:r>
            <a:endParaRPr sz="1800">
              <a:latin typeface="Franklin Gothic Book"/>
              <a:cs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7691755" cy="635000"/>
          </a:xfrm>
          <a:prstGeom prst="rect"/>
        </p:spPr>
        <p:txBody>
          <a:bodyPr wrap="square" lIns="0" tIns="12065" rIns="0" bIns="0" rtlCol="0" vert="horz">
            <a:spAutoFit/>
          </a:bodyPr>
          <a:lstStyle/>
          <a:p>
            <a:pPr marL="12700">
              <a:lnSpc>
                <a:spcPct val="100000"/>
              </a:lnSpc>
              <a:spcBef>
                <a:spcPts val="95"/>
              </a:spcBef>
            </a:pPr>
            <a:r>
              <a:rPr dirty="0" spc="-40">
                <a:latin typeface="Franklin Gothic Book"/>
                <a:cs typeface="Franklin Gothic Book"/>
              </a:rPr>
              <a:t>Web</a:t>
            </a:r>
            <a:r>
              <a:rPr dirty="0" spc="-5"/>
              <a:t>应用系统测试的实</a:t>
            </a:r>
            <a:r>
              <a:rPr dirty="0"/>
              <a:t>施</a:t>
            </a:r>
            <a:r>
              <a:rPr dirty="0">
                <a:latin typeface="Franklin Gothic Book"/>
                <a:cs typeface="Franklin Gothic Book"/>
              </a:rPr>
              <a:t>-</a:t>
            </a:r>
            <a:r>
              <a:rPr dirty="0" spc="-5"/>
              <a:t>功能</a:t>
            </a:r>
            <a:r>
              <a:rPr dirty="0"/>
              <a:t>测</a:t>
            </a:r>
            <a:r>
              <a:rPr dirty="0" spc="-5"/>
              <a:t>试</a:t>
            </a:r>
          </a:p>
        </p:txBody>
      </p:sp>
      <p:sp>
        <p:nvSpPr>
          <p:cNvPr id="3" name="object 3"/>
          <p:cNvSpPr txBox="1"/>
          <p:nvPr/>
        </p:nvSpPr>
        <p:spPr>
          <a:xfrm>
            <a:off x="1980945" y="1238165"/>
            <a:ext cx="8867775" cy="3660775"/>
          </a:xfrm>
          <a:prstGeom prst="rect">
            <a:avLst/>
          </a:prstGeom>
        </p:spPr>
        <p:txBody>
          <a:bodyPr wrap="square" lIns="0" tIns="97155" rIns="0" bIns="0" rtlCol="0" vert="horz">
            <a:spAutoFit/>
          </a:bodyPr>
          <a:lstStyle/>
          <a:p>
            <a:pPr marL="396240" indent="-384175">
              <a:lnSpc>
                <a:spcPct val="100000"/>
              </a:lnSpc>
              <a:spcBef>
                <a:spcPts val="765"/>
              </a:spcBef>
              <a:buFont typeface="Franklin Gothic Book"/>
              <a:buChar char="–"/>
              <a:tabLst>
                <a:tab pos="396240" algn="l"/>
                <a:tab pos="396875" algn="l"/>
              </a:tabLst>
            </a:pPr>
            <a:r>
              <a:rPr dirty="0" sz="2000" i="1">
                <a:solidFill>
                  <a:srgbClr val="181B0D"/>
                </a:solidFill>
                <a:latin typeface="Franklin Gothic Book"/>
                <a:cs typeface="Franklin Gothic Book"/>
              </a:rPr>
              <a:t>Cookie</a:t>
            </a:r>
            <a:r>
              <a:rPr dirty="0" sz="2100" spc="-100">
                <a:solidFill>
                  <a:srgbClr val="181B0D"/>
                </a:solidFill>
                <a:latin typeface="宋体"/>
                <a:cs typeface="宋体"/>
              </a:rPr>
              <a:t>测试</a:t>
            </a:r>
            <a:endParaRPr sz="2100">
              <a:latin typeface="宋体"/>
              <a:cs typeface="宋体"/>
            </a:endParaRPr>
          </a:p>
          <a:p>
            <a:pPr lvl="1" marL="853440" indent="-384175">
              <a:lnSpc>
                <a:spcPts val="2100"/>
              </a:lnSpc>
              <a:spcBef>
                <a:spcPts val="565"/>
              </a:spcBef>
              <a:buChar char="■"/>
              <a:tabLst>
                <a:tab pos="853440" algn="l"/>
                <a:tab pos="854075" algn="l"/>
              </a:tabLst>
            </a:pPr>
            <a:r>
              <a:rPr dirty="0" sz="1800" spc="-5">
                <a:solidFill>
                  <a:srgbClr val="181B0D"/>
                </a:solidFill>
                <a:latin typeface="Franklin Gothic Book"/>
                <a:cs typeface="Franklin Gothic Book"/>
              </a:rPr>
              <a:t>Cookie</a:t>
            </a:r>
            <a:r>
              <a:rPr dirty="0" sz="1800" spc="-5">
                <a:solidFill>
                  <a:srgbClr val="181B0D"/>
                </a:solidFill>
                <a:latin typeface="宋体"/>
                <a:cs typeface="宋体"/>
              </a:rPr>
              <a:t>通常用来存储用户信息和用户在某应用系统的操作，当一个用户使用</a:t>
            </a:r>
            <a:endParaRPr sz="1800">
              <a:latin typeface="宋体"/>
              <a:cs typeface="宋体"/>
            </a:endParaRPr>
          </a:p>
          <a:p>
            <a:pPr marL="853440">
              <a:lnSpc>
                <a:spcPts val="2100"/>
              </a:lnSpc>
            </a:pPr>
            <a:r>
              <a:rPr dirty="0" sz="1800" spc="-5">
                <a:solidFill>
                  <a:srgbClr val="181B0D"/>
                </a:solidFill>
                <a:latin typeface="Franklin Gothic Book"/>
                <a:cs typeface="Franklin Gothic Book"/>
              </a:rPr>
              <a:t>Cookie</a:t>
            </a:r>
            <a:r>
              <a:rPr dirty="0" sz="1800">
                <a:solidFill>
                  <a:srgbClr val="181B0D"/>
                </a:solidFill>
                <a:latin typeface="宋体"/>
                <a:cs typeface="宋体"/>
              </a:rPr>
              <a:t>访问了某一个应用系统时</a:t>
            </a:r>
            <a:r>
              <a:rPr dirty="0" sz="1800" spc="-15">
                <a:solidFill>
                  <a:srgbClr val="181B0D"/>
                </a:solidFill>
                <a:latin typeface="宋体"/>
                <a:cs typeface="宋体"/>
              </a:rPr>
              <a:t>，</a:t>
            </a:r>
            <a:r>
              <a:rPr dirty="0" sz="1800" spc="-15">
                <a:solidFill>
                  <a:srgbClr val="181B0D"/>
                </a:solidFill>
                <a:latin typeface="Franklin Gothic Book"/>
                <a:cs typeface="Franklin Gothic Book"/>
              </a:rPr>
              <a:t>Web</a:t>
            </a:r>
            <a:r>
              <a:rPr dirty="0" sz="1800">
                <a:solidFill>
                  <a:srgbClr val="181B0D"/>
                </a:solidFill>
                <a:latin typeface="宋体"/>
                <a:cs typeface="宋体"/>
              </a:rPr>
              <a:t>服务器将发送关于用户的信息</a:t>
            </a:r>
            <a:endParaRPr sz="1800">
              <a:latin typeface="宋体"/>
              <a:cs typeface="宋体"/>
            </a:endParaRPr>
          </a:p>
          <a:p>
            <a:pPr lvl="1" marL="853440" marR="34925" indent="-384175">
              <a:lnSpc>
                <a:spcPts val="2030"/>
              </a:lnSpc>
              <a:spcBef>
                <a:spcPts val="740"/>
              </a:spcBef>
              <a:buFont typeface="Franklin Gothic Book"/>
              <a:buChar char="■"/>
              <a:tabLst>
                <a:tab pos="853440" algn="l"/>
                <a:tab pos="854075" algn="l"/>
              </a:tabLst>
            </a:pPr>
            <a:r>
              <a:rPr dirty="0" sz="1800">
                <a:solidFill>
                  <a:srgbClr val="181B0D"/>
                </a:solidFill>
                <a:latin typeface="宋体"/>
                <a:cs typeface="宋体"/>
              </a:rPr>
              <a:t>把该信息以</a:t>
            </a:r>
            <a:r>
              <a:rPr dirty="0" sz="1800" spc="-5">
                <a:solidFill>
                  <a:srgbClr val="181B0D"/>
                </a:solidFill>
                <a:latin typeface="Franklin Gothic Book"/>
                <a:cs typeface="Franklin Gothic Book"/>
              </a:rPr>
              <a:t>C</a:t>
            </a:r>
            <a:r>
              <a:rPr dirty="0" sz="1800" spc="5">
                <a:solidFill>
                  <a:srgbClr val="181B0D"/>
                </a:solidFill>
                <a:latin typeface="Franklin Gothic Book"/>
                <a:cs typeface="Franklin Gothic Book"/>
              </a:rPr>
              <a:t>o</a:t>
            </a:r>
            <a:r>
              <a:rPr dirty="0" sz="1800">
                <a:solidFill>
                  <a:srgbClr val="181B0D"/>
                </a:solidFill>
                <a:latin typeface="Franklin Gothic Book"/>
                <a:cs typeface="Franklin Gothic Book"/>
              </a:rPr>
              <a:t>oki</a:t>
            </a:r>
            <a:r>
              <a:rPr dirty="0" sz="1800" spc="-10">
                <a:solidFill>
                  <a:srgbClr val="181B0D"/>
                </a:solidFill>
                <a:latin typeface="Franklin Gothic Book"/>
                <a:cs typeface="Franklin Gothic Book"/>
              </a:rPr>
              <a:t>e</a:t>
            </a:r>
            <a:r>
              <a:rPr dirty="0" sz="1800">
                <a:solidFill>
                  <a:srgbClr val="181B0D"/>
                </a:solidFill>
                <a:latin typeface="宋体"/>
                <a:cs typeface="宋体"/>
              </a:rPr>
              <a:t>的形式存储在客户端计算机上，这可用来创建动态和自定义页 面或者存储登录等信息</a:t>
            </a:r>
            <a:endParaRPr sz="1800">
              <a:latin typeface="宋体"/>
              <a:cs typeface="宋体"/>
            </a:endParaRPr>
          </a:p>
          <a:p>
            <a:pPr lvl="1" marL="853440" indent="-384175">
              <a:lnSpc>
                <a:spcPct val="100000"/>
              </a:lnSpc>
              <a:spcBef>
                <a:spcPts val="530"/>
              </a:spcBef>
              <a:buFont typeface="Franklin Gothic Book"/>
              <a:buChar char="■"/>
              <a:tabLst>
                <a:tab pos="853440" algn="l"/>
                <a:tab pos="854075" algn="l"/>
              </a:tabLst>
            </a:pPr>
            <a:r>
              <a:rPr dirty="0" sz="1800" spc="-5">
                <a:solidFill>
                  <a:srgbClr val="181B0D"/>
                </a:solidFill>
                <a:latin typeface="宋体"/>
                <a:cs typeface="宋体"/>
              </a:rPr>
              <a:t>测试</a:t>
            </a:r>
            <a:r>
              <a:rPr dirty="0" sz="1800" spc="-5">
                <a:solidFill>
                  <a:srgbClr val="181B0D"/>
                </a:solidFill>
                <a:latin typeface="Franklin Gothic Book"/>
                <a:cs typeface="Franklin Gothic Book"/>
              </a:rPr>
              <a:t>Cookie</a:t>
            </a:r>
            <a:r>
              <a:rPr dirty="0" sz="1800">
                <a:solidFill>
                  <a:srgbClr val="181B0D"/>
                </a:solidFill>
                <a:latin typeface="宋体"/>
                <a:cs typeface="宋体"/>
              </a:rPr>
              <a:t>是否起作用</a:t>
            </a:r>
            <a:endParaRPr sz="1800">
              <a:latin typeface="宋体"/>
              <a:cs typeface="宋体"/>
            </a:endParaRPr>
          </a:p>
          <a:p>
            <a:pPr lvl="1" marL="853440" indent="-384175">
              <a:lnSpc>
                <a:spcPct val="100000"/>
              </a:lnSpc>
              <a:spcBef>
                <a:spcPts val="565"/>
              </a:spcBef>
              <a:buFont typeface="Franklin Gothic Book"/>
              <a:buChar char="■"/>
              <a:tabLst>
                <a:tab pos="853440" algn="l"/>
                <a:tab pos="854075" algn="l"/>
              </a:tabLst>
            </a:pPr>
            <a:r>
              <a:rPr dirty="0" sz="1800">
                <a:solidFill>
                  <a:srgbClr val="181B0D"/>
                </a:solidFill>
                <a:latin typeface="宋体"/>
                <a:cs typeface="宋体"/>
              </a:rPr>
              <a:t>测试</a:t>
            </a:r>
            <a:r>
              <a:rPr dirty="0" sz="1800" spc="-5">
                <a:solidFill>
                  <a:srgbClr val="181B0D"/>
                </a:solidFill>
                <a:latin typeface="Franklin Gothic Book"/>
                <a:cs typeface="Franklin Gothic Book"/>
              </a:rPr>
              <a:t>Cookie</a:t>
            </a:r>
            <a:r>
              <a:rPr dirty="0" sz="1800">
                <a:solidFill>
                  <a:srgbClr val="181B0D"/>
                </a:solidFill>
                <a:latin typeface="宋体"/>
                <a:cs typeface="宋体"/>
              </a:rPr>
              <a:t>是否按预定的时间进行保存</a:t>
            </a:r>
            <a:endParaRPr sz="1800">
              <a:latin typeface="宋体"/>
              <a:cs typeface="宋体"/>
            </a:endParaRPr>
          </a:p>
          <a:p>
            <a:pPr lvl="1" marL="853440" indent="-384175">
              <a:lnSpc>
                <a:spcPct val="100000"/>
              </a:lnSpc>
              <a:spcBef>
                <a:spcPts val="575"/>
              </a:spcBef>
              <a:buFont typeface="Franklin Gothic Book"/>
              <a:buChar char="■"/>
              <a:tabLst>
                <a:tab pos="853440" algn="l"/>
                <a:tab pos="854075" algn="l"/>
              </a:tabLst>
            </a:pPr>
            <a:r>
              <a:rPr dirty="0" sz="1800">
                <a:solidFill>
                  <a:srgbClr val="181B0D"/>
                </a:solidFill>
                <a:latin typeface="宋体"/>
                <a:cs typeface="宋体"/>
              </a:rPr>
              <a:t>刷新对</a:t>
            </a:r>
            <a:r>
              <a:rPr dirty="0" sz="1800" spc="-5">
                <a:solidFill>
                  <a:srgbClr val="181B0D"/>
                </a:solidFill>
                <a:latin typeface="Franklin Gothic Book"/>
                <a:cs typeface="Franklin Gothic Book"/>
              </a:rPr>
              <a:t>Cookie</a:t>
            </a:r>
            <a:r>
              <a:rPr dirty="0" sz="1800">
                <a:solidFill>
                  <a:srgbClr val="181B0D"/>
                </a:solidFill>
                <a:latin typeface="宋体"/>
                <a:cs typeface="宋体"/>
              </a:rPr>
              <a:t>有什么影响</a:t>
            </a:r>
            <a:endParaRPr sz="1800">
              <a:latin typeface="宋体"/>
              <a:cs typeface="宋体"/>
            </a:endParaRPr>
          </a:p>
          <a:p>
            <a:pPr marL="396240" indent="-384175">
              <a:lnSpc>
                <a:spcPct val="100000"/>
              </a:lnSpc>
              <a:spcBef>
                <a:spcPts val="445"/>
              </a:spcBef>
              <a:buSzPct val="95238"/>
              <a:buFont typeface="Franklin Gothic Book"/>
              <a:buChar char="–"/>
              <a:tabLst>
                <a:tab pos="396240" algn="l"/>
                <a:tab pos="396875" algn="l"/>
              </a:tabLst>
            </a:pPr>
            <a:r>
              <a:rPr dirty="0" sz="2100" spc="-100">
                <a:solidFill>
                  <a:srgbClr val="181B0D"/>
                </a:solidFill>
                <a:latin typeface="宋体"/>
                <a:cs typeface="宋体"/>
              </a:rPr>
              <a:t>应用程序特定的功能需求</a:t>
            </a:r>
            <a:endParaRPr sz="2100">
              <a:latin typeface="宋体"/>
              <a:cs typeface="宋体"/>
            </a:endParaRPr>
          </a:p>
          <a:p>
            <a:pPr lvl="1" marL="853440" marR="5080" indent="-384175">
              <a:lnSpc>
                <a:spcPts val="2050"/>
              </a:lnSpc>
              <a:spcBef>
                <a:spcPts val="700"/>
              </a:spcBef>
              <a:buFont typeface="Franklin Gothic Book"/>
              <a:buChar char="■"/>
              <a:tabLst>
                <a:tab pos="853440" algn="l"/>
                <a:tab pos="854075" algn="l"/>
              </a:tabLst>
            </a:pPr>
            <a:r>
              <a:rPr dirty="0" sz="1800">
                <a:solidFill>
                  <a:srgbClr val="181B0D"/>
                </a:solidFill>
                <a:latin typeface="宋体"/>
                <a:cs typeface="宋体"/>
              </a:rPr>
              <a:t>除了以上基本的功能测试外，测试人员仍需要对应用程序特定的功能需求进行验 证。</a:t>
            </a:r>
            <a:endParaRPr sz="1800">
              <a:latin typeface="宋体"/>
              <a:cs typeface="宋体"/>
            </a:endParaRPr>
          </a:p>
        </p:txBody>
      </p:sp>
      <p:sp>
        <p:nvSpPr>
          <p:cNvPr id="4" name="object 4"/>
          <p:cNvSpPr txBox="1"/>
          <p:nvPr/>
        </p:nvSpPr>
        <p:spPr>
          <a:xfrm>
            <a:off x="10875644" y="6548729"/>
            <a:ext cx="1149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181B0D"/>
                </a:solidFill>
                <a:latin typeface="Franklin Gothic Book"/>
                <a:cs typeface="Franklin Gothic Book"/>
              </a:rPr>
              <a:t>8</a:t>
            </a:r>
            <a:endParaRPr sz="1200">
              <a:latin typeface="Franklin Gothic Book"/>
              <a:cs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18490"/>
            <a:ext cx="5510530" cy="635000"/>
          </a:xfrm>
          <a:prstGeom prst="rect"/>
        </p:spPr>
        <p:txBody>
          <a:bodyPr wrap="square" lIns="0" tIns="12065" rIns="0" bIns="0" rtlCol="0" vert="horz">
            <a:spAutoFit/>
          </a:bodyPr>
          <a:lstStyle/>
          <a:p>
            <a:pPr marL="12700">
              <a:lnSpc>
                <a:spcPct val="100000"/>
              </a:lnSpc>
              <a:spcBef>
                <a:spcPts val="95"/>
              </a:spcBef>
            </a:pPr>
            <a:r>
              <a:rPr dirty="0" spc="-335">
                <a:latin typeface="Times New Roman"/>
                <a:cs typeface="Times New Roman"/>
              </a:rPr>
              <a:t>W</a:t>
            </a:r>
            <a:r>
              <a:rPr dirty="0" spc="-5">
                <a:latin typeface="Times New Roman"/>
                <a:cs typeface="Times New Roman"/>
              </a:rPr>
              <a:t>e</a:t>
            </a:r>
            <a:r>
              <a:rPr dirty="0">
                <a:latin typeface="Times New Roman"/>
                <a:cs typeface="Times New Roman"/>
              </a:rPr>
              <a:t>b</a:t>
            </a:r>
            <a:r>
              <a:rPr dirty="0" spc="-5"/>
              <a:t>应用系统测试的实施</a:t>
            </a:r>
          </a:p>
        </p:txBody>
      </p:sp>
      <p:sp>
        <p:nvSpPr>
          <p:cNvPr id="3" name="object 3"/>
          <p:cNvSpPr txBox="1"/>
          <p:nvPr/>
        </p:nvSpPr>
        <p:spPr>
          <a:xfrm>
            <a:off x="1450594" y="1280594"/>
            <a:ext cx="9359900" cy="5240020"/>
          </a:xfrm>
          <a:prstGeom prst="rect">
            <a:avLst/>
          </a:prstGeom>
        </p:spPr>
        <p:txBody>
          <a:bodyPr wrap="square" lIns="0" tIns="67310" rIns="0" bIns="0" rtlCol="0" vert="horz">
            <a:spAutoFit/>
          </a:bodyPr>
          <a:lstStyle/>
          <a:p>
            <a:pPr marL="396240" indent="-384175">
              <a:lnSpc>
                <a:spcPct val="100000"/>
              </a:lnSpc>
              <a:spcBef>
                <a:spcPts val="530"/>
              </a:spcBef>
              <a:buFont typeface="Franklin Gothic Book"/>
              <a:buChar char="■"/>
              <a:tabLst>
                <a:tab pos="396240" algn="l"/>
                <a:tab pos="396875" algn="l"/>
              </a:tabLst>
            </a:pPr>
            <a:r>
              <a:rPr dirty="0" sz="2000">
                <a:solidFill>
                  <a:srgbClr val="181B0D"/>
                </a:solidFill>
                <a:latin typeface="宋体"/>
                <a:cs typeface="宋体"/>
              </a:rPr>
              <a:t>性能测试</a:t>
            </a:r>
            <a:endParaRPr sz="2000">
              <a:latin typeface="宋体"/>
              <a:cs typeface="宋体"/>
            </a:endParaRPr>
          </a:p>
          <a:p>
            <a:pPr lvl="1" marL="927100" indent="-384175">
              <a:lnSpc>
                <a:spcPct val="100000"/>
              </a:lnSpc>
              <a:spcBef>
                <a:spcPts val="470"/>
              </a:spcBef>
              <a:buSzPct val="95238"/>
              <a:buFont typeface="Franklin Gothic Book"/>
              <a:buChar char="–"/>
              <a:tabLst>
                <a:tab pos="926465" algn="l"/>
                <a:tab pos="927100" algn="l"/>
              </a:tabLst>
            </a:pPr>
            <a:r>
              <a:rPr dirty="0" sz="2100" spc="-100">
                <a:solidFill>
                  <a:srgbClr val="181B0D"/>
                </a:solidFill>
                <a:latin typeface="宋体"/>
                <a:cs typeface="宋体"/>
              </a:rPr>
              <a:t>连接速度测试</a:t>
            </a:r>
            <a:endParaRPr sz="2100">
              <a:latin typeface="宋体"/>
              <a:cs typeface="宋体"/>
            </a:endParaRPr>
          </a:p>
          <a:p>
            <a:pPr marL="927100">
              <a:lnSpc>
                <a:spcPct val="100000"/>
              </a:lnSpc>
              <a:spcBef>
                <a:spcPts val="560"/>
              </a:spcBef>
            </a:pPr>
            <a:r>
              <a:rPr dirty="0" sz="1800">
                <a:solidFill>
                  <a:srgbClr val="181B0D"/>
                </a:solidFill>
                <a:latin typeface="宋体"/>
                <a:cs typeface="宋体"/>
              </a:rPr>
              <a:t>用户连接到</a:t>
            </a:r>
            <a:r>
              <a:rPr dirty="0" sz="1800" spc="-155">
                <a:solidFill>
                  <a:srgbClr val="181B0D"/>
                </a:solidFill>
                <a:latin typeface="Times New Roman"/>
                <a:cs typeface="Times New Roman"/>
              </a:rPr>
              <a:t>W</a:t>
            </a:r>
            <a:r>
              <a:rPr dirty="0" sz="1800">
                <a:solidFill>
                  <a:srgbClr val="181B0D"/>
                </a:solidFill>
                <a:latin typeface="Times New Roman"/>
                <a:cs typeface="Times New Roman"/>
              </a:rPr>
              <a:t>e</a:t>
            </a:r>
            <a:r>
              <a:rPr dirty="0" sz="1800" spc="5">
                <a:solidFill>
                  <a:srgbClr val="181B0D"/>
                </a:solidFill>
                <a:latin typeface="Times New Roman"/>
                <a:cs typeface="Times New Roman"/>
              </a:rPr>
              <a:t>b</a:t>
            </a:r>
            <a:r>
              <a:rPr dirty="0" sz="1800">
                <a:solidFill>
                  <a:srgbClr val="181B0D"/>
                </a:solidFill>
                <a:latin typeface="宋体"/>
                <a:cs typeface="宋体"/>
              </a:rPr>
              <a:t>应用系统的速度根据上网方式的变化而变化</a:t>
            </a:r>
            <a:endParaRPr sz="1800">
              <a:latin typeface="宋体"/>
              <a:cs typeface="宋体"/>
            </a:endParaRPr>
          </a:p>
          <a:p>
            <a:pPr lvl="2" marL="1384300" indent="-384175">
              <a:lnSpc>
                <a:spcPct val="100000"/>
              </a:lnSpc>
              <a:spcBef>
                <a:spcPts val="565"/>
              </a:spcBef>
              <a:buFont typeface="Franklin Gothic Book"/>
              <a:buChar char="■"/>
              <a:tabLst>
                <a:tab pos="1383665" algn="l"/>
                <a:tab pos="1384300" algn="l"/>
              </a:tabLst>
            </a:pPr>
            <a:r>
              <a:rPr dirty="0" sz="1800" spc="-155">
                <a:solidFill>
                  <a:srgbClr val="181B0D"/>
                </a:solidFill>
                <a:latin typeface="Times New Roman"/>
                <a:cs typeface="Times New Roman"/>
              </a:rPr>
              <a:t>W</a:t>
            </a:r>
            <a:r>
              <a:rPr dirty="0" sz="1800">
                <a:solidFill>
                  <a:srgbClr val="181B0D"/>
                </a:solidFill>
                <a:latin typeface="Times New Roman"/>
                <a:cs typeface="Times New Roman"/>
              </a:rPr>
              <a:t>e</a:t>
            </a:r>
            <a:r>
              <a:rPr dirty="0" sz="1800" spc="5">
                <a:solidFill>
                  <a:srgbClr val="181B0D"/>
                </a:solidFill>
                <a:latin typeface="Times New Roman"/>
                <a:cs typeface="Times New Roman"/>
              </a:rPr>
              <a:t>b</a:t>
            </a:r>
            <a:r>
              <a:rPr dirty="0" sz="1800">
                <a:solidFill>
                  <a:srgbClr val="181B0D"/>
                </a:solidFill>
                <a:latin typeface="宋体"/>
                <a:cs typeface="宋体"/>
              </a:rPr>
              <a:t>系统响应时间太长，用户将离开页面</a:t>
            </a:r>
            <a:endParaRPr sz="1800">
              <a:latin typeface="宋体"/>
              <a:cs typeface="宋体"/>
            </a:endParaRPr>
          </a:p>
          <a:p>
            <a:pPr lvl="2" marL="1384300" indent="-384175">
              <a:lnSpc>
                <a:spcPct val="100000"/>
              </a:lnSpc>
              <a:spcBef>
                <a:spcPts val="575"/>
              </a:spcBef>
              <a:buFont typeface="Franklin Gothic Book"/>
              <a:buChar char="■"/>
              <a:tabLst>
                <a:tab pos="1383665" algn="l"/>
                <a:tab pos="1384300" algn="l"/>
              </a:tabLst>
            </a:pPr>
            <a:r>
              <a:rPr dirty="0" sz="1800" spc="-5">
                <a:solidFill>
                  <a:srgbClr val="181B0D"/>
                </a:solidFill>
                <a:latin typeface="宋体"/>
                <a:cs typeface="宋体"/>
              </a:rPr>
              <a:t>页面如果有超时限制，用户将重新登录</a:t>
            </a:r>
            <a:endParaRPr sz="1800">
              <a:latin typeface="宋体"/>
              <a:cs typeface="宋体"/>
            </a:endParaRPr>
          </a:p>
          <a:p>
            <a:pPr lvl="2" marL="1384300" indent="-384175">
              <a:lnSpc>
                <a:spcPct val="100000"/>
              </a:lnSpc>
              <a:spcBef>
                <a:spcPts val="570"/>
              </a:spcBef>
              <a:buFont typeface="Franklin Gothic Book"/>
              <a:buChar char="■"/>
              <a:tabLst>
                <a:tab pos="1383665" algn="l"/>
                <a:tab pos="1384300" algn="l"/>
              </a:tabLst>
            </a:pPr>
            <a:r>
              <a:rPr dirty="0" sz="1800">
                <a:solidFill>
                  <a:srgbClr val="181B0D"/>
                </a:solidFill>
                <a:latin typeface="宋体"/>
                <a:cs typeface="宋体"/>
              </a:rPr>
              <a:t>连接速度太慢，可能引起数据丢失，得不到真实的页面</a:t>
            </a:r>
            <a:endParaRPr sz="1800">
              <a:latin typeface="宋体"/>
              <a:cs typeface="宋体"/>
            </a:endParaRPr>
          </a:p>
          <a:p>
            <a:pPr lvl="1" marL="927100" indent="-384175">
              <a:lnSpc>
                <a:spcPct val="100000"/>
              </a:lnSpc>
              <a:spcBef>
                <a:spcPts val="445"/>
              </a:spcBef>
              <a:buSzPct val="95238"/>
              <a:buFont typeface="Franklin Gothic Book"/>
              <a:buChar char="–"/>
              <a:tabLst>
                <a:tab pos="926465" algn="l"/>
                <a:tab pos="927100" algn="l"/>
              </a:tabLst>
            </a:pPr>
            <a:r>
              <a:rPr dirty="0" sz="2100" spc="-100">
                <a:solidFill>
                  <a:srgbClr val="181B0D"/>
                </a:solidFill>
                <a:latin typeface="宋体"/>
                <a:cs typeface="宋体"/>
              </a:rPr>
              <a:t>负载测试</a:t>
            </a:r>
            <a:endParaRPr sz="2100">
              <a:latin typeface="宋体"/>
              <a:cs typeface="宋体"/>
            </a:endParaRPr>
          </a:p>
          <a:p>
            <a:pPr marL="927100">
              <a:lnSpc>
                <a:spcPct val="100000"/>
              </a:lnSpc>
              <a:spcBef>
                <a:spcPts val="560"/>
              </a:spcBef>
            </a:pPr>
            <a:r>
              <a:rPr dirty="0" sz="1800">
                <a:solidFill>
                  <a:srgbClr val="181B0D"/>
                </a:solidFill>
                <a:latin typeface="宋体"/>
                <a:cs typeface="宋体"/>
              </a:rPr>
              <a:t>测量</a:t>
            </a:r>
            <a:r>
              <a:rPr dirty="0" sz="1800" spc="-50">
                <a:solidFill>
                  <a:srgbClr val="181B0D"/>
                </a:solidFill>
                <a:latin typeface="Times New Roman"/>
                <a:cs typeface="Times New Roman"/>
              </a:rPr>
              <a:t>Web</a:t>
            </a:r>
            <a:r>
              <a:rPr dirty="0" sz="1800">
                <a:solidFill>
                  <a:srgbClr val="181B0D"/>
                </a:solidFill>
                <a:latin typeface="宋体"/>
                <a:cs typeface="宋体"/>
              </a:rPr>
              <a:t>系统在某一负载级别上的性能，以保</a:t>
            </a:r>
            <a:r>
              <a:rPr dirty="0" sz="1800" spc="5">
                <a:solidFill>
                  <a:srgbClr val="181B0D"/>
                </a:solidFill>
                <a:latin typeface="宋体"/>
                <a:cs typeface="宋体"/>
              </a:rPr>
              <a:t>证</a:t>
            </a:r>
            <a:r>
              <a:rPr dirty="0" sz="1800" spc="-50">
                <a:solidFill>
                  <a:srgbClr val="181B0D"/>
                </a:solidFill>
                <a:latin typeface="Times New Roman"/>
                <a:cs typeface="Times New Roman"/>
              </a:rPr>
              <a:t>Web</a:t>
            </a:r>
            <a:r>
              <a:rPr dirty="0" sz="1800">
                <a:solidFill>
                  <a:srgbClr val="181B0D"/>
                </a:solidFill>
                <a:latin typeface="宋体"/>
                <a:cs typeface="宋体"/>
              </a:rPr>
              <a:t>系统在需求范围内能正常工作</a:t>
            </a:r>
            <a:endParaRPr sz="1800">
              <a:latin typeface="宋体"/>
              <a:cs typeface="宋体"/>
            </a:endParaRPr>
          </a:p>
          <a:p>
            <a:pPr lvl="2" marL="1384300" indent="-384175">
              <a:lnSpc>
                <a:spcPts val="2095"/>
              </a:lnSpc>
              <a:spcBef>
                <a:spcPts val="580"/>
              </a:spcBef>
              <a:buFont typeface="Franklin Gothic Book"/>
              <a:buChar char="■"/>
              <a:tabLst>
                <a:tab pos="1383665" algn="l"/>
                <a:tab pos="1384300" algn="l"/>
              </a:tabLst>
            </a:pPr>
            <a:r>
              <a:rPr dirty="0" sz="1800" spc="-5">
                <a:solidFill>
                  <a:srgbClr val="181B0D"/>
                </a:solidFill>
                <a:latin typeface="宋体"/>
                <a:cs typeface="宋体"/>
              </a:rPr>
              <a:t>负载级别可以是某个时刻同时访</a:t>
            </a:r>
            <a:r>
              <a:rPr dirty="0" sz="1800">
                <a:solidFill>
                  <a:srgbClr val="181B0D"/>
                </a:solidFill>
                <a:latin typeface="宋体"/>
                <a:cs typeface="宋体"/>
              </a:rPr>
              <a:t>问</a:t>
            </a:r>
            <a:r>
              <a:rPr dirty="0" sz="1800" spc="-55">
                <a:solidFill>
                  <a:srgbClr val="181B0D"/>
                </a:solidFill>
                <a:latin typeface="Times New Roman"/>
                <a:cs typeface="Times New Roman"/>
              </a:rPr>
              <a:t>Web</a:t>
            </a:r>
            <a:r>
              <a:rPr dirty="0" sz="1800">
                <a:solidFill>
                  <a:srgbClr val="181B0D"/>
                </a:solidFill>
                <a:latin typeface="宋体"/>
                <a:cs typeface="宋体"/>
              </a:rPr>
              <a:t>系统的用户数量，也可以是在线数据处理</a:t>
            </a:r>
            <a:endParaRPr sz="1800">
              <a:latin typeface="宋体"/>
              <a:cs typeface="宋体"/>
            </a:endParaRPr>
          </a:p>
          <a:p>
            <a:pPr marL="1384300">
              <a:lnSpc>
                <a:spcPts val="2095"/>
              </a:lnSpc>
            </a:pPr>
            <a:r>
              <a:rPr dirty="0" sz="1800">
                <a:solidFill>
                  <a:srgbClr val="181B0D"/>
                </a:solidFill>
                <a:latin typeface="宋体"/>
                <a:cs typeface="宋体"/>
              </a:rPr>
              <a:t>的数量</a:t>
            </a:r>
            <a:endParaRPr sz="1800">
              <a:latin typeface="宋体"/>
              <a:cs typeface="宋体"/>
            </a:endParaRPr>
          </a:p>
          <a:p>
            <a:pPr lvl="2" marL="1384300" indent="-384175">
              <a:lnSpc>
                <a:spcPct val="100000"/>
              </a:lnSpc>
              <a:spcBef>
                <a:spcPts val="575"/>
              </a:spcBef>
              <a:buFont typeface="Franklin Gothic Book"/>
              <a:buChar char="■"/>
              <a:tabLst>
                <a:tab pos="1383665" algn="l"/>
                <a:tab pos="1384300" algn="l"/>
              </a:tabLst>
            </a:pPr>
            <a:r>
              <a:rPr dirty="0" sz="1800">
                <a:solidFill>
                  <a:srgbClr val="181B0D"/>
                </a:solidFill>
                <a:latin typeface="宋体"/>
                <a:cs typeface="宋体"/>
              </a:rPr>
              <a:t>负载测试应该安排在</a:t>
            </a:r>
            <a:r>
              <a:rPr dirty="0" sz="1800" spc="-50">
                <a:solidFill>
                  <a:srgbClr val="181B0D"/>
                </a:solidFill>
                <a:latin typeface="Times New Roman"/>
                <a:cs typeface="Times New Roman"/>
              </a:rPr>
              <a:t>Web</a:t>
            </a:r>
            <a:r>
              <a:rPr dirty="0" sz="1800">
                <a:solidFill>
                  <a:srgbClr val="181B0D"/>
                </a:solidFill>
                <a:latin typeface="宋体"/>
                <a:cs typeface="宋体"/>
              </a:rPr>
              <a:t>系统发布以后，在实际的网络环境中进行测试</a:t>
            </a:r>
            <a:endParaRPr sz="1800">
              <a:latin typeface="宋体"/>
              <a:cs typeface="宋体"/>
            </a:endParaRPr>
          </a:p>
          <a:p>
            <a:pPr lvl="1" marL="927100" indent="-384175">
              <a:lnSpc>
                <a:spcPct val="100000"/>
              </a:lnSpc>
              <a:spcBef>
                <a:spcPts val="430"/>
              </a:spcBef>
              <a:buSzPct val="95238"/>
              <a:buFont typeface="Franklin Gothic Book"/>
              <a:buChar char="–"/>
              <a:tabLst>
                <a:tab pos="926465" algn="l"/>
                <a:tab pos="927100" algn="l"/>
              </a:tabLst>
            </a:pPr>
            <a:r>
              <a:rPr dirty="0" sz="2100" spc="-100">
                <a:solidFill>
                  <a:srgbClr val="181B0D"/>
                </a:solidFill>
                <a:latin typeface="宋体"/>
                <a:cs typeface="宋体"/>
              </a:rPr>
              <a:t>压力测试</a:t>
            </a:r>
            <a:endParaRPr sz="2100">
              <a:latin typeface="宋体"/>
              <a:cs typeface="宋体"/>
            </a:endParaRPr>
          </a:p>
          <a:p>
            <a:pPr marL="927100">
              <a:lnSpc>
                <a:spcPct val="100000"/>
              </a:lnSpc>
              <a:spcBef>
                <a:spcPts val="565"/>
              </a:spcBef>
            </a:pPr>
            <a:r>
              <a:rPr dirty="0" sz="1800">
                <a:solidFill>
                  <a:srgbClr val="181B0D"/>
                </a:solidFill>
                <a:latin typeface="宋体"/>
                <a:cs typeface="宋体"/>
              </a:rPr>
              <a:t>指实际破坏一个</a:t>
            </a:r>
            <a:r>
              <a:rPr dirty="0" sz="1800" spc="-50">
                <a:solidFill>
                  <a:srgbClr val="181B0D"/>
                </a:solidFill>
                <a:latin typeface="Times New Roman"/>
                <a:cs typeface="Times New Roman"/>
              </a:rPr>
              <a:t>Web</a:t>
            </a:r>
            <a:r>
              <a:rPr dirty="0" sz="1800">
                <a:solidFill>
                  <a:srgbClr val="181B0D"/>
                </a:solidFill>
                <a:latin typeface="宋体"/>
                <a:cs typeface="宋体"/>
              </a:rPr>
              <a:t>应用系统，测试系统的反映</a:t>
            </a:r>
            <a:endParaRPr sz="1800">
              <a:latin typeface="宋体"/>
              <a:cs typeface="宋体"/>
            </a:endParaRPr>
          </a:p>
          <a:p>
            <a:pPr lvl="2" marL="1384300" indent="-384175">
              <a:lnSpc>
                <a:spcPct val="100000"/>
              </a:lnSpc>
              <a:spcBef>
                <a:spcPts val="580"/>
              </a:spcBef>
              <a:buFont typeface="Franklin Gothic Book"/>
              <a:buChar char="■"/>
              <a:tabLst>
                <a:tab pos="1383665" algn="l"/>
                <a:tab pos="1384300" algn="l"/>
              </a:tabLst>
            </a:pPr>
            <a:r>
              <a:rPr dirty="0" sz="1800">
                <a:solidFill>
                  <a:srgbClr val="181B0D"/>
                </a:solidFill>
                <a:latin typeface="宋体"/>
                <a:cs typeface="宋体"/>
              </a:rPr>
              <a:t>测试系统的限制和故障恢复能力</a:t>
            </a:r>
            <a:endParaRPr sz="1800">
              <a:latin typeface="宋体"/>
              <a:cs typeface="宋体"/>
            </a:endParaRPr>
          </a:p>
          <a:p>
            <a:pPr lvl="2" marL="1384300" indent="-384175">
              <a:lnSpc>
                <a:spcPct val="100000"/>
              </a:lnSpc>
              <a:spcBef>
                <a:spcPts val="560"/>
              </a:spcBef>
              <a:buFont typeface="Franklin Gothic Book"/>
              <a:buChar char="■"/>
              <a:tabLst>
                <a:tab pos="1383665" algn="l"/>
                <a:tab pos="1384300" algn="l"/>
              </a:tabLst>
            </a:pPr>
            <a:r>
              <a:rPr dirty="0" sz="1800">
                <a:solidFill>
                  <a:srgbClr val="181B0D"/>
                </a:solidFill>
                <a:latin typeface="宋体"/>
                <a:cs typeface="宋体"/>
              </a:rPr>
              <a:t>测试的区域包括表单、登录和其他信息传输页面等</a:t>
            </a:r>
            <a:endParaRPr sz="1800">
              <a:latin typeface="宋体"/>
              <a:cs typeface="宋体"/>
            </a:endParaRPr>
          </a:p>
        </p:txBody>
      </p:sp>
      <p:sp>
        <p:nvSpPr>
          <p:cNvPr id="4" name="object 4"/>
          <p:cNvSpPr txBox="1"/>
          <p:nvPr/>
        </p:nvSpPr>
        <p:spPr>
          <a:xfrm>
            <a:off x="0" y="0"/>
            <a:ext cx="147320" cy="299720"/>
          </a:xfrm>
          <a:prstGeom prst="rect">
            <a:avLst/>
          </a:prstGeom>
        </p:spPr>
        <p:txBody>
          <a:bodyPr wrap="square" lIns="0" tIns="12700" rIns="0" bIns="0" rtlCol="0" vert="horz">
            <a:spAutoFit/>
          </a:bodyPr>
          <a:lstStyle/>
          <a:p>
            <a:pPr>
              <a:lnSpc>
                <a:spcPct val="100000"/>
              </a:lnSpc>
              <a:spcBef>
                <a:spcPts val="100"/>
              </a:spcBef>
            </a:pPr>
            <a:r>
              <a:rPr dirty="0" sz="1800">
                <a:latin typeface="Franklin Gothic Book"/>
                <a:cs typeface="Franklin Gothic Book"/>
              </a:rPr>
              <a:t>9</a:t>
            </a:r>
            <a:endParaRPr sz="1800">
              <a:latin typeface="Franklin Gothic Book"/>
              <a:cs typeface="Franklin Gothic Boo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7A1B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dc:title>软件测试</dc:title>
  <dcterms:created xsi:type="dcterms:W3CDTF">2022-05-19T12:41:41Z</dcterms:created>
  <dcterms:modified xsi:type="dcterms:W3CDTF">2022-05-19T12:41:41Z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2021-03-13T00:00:00Z</vt:filetime>
  </property>
  <property fmtid="{D5CDD505-2E9C-101B-9397-08002B2CF9AE}" pid="3" name="Creator">
    <vt:lpwstr>Microsoft® PowerPoint® 2016</vt:lpwstr>
  </property>
  <property fmtid="{D5CDD505-2E9C-101B-9397-08002B2CF9AE}" pid="4" name="LastSaved">
    <vt:filetime>2022-05-19T00:00:00Z</vt:filetime>
  </property>
</Properties>
</file>