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Default Extension="jpg" ContentType="image/jp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Default Extension="png" ContentType="image/png"/>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Lst>
  <p:sldSz cx="10693400" cy="7562850"/>
  <p:notesSz cx="10693400" cy="756285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rgbClr val="191B0E"/>
                </a:solidFill>
                <a:latin typeface="华文楷体"/>
                <a:cs typeface="华文楷体"/>
              </a:defRPr>
            </a:lvl1pPr>
          </a:lstStyle>
          <a:p/>
        </p:txBody>
      </p:sp>
      <p:sp>
        <p:nvSpPr>
          <p:cNvPr id="3" name="Holder 3"/>
          <p:cNvSpPr>
            <a:spLocks noGrp="1"/>
          </p:cNvSpPr>
          <p:nvPr>
            <p:ph type="body" idx="1"/>
          </p:nvPr>
        </p:nvSpPr>
        <p:spPr/>
        <p:txBody>
          <a:bodyPr lIns="0" tIns="0" rIns="0" bIns="0"/>
          <a:lstStyle>
            <a:lvl1pPr>
              <a:defRPr sz="1750" b="0" i="0">
                <a:solidFill>
                  <a:srgbClr val="191B0E"/>
                </a:solidFill>
                <a:latin typeface="华文楷体"/>
                <a:cs typeface="华文楷体"/>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rgbClr val="191B0E"/>
                </a:solidFill>
                <a:latin typeface="华文楷体"/>
                <a:cs typeface="华文楷体"/>
              </a:defRPr>
            </a:lvl1pPr>
          </a:lstStyle>
          <a:p/>
        </p:txBody>
      </p:sp>
      <p:sp>
        <p:nvSpPr>
          <p:cNvPr id="3" name="Holder 3"/>
          <p:cNvSpPr>
            <a:spLocks noGrp="1"/>
          </p:cNvSpPr>
          <p:nvPr>
            <p:ph idx="2" sz="half"/>
          </p:nvPr>
        </p:nvSpPr>
        <p:spPr>
          <a:xfrm>
            <a:off x="534670" y="1739455"/>
            <a:ext cx="4651629" cy="4991481"/>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5507101" y="1739455"/>
            <a:ext cx="4651629" cy="4991481"/>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403" y="771905"/>
            <a:ext cx="10692130" cy="6014720"/>
          </a:xfrm>
          <a:custGeom>
            <a:avLst/>
            <a:gdLst/>
            <a:ahLst/>
            <a:cxnLst/>
            <a:rect l="l" t="t" r="r" b="b"/>
            <a:pathLst>
              <a:path w="10692130" h="6014720">
                <a:moveTo>
                  <a:pt x="0" y="0"/>
                </a:moveTo>
                <a:lnTo>
                  <a:pt x="0" y="6014466"/>
                </a:lnTo>
                <a:lnTo>
                  <a:pt x="10691749" y="6014466"/>
                </a:lnTo>
                <a:lnTo>
                  <a:pt x="10691749" y="0"/>
                </a:lnTo>
                <a:lnTo>
                  <a:pt x="0" y="0"/>
                </a:lnTo>
                <a:close/>
              </a:path>
            </a:pathLst>
          </a:custGeom>
          <a:solidFill>
            <a:srgbClr val="191B0E"/>
          </a:solidFill>
        </p:spPr>
        <p:txBody>
          <a:bodyPr wrap="square" lIns="0" tIns="0" rIns="0" bIns="0" rtlCol="0"/>
          <a:lstStyle/>
          <a:p/>
        </p:txBody>
      </p:sp>
      <p:sp>
        <p:nvSpPr>
          <p:cNvPr id="17" name="bk object 17"/>
          <p:cNvSpPr/>
          <p:nvPr/>
        </p:nvSpPr>
        <p:spPr>
          <a:xfrm>
            <a:off x="7150748" y="5782055"/>
            <a:ext cx="2515870" cy="334645"/>
          </a:xfrm>
          <a:custGeom>
            <a:avLst/>
            <a:gdLst/>
            <a:ahLst/>
            <a:cxnLst/>
            <a:rect l="l" t="t" r="r" b="b"/>
            <a:pathLst>
              <a:path w="2515870" h="334645">
                <a:moveTo>
                  <a:pt x="0" y="0"/>
                </a:moveTo>
                <a:lnTo>
                  <a:pt x="0" y="334517"/>
                </a:lnTo>
                <a:lnTo>
                  <a:pt x="2515870" y="334517"/>
                </a:lnTo>
                <a:lnTo>
                  <a:pt x="2515870" y="0"/>
                </a:lnTo>
                <a:lnTo>
                  <a:pt x="0" y="0"/>
                </a:lnTo>
                <a:close/>
              </a:path>
            </a:pathLst>
          </a:custGeom>
          <a:solidFill>
            <a:srgbClr val="EFEDE3"/>
          </a:solidFill>
        </p:spPr>
        <p:txBody>
          <a:bodyPr wrap="square" lIns="0" tIns="0" rIns="0" bIns="0" rtlCol="0"/>
          <a:lstStyle/>
          <a:p/>
        </p:txBody>
      </p:sp>
      <p:sp>
        <p:nvSpPr>
          <p:cNvPr id="18" name="bk object 18"/>
          <p:cNvSpPr/>
          <p:nvPr/>
        </p:nvSpPr>
        <p:spPr>
          <a:xfrm>
            <a:off x="9666617" y="2250185"/>
            <a:ext cx="355600" cy="3866515"/>
          </a:xfrm>
          <a:custGeom>
            <a:avLst/>
            <a:gdLst/>
            <a:ahLst/>
            <a:cxnLst/>
            <a:rect l="l" t="t" r="r" b="b"/>
            <a:pathLst>
              <a:path w="355600" h="3866515">
                <a:moveTo>
                  <a:pt x="0" y="0"/>
                </a:moveTo>
                <a:lnTo>
                  <a:pt x="0" y="3866388"/>
                </a:lnTo>
                <a:lnTo>
                  <a:pt x="355600" y="3866388"/>
                </a:lnTo>
                <a:lnTo>
                  <a:pt x="355600" y="0"/>
                </a:lnTo>
                <a:lnTo>
                  <a:pt x="0" y="0"/>
                </a:lnTo>
                <a:close/>
              </a:path>
            </a:pathLst>
          </a:custGeom>
          <a:solidFill>
            <a:srgbClr val="EFEDE3"/>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3500" b="0" i="0">
                <a:solidFill>
                  <a:srgbClr val="191B0E"/>
                </a:solidFill>
                <a:latin typeface="华文楷体"/>
                <a:cs typeface="华文楷体"/>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showMasterSp="0">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621677" y="771905"/>
            <a:ext cx="10071735" cy="6014720"/>
          </a:xfrm>
          <a:custGeom>
            <a:avLst/>
            <a:gdLst/>
            <a:ahLst/>
            <a:cxnLst/>
            <a:rect l="l" t="t" r="r" b="b"/>
            <a:pathLst>
              <a:path w="10071735" h="6014720">
                <a:moveTo>
                  <a:pt x="0" y="0"/>
                </a:moveTo>
                <a:lnTo>
                  <a:pt x="0" y="6014466"/>
                </a:lnTo>
                <a:lnTo>
                  <a:pt x="10071475" y="6014466"/>
                </a:lnTo>
                <a:lnTo>
                  <a:pt x="10071475" y="0"/>
                </a:lnTo>
                <a:lnTo>
                  <a:pt x="0" y="0"/>
                </a:lnTo>
                <a:close/>
              </a:path>
            </a:pathLst>
          </a:custGeom>
          <a:solidFill>
            <a:srgbClr val="EFEDE3"/>
          </a:solidFill>
        </p:spPr>
        <p:txBody>
          <a:bodyPr wrap="square" lIns="0" tIns="0" rIns="0" bIns="0" rtlCol="0"/>
          <a:lstStyle/>
          <a:p/>
        </p:txBody>
      </p:sp>
      <p:sp>
        <p:nvSpPr>
          <p:cNvPr id="17" name="bk object 17"/>
          <p:cNvSpPr/>
          <p:nvPr/>
        </p:nvSpPr>
        <p:spPr>
          <a:xfrm>
            <a:off x="1403" y="771905"/>
            <a:ext cx="420370" cy="6014720"/>
          </a:xfrm>
          <a:custGeom>
            <a:avLst/>
            <a:gdLst/>
            <a:ahLst/>
            <a:cxnLst/>
            <a:rect l="l" t="t" r="r" b="b"/>
            <a:pathLst>
              <a:path w="420370" h="6014720">
                <a:moveTo>
                  <a:pt x="0" y="0"/>
                </a:moveTo>
                <a:lnTo>
                  <a:pt x="0" y="6014466"/>
                </a:lnTo>
                <a:lnTo>
                  <a:pt x="419867" y="6014466"/>
                </a:lnTo>
                <a:lnTo>
                  <a:pt x="419867" y="0"/>
                </a:lnTo>
                <a:lnTo>
                  <a:pt x="0" y="0"/>
                </a:lnTo>
                <a:close/>
              </a:path>
            </a:pathLst>
          </a:custGeom>
          <a:solidFill>
            <a:srgbClr val="EFEDE3"/>
          </a:solidFill>
        </p:spPr>
        <p:txBody>
          <a:bodyPr wrap="square" lIns="0" tIns="0" rIns="0" bIns="0" rtlCol="0"/>
          <a:lstStyle/>
          <a:p/>
        </p:txBody>
      </p:sp>
      <p:sp>
        <p:nvSpPr>
          <p:cNvPr id="18" name="bk object 18"/>
          <p:cNvSpPr/>
          <p:nvPr/>
        </p:nvSpPr>
        <p:spPr>
          <a:xfrm>
            <a:off x="421271" y="772668"/>
            <a:ext cx="200660" cy="6014085"/>
          </a:xfrm>
          <a:custGeom>
            <a:avLst/>
            <a:gdLst/>
            <a:ahLst/>
            <a:cxnLst/>
            <a:rect l="l" t="t" r="r" b="b"/>
            <a:pathLst>
              <a:path w="200659" h="6014084">
                <a:moveTo>
                  <a:pt x="0" y="0"/>
                </a:moveTo>
                <a:lnTo>
                  <a:pt x="0" y="6013704"/>
                </a:lnTo>
                <a:lnTo>
                  <a:pt x="200405" y="6013704"/>
                </a:lnTo>
                <a:lnTo>
                  <a:pt x="200405" y="0"/>
                </a:lnTo>
                <a:lnTo>
                  <a:pt x="0" y="0"/>
                </a:lnTo>
                <a:close/>
              </a:path>
            </a:pathLst>
          </a:custGeom>
          <a:solidFill>
            <a:srgbClr val="191B0E"/>
          </a:solidFill>
        </p:spPr>
        <p:txBody>
          <a:bodyPr wrap="square" lIns="0" tIns="0" rIns="0" bIns="0" rtlCol="0"/>
          <a:lstStyle/>
          <a:p/>
        </p:txBody>
      </p:sp>
      <p:sp>
        <p:nvSpPr>
          <p:cNvPr id="19" name="bk object 19"/>
          <p:cNvSpPr/>
          <p:nvPr/>
        </p:nvSpPr>
        <p:spPr>
          <a:xfrm>
            <a:off x="9015869" y="838200"/>
            <a:ext cx="1597152" cy="512063"/>
          </a:xfrm>
          <a:prstGeom prst="rect">
            <a:avLst/>
          </a:prstGeom>
          <a:blipFill>
            <a:blip r:embed="rId2" cstate="print"/>
            <a:stretch>
              <a:fillRect/>
            </a:stretch>
          </a:blipFill>
        </p:spPr>
        <p:txBody>
          <a:bodyPr wrap="square" lIns="0" tIns="0" rIns="0" bIns="0" rtlCol="0"/>
          <a:lstStyle/>
          <a:p/>
        </p:txBody>
      </p:sp>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621677" y="771905"/>
            <a:ext cx="10071735" cy="6014720"/>
          </a:xfrm>
          <a:custGeom>
            <a:avLst/>
            <a:gdLst/>
            <a:ahLst/>
            <a:cxnLst/>
            <a:rect l="l" t="t" r="r" b="b"/>
            <a:pathLst>
              <a:path w="10071735" h="6014720">
                <a:moveTo>
                  <a:pt x="0" y="6014466"/>
                </a:moveTo>
                <a:lnTo>
                  <a:pt x="10071475" y="6014466"/>
                </a:lnTo>
                <a:lnTo>
                  <a:pt x="10071475" y="0"/>
                </a:lnTo>
                <a:lnTo>
                  <a:pt x="0" y="0"/>
                </a:lnTo>
                <a:lnTo>
                  <a:pt x="0" y="6014466"/>
                </a:lnTo>
                <a:close/>
              </a:path>
            </a:pathLst>
          </a:custGeom>
          <a:solidFill>
            <a:srgbClr val="EFEDE3"/>
          </a:solidFill>
        </p:spPr>
        <p:txBody>
          <a:bodyPr wrap="square" lIns="0" tIns="0" rIns="0" bIns="0" rtlCol="0"/>
          <a:lstStyle/>
          <a:p/>
        </p:txBody>
      </p:sp>
      <p:sp>
        <p:nvSpPr>
          <p:cNvPr id="17" name="bk object 17"/>
          <p:cNvSpPr/>
          <p:nvPr/>
        </p:nvSpPr>
        <p:spPr>
          <a:xfrm>
            <a:off x="1403" y="771905"/>
            <a:ext cx="420370" cy="6014720"/>
          </a:xfrm>
          <a:custGeom>
            <a:avLst/>
            <a:gdLst/>
            <a:ahLst/>
            <a:cxnLst/>
            <a:rect l="l" t="t" r="r" b="b"/>
            <a:pathLst>
              <a:path w="420370" h="6014720">
                <a:moveTo>
                  <a:pt x="0" y="6014466"/>
                </a:moveTo>
                <a:lnTo>
                  <a:pt x="419867" y="6014466"/>
                </a:lnTo>
                <a:lnTo>
                  <a:pt x="419867" y="0"/>
                </a:lnTo>
                <a:lnTo>
                  <a:pt x="0" y="0"/>
                </a:lnTo>
                <a:lnTo>
                  <a:pt x="0" y="6014466"/>
                </a:lnTo>
                <a:close/>
              </a:path>
            </a:pathLst>
          </a:custGeom>
          <a:solidFill>
            <a:srgbClr val="EFEDE3"/>
          </a:solidFill>
        </p:spPr>
        <p:txBody>
          <a:bodyPr wrap="square" lIns="0" tIns="0" rIns="0" bIns="0" rtlCol="0"/>
          <a:lstStyle/>
          <a:p/>
        </p:txBody>
      </p:sp>
      <p:sp>
        <p:nvSpPr>
          <p:cNvPr id="18" name="bk object 18"/>
          <p:cNvSpPr/>
          <p:nvPr/>
        </p:nvSpPr>
        <p:spPr>
          <a:xfrm>
            <a:off x="421271" y="772668"/>
            <a:ext cx="200660" cy="6014085"/>
          </a:xfrm>
          <a:custGeom>
            <a:avLst/>
            <a:gdLst/>
            <a:ahLst/>
            <a:cxnLst/>
            <a:rect l="l" t="t" r="r" b="b"/>
            <a:pathLst>
              <a:path w="200659" h="6014084">
                <a:moveTo>
                  <a:pt x="0" y="0"/>
                </a:moveTo>
                <a:lnTo>
                  <a:pt x="0" y="6013704"/>
                </a:lnTo>
                <a:lnTo>
                  <a:pt x="200406" y="6013704"/>
                </a:lnTo>
                <a:lnTo>
                  <a:pt x="200406" y="0"/>
                </a:lnTo>
                <a:lnTo>
                  <a:pt x="0" y="0"/>
                </a:lnTo>
                <a:close/>
              </a:path>
            </a:pathLst>
          </a:custGeom>
          <a:solidFill>
            <a:srgbClr val="191B0E"/>
          </a:solidFill>
        </p:spPr>
        <p:txBody>
          <a:bodyPr wrap="square" lIns="0" tIns="0" rIns="0" bIns="0" rtlCol="0"/>
          <a:lstStyle/>
          <a:p/>
        </p:txBody>
      </p:sp>
      <p:sp>
        <p:nvSpPr>
          <p:cNvPr id="19" name="bk object 19"/>
          <p:cNvSpPr/>
          <p:nvPr/>
        </p:nvSpPr>
        <p:spPr>
          <a:xfrm>
            <a:off x="9015869" y="838200"/>
            <a:ext cx="1597152" cy="512063"/>
          </a:xfrm>
          <a:prstGeom prst="rect">
            <a:avLst/>
          </a:prstGeom>
          <a:blipFill>
            <a:blip r:embed="rId7" cstate="print"/>
            <a:stretch>
              <a:fillRect/>
            </a:stretch>
          </a:blipFill>
        </p:spPr>
        <p:txBody>
          <a:bodyPr wrap="square" lIns="0" tIns="0" rIns="0" bIns="0" rtlCol="0"/>
          <a:lstStyle/>
          <a:p/>
        </p:txBody>
      </p:sp>
      <p:sp>
        <p:nvSpPr>
          <p:cNvPr id="2" name="Holder 2"/>
          <p:cNvSpPr>
            <a:spLocks noGrp="1"/>
          </p:cNvSpPr>
          <p:nvPr>
            <p:ph type="title"/>
          </p:nvPr>
        </p:nvSpPr>
        <p:spPr>
          <a:xfrm>
            <a:off x="1272673" y="1312420"/>
            <a:ext cx="3145790" cy="560705"/>
          </a:xfrm>
          <a:prstGeom prst="rect">
            <a:avLst/>
          </a:prstGeom>
        </p:spPr>
        <p:txBody>
          <a:bodyPr wrap="square" lIns="0" tIns="0" rIns="0" bIns="0">
            <a:spAutoFit/>
          </a:bodyPr>
          <a:lstStyle>
            <a:lvl1pPr>
              <a:defRPr sz="3500" b="0" i="0">
                <a:solidFill>
                  <a:srgbClr val="191B0E"/>
                </a:solidFill>
                <a:latin typeface="华文楷体"/>
                <a:cs typeface="华文楷体"/>
              </a:defRPr>
            </a:lvl1pPr>
          </a:lstStyle>
          <a:p/>
        </p:txBody>
      </p:sp>
      <p:sp>
        <p:nvSpPr>
          <p:cNvPr id="3" name="Holder 3"/>
          <p:cNvSpPr>
            <a:spLocks noGrp="1"/>
          </p:cNvSpPr>
          <p:nvPr>
            <p:ph type="body" idx="1"/>
          </p:nvPr>
        </p:nvSpPr>
        <p:spPr>
          <a:xfrm>
            <a:off x="1272673" y="1827317"/>
            <a:ext cx="8152130" cy="3355340"/>
          </a:xfrm>
          <a:prstGeom prst="rect">
            <a:avLst/>
          </a:prstGeom>
        </p:spPr>
        <p:txBody>
          <a:bodyPr wrap="square" lIns="0" tIns="0" rIns="0" bIns="0">
            <a:spAutoFit/>
          </a:bodyPr>
          <a:lstStyle>
            <a:lvl1pPr>
              <a:defRPr sz="1750" b="0" i="0">
                <a:solidFill>
                  <a:srgbClr val="191B0E"/>
                </a:solidFill>
                <a:latin typeface="华文楷体"/>
                <a:cs typeface="华文楷体"/>
              </a:defRPr>
            </a:lvl1pPr>
          </a:lstStyle>
          <a:p/>
        </p:txBody>
      </p:sp>
      <p:sp>
        <p:nvSpPr>
          <p:cNvPr id="4" name="Holder 4"/>
          <p:cNvSpPr>
            <a:spLocks noGrp="1"/>
          </p:cNvSpPr>
          <p:nvPr>
            <p:ph type="ftr" idx="5" sz="quarter"/>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7699248" y="7033450"/>
            <a:ext cx="2459482"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g"/><Relationship Id="rId3" Type="http://schemas.openxmlformats.org/officeDocument/2006/relationships/hyperlink" Target="mailto:bootan@cqu.edu.c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jpg"/><Relationship Id="rId4" Type="http://schemas.openxmlformats.org/officeDocument/2006/relationships/image" Target="../media/image21.png"/><Relationship Id="rId5" Type="http://schemas.openxmlformats.org/officeDocument/2006/relationships/image" Target="../media/image22.jpg"/><Relationship Id="rId6" Type="http://schemas.openxmlformats.org/officeDocument/2006/relationships/image" Target="../media/image23.jpg"/><Relationship Id="rId7" Type="http://schemas.openxmlformats.org/officeDocument/2006/relationships/image" Target="../media/image24.jpg"/><Relationship Id="rId8" Type="http://schemas.openxmlformats.org/officeDocument/2006/relationships/image" Target="../media/image25.png"/><Relationship Id="rId9" Type="http://schemas.openxmlformats.org/officeDocument/2006/relationships/image" Target="../media/image26.png"/><Relationship Id="rId10" Type="http://schemas.openxmlformats.org/officeDocument/2006/relationships/image" Target="../media/image27.png"/><Relationship Id="rId11" Type="http://schemas.openxmlformats.org/officeDocument/2006/relationships/image" Target="../media/image28.png"/><Relationship Id="rId12" Type="http://schemas.openxmlformats.org/officeDocument/2006/relationships/image" Target="../media/image29.png"/><Relationship Id="rId13" Type="http://schemas.openxmlformats.org/officeDocument/2006/relationships/image" Target="../media/image30.png"/><Relationship Id="rId14" Type="http://schemas.openxmlformats.org/officeDocument/2006/relationships/image" Target="../media/image31.png"/><Relationship Id="rId15" Type="http://schemas.openxmlformats.org/officeDocument/2006/relationships/image" Target="../media/image32.png"/><Relationship Id="rId16" Type="http://schemas.openxmlformats.org/officeDocument/2006/relationships/image" Target="../media/image33.png"/><Relationship Id="rId17" Type="http://schemas.openxmlformats.org/officeDocument/2006/relationships/image" Target="../media/image34.png"/><Relationship Id="rId18" Type="http://schemas.openxmlformats.org/officeDocument/2006/relationships/image" Target="../media/image35.png"/><Relationship Id="rId19" Type="http://schemas.openxmlformats.org/officeDocument/2006/relationships/image" Target="../media/image36.png"/><Relationship Id="rId20" Type="http://schemas.openxmlformats.org/officeDocument/2006/relationships/image" Target="../media/image37.png"/><Relationship Id="rId21" Type="http://schemas.openxmlformats.org/officeDocument/2006/relationships/image" Target="../media/image38.png"/><Relationship Id="rId22" Type="http://schemas.openxmlformats.org/officeDocument/2006/relationships/image" Target="../media/image3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image" Target="../media/image6.jpg"/><Relationship Id="rId7"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ompuware.com/products/trackrecord.htm" TargetMode="External"/><Relationship Id="rId3" Type="http://schemas.openxmlformats.org/officeDocument/2006/relationships/hyperlink" Target="http://www.ibm.com/products/rational-clearquest"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hyperlink" Target="http://www.zentao.net/" TargetMode="External"/><Relationship Id="rId4" Type="http://schemas.openxmlformats.org/officeDocument/2006/relationships/hyperlink" Target="http://www.bugzilla.org/"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jpg"/><Relationship Id="rId3" Type="http://schemas.openxmlformats.org/officeDocument/2006/relationships/image" Target="../media/image4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 Id="rId3" Type="http://schemas.openxmlformats.org/officeDocument/2006/relationships/image" Target="../media/image9.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g"/><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49.png"/><Relationship Id="rId6" Type="http://schemas.openxmlformats.org/officeDocument/2006/relationships/image" Target="../media/image50.png"/><Relationship Id="rId7" Type="http://schemas.openxmlformats.org/officeDocument/2006/relationships/image" Target="../media/image51.png"/><Relationship Id="rId8" Type="http://schemas.openxmlformats.org/officeDocument/2006/relationships/image" Target="../media/image52.png"/><Relationship Id="rId9" Type="http://schemas.openxmlformats.org/officeDocument/2006/relationships/image" Target="../media/image53.png"/><Relationship Id="rId10" Type="http://schemas.openxmlformats.org/officeDocument/2006/relationships/image" Target="../media/image54.png"/><Relationship Id="rId11" Type="http://schemas.openxmlformats.org/officeDocument/2006/relationships/image" Target="../media/image55.png"/><Relationship Id="rId12" Type="http://schemas.openxmlformats.org/officeDocument/2006/relationships/image" Target="../media/image5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8.png"/><Relationship Id="rId3" Type="http://schemas.openxmlformats.org/officeDocument/2006/relationships/image" Target="../media/image5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jpg"/><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image" Target="../media/image6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g"/><Relationship Id="rId3" Type="http://schemas.openxmlformats.org/officeDocument/2006/relationships/image" Target="../media/image68.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g"/><Relationship Id="rId3" Type="http://schemas.openxmlformats.org/officeDocument/2006/relationships/image" Target="../media/image6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1.png"/><Relationship Id="rId3" Type="http://schemas.openxmlformats.org/officeDocument/2006/relationships/image" Target="../media/image7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3.png"/><Relationship Id="rId3" Type="http://schemas.openxmlformats.org/officeDocument/2006/relationships/image" Target="../media/image74.png"/><Relationship Id="rId4" Type="http://schemas.openxmlformats.org/officeDocument/2006/relationships/image" Target="../media/image75.png"/><Relationship Id="rId5" Type="http://schemas.openxmlformats.org/officeDocument/2006/relationships/image" Target="../media/image76.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g"/><Relationship Id="rId3" Type="http://schemas.openxmlformats.org/officeDocument/2006/relationships/image" Target="../media/image77.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03" y="771905"/>
            <a:ext cx="10692130" cy="6014720"/>
          </a:xfrm>
          <a:custGeom>
            <a:avLst/>
            <a:gdLst/>
            <a:ahLst/>
            <a:cxnLst/>
            <a:rect l="l" t="t" r="r" b="b"/>
            <a:pathLst>
              <a:path w="10692130" h="6014720">
                <a:moveTo>
                  <a:pt x="0" y="0"/>
                </a:moveTo>
                <a:lnTo>
                  <a:pt x="0" y="6014466"/>
                </a:lnTo>
                <a:lnTo>
                  <a:pt x="10691749" y="6014466"/>
                </a:lnTo>
                <a:lnTo>
                  <a:pt x="10691749" y="0"/>
                </a:lnTo>
                <a:lnTo>
                  <a:pt x="0" y="0"/>
                </a:lnTo>
                <a:close/>
              </a:path>
            </a:pathLst>
          </a:custGeom>
          <a:solidFill>
            <a:srgbClr val="EFEDE3"/>
          </a:solidFill>
        </p:spPr>
        <p:txBody>
          <a:bodyPr wrap="square" lIns="0" tIns="0" rIns="0" bIns="0" rtlCol="0"/>
          <a:lstStyle/>
          <a:p/>
        </p:txBody>
      </p:sp>
      <p:sp>
        <p:nvSpPr>
          <p:cNvPr id="3" name="object 3"/>
          <p:cNvSpPr/>
          <p:nvPr/>
        </p:nvSpPr>
        <p:spPr>
          <a:xfrm>
            <a:off x="7150748" y="5779008"/>
            <a:ext cx="2515870" cy="337820"/>
          </a:xfrm>
          <a:custGeom>
            <a:avLst/>
            <a:gdLst/>
            <a:ahLst/>
            <a:cxnLst/>
            <a:rect l="l" t="t" r="r" b="b"/>
            <a:pathLst>
              <a:path w="2515870" h="337820">
                <a:moveTo>
                  <a:pt x="0" y="0"/>
                </a:moveTo>
                <a:lnTo>
                  <a:pt x="0" y="337565"/>
                </a:lnTo>
                <a:lnTo>
                  <a:pt x="2515870" y="337565"/>
                </a:lnTo>
                <a:lnTo>
                  <a:pt x="2515870" y="0"/>
                </a:lnTo>
                <a:lnTo>
                  <a:pt x="0" y="0"/>
                </a:lnTo>
                <a:close/>
              </a:path>
            </a:pathLst>
          </a:custGeom>
          <a:solidFill>
            <a:srgbClr val="191B0E"/>
          </a:solidFill>
        </p:spPr>
        <p:txBody>
          <a:bodyPr wrap="square" lIns="0" tIns="0" rIns="0" bIns="0" rtlCol="0"/>
          <a:lstStyle/>
          <a:p/>
        </p:txBody>
      </p:sp>
      <p:sp>
        <p:nvSpPr>
          <p:cNvPr id="4" name="object 4"/>
          <p:cNvSpPr/>
          <p:nvPr/>
        </p:nvSpPr>
        <p:spPr>
          <a:xfrm>
            <a:off x="9666617" y="2250185"/>
            <a:ext cx="355600" cy="3866515"/>
          </a:xfrm>
          <a:custGeom>
            <a:avLst/>
            <a:gdLst/>
            <a:ahLst/>
            <a:cxnLst/>
            <a:rect l="l" t="t" r="r" b="b"/>
            <a:pathLst>
              <a:path w="355600" h="3866515">
                <a:moveTo>
                  <a:pt x="0" y="0"/>
                </a:moveTo>
                <a:lnTo>
                  <a:pt x="0" y="3866388"/>
                </a:lnTo>
                <a:lnTo>
                  <a:pt x="355600" y="3866388"/>
                </a:lnTo>
                <a:lnTo>
                  <a:pt x="355600" y="0"/>
                </a:lnTo>
                <a:lnTo>
                  <a:pt x="0" y="0"/>
                </a:lnTo>
                <a:close/>
              </a:path>
            </a:pathLst>
          </a:custGeom>
          <a:solidFill>
            <a:srgbClr val="191B0E"/>
          </a:solidFill>
        </p:spPr>
        <p:txBody>
          <a:bodyPr wrap="square" lIns="0" tIns="0" rIns="0" bIns="0" rtlCol="0"/>
          <a:lstStyle/>
          <a:p/>
        </p:txBody>
      </p:sp>
      <p:sp>
        <p:nvSpPr>
          <p:cNvPr id="5" name="object 5"/>
          <p:cNvSpPr/>
          <p:nvPr/>
        </p:nvSpPr>
        <p:spPr>
          <a:xfrm>
            <a:off x="662317" y="1424939"/>
            <a:ext cx="355600" cy="3866515"/>
          </a:xfrm>
          <a:custGeom>
            <a:avLst/>
            <a:gdLst/>
            <a:ahLst/>
            <a:cxnLst/>
            <a:rect l="l" t="t" r="r" b="b"/>
            <a:pathLst>
              <a:path w="355600" h="3866515">
                <a:moveTo>
                  <a:pt x="0" y="0"/>
                </a:moveTo>
                <a:lnTo>
                  <a:pt x="0" y="3866388"/>
                </a:lnTo>
                <a:lnTo>
                  <a:pt x="355600" y="3866388"/>
                </a:lnTo>
                <a:lnTo>
                  <a:pt x="355599" y="0"/>
                </a:lnTo>
                <a:lnTo>
                  <a:pt x="0" y="0"/>
                </a:lnTo>
                <a:close/>
              </a:path>
            </a:pathLst>
          </a:custGeom>
          <a:solidFill>
            <a:srgbClr val="191B0E"/>
          </a:solidFill>
        </p:spPr>
        <p:txBody>
          <a:bodyPr wrap="square" lIns="0" tIns="0" rIns="0" bIns="0" rtlCol="0"/>
          <a:lstStyle/>
          <a:p/>
        </p:txBody>
      </p:sp>
      <p:sp>
        <p:nvSpPr>
          <p:cNvPr id="6" name="object 6"/>
          <p:cNvSpPr/>
          <p:nvPr/>
        </p:nvSpPr>
        <p:spPr>
          <a:xfrm>
            <a:off x="1017917" y="1424939"/>
            <a:ext cx="2515870" cy="338455"/>
          </a:xfrm>
          <a:custGeom>
            <a:avLst/>
            <a:gdLst/>
            <a:ahLst/>
            <a:cxnLst/>
            <a:rect l="l" t="t" r="r" b="b"/>
            <a:pathLst>
              <a:path w="2515870" h="338455">
                <a:moveTo>
                  <a:pt x="0" y="0"/>
                </a:moveTo>
                <a:lnTo>
                  <a:pt x="0" y="337946"/>
                </a:lnTo>
                <a:lnTo>
                  <a:pt x="2515870" y="337946"/>
                </a:lnTo>
                <a:lnTo>
                  <a:pt x="2515870" y="0"/>
                </a:lnTo>
                <a:lnTo>
                  <a:pt x="0" y="0"/>
                </a:lnTo>
                <a:close/>
              </a:path>
            </a:pathLst>
          </a:custGeom>
          <a:solidFill>
            <a:srgbClr val="191B0E"/>
          </a:solidFill>
        </p:spPr>
        <p:txBody>
          <a:bodyPr wrap="square" lIns="0" tIns="0" rIns="0" bIns="0" rtlCol="0"/>
          <a:lstStyle/>
          <a:p/>
        </p:txBody>
      </p:sp>
      <p:sp>
        <p:nvSpPr>
          <p:cNvPr id="7" name="object 7"/>
          <p:cNvSpPr/>
          <p:nvPr/>
        </p:nvSpPr>
        <p:spPr>
          <a:xfrm>
            <a:off x="3534453" y="1617870"/>
            <a:ext cx="0" cy="145415"/>
          </a:xfrm>
          <a:custGeom>
            <a:avLst/>
            <a:gdLst/>
            <a:ahLst/>
            <a:cxnLst/>
            <a:rect l="l" t="t" r="r" b="b"/>
            <a:pathLst>
              <a:path w="0" h="145414">
                <a:moveTo>
                  <a:pt x="0" y="0"/>
                </a:moveTo>
                <a:lnTo>
                  <a:pt x="0" y="145397"/>
                </a:lnTo>
              </a:path>
            </a:pathLst>
          </a:custGeom>
          <a:ln w="3175">
            <a:solidFill>
              <a:srgbClr val="191B0E"/>
            </a:solidFill>
          </a:ln>
        </p:spPr>
        <p:txBody>
          <a:bodyPr wrap="square" lIns="0" tIns="0" rIns="0" bIns="0" rtlCol="0"/>
          <a:lstStyle/>
          <a:p/>
        </p:txBody>
      </p:sp>
      <p:sp>
        <p:nvSpPr>
          <p:cNvPr id="8" name="object 8"/>
          <p:cNvSpPr/>
          <p:nvPr/>
        </p:nvSpPr>
        <p:spPr>
          <a:xfrm>
            <a:off x="9015869" y="838200"/>
            <a:ext cx="1597152" cy="512063"/>
          </a:xfrm>
          <a:prstGeom prst="rect">
            <a:avLst/>
          </a:prstGeom>
          <a:blipFill>
            <a:blip r:embed="rId2" cstate="print"/>
            <a:stretch>
              <a:fillRect/>
            </a:stretch>
          </a:blipFill>
        </p:spPr>
        <p:txBody>
          <a:bodyPr wrap="square" lIns="0" tIns="0" rIns="0" bIns="0" rtlCol="0"/>
          <a:lstStyle/>
          <a:p/>
        </p:txBody>
      </p:sp>
      <p:sp>
        <p:nvSpPr>
          <p:cNvPr id="9" name="object 9"/>
          <p:cNvSpPr txBox="1">
            <a:spLocks noGrp="1"/>
          </p:cNvSpPr>
          <p:nvPr>
            <p:ph type="title"/>
          </p:nvPr>
        </p:nvSpPr>
        <p:spPr>
          <a:xfrm>
            <a:off x="3730885" y="3112261"/>
            <a:ext cx="3232150" cy="2017395"/>
          </a:xfrm>
          <a:prstGeom prst="rect"/>
        </p:spPr>
        <p:txBody>
          <a:bodyPr wrap="square" lIns="0" tIns="13970" rIns="0" bIns="0" rtlCol="0" vert="horz">
            <a:spAutoFit/>
          </a:bodyPr>
          <a:lstStyle/>
          <a:p>
            <a:pPr marL="12700">
              <a:lnSpc>
                <a:spcPct val="100000"/>
              </a:lnSpc>
              <a:spcBef>
                <a:spcPts val="110"/>
              </a:spcBef>
            </a:pPr>
            <a:r>
              <a:rPr dirty="0" sz="6300" spc="10"/>
              <a:t>软件测试</a:t>
            </a:r>
            <a:endParaRPr sz="6300"/>
          </a:p>
          <a:p>
            <a:pPr marL="249554" marR="242570" indent="1130935">
              <a:lnSpc>
                <a:spcPct val="101499"/>
              </a:lnSpc>
              <a:spcBef>
                <a:spcPts val="1350"/>
              </a:spcBef>
            </a:pPr>
            <a:r>
              <a:rPr dirty="0" sz="1850" spc="-10"/>
              <a:t>张程 </a:t>
            </a:r>
            <a:r>
              <a:rPr dirty="0" sz="1850" spc="-10">
                <a:latin typeface="Franklin Gothic Book"/>
                <a:cs typeface="Franklin Gothic Book"/>
              </a:rPr>
              <a:t>Emai</a:t>
            </a:r>
            <a:r>
              <a:rPr dirty="0" sz="1850" spc="-5">
                <a:latin typeface="Franklin Gothic Book"/>
                <a:cs typeface="Franklin Gothic Book"/>
              </a:rPr>
              <a:t>l</a:t>
            </a:r>
            <a:r>
              <a:rPr dirty="0" sz="1850" spc="-10"/>
              <a:t>：</a:t>
            </a:r>
            <a:r>
              <a:rPr dirty="0" u="sng" sz="1850" spc="-10">
                <a:solidFill>
                  <a:srgbClr val="77A2BB"/>
                </a:solidFill>
                <a:uFill>
                  <a:solidFill>
                    <a:srgbClr val="77A2BB"/>
                  </a:solidFill>
                </a:uFill>
                <a:latin typeface="Franklin Gothic Book"/>
                <a:cs typeface="Franklin Gothic Book"/>
                <a:hlinkClick r:id="rId3"/>
              </a:rPr>
              <a:t>bo</a:t>
            </a:r>
            <a:r>
              <a:rPr dirty="0" u="sng" sz="1850" spc="-25">
                <a:solidFill>
                  <a:srgbClr val="77A2BB"/>
                </a:solidFill>
                <a:uFill>
                  <a:solidFill>
                    <a:srgbClr val="77A2BB"/>
                  </a:solidFill>
                </a:uFill>
                <a:latin typeface="Franklin Gothic Book"/>
                <a:cs typeface="Franklin Gothic Book"/>
                <a:hlinkClick r:id="rId3"/>
              </a:rPr>
              <a:t>o</a:t>
            </a:r>
            <a:r>
              <a:rPr dirty="0" u="sng" sz="1850" spc="-10">
                <a:solidFill>
                  <a:srgbClr val="77A2BB"/>
                </a:solidFill>
                <a:uFill>
                  <a:solidFill>
                    <a:srgbClr val="77A2BB"/>
                  </a:solidFill>
                </a:uFill>
                <a:latin typeface="Franklin Gothic Book"/>
                <a:cs typeface="Franklin Gothic Book"/>
                <a:hlinkClick r:id="rId3"/>
              </a:rPr>
              <a:t>t</a:t>
            </a:r>
            <a:r>
              <a:rPr dirty="0" u="sng" sz="1850" spc="-5">
                <a:solidFill>
                  <a:srgbClr val="77A2BB"/>
                </a:solidFill>
                <a:uFill>
                  <a:solidFill>
                    <a:srgbClr val="77A2BB"/>
                  </a:solidFill>
                </a:uFill>
                <a:latin typeface="Franklin Gothic Book"/>
                <a:cs typeface="Franklin Gothic Book"/>
                <a:hlinkClick r:id="rId3"/>
              </a:rPr>
              <a:t>an@c</a:t>
            </a:r>
            <a:r>
              <a:rPr dirty="0" u="sng" sz="1850" spc="-30">
                <a:solidFill>
                  <a:srgbClr val="77A2BB"/>
                </a:solidFill>
                <a:uFill>
                  <a:solidFill>
                    <a:srgbClr val="77A2BB"/>
                  </a:solidFill>
                </a:uFill>
                <a:latin typeface="Franklin Gothic Book"/>
                <a:cs typeface="Franklin Gothic Book"/>
                <a:hlinkClick r:id="rId3"/>
              </a:rPr>
              <a:t>q</a:t>
            </a:r>
            <a:r>
              <a:rPr dirty="0" u="sng" sz="1850" spc="-10">
                <a:solidFill>
                  <a:srgbClr val="77A2BB"/>
                </a:solidFill>
                <a:uFill>
                  <a:solidFill>
                    <a:srgbClr val="77A2BB"/>
                  </a:solidFill>
                </a:uFill>
                <a:latin typeface="Franklin Gothic Book"/>
                <a:cs typeface="Franklin Gothic Book"/>
                <a:hlinkClick r:id="rId3"/>
              </a:rPr>
              <a:t>u.edu.cn </a:t>
            </a:r>
            <a:r>
              <a:rPr dirty="0" sz="1850" spc="-10">
                <a:solidFill>
                  <a:srgbClr val="77A2BB"/>
                </a:solidFill>
                <a:latin typeface="Franklin Gothic Book"/>
                <a:cs typeface="Franklin Gothic Book"/>
              </a:rPr>
              <a:t> </a:t>
            </a:r>
            <a:r>
              <a:rPr dirty="0" sz="1850" spc="-15">
                <a:latin typeface="Franklin Gothic Book"/>
                <a:cs typeface="Franklin Gothic Book"/>
              </a:rPr>
              <a:t>QQ:80463125</a:t>
            </a:r>
            <a:endParaRPr sz="1850">
              <a:latin typeface="Franklin Gothic Book"/>
              <a:cs typeface="Franklin Gothic Boo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4036695" cy="560705"/>
          </a:xfrm>
          <a:prstGeom prst="rect"/>
        </p:spPr>
        <p:txBody>
          <a:bodyPr wrap="square" lIns="0" tIns="13970" rIns="0" bIns="0" rtlCol="0" vert="horz">
            <a:spAutoFit/>
          </a:bodyPr>
          <a:lstStyle/>
          <a:p>
            <a:pPr marL="12700">
              <a:lnSpc>
                <a:spcPct val="100000"/>
              </a:lnSpc>
              <a:spcBef>
                <a:spcPts val="110"/>
              </a:spcBef>
            </a:pPr>
            <a:r>
              <a:rPr dirty="0" spc="5"/>
              <a:t>软件质量包含的特性</a:t>
            </a:r>
          </a:p>
        </p:txBody>
      </p:sp>
      <p:sp>
        <p:nvSpPr>
          <p:cNvPr id="3" name="object 3"/>
          <p:cNvSpPr txBox="1"/>
          <p:nvPr/>
        </p:nvSpPr>
        <p:spPr>
          <a:xfrm>
            <a:off x="1272673" y="1895731"/>
            <a:ext cx="5722620" cy="4241165"/>
          </a:xfrm>
          <a:prstGeom prst="rect">
            <a:avLst/>
          </a:prstGeom>
        </p:spPr>
        <p:txBody>
          <a:bodyPr wrap="square" lIns="0" tIns="59690" rIns="0" bIns="0" rtlCol="0" vert="horz">
            <a:spAutoFit/>
          </a:bodyPr>
          <a:lstStyle/>
          <a:p>
            <a:pPr marL="349250" indent="-337185">
              <a:lnSpc>
                <a:spcPct val="100000"/>
              </a:lnSpc>
              <a:spcBef>
                <a:spcPts val="470"/>
              </a:spcBef>
              <a:buFont typeface="Franklin Gothic Book"/>
              <a:buChar char="■"/>
              <a:tabLst>
                <a:tab pos="349250" algn="l"/>
                <a:tab pos="349885" algn="l"/>
              </a:tabLst>
            </a:pPr>
            <a:r>
              <a:rPr dirty="0" sz="1750">
                <a:solidFill>
                  <a:srgbClr val="191B0E"/>
                </a:solidFill>
                <a:latin typeface="华文楷体"/>
                <a:cs typeface="华文楷体"/>
              </a:rPr>
              <a:t>功能性</a:t>
            </a:r>
            <a:endParaRPr sz="1750">
              <a:latin typeface="华文楷体"/>
              <a:cs typeface="华文楷体"/>
            </a:endParaRPr>
          </a:p>
          <a:p>
            <a:pPr lvl="1" marL="814069" indent="-337820">
              <a:lnSpc>
                <a:spcPct val="100000"/>
              </a:lnSpc>
              <a:spcBef>
                <a:spcPts val="390"/>
              </a:spcBef>
              <a:buSzPct val="94594"/>
              <a:buFont typeface="Franklin Gothic Book"/>
              <a:buChar char="–"/>
              <a:tabLst>
                <a:tab pos="814069" algn="l"/>
                <a:tab pos="814705" algn="l"/>
              </a:tabLst>
            </a:pPr>
            <a:r>
              <a:rPr dirty="0" sz="1850" spc="-100" i="1">
                <a:solidFill>
                  <a:srgbClr val="191B0E"/>
                </a:solidFill>
                <a:latin typeface="华文楷体"/>
                <a:cs typeface="华文楷体"/>
              </a:rPr>
              <a:t>适合性、准确性、互操作性、安全保密性、依从性</a:t>
            </a:r>
            <a:endParaRPr sz="1850">
              <a:latin typeface="华文楷体"/>
              <a:cs typeface="华文楷体"/>
            </a:endParaRPr>
          </a:p>
          <a:p>
            <a:pPr marL="349250" indent="-337185">
              <a:lnSpc>
                <a:spcPct val="100000"/>
              </a:lnSpc>
              <a:spcBef>
                <a:spcPts val="910"/>
              </a:spcBef>
              <a:buFont typeface="Franklin Gothic Book"/>
              <a:buChar char="■"/>
              <a:tabLst>
                <a:tab pos="349250" algn="l"/>
                <a:tab pos="349885" algn="l"/>
              </a:tabLst>
            </a:pPr>
            <a:r>
              <a:rPr dirty="0" sz="1750">
                <a:solidFill>
                  <a:srgbClr val="191B0E"/>
                </a:solidFill>
                <a:latin typeface="华文楷体"/>
                <a:cs typeface="华文楷体"/>
              </a:rPr>
              <a:t>可靠性</a:t>
            </a:r>
            <a:endParaRPr sz="1750">
              <a:latin typeface="华文楷体"/>
              <a:cs typeface="华文楷体"/>
            </a:endParaRPr>
          </a:p>
          <a:p>
            <a:pPr lvl="1" marL="814069" indent="-337185">
              <a:lnSpc>
                <a:spcPct val="100000"/>
              </a:lnSpc>
              <a:spcBef>
                <a:spcPts val="395"/>
              </a:spcBef>
              <a:buSzPct val="94594"/>
              <a:buFont typeface="Franklin Gothic Book"/>
              <a:buChar char="–"/>
              <a:tabLst>
                <a:tab pos="814069" algn="l"/>
                <a:tab pos="814705" algn="l"/>
              </a:tabLst>
            </a:pPr>
            <a:r>
              <a:rPr dirty="0" sz="1850" spc="-100" i="1">
                <a:solidFill>
                  <a:srgbClr val="191B0E"/>
                </a:solidFill>
                <a:latin typeface="华文楷体"/>
                <a:cs typeface="华文楷体"/>
              </a:rPr>
              <a:t>成熟性、容错性、易恢复性、吸引性、依从性</a:t>
            </a:r>
            <a:endParaRPr sz="1850">
              <a:latin typeface="华文楷体"/>
              <a:cs typeface="华文楷体"/>
            </a:endParaRPr>
          </a:p>
          <a:p>
            <a:pPr marL="349250" indent="-337185">
              <a:lnSpc>
                <a:spcPct val="100000"/>
              </a:lnSpc>
              <a:spcBef>
                <a:spcPts val="910"/>
              </a:spcBef>
              <a:buFont typeface="Franklin Gothic Book"/>
              <a:buChar char="■"/>
              <a:tabLst>
                <a:tab pos="349250" algn="l"/>
                <a:tab pos="349885" algn="l"/>
              </a:tabLst>
            </a:pPr>
            <a:r>
              <a:rPr dirty="0" sz="1750">
                <a:solidFill>
                  <a:srgbClr val="191B0E"/>
                </a:solidFill>
                <a:latin typeface="华文楷体"/>
                <a:cs typeface="华文楷体"/>
              </a:rPr>
              <a:t>易用性</a:t>
            </a:r>
            <a:endParaRPr sz="1750">
              <a:latin typeface="华文楷体"/>
              <a:cs typeface="华文楷体"/>
            </a:endParaRPr>
          </a:p>
          <a:p>
            <a:pPr lvl="1" marL="814069" indent="-337185">
              <a:lnSpc>
                <a:spcPct val="100000"/>
              </a:lnSpc>
              <a:spcBef>
                <a:spcPts val="390"/>
              </a:spcBef>
              <a:buSzPct val="94594"/>
              <a:buFont typeface="Franklin Gothic Book"/>
              <a:buChar char="–"/>
              <a:tabLst>
                <a:tab pos="814069" algn="l"/>
                <a:tab pos="814705" algn="l"/>
              </a:tabLst>
            </a:pPr>
            <a:r>
              <a:rPr dirty="0" sz="1850" spc="-100" i="1">
                <a:solidFill>
                  <a:srgbClr val="191B0E"/>
                </a:solidFill>
                <a:latin typeface="华文楷体"/>
                <a:cs typeface="华文楷体"/>
              </a:rPr>
              <a:t>易理解性、易学性、易操作性、吸引性、依从性</a:t>
            </a:r>
            <a:endParaRPr sz="1850">
              <a:latin typeface="华文楷体"/>
              <a:cs typeface="华文楷体"/>
            </a:endParaRPr>
          </a:p>
          <a:p>
            <a:pPr marL="349250" indent="-337185">
              <a:lnSpc>
                <a:spcPct val="100000"/>
              </a:lnSpc>
              <a:spcBef>
                <a:spcPts val="910"/>
              </a:spcBef>
              <a:buFont typeface="Franklin Gothic Book"/>
              <a:buChar char="■"/>
              <a:tabLst>
                <a:tab pos="349250" algn="l"/>
                <a:tab pos="349885" algn="l"/>
              </a:tabLst>
            </a:pPr>
            <a:r>
              <a:rPr dirty="0" sz="1750">
                <a:solidFill>
                  <a:srgbClr val="191B0E"/>
                </a:solidFill>
                <a:latin typeface="华文楷体"/>
                <a:cs typeface="华文楷体"/>
              </a:rPr>
              <a:t>效率</a:t>
            </a:r>
            <a:endParaRPr sz="1750">
              <a:latin typeface="华文楷体"/>
              <a:cs typeface="华文楷体"/>
            </a:endParaRPr>
          </a:p>
          <a:p>
            <a:pPr lvl="1" marL="814069" indent="-337185">
              <a:lnSpc>
                <a:spcPct val="100000"/>
              </a:lnSpc>
              <a:spcBef>
                <a:spcPts val="390"/>
              </a:spcBef>
              <a:buSzPct val="94594"/>
              <a:buFont typeface="Franklin Gothic Book"/>
              <a:buChar char="–"/>
              <a:tabLst>
                <a:tab pos="814069" algn="l"/>
                <a:tab pos="814705" algn="l"/>
              </a:tabLst>
            </a:pPr>
            <a:r>
              <a:rPr dirty="0" sz="1850" spc="-100" i="1">
                <a:solidFill>
                  <a:srgbClr val="191B0E"/>
                </a:solidFill>
                <a:latin typeface="华文楷体"/>
                <a:cs typeface="华文楷体"/>
              </a:rPr>
              <a:t>时间特性、资源利用性、依从性</a:t>
            </a:r>
            <a:endParaRPr sz="1850">
              <a:latin typeface="华文楷体"/>
              <a:cs typeface="华文楷体"/>
            </a:endParaRPr>
          </a:p>
          <a:p>
            <a:pPr marL="349250" indent="-337185">
              <a:lnSpc>
                <a:spcPct val="100000"/>
              </a:lnSpc>
              <a:spcBef>
                <a:spcPts val="910"/>
              </a:spcBef>
              <a:buFont typeface="Franklin Gothic Book"/>
              <a:buChar char="■"/>
              <a:tabLst>
                <a:tab pos="349250" algn="l"/>
                <a:tab pos="349885" algn="l"/>
              </a:tabLst>
            </a:pPr>
            <a:r>
              <a:rPr dirty="0" sz="1750">
                <a:solidFill>
                  <a:srgbClr val="191B0E"/>
                </a:solidFill>
                <a:latin typeface="华文楷体"/>
                <a:cs typeface="华文楷体"/>
              </a:rPr>
              <a:t>维护性</a:t>
            </a:r>
            <a:endParaRPr sz="1750">
              <a:latin typeface="华文楷体"/>
              <a:cs typeface="华文楷体"/>
            </a:endParaRPr>
          </a:p>
          <a:p>
            <a:pPr lvl="1" marL="814069" indent="-337185">
              <a:lnSpc>
                <a:spcPct val="100000"/>
              </a:lnSpc>
              <a:spcBef>
                <a:spcPts val="395"/>
              </a:spcBef>
              <a:buSzPct val="94594"/>
              <a:buFont typeface="Franklin Gothic Book"/>
              <a:buChar char="–"/>
              <a:tabLst>
                <a:tab pos="814069" algn="l"/>
                <a:tab pos="814705" algn="l"/>
              </a:tabLst>
            </a:pPr>
            <a:r>
              <a:rPr dirty="0" sz="1850" spc="-100" i="1">
                <a:solidFill>
                  <a:srgbClr val="191B0E"/>
                </a:solidFill>
                <a:latin typeface="华文楷体"/>
                <a:cs typeface="华文楷体"/>
              </a:rPr>
              <a:t>易分析性、易改变性、稳定性、易测试性、依从性</a:t>
            </a:r>
            <a:endParaRPr sz="1850">
              <a:latin typeface="华文楷体"/>
              <a:cs typeface="华文楷体"/>
            </a:endParaRPr>
          </a:p>
          <a:p>
            <a:pPr marL="349250" indent="-337185">
              <a:lnSpc>
                <a:spcPct val="100000"/>
              </a:lnSpc>
              <a:spcBef>
                <a:spcPts val="910"/>
              </a:spcBef>
              <a:buFont typeface="Franklin Gothic Book"/>
              <a:buChar char="■"/>
              <a:tabLst>
                <a:tab pos="349250" algn="l"/>
                <a:tab pos="349885" algn="l"/>
              </a:tabLst>
            </a:pPr>
            <a:r>
              <a:rPr dirty="0" sz="1750">
                <a:solidFill>
                  <a:srgbClr val="191B0E"/>
                </a:solidFill>
                <a:latin typeface="华文楷体"/>
                <a:cs typeface="华文楷体"/>
              </a:rPr>
              <a:t>可移植性</a:t>
            </a:r>
            <a:endParaRPr sz="1750">
              <a:latin typeface="华文楷体"/>
              <a:cs typeface="华文楷体"/>
            </a:endParaRPr>
          </a:p>
          <a:p>
            <a:pPr lvl="1" marL="814069" indent="-337185">
              <a:lnSpc>
                <a:spcPct val="100000"/>
              </a:lnSpc>
              <a:spcBef>
                <a:spcPts val="390"/>
              </a:spcBef>
              <a:buSzPct val="94594"/>
              <a:buFont typeface="Franklin Gothic Book"/>
              <a:buChar char="–"/>
              <a:tabLst>
                <a:tab pos="814069" algn="l"/>
                <a:tab pos="814705" algn="l"/>
              </a:tabLst>
            </a:pPr>
            <a:r>
              <a:rPr dirty="0" sz="1850" spc="-100" i="1">
                <a:solidFill>
                  <a:srgbClr val="191B0E"/>
                </a:solidFill>
                <a:latin typeface="华文楷体"/>
                <a:cs typeface="华文楷体"/>
              </a:rPr>
              <a:t>适应性、易安装性、共存性、易替换性、依从性</a:t>
            </a:r>
            <a:endParaRPr sz="1850">
              <a:latin typeface="华文楷体"/>
              <a:cs typeface="华文楷体"/>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00477" y="3346196"/>
            <a:ext cx="3232150" cy="987425"/>
          </a:xfrm>
          <a:prstGeom prst="rect"/>
        </p:spPr>
        <p:txBody>
          <a:bodyPr wrap="square" lIns="0" tIns="13970" rIns="0" bIns="0" rtlCol="0" vert="horz">
            <a:spAutoFit/>
          </a:bodyPr>
          <a:lstStyle/>
          <a:p>
            <a:pPr marL="12700">
              <a:lnSpc>
                <a:spcPct val="100000"/>
              </a:lnSpc>
              <a:spcBef>
                <a:spcPts val="110"/>
              </a:spcBef>
            </a:pPr>
            <a:r>
              <a:rPr dirty="0" sz="6300" spc="10">
                <a:solidFill>
                  <a:srgbClr val="EFEDE3"/>
                </a:solidFill>
              </a:rPr>
              <a:t>软件缺陷</a:t>
            </a:r>
            <a:endParaRPr sz="63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4036695" cy="560705"/>
          </a:xfrm>
          <a:prstGeom prst="rect"/>
        </p:spPr>
        <p:txBody>
          <a:bodyPr wrap="square" lIns="0" tIns="13970" rIns="0" bIns="0" rtlCol="0" vert="horz">
            <a:spAutoFit/>
          </a:bodyPr>
          <a:lstStyle/>
          <a:p>
            <a:pPr marL="12700">
              <a:lnSpc>
                <a:spcPct val="100000"/>
              </a:lnSpc>
              <a:spcBef>
                <a:spcPts val="110"/>
              </a:spcBef>
            </a:pPr>
            <a:r>
              <a:rPr dirty="0" spc="5"/>
              <a:t>缺陷是质量的对立面</a:t>
            </a:r>
          </a:p>
        </p:txBody>
      </p:sp>
      <p:sp>
        <p:nvSpPr>
          <p:cNvPr id="3" name="object 3"/>
          <p:cNvSpPr txBox="1"/>
          <p:nvPr/>
        </p:nvSpPr>
        <p:spPr>
          <a:xfrm>
            <a:off x="1272673" y="1940308"/>
            <a:ext cx="8152130" cy="546735"/>
          </a:xfrm>
          <a:prstGeom prst="rect">
            <a:avLst/>
          </a:prstGeom>
        </p:spPr>
        <p:txBody>
          <a:bodyPr wrap="square" lIns="0" tIns="31750" rIns="0" bIns="0" rtlCol="0" vert="horz">
            <a:spAutoFit/>
          </a:bodyPr>
          <a:lstStyle/>
          <a:p>
            <a:pPr marL="349250" marR="5080" indent="-337185">
              <a:lnSpc>
                <a:spcPts val="2000"/>
              </a:lnSpc>
              <a:spcBef>
                <a:spcPts val="250"/>
              </a:spcBef>
              <a:buFont typeface="Franklin Gothic Book"/>
              <a:buChar char="■"/>
              <a:tabLst>
                <a:tab pos="349250" algn="l"/>
                <a:tab pos="349885" algn="l"/>
              </a:tabLst>
            </a:pPr>
            <a:r>
              <a:rPr dirty="0" sz="1750">
                <a:solidFill>
                  <a:srgbClr val="191B0E"/>
                </a:solidFill>
                <a:latin typeface="华文楷体"/>
                <a:cs typeface="华文楷体"/>
              </a:rPr>
              <a:t>缺陷是相对质量而存在的，违背了质量、违背了客户的意愿，不能满足客户的要 </a:t>
            </a:r>
            <a:r>
              <a:rPr dirty="0" sz="1750">
                <a:solidFill>
                  <a:srgbClr val="191B0E"/>
                </a:solidFill>
                <a:latin typeface="华文楷体"/>
                <a:cs typeface="华文楷体"/>
              </a:rPr>
              <a:t>求，就会引起缺陷或产生缺陷</a:t>
            </a:r>
            <a:endParaRPr sz="1750">
              <a:latin typeface="华文楷体"/>
              <a:cs typeface="华文楷体"/>
            </a:endParaRPr>
          </a:p>
        </p:txBody>
      </p:sp>
      <p:sp>
        <p:nvSpPr>
          <p:cNvPr id="4" name="object 4"/>
          <p:cNvSpPr/>
          <p:nvPr/>
        </p:nvSpPr>
        <p:spPr>
          <a:xfrm>
            <a:off x="2266073" y="3190494"/>
            <a:ext cx="6804659" cy="1900427"/>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3970" rIns="0" bIns="0" rtlCol="0" vert="horz">
            <a:spAutoFit/>
          </a:bodyPr>
          <a:lstStyle/>
          <a:p>
            <a:pPr marL="12700">
              <a:lnSpc>
                <a:spcPct val="100000"/>
              </a:lnSpc>
              <a:spcBef>
                <a:spcPts val="110"/>
              </a:spcBef>
            </a:pPr>
            <a:r>
              <a:rPr dirty="0" spc="10"/>
              <a:t>与缺陷相近的词</a:t>
            </a:r>
          </a:p>
        </p:txBody>
      </p:sp>
      <p:sp>
        <p:nvSpPr>
          <p:cNvPr id="3" name="object 3"/>
          <p:cNvSpPr txBox="1"/>
          <p:nvPr/>
        </p:nvSpPr>
        <p:spPr>
          <a:xfrm>
            <a:off x="1272673" y="1824790"/>
            <a:ext cx="2142490" cy="3488690"/>
          </a:xfrm>
          <a:prstGeom prst="rect">
            <a:avLst/>
          </a:prstGeom>
        </p:spPr>
        <p:txBody>
          <a:bodyPr wrap="square" lIns="0" tIns="130810" rIns="0" bIns="0" rtlCol="0" vert="horz">
            <a:spAutoFit/>
          </a:bodyPr>
          <a:lstStyle/>
          <a:p>
            <a:pPr marL="349250" indent="-337185">
              <a:lnSpc>
                <a:spcPct val="100000"/>
              </a:lnSpc>
              <a:spcBef>
                <a:spcPts val="1030"/>
              </a:spcBef>
              <a:buFont typeface="Franklin Gothic Book"/>
              <a:buChar char="■"/>
              <a:tabLst>
                <a:tab pos="349250" algn="l"/>
                <a:tab pos="349885" algn="l"/>
              </a:tabLst>
            </a:pPr>
            <a:r>
              <a:rPr dirty="0" sz="1750">
                <a:solidFill>
                  <a:srgbClr val="191B0E"/>
                </a:solidFill>
                <a:latin typeface="华文楷体"/>
                <a:cs typeface="华文楷体"/>
              </a:rPr>
              <a:t>缺点</a:t>
            </a:r>
            <a:endParaRPr sz="1750">
              <a:latin typeface="华文楷体"/>
              <a:cs typeface="华文楷体"/>
            </a:endParaRPr>
          </a:p>
          <a:p>
            <a:pPr marL="349250" indent="-337185">
              <a:lnSpc>
                <a:spcPct val="100000"/>
              </a:lnSpc>
              <a:spcBef>
                <a:spcPts val="930"/>
              </a:spcBef>
              <a:buFont typeface="Franklin Gothic Book"/>
              <a:buChar char="■"/>
              <a:tabLst>
                <a:tab pos="349250" algn="l"/>
                <a:tab pos="349885" algn="l"/>
              </a:tabLst>
            </a:pPr>
            <a:r>
              <a:rPr dirty="0" sz="1750">
                <a:solidFill>
                  <a:srgbClr val="191B0E"/>
                </a:solidFill>
                <a:latin typeface="华文楷体"/>
                <a:cs typeface="华文楷体"/>
              </a:rPr>
              <a:t>偏差</a:t>
            </a:r>
            <a:endParaRPr sz="1750">
              <a:latin typeface="华文楷体"/>
              <a:cs typeface="华文楷体"/>
            </a:endParaRPr>
          </a:p>
          <a:p>
            <a:pPr marL="349250" indent="-337185">
              <a:lnSpc>
                <a:spcPct val="100000"/>
              </a:lnSpc>
              <a:spcBef>
                <a:spcPts val="930"/>
              </a:spcBef>
              <a:buFont typeface="Franklin Gothic Book"/>
              <a:buChar char="■"/>
              <a:tabLst>
                <a:tab pos="349250" algn="l"/>
                <a:tab pos="349885" algn="l"/>
              </a:tabLst>
            </a:pPr>
            <a:r>
              <a:rPr dirty="0" sz="1750">
                <a:solidFill>
                  <a:srgbClr val="191B0E"/>
                </a:solidFill>
                <a:latin typeface="华文楷体"/>
                <a:cs typeface="华文楷体"/>
              </a:rPr>
              <a:t>故障</a:t>
            </a:r>
            <a:endParaRPr sz="1750">
              <a:latin typeface="华文楷体"/>
              <a:cs typeface="华文楷体"/>
            </a:endParaRPr>
          </a:p>
          <a:p>
            <a:pPr marL="349250" indent="-337185">
              <a:lnSpc>
                <a:spcPct val="100000"/>
              </a:lnSpc>
              <a:spcBef>
                <a:spcPts val="930"/>
              </a:spcBef>
              <a:buFont typeface="Franklin Gothic Book"/>
              <a:buChar char="■"/>
              <a:tabLst>
                <a:tab pos="349250" algn="l"/>
                <a:tab pos="349885" algn="l"/>
              </a:tabLst>
            </a:pPr>
            <a:r>
              <a:rPr dirty="0" sz="1750">
                <a:solidFill>
                  <a:srgbClr val="191B0E"/>
                </a:solidFill>
                <a:latin typeface="华文楷体"/>
                <a:cs typeface="华文楷体"/>
              </a:rPr>
              <a:t>失败</a:t>
            </a:r>
            <a:endParaRPr sz="1750">
              <a:latin typeface="华文楷体"/>
              <a:cs typeface="华文楷体"/>
            </a:endParaRPr>
          </a:p>
          <a:p>
            <a:pPr marL="349250" indent="-337185">
              <a:lnSpc>
                <a:spcPct val="100000"/>
              </a:lnSpc>
              <a:spcBef>
                <a:spcPts val="930"/>
              </a:spcBef>
              <a:buFont typeface="Franklin Gothic Book"/>
              <a:buChar char="■"/>
              <a:tabLst>
                <a:tab pos="349250" algn="l"/>
                <a:tab pos="349885" algn="l"/>
              </a:tabLst>
            </a:pPr>
            <a:r>
              <a:rPr dirty="0" sz="1750">
                <a:solidFill>
                  <a:srgbClr val="191B0E"/>
                </a:solidFill>
                <a:latin typeface="华文楷体"/>
                <a:cs typeface="华文楷体"/>
              </a:rPr>
              <a:t>问题</a:t>
            </a:r>
            <a:endParaRPr sz="1750">
              <a:latin typeface="华文楷体"/>
              <a:cs typeface="华文楷体"/>
            </a:endParaRPr>
          </a:p>
          <a:p>
            <a:pPr marL="349250" indent="-337185">
              <a:lnSpc>
                <a:spcPct val="100000"/>
              </a:lnSpc>
              <a:spcBef>
                <a:spcPts val="930"/>
              </a:spcBef>
              <a:buFont typeface="Franklin Gothic Book"/>
              <a:buChar char="■"/>
              <a:tabLst>
                <a:tab pos="349250" algn="l"/>
                <a:tab pos="349885" algn="l"/>
              </a:tabLst>
            </a:pPr>
            <a:r>
              <a:rPr dirty="0" sz="1750">
                <a:solidFill>
                  <a:srgbClr val="191B0E"/>
                </a:solidFill>
                <a:latin typeface="华文楷体"/>
                <a:cs typeface="华文楷体"/>
              </a:rPr>
              <a:t>不一致</a:t>
            </a:r>
            <a:endParaRPr sz="1750">
              <a:latin typeface="华文楷体"/>
              <a:cs typeface="华文楷体"/>
            </a:endParaRPr>
          </a:p>
          <a:p>
            <a:pPr marL="349250" indent="-337185">
              <a:lnSpc>
                <a:spcPct val="100000"/>
              </a:lnSpc>
              <a:spcBef>
                <a:spcPts val="930"/>
              </a:spcBef>
              <a:buFont typeface="Franklin Gothic Book"/>
              <a:buChar char="■"/>
              <a:tabLst>
                <a:tab pos="349250" algn="l"/>
                <a:tab pos="349885" algn="l"/>
              </a:tabLst>
            </a:pPr>
            <a:r>
              <a:rPr dirty="0" sz="1750">
                <a:solidFill>
                  <a:srgbClr val="191B0E"/>
                </a:solidFill>
                <a:latin typeface="华文楷体"/>
                <a:cs typeface="华文楷体"/>
              </a:rPr>
              <a:t>错误</a:t>
            </a:r>
            <a:endParaRPr sz="1750">
              <a:latin typeface="华文楷体"/>
              <a:cs typeface="华文楷体"/>
            </a:endParaRPr>
          </a:p>
          <a:p>
            <a:pPr marL="349250" indent="-337185">
              <a:lnSpc>
                <a:spcPct val="100000"/>
              </a:lnSpc>
              <a:spcBef>
                <a:spcPts val="930"/>
              </a:spcBef>
              <a:buFont typeface="Franklin Gothic Book"/>
              <a:buChar char="■"/>
              <a:tabLst>
                <a:tab pos="349250" algn="l"/>
                <a:tab pos="349885" algn="l"/>
              </a:tabLst>
            </a:pPr>
            <a:r>
              <a:rPr dirty="0" sz="1750">
                <a:solidFill>
                  <a:srgbClr val="191B0E"/>
                </a:solidFill>
                <a:latin typeface="华文楷体"/>
                <a:cs typeface="华文楷体"/>
              </a:rPr>
              <a:t>缺陷</a:t>
            </a:r>
            <a:endParaRPr sz="1750">
              <a:latin typeface="华文楷体"/>
              <a:cs typeface="华文楷体"/>
            </a:endParaRPr>
          </a:p>
          <a:p>
            <a:pPr marL="349250" indent="-337185">
              <a:lnSpc>
                <a:spcPct val="100000"/>
              </a:lnSpc>
              <a:spcBef>
                <a:spcPts val="930"/>
              </a:spcBef>
              <a:buFont typeface="Franklin Gothic Book"/>
              <a:buChar char="■"/>
              <a:tabLst>
                <a:tab pos="349250" algn="l"/>
                <a:tab pos="349885" algn="l"/>
              </a:tabLst>
            </a:pPr>
            <a:r>
              <a:rPr dirty="0" sz="1750">
                <a:solidFill>
                  <a:srgbClr val="191B0E"/>
                </a:solidFill>
                <a:latin typeface="华文楷体"/>
                <a:cs typeface="华文楷体"/>
              </a:rPr>
              <a:t>异常。。。。。。</a:t>
            </a:r>
            <a:endParaRPr sz="1750">
              <a:latin typeface="华文楷体"/>
              <a:cs typeface="华文楷体"/>
            </a:endParaRPr>
          </a:p>
        </p:txBody>
      </p:sp>
      <p:sp>
        <p:nvSpPr>
          <p:cNvPr id="4" name="object 4"/>
          <p:cNvSpPr/>
          <p:nvPr/>
        </p:nvSpPr>
        <p:spPr>
          <a:xfrm>
            <a:off x="6417449" y="2967989"/>
            <a:ext cx="2639567" cy="2489454"/>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3145790" cy="560705"/>
          </a:xfrm>
          <a:prstGeom prst="rect"/>
        </p:spPr>
        <p:txBody>
          <a:bodyPr wrap="square" lIns="0" tIns="13970" rIns="0" bIns="0" rtlCol="0" vert="horz">
            <a:spAutoFit/>
          </a:bodyPr>
          <a:lstStyle/>
          <a:p>
            <a:pPr marL="12700">
              <a:lnSpc>
                <a:spcPct val="100000"/>
              </a:lnSpc>
              <a:spcBef>
                <a:spcPts val="110"/>
              </a:spcBef>
            </a:pPr>
            <a:r>
              <a:rPr dirty="0" spc="10"/>
              <a:t>什么是软件缺陷</a:t>
            </a:r>
          </a:p>
        </p:txBody>
      </p:sp>
      <p:sp>
        <p:nvSpPr>
          <p:cNvPr id="3" name="object 3"/>
          <p:cNvSpPr txBox="1"/>
          <p:nvPr/>
        </p:nvSpPr>
        <p:spPr>
          <a:xfrm>
            <a:off x="1272673" y="1895731"/>
            <a:ext cx="8171180" cy="3646804"/>
          </a:xfrm>
          <a:prstGeom prst="rect">
            <a:avLst/>
          </a:prstGeom>
        </p:spPr>
        <p:txBody>
          <a:bodyPr wrap="square" lIns="0" tIns="59690" rIns="0" bIns="0" rtlCol="0" vert="horz">
            <a:spAutoFit/>
          </a:bodyPr>
          <a:lstStyle/>
          <a:p>
            <a:pPr marL="349250" indent="-337185">
              <a:lnSpc>
                <a:spcPct val="100000"/>
              </a:lnSpc>
              <a:spcBef>
                <a:spcPts val="470"/>
              </a:spcBef>
              <a:buFont typeface="Franklin Gothic Book"/>
              <a:buChar char="■"/>
              <a:tabLst>
                <a:tab pos="349250" algn="l"/>
                <a:tab pos="349885" algn="l"/>
              </a:tabLst>
            </a:pPr>
            <a:r>
              <a:rPr dirty="0" sz="1750">
                <a:solidFill>
                  <a:srgbClr val="191B0E"/>
                </a:solidFill>
                <a:latin typeface="华文楷体"/>
                <a:cs typeface="华文楷体"/>
              </a:rPr>
              <a:t>当满足以下几种情况之一，则可以称为发生了软件缺陷</a:t>
            </a:r>
            <a:endParaRPr sz="1750">
              <a:latin typeface="华文楷体"/>
              <a:cs typeface="华文楷体"/>
            </a:endParaRPr>
          </a:p>
          <a:p>
            <a:pPr lvl="1" marL="814069" indent="-337820">
              <a:lnSpc>
                <a:spcPct val="100000"/>
              </a:lnSpc>
              <a:spcBef>
                <a:spcPts val="390"/>
              </a:spcBef>
              <a:buSzPct val="94594"/>
              <a:buFont typeface="Franklin Gothic Book"/>
              <a:buChar char="–"/>
              <a:tabLst>
                <a:tab pos="814069" algn="l"/>
                <a:tab pos="814705" algn="l"/>
              </a:tabLst>
            </a:pPr>
            <a:r>
              <a:rPr dirty="0" sz="1850" spc="-100" i="1">
                <a:solidFill>
                  <a:srgbClr val="191B0E"/>
                </a:solidFill>
                <a:latin typeface="华文楷体"/>
                <a:cs typeface="华文楷体"/>
              </a:rPr>
              <a:t>软件未实现产品说明书要求的功能</a:t>
            </a:r>
            <a:endParaRPr sz="1850">
              <a:latin typeface="华文楷体"/>
              <a:cs typeface="华文楷体"/>
            </a:endParaRPr>
          </a:p>
          <a:p>
            <a:pPr lvl="1" marL="814069" indent="-337820">
              <a:lnSpc>
                <a:spcPct val="100000"/>
              </a:lnSpc>
              <a:spcBef>
                <a:spcPts val="375"/>
              </a:spcBef>
              <a:buSzPct val="94594"/>
              <a:buFont typeface="Franklin Gothic Book"/>
              <a:buChar char="–"/>
              <a:tabLst>
                <a:tab pos="814069" algn="l"/>
                <a:tab pos="814705" algn="l"/>
              </a:tabLst>
            </a:pPr>
            <a:r>
              <a:rPr dirty="0" sz="1850" spc="-100" i="1">
                <a:solidFill>
                  <a:srgbClr val="191B0E"/>
                </a:solidFill>
                <a:latin typeface="华文楷体"/>
                <a:cs typeface="华文楷体"/>
              </a:rPr>
              <a:t>软件出现了产品说明书指明不应该出现的错误</a:t>
            </a:r>
            <a:endParaRPr sz="1850">
              <a:latin typeface="华文楷体"/>
              <a:cs typeface="华文楷体"/>
            </a:endParaRPr>
          </a:p>
          <a:p>
            <a:pPr lvl="1" marL="814069" indent="-337185">
              <a:lnSpc>
                <a:spcPct val="100000"/>
              </a:lnSpc>
              <a:spcBef>
                <a:spcPts val="370"/>
              </a:spcBef>
              <a:buSzPct val="94594"/>
              <a:buFont typeface="Franklin Gothic Book"/>
              <a:buChar char="–"/>
              <a:tabLst>
                <a:tab pos="814069" algn="l"/>
                <a:tab pos="814705" algn="l"/>
              </a:tabLst>
            </a:pPr>
            <a:r>
              <a:rPr dirty="0" sz="1850" spc="-100" i="1">
                <a:solidFill>
                  <a:srgbClr val="191B0E"/>
                </a:solidFill>
                <a:latin typeface="华文楷体"/>
                <a:cs typeface="华文楷体"/>
              </a:rPr>
              <a:t>软件实现了产品说明书未提到的功能</a:t>
            </a:r>
            <a:endParaRPr sz="1850">
              <a:latin typeface="华文楷体"/>
              <a:cs typeface="华文楷体"/>
            </a:endParaRPr>
          </a:p>
          <a:p>
            <a:pPr lvl="1" marL="814069" indent="-337185">
              <a:lnSpc>
                <a:spcPct val="100000"/>
              </a:lnSpc>
              <a:spcBef>
                <a:spcPts val="370"/>
              </a:spcBef>
              <a:buSzPct val="94594"/>
              <a:buFont typeface="Franklin Gothic Book"/>
              <a:buChar char="–"/>
              <a:tabLst>
                <a:tab pos="814069" algn="l"/>
                <a:tab pos="814705" algn="l"/>
              </a:tabLst>
            </a:pPr>
            <a:r>
              <a:rPr dirty="0" sz="1850" spc="-100" i="1">
                <a:solidFill>
                  <a:srgbClr val="191B0E"/>
                </a:solidFill>
                <a:latin typeface="华文楷体"/>
                <a:cs typeface="华文楷体"/>
              </a:rPr>
              <a:t>软件未实现产品说明书虽未明确提及但应该实现的功能</a:t>
            </a:r>
            <a:endParaRPr sz="1850">
              <a:latin typeface="华文楷体"/>
              <a:cs typeface="华文楷体"/>
            </a:endParaRPr>
          </a:p>
          <a:p>
            <a:pPr lvl="1" marL="814069" marR="5080" indent="-337185">
              <a:lnSpc>
                <a:spcPts val="2000"/>
              </a:lnSpc>
              <a:spcBef>
                <a:spcPts val="605"/>
              </a:spcBef>
              <a:buSzPct val="94594"/>
              <a:buFont typeface="Franklin Gothic Book"/>
              <a:buChar char="–"/>
              <a:tabLst>
                <a:tab pos="814069" algn="l"/>
                <a:tab pos="814705" algn="l"/>
              </a:tabLst>
            </a:pPr>
            <a:r>
              <a:rPr dirty="0" sz="1850" spc="-100" i="1">
                <a:solidFill>
                  <a:srgbClr val="191B0E"/>
                </a:solidFill>
                <a:latin typeface="华文楷体"/>
                <a:cs typeface="华文楷体"/>
              </a:rPr>
              <a:t>软件难以理解、不易使用、运行缓慢或者（从测试员的角度看）最终用户会 </a:t>
            </a:r>
            <a:r>
              <a:rPr dirty="0" sz="1850" spc="-100" i="1">
                <a:solidFill>
                  <a:srgbClr val="191B0E"/>
                </a:solidFill>
                <a:latin typeface="华文楷体"/>
                <a:cs typeface="华文楷体"/>
              </a:rPr>
              <a:t>认为不好</a:t>
            </a:r>
            <a:endParaRPr sz="1850">
              <a:latin typeface="华文楷体"/>
              <a:cs typeface="华文楷体"/>
            </a:endParaRPr>
          </a:p>
          <a:p>
            <a:pPr algn="just" marL="540385" marR="1162685" indent="-337185">
              <a:lnSpc>
                <a:spcPct val="149900"/>
              </a:lnSpc>
              <a:spcBef>
                <a:spcPts val="1610"/>
              </a:spcBef>
              <a:buFont typeface="Franklin Gothic Book"/>
              <a:buChar char="■"/>
              <a:tabLst>
                <a:tab pos="541020" algn="l"/>
              </a:tabLst>
            </a:pPr>
            <a:r>
              <a:rPr dirty="0" baseline="1587" sz="2625" spc="-2632">
                <a:solidFill>
                  <a:srgbClr val="191B0E"/>
                </a:solidFill>
                <a:latin typeface="华文楷体"/>
                <a:cs typeface="华文楷体"/>
              </a:rPr>
              <a:t>若计</a:t>
            </a:r>
            <a:r>
              <a:rPr dirty="0" sz="1750" spc="-1755">
                <a:solidFill>
                  <a:srgbClr val="191B0E"/>
                </a:solidFill>
                <a:latin typeface="华文楷体"/>
                <a:cs typeface="华文楷体"/>
              </a:rPr>
              <a:t>若</a:t>
            </a:r>
            <a:r>
              <a:rPr dirty="0" baseline="1587" sz="2625" spc="-2632">
                <a:solidFill>
                  <a:srgbClr val="191B0E"/>
                </a:solidFill>
                <a:latin typeface="华文楷体"/>
                <a:cs typeface="华文楷体"/>
              </a:rPr>
              <a:t>假</a:t>
            </a:r>
            <a:r>
              <a:rPr dirty="0" sz="1750">
                <a:solidFill>
                  <a:srgbClr val="191B0E"/>
                </a:solidFill>
                <a:latin typeface="华文楷体"/>
                <a:cs typeface="华文楷体"/>
              </a:rPr>
              <a:t>测</a:t>
            </a:r>
            <a:r>
              <a:rPr dirty="0" sz="1750" spc="-1755">
                <a:solidFill>
                  <a:srgbClr val="191B0E"/>
                </a:solidFill>
                <a:latin typeface="华文楷体"/>
                <a:cs typeface="华文楷体"/>
              </a:rPr>
              <a:t>试</a:t>
            </a:r>
            <a:r>
              <a:rPr dirty="0" baseline="1587" sz="2625" spc="-2632">
                <a:solidFill>
                  <a:srgbClr val="191B0E"/>
                </a:solidFill>
                <a:latin typeface="华文楷体"/>
                <a:cs typeface="华文楷体"/>
              </a:rPr>
              <a:t>在</a:t>
            </a:r>
            <a:r>
              <a:rPr dirty="0" baseline="1587" sz="2625" spc="-7">
                <a:solidFill>
                  <a:srgbClr val="191B0E"/>
                </a:solidFill>
                <a:latin typeface="华文楷体"/>
                <a:cs typeface="华文楷体"/>
              </a:rPr>
              <a:t>如</a:t>
            </a:r>
            <a:r>
              <a:rPr dirty="0" baseline="1587" sz="2625" spc="-2632">
                <a:solidFill>
                  <a:srgbClr val="191B0E"/>
                </a:solidFill>
                <a:latin typeface="华文楷体"/>
                <a:cs typeface="华文楷体"/>
              </a:rPr>
              <a:t>器</a:t>
            </a:r>
            <a:r>
              <a:rPr dirty="0" sz="1750" spc="-1755">
                <a:solidFill>
                  <a:srgbClr val="191B0E"/>
                </a:solidFill>
                <a:latin typeface="华文楷体"/>
                <a:cs typeface="华文楷体"/>
              </a:rPr>
              <a:t>人进</a:t>
            </a:r>
            <a:r>
              <a:rPr dirty="0" baseline="1587" sz="2625" spc="-2625">
                <a:solidFill>
                  <a:srgbClr val="191B0E"/>
                </a:solidFill>
                <a:latin typeface="华文楷体"/>
                <a:cs typeface="华文楷体"/>
              </a:rPr>
              <a:t>测</a:t>
            </a:r>
            <a:r>
              <a:rPr dirty="0" baseline="1587" sz="2625" spc="-7">
                <a:solidFill>
                  <a:srgbClr val="191B0E"/>
                </a:solidFill>
                <a:latin typeface="华文楷体"/>
                <a:cs typeface="华文楷体"/>
              </a:rPr>
              <a:t>计</a:t>
            </a:r>
            <a:r>
              <a:rPr dirty="0" baseline="1587" sz="2625" spc="-2632">
                <a:solidFill>
                  <a:srgbClr val="191B0E"/>
                </a:solidFill>
                <a:latin typeface="华文楷体"/>
                <a:cs typeface="华文楷体"/>
              </a:rPr>
              <a:t>说</a:t>
            </a:r>
            <a:r>
              <a:rPr dirty="0" sz="1750" spc="-1755">
                <a:solidFill>
                  <a:srgbClr val="191B0E"/>
                </a:solidFill>
                <a:latin typeface="华文楷体"/>
                <a:cs typeface="华文楷体"/>
              </a:rPr>
              <a:t>员行</a:t>
            </a:r>
            <a:r>
              <a:rPr dirty="0" baseline="1587" sz="2625" spc="-2625">
                <a:solidFill>
                  <a:srgbClr val="191B0E"/>
                </a:solidFill>
                <a:latin typeface="华文楷体"/>
                <a:cs typeface="华文楷体"/>
              </a:rPr>
              <a:t>试</a:t>
            </a:r>
            <a:r>
              <a:rPr dirty="0" baseline="1587" sz="2625" spc="-7">
                <a:solidFill>
                  <a:srgbClr val="191B0E"/>
                </a:solidFill>
                <a:latin typeface="华文楷体"/>
                <a:cs typeface="华文楷体"/>
              </a:rPr>
              <a:t>算</a:t>
            </a:r>
            <a:r>
              <a:rPr dirty="0" baseline="1587" sz="2625" spc="-2632">
                <a:solidFill>
                  <a:srgbClr val="191B0E"/>
                </a:solidFill>
                <a:latin typeface="华文楷体"/>
                <a:cs typeface="华文楷体"/>
              </a:rPr>
              <a:t>明</a:t>
            </a:r>
            <a:r>
              <a:rPr dirty="0" sz="1750" spc="-1755">
                <a:solidFill>
                  <a:srgbClr val="191B0E"/>
                </a:solidFill>
                <a:latin typeface="华文楷体"/>
                <a:cs typeface="华文楷体"/>
              </a:rPr>
              <a:t>或测</a:t>
            </a:r>
            <a:r>
              <a:rPr dirty="0" baseline="1587" sz="2625" spc="-2625">
                <a:solidFill>
                  <a:srgbClr val="191B0E"/>
                </a:solidFill>
                <a:latin typeface="华文楷体"/>
                <a:cs typeface="华文楷体"/>
              </a:rPr>
              <a:t>过</a:t>
            </a:r>
            <a:r>
              <a:rPr dirty="0" baseline="1587" sz="2625" spc="-15">
                <a:solidFill>
                  <a:srgbClr val="191B0E"/>
                </a:solidFill>
                <a:latin typeface="华文楷体"/>
                <a:cs typeface="华文楷体"/>
              </a:rPr>
              <a:t>器</a:t>
            </a:r>
            <a:r>
              <a:rPr dirty="0" baseline="1587" sz="2625" spc="-2632">
                <a:solidFill>
                  <a:srgbClr val="191B0E"/>
                </a:solidFill>
                <a:latin typeface="华文楷体"/>
                <a:cs typeface="华文楷体"/>
              </a:rPr>
              <a:t>书</a:t>
            </a:r>
            <a:r>
              <a:rPr dirty="0" sz="1750" spc="-1755">
                <a:solidFill>
                  <a:srgbClr val="191B0E"/>
                </a:solidFill>
                <a:latin typeface="华文楷体"/>
                <a:cs typeface="华文楷体"/>
              </a:rPr>
              <a:t>最</a:t>
            </a:r>
            <a:r>
              <a:rPr dirty="0" baseline="1587" sz="2625" spc="-2632">
                <a:solidFill>
                  <a:srgbClr val="191B0E"/>
                </a:solidFill>
                <a:latin typeface="华文楷体"/>
                <a:cs typeface="华文楷体"/>
              </a:rPr>
              <a:t>程</a:t>
            </a:r>
            <a:r>
              <a:rPr dirty="0" sz="1750" spc="-1745">
                <a:solidFill>
                  <a:srgbClr val="191B0E"/>
                </a:solidFill>
                <a:latin typeface="华文楷体"/>
                <a:cs typeface="华文楷体"/>
              </a:rPr>
              <a:t>试</a:t>
            </a:r>
            <a:r>
              <a:rPr dirty="0" baseline="1587" sz="2625" spc="-15">
                <a:solidFill>
                  <a:srgbClr val="191B0E"/>
                </a:solidFill>
                <a:latin typeface="华文楷体"/>
                <a:cs typeface="华文楷体"/>
              </a:rPr>
              <a:t>说</a:t>
            </a:r>
            <a:r>
              <a:rPr dirty="0" sz="1750" spc="-1755">
                <a:solidFill>
                  <a:srgbClr val="191B0E"/>
                </a:solidFill>
                <a:latin typeface="华文楷体"/>
                <a:cs typeface="华文楷体"/>
              </a:rPr>
              <a:t>终</a:t>
            </a:r>
            <a:r>
              <a:rPr dirty="0" baseline="1587" sz="2625" spc="-2632">
                <a:solidFill>
                  <a:srgbClr val="191B0E"/>
                </a:solidFill>
                <a:latin typeface="华文楷体"/>
                <a:cs typeface="华文楷体"/>
              </a:rPr>
              <a:t>中</a:t>
            </a:r>
            <a:r>
              <a:rPr dirty="0" sz="1750" spc="-1755">
                <a:solidFill>
                  <a:srgbClr val="191B0E"/>
                </a:solidFill>
                <a:latin typeface="华文楷体"/>
                <a:cs typeface="华文楷体"/>
              </a:rPr>
              <a:t>时</a:t>
            </a:r>
            <a:r>
              <a:rPr dirty="0" baseline="1587" sz="2625" spc="-2617">
                <a:solidFill>
                  <a:srgbClr val="191B0E"/>
                </a:solidFill>
                <a:latin typeface="华文楷体"/>
                <a:cs typeface="华文楷体"/>
              </a:rPr>
              <a:t>一</a:t>
            </a:r>
            <a:r>
              <a:rPr dirty="0" baseline="1587" sz="2625" spc="-15">
                <a:solidFill>
                  <a:srgbClr val="191B0E"/>
                </a:solidFill>
                <a:latin typeface="华文楷体"/>
                <a:cs typeface="华文楷体"/>
              </a:rPr>
              <a:t>明</a:t>
            </a:r>
            <a:r>
              <a:rPr dirty="0" sz="1750" spc="-1755">
                <a:solidFill>
                  <a:srgbClr val="191B0E"/>
                </a:solidFill>
                <a:latin typeface="华文楷体"/>
                <a:cs typeface="华文楷体"/>
              </a:rPr>
              <a:t>用，</a:t>
            </a:r>
            <a:r>
              <a:rPr dirty="0" baseline="1587" sz="2625" spc="-2632">
                <a:solidFill>
                  <a:srgbClr val="191B0E"/>
                </a:solidFill>
                <a:latin typeface="华文楷体"/>
                <a:cs typeface="华文楷体"/>
              </a:rPr>
              <a:t>般</a:t>
            </a:r>
            <a:r>
              <a:rPr dirty="0" baseline="1587" sz="2625" spc="-2617">
                <a:solidFill>
                  <a:srgbClr val="191B0E"/>
                </a:solidFill>
                <a:latin typeface="华文楷体"/>
                <a:cs typeface="华文楷体"/>
              </a:rPr>
              <a:t>发</a:t>
            </a:r>
            <a:r>
              <a:rPr dirty="0" baseline="1587" sz="2625" spc="-15">
                <a:solidFill>
                  <a:srgbClr val="191B0E"/>
                </a:solidFill>
                <a:latin typeface="华文楷体"/>
                <a:cs typeface="华文楷体"/>
              </a:rPr>
              <a:t>书</a:t>
            </a:r>
            <a:r>
              <a:rPr dirty="0" sz="1750" spc="-1755">
                <a:solidFill>
                  <a:srgbClr val="191B0E"/>
                </a:solidFill>
                <a:latin typeface="华文楷体"/>
                <a:cs typeface="华文楷体"/>
              </a:rPr>
              <a:t>户发</a:t>
            </a:r>
            <a:r>
              <a:rPr dirty="0" baseline="1587" sz="2625" spc="-2632">
                <a:solidFill>
                  <a:srgbClr val="191B0E"/>
                </a:solidFill>
                <a:latin typeface="华文楷体"/>
                <a:cs typeface="华文楷体"/>
              </a:rPr>
              <a:t>声</a:t>
            </a:r>
            <a:r>
              <a:rPr dirty="0" baseline="1587" sz="2625" spc="-2617">
                <a:solidFill>
                  <a:srgbClr val="191B0E"/>
                </a:solidFill>
                <a:latin typeface="华文楷体"/>
                <a:cs typeface="华文楷体"/>
              </a:rPr>
              <a:t>现</a:t>
            </a:r>
            <a:r>
              <a:rPr dirty="0" baseline="1587" sz="2625" spc="-22">
                <a:solidFill>
                  <a:srgbClr val="191B0E"/>
                </a:solidFill>
                <a:latin typeface="华文楷体"/>
                <a:cs typeface="华文楷体"/>
              </a:rPr>
              <a:t>指</a:t>
            </a:r>
            <a:r>
              <a:rPr dirty="0" sz="1750" spc="-1755">
                <a:solidFill>
                  <a:srgbClr val="191B0E"/>
                </a:solidFill>
                <a:latin typeface="华文楷体"/>
                <a:cs typeface="华文楷体"/>
              </a:rPr>
              <a:t>发现</a:t>
            </a:r>
            <a:r>
              <a:rPr dirty="0" baseline="1587" sz="2625" spc="-2632">
                <a:solidFill>
                  <a:srgbClr val="191B0E"/>
                </a:solidFill>
                <a:latin typeface="华文楷体"/>
                <a:cs typeface="华文楷体"/>
              </a:rPr>
              <a:t>称</a:t>
            </a:r>
            <a:r>
              <a:rPr dirty="0" baseline="1587" sz="2625" spc="-2610">
                <a:solidFill>
                  <a:srgbClr val="191B0E"/>
                </a:solidFill>
                <a:latin typeface="华文楷体"/>
                <a:cs typeface="华文楷体"/>
              </a:rPr>
              <a:t>，</a:t>
            </a:r>
            <a:r>
              <a:rPr dirty="0" baseline="1587" sz="2625" spc="-22">
                <a:solidFill>
                  <a:srgbClr val="191B0E"/>
                </a:solidFill>
                <a:latin typeface="华文楷体"/>
                <a:cs typeface="华文楷体"/>
              </a:rPr>
              <a:t>明</a:t>
            </a:r>
            <a:r>
              <a:rPr dirty="0" sz="1750" spc="-1755">
                <a:solidFill>
                  <a:srgbClr val="191B0E"/>
                </a:solidFill>
                <a:latin typeface="华文楷体"/>
                <a:cs typeface="华文楷体"/>
              </a:rPr>
              <a:t>现除</a:t>
            </a:r>
            <a:r>
              <a:rPr dirty="0" baseline="1587" sz="2625" spc="-2610">
                <a:solidFill>
                  <a:srgbClr val="191B0E"/>
                </a:solidFill>
                <a:latin typeface="华文楷体"/>
                <a:cs typeface="华文楷体"/>
              </a:rPr>
              <a:t>因</a:t>
            </a:r>
            <a:r>
              <a:rPr dirty="0" baseline="1587" sz="2625" spc="-22">
                <a:solidFill>
                  <a:srgbClr val="191B0E"/>
                </a:solidFill>
                <a:latin typeface="华文楷体"/>
                <a:cs typeface="华文楷体"/>
              </a:rPr>
              <a:t>计</a:t>
            </a:r>
            <a:r>
              <a:rPr dirty="0" sz="1750" spc="-1755">
                <a:solidFill>
                  <a:srgbClr val="191B0E"/>
                </a:solidFill>
                <a:latin typeface="华文楷体"/>
                <a:cs typeface="华文楷体"/>
              </a:rPr>
              <a:t>计了</a:t>
            </a:r>
            <a:r>
              <a:rPr dirty="0" baseline="1587" sz="2625" spc="-2610">
                <a:solidFill>
                  <a:srgbClr val="191B0E"/>
                </a:solidFill>
                <a:latin typeface="华文楷体"/>
                <a:cs typeface="华文楷体"/>
              </a:rPr>
              <a:t>为</a:t>
            </a:r>
            <a:r>
              <a:rPr dirty="0" baseline="1587" sz="2625" spc="-30">
                <a:solidFill>
                  <a:srgbClr val="191B0E"/>
                </a:solidFill>
                <a:latin typeface="华文楷体"/>
                <a:cs typeface="华文楷体"/>
              </a:rPr>
              <a:t>算</a:t>
            </a:r>
            <a:r>
              <a:rPr dirty="0" sz="1750" spc="-1755">
                <a:solidFill>
                  <a:srgbClr val="191B0E"/>
                </a:solidFill>
                <a:latin typeface="华文楷体"/>
                <a:cs typeface="华文楷体"/>
              </a:rPr>
              <a:t>算</a:t>
            </a:r>
            <a:r>
              <a:rPr dirty="0" baseline="1587" sz="2625" spc="-2632">
                <a:solidFill>
                  <a:srgbClr val="191B0E"/>
                </a:solidFill>
                <a:latin typeface="华文楷体"/>
                <a:cs typeface="华文楷体"/>
              </a:rPr>
              <a:t>电算</a:t>
            </a:r>
            <a:r>
              <a:rPr dirty="0" sz="1750" spc="-1739">
                <a:solidFill>
                  <a:srgbClr val="191B0E"/>
                </a:solidFill>
                <a:latin typeface="华文楷体"/>
                <a:cs typeface="华文楷体"/>
              </a:rPr>
              <a:t>规</a:t>
            </a:r>
            <a:r>
              <a:rPr dirty="0" baseline="1587" sz="2625" spc="-30">
                <a:solidFill>
                  <a:srgbClr val="191B0E"/>
                </a:solidFill>
                <a:latin typeface="华文楷体"/>
                <a:cs typeface="华文楷体"/>
              </a:rPr>
              <a:t>器</a:t>
            </a:r>
            <a:r>
              <a:rPr dirty="0" sz="1750" spc="-1755">
                <a:solidFill>
                  <a:srgbClr val="191B0E"/>
                </a:solidFill>
                <a:latin typeface="华文楷体"/>
                <a:cs typeface="华文楷体"/>
              </a:rPr>
              <a:t>器</a:t>
            </a:r>
            <a:r>
              <a:rPr dirty="0" baseline="1587" sz="2625" spc="-2632">
                <a:solidFill>
                  <a:srgbClr val="191B0E"/>
                </a:solidFill>
                <a:latin typeface="华文楷体"/>
                <a:cs typeface="华文楷体"/>
              </a:rPr>
              <a:t>池器</a:t>
            </a:r>
            <a:r>
              <a:rPr dirty="0" sz="1750" spc="-1735">
                <a:solidFill>
                  <a:srgbClr val="191B0E"/>
                </a:solidFill>
                <a:latin typeface="华文楷体"/>
                <a:cs typeface="华文楷体"/>
              </a:rPr>
              <a:t>定</a:t>
            </a:r>
            <a:r>
              <a:rPr dirty="0" baseline="1587" sz="2625" spc="-30">
                <a:solidFill>
                  <a:srgbClr val="191B0E"/>
                </a:solidFill>
                <a:latin typeface="华文楷体"/>
                <a:cs typeface="华文楷体"/>
              </a:rPr>
              <a:t>不</a:t>
            </a:r>
            <a:r>
              <a:rPr dirty="0" sz="1750" spc="-1755">
                <a:solidFill>
                  <a:srgbClr val="191B0E"/>
                </a:solidFill>
                <a:latin typeface="华文楷体"/>
                <a:cs typeface="华文楷体"/>
              </a:rPr>
              <a:t>某</a:t>
            </a:r>
            <a:r>
              <a:rPr dirty="0" baseline="1587" sz="2625" spc="-2632">
                <a:solidFill>
                  <a:srgbClr val="191B0E"/>
                </a:solidFill>
                <a:latin typeface="华文楷体"/>
                <a:cs typeface="华文楷体"/>
              </a:rPr>
              <a:t>没将</a:t>
            </a:r>
            <a:r>
              <a:rPr dirty="0" sz="1750" spc="-1735">
                <a:solidFill>
                  <a:srgbClr val="191B0E"/>
                </a:solidFill>
                <a:latin typeface="华文楷体"/>
                <a:cs typeface="华文楷体"/>
              </a:rPr>
              <a:t>的</a:t>
            </a:r>
            <a:r>
              <a:rPr dirty="0" baseline="1587" sz="2625" spc="-30">
                <a:solidFill>
                  <a:srgbClr val="191B0E"/>
                </a:solidFill>
                <a:latin typeface="华文楷体"/>
                <a:cs typeface="华文楷体"/>
              </a:rPr>
              <a:t>会</a:t>
            </a:r>
            <a:r>
              <a:rPr dirty="0" sz="1750" spc="-1755">
                <a:solidFill>
                  <a:srgbClr val="191B0E"/>
                </a:solidFill>
                <a:latin typeface="华文楷体"/>
                <a:cs typeface="华文楷体"/>
              </a:rPr>
              <a:t>些加</a:t>
            </a:r>
            <a:r>
              <a:rPr dirty="0" baseline="1587" sz="2625" spc="-2632">
                <a:solidFill>
                  <a:srgbClr val="191B0E"/>
                </a:solidFill>
                <a:latin typeface="华文楷体"/>
                <a:cs typeface="华文楷体"/>
              </a:rPr>
              <a:t>准</a:t>
            </a:r>
            <a:r>
              <a:rPr dirty="0" baseline="1587" sz="2625" spc="-2587">
                <a:solidFill>
                  <a:srgbClr val="191B0E"/>
                </a:solidFill>
                <a:latin typeface="华文楷体"/>
                <a:cs typeface="华文楷体"/>
              </a:rPr>
              <a:t>电</a:t>
            </a:r>
            <a:r>
              <a:rPr dirty="0" baseline="1587" sz="2625" spc="-44">
                <a:solidFill>
                  <a:srgbClr val="191B0E"/>
                </a:solidFill>
                <a:latin typeface="华文楷体"/>
                <a:cs typeface="华文楷体"/>
              </a:rPr>
              <a:t>出</a:t>
            </a:r>
            <a:r>
              <a:rPr dirty="0" sz="1750" spc="-1755">
                <a:solidFill>
                  <a:srgbClr val="191B0E"/>
                </a:solidFill>
                <a:latin typeface="华文楷体"/>
                <a:cs typeface="华文楷体"/>
              </a:rPr>
              <a:t>地</a:t>
            </a:r>
            <a:r>
              <a:rPr dirty="0" baseline="1587" sz="2625" spc="-2632">
                <a:solidFill>
                  <a:srgbClr val="191B0E"/>
                </a:solidFill>
                <a:latin typeface="华文楷体"/>
                <a:cs typeface="华文楷体"/>
              </a:rPr>
              <a:t>而</a:t>
            </a:r>
            <a:r>
              <a:rPr dirty="0" sz="1750" spc="-1755">
                <a:solidFill>
                  <a:srgbClr val="191B0E"/>
                </a:solidFill>
                <a:latin typeface="华文楷体"/>
                <a:cs typeface="华文楷体"/>
              </a:rPr>
              <a:t>、</a:t>
            </a:r>
            <a:r>
              <a:rPr dirty="0" baseline="1587" sz="2625" spc="-2587">
                <a:solidFill>
                  <a:srgbClr val="191B0E"/>
                </a:solidFill>
                <a:latin typeface="华文楷体"/>
                <a:cs typeface="华文楷体"/>
              </a:rPr>
              <a:t>确</a:t>
            </a:r>
            <a:r>
              <a:rPr dirty="0" baseline="1587" sz="2625" spc="-44">
                <a:solidFill>
                  <a:srgbClr val="191B0E"/>
                </a:solidFill>
                <a:latin typeface="华文楷体"/>
                <a:cs typeface="华文楷体"/>
              </a:rPr>
              <a:t>现</a:t>
            </a:r>
            <a:r>
              <a:rPr dirty="0" sz="1750" spc="-1755">
                <a:solidFill>
                  <a:srgbClr val="191B0E"/>
                </a:solidFill>
                <a:latin typeface="华文楷体"/>
                <a:cs typeface="华文楷体"/>
              </a:rPr>
              <a:t>方</a:t>
            </a:r>
            <a:r>
              <a:rPr dirty="0" baseline="1587" sz="2625" spc="-2632">
                <a:solidFill>
                  <a:srgbClr val="191B0E"/>
                </a:solidFill>
                <a:latin typeface="华文楷体"/>
                <a:cs typeface="华文楷体"/>
              </a:rPr>
              <a:t>导</a:t>
            </a:r>
            <a:r>
              <a:rPr dirty="0" sz="1750" spc="-1755">
                <a:solidFill>
                  <a:srgbClr val="191B0E"/>
                </a:solidFill>
                <a:latin typeface="华文楷体"/>
                <a:cs typeface="华文楷体"/>
              </a:rPr>
              <a:t>减</a:t>
            </a:r>
            <a:r>
              <a:rPr dirty="0" baseline="1587" sz="2625" spc="-2587">
                <a:solidFill>
                  <a:srgbClr val="191B0E"/>
                </a:solidFill>
                <a:latin typeface="华文楷体"/>
                <a:cs typeface="华文楷体"/>
              </a:rPr>
              <a:t>无</a:t>
            </a:r>
            <a:r>
              <a:rPr dirty="0" baseline="1587" sz="2625" spc="-52">
                <a:solidFill>
                  <a:srgbClr val="191B0E"/>
                </a:solidFill>
                <a:latin typeface="华文楷体"/>
                <a:cs typeface="华文楷体"/>
              </a:rPr>
              <a:t>崩</a:t>
            </a:r>
            <a:r>
              <a:rPr dirty="0" sz="1750" spc="-1755">
                <a:solidFill>
                  <a:srgbClr val="191B0E"/>
                </a:solidFill>
                <a:latin typeface="华文楷体"/>
                <a:cs typeface="华文楷体"/>
              </a:rPr>
              <a:t>不</a:t>
            </a:r>
            <a:r>
              <a:rPr dirty="0" baseline="1587" sz="2625" spc="-2632">
                <a:solidFill>
                  <a:srgbClr val="191B0E"/>
                </a:solidFill>
                <a:latin typeface="华文楷体"/>
                <a:cs typeface="华文楷体"/>
              </a:rPr>
              <a:t>致误</a:t>
            </a:r>
            <a:r>
              <a:rPr dirty="0" sz="1750" spc="-1720">
                <a:solidFill>
                  <a:srgbClr val="191B0E"/>
                </a:solidFill>
                <a:latin typeface="华文楷体"/>
                <a:cs typeface="华文楷体"/>
              </a:rPr>
              <a:t>、</a:t>
            </a:r>
            <a:r>
              <a:rPr dirty="0" baseline="1587" sz="2625" spc="-52">
                <a:solidFill>
                  <a:srgbClr val="191B0E"/>
                </a:solidFill>
                <a:latin typeface="华文楷体"/>
                <a:cs typeface="华文楷体"/>
              </a:rPr>
              <a:t>溃</a:t>
            </a:r>
            <a:r>
              <a:rPr dirty="0" sz="1750" spc="-1755">
                <a:solidFill>
                  <a:srgbClr val="191B0E"/>
                </a:solidFill>
                <a:latin typeface="华文楷体"/>
                <a:cs typeface="华文楷体"/>
              </a:rPr>
              <a:t>好</a:t>
            </a:r>
            <a:r>
              <a:rPr dirty="0" baseline="1587" sz="2625" spc="-2632">
                <a:solidFill>
                  <a:srgbClr val="191B0E"/>
                </a:solidFill>
                <a:latin typeface="华文楷体"/>
                <a:cs typeface="华文楷体"/>
              </a:rPr>
              <a:t>了地</a:t>
            </a:r>
            <a:r>
              <a:rPr dirty="0" sz="1750" spc="-1720">
                <a:solidFill>
                  <a:srgbClr val="191B0E"/>
                </a:solidFill>
                <a:latin typeface="华文楷体"/>
                <a:cs typeface="华文楷体"/>
              </a:rPr>
              <a:t>乘</a:t>
            </a:r>
            <a:r>
              <a:rPr dirty="0" baseline="1587" sz="2625" spc="-52">
                <a:solidFill>
                  <a:srgbClr val="191B0E"/>
                </a:solidFill>
                <a:latin typeface="华文楷体"/>
                <a:cs typeface="华文楷体"/>
              </a:rPr>
              <a:t>、</a:t>
            </a:r>
            <a:r>
              <a:rPr dirty="0" sz="1750" spc="-1755">
                <a:solidFill>
                  <a:srgbClr val="191B0E"/>
                </a:solidFill>
                <a:latin typeface="华文楷体"/>
                <a:cs typeface="华文楷体"/>
              </a:rPr>
              <a:t>用、</a:t>
            </a:r>
            <a:r>
              <a:rPr dirty="0" baseline="1587" sz="2625" spc="-2579">
                <a:solidFill>
                  <a:srgbClr val="191B0E"/>
                </a:solidFill>
                <a:latin typeface="华文楷体"/>
                <a:cs typeface="华文楷体"/>
              </a:rPr>
              <a:t>计</a:t>
            </a:r>
            <a:r>
              <a:rPr dirty="0" baseline="1587" sz="2625" spc="-60">
                <a:solidFill>
                  <a:srgbClr val="191B0E"/>
                </a:solidFill>
                <a:latin typeface="华文楷体"/>
                <a:cs typeface="华文楷体"/>
              </a:rPr>
              <a:t>死</a:t>
            </a:r>
            <a:r>
              <a:rPr dirty="0" sz="1750" spc="-1755">
                <a:solidFill>
                  <a:srgbClr val="191B0E"/>
                </a:solidFill>
                <a:latin typeface="华文楷体"/>
                <a:cs typeface="华文楷体"/>
              </a:rPr>
              <a:t>，</a:t>
            </a:r>
            <a:r>
              <a:rPr dirty="0" baseline="1587" sz="2625" spc="-2632">
                <a:solidFill>
                  <a:srgbClr val="191B0E"/>
                </a:solidFill>
                <a:latin typeface="华文楷体"/>
                <a:cs typeface="华文楷体"/>
              </a:rPr>
              <a:t>算</a:t>
            </a:r>
            <a:r>
              <a:rPr dirty="0" sz="1750" spc="-1755">
                <a:solidFill>
                  <a:srgbClr val="191B0E"/>
                </a:solidFill>
                <a:latin typeface="华文楷体"/>
                <a:cs typeface="华文楷体"/>
              </a:rPr>
              <a:t>除</a:t>
            </a:r>
            <a:r>
              <a:rPr dirty="0" baseline="1587" sz="2625" spc="-2572">
                <a:solidFill>
                  <a:srgbClr val="191B0E"/>
                </a:solidFill>
                <a:latin typeface="华文楷体"/>
                <a:cs typeface="华文楷体"/>
              </a:rPr>
              <a:t>行</a:t>
            </a:r>
            <a:r>
              <a:rPr dirty="0" baseline="1587" sz="2625" spc="-60">
                <a:solidFill>
                  <a:srgbClr val="191B0E"/>
                </a:solidFill>
                <a:latin typeface="华文楷体"/>
                <a:cs typeface="华文楷体"/>
              </a:rPr>
              <a:t>锁</a:t>
            </a:r>
            <a:r>
              <a:rPr dirty="0" sz="1750" spc="-1755">
                <a:solidFill>
                  <a:srgbClr val="191B0E"/>
                </a:solidFill>
                <a:latin typeface="华文楷体"/>
                <a:cs typeface="华文楷体"/>
              </a:rPr>
              <a:t>比</a:t>
            </a:r>
            <a:r>
              <a:rPr dirty="0" baseline="1587" sz="2625" spc="-2632">
                <a:solidFill>
                  <a:srgbClr val="191B0E"/>
                </a:solidFill>
                <a:latin typeface="华文楷体"/>
                <a:cs typeface="华文楷体"/>
              </a:rPr>
              <a:t>不</a:t>
            </a:r>
            <a:r>
              <a:rPr dirty="0" sz="1750" spc="-1755">
                <a:solidFill>
                  <a:srgbClr val="191B0E"/>
                </a:solidFill>
                <a:latin typeface="华文楷体"/>
                <a:cs typeface="华文楷体"/>
              </a:rPr>
              <a:t>功</a:t>
            </a:r>
            <a:r>
              <a:rPr dirty="0" baseline="1587" sz="2625" spc="-2572">
                <a:solidFill>
                  <a:srgbClr val="191B0E"/>
                </a:solidFill>
                <a:latin typeface="华文楷体"/>
                <a:cs typeface="华文楷体"/>
              </a:rPr>
              <a:t>加</a:t>
            </a:r>
            <a:r>
              <a:rPr dirty="0" baseline="1587" sz="2625" spc="-60">
                <a:solidFill>
                  <a:srgbClr val="191B0E"/>
                </a:solidFill>
                <a:latin typeface="华文楷体"/>
                <a:cs typeface="华文楷体"/>
              </a:rPr>
              <a:t>或</a:t>
            </a:r>
            <a:r>
              <a:rPr dirty="0" sz="1750" spc="-1755">
                <a:solidFill>
                  <a:srgbClr val="191B0E"/>
                </a:solidFill>
                <a:latin typeface="华文楷体"/>
                <a:cs typeface="华文楷体"/>
              </a:rPr>
              <a:t>如</a:t>
            </a:r>
            <a:r>
              <a:rPr dirty="0" baseline="1587" sz="2625" spc="-2632">
                <a:solidFill>
                  <a:srgbClr val="191B0E"/>
                </a:solidFill>
                <a:latin typeface="华文楷体"/>
                <a:cs typeface="华文楷体"/>
              </a:rPr>
              <a:t>正</a:t>
            </a:r>
            <a:r>
              <a:rPr dirty="0" sz="1750" spc="-1755">
                <a:solidFill>
                  <a:srgbClr val="191B0E"/>
                </a:solidFill>
                <a:latin typeface="华文楷体"/>
                <a:cs typeface="华文楷体"/>
              </a:rPr>
              <a:t>能</a:t>
            </a:r>
            <a:r>
              <a:rPr dirty="0" baseline="1587" sz="2625" spc="-2572">
                <a:solidFill>
                  <a:srgbClr val="191B0E"/>
                </a:solidFill>
                <a:latin typeface="华文楷体"/>
                <a:cs typeface="华文楷体"/>
              </a:rPr>
              <a:t>、</a:t>
            </a:r>
            <a:r>
              <a:rPr dirty="0" baseline="1587" sz="2625" spc="-67">
                <a:solidFill>
                  <a:srgbClr val="191B0E"/>
                </a:solidFill>
                <a:latin typeface="华文楷体"/>
                <a:cs typeface="华文楷体"/>
              </a:rPr>
              <a:t>者</a:t>
            </a:r>
            <a:r>
              <a:rPr dirty="0" sz="1750" spc="-1755">
                <a:solidFill>
                  <a:srgbClr val="191B0E"/>
                </a:solidFill>
                <a:latin typeface="华文楷体"/>
                <a:cs typeface="华文楷体"/>
              </a:rPr>
              <a:t>，</a:t>
            </a:r>
            <a:r>
              <a:rPr dirty="0" baseline="1587" sz="2625" spc="-2632">
                <a:solidFill>
                  <a:srgbClr val="191B0E"/>
                </a:solidFill>
                <a:latin typeface="华文楷体"/>
                <a:cs typeface="华文楷体"/>
              </a:rPr>
              <a:t>确</a:t>
            </a:r>
            <a:r>
              <a:rPr dirty="0" sz="1750" spc="-1755">
                <a:solidFill>
                  <a:srgbClr val="191B0E"/>
                </a:solidFill>
                <a:latin typeface="华文楷体"/>
                <a:cs typeface="华文楷体"/>
              </a:rPr>
              <a:t>之</a:t>
            </a:r>
            <a:r>
              <a:rPr dirty="0" baseline="1587" sz="2625" spc="-2572">
                <a:solidFill>
                  <a:srgbClr val="191B0E"/>
                </a:solidFill>
                <a:latin typeface="华文楷体"/>
                <a:cs typeface="华文楷体"/>
              </a:rPr>
              <a:t>减</a:t>
            </a:r>
            <a:r>
              <a:rPr dirty="0" baseline="1587" sz="2625" spc="-67">
                <a:solidFill>
                  <a:srgbClr val="191B0E"/>
                </a:solidFill>
                <a:latin typeface="华文楷体"/>
                <a:cs typeface="华文楷体"/>
              </a:rPr>
              <a:t>停</a:t>
            </a:r>
            <a:r>
              <a:rPr dirty="0" sz="1750" spc="-1755">
                <a:solidFill>
                  <a:srgbClr val="191B0E"/>
                </a:solidFill>
                <a:latin typeface="华文楷体"/>
                <a:cs typeface="华文楷体"/>
              </a:rPr>
              <a:t>按</a:t>
            </a:r>
            <a:r>
              <a:rPr dirty="0" baseline="1587" sz="2625" spc="-2632">
                <a:solidFill>
                  <a:srgbClr val="191B0E"/>
                </a:solidFill>
                <a:latin typeface="华文楷体"/>
                <a:cs typeface="华文楷体"/>
              </a:rPr>
              <a:t>，</a:t>
            </a:r>
            <a:r>
              <a:rPr dirty="0" sz="1750" spc="-1755">
                <a:solidFill>
                  <a:srgbClr val="191B0E"/>
                </a:solidFill>
                <a:latin typeface="华文楷体"/>
                <a:cs typeface="华文楷体"/>
              </a:rPr>
              <a:t>外</a:t>
            </a:r>
            <a:r>
              <a:rPr dirty="0" baseline="1587" sz="2625" spc="-2565">
                <a:solidFill>
                  <a:srgbClr val="191B0E"/>
                </a:solidFill>
                <a:latin typeface="华文楷体"/>
                <a:cs typeface="华文楷体"/>
              </a:rPr>
              <a:t>、</a:t>
            </a:r>
            <a:r>
              <a:rPr dirty="0" baseline="1587" sz="2625" spc="-67">
                <a:solidFill>
                  <a:srgbClr val="191B0E"/>
                </a:solidFill>
                <a:latin typeface="华文楷体"/>
                <a:cs typeface="华文楷体"/>
              </a:rPr>
              <a:t>止</a:t>
            </a:r>
            <a:r>
              <a:rPr dirty="0" sz="1750" spc="-1755">
                <a:solidFill>
                  <a:srgbClr val="191B0E"/>
                </a:solidFill>
                <a:latin typeface="华文楷体"/>
                <a:cs typeface="华文楷体"/>
              </a:rPr>
              <a:t>键</a:t>
            </a:r>
            <a:r>
              <a:rPr dirty="0" baseline="1587" sz="2625" spc="-2632">
                <a:solidFill>
                  <a:srgbClr val="191B0E"/>
                </a:solidFill>
                <a:latin typeface="华文楷体"/>
                <a:cs typeface="华文楷体"/>
              </a:rPr>
              <a:t>但</a:t>
            </a:r>
            <a:r>
              <a:rPr dirty="0" sz="1750" spc="-1755">
                <a:solidFill>
                  <a:srgbClr val="191B0E"/>
                </a:solidFill>
                <a:latin typeface="华文楷体"/>
                <a:cs typeface="华文楷体"/>
              </a:rPr>
              <a:t>，</a:t>
            </a:r>
            <a:r>
              <a:rPr dirty="0" baseline="1587" sz="2625" spc="-2565">
                <a:solidFill>
                  <a:srgbClr val="191B0E"/>
                </a:solidFill>
                <a:latin typeface="华文楷体"/>
                <a:cs typeface="华文楷体"/>
              </a:rPr>
              <a:t>乘</a:t>
            </a:r>
            <a:r>
              <a:rPr dirty="0" baseline="1587" sz="2625" spc="-67">
                <a:solidFill>
                  <a:srgbClr val="191B0E"/>
                </a:solidFill>
                <a:latin typeface="华文楷体"/>
                <a:cs typeface="华文楷体"/>
              </a:rPr>
              <a:t>反</a:t>
            </a:r>
            <a:r>
              <a:rPr dirty="0" sz="1750" spc="-1755">
                <a:solidFill>
                  <a:srgbClr val="191B0E"/>
                </a:solidFill>
                <a:latin typeface="华文楷体"/>
                <a:cs typeface="华文楷体"/>
              </a:rPr>
              <a:t>太还</a:t>
            </a:r>
            <a:r>
              <a:rPr dirty="0" baseline="1587" sz="2625" spc="-2632">
                <a:solidFill>
                  <a:srgbClr val="191B0E"/>
                </a:solidFill>
                <a:latin typeface="华文楷体"/>
                <a:cs typeface="华文楷体"/>
              </a:rPr>
              <a:t>、</a:t>
            </a:r>
            <a:r>
              <a:rPr dirty="0" baseline="1587" sz="2625" spc="-2565">
                <a:solidFill>
                  <a:srgbClr val="191B0E"/>
                </a:solidFill>
                <a:latin typeface="华文楷体"/>
                <a:cs typeface="华文楷体"/>
              </a:rPr>
              <a:t>产</a:t>
            </a:r>
            <a:r>
              <a:rPr dirty="0" baseline="1587" sz="2625">
                <a:solidFill>
                  <a:srgbClr val="191B0E"/>
                </a:solidFill>
                <a:latin typeface="华文楷体"/>
                <a:cs typeface="华文楷体"/>
              </a:rPr>
              <a:t>应，</a:t>
            </a:r>
            <a:r>
              <a:rPr dirty="0" baseline="1587" sz="2625" spc="-2632">
                <a:solidFill>
                  <a:srgbClr val="191B0E"/>
                </a:solidFill>
                <a:latin typeface="华文楷体"/>
                <a:cs typeface="华文楷体"/>
              </a:rPr>
              <a:t>除</a:t>
            </a:r>
            <a:r>
              <a:rPr dirty="0" sz="1750" spc="-1755">
                <a:solidFill>
                  <a:srgbClr val="191B0E"/>
                </a:solidFill>
                <a:latin typeface="华文楷体"/>
                <a:cs typeface="华文楷体"/>
              </a:rPr>
              <a:t>能</a:t>
            </a:r>
            <a:r>
              <a:rPr dirty="0" baseline="1587" sz="2625" spc="-2632">
                <a:solidFill>
                  <a:srgbClr val="191B0E"/>
                </a:solidFill>
                <a:latin typeface="华文楷体"/>
                <a:cs typeface="华文楷体"/>
              </a:rPr>
              <a:t>而品 </a:t>
            </a:r>
            <a:r>
              <a:rPr dirty="0" sz="1750">
                <a:solidFill>
                  <a:srgbClr val="191B0E"/>
                </a:solidFill>
                <a:latin typeface="华文楷体"/>
                <a:cs typeface="华文楷体"/>
              </a:rPr>
              <a:t>小</a:t>
            </a:r>
            <a:r>
              <a:rPr dirty="0" sz="1750" spc="-1755">
                <a:solidFill>
                  <a:srgbClr val="191B0E"/>
                </a:solidFill>
                <a:latin typeface="华文楷体"/>
                <a:cs typeface="华文楷体"/>
              </a:rPr>
              <a:t>、</a:t>
            </a:r>
            <a:r>
              <a:rPr dirty="0" baseline="1587" sz="2625" spc="-2632">
                <a:solidFill>
                  <a:srgbClr val="191B0E"/>
                </a:solidFill>
                <a:latin typeface="华文楷体"/>
                <a:cs typeface="华文楷体"/>
              </a:rPr>
              <a:t>说运</a:t>
            </a:r>
            <a:r>
              <a:rPr dirty="0" sz="1750" spc="-1755">
                <a:solidFill>
                  <a:srgbClr val="191B0E"/>
                </a:solidFill>
                <a:latin typeface="华文楷体"/>
                <a:cs typeface="华文楷体"/>
              </a:rPr>
              <a:t>够</a:t>
            </a:r>
            <a:r>
              <a:rPr dirty="0" baseline="1587" sz="2625" spc="-7">
                <a:solidFill>
                  <a:srgbClr val="191B0E"/>
                </a:solidFill>
                <a:latin typeface="华文楷体"/>
                <a:cs typeface="华文楷体"/>
              </a:rPr>
              <a:t>在</a:t>
            </a:r>
            <a:r>
              <a:rPr dirty="0" sz="1750" spc="-1755">
                <a:solidFill>
                  <a:srgbClr val="191B0E"/>
                </a:solidFill>
                <a:latin typeface="华文楷体"/>
                <a:cs typeface="华文楷体"/>
              </a:rPr>
              <a:t>显</a:t>
            </a:r>
            <a:r>
              <a:rPr dirty="0" baseline="1587" sz="2625" spc="-2632">
                <a:solidFill>
                  <a:srgbClr val="191B0E"/>
                </a:solidFill>
                <a:latin typeface="华文楷体"/>
                <a:cs typeface="华文楷体"/>
              </a:rPr>
              <a:t>明算</a:t>
            </a:r>
            <a:r>
              <a:rPr dirty="0" sz="1750" spc="-1750">
                <a:solidFill>
                  <a:srgbClr val="191B0E"/>
                </a:solidFill>
                <a:latin typeface="华文楷体"/>
                <a:cs typeface="华文楷体"/>
              </a:rPr>
              <a:t>进</a:t>
            </a:r>
            <a:r>
              <a:rPr dirty="0" baseline="1587" sz="2625" spc="-7">
                <a:solidFill>
                  <a:srgbClr val="191B0E"/>
                </a:solidFill>
                <a:latin typeface="华文楷体"/>
                <a:cs typeface="华文楷体"/>
              </a:rPr>
              <a:t>用</a:t>
            </a:r>
            <a:r>
              <a:rPr dirty="0" sz="1750" spc="-1755">
                <a:solidFill>
                  <a:srgbClr val="191B0E"/>
                </a:solidFill>
                <a:latin typeface="华文楷体"/>
                <a:cs typeface="华文楷体"/>
              </a:rPr>
              <a:t>示</a:t>
            </a:r>
            <a:r>
              <a:rPr dirty="0" baseline="1587" sz="2625" spc="-2632">
                <a:solidFill>
                  <a:srgbClr val="191B0E"/>
                </a:solidFill>
                <a:latin typeface="华文楷体"/>
                <a:cs typeface="华文楷体"/>
              </a:rPr>
              <a:t>书。</a:t>
            </a:r>
            <a:r>
              <a:rPr dirty="0" sz="1750" spc="-1750">
                <a:solidFill>
                  <a:srgbClr val="191B0E"/>
                </a:solidFill>
                <a:latin typeface="华文楷体"/>
                <a:cs typeface="华文楷体"/>
              </a:rPr>
              <a:t>行</a:t>
            </a:r>
            <a:r>
              <a:rPr dirty="0" baseline="1587" sz="2625" spc="-7">
                <a:solidFill>
                  <a:srgbClr val="191B0E"/>
                </a:solidFill>
                <a:latin typeface="华文楷体"/>
                <a:cs typeface="华文楷体"/>
              </a:rPr>
              <a:t>户</a:t>
            </a:r>
            <a:r>
              <a:rPr dirty="0" sz="1750" spc="-1755">
                <a:solidFill>
                  <a:srgbClr val="191B0E"/>
                </a:solidFill>
                <a:latin typeface="华文楷体"/>
                <a:cs typeface="华文楷体"/>
              </a:rPr>
              <a:t>屏</a:t>
            </a:r>
            <a:r>
              <a:rPr dirty="0" baseline="1587" sz="2625" spc="-2632">
                <a:solidFill>
                  <a:srgbClr val="191B0E"/>
                </a:solidFill>
                <a:latin typeface="华文楷体"/>
                <a:cs typeface="华文楷体"/>
              </a:rPr>
              <a:t>未如</a:t>
            </a:r>
            <a:r>
              <a:rPr dirty="0" sz="1750" spc="-1750">
                <a:solidFill>
                  <a:srgbClr val="191B0E"/>
                </a:solidFill>
                <a:latin typeface="华文楷体"/>
                <a:cs typeface="华文楷体"/>
              </a:rPr>
              <a:t>求</a:t>
            </a:r>
            <a:r>
              <a:rPr dirty="0" baseline="1587" sz="2625" spc="-15">
                <a:solidFill>
                  <a:srgbClr val="191B0E"/>
                </a:solidFill>
                <a:latin typeface="华文楷体"/>
                <a:cs typeface="华文楷体"/>
              </a:rPr>
              <a:t>随</a:t>
            </a:r>
            <a:r>
              <a:rPr dirty="0" sz="1750" spc="-1755">
                <a:solidFill>
                  <a:srgbClr val="191B0E"/>
                </a:solidFill>
                <a:latin typeface="华文楷体"/>
                <a:cs typeface="华文楷体"/>
              </a:rPr>
              <a:t>在</a:t>
            </a:r>
            <a:r>
              <a:rPr dirty="0" baseline="1587" sz="2625" spc="-2632">
                <a:solidFill>
                  <a:srgbClr val="191B0E"/>
                </a:solidFill>
                <a:latin typeface="华文楷体"/>
                <a:cs typeface="华文楷体"/>
              </a:rPr>
              <a:t>能果</a:t>
            </a:r>
            <a:r>
              <a:rPr dirty="0" sz="1750" spc="-1745">
                <a:solidFill>
                  <a:srgbClr val="191B0E"/>
                </a:solidFill>
                <a:latin typeface="华文楷体"/>
                <a:cs typeface="华文楷体"/>
              </a:rPr>
              <a:t>平</a:t>
            </a:r>
            <a:r>
              <a:rPr dirty="0" baseline="1587" sz="2625" spc="-15">
                <a:solidFill>
                  <a:srgbClr val="191B0E"/>
                </a:solidFill>
                <a:latin typeface="华文楷体"/>
                <a:cs typeface="华文楷体"/>
              </a:rPr>
              <a:t>意</a:t>
            </a:r>
            <a:r>
              <a:rPr dirty="0" sz="1750" spc="-1755">
                <a:solidFill>
                  <a:srgbClr val="191B0E"/>
                </a:solidFill>
                <a:latin typeface="华文楷体"/>
                <a:cs typeface="华文楷体"/>
              </a:rPr>
              <a:t>亮</a:t>
            </a:r>
            <a:r>
              <a:rPr dirty="0" baseline="1587" sz="2625" spc="-2632">
                <a:solidFill>
                  <a:srgbClr val="191B0E"/>
                </a:solidFill>
                <a:latin typeface="华文楷体"/>
                <a:cs typeface="华文楷体"/>
              </a:rPr>
              <a:t>指</a:t>
            </a:r>
            <a:r>
              <a:rPr dirty="0" sz="1750" spc="-1755">
                <a:solidFill>
                  <a:srgbClr val="191B0E"/>
                </a:solidFill>
                <a:latin typeface="华文楷体"/>
                <a:cs typeface="华文楷体"/>
              </a:rPr>
              <a:t>方</a:t>
            </a:r>
            <a:r>
              <a:rPr dirty="0" baseline="1587" sz="2625" spc="-2617">
                <a:solidFill>
                  <a:srgbClr val="191B0E"/>
                </a:solidFill>
                <a:latin typeface="华文楷体"/>
                <a:cs typeface="华文楷体"/>
              </a:rPr>
              <a:t>测</a:t>
            </a:r>
            <a:r>
              <a:rPr dirty="0" baseline="1587" sz="2625" spc="-15">
                <a:solidFill>
                  <a:srgbClr val="191B0E"/>
                </a:solidFill>
                <a:latin typeface="华文楷体"/>
                <a:cs typeface="华文楷体"/>
              </a:rPr>
              <a:t>按</a:t>
            </a:r>
            <a:r>
              <a:rPr dirty="0" sz="1750" spc="-1755">
                <a:solidFill>
                  <a:srgbClr val="191B0E"/>
                </a:solidFill>
                <a:latin typeface="华文楷体"/>
                <a:cs typeface="华文楷体"/>
              </a:rPr>
              <a:t>光</a:t>
            </a:r>
            <a:r>
              <a:rPr dirty="0" baseline="1587" sz="2625" spc="-2632">
                <a:solidFill>
                  <a:srgbClr val="191B0E"/>
                </a:solidFill>
                <a:latin typeface="华文楷体"/>
                <a:cs typeface="华文楷体"/>
              </a:rPr>
              <a:t>出</a:t>
            </a:r>
            <a:r>
              <a:rPr dirty="0" sz="1750" spc="-1755">
                <a:solidFill>
                  <a:srgbClr val="191B0E"/>
                </a:solidFill>
                <a:latin typeface="华文楷体"/>
                <a:cs typeface="华文楷体"/>
              </a:rPr>
              <a:t>根</a:t>
            </a:r>
            <a:r>
              <a:rPr dirty="0" baseline="1587" sz="2625" spc="-2617">
                <a:solidFill>
                  <a:srgbClr val="191B0E"/>
                </a:solidFill>
                <a:latin typeface="华文楷体"/>
                <a:cs typeface="华文楷体"/>
              </a:rPr>
              <a:t>试</a:t>
            </a:r>
            <a:r>
              <a:rPr dirty="0" baseline="1587" sz="2625" spc="-22">
                <a:solidFill>
                  <a:srgbClr val="191B0E"/>
                </a:solidFill>
                <a:latin typeface="华文楷体"/>
                <a:cs typeface="华文楷体"/>
              </a:rPr>
              <a:t>、</a:t>
            </a:r>
            <a:r>
              <a:rPr dirty="0" sz="1750" spc="-1755">
                <a:solidFill>
                  <a:srgbClr val="191B0E"/>
                </a:solidFill>
                <a:latin typeface="华文楷体"/>
                <a:cs typeface="华文楷体"/>
              </a:rPr>
              <a:t>下</a:t>
            </a:r>
            <a:r>
              <a:rPr dirty="0" baseline="1587" sz="2625" spc="-2632">
                <a:solidFill>
                  <a:srgbClr val="191B0E"/>
                </a:solidFill>
                <a:latin typeface="华文楷体"/>
                <a:cs typeface="华文楷体"/>
              </a:rPr>
              <a:t>在</a:t>
            </a:r>
            <a:r>
              <a:rPr dirty="0" sz="1750" spc="-1755">
                <a:solidFill>
                  <a:srgbClr val="191B0E"/>
                </a:solidFill>
                <a:latin typeface="华文楷体"/>
                <a:cs typeface="华文楷体"/>
              </a:rPr>
              <a:t>的</a:t>
            </a:r>
            <a:r>
              <a:rPr dirty="0" baseline="1587" sz="2625" spc="-2617">
                <a:solidFill>
                  <a:srgbClr val="191B0E"/>
                </a:solidFill>
                <a:latin typeface="华文楷体"/>
                <a:cs typeface="华文楷体"/>
              </a:rPr>
              <a:t>人</a:t>
            </a:r>
            <a:r>
              <a:rPr dirty="0" baseline="1587" sz="2625" spc="-22">
                <a:solidFill>
                  <a:srgbClr val="191B0E"/>
                </a:solidFill>
                <a:latin typeface="华文楷体"/>
                <a:cs typeface="华文楷体"/>
              </a:rPr>
              <a:t>敲</a:t>
            </a:r>
            <a:r>
              <a:rPr dirty="0" sz="1750" spc="-1755">
                <a:solidFill>
                  <a:srgbClr val="191B0E"/>
                </a:solidFill>
                <a:latin typeface="华文楷体"/>
                <a:cs typeface="华文楷体"/>
              </a:rPr>
              <a:t>无</a:t>
            </a:r>
            <a:r>
              <a:rPr dirty="0" baseline="1587" sz="2625" spc="-2632">
                <a:solidFill>
                  <a:srgbClr val="191B0E"/>
                </a:solidFill>
                <a:latin typeface="华文楷体"/>
                <a:cs typeface="华文楷体"/>
              </a:rPr>
              <a:t>此员</a:t>
            </a:r>
            <a:r>
              <a:rPr dirty="0" sz="1750" spc="-1739">
                <a:solidFill>
                  <a:srgbClr val="191B0E"/>
                </a:solidFill>
                <a:latin typeface="华文楷体"/>
                <a:cs typeface="华文楷体"/>
              </a:rPr>
              <a:t>运</a:t>
            </a:r>
            <a:r>
              <a:rPr dirty="0" baseline="1587" sz="2625" spc="-22">
                <a:solidFill>
                  <a:srgbClr val="191B0E"/>
                </a:solidFill>
                <a:latin typeface="华文楷体"/>
                <a:cs typeface="华文楷体"/>
              </a:rPr>
              <a:t>键</a:t>
            </a:r>
            <a:r>
              <a:rPr dirty="0" sz="1750" spc="-1755">
                <a:solidFill>
                  <a:srgbClr val="191B0E"/>
                </a:solidFill>
                <a:latin typeface="华文楷体"/>
                <a:cs typeface="华文楷体"/>
              </a:rPr>
              <a:t>法</a:t>
            </a:r>
            <a:r>
              <a:rPr dirty="0" baseline="1587" sz="2625" spc="-2632">
                <a:solidFill>
                  <a:srgbClr val="191B0E"/>
                </a:solidFill>
                <a:latin typeface="华文楷体"/>
                <a:cs typeface="华文楷体"/>
              </a:rPr>
              <a:t>情</a:t>
            </a:r>
            <a:r>
              <a:rPr dirty="0" sz="1750" spc="-1755">
                <a:solidFill>
                  <a:srgbClr val="191B0E"/>
                </a:solidFill>
                <a:latin typeface="华文楷体"/>
                <a:cs typeface="华文楷体"/>
              </a:rPr>
              <a:t>算</a:t>
            </a:r>
            <a:r>
              <a:rPr dirty="0" baseline="1587" sz="2625" spc="-2610">
                <a:solidFill>
                  <a:srgbClr val="191B0E"/>
                </a:solidFill>
                <a:latin typeface="华文楷体"/>
                <a:cs typeface="华文楷体"/>
              </a:rPr>
              <a:t>或</a:t>
            </a:r>
            <a:r>
              <a:rPr dirty="0" baseline="1587" sz="2625" spc="-30">
                <a:solidFill>
                  <a:srgbClr val="191B0E"/>
                </a:solidFill>
                <a:latin typeface="华文楷体"/>
                <a:cs typeface="华文楷体"/>
              </a:rPr>
              <a:t>盘</a:t>
            </a:r>
            <a:r>
              <a:rPr dirty="0" sz="1750" spc="-1755">
                <a:solidFill>
                  <a:srgbClr val="191B0E"/>
                </a:solidFill>
                <a:latin typeface="华文楷体"/>
                <a:cs typeface="华文楷体"/>
              </a:rPr>
              <a:t>看</a:t>
            </a:r>
            <a:r>
              <a:rPr dirty="0" baseline="1587" sz="2625" spc="-2632">
                <a:solidFill>
                  <a:srgbClr val="191B0E"/>
                </a:solidFill>
                <a:latin typeface="华文楷体"/>
                <a:cs typeface="华文楷体"/>
              </a:rPr>
              <a:t>况用</a:t>
            </a:r>
            <a:r>
              <a:rPr dirty="0" sz="1750" spc="-1739">
                <a:solidFill>
                  <a:srgbClr val="191B0E"/>
                </a:solidFill>
                <a:latin typeface="华文楷体"/>
                <a:cs typeface="华文楷体"/>
              </a:rPr>
              <a:t>，</a:t>
            </a:r>
            <a:r>
              <a:rPr dirty="0" baseline="1587" sz="2625" spc="-30">
                <a:solidFill>
                  <a:srgbClr val="191B0E"/>
                </a:solidFill>
                <a:latin typeface="华文楷体"/>
                <a:cs typeface="华文楷体"/>
              </a:rPr>
              <a:t>后</a:t>
            </a:r>
            <a:r>
              <a:rPr dirty="0" sz="1750" spc="-1755">
                <a:solidFill>
                  <a:srgbClr val="191B0E"/>
                </a:solidFill>
                <a:latin typeface="华文楷体"/>
                <a:cs typeface="华文楷体"/>
              </a:rPr>
              <a:t>清</a:t>
            </a:r>
            <a:r>
              <a:rPr dirty="0" baseline="1587" sz="2625" spc="-2625">
                <a:solidFill>
                  <a:srgbClr val="191B0E"/>
                </a:solidFill>
                <a:latin typeface="华文楷体"/>
                <a:cs typeface="华文楷体"/>
              </a:rPr>
              <a:t>下</a:t>
            </a:r>
            <a:r>
              <a:rPr dirty="0" baseline="1587" sz="2625" spc="-2632">
                <a:solidFill>
                  <a:srgbClr val="191B0E"/>
                </a:solidFill>
                <a:latin typeface="华文楷体"/>
                <a:cs typeface="华文楷体"/>
              </a:rPr>
              <a:t>户</a:t>
            </a:r>
            <a:r>
              <a:rPr dirty="0" sz="1750" spc="-1739">
                <a:solidFill>
                  <a:srgbClr val="191B0E"/>
                </a:solidFill>
                <a:latin typeface="华文楷体"/>
                <a:cs typeface="华文楷体"/>
              </a:rPr>
              <a:t>而</a:t>
            </a:r>
            <a:r>
              <a:rPr dirty="0" baseline="1587" sz="2625" spc="-30">
                <a:solidFill>
                  <a:srgbClr val="191B0E"/>
                </a:solidFill>
                <a:latin typeface="华文楷体"/>
                <a:cs typeface="华文楷体"/>
              </a:rPr>
              <a:t>，</a:t>
            </a:r>
            <a:r>
              <a:rPr dirty="0" sz="1750" spc="-1755">
                <a:solidFill>
                  <a:srgbClr val="191B0E"/>
                </a:solidFill>
                <a:latin typeface="华文楷体"/>
                <a:cs typeface="华文楷体"/>
              </a:rPr>
              <a:t>等</a:t>
            </a:r>
            <a:r>
              <a:rPr dirty="0" baseline="1587" sz="2625" spc="-2625">
                <a:solidFill>
                  <a:srgbClr val="191B0E"/>
                </a:solidFill>
                <a:latin typeface="华文楷体"/>
                <a:cs typeface="华文楷体"/>
              </a:rPr>
              <a:t>应</a:t>
            </a:r>
            <a:r>
              <a:rPr dirty="0" baseline="1587" sz="2625" spc="-2632">
                <a:solidFill>
                  <a:srgbClr val="191B0E"/>
                </a:solidFill>
                <a:latin typeface="华文楷体"/>
                <a:cs typeface="华文楷体"/>
              </a:rPr>
              <a:t>选</a:t>
            </a:r>
            <a:r>
              <a:rPr dirty="0" sz="1750" spc="-1735">
                <a:solidFill>
                  <a:srgbClr val="191B0E"/>
                </a:solidFill>
                <a:latin typeface="华文楷体"/>
                <a:cs typeface="华文楷体"/>
              </a:rPr>
              <a:t>这</a:t>
            </a:r>
            <a:r>
              <a:rPr dirty="0" baseline="1587" sz="2625" spc="-37">
                <a:solidFill>
                  <a:srgbClr val="191B0E"/>
                </a:solidFill>
                <a:latin typeface="华文楷体"/>
                <a:cs typeface="华文楷体"/>
              </a:rPr>
              <a:t>计</a:t>
            </a:r>
            <a:r>
              <a:rPr dirty="0" sz="1750" spc="-1755">
                <a:solidFill>
                  <a:srgbClr val="191B0E"/>
                </a:solidFill>
                <a:latin typeface="华文楷体"/>
                <a:cs typeface="华文楷体"/>
              </a:rPr>
              <a:t>。</a:t>
            </a:r>
            <a:r>
              <a:rPr dirty="0" baseline="1587" sz="2625" spc="-2625">
                <a:solidFill>
                  <a:srgbClr val="191B0E"/>
                </a:solidFill>
                <a:latin typeface="华文楷体"/>
                <a:cs typeface="华文楷体"/>
              </a:rPr>
              <a:t>如</a:t>
            </a:r>
            <a:r>
              <a:rPr dirty="0" baseline="1587" sz="2625" spc="-2632">
                <a:solidFill>
                  <a:srgbClr val="191B0E"/>
                </a:solidFill>
                <a:latin typeface="华文楷体"/>
                <a:cs typeface="华文楷体"/>
              </a:rPr>
              <a:t>定</a:t>
            </a:r>
            <a:r>
              <a:rPr dirty="0" sz="1750" spc="-1735">
                <a:solidFill>
                  <a:srgbClr val="191B0E"/>
                </a:solidFill>
                <a:latin typeface="华文楷体"/>
                <a:cs typeface="华文楷体"/>
              </a:rPr>
              <a:t>一</a:t>
            </a:r>
            <a:r>
              <a:rPr dirty="0" baseline="1587" sz="2625" spc="-37">
                <a:solidFill>
                  <a:srgbClr val="191B0E"/>
                </a:solidFill>
                <a:latin typeface="华文楷体"/>
                <a:cs typeface="华文楷体"/>
              </a:rPr>
              <a:t>算</a:t>
            </a:r>
            <a:r>
              <a:rPr dirty="0" baseline="1587" sz="2625" spc="-2625">
                <a:solidFill>
                  <a:srgbClr val="191B0E"/>
                </a:solidFill>
                <a:latin typeface="华文楷体"/>
                <a:cs typeface="华文楷体"/>
              </a:rPr>
              <a:t>何</a:t>
            </a:r>
            <a:r>
              <a:rPr dirty="0" sz="1750" spc="-1755">
                <a:solidFill>
                  <a:srgbClr val="191B0E"/>
                </a:solidFill>
                <a:latin typeface="华文楷体"/>
                <a:cs typeface="华文楷体"/>
              </a:rPr>
              <a:t>功</a:t>
            </a:r>
            <a:r>
              <a:rPr dirty="0" baseline="1587" sz="2625" spc="-2587">
                <a:solidFill>
                  <a:srgbClr val="191B0E"/>
                </a:solidFill>
                <a:latin typeface="华文楷体"/>
                <a:cs typeface="华文楷体"/>
              </a:rPr>
              <a:t>了</a:t>
            </a:r>
            <a:r>
              <a:rPr dirty="0" baseline="1587" sz="2625" spc="-52">
                <a:solidFill>
                  <a:srgbClr val="191B0E"/>
                </a:solidFill>
                <a:latin typeface="华文楷体"/>
                <a:cs typeface="华文楷体"/>
              </a:rPr>
              <a:t>器</a:t>
            </a:r>
            <a:r>
              <a:rPr dirty="0" baseline="1587" sz="2625" spc="-2625">
                <a:solidFill>
                  <a:srgbClr val="191B0E"/>
                </a:solidFill>
                <a:latin typeface="华文楷体"/>
                <a:cs typeface="华文楷体"/>
              </a:rPr>
              <a:t>进</a:t>
            </a:r>
            <a:r>
              <a:rPr dirty="0" baseline="1587" sz="2625" spc="-2632">
                <a:solidFill>
                  <a:srgbClr val="191B0E"/>
                </a:solidFill>
                <a:latin typeface="华文楷体"/>
                <a:cs typeface="华文楷体"/>
              </a:rPr>
              <a:t>两</a:t>
            </a:r>
            <a:r>
              <a:rPr dirty="0" sz="1750" spc="-1725">
                <a:solidFill>
                  <a:srgbClr val="191B0E"/>
                </a:solidFill>
                <a:latin typeface="华文楷体"/>
                <a:cs typeface="华文楷体"/>
              </a:rPr>
              <a:t>能</a:t>
            </a:r>
            <a:r>
              <a:rPr dirty="0" baseline="1587" sz="2625" spc="-52">
                <a:solidFill>
                  <a:srgbClr val="191B0E"/>
                </a:solidFill>
                <a:latin typeface="华文楷体"/>
                <a:cs typeface="华文楷体"/>
              </a:rPr>
              <a:t>停</a:t>
            </a:r>
            <a:r>
              <a:rPr dirty="0" baseline="1587" sz="2625" spc="-2625">
                <a:solidFill>
                  <a:srgbClr val="191B0E"/>
                </a:solidFill>
                <a:latin typeface="华文楷体"/>
                <a:cs typeface="华文楷体"/>
              </a:rPr>
              <a:t>行</a:t>
            </a:r>
            <a:r>
              <a:rPr dirty="0" sz="1750" spc="-1755">
                <a:solidFill>
                  <a:srgbClr val="191B0E"/>
                </a:solidFill>
                <a:latin typeface="华文楷体"/>
                <a:cs typeface="华文楷体"/>
              </a:rPr>
              <a:t>并</a:t>
            </a:r>
            <a:r>
              <a:rPr dirty="0" baseline="1587" sz="2625" spc="-2587">
                <a:solidFill>
                  <a:srgbClr val="191B0E"/>
                </a:solidFill>
                <a:latin typeface="华文楷体"/>
                <a:cs typeface="华文楷体"/>
              </a:rPr>
              <a:t>个</a:t>
            </a:r>
            <a:r>
              <a:rPr dirty="0" baseline="1587" sz="2625" spc="-52">
                <a:solidFill>
                  <a:srgbClr val="191B0E"/>
                </a:solidFill>
                <a:latin typeface="华文楷体"/>
                <a:cs typeface="华文楷体"/>
              </a:rPr>
              <a:t>止</a:t>
            </a:r>
            <a:r>
              <a:rPr dirty="0" baseline="1587" sz="2625" spc="-2625">
                <a:solidFill>
                  <a:srgbClr val="191B0E"/>
                </a:solidFill>
                <a:latin typeface="华文楷体"/>
                <a:cs typeface="华文楷体"/>
              </a:rPr>
              <a:t>处</a:t>
            </a:r>
            <a:r>
              <a:rPr dirty="0" sz="1750" spc="-1755">
                <a:solidFill>
                  <a:srgbClr val="191B0E"/>
                </a:solidFill>
                <a:latin typeface="华文楷体"/>
                <a:cs typeface="华文楷体"/>
              </a:rPr>
              <a:t>没</a:t>
            </a:r>
            <a:r>
              <a:rPr dirty="0" baseline="1587" sz="2625" spc="-2579">
                <a:solidFill>
                  <a:srgbClr val="191B0E"/>
                </a:solidFill>
                <a:latin typeface="华文楷体"/>
                <a:cs typeface="华文楷体"/>
              </a:rPr>
              <a:t>数</a:t>
            </a:r>
            <a:r>
              <a:rPr dirty="0" baseline="1587" sz="2625" spc="-60">
                <a:solidFill>
                  <a:srgbClr val="191B0E"/>
                </a:solidFill>
                <a:latin typeface="华文楷体"/>
                <a:cs typeface="华文楷体"/>
              </a:rPr>
              <a:t>接</a:t>
            </a:r>
            <a:r>
              <a:rPr dirty="0" baseline="1587" sz="2625" spc="-2625">
                <a:solidFill>
                  <a:srgbClr val="191B0E"/>
                </a:solidFill>
                <a:latin typeface="华文楷体"/>
                <a:cs typeface="华文楷体"/>
              </a:rPr>
              <a:t>理</a:t>
            </a:r>
            <a:r>
              <a:rPr dirty="0" sz="1750" spc="-1755">
                <a:solidFill>
                  <a:srgbClr val="191B0E"/>
                </a:solidFill>
                <a:latin typeface="华文楷体"/>
                <a:cs typeface="华文楷体"/>
              </a:rPr>
              <a:t>有</a:t>
            </a:r>
            <a:r>
              <a:rPr dirty="0" baseline="1587" sz="2625" spc="-2579">
                <a:solidFill>
                  <a:srgbClr val="191B0E"/>
                </a:solidFill>
                <a:latin typeface="华文楷体"/>
                <a:cs typeface="华文楷体"/>
              </a:rPr>
              <a:t>值</a:t>
            </a:r>
            <a:r>
              <a:rPr dirty="0" baseline="1587" sz="2625" spc="-60">
                <a:solidFill>
                  <a:srgbClr val="191B0E"/>
                </a:solidFill>
                <a:latin typeface="华文楷体"/>
                <a:cs typeface="华文楷体"/>
              </a:rPr>
              <a:t>受</a:t>
            </a:r>
            <a:r>
              <a:rPr dirty="0" baseline="1587" sz="2625" spc="-2625">
                <a:solidFill>
                  <a:srgbClr val="191B0E"/>
                </a:solidFill>
                <a:latin typeface="华文楷体"/>
                <a:cs typeface="华文楷体"/>
              </a:rPr>
              <a:t>。</a:t>
            </a:r>
            <a:r>
              <a:rPr dirty="0" sz="1750" spc="-1755">
                <a:solidFill>
                  <a:srgbClr val="191B0E"/>
                </a:solidFill>
                <a:latin typeface="华文楷体"/>
                <a:cs typeface="华文楷体"/>
              </a:rPr>
              <a:t>在</a:t>
            </a:r>
            <a:r>
              <a:rPr dirty="0" baseline="1587" sz="2625" spc="-2579">
                <a:solidFill>
                  <a:srgbClr val="191B0E"/>
                </a:solidFill>
                <a:latin typeface="华文楷体"/>
                <a:cs typeface="华文楷体"/>
              </a:rPr>
              <a:t>后</a:t>
            </a:r>
            <a:r>
              <a:rPr dirty="0" baseline="1587" sz="2625" spc="-60">
                <a:solidFill>
                  <a:srgbClr val="191B0E"/>
                </a:solidFill>
                <a:latin typeface="华文楷体"/>
                <a:cs typeface="华文楷体"/>
              </a:rPr>
              <a:t>输</a:t>
            </a:r>
            <a:r>
              <a:rPr dirty="0" baseline="1587" sz="2625" spc="-2632">
                <a:solidFill>
                  <a:srgbClr val="191B0E"/>
                </a:solidFill>
                <a:latin typeface="华文楷体"/>
                <a:cs typeface="华文楷体"/>
              </a:rPr>
              <a:t>，</a:t>
            </a:r>
            <a:r>
              <a:rPr dirty="0" sz="1750" spc="-1714">
                <a:solidFill>
                  <a:srgbClr val="191B0E"/>
                </a:solidFill>
                <a:latin typeface="华文楷体"/>
                <a:cs typeface="华文楷体"/>
              </a:rPr>
              <a:t>说</a:t>
            </a:r>
            <a:r>
              <a:rPr dirty="0" baseline="1587" sz="2625" spc="-60">
                <a:solidFill>
                  <a:srgbClr val="191B0E"/>
                </a:solidFill>
                <a:latin typeface="华文楷体"/>
                <a:cs typeface="华文楷体"/>
              </a:rPr>
              <a:t>入</a:t>
            </a:r>
            <a:r>
              <a:rPr dirty="0" sz="1750" spc="-1714">
                <a:solidFill>
                  <a:srgbClr val="191B0E"/>
                </a:solidFill>
                <a:latin typeface="华文楷体"/>
                <a:cs typeface="华文楷体"/>
              </a:rPr>
              <a:t>明</a:t>
            </a:r>
            <a:r>
              <a:rPr dirty="0" baseline="1587" sz="2625" spc="-60">
                <a:solidFill>
                  <a:srgbClr val="191B0E"/>
                </a:solidFill>
                <a:latin typeface="华文楷体"/>
                <a:cs typeface="华文楷体"/>
              </a:rPr>
              <a:t>或</a:t>
            </a:r>
            <a:r>
              <a:rPr dirty="0" baseline="1587" sz="2625" spc="-2632">
                <a:solidFill>
                  <a:srgbClr val="191B0E"/>
                </a:solidFill>
                <a:latin typeface="华文楷体"/>
                <a:cs typeface="华文楷体"/>
              </a:rPr>
              <a:t>意</a:t>
            </a:r>
            <a:r>
              <a:rPr dirty="0" sz="1750" spc="-1714">
                <a:solidFill>
                  <a:srgbClr val="191B0E"/>
                </a:solidFill>
                <a:latin typeface="华文楷体"/>
                <a:cs typeface="华文楷体"/>
              </a:rPr>
              <a:t>书</a:t>
            </a:r>
            <a:r>
              <a:rPr dirty="0" baseline="1587" sz="2625" spc="-67">
                <a:solidFill>
                  <a:srgbClr val="191B0E"/>
                </a:solidFill>
                <a:latin typeface="华文楷体"/>
                <a:cs typeface="华文楷体"/>
              </a:rPr>
              <a:t>没</a:t>
            </a:r>
            <a:r>
              <a:rPr dirty="0" sz="1750" spc="-1714">
                <a:solidFill>
                  <a:srgbClr val="191B0E"/>
                </a:solidFill>
                <a:latin typeface="华文楷体"/>
                <a:cs typeface="华文楷体"/>
              </a:rPr>
              <a:t>的</a:t>
            </a:r>
            <a:r>
              <a:rPr dirty="0" baseline="1587" sz="2625" spc="-67">
                <a:solidFill>
                  <a:srgbClr val="191B0E"/>
                </a:solidFill>
                <a:latin typeface="华文楷体"/>
                <a:cs typeface="华文楷体"/>
              </a:rPr>
              <a:t>有</a:t>
            </a:r>
            <a:r>
              <a:rPr dirty="0" baseline="1587" sz="2625" spc="-2632">
                <a:solidFill>
                  <a:srgbClr val="191B0E"/>
                </a:solidFill>
                <a:latin typeface="华文楷体"/>
                <a:cs typeface="华文楷体"/>
              </a:rPr>
              <a:t>下</a:t>
            </a:r>
            <a:r>
              <a:rPr dirty="0" sz="1750" spc="-1710">
                <a:solidFill>
                  <a:srgbClr val="191B0E"/>
                </a:solidFill>
                <a:latin typeface="华文楷体"/>
                <a:cs typeface="华文楷体"/>
              </a:rPr>
              <a:t>功</a:t>
            </a:r>
            <a:r>
              <a:rPr dirty="0" baseline="1587" sz="2625" spc="-67">
                <a:solidFill>
                  <a:srgbClr val="191B0E"/>
                </a:solidFill>
                <a:latin typeface="华文楷体"/>
                <a:cs typeface="华文楷体"/>
              </a:rPr>
              <a:t>了</a:t>
            </a:r>
            <a:r>
              <a:rPr dirty="0" baseline="1587" sz="2625" spc="-2632">
                <a:solidFill>
                  <a:srgbClr val="191B0E"/>
                </a:solidFill>
                <a:latin typeface="华文楷体"/>
                <a:cs typeface="华文楷体"/>
              </a:rPr>
              <a:t>了</a:t>
            </a:r>
            <a:r>
              <a:rPr dirty="0" sz="1750" spc="-1710">
                <a:solidFill>
                  <a:srgbClr val="191B0E"/>
                </a:solidFill>
                <a:latin typeface="华文楷体"/>
                <a:cs typeface="华文楷体"/>
              </a:rPr>
              <a:t>能</a:t>
            </a:r>
            <a:r>
              <a:rPr dirty="0" baseline="1587" sz="2625" spc="-67">
                <a:solidFill>
                  <a:srgbClr val="191B0E"/>
                </a:solidFill>
                <a:latin typeface="华文楷体"/>
                <a:cs typeface="华文楷体"/>
              </a:rPr>
              <a:t>反</a:t>
            </a:r>
            <a:r>
              <a:rPr dirty="0" sz="1750" spc="-1710">
                <a:solidFill>
                  <a:srgbClr val="191B0E"/>
                </a:solidFill>
                <a:latin typeface="华文楷体"/>
                <a:cs typeface="华文楷体"/>
              </a:rPr>
              <a:t>中</a:t>
            </a:r>
            <a:r>
              <a:rPr dirty="0" baseline="1587" sz="2625">
                <a:solidFill>
                  <a:srgbClr val="191B0E"/>
                </a:solidFill>
                <a:latin typeface="华文楷体"/>
                <a:cs typeface="华文楷体"/>
              </a:rPr>
              <a:t>应。 </a:t>
            </a:r>
            <a:r>
              <a:rPr dirty="0" sz="1750" spc="-70">
                <a:solidFill>
                  <a:srgbClr val="191B0E"/>
                </a:solidFill>
                <a:latin typeface="华文楷体"/>
                <a:cs typeface="华文楷体"/>
              </a:rPr>
              <a:t> </a:t>
            </a:r>
            <a:r>
              <a:rPr dirty="0" sz="1750" spc="-1755">
                <a:solidFill>
                  <a:srgbClr val="191B0E"/>
                </a:solidFill>
                <a:latin typeface="华文楷体"/>
                <a:cs typeface="华文楷体"/>
              </a:rPr>
              <a:t>“</a:t>
            </a:r>
            <a:r>
              <a:rPr dirty="0" sz="1750">
                <a:solidFill>
                  <a:srgbClr val="191B0E"/>
                </a:solidFill>
                <a:latin typeface="华文楷体"/>
                <a:cs typeface="华文楷体"/>
              </a:rPr>
              <a:t>规</a:t>
            </a:r>
            <a:r>
              <a:rPr dirty="0" sz="1750" spc="-1755">
                <a:solidFill>
                  <a:srgbClr val="191B0E"/>
                </a:solidFill>
                <a:latin typeface="华文楷体"/>
                <a:cs typeface="华文楷体"/>
              </a:rPr>
              <a:t>定</a:t>
            </a:r>
            <a:r>
              <a:rPr dirty="0" sz="1750" spc="-5">
                <a:solidFill>
                  <a:srgbClr val="191B0E"/>
                </a:solidFill>
                <a:latin typeface="Franklin Gothic Book"/>
                <a:cs typeface="Franklin Gothic Book"/>
              </a:rPr>
              <a:t>+</a:t>
            </a:r>
            <a:r>
              <a:rPr dirty="0" sz="1750" spc="-5">
                <a:solidFill>
                  <a:srgbClr val="191B0E"/>
                </a:solidFill>
                <a:latin typeface="Arial"/>
                <a:cs typeface="Arial"/>
              </a:rPr>
              <a:t>”</a:t>
            </a:r>
            <a:r>
              <a:rPr dirty="0" sz="1750" spc="-1610">
                <a:solidFill>
                  <a:srgbClr val="191B0E"/>
                </a:solidFill>
                <a:latin typeface="华文楷体"/>
                <a:cs typeface="华文楷体"/>
              </a:rPr>
              <a:t>号</a:t>
            </a:r>
            <a:r>
              <a:rPr dirty="0" sz="1750" spc="-145">
                <a:solidFill>
                  <a:srgbClr val="191B0E"/>
                </a:solidFill>
                <a:latin typeface="华文楷体"/>
                <a:cs typeface="华文楷体"/>
              </a:rPr>
              <a:t>。</a:t>
            </a:r>
            <a:r>
              <a:rPr dirty="0" sz="1750">
                <a:solidFill>
                  <a:srgbClr val="191B0E"/>
                </a:solidFill>
                <a:latin typeface="华文楷体"/>
                <a:cs typeface="华文楷体"/>
              </a:rPr>
              <a:t>键，结果没有任何反应。</a:t>
            </a:r>
            <a:endParaRPr sz="1750">
              <a:latin typeface="华文楷体"/>
              <a:cs typeface="华文楷体"/>
            </a:endParaRPr>
          </a:p>
        </p:txBody>
      </p:sp>
      <p:sp>
        <p:nvSpPr>
          <p:cNvPr id="4" name="object 4"/>
          <p:cNvSpPr txBox="1"/>
          <p:nvPr/>
        </p:nvSpPr>
        <p:spPr>
          <a:xfrm>
            <a:off x="4572133" y="6199123"/>
            <a:ext cx="3498850" cy="266065"/>
          </a:xfrm>
          <a:prstGeom prst="rect">
            <a:avLst/>
          </a:prstGeom>
        </p:spPr>
        <p:txBody>
          <a:bodyPr wrap="square" lIns="0" tIns="15875" rIns="0" bIns="0" rtlCol="0" vert="horz">
            <a:spAutoFit/>
          </a:bodyPr>
          <a:lstStyle/>
          <a:p>
            <a:pPr marL="12700">
              <a:lnSpc>
                <a:spcPct val="100000"/>
              </a:lnSpc>
              <a:spcBef>
                <a:spcPts val="125"/>
              </a:spcBef>
            </a:pPr>
            <a:r>
              <a:rPr dirty="0" sz="1550" spc="25">
                <a:solidFill>
                  <a:srgbClr val="FF0000"/>
                </a:solidFill>
                <a:latin typeface="华文楷体"/>
                <a:cs typeface="华文楷体"/>
              </a:rPr>
              <a:t>思考</a:t>
            </a:r>
            <a:r>
              <a:rPr dirty="0" sz="1550" spc="-10">
                <a:solidFill>
                  <a:srgbClr val="FF0000"/>
                </a:solidFill>
                <a:latin typeface="华文楷体"/>
                <a:cs typeface="华文楷体"/>
              </a:rPr>
              <a:t>：</a:t>
            </a:r>
            <a:r>
              <a:rPr dirty="0" sz="1550" spc="-10">
                <a:solidFill>
                  <a:srgbClr val="FF0000"/>
                </a:solidFill>
                <a:latin typeface="Franklin Gothic Book"/>
                <a:cs typeface="Franklin Gothic Book"/>
              </a:rPr>
              <a:t>ATM</a:t>
            </a:r>
            <a:r>
              <a:rPr dirty="0" sz="1550" spc="25">
                <a:solidFill>
                  <a:srgbClr val="FF0000"/>
                </a:solidFill>
                <a:latin typeface="华文楷体"/>
                <a:cs typeface="华文楷体"/>
              </a:rPr>
              <a:t>机吞卡现象是不是一个</a:t>
            </a:r>
            <a:r>
              <a:rPr dirty="0" sz="1550" spc="10">
                <a:solidFill>
                  <a:srgbClr val="FF0000"/>
                </a:solidFill>
                <a:latin typeface="Franklin Gothic Book"/>
                <a:cs typeface="Franklin Gothic Book"/>
              </a:rPr>
              <a:t>bug</a:t>
            </a:r>
            <a:r>
              <a:rPr dirty="0" sz="1550" spc="10">
                <a:solidFill>
                  <a:srgbClr val="FF0000"/>
                </a:solidFill>
                <a:latin typeface="华文楷体"/>
                <a:cs typeface="华文楷体"/>
              </a:rPr>
              <a:t>？</a:t>
            </a:r>
            <a:endParaRPr sz="1550">
              <a:latin typeface="华文楷体"/>
              <a:cs typeface="华文楷体"/>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3145790" cy="560705"/>
          </a:xfrm>
          <a:prstGeom prst="rect"/>
        </p:spPr>
        <p:txBody>
          <a:bodyPr wrap="square" lIns="0" tIns="13970" rIns="0" bIns="0" rtlCol="0" vert="horz">
            <a:spAutoFit/>
          </a:bodyPr>
          <a:lstStyle/>
          <a:p>
            <a:pPr marL="12700">
              <a:lnSpc>
                <a:spcPct val="100000"/>
              </a:lnSpc>
              <a:spcBef>
                <a:spcPts val="110"/>
              </a:spcBef>
            </a:pPr>
            <a:r>
              <a:rPr dirty="0" spc="10"/>
              <a:t>软件缺陷的特征</a:t>
            </a:r>
          </a:p>
        </p:txBody>
      </p:sp>
      <p:sp>
        <p:nvSpPr>
          <p:cNvPr id="3" name="object 3"/>
          <p:cNvSpPr txBox="1"/>
          <p:nvPr/>
        </p:nvSpPr>
        <p:spPr>
          <a:xfrm>
            <a:off x="1272673" y="1895731"/>
            <a:ext cx="5277485" cy="1385570"/>
          </a:xfrm>
          <a:prstGeom prst="rect">
            <a:avLst/>
          </a:prstGeom>
        </p:spPr>
        <p:txBody>
          <a:bodyPr wrap="square" lIns="0" tIns="59690" rIns="0" bIns="0" rtlCol="0" vert="horz">
            <a:spAutoFit/>
          </a:bodyPr>
          <a:lstStyle/>
          <a:p>
            <a:pPr marL="349250" indent="-337185">
              <a:lnSpc>
                <a:spcPct val="100000"/>
              </a:lnSpc>
              <a:spcBef>
                <a:spcPts val="470"/>
              </a:spcBef>
              <a:buFont typeface="Franklin Gothic Book"/>
              <a:buChar char="■"/>
              <a:tabLst>
                <a:tab pos="349250" algn="l"/>
                <a:tab pos="349885" algn="l"/>
              </a:tabLst>
            </a:pPr>
            <a:r>
              <a:rPr dirty="0" sz="1750">
                <a:solidFill>
                  <a:srgbClr val="191B0E"/>
                </a:solidFill>
                <a:latin typeface="华文楷体"/>
                <a:cs typeface="华文楷体"/>
              </a:rPr>
              <a:t>“看不到”</a:t>
            </a:r>
            <a:endParaRPr sz="1750">
              <a:latin typeface="华文楷体"/>
              <a:cs typeface="华文楷体"/>
            </a:endParaRPr>
          </a:p>
          <a:p>
            <a:pPr lvl="1" marL="814069" indent="-337820">
              <a:lnSpc>
                <a:spcPct val="100000"/>
              </a:lnSpc>
              <a:spcBef>
                <a:spcPts val="390"/>
              </a:spcBef>
              <a:buSzPct val="94594"/>
              <a:buFont typeface="Franklin Gothic Book"/>
              <a:buChar char="–"/>
              <a:tabLst>
                <a:tab pos="814069" algn="l"/>
                <a:tab pos="814705" algn="l"/>
              </a:tabLst>
            </a:pPr>
            <a:r>
              <a:rPr dirty="0" sz="1850" spc="-100" i="1">
                <a:solidFill>
                  <a:srgbClr val="191B0E"/>
                </a:solidFill>
                <a:latin typeface="华文楷体"/>
                <a:cs typeface="华文楷体"/>
              </a:rPr>
              <a:t>软件的特殊性决定了缺陷不易看到</a:t>
            </a:r>
            <a:endParaRPr sz="1850">
              <a:latin typeface="华文楷体"/>
              <a:cs typeface="华文楷体"/>
            </a:endParaRPr>
          </a:p>
          <a:p>
            <a:pPr marL="349250" indent="-337185">
              <a:lnSpc>
                <a:spcPct val="100000"/>
              </a:lnSpc>
              <a:spcBef>
                <a:spcPts val="910"/>
              </a:spcBef>
              <a:buFont typeface="Franklin Gothic Book"/>
              <a:buChar char="■"/>
              <a:tabLst>
                <a:tab pos="349250" algn="l"/>
                <a:tab pos="349885" algn="l"/>
              </a:tabLst>
            </a:pPr>
            <a:r>
              <a:rPr dirty="0" sz="1750">
                <a:solidFill>
                  <a:srgbClr val="191B0E"/>
                </a:solidFill>
                <a:latin typeface="华文楷体"/>
                <a:cs typeface="华文楷体"/>
              </a:rPr>
              <a:t>“看到但抓不到”</a:t>
            </a:r>
            <a:endParaRPr sz="1750">
              <a:latin typeface="华文楷体"/>
              <a:cs typeface="华文楷体"/>
            </a:endParaRPr>
          </a:p>
          <a:p>
            <a:pPr lvl="1" marL="814069" indent="-337185">
              <a:lnSpc>
                <a:spcPct val="100000"/>
              </a:lnSpc>
              <a:spcBef>
                <a:spcPts val="395"/>
              </a:spcBef>
              <a:buSzPct val="94594"/>
              <a:buFont typeface="Franklin Gothic Book"/>
              <a:buChar char="–"/>
              <a:tabLst>
                <a:tab pos="814069" algn="l"/>
                <a:tab pos="814705" algn="l"/>
              </a:tabLst>
            </a:pPr>
            <a:r>
              <a:rPr dirty="0" sz="1850" spc="-100" i="1">
                <a:solidFill>
                  <a:srgbClr val="191B0E"/>
                </a:solidFill>
                <a:latin typeface="华文楷体"/>
                <a:cs typeface="华文楷体"/>
              </a:rPr>
              <a:t>发现了缺陷，但不易找到问题发生的原因所在</a:t>
            </a:r>
            <a:endParaRPr sz="1850">
              <a:latin typeface="华文楷体"/>
              <a:cs typeface="华文楷体"/>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4036695" cy="560705"/>
          </a:xfrm>
          <a:prstGeom prst="rect"/>
        </p:spPr>
        <p:txBody>
          <a:bodyPr wrap="square" lIns="0" tIns="13970" rIns="0" bIns="0" rtlCol="0" vert="horz">
            <a:spAutoFit/>
          </a:bodyPr>
          <a:lstStyle/>
          <a:p>
            <a:pPr marL="12700">
              <a:lnSpc>
                <a:spcPct val="100000"/>
              </a:lnSpc>
              <a:spcBef>
                <a:spcPts val="110"/>
              </a:spcBef>
            </a:pPr>
            <a:r>
              <a:rPr dirty="0" spc="5"/>
              <a:t>软件缺陷产生的原因</a:t>
            </a:r>
          </a:p>
        </p:txBody>
      </p:sp>
      <p:sp>
        <p:nvSpPr>
          <p:cNvPr id="3" name="object 3"/>
          <p:cNvSpPr txBox="1"/>
          <p:nvPr/>
        </p:nvSpPr>
        <p:spPr>
          <a:xfrm>
            <a:off x="1272673" y="1895731"/>
            <a:ext cx="8401050" cy="3611245"/>
          </a:xfrm>
          <a:prstGeom prst="rect">
            <a:avLst/>
          </a:prstGeom>
        </p:spPr>
        <p:txBody>
          <a:bodyPr wrap="square" lIns="0" tIns="59690" rIns="0" bIns="0" rtlCol="0" vert="horz">
            <a:spAutoFit/>
          </a:bodyPr>
          <a:lstStyle/>
          <a:p>
            <a:pPr marL="349250" indent="-337185">
              <a:lnSpc>
                <a:spcPct val="100000"/>
              </a:lnSpc>
              <a:spcBef>
                <a:spcPts val="470"/>
              </a:spcBef>
              <a:buFont typeface="Franklin Gothic Book"/>
              <a:buChar char="■"/>
              <a:tabLst>
                <a:tab pos="349250" algn="l"/>
                <a:tab pos="349885" algn="l"/>
              </a:tabLst>
            </a:pPr>
            <a:r>
              <a:rPr dirty="0" sz="1750">
                <a:solidFill>
                  <a:srgbClr val="191B0E"/>
                </a:solidFill>
                <a:latin typeface="华文楷体"/>
                <a:cs typeface="华文楷体"/>
              </a:rPr>
              <a:t>技术问题</a:t>
            </a:r>
            <a:endParaRPr sz="1750">
              <a:latin typeface="华文楷体"/>
              <a:cs typeface="华文楷体"/>
            </a:endParaRPr>
          </a:p>
          <a:p>
            <a:pPr lvl="1" marL="814069" indent="-337820">
              <a:lnSpc>
                <a:spcPct val="100000"/>
              </a:lnSpc>
              <a:spcBef>
                <a:spcPts val="390"/>
              </a:spcBef>
              <a:buSzPct val="94594"/>
              <a:buFont typeface="Franklin Gothic Book"/>
              <a:buChar char="–"/>
              <a:tabLst>
                <a:tab pos="814069" algn="l"/>
                <a:tab pos="814705" algn="l"/>
              </a:tabLst>
            </a:pPr>
            <a:r>
              <a:rPr dirty="0" sz="1850" spc="-100" i="1">
                <a:solidFill>
                  <a:srgbClr val="191B0E"/>
                </a:solidFill>
                <a:latin typeface="华文楷体"/>
                <a:cs typeface="华文楷体"/>
              </a:rPr>
              <a:t>算法错误。</a:t>
            </a:r>
            <a:endParaRPr sz="1850">
              <a:latin typeface="华文楷体"/>
              <a:cs typeface="华文楷体"/>
            </a:endParaRPr>
          </a:p>
          <a:p>
            <a:pPr lvl="1" marL="814069" indent="-337820">
              <a:lnSpc>
                <a:spcPct val="100000"/>
              </a:lnSpc>
              <a:spcBef>
                <a:spcPts val="375"/>
              </a:spcBef>
              <a:buSzPct val="94594"/>
              <a:buFont typeface="Franklin Gothic Book"/>
              <a:buChar char="–"/>
              <a:tabLst>
                <a:tab pos="814069" algn="l"/>
                <a:tab pos="814705" algn="l"/>
              </a:tabLst>
            </a:pPr>
            <a:r>
              <a:rPr dirty="0" sz="1850" spc="-100" i="1">
                <a:solidFill>
                  <a:srgbClr val="191B0E"/>
                </a:solidFill>
                <a:latin typeface="华文楷体"/>
                <a:cs typeface="华文楷体"/>
              </a:rPr>
              <a:t>语法错误。</a:t>
            </a:r>
            <a:endParaRPr sz="1850">
              <a:latin typeface="华文楷体"/>
              <a:cs typeface="华文楷体"/>
            </a:endParaRPr>
          </a:p>
          <a:p>
            <a:pPr lvl="1" marL="814069" indent="-337185">
              <a:lnSpc>
                <a:spcPct val="100000"/>
              </a:lnSpc>
              <a:spcBef>
                <a:spcPts val="370"/>
              </a:spcBef>
              <a:buSzPct val="94594"/>
              <a:buFont typeface="Franklin Gothic Book"/>
              <a:buChar char="–"/>
              <a:tabLst>
                <a:tab pos="814069" algn="l"/>
                <a:tab pos="814705" algn="l"/>
              </a:tabLst>
            </a:pPr>
            <a:r>
              <a:rPr dirty="0" sz="1850" spc="-100" i="1">
                <a:solidFill>
                  <a:srgbClr val="191B0E"/>
                </a:solidFill>
                <a:latin typeface="华文楷体"/>
                <a:cs typeface="华文楷体"/>
              </a:rPr>
              <a:t>计算和精度问题。</a:t>
            </a:r>
            <a:endParaRPr sz="1850">
              <a:latin typeface="华文楷体"/>
              <a:cs typeface="华文楷体"/>
            </a:endParaRPr>
          </a:p>
          <a:p>
            <a:pPr lvl="1" marL="814069" indent="-337185">
              <a:lnSpc>
                <a:spcPct val="100000"/>
              </a:lnSpc>
              <a:spcBef>
                <a:spcPts val="370"/>
              </a:spcBef>
              <a:buSzPct val="94594"/>
              <a:buFont typeface="Franklin Gothic Book"/>
              <a:buChar char="–"/>
              <a:tabLst>
                <a:tab pos="814069" algn="l"/>
                <a:tab pos="814705" algn="l"/>
              </a:tabLst>
            </a:pPr>
            <a:r>
              <a:rPr dirty="0" sz="1850" spc="-100" i="1">
                <a:solidFill>
                  <a:srgbClr val="191B0E"/>
                </a:solidFill>
                <a:latin typeface="华文楷体"/>
                <a:cs typeface="华文楷体"/>
              </a:rPr>
              <a:t>系统结构不合理，造成系统性能问题。</a:t>
            </a:r>
            <a:endParaRPr sz="1850">
              <a:latin typeface="华文楷体"/>
              <a:cs typeface="华文楷体"/>
            </a:endParaRPr>
          </a:p>
          <a:p>
            <a:pPr lvl="1" marL="814069" indent="-337185">
              <a:lnSpc>
                <a:spcPct val="100000"/>
              </a:lnSpc>
              <a:spcBef>
                <a:spcPts val="375"/>
              </a:spcBef>
              <a:buSzPct val="94594"/>
              <a:buFont typeface="Franklin Gothic Book"/>
              <a:buChar char="–"/>
              <a:tabLst>
                <a:tab pos="814069" algn="l"/>
                <a:tab pos="814705" algn="l"/>
              </a:tabLst>
            </a:pPr>
            <a:r>
              <a:rPr dirty="0" sz="1850" spc="-100" i="1">
                <a:solidFill>
                  <a:srgbClr val="191B0E"/>
                </a:solidFill>
                <a:latin typeface="华文楷体"/>
                <a:cs typeface="华文楷体"/>
              </a:rPr>
              <a:t>接口参数不匹配出现问题</a:t>
            </a:r>
            <a:endParaRPr sz="1850">
              <a:latin typeface="华文楷体"/>
              <a:cs typeface="华文楷体"/>
            </a:endParaRPr>
          </a:p>
          <a:p>
            <a:pPr marL="349250" indent="-337185">
              <a:lnSpc>
                <a:spcPct val="100000"/>
              </a:lnSpc>
              <a:spcBef>
                <a:spcPts val="910"/>
              </a:spcBef>
              <a:buFont typeface="Franklin Gothic Book"/>
              <a:buChar char="■"/>
              <a:tabLst>
                <a:tab pos="349250" algn="l"/>
                <a:tab pos="349885" algn="l"/>
              </a:tabLst>
            </a:pPr>
            <a:r>
              <a:rPr dirty="0" sz="1750">
                <a:solidFill>
                  <a:srgbClr val="191B0E"/>
                </a:solidFill>
                <a:latin typeface="华文楷体"/>
                <a:cs typeface="华文楷体"/>
              </a:rPr>
              <a:t>团队工作</a:t>
            </a:r>
            <a:endParaRPr sz="1750">
              <a:latin typeface="华文楷体"/>
              <a:cs typeface="华文楷体"/>
            </a:endParaRPr>
          </a:p>
          <a:p>
            <a:pPr lvl="1" marL="814069" indent="-337185">
              <a:lnSpc>
                <a:spcPct val="100000"/>
              </a:lnSpc>
              <a:spcBef>
                <a:spcPts val="390"/>
              </a:spcBef>
              <a:buSzPct val="94594"/>
              <a:buFont typeface="Franklin Gothic Book"/>
              <a:buChar char="–"/>
              <a:tabLst>
                <a:tab pos="814069" algn="l"/>
                <a:tab pos="814705" algn="l"/>
              </a:tabLst>
            </a:pPr>
            <a:r>
              <a:rPr dirty="0" sz="1850" spc="-100" i="1">
                <a:solidFill>
                  <a:srgbClr val="191B0E"/>
                </a:solidFill>
                <a:latin typeface="华文楷体"/>
                <a:cs typeface="华文楷体"/>
              </a:rPr>
              <a:t>系统分析时对客户的需求不是十分清楚，或者和用户的沟通存在一些困难。</a:t>
            </a:r>
            <a:endParaRPr sz="1850">
              <a:latin typeface="华文楷体"/>
              <a:cs typeface="华文楷体"/>
            </a:endParaRPr>
          </a:p>
          <a:p>
            <a:pPr lvl="1" marL="814069" marR="5080" indent="-337185">
              <a:lnSpc>
                <a:spcPts val="1989"/>
              </a:lnSpc>
              <a:spcBef>
                <a:spcPts val="615"/>
              </a:spcBef>
              <a:buSzPct val="94594"/>
              <a:buFont typeface="Franklin Gothic Book"/>
              <a:buChar char="–"/>
              <a:tabLst>
                <a:tab pos="814069" algn="l"/>
                <a:tab pos="814705" algn="l"/>
              </a:tabLst>
            </a:pPr>
            <a:r>
              <a:rPr dirty="0" sz="1850" spc="-100" i="1">
                <a:solidFill>
                  <a:srgbClr val="191B0E"/>
                </a:solidFill>
                <a:latin typeface="华文楷体"/>
                <a:cs typeface="华文楷体"/>
              </a:rPr>
              <a:t>不同阶段的开发人员相互理解不一致，</a:t>
            </a:r>
            <a:r>
              <a:rPr dirty="0" sz="1850" spc="-95" i="1">
                <a:solidFill>
                  <a:srgbClr val="191B0E"/>
                </a:solidFill>
                <a:latin typeface="华文楷体"/>
                <a:cs typeface="华文楷体"/>
              </a:rPr>
              <a:t>软</a:t>
            </a:r>
            <a:r>
              <a:rPr dirty="0" sz="1850" spc="-100" i="1">
                <a:solidFill>
                  <a:srgbClr val="191B0E"/>
                </a:solidFill>
                <a:latin typeface="华文楷体"/>
                <a:cs typeface="华文楷体"/>
              </a:rPr>
              <a:t>件设计对需求分析结果的理解偏差，  编程人员对系统设计规格说明书中某些内容重视不够，或存在着误解。</a:t>
            </a:r>
            <a:endParaRPr sz="1850">
              <a:latin typeface="华文楷体"/>
              <a:cs typeface="华文楷体"/>
            </a:endParaRPr>
          </a:p>
          <a:p>
            <a:pPr lvl="1" marL="814069" indent="-337185">
              <a:lnSpc>
                <a:spcPct val="100000"/>
              </a:lnSpc>
              <a:spcBef>
                <a:spcPts val="345"/>
              </a:spcBef>
              <a:buSzPct val="94594"/>
              <a:buFont typeface="Franklin Gothic Book"/>
              <a:buChar char="–"/>
              <a:tabLst>
                <a:tab pos="814069" algn="l"/>
                <a:tab pos="814705" algn="l"/>
              </a:tabLst>
            </a:pPr>
            <a:r>
              <a:rPr dirty="0" sz="1850" spc="-100" i="1">
                <a:solidFill>
                  <a:srgbClr val="191B0E"/>
                </a:solidFill>
                <a:latin typeface="华文楷体"/>
                <a:cs typeface="华文楷体"/>
              </a:rPr>
              <a:t>设计或编程上的一些假定或依赖性，没有得到充分的沟通</a:t>
            </a:r>
            <a:endParaRPr sz="1850">
              <a:latin typeface="华文楷体"/>
              <a:cs typeface="华文楷体"/>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4036695" cy="560705"/>
          </a:xfrm>
          <a:prstGeom prst="rect"/>
        </p:spPr>
        <p:txBody>
          <a:bodyPr wrap="square" lIns="0" tIns="13970" rIns="0" bIns="0" rtlCol="0" vert="horz">
            <a:spAutoFit/>
          </a:bodyPr>
          <a:lstStyle/>
          <a:p>
            <a:pPr marL="12700">
              <a:lnSpc>
                <a:spcPct val="100000"/>
              </a:lnSpc>
              <a:spcBef>
                <a:spcPts val="110"/>
              </a:spcBef>
            </a:pPr>
            <a:r>
              <a:rPr dirty="0" spc="5"/>
              <a:t>软件缺陷产生的原因</a:t>
            </a:r>
          </a:p>
        </p:txBody>
      </p:sp>
      <p:sp>
        <p:nvSpPr>
          <p:cNvPr id="3" name="object 3"/>
          <p:cNvSpPr txBox="1"/>
          <p:nvPr/>
        </p:nvSpPr>
        <p:spPr>
          <a:xfrm>
            <a:off x="1272673" y="1895731"/>
            <a:ext cx="8171180" cy="2896870"/>
          </a:xfrm>
          <a:prstGeom prst="rect">
            <a:avLst/>
          </a:prstGeom>
        </p:spPr>
        <p:txBody>
          <a:bodyPr wrap="square" lIns="0" tIns="59690" rIns="0" bIns="0" rtlCol="0" vert="horz">
            <a:spAutoFit/>
          </a:bodyPr>
          <a:lstStyle/>
          <a:p>
            <a:pPr marL="349250" indent="-337185">
              <a:lnSpc>
                <a:spcPct val="100000"/>
              </a:lnSpc>
              <a:spcBef>
                <a:spcPts val="470"/>
              </a:spcBef>
              <a:buFont typeface="Franklin Gothic Book"/>
              <a:buChar char="■"/>
              <a:tabLst>
                <a:tab pos="349250" algn="l"/>
                <a:tab pos="349885" algn="l"/>
              </a:tabLst>
            </a:pPr>
            <a:r>
              <a:rPr dirty="0" sz="1750">
                <a:solidFill>
                  <a:srgbClr val="191B0E"/>
                </a:solidFill>
                <a:latin typeface="华文楷体"/>
                <a:cs typeface="华文楷体"/>
              </a:rPr>
              <a:t>软件本身</a:t>
            </a:r>
            <a:endParaRPr sz="1750">
              <a:latin typeface="华文楷体"/>
              <a:cs typeface="华文楷体"/>
            </a:endParaRPr>
          </a:p>
          <a:p>
            <a:pPr lvl="1" marL="814069" indent="-337820">
              <a:lnSpc>
                <a:spcPct val="100000"/>
              </a:lnSpc>
              <a:spcBef>
                <a:spcPts val="390"/>
              </a:spcBef>
              <a:buSzPct val="94594"/>
              <a:buFont typeface="Franklin Gothic Book"/>
              <a:buChar char="–"/>
              <a:tabLst>
                <a:tab pos="814069" algn="l"/>
                <a:tab pos="814705" algn="l"/>
              </a:tabLst>
            </a:pPr>
            <a:r>
              <a:rPr dirty="0" sz="1850" spc="-100" i="1">
                <a:solidFill>
                  <a:srgbClr val="191B0E"/>
                </a:solidFill>
                <a:latin typeface="华文楷体"/>
                <a:cs typeface="华文楷体"/>
              </a:rPr>
              <a:t>文档错误、内容不正确或拼写错误。</a:t>
            </a:r>
            <a:endParaRPr sz="1850">
              <a:latin typeface="华文楷体"/>
              <a:cs typeface="华文楷体"/>
            </a:endParaRPr>
          </a:p>
          <a:p>
            <a:pPr lvl="1" marL="814069" indent="-337820">
              <a:lnSpc>
                <a:spcPct val="100000"/>
              </a:lnSpc>
              <a:spcBef>
                <a:spcPts val="375"/>
              </a:spcBef>
              <a:buSzPct val="94594"/>
              <a:buFont typeface="Franklin Gothic Book"/>
              <a:buChar char="–"/>
              <a:tabLst>
                <a:tab pos="814069" algn="l"/>
                <a:tab pos="814705" algn="l"/>
              </a:tabLst>
            </a:pPr>
            <a:r>
              <a:rPr dirty="0" sz="1850" spc="-100" i="1">
                <a:solidFill>
                  <a:srgbClr val="191B0E"/>
                </a:solidFill>
                <a:latin typeface="华文楷体"/>
                <a:cs typeface="华文楷体"/>
              </a:rPr>
              <a:t>数据考虑不周全引起强度或负载问题。</a:t>
            </a:r>
            <a:endParaRPr sz="1850">
              <a:latin typeface="华文楷体"/>
              <a:cs typeface="华文楷体"/>
            </a:endParaRPr>
          </a:p>
          <a:p>
            <a:pPr lvl="1" marL="814069" indent="-337185">
              <a:lnSpc>
                <a:spcPct val="100000"/>
              </a:lnSpc>
              <a:spcBef>
                <a:spcPts val="370"/>
              </a:spcBef>
              <a:buSzPct val="94594"/>
              <a:buFont typeface="Franklin Gothic Book"/>
              <a:buChar char="–"/>
              <a:tabLst>
                <a:tab pos="814069" algn="l"/>
                <a:tab pos="814705" algn="l"/>
              </a:tabLst>
            </a:pPr>
            <a:r>
              <a:rPr dirty="0" sz="1850" spc="-100" i="1">
                <a:solidFill>
                  <a:srgbClr val="191B0E"/>
                </a:solidFill>
                <a:latin typeface="华文楷体"/>
                <a:cs typeface="华文楷体"/>
              </a:rPr>
              <a:t>对边界考虑不够周全，漏掉某几个边界条件造成的错误。</a:t>
            </a:r>
            <a:endParaRPr sz="1850">
              <a:latin typeface="华文楷体"/>
              <a:cs typeface="华文楷体"/>
            </a:endParaRPr>
          </a:p>
          <a:p>
            <a:pPr lvl="1" marL="814069" marR="5080" indent="-337185">
              <a:lnSpc>
                <a:spcPts val="2000"/>
              </a:lnSpc>
              <a:spcBef>
                <a:spcPts val="605"/>
              </a:spcBef>
              <a:buSzPct val="94594"/>
              <a:buFont typeface="Franklin Gothic Book"/>
              <a:buChar char="–"/>
              <a:tabLst>
                <a:tab pos="814069" algn="l"/>
                <a:tab pos="814705" algn="l"/>
              </a:tabLst>
            </a:pPr>
            <a:r>
              <a:rPr dirty="0" sz="1850" spc="-100" i="1">
                <a:solidFill>
                  <a:srgbClr val="191B0E"/>
                </a:solidFill>
                <a:latin typeface="华文楷体"/>
                <a:cs typeface="华文楷体"/>
              </a:rPr>
              <a:t>对一些实时应用系统，保证精确的时间同步，否则容易引起时间上不协调、 </a:t>
            </a:r>
            <a:r>
              <a:rPr dirty="0" sz="1850" spc="-100" i="1">
                <a:solidFill>
                  <a:srgbClr val="191B0E"/>
                </a:solidFill>
                <a:latin typeface="华文楷体"/>
                <a:cs typeface="华文楷体"/>
              </a:rPr>
              <a:t>不一致性带来的问题。</a:t>
            </a:r>
            <a:endParaRPr sz="1850">
              <a:latin typeface="华文楷体"/>
              <a:cs typeface="华文楷体"/>
            </a:endParaRPr>
          </a:p>
          <a:p>
            <a:pPr lvl="1" marL="814069" indent="-337185">
              <a:lnSpc>
                <a:spcPct val="100000"/>
              </a:lnSpc>
              <a:spcBef>
                <a:spcPts val="340"/>
              </a:spcBef>
              <a:buSzPct val="94594"/>
              <a:buFont typeface="Franklin Gothic Book"/>
              <a:buChar char="–"/>
              <a:tabLst>
                <a:tab pos="814069" algn="l"/>
                <a:tab pos="814705" algn="l"/>
              </a:tabLst>
            </a:pPr>
            <a:r>
              <a:rPr dirty="0" sz="1850" spc="-100" i="1">
                <a:solidFill>
                  <a:srgbClr val="191B0E"/>
                </a:solidFill>
                <a:latin typeface="华文楷体"/>
                <a:cs typeface="华文楷体"/>
              </a:rPr>
              <a:t>没有考虑系统崩溃后在系统安全性、可靠性的隐患。</a:t>
            </a:r>
            <a:endParaRPr sz="1850">
              <a:latin typeface="华文楷体"/>
              <a:cs typeface="华文楷体"/>
            </a:endParaRPr>
          </a:p>
          <a:p>
            <a:pPr lvl="1" marL="814069" indent="-337185">
              <a:lnSpc>
                <a:spcPct val="100000"/>
              </a:lnSpc>
              <a:spcBef>
                <a:spcPts val="365"/>
              </a:spcBef>
              <a:buSzPct val="94594"/>
              <a:buFont typeface="Franklin Gothic Book"/>
              <a:buChar char="–"/>
              <a:tabLst>
                <a:tab pos="814069" algn="l"/>
                <a:tab pos="814705" algn="l"/>
              </a:tabLst>
            </a:pPr>
            <a:r>
              <a:rPr dirty="0" sz="1850" spc="-100" i="1">
                <a:solidFill>
                  <a:srgbClr val="191B0E"/>
                </a:solidFill>
                <a:latin typeface="华文楷体"/>
                <a:cs typeface="华文楷体"/>
              </a:rPr>
              <a:t>硬件或系统软件上存在的错误。</a:t>
            </a:r>
            <a:endParaRPr sz="1850">
              <a:latin typeface="华文楷体"/>
              <a:cs typeface="华文楷体"/>
            </a:endParaRPr>
          </a:p>
          <a:p>
            <a:pPr lvl="1" marL="814069" indent="-337185">
              <a:lnSpc>
                <a:spcPct val="100000"/>
              </a:lnSpc>
              <a:spcBef>
                <a:spcPts val="370"/>
              </a:spcBef>
              <a:buSzPct val="94594"/>
              <a:buFont typeface="Franklin Gothic Book"/>
              <a:buChar char="–"/>
              <a:tabLst>
                <a:tab pos="814069" algn="l"/>
                <a:tab pos="814705" algn="l"/>
              </a:tabLst>
            </a:pPr>
            <a:r>
              <a:rPr dirty="0" sz="1850" spc="-100" i="1">
                <a:solidFill>
                  <a:srgbClr val="191B0E"/>
                </a:solidFill>
                <a:latin typeface="华文楷体"/>
                <a:cs typeface="华文楷体"/>
              </a:rPr>
              <a:t>软件开发标准或过程上的错误。</a:t>
            </a:r>
            <a:endParaRPr sz="1850">
              <a:latin typeface="华文楷体"/>
              <a:cs typeface="华文楷体"/>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853063" y="771905"/>
            <a:ext cx="5840095" cy="6014720"/>
          </a:xfrm>
          <a:custGeom>
            <a:avLst/>
            <a:gdLst/>
            <a:ahLst/>
            <a:cxnLst/>
            <a:rect l="l" t="t" r="r" b="b"/>
            <a:pathLst>
              <a:path w="5840095" h="6014720">
                <a:moveTo>
                  <a:pt x="0" y="6014466"/>
                </a:moveTo>
                <a:lnTo>
                  <a:pt x="5840089" y="6014466"/>
                </a:lnTo>
                <a:lnTo>
                  <a:pt x="5840089" y="0"/>
                </a:lnTo>
                <a:lnTo>
                  <a:pt x="0" y="0"/>
                </a:lnTo>
                <a:lnTo>
                  <a:pt x="0" y="6014466"/>
                </a:lnTo>
                <a:close/>
              </a:path>
            </a:pathLst>
          </a:custGeom>
          <a:solidFill>
            <a:srgbClr val="EFEDE3"/>
          </a:solidFill>
        </p:spPr>
        <p:txBody>
          <a:bodyPr wrap="square" lIns="0" tIns="0" rIns="0" bIns="0" rtlCol="0"/>
          <a:lstStyle/>
          <a:p/>
        </p:txBody>
      </p:sp>
      <p:sp>
        <p:nvSpPr>
          <p:cNvPr id="3" name="object 3"/>
          <p:cNvSpPr/>
          <p:nvPr/>
        </p:nvSpPr>
        <p:spPr>
          <a:xfrm>
            <a:off x="1403" y="772668"/>
            <a:ext cx="4651375" cy="6014085"/>
          </a:xfrm>
          <a:custGeom>
            <a:avLst/>
            <a:gdLst/>
            <a:ahLst/>
            <a:cxnLst/>
            <a:rect l="l" t="t" r="r" b="b"/>
            <a:pathLst>
              <a:path w="4651375" h="6014084">
                <a:moveTo>
                  <a:pt x="0" y="0"/>
                </a:moveTo>
                <a:lnTo>
                  <a:pt x="0" y="6013704"/>
                </a:lnTo>
                <a:lnTo>
                  <a:pt x="4651248" y="6013704"/>
                </a:lnTo>
                <a:lnTo>
                  <a:pt x="4651248" y="0"/>
                </a:lnTo>
                <a:lnTo>
                  <a:pt x="0" y="0"/>
                </a:lnTo>
                <a:close/>
              </a:path>
            </a:pathLst>
          </a:custGeom>
          <a:solidFill>
            <a:srgbClr val="8C8D86"/>
          </a:solidFill>
        </p:spPr>
        <p:txBody>
          <a:bodyPr wrap="square" lIns="0" tIns="0" rIns="0" bIns="0" rtlCol="0"/>
          <a:lstStyle/>
          <a:p/>
        </p:txBody>
      </p:sp>
      <p:sp>
        <p:nvSpPr>
          <p:cNvPr id="4" name="object 4"/>
          <p:cNvSpPr/>
          <p:nvPr/>
        </p:nvSpPr>
        <p:spPr>
          <a:xfrm>
            <a:off x="4652657" y="772668"/>
            <a:ext cx="200660" cy="6014085"/>
          </a:xfrm>
          <a:custGeom>
            <a:avLst/>
            <a:gdLst/>
            <a:ahLst/>
            <a:cxnLst/>
            <a:rect l="l" t="t" r="r" b="b"/>
            <a:pathLst>
              <a:path w="200660" h="6014084">
                <a:moveTo>
                  <a:pt x="0" y="0"/>
                </a:moveTo>
                <a:lnTo>
                  <a:pt x="0" y="6013704"/>
                </a:lnTo>
                <a:lnTo>
                  <a:pt x="200406" y="6013704"/>
                </a:lnTo>
                <a:lnTo>
                  <a:pt x="200405" y="0"/>
                </a:lnTo>
                <a:lnTo>
                  <a:pt x="0" y="0"/>
                </a:lnTo>
                <a:close/>
              </a:path>
            </a:pathLst>
          </a:custGeom>
          <a:solidFill>
            <a:srgbClr val="191B0E"/>
          </a:solidFill>
        </p:spPr>
        <p:txBody>
          <a:bodyPr wrap="square" lIns="0" tIns="0" rIns="0" bIns="0" rtlCol="0"/>
          <a:lstStyle/>
          <a:p/>
        </p:txBody>
      </p:sp>
      <p:sp>
        <p:nvSpPr>
          <p:cNvPr id="5" name="object 5"/>
          <p:cNvSpPr/>
          <p:nvPr/>
        </p:nvSpPr>
        <p:spPr>
          <a:xfrm>
            <a:off x="5222719" y="1288541"/>
            <a:ext cx="5098710" cy="5100728"/>
          </a:xfrm>
          <a:prstGeom prst="rect">
            <a:avLst/>
          </a:prstGeom>
          <a:blipFill>
            <a:blip r:embed="rId2" cstate="print"/>
            <a:stretch>
              <a:fillRect/>
            </a:stretch>
          </a:blipFill>
        </p:spPr>
        <p:txBody>
          <a:bodyPr wrap="square" lIns="0" tIns="0" rIns="0" bIns="0" rtlCol="0"/>
          <a:lstStyle/>
          <a:p/>
        </p:txBody>
      </p:sp>
      <p:sp>
        <p:nvSpPr>
          <p:cNvPr id="6" name="object 6"/>
          <p:cNvSpPr txBox="1">
            <a:spLocks noGrp="1"/>
          </p:cNvSpPr>
          <p:nvPr>
            <p:ph type="title"/>
          </p:nvPr>
        </p:nvSpPr>
        <p:spPr>
          <a:xfrm>
            <a:off x="7345051" y="849121"/>
            <a:ext cx="854710" cy="274320"/>
          </a:xfrm>
          <a:prstGeom prst="rect"/>
        </p:spPr>
        <p:txBody>
          <a:bodyPr wrap="square" lIns="0" tIns="16510" rIns="0" bIns="0" rtlCol="0" vert="horz">
            <a:spAutoFit/>
          </a:bodyPr>
          <a:lstStyle/>
          <a:p>
            <a:pPr marL="12700">
              <a:lnSpc>
                <a:spcPct val="100000"/>
              </a:lnSpc>
              <a:spcBef>
                <a:spcPts val="130"/>
              </a:spcBef>
            </a:pPr>
            <a:r>
              <a:rPr dirty="0" sz="1600" spc="30">
                <a:solidFill>
                  <a:srgbClr val="585858"/>
                </a:solidFill>
              </a:rPr>
              <a:t>缺陷来源</a:t>
            </a:r>
            <a:endParaRPr sz="1600"/>
          </a:p>
        </p:txBody>
      </p:sp>
      <p:sp>
        <p:nvSpPr>
          <p:cNvPr id="7" name="object 7"/>
          <p:cNvSpPr/>
          <p:nvPr/>
        </p:nvSpPr>
        <p:spPr>
          <a:xfrm>
            <a:off x="5860427" y="6569202"/>
            <a:ext cx="84582" cy="84581"/>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7601598" y="6569202"/>
            <a:ext cx="85344" cy="84581"/>
          </a:xfrm>
          <a:prstGeom prst="rect">
            <a:avLst/>
          </a:prstGeom>
          <a:blipFill>
            <a:blip r:embed="rId4" cstate="print"/>
            <a:stretch>
              <a:fillRect/>
            </a:stretch>
          </a:blipFill>
        </p:spPr>
        <p:txBody>
          <a:bodyPr wrap="square" lIns="0" tIns="0" rIns="0" bIns="0" rtlCol="0"/>
          <a:lstStyle/>
          <a:p/>
        </p:txBody>
      </p:sp>
      <p:sp>
        <p:nvSpPr>
          <p:cNvPr id="9" name="object 9"/>
          <p:cNvSpPr/>
          <p:nvPr/>
        </p:nvSpPr>
        <p:spPr>
          <a:xfrm>
            <a:off x="8410079" y="6569202"/>
            <a:ext cx="84581" cy="84581"/>
          </a:xfrm>
          <a:prstGeom prst="rect">
            <a:avLst/>
          </a:prstGeom>
          <a:blipFill>
            <a:blip r:embed="rId5" cstate="print"/>
            <a:stretch>
              <a:fillRect/>
            </a:stretch>
          </a:blipFill>
        </p:spPr>
        <p:txBody>
          <a:bodyPr wrap="square" lIns="0" tIns="0" rIns="0" bIns="0" rtlCol="0"/>
          <a:lstStyle/>
          <a:p/>
        </p:txBody>
      </p:sp>
      <p:sp>
        <p:nvSpPr>
          <p:cNvPr id="10" name="object 10"/>
          <p:cNvSpPr/>
          <p:nvPr/>
        </p:nvSpPr>
        <p:spPr>
          <a:xfrm>
            <a:off x="9351898" y="6569202"/>
            <a:ext cx="84581" cy="84581"/>
          </a:xfrm>
          <a:prstGeom prst="rect">
            <a:avLst/>
          </a:prstGeom>
          <a:blipFill>
            <a:blip r:embed="rId6" cstate="print"/>
            <a:stretch>
              <a:fillRect/>
            </a:stretch>
          </a:blipFill>
        </p:spPr>
        <p:txBody>
          <a:bodyPr wrap="square" lIns="0" tIns="0" rIns="0" bIns="0" rtlCol="0"/>
          <a:lstStyle/>
          <a:p/>
        </p:txBody>
      </p:sp>
      <p:sp>
        <p:nvSpPr>
          <p:cNvPr id="11" name="object 11"/>
          <p:cNvSpPr txBox="1"/>
          <p:nvPr/>
        </p:nvSpPr>
        <p:spPr>
          <a:xfrm>
            <a:off x="5953639" y="6500874"/>
            <a:ext cx="3783965" cy="185420"/>
          </a:xfrm>
          <a:prstGeom prst="rect">
            <a:avLst/>
          </a:prstGeom>
        </p:spPr>
        <p:txBody>
          <a:bodyPr wrap="square" lIns="0" tIns="12700" rIns="0" bIns="0" rtlCol="0" vert="horz">
            <a:spAutoFit/>
          </a:bodyPr>
          <a:lstStyle/>
          <a:p>
            <a:pPr marL="12700">
              <a:lnSpc>
                <a:spcPct val="100000"/>
              </a:lnSpc>
              <a:spcBef>
                <a:spcPts val="100"/>
              </a:spcBef>
              <a:tabLst>
                <a:tab pos="1753235" algn="l"/>
                <a:tab pos="2562225" algn="l"/>
                <a:tab pos="3503929" algn="l"/>
              </a:tabLst>
            </a:pPr>
            <a:r>
              <a:rPr dirty="0" sz="1050">
                <a:solidFill>
                  <a:srgbClr val="585858"/>
                </a:solidFill>
                <a:latin typeface="华文楷体"/>
                <a:cs typeface="华文楷体"/>
              </a:rPr>
              <a:t>软件产品说明书（需求）	软件设计	软件编码、	其他</a:t>
            </a:r>
            <a:endParaRPr sz="1050">
              <a:latin typeface="华文楷体"/>
              <a:cs typeface="华文楷体"/>
            </a:endParaRPr>
          </a:p>
        </p:txBody>
      </p:sp>
      <p:sp>
        <p:nvSpPr>
          <p:cNvPr id="12" name="object 12"/>
          <p:cNvSpPr txBox="1"/>
          <p:nvPr/>
        </p:nvSpPr>
        <p:spPr>
          <a:xfrm>
            <a:off x="311029" y="896366"/>
            <a:ext cx="3235325" cy="1294765"/>
          </a:xfrm>
          <a:prstGeom prst="rect">
            <a:avLst/>
          </a:prstGeom>
        </p:spPr>
        <p:txBody>
          <a:bodyPr wrap="square" lIns="0" tIns="13970" rIns="0" bIns="0" rtlCol="0" vert="horz">
            <a:spAutoFit/>
          </a:bodyPr>
          <a:lstStyle/>
          <a:p>
            <a:pPr marL="12700">
              <a:lnSpc>
                <a:spcPct val="100000"/>
              </a:lnSpc>
              <a:spcBef>
                <a:spcPts val="110"/>
              </a:spcBef>
            </a:pPr>
            <a:r>
              <a:rPr dirty="0" sz="4200" spc="10">
                <a:solidFill>
                  <a:srgbClr val="191B0E"/>
                </a:solidFill>
                <a:latin typeface="华文楷体"/>
                <a:cs typeface="华文楷体"/>
              </a:rPr>
              <a:t>软件缺陷来源</a:t>
            </a:r>
            <a:endParaRPr sz="4200">
              <a:latin typeface="华文楷体"/>
              <a:cs typeface="华文楷体"/>
            </a:endParaRPr>
          </a:p>
          <a:p>
            <a:pPr marL="349250" indent="-337185">
              <a:lnSpc>
                <a:spcPct val="100000"/>
              </a:lnSpc>
              <a:spcBef>
                <a:spcPts val="3260"/>
              </a:spcBef>
              <a:buFont typeface="Franklin Gothic Book"/>
              <a:buChar char="■"/>
              <a:tabLst>
                <a:tab pos="349250" algn="l"/>
                <a:tab pos="349885" algn="l"/>
              </a:tabLst>
            </a:pPr>
            <a:r>
              <a:rPr dirty="0" sz="1400" b="1">
                <a:solidFill>
                  <a:srgbClr val="191B0E"/>
                </a:solidFill>
                <a:latin typeface="华文楷体"/>
                <a:cs typeface="华文楷体"/>
              </a:rPr>
              <a:t>为什么需求阶段最多</a:t>
            </a:r>
            <a:endParaRPr sz="1400">
              <a:latin typeface="华文楷体"/>
              <a:cs typeface="华文楷体"/>
            </a:endParaRPr>
          </a:p>
        </p:txBody>
      </p:sp>
      <p:sp>
        <p:nvSpPr>
          <p:cNvPr id="13" name="object 13"/>
          <p:cNvSpPr txBox="1"/>
          <p:nvPr/>
        </p:nvSpPr>
        <p:spPr>
          <a:xfrm>
            <a:off x="775849" y="2500296"/>
            <a:ext cx="3582035" cy="3781425"/>
          </a:xfrm>
          <a:prstGeom prst="rect">
            <a:avLst/>
          </a:prstGeom>
        </p:spPr>
        <p:txBody>
          <a:bodyPr wrap="square" lIns="0" tIns="36830" rIns="0" bIns="0" rtlCol="0" vert="horz">
            <a:spAutoFit/>
          </a:bodyPr>
          <a:lstStyle/>
          <a:p>
            <a:pPr marL="349250" marR="5080" indent="-337185">
              <a:lnSpc>
                <a:spcPct val="90800"/>
              </a:lnSpc>
              <a:spcBef>
                <a:spcPts val="290"/>
              </a:spcBef>
              <a:buSzPct val="93548"/>
              <a:buFont typeface="Franklin Gothic Book"/>
              <a:buChar char="–"/>
              <a:tabLst>
                <a:tab pos="349250" algn="l"/>
                <a:tab pos="349885" algn="l"/>
              </a:tabLst>
            </a:pPr>
            <a:r>
              <a:rPr dirty="0" sz="1550" spc="-65" i="1">
                <a:solidFill>
                  <a:srgbClr val="191B0E"/>
                </a:solidFill>
                <a:latin typeface="华文楷体"/>
                <a:cs typeface="华文楷体"/>
              </a:rPr>
              <a:t>用户一般是非计算机专业人员，软件 </a:t>
            </a:r>
            <a:r>
              <a:rPr dirty="0" sz="1550" spc="-60" i="1">
                <a:solidFill>
                  <a:srgbClr val="191B0E"/>
                </a:solidFill>
                <a:latin typeface="华文楷体"/>
                <a:cs typeface="华文楷体"/>
              </a:rPr>
              <a:t>开发人员和用户的沟通存在较大困难， </a:t>
            </a:r>
            <a:r>
              <a:rPr dirty="0" sz="1550" spc="-65" i="1">
                <a:solidFill>
                  <a:srgbClr val="191B0E"/>
                </a:solidFill>
                <a:latin typeface="华文楷体"/>
                <a:cs typeface="华文楷体"/>
              </a:rPr>
              <a:t>对要开发的产品功能理解不一致。</a:t>
            </a:r>
            <a:endParaRPr sz="1550">
              <a:latin typeface="华文楷体"/>
              <a:cs typeface="华文楷体"/>
            </a:endParaRPr>
          </a:p>
          <a:p>
            <a:pPr algn="just" marL="349250" marR="199390" indent="-337185">
              <a:lnSpc>
                <a:spcPct val="90800"/>
              </a:lnSpc>
              <a:spcBef>
                <a:spcPts val="595"/>
              </a:spcBef>
              <a:buSzPct val="93548"/>
              <a:buFont typeface="Franklin Gothic Book"/>
              <a:buChar char="–"/>
              <a:tabLst>
                <a:tab pos="349885" algn="l"/>
              </a:tabLst>
            </a:pPr>
            <a:r>
              <a:rPr dirty="0" sz="1550" spc="-60" i="1">
                <a:solidFill>
                  <a:srgbClr val="191B0E"/>
                </a:solidFill>
                <a:latin typeface="华文楷体"/>
                <a:cs typeface="华文楷体"/>
              </a:rPr>
              <a:t>由于软件产品还没有设计、开发、完 全靠想象去描述系统的实现结果，所 </a:t>
            </a:r>
            <a:r>
              <a:rPr dirty="0" sz="1550" spc="-65" i="1">
                <a:solidFill>
                  <a:srgbClr val="191B0E"/>
                </a:solidFill>
                <a:latin typeface="华文楷体"/>
                <a:cs typeface="华文楷体"/>
              </a:rPr>
              <a:t>以有些特性还不够清晰。</a:t>
            </a:r>
            <a:endParaRPr sz="1550">
              <a:latin typeface="华文楷体"/>
              <a:cs typeface="华文楷体"/>
            </a:endParaRPr>
          </a:p>
          <a:p>
            <a:pPr marL="349250" marR="5080" indent="-337185">
              <a:lnSpc>
                <a:spcPct val="90800"/>
              </a:lnSpc>
              <a:spcBef>
                <a:spcPts val="585"/>
              </a:spcBef>
              <a:buSzPct val="93548"/>
              <a:buFont typeface="Franklin Gothic Book"/>
              <a:buChar char="–"/>
              <a:tabLst>
                <a:tab pos="349250" algn="l"/>
                <a:tab pos="349885" algn="l"/>
              </a:tabLst>
            </a:pPr>
            <a:r>
              <a:rPr dirty="0" sz="1550" spc="-65" i="1">
                <a:solidFill>
                  <a:srgbClr val="191B0E"/>
                </a:solidFill>
                <a:latin typeface="华文楷体"/>
                <a:cs typeface="华文楷体"/>
              </a:rPr>
              <a:t>需求变化的不一致性。用户的需求总 是在不断变化的，这些变化如果没有 </a:t>
            </a:r>
            <a:r>
              <a:rPr dirty="0" sz="1550" spc="-60" i="1">
                <a:solidFill>
                  <a:srgbClr val="191B0E"/>
                </a:solidFill>
                <a:latin typeface="华文楷体"/>
                <a:cs typeface="华文楷体"/>
              </a:rPr>
              <a:t>在产品规格说明书中得到正确的描述， </a:t>
            </a:r>
            <a:r>
              <a:rPr dirty="0" sz="1550" spc="-65" i="1">
                <a:solidFill>
                  <a:srgbClr val="191B0E"/>
                </a:solidFill>
                <a:latin typeface="华文楷体"/>
                <a:cs typeface="华文楷体"/>
              </a:rPr>
              <a:t>容易引起前后文，上下文的矛盾。</a:t>
            </a:r>
            <a:endParaRPr sz="1550">
              <a:latin typeface="华文楷体"/>
              <a:cs typeface="华文楷体"/>
            </a:endParaRPr>
          </a:p>
          <a:p>
            <a:pPr algn="just" marL="349250" marR="199390" indent="-337185">
              <a:lnSpc>
                <a:spcPct val="90800"/>
              </a:lnSpc>
              <a:spcBef>
                <a:spcPts val="585"/>
              </a:spcBef>
              <a:buSzPct val="93548"/>
              <a:buFont typeface="Franklin Gothic Book"/>
              <a:buChar char="–"/>
              <a:tabLst>
                <a:tab pos="349885" algn="l"/>
              </a:tabLst>
            </a:pPr>
            <a:r>
              <a:rPr dirty="0" sz="1550" spc="-60" i="1">
                <a:solidFill>
                  <a:srgbClr val="191B0E"/>
                </a:solidFill>
                <a:latin typeface="华文楷体"/>
                <a:cs typeface="华文楷体"/>
              </a:rPr>
              <a:t>对规格说明书不够重视，在规格说明 书的设计和写作上投入的人力，时间 </a:t>
            </a:r>
            <a:r>
              <a:rPr dirty="0" sz="1550" spc="-65" i="1">
                <a:solidFill>
                  <a:srgbClr val="191B0E"/>
                </a:solidFill>
                <a:latin typeface="华文楷体"/>
                <a:cs typeface="华文楷体"/>
              </a:rPr>
              <a:t>不足。</a:t>
            </a:r>
            <a:endParaRPr sz="1550">
              <a:latin typeface="华文楷体"/>
              <a:cs typeface="华文楷体"/>
            </a:endParaRPr>
          </a:p>
          <a:p>
            <a:pPr marL="349250" marR="5080" indent="-337185">
              <a:lnSpc>
                <a:spcPct val="90800"/>
              </a:lnSpc>
              <a:spcBef>
                <a:spcPts val="590"/>
              </a:spcBef>
              <a:buSzPct val="93548"/>
              <a:buFont typeface="Franklin Gothic Book"/>
              <a:buChar char="–"/>
              <a:tabLst>
                <a:tab pos="349250" algn="l"/>
                <a:tab pos="349885" algn="l"/>
              </a:tabLst>
            </a:pPr>
            <a:r>
              <a:rPr dirty="0" sz="1550" spc="-60" i="1">
                <a:solidFill>
                  <a:srgbClr val="191B0E"/>
                </a:solidFill>
                <a:latin typeface="华文楷体"/>
                <a:cs typeface="华文楷体"/>
              </a:rPr>
              <a:t>没有在整个开发队伍中进行充分沟通， </a:t>
            </a:r>
            <a:r>
              <a:rPr dirty="0" sz="1550" spc="-65" i="1">
                <a:solidFill>
                  <a:srgbClr val="191B0E"/>
                </a:solidFill>
                <a:latin typeface="华文楷体"/>
                <a:cs typeface="华文楷体"/>
              </a:rPr>
              <a:t>有时只有设计师或项目经理得到比较 多的信息。</a:t>
            </a:r>
            <a:endParaRPr sz="1550">
              <a:latin typeface="华文楷体"/>
              <a:cs typeface="华文楷体"/>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5372100" cy="560705"/>
          </a:xfrm>
          <a:prstGeom prst="rect"/>
        </p:spPr>
        <p:txBody>
          <a:bodyPr wrap="square" lIns="0" tIns="13970" rIns="0" bIns="0" rtlCol="0" vert="horz">
            <a:spAutoFit/>
          </a:bodyPr>
          <a:lstStyle/>
          <a:p>
            <a:pPr marL="12700">
              <a:lnSpc>
                <a:spcPct val="100000"/>
              </a:lnSpc>
              <a:spcBef>
                <a:spcPts val="110"/>
              </a:spcBef>
            </a:pPr>
            <a:r>
              <a:rPr dirty="0" spc="5"/>
              <a:t>软件缺陷在不同阶段的发布</a:t>
            </a:r>
          </a:p>
        </p:txBody>
      </p:sp>
      <p:sp>
        <p:nvSpPr>
          <p:cNvPr id="3" name="object 3"/>
          <p:cNvSpPr txBox="1"/>
          <p:nvPr/>
        </p:nvSpPr>
        <p:spPr>
          <a:xfrm>
            <a:off x="1272673" y="1827076"/>
            <a:ext cx="8152130" cy="1044575"/>
          </a:xfrm>
          <a:prstGeom prst="rect">
            <a:avLst/>
          </a:prstGeom>
        </p:spPr>
        <p:txBody>
          <a:bodyPr wrap="square" lIns="0" tIns="128270" rIns="0" bIns="0" rtlCol="0" vert="horz">
            <a:spAutoFit/>
          </a:bodyPr>
          <a:lstStyle/>
          <a:p>
            <a:pPr marL="349250" indent="-337185">
              <a:lnSpc>
                <a:spcPct val="100000"/>
              </a:lnSpc>
              <a:spcBef>
                <a:spcPts val="1010"/>
              </a:spcBef>
              <a:buFont typeface="Franklin Gothic Book"/>
              <a:buChar char="■"/>
              <a:tabLst>
                <a:tab pos="349250" algn="l"/>
                <a:tab pos="349885" algn="l"/>
              </a:tabLst>
            </a:pPr>
            <a:r>
              <a:rPr dirty="0" sz="1750">
                <a:solidFill>
                  <a:srgbClr val="191B0E"/>
                </a:solidFill>
                <a:latin typeface="华文楷体"/>
                <a:cs typeface="华文楷体"/>
              </a:rPr>
              <a:t>在真正的程序测试之前，通过审查、评审会可以发现更多的缺陷</a:t>
            </a:r>
            <a:endParaRPr sz="1750">
              <a:latin typeface="华文楷体"/>
              <a:cs typeface="华文楷体"/>
            </a:endParaRPr>
          </a:p>
          <a:p>
            <a:pPr marL="349250" marR="5080" indent="-337185">
              <a:lnSpc>
                <a:spcPts val="2000"/>
              </a:lnSpc>
              <a:spcBef>
                <a:spcPts val="1060"/>
              </a:spcBef>
              <a:buFont typeface="Franklin Gothic Book"/>
              <a:buChar char="■"/>
              <a:tabLst>
                <a:tab pos="349250" algn="l"/>
                <a:tab pos="349885" algn="l"/>
              </a:tabLst>
            </a:pPr>
            <a:r>
              <a:rPr dirty="0" sz="1750">
                <a:solidFill>
                  <a:srgbClr val="191B0E"/>
                </a:solidFill>
                <a:latin typeface="华文楷体"/>
                <a:cs typeface="华文楷体"/>
              </a:rPr>
              <a:t>规格说明书的缺陷会在需求分析审查、设计、编码、测试等过程中会逐步发现， </a:t>
            </a:r>
            <a:r>
              <a:rPr dirty="0" sz="1750">
                <a:solidFill>
                  <a:srgbClr val="191B0E"/>
                </a:solidFill>
                <a:latin typeface="华文楷体"/>
                <a:cs typeface="华文楷体"/>
              </a:rPr>
              <a:t>而不能在需求分析一个阶段发现</a:t>
            </a:r>
            <a:endParaRPr sz="1750">
              <a:latin typeface="华文楷体"/>
              <a:cs typeface="华文楷体"/>
            </a:endParaRPr>
          </a:p>
        </p:txBody>
      </p:sp>
      <p:sp>
        <p:nvSpPr>
          <p:cNvPr id="4" name="object 4"/>
          <p:cNvSpPr/>
          <p:nvPr/>
        </p:nvSpPr>
        <p:spPr>
          <a:xfrm>
            <a:off x="3134753" y="3252978"/>
            <a:ext cx="5424678" cy="2935223"/>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95605" y="3346196"/>
            <a:ext cx="5636895" cy="987425"/>
          </a:xfrm>
          <a:prstGeom prst="rect"/>
        </p:spPr>
        <p:txBody>
          <a:bodyPr wrap="square" lIns="0" tIns="13970" rIns="0" bIns="0" rtlCol="0" vert="horz">
            <a:spAutoFit/>
          </a:bodyPr>
          <a:lstStyle/>
          <a:p>
            <a:pPr marL="12700">
              <a:lnSpc>
                <a:spcPct val="100000"/>
              </a:lnSpc>
              <a:spcBef>
                <a:spcPts val="110"/>
              </a:spcBef>
            </a:pPr>
            <a:r>
              <a:rPr dirty="0" sz="6300" spc="10">
                <a:solidFill>
                  <a:srgbClr val="EFEDE3"/>
                </a:solidFill>
              </a:rPr>
              <a:t>软件测试的背景</a:t>
            </a:r>
            <a:endParaRPr sz="63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3590925" cy="560705"/>
          </a:xfrm>
          <a:prstGeom prst="rect"/>
        </p:spPr>
        <p:txBody>
          <a:bodyPr wrap="square" lIns="0" tIns="13970" rIns="0" bIns="0" rtlCol="0" vert="horz">
            <a:spAutoFit/>
          </a:bodyPr>
          <a:lstStyle/>
          <a:p>
            <a:pPr marL="12700">
              <a:lnSpc>
                <a:spcPct val="100000"/>
              </a:lnSpc>
              <a:spcBef>
                <a:spcPts val="110"/>
              </a:spcBef>
            </a:pPr>
            <a:r>
              <a:rPr dirty="0" spc="5"/>
              <a:t>软件缺陷修复成本</a:t>
            </a:r>
          </a:p>
        </p:txBody>
      </p:sp>
      <p:sp>
        <p:nvSpPr>
          <p:cNvPr id="3" name="object 3"/>
          <p:cNvSpPr/>
          <p:nvPr/>
        </p:nvSpPr>
        <p:spPr>
          <a:xfrm>
            <a:off x="7712849" y="5636132"/>
            <a:ext cx="781050" cy="0"/>
          </a:xfrm>
          <a:custGeom>
            <a:avLst/>
            <a:gdLst/>
            <a:ahLst/>
            <a:cxnLst/>
            <a:rect l="l" t="t" r="r" b="b"/>
            <a:pathLst>
              <a:path w="781050" h="0">
                <a:moveTo>
                  <a:pt x="0" y="0"/>
                </a:moveTo>
                <a:lnTo>
                  <a:pt x="781050" y="0"/>
                </a:lnTo>
              </a:path>
            </a:pathLst>
          </a:custGeom>
          <a:ln w="8382">
            <a:solidFill>
              <a:srgbClr val="D9D9D9"/>
            </a:solidFill>
          </a:ln>
        </p:spPr>
        <p:txBody>
          <a:bodyPr wrap="square" lIns="0" tIns="0" rIns="0" bIns="0" rtlCol="0"/>
          <a:lstStyle/>
          <a:p/>
        </p:txBody>
      </p:sp>
      <p:sp>
        <p:nvSpPr>
          <p:cNvPr id="4" name="object 4"/>
          <p:cNvSpPr/>
          <p:nvPr/>
        </p:nvSpPr>
        <p:spPr>
          <a:xfrm>
            <a:off x="6807593" y="5636132"/>
            <a:ext cx="193040" cy="0"/>
          </a:xfrm>
          <a:custGeom>
            <a:avLst/>
            <a:gdLst/>
            <a:ahLst/>
            <a:cxnLst/>
            <a:rect l="l" t="t" r="r" b="b"/>
            <a:pathLst>
              <a:path w="193040" h="0">
                <a:moveTo>
                  <a:pt x="0" y="0"/>
                </a:moveTo>
                <a:lnTo>
                  <a:pt x="192786" y="0"/>
                </a:lnTo>
              </a:path>
            </a:pathLst>
          </a:custGeom>
          <a:ln w="8382">
            <a:solidFill>
              <a:srgbClr val="D9D9D9"/>
            </a:solidFill>
          </a:ln>
        </p:spPr>
        <p:txBody>
          <a:bodyPr wrap="square" lIns="0" tIns="0" rIns="0" bIns="0" rtlCol="0"/>
          <a:lstStyle/>
          <a:p/>
        </p:txBody>
      </p:sp>
      <p:sp>
        <p:nvSpPr>
          <p:cNvPr id="5" name="object 5"/>
          <p:cNvSpPr/>
          <p:nvPr/>
        </p:nvSpPr>
        <p:spPr>
          <a:xfrm>
            <a:off x="2598305" y="5636132"/>
            <a:ext cx="3496945" cy="0"/>
          </a:xfrm>
          <a:custGeom>
            <a:avLst/>
            <a:gdLst/>
            <a:ahLst/>
            <a:cxnLst/>
            <a:rect l="l" t="t" r="r" b="b"/>
            <a:pathLst>
              <a:path w="3496945" h="0">
                <a:moveTo>
                  <a:pt x="0" y="0"/>
                </a:moveTo>
                <a:lnTo>
                  <a:pt x="3496817" y="0"/>
                </a:lnTo>
              </a:path>
            </a:pathLst>
          </a:custGeom>
          <a:ln w="8382">
            <a:solidFill>
              <a:srgbClr val="D9D9D9"/>
            </a:solidFill>
          </a:ln>
        </p:spPr>
        <p:txBody>
          <a:bodyPr wrap="square" lIns="0" tIns="0" rIns="0" bIns="0" rtlCol="0"/>
          <a:lstStyle/>
          <a:p/>
        </p:txBody>
      </p:sp>
      <p:sp>
        <p:nvSpPr>
          <p:cNvPr id="6" name="object 6"/>
          <p:cNvSpPr/>
          <p:nvPr/>
        </p:nvSpPr>
        <p:spPr>
          <a:xfrm>
            <a:off x="7712849" y="5185410"/>
            <a:ext cx="781050" cy="0"/>
          </a:xfrm>
          <a:custGeom>
            <a:avLst/>
            <a:gdLst/>
            <a:ahLst/>
            <a:cxnLst/>
            <a:rect l="l" t="t" r="r" b="b"/>
            <a:pathLst>
              <a:path w="781050" h="0">
                <a:moveTo>
                  <a:pt x="0" y="0"/>
                </a:moveTo>
                <a:lnTo>
                  <a:pt x="781050" y="0"/>
                </a:lnTo>
              </a:path>
            </a:pathLst>
          </a:custGeom>
          <a:ln w="7619">
            <a:solidFill>
              <a:srgbClr val="D9D9D9"/>
            </a:solidFill>
          </a:ln>
        </p:spPr>
        <p:txBody>
          <a:bodyPr wrap="square" lIns="0" tIns="0" rIns="0" bIns="0" rtlCol="0"/>
          <a:lstStyle/>
          <a:p/>
        </p:txBody>
      </p:sp>
      <p:sp>
        <p:nvSpPr>
          <p:cNvPr id="7" name="object 7"/>
          <p:cNvSpPr/>
          <p:nvPr/>
        </p:nvSpPr>
        <p:spPr>
          <a:xfrm>
            <a:off x="2598305" y="5185410"/>
            <a:ext cx="4402455" cy="0"/>
          </a:xfrm>
          <a:custGeom>
            <a:avLst/>
            <a:gdLst/>
            <a:ahLst/>
            <a:cxnLst/>
            <a:rect l="l" t="t" r="r" b="b"/>
            <a:pathLst>
              <a:path w="4402455" h="0">
                <a:moveTo>
                  <a:pt x="0" y="0"/>
                </a:moveTo>
                <a:lnTo>
                  <a:pt x="4402074" y="0"/>
                </a:lnTo>
              </a:path>
            </a:pathLst>
          </a:custGeom>
          <a:ln w="7619">
            <a:solidFill>
              <a:srgbClr val="D9D9D9"/>
            </a:solidFill>
          </a:ln>
        </p:spPr>
        <p:txBody>
          <a:bodyPr wrap="square" lIns="0" tIns="0" rIns="0" bIns="0" rtlCol="0"/>
          <a:lstStyle/>
          <a:p/>
        </p:txBody>
      </p:sp>
      <p:sp>
        <p:nvSpPr>
          <p:cNvPr id="8" name="object 8"/>
          <p:cNvSpPr/>
          <p:nvPr/>
        </p:nvSpPr>
        <p:spPr>
          <a:xfrm>
            <a:off x="7712849" y="4734686"/>
            <a:ext cx="781050" cy="0"/>
          </a:xfrm>
          <a:custGeom>
            <a:avLst/>
            <a:gdLst/>
            <a:ahLst/>
            <a:cxnLst/>
            <a:rect l="l" t="t" r="r" b="b"/>
            <a:pathLst>
              <a:path w="781050" h="0">
                <a:moveTo>
                  <a:pt x="0" y="0"/>
                </a:moveTo>
                <a:lnTo>
                  <a:pt x="781050" y="0"/>
                </a:lnTo>
              </a:path>
            </a:pathLst>
          </a:custGeom>
          <a:ln w="8382">
            <a:solidFill>
              <a:srgbClr val="D9D9D9"/>
            </a:solidFill>
          </a:ln>
        </p:spPr>
        <p:txBody>
          <a:bodyPr wrap="square" lIns="0" tIns="0" rIns="0" bIns="0" rtlCol="0"/>
          <a:lstStyle/>
          <a:p/>
        </p:txBody>
      </p:sp>
      <p:sp>
        <p:nvSpPr>
          <p:cNvPr id="9" name="object 9"/>
          <p:cNvSpPr/>
          <p:nvPr/>
        </p:nvSpPr>
        <p:spPr>
          <a:xfrm>
            <a:off x="2598305" y="4734686"/>
            <a:ext cx="4402455" cy="0"/>
          </a:xfrm>
          <a:custGeom>
            <a:avLst/>
            <a:gdLst/>
            <a:ahLst/>
            <a:cxnLst/>
            <a:rect l="l" t="t" r="r" b="b"/>
            <a:pathLst>
              <a:path w="4402455" h="0">
                <a:moveTo>
                  <a:pt x="0" y="0"/>
                </a:moveTo>
                <a:lnTo>
                  <a:pt x="4402074" y="0"/>
                </a:lnTo>
              </a:path>
            </a:pathLst>
          </a:custGeom>
          <a:ln w="8382">
            <a:solidFill>
              <a:srgbClr val="D9D9D9"/>
            </a:solidFill>
          </a:ln>
        </p:spPr>
        <p:txBody>
          <a:bodyPr wrap="square" lIns="0" tIns="0" rIns="0" bIns="0" rtlCol="0"/>
          <a:lstStyle/>
          <a:p/>
        </p:txBody>
      </p:sp>
      <p:sp>
        <p:nvSpPr>
          <p:cNvPr id="10" name="object 10"/>
          <p:cNvSpPr/>
          <p:nvPr/>
        </p:nvSpPr>
        <p:spPr>
          <a:xfrm>
            <a:off x="7712849" y="4284345"/>
            <a:ext cx="781050" cy="0"/>
          </a:xfrm>
          <a:custGeom>
            <a:avLst/>
            <a:gdLst/>
            <a:ahLst/>
            <a:cxnLst/>
            <a:rect l="l" t="t" r="r" b="b"/>
            <a:pathLst>
              <a:path w="781050" h="0">
                <a:moveTo>
                  <a:pt x="0" y="0"/>
                </a:moveTo>
                <a:lnTo>
                  <a:pt x="781050" y="0"/>
                </a:lnTo>
              </a:path>
            </a:pathLst>
          </a:custGeom>
          <a:ln w="8382">
            <a:solidFill>
              <a:srgbClr val="D9D9D9"/>
            </a:solidFill>
          </a:ln>
        </p:spPr>
        <p:txBody>
          <a:bodyPr wrap="square" lIns="0" tIns="0" rIns="0" bIns="0" rtlCol="0"/>
          <a:lstStyle/>
          <a:p/>
        </p:txBody>
      </p:sp>
      <p:sp>
        <p:nvSpPr>
          <p:cNvPr id="11" name="object 11"/>
          <p:cNvSpPr/>
          <p:nvPr/>
        </p:nvSpPr>
        <p:spPr>
          <a:xfrm>
            <a:off x="2598305" y="4284345"/>
            <a:ext cx="4402455" cy="0"/>
          </a:xfrm>
          <a:custGeom>
            <a:avLst/>
            <a:gdLst/>
            <a:ahLst/>
            <a:cxnLst/>
            <a:rect l="l" t="t" r="r" b="b"/>
            <a:pathLst>
              <a:path w="4402455" h="0">
                <a:moveTo>
                  <a:pt x="0" y="0"/>
                </a:moveTo>
                <a:lnTo>
                  <a:pt x="4402074" y="0"/>
                </a:lnTo>
              </a:path>
            </a:pathLst>
          </a:custGeom>
          <a:ln w="8382">
            <a:solidFill>
              <a:srgbClr val="D9D9D9"/>
            </a:solidFill>
          </a:ln>
        </p:spPr>
        <p:txBody>
          <a:bodyPr wrap="square" lIns="0" tIns="0" rIns="0" bIns="0" rtlCol="0"/>
          <a:lstStyle/>
          <a:p/>
        </p:txBody>
      </p:sp>
      <p:sp>
        <p:nvSpPr>
          <p:cNvPr id="12" name="object 12"/>
          <p:cNvSpPr/>
          <p:nvPr/>
        </p:nvSpPr>
        <p:spPr>
          <a:xfrm>
            <a:off x="2598305" y="3834003"/>
            <a:ext cx="5895975" cy="0"/>
          </a:xfrm>
          <a:custGeom>
            <a:avLst/>
            <a:gdLst/>
            <a:ahLst/>
            <a:cxnLst/>
            <a:rect l="l" t="t" r="r" b="b"/>
            <a:pathLst>
              <a:path w="5895975" h="0">
                <a:moveTo>
                  <a:pt x="0" y="0"/>
                </a:moveTo>
                <a:lnTo>
                  <a:pt x="5895594" y="0"/>
                </a:lnTo>
              </a:path>
            </a:pathLst>
          </a:custGeom>
          <a:ln w="8382">
            <a:solidFill>
              <a:srgbClr val="D9D9D9"/>
            </a:solidFill>
          </a:ln>
        </p:spPr>
        <p:txBody>
          <a:bodyPr wrap="square" lIns="0" tIns="0" rIns="0" bIns="0" rtlCol="0"/>
          <a:lstStyle/>
          <a:p/>
        </p:txBody>
      </p:sp>
      <p:sp>
        <p:nvSpPr>
          <p:cNvPr id="13" name="object 13"/>
          <p:cNvSpPr/>
          <p:nvPr/>
        </p:nvSpPr>
        <p:spPr>
          <a:xfrm>
            <a:off x="2598305" y="3383660"/>
            <a:ext cx="5895975" cy="0"/>
          </a:xfrm>
          <a:custGeom>
            <a:avLst/>
            <a:gdLst/>
            <a:ahLst/>
            <a:cxnLst/>
            <a:rect l="l" t="t" r="r" b="b"/>
            <a:pathLst>
              <a:path w="5895975" h="0">
                <a:moveTo>
                  <a:pt x="0" y="0"/>
                </a:moveTo>
                <a:lnTo>
                  <a:pt x="5895594" y="0"/>
                </a:lnTo>
              </a:path>
            </a:pathLst>
          </a:custGeom>
          <a:ln w="8382">
            <a:solidFill>
              <a:srgbClr val="D9D9D9"/>
            </a:solidFill>
          </a:ln>
        </p:spPr>
        <p:txBody>
          <a:bodyPr wrap="square" lIns="0" tIns="0" rIns="0" bIns="0" rtlCol="0"/>
          <a:lstStyle/>
          <a:p/>
        </p:txBody>
      </p:sp>
      <p:sp>
        <p:nvSpPr>
          <p:cNvPr id="14" name="object 14"/>
          <p:cNvSpPr/>
          <p:nvPr/>
        </p:nvSpPr>
        <p:spPr>
          <a:xfrm>
            <a:off x="3378593" y="5973317"/>
            <a:ext cx="713740" cy="113030"/>
          </a:xfrm>
          <a:custGeom>
            <a:avLst/>
            <a:gdLst/>
            <a:ahLst/>
            <a:cxnLst/>
            <a:rect l="l" t="t" r="r" b="b"/>
            <a:pathLst>
              <a:path w="713739" h="113029">
                <a:moveTo>
                  <a:pt x="0" y="0"/>
                </a:moveTo>
                <a:lnTo>
                  <a:pt x="0" y="112775"/>
                </a:lnTo>
                <a:lnTo>
                  <a:pt x="713232" y="112775"/>
                </a:lnTo>
                <a:lnTo>
                  <a:pt x="713232" y="0"/>
                </a:lnTo>
                <a:lnTo>
                  <a:pt x="0" y="0"/>
                </a:lnTo>
                <a:close/>
              </a:path>
            </a:pathLst>
          </a:custGeom>
          <a:solidFill>
            <a:srgbClr val="8C8D86"/>
          </a:solidFill>
        </p:spPr>
        <p:txBody>
          <a:bodyPr wrap="square" lIns="0" tIns="0" rIns="0" bIns="0" rtlCol="0"/>
          <a:lstStyle/>
          <a:p/>
        </p:txBody>
      </p:sp>
      <p:sp>
        <p:nvSpPr>
          <p:cNvPr id="15" name="object 15"/>
          <p:cNvSpPr/>
          <p:nvPr/>
        </p:nvSpPr>
        <p:spPr>
          <a:xfrm>
            <a:off x="4283849" y="5860541"/>
            <a:ext cx="713740" cy="226060"/>
          </a:xfrm>
          <a:custGeom>
            <a:avLst/>
            <a:gdLst/>
            <a:ahLst/>
            <a:cxnLst/>
            <a:rect l="l" t="t" r="r" b="b"/>
            <a:pathLst>
              <a:path w="713739" h="226060">
                <a:moveTo>
                  <a:pt x="0" y="0"/>
                </a:moveTo>
                <a:lnTo>
                  <a:pt x="0" y="225551"/>
                </a:lnTo>
                <a:lnTo>
                  <a:pt x="713232" y="225551"/>
                </a:lnTo>
                <a:lnTo>
                  <a:pt x="713232" y="0"/>
                </a:lnTo>
                <a:lnTo>
                  <a:pt x="0" y="0"/>
                </a:lnTo>
                <a:close/>
              </a:path>
            </a:pathLst>
          </a:custGeom>
          <a:solidFill>
            <a:srgbClr val="E6C069"/>
          </a:solidFill>
        </p:spPr>
        <p:txBody>
          <a:bodyPr wrap="square" lIns="0" tIns="0" rIns="0" bIns="0" rtlCol="0"/>
          <a:lstStyle/>
          <a:p/>
        </p:txBody>
      </p:sp>
      <p:sp>
        <p:nvSpPr>
          <p:cNvPr id="16" name="object 16"/>
          <p:cNvSpPr/>
          <p:nvPr/>
        </p:nvSpPr>
        <p:spPr>
          <a:xfrm>
            <a:off x="5189867" y="5680709"/>
            <a:ext cx="712470" cy="405765"/>
          </a:xfrm>
          <a:custGeom>
            <a:avLst/>
            <a:gdLst/>
            <a:ahLst/>
            <a:cxnLst/>
            <a:rect l="l" t="t" r="r" b="b"/>
            <a:pathLst>
              <a:path w="712470" h="405764">
                <a:moveTo>
                  <a:pt x="0" y="0"/>
                </a:moveTo>
                <a:lnTo>
                  <a:pt x="0" y="405384"/>
                </a:lnTo>
                <a:lnTo>
                  <a:pt x="712470" y="405384"/>
                </a:lnTo>
                <a:lnTo>
                  <a:pt x="712470" y="0"/>
                </a:lnTo>
                <a:lnTo>
                  <a:pt x="0" y="0"/>
                </a:lnTo>
                <a:close/>
              </a:path>
            </a:pathLst>
          </a:custGeom>
          <a:solidFill>
            <a:srgbClr val="897B61"/>
          </a:solidFill>
        </p:spPr>
        <p:txBody>
          <a:bodyPr wrap="square" lIns="0" tIns="0" rIns="0" bIns="0" rtlCol="0"/>
          <a:lstStyle/>
          <a:p/>
        </p:txBody>
      </p:sp>
      <p:sp>
        <p:nvSpPr>
          <p:cNvPr id="17" name="object 17"/>
          <p:cNvSpPr/>
          <p:nvPr/>
        </p:nvSpPr>
        <p:spPr>
          <a:xfrm>
            <a:off x="6095123" y="5567934"/>
            <a:ext cx="712470" cy="518159"/>
          </a:xfrm>
          <a:custGeom>
            <a:avLst/>
            <a:gdLst/>
            <a:ahLst/>
            <a:cxnLst/>
            <a:rect l="l" t="t" r="r" b="b"/>
            <a:pathLst>
              <a:path w="712470" h="518160">
                <a:moveTo>
                  <a:pt x="0" y="0"/>
                </a:moveTo>
                <a:lnTo>
                  <a:pt x="0" y="518160"/>
                </a:lnTo>
                <a:lnTo>
                  <a:pt x="712469" y="518160"/>
                </a:lnTo>
                <a:lnTo>
                  <a:pt x="712469" y="0"/>
                </a:lnTo>
                <a:lnTo>
                  <a:pt x="0" y="0"/>
                </a:lnTo>
                <a:close/>
              </a:path>
            </a:pathLst>
          </a:custGeom>
          <a:solidFill>
            <a:srgbClr val="8DAB8E"/>
          </a:solidFill>
        </p:spPr>
        <p:txBody>
          <a:bodyPr wrap="square" lIns="0" tIns="0" rIns="0" bIns="0" rtlCol="0"/>
          <a:lstStyle/>
          <a:p/>
        </p:txBody>
      </p:sp>
      <p:sp>
        <p:nvSpPr>
          <p:cNvPr id="18" name="object 18"/>
          <p:cNvSpPr/>
          <p:nvPr/>
        </p:nvSpPr>
        <p:spPr>
          <a:xfrm>
            <a:off x="7000379" y="3834384"/>
            <a:ext cx="712470" cy="2251710"/>
          </a:xfrm>
          <a:custGeom>
            <a:avLst/>
            <a:gdLst/>
            <a:ahLst/>
            <a:cxnLst/>
            <a:rect l="l" t="t" r="r" b="b"/>
            <a:pathLst>
              <a:path w="712470" h="2251710">
                <a:moveTo>
                  <a:pt x="0" y="0"/>
                </a:moveTo>
                <a:lnTo>
                  <a:pt x="0" y="2251710"/>
                </a:lnTo>
                <a:lnTo>
                  <a:pt x="712470" y="2251710"/>
                </a:lnTo>
                <a:lnTo>
                  <a:pt x="712470" y="0"/>
                </a:lnTo>
                <a:lnTo>
                  <a:pt x="0" y="0"/>
                </a:lnTo>
                <a:close/>
              </a:path>
            </a:pathLst>
          </a:custGeom>
          <a:solidFill>
            <a:srgbClr val="77A2BB"/>
          </a:solidFill>
        </p:spPr>
        <p:txBody>
          <a:bodyPr wrap="square" lIns="0" tIns="0" rIns="0" bIns="0" rtlCol="0"/>
          <a:lstStyle/>
          <a:p/>
        </p:txBody>
      </p:sp>
      <p:sp>
        <p:nvSpPr>
          <p:cNvPr id="19" name="object 19"/>
          <p:cNvSpPr/>
          <p:nvPr/>
        </p:nvSpPr>
        <p:spPr>
          <a:xfrm>
            <a:off x="2598305" y="6085713"/>
            <a:ext cx="5895975" cy="0"/>
          </a:xfrm>
          <a:custGeom>
            <a:avLst/>
            <a:gdLst/>
            <a:ahLst/>
            <a:cxnLst/>
            <a:rect l="l" t="t" r="r" b="b"/>
            <a:pathLst>
              <a:path w="5895975" h="0">
                <a:moveTo>
                  <a:pt x="0" y="0"/>
                </a:moveTo>
                <a:lnTo>
                  <a:pt x="5895594" y="0"/>
                </a:lnTo>
              </a:path>
            </a:pathLst>
          </a:custGeom>
          <a:ln w="8382">
            <a:solidFill>
              <a:srgbClr val="D9D9D9"/>
            </a:solidFill>
          </a:ln>
        </p:spPr>
        <p:txBody>
          <a:bodyPr wrap="square" lIns="0" tIns="0" rIns="0" bIns="0" rtlCol="0"/>
          <a:lstStyle/>
          <a:p/>
        </p:txBody>
      </p:sp>
      <p:sp>
        <p:nvSpPr>
          <p:cNvPr id="20" name="object 20"/>
          <p:cNvSpPr txBox="1"/>
          <p:nvPr/>
        </p:nvSpPr>
        <p:spPr>
          <a:xfrm>
            <a:off x="2139057" y="3279936"/>
            <a:ext cx="356870" cy="2887980"/>
          </a:xfrm>
          <a:prstGeom prst="rect">
            <a:avLst/>
          </a:prstGeom>
        </p:spPr>
        <p:txBody>
          <a:bodyPr wrap="square" lIns="0" tIns="12700" rIns="0" bIns="0" rtlCol="0" vert="horz">
            <a:spAutoFit/>
          </a:bodyPr>
          <a:lstStyle/>
          <a:p>
            <a:pPr algn="r" marR="5080">
              <a:lnSpc>
                <a:spcPct val="100000"/>
              </a:lnSpc>
              <a:spcBef>
                <a:spcPts val="100"/>
              </a:spcBef>
            </a:pPr>
            <a:r>
              <a:rPr dirty="0" sz="1050">
                <a:solidFill>
                  <a:srgbClr val="585858"/>
                </a:solidFill>
                <a:latin typeface="Franklin Gothic Book"/>
                <a:cs typeface="Franklin Gothic Book"/>
              </a:rPr>
              <a:t>1</a:t>
            </a:r>
            <a:r>
              <a:rPr dirty="0" sz="1050" spc="-5">
                <a:solidFill>
                  <a:srgbClr val="585858"/>
                </a:solidFill>
                <a:latin typeface="Franklin Gothic Book"/>
                <a:cs typeface="Franklin Gothic Book"/>
              </a:rPr>
              <a:t>2</a:t>
            </a:r>
            <a:r>
              <a:rPr dirty="0" sz="1050">
                <a:solidFill>
                  <a:srgbClr val="585858"/>
                </a:solidFill>
                <a:latin typeface="Franklin Gothic Book"/>
                <a:cs typeface="Franklin Gothic Book"/>
              </a:rPr>
              <a:t>0%</a:t>
            </a:r>
            <a:endParaRPr sz="1050">
              <a:latin typeface="Franklin Gothic Book"/>
              <a:cs typeface="Franklin Gothic Book"/>
            </a:endParaRPr>
          </a:p>
          <a:p>
            <a:pPr>
              <a:lnSpc>
                <a:spcPct val="100000"/>
              </a:lnSpc>
            </a:pPr>
            <a:endParaRPr sz="1200">
              <a:latin typeface="Times New Roman"/>
              <a:cs typeface="Times New Roman"/>
            </a:endParaRPr>
          </a:p>
          <a:p>
            <a:pPr algn="r" marR="5080">
              <a:lnSpc>
                <a:spcPct val="100000"/>
              </a:lnSpc>
              <a:spcBef>
                <a:spcPts val="905"/>
              </a:spcBef>
            </a:pPr>
            <a:r>
              <a:rPr dirty="0" sz="1050">
                <a:solidFill>
                  <a:srgbClr val="585858"/>
                </a:solidFill>
                <a:latin typeface="Franklin Gothic Book"/>
                <a:cs typeface="Franklin Gothic Book"/>
              </a:rPr>
              <a:t>1</a:t>
            </a:r>
            <a:r>
              <a:rPr dirty="0" sz="1050" spc="-5">
                <a:solidFill>
                  <a:srgbClr val="585858"/>
                </a:solidFill>
                <a:latin typeface="Franklin Gothic Book"/>
                <a:cs typeface="Franklin Gothic Book"/>
              </a:rPr>
              <a:t>0</a:t>
            </a:r>
            <a:r>
              <a:rPr dirty="0" sz="1050">
                <a:solidFill>
                  <a:srgbClr val="585858"/>
                </a:solidFill>
                <a:latin typeface="Franklin Gothic Book"/>
                <a:cs typeface="Franklin Gothic Book"/>
              </a:rPr>
              <a:t>0%</a:t>
            </a:r>
            <a:endParaRPr sz="1050">
              <a:latin typeface="Franklin Gothic Book"/>
              <a:cs typeface="Franklin Gothic Book"/>
            </a:endParaRPr>
          </a:p>
          <a:p>
            <a:pPr>
              <a:lnSpc>
                <a:spcPct val="100000"/>
              </a:lnSpc>
            </a:pPr>
            <a:endParaRPr sz="1200">
              <a:latin typeface="Times New Roman"/>
              <a:cs typeface="Times New Roman"/>
            </a:endParaRPr>
          </a:p>
          <a:p>
            <a:pPr algn="r" marR="5715">
              <a:lnSpc>
                <a:spcPct val="100000"/>
              </a:lnSpc>
              <a:spcBef>
                <a:spcPts val="905"/>
              </a:spcBef>
            </a:pPr>
            <a:r>
              <a:rPr dirty="0" sz="1050">
                <a:solidFill>
                  <a:srgbClr val="585858"/>
                </a:solidFill>
                <a:latin typeface="Franklin Gothic Book"/>
                <a:cs typeface="Franklin Gothic Book"/>
              </a:rPr>
              <a:t>8</a:t>
            </a:r>
            <a:r>
              <a:rPr dirty="0" sz="1050" spc="-5">
                <a:solidFill>
                  <a:srgbClr val="585858"/>
                </a:solidFill>
                <a:latin typeface="Franklin Gothic Book"/>
                <a:cs typeface="Franklin Gothic Book"/>
              </a:rPr>
              <a:t>0</a:t>
            </a:r>
            <a:r>
              <a:rPr dirty="0" sz="1050">
                <a:solidFill>
                  <a:srgbClr val="585858"/>
                </a:solidFill>
                <a:latin typeface="Franklin Gothic Book"/>
                <a:cs typeface="Franklin Gothic Book"/>
              </a:rPr>
              <a:t>%</a:t>
            </a:r>
            <a:endParaRPr sz="1050">
              <a:latin typeface="Franklin Gothic Book"/>
              <a:cs typeface="Franklin Gothic Book"/>
            </a:endParaRPr>
          </a:p>
          <a:p>
            <a:pPr>
              <a:lnSpc>
                <a:spcPct val="100000"/>
              </a:lnSpc>
            </a:pPr>
            <a:endParaRPr sz="1200">
              <a:latin typeface="Times New Roman"/>
              <a:cs typeface="Times New Roman"/>
            </a:endParaRPr>
          </a:p>
          <a:p>
            <a:pPr algn="r" marR="5715">
              <a:lnSpc>
                <a:spcPct val="100000"/>
              </a:lnSpc>
              <a:spcBef>
                <a:spcPts val="905"/>
              </a:spcBef>
            </a:pPr>
            <a:r>
              <a:rPr dirty="0" sz="1050">
                <a:solidFill>
                  <a:srgbClr val="585858"/>
                </a:solidFill>
                <a:latin typeface="Franklin Gothic Book"/>
                <a:cs typeface="Franklin Gothic Book"/>
              </a:rPr>
              <a:t>6</a:t>
            </a:r>
            <a:r>
              <a:rPr dirty="0" sz="1050" spc="-5">
                <a:solidFill>
                  <a:srgbClr val="585858"/>
                </a:solidFill>
                <a:latin typeface="Franklin Gothic Book"/>
                <a:cs typeface="Franklin Gothic Book"/>
              </a:rPr>
              <a:t>0</a:t>
            </a:r>
            <a:r>
              <a:rPr dirty="0" sz="1050">
                <a:solidFill>
                  <a:srgbClr val="585858"/>
                </a:solidFill>
                <a:latin typeface="Franklin Gothic Book"/>
                <a:cs typeface="Franklin Gothic Book"/>
              </a:rPr>
              <a:t>%</a:t>
            </a:r>
            <a:endParaRPr sz="1050">
              <a:latin typeface="Franklin Gothic Book"/>
              <a:cs typeface="Franklin Gothic Book"/>
            </a:endParaRPr>
          </a:p>
          <a:p>
            <a:pPr>
              <a:lnSpc>
                <a:spcPct val="100000"/>
              </a:lnSpc>
            </a:pPr>
            <a:endParaRPr sz="1200">
              <a:latin typeface="Times New Roman"/>
              <a:cs typeface="Times New Roman"/>
            </a:endParaRPr>
          </a:p>
          <a:p>
            <a:pPr algn="r" marR="5715">
              <a:lnSpc>
                <a:spcPct val="100000"/>
              </a:lnSpc>
              <a:spcBef>
                <a:spcPts val="910"/>
              </a:spcBef>
            </a:pPr>
            <a:r>
              <a:rPr dirty="0" sz="1050">
                <a:solidFill>
                  <a:srgbClr val="585858"/>
                </a:solidFill>
                <a:latin typeface="Franklin Gothic Book"/>
                <a:cs typeface="Franklin Gothic Book"/>
              </a:rPr>
              <a:t>4</a:t>
            </a:r>
            <a:r>
              <a:rPr dirty="0" sz="1050" spc="-5">
                <a:solidFill>
                  <a:srgbClr val="585858"/>
                </a:solidFill>
                <a:latin typeface="Franklin Gothic Book"/>
                <a:cs typeface="Franklin Gothic Book"/>
              </a:rPr>
              <a:t>0</a:t>
            </a:r>
            <a:r>
              <a:rPr dirty="0" sz="1050">
                <a:solidFill>
                  <a:srgbClr val="585858"/>
                </a:solidFill>
                <a:latin typeface="Franklin Gothic Book"/>
                <a:cs typeface="Franklin Gothic Book"/>
              </a:rPr>
              <a:t>%</a:t>
            </a:r>
            <a:endParaRPr sz="1050">
              <a:latin typeface="Franklin Gothic Book"/>
              <a:cs typeface="Franklin Gothic Book"/>
            </a:endParaRPr>
          </a:p>
          <a:p>
            <a:pPr>
              <a:lnSpc>
                <a:spcPct val="100000"/>
              </a:lnSpc>
            </a:pPr>
            <a:endParaRPr sz="1200">
              <a:latin typeface="Times New Roman"/>
              <a:cs typeface="Times New Roman"/>
            </a:endParaRPr>
          </a:p>
          <a:p>
            <a:pPr algn="r" marR="5715">
              <a:lnSpc>
                <a:spcPct val="100000"/>
              </a:lnSpc>
              <a:spcBef>
                <a:spcPts val="905"/>
              </a:spcBef>
            </a:pPr>
            <a:r>
              <a:rPr dirty="0" sz="1050">
                <a:solidFill>
                  <a:srgbClr val="585858"/>
                </a:solidFill>
                <a:latin typeface="Franklin Gothic Book"/>
                <a:cs typeface="Franklin Gothic Book"/>
              </a:rPr>
              <a:t>2</a:t>
            </a:r>
            <a:r>
              <a:rPr dirty="0" sz="1050" spc="-5">
                <a:solidFill>
                  <a:srgbClr val="585858"/>
                </a:solidFill>
                <a:latin typeface="Franklin Gothic Book"/>
                <a:cs typeface="Franklin Gothic Book"/>
              </a:rPr>
              <a:t>0</a:t>
            </a:r>
            <a:r>
              <a:rPr dirty="0" sz="1050">
                <a:solidFill>
                  <a:srgbClr val="585858"/>
                </a:solidFill>
                <a:latin typeface="Franklin Gothic Book"/>
                <a:cs typeface="Franklin Gothic Book"/>
              </a:rPr>
              <a:t>%</a:t>
            </a:r>
            <a:endParaRPr sz="1050">
              <a:latin typeface="Franklin Gothic Book"/>
              <a:cs typeface="Franklin Gothic Book"/>
            </a:endParaRPr>
          </a:p>
          <a:p>
            <a:pPr>
              <a:lnSpc>
                <a:spcPct val="100000"/>
              </a:lnSpc>
            </a:pPr>
            <a:endParaRPr sz="1200">
              <a:latin typeface="Times New Roman"/>
              <a:cs typeface="Times New Roman"/>
            </a:endParaRPr>
          </a:p>
          <a:p>
            <a:pPr algn="r" marR="5080">
              <a:lnSpc>
                <a:spcPct val="100000"/>
              </a:lnSpc>
              <a:spcBef>
                <a:spcPts val="905"/>
              </a:spcBef>
            </a:pPr>
            <a:r>
              <a:rPr dirty="0" sz="1050">
                <a:solidFill>
                  <a:srgbClr val="585858"/>
                </a:solidFill>
                <a:latin typeface="Franklin Gothic Book"/>
                <a:cs typeface="Franklin Gothic Book"/>
              </a:rPr>
              <a:t>0%</a:t>
            </a:r>
            <a:endParaRPr sz="1050">
              <a:latin typeface="Franklin Gothic Book"/>
              <a:cs typeface="Franklin Gothic Book"/>
            </a:endParaRPr>
          </a:p>
        </p:txBody>
      </p:sp>
      <p:sp>
        <p:nvSpPr>
          <p:cNvPr id="21" name="object 21"/>
          <p:cNvSpPr txBox="1"/>
          <p:nvPr/>
        </p:nvSpPr>
        <p:spPr>
          <a:xfrm>
            <a:off x="5132203" y="6158739"/>
            <a:ext cx="158750" cy="185420"/>
          </a:xfrm>
          <a:prstGeom prst="rect">
            <a:avLst/>
          </a:prstGeom>
        </p:spPr>
        <p:txBody>
          <a:bodyPr wrap="square" lIns="0" tIns="12700" rIns="0" bIns="0" rtlCol="0" vert="horz">
            <a:spAutoFit/>
          </a:bodyPr>
          <a:lstStyle/>
          <a:p>
            <a:pPr marL="12700">
              <a:lnSpc>
                <a:spcPct val="100000"/>
              </a:lnSpc>
              <a:spcBef>
                <a:spcPts val="100"/>
              </a:spcBef>
            </a:pPr>
            <a:r>
              <a:rPr dirty="0" sz="1050">
                <a:solidFill>
                  <a:srgbClr val="585858"/>
                </a:solidFill>
                <a:latin typeface="华文楷体"/>
                <a:cs typeface="华文楷体"/>
              </a:rPr>
              <a:t>缺</a:t>
            </a:r>
            <a:endParaRPr sz="1050">
              <a:latin typeface="华文楷体"/>
              <a:cs typeface="华文楷体"/>
            </a:endParaRPr>
          </a:p>
        </p:txBody>
      </p:sp>
      <p:sp>
        <p:nvSpPr>
          <p:cNvPr id="22" name="object 22"/>
          <p:cNvSpPr txBox="1"/>
          <p:nvPr/>
        </p:nvSpPr>
        <p:spPr>
          <a:xfrm>
            <a:off x="5798940" y="6158739"/>
            <a:ext cx="158750" cy="185420"/>
          </a:xfrm>
          <a:prstGeom prst="rect">
            <a:avLst/>
          </a:prstGeom>
        </p:spPr>
        <p:txBody>
          <a:bodyPr wrap="square" lIns="0" tIns="12700" rIns="0" bIns="0" rtlCol="0" vert="horz">
            <a:spAutoFit/>
          </a:bodyPr>
          <a:lstStyle/>
          <a:p>
            <a:pPr marL="12700">
              <a:lnSpc>
                <a:spcPct val="100000"/>
              </a:lnSpc>
              <a:spcBef>
                <a:spcPts val="100"/>
              </a:spcBef>
            </a:pPr>
            <a:r>
              <a:rPr dirty="0" sz="1050">
                <a:solidFill>
                  <a:srgbClr val="585858"/>
                </a:solidFill>
                <a:latin typeface="华文楷体"/>
                <a:cs typeface="华文楷体"/>
              </a:rPr>
              <a:t>本</a:t>
            </a:r>
            <a:endParaRPr sz="1050">
              <a:latin typeface="华文楷体"/>
              <a:cs typeface="华文楷体"/>
            </a:endParaRPr>
          </a:p>
        </p:txBody>
      </p:sp>
      <p:sp>
        <p:nvSpPr>
          <p:cNvPr id="23" name="object 23"/>
          <p:cNvSpPr txBox="1"/>
          <p:nvPr/>
        </p:nvSpPr>
        <p:spPr>
          <a:xfrm>
            <a:off x="5278250" y="6173306"/>
            <a:ext cx="400050" cy="173990"/>
          </a:xfrm>
          <a:prstGeom prst="rect">
            <a:avLst/>
          </a:prstGeom>
        </p:spPr>
        <p:txBody>
          <a:bodyPr wrap="square" lIns="0" tIns="0" rIns="0" bIns="0" rtlCol="0" vert="horz">
            <a:spAutoFit/>
          </a:bodyPr>
          <a:lstStyle/>
          <a:p>
            <a:pPr>
              <a:lnSpc>
                <a:spcPts val="1245"/>
              </a:lnSpc>
            </a:pPr>
            <a:r>
              <a:rPr dirty="0" sz="1050">
                <a:solidFill>
                  <a:srgbClr val="585858"/>
                </a:solidFill>
                <a:latin typeface="华文楷体"/>
                <a:cs typeface="华文楷体"/>
              </a:rPr>
              <a:t>陷修</a:t>
            </a:r>
            <a:r>
              <a:rPr dirty="0" sz="1050" spc="-55">
                <a:solidFill>
                  <a:srgbClr val="585858"/>
                </a:solidFill>
                <a:latin typeface="华文楷体"/>
                <a:cs typeface="华文楷体"/>
              </a:rPr>
              <a:t>复</a:t>
            </a:r>
            <a:endParaRPr sz="1050">
              <a:latin typeface="华文楷体"/>
              <a:cs typeface="华文楷体"/>
            </a:endParaRPr>
          </a:p>
        </p:txBody>
      </p:sp>
      <p:sp>
        <p:nvSpPr>
          <p:cNvPr id="24" name="object 24"/>
          <p:cNvSpPr txBox="1"/>
          <p:nvPr/>
        </p:nvSpPr>
        <p:spPr>
          <a:xfrm>
            <a:off x="5678293" y="6173306"/>
            <a:ext cx="133350" cy="173990"/>
          </a:xfrm>
          <a:prstGeom prst="rect">
            <a:avLst/>
          </a:prstGeom>
        </p:spPr>
        <p:txBody>
          <a:bodyPr wrap="square" lIns="0" tIns="0" rIns="0" bIns="0" rtlCol="0" vert="horz">
            <a:spAutoFit/>
          </a:bodyPr>
          <a:lstStyle/>
          <a:p>
            <a:pPr>
              <a:lnSpc>
                <a:spcPts val="1245"/>
              </a:lnSpc>
            </a:pPr>
            <a:r>
              <a:rPr dirty="0" sz="1050">
                <a:solidFill>
                  <a:srgbClr val="585858"/>
                </a:solidFill>
                <a:latin typeface="华文楷体"/>
                <a:cs typeface="华文楷体"/>
              </a:rPr>
              <a:t>成</a:t>
            </a:r>
            <a:endParaRPr sz="1050">
              <a:latin typeface="华文楷体"/>
              <a:cs typeface="华文楷体"/>
            </a:endParaRPr>
          </a:p>
        </p:txBody>
      </p:sp>
      <p:sp>
        <p:nvSpPr>
          <p:cNvPr id="25" name="object 25"/>
          <p:cNvSpPr txBox="1"/>
          <p:nvPr/>
        </p:nvSpPr>
        <p:spPr>
          <a:xfrm>
            <a:off x="1272673" y="1940308"/>
            <a:ext cx="8152130" cy="1261110"/>
          </a:xfrm>
          <a:prstGeom prst="rect">
            <a:avLst/>
          </a:prstGeom>
        </p:spPr>
        <p:txBody>
          <a:bodyPr wrap="square" lIns="0" tIns="31750" rIns="0" bIns="0" rtlCol="0" vert="horz">
            <a:spAutoFit/>
          </a:bodyPr>
          <a:lstStyle/>
          <a:p>
            <a:pPr marL="349250" marR="5080" indent="-337185">
              <a:lnSpc>
                <a:spcPts val="2000"/>
              </a:lnSpc>
              <a:spcBef>
                <a:spcPts val="250"/>
              </a:spcBef>
              <a:buFont typeface="Franklin Gothic Book"/>
              <a:buChar char="■"/>
              <a:tabLst>
                <a:tab pos="349250" algn="l"/>
                <a:tab pos="349885" algn="l"/>
              </a:tabLst>
            </a:pPr>
            <a:r>
              <a:rPr dirty="0" sz="1750">
                <a:solidFill>
                  <a:srgbClr val="191B0E"/>
                </a:solidFill>
                <a:latin typeface="华文楷体"/>
                <a:cs typeface="华文楷体"/>
              </a:rPr>
              <a:t>从需求、设计、编码、测试一直到交付用户公开使用后的过程中，都有可能产生 </a:t>
            </a:r>
            <a:r>
              <a:rPr dirty="0" sz="1750">
                <a:solidFill>
                  <a:srgbClr val="191B0E"/>
                </a:solidFill>
                <a:latin typeface="华文楷体"/>
                <a:cs typeface="华文楷体"/>
              </a:rPr>
              <a:t>和发现缺陷。</a:t>
            </a:r>
            <a:endParaRPr sz="1750">
              <a:latin typeface="华文楷体"/>
              <a:cs typeface="华文楷体"/>
            </a:endParaRPr>
          </a:p>
          <a:p>
            <a:pPr marL="349250" indent="-337185">
              <a:lnSpc>
                <a:spcPct val="100000"/>
              </a:lnSpc>
              <a:spcBef>
                <a:spcPts val="880"/>
              </a:spcBef>
              <a:buFont typeface="Franklin Gothic Book"/>
              <a:buChar char="■"/>
              <a:tabLst>
                <a:tab pos="349250" algn="l"/>
                <a:tab pos="349885" algn="l"/>
              </a:tabLst>
            </a:pPr>
            <a:r>
              <a:rPr dirty="0" sz="1750">
                <a:solidFill>
                  <a:srgbClr val="191B0E"/>
                </a:solidFill>
                <a:latin typeface="华文楷体"/>
                <a:cs typeface="华文楷体"/>
              </a:rPr>
              <a:t>随着整个开发过程的时间推移，更正缺陷或修复问题的费用呈几何级数增长</a:t>
            </a:r>
            <a:endParaRPr sz="1750">
              <a:latin typeface="华文楷体"/>
              <a:cs typeface="华文楷体"/>
            </a:endParaRPr>
          </a:p>
          <a:p>
            <a:pPr marL="3245485">
              <a:lnSpc>
                <a:spcPct val="100000"/>
              </a:lnSpc>
              <a:spcBef>
                <a:spcPts val="670"/>
              </a:spcBef>
            </a:pPr>
            <a:r>
              <a:rPr dirty="0" sz="1600" spc="30">
                <a:solidFill>
                  <a:srgbClr val="585858"/>
                </a:solidFill>
                <a:latin typeface="华文楷体"/>
                <a:cs typeface="华文楷体"/>
              </a:rPr>
              <a:t>软件缺陷修复成本</a:t>
            </a:r>
            <a:endParaRPr sz="1600">
              <a:latin typeface="华文楷体"/>
              <a:cs typeface="华文楷体"/>
            </a:endParaRPr>
          </a:p>
        </p:txBody>
      </p:sp>
      <p:sp>
        <p:nvSpPr>
          <p:cNvPr id="26" name="object 26"/>
          <p:cNvSpPr/>
          <p:nvPr/>
        </p:nvSpPr>
        <p:spPr>
          <a:xfrm>
            <a:off x="3493655" y="6508242"/>
            <a:ext cx="67945" cy="67945"/>
          </a:xfrm>
          <a:custGeom>
            <a:avLst/>
            <a:gdLst/>
            <a:ahLst/>
            <a:cxnLst/>
            <a:rect l="l" t="t" r="r" b="b"/>
            <a:pathLst>
              <a:path w="67945" h="67945">
                <a:moveTo>
                  <a:pt x="0" y="0"/>
                </a:moveTo>
                <a:lnTo>
                  <a:pt x="0" y="67818"/>
                </a:lnTo>
                <a:lnTo>
                  <a:pt x="67817" y="67818"/>
                </a:lnTo>
                <a:lnTo>
                  <a:pt x="67817" y="0"/>
                </a:lnTo>
                <a:lnTo>
                  <a:pt x="0" y="0"/>
                </a:lnTo>
                <a:close/>
              </a:path>
            </a:pathLst>
          </a:custGeom>
          <a:solidFill>
            <a:srgbClr val="8C8D86"/>
          </a:solidFill>
        </p:spPr>
        <p:txBody>
          <a:bodyPr wrap="square" lIns="0" tIns="0" rIns="0" bIns="0" rtlCol="0"/>
          <a:lstStyle/>
          <a:p/>
        </p:txBody>
      </p:sp>
      <p:sp>
        <p:nvSpPr>
          <p:cNvPr id="27" name="object 27"/>
          <p:cNvSpPr txBox="1"/>
          <p:nvPr/>
        </p:nvSpPr>
        <p:spPr>
          <a:xfrm>
            <a:off x="3579247" y="6431535"/>
            <a:ext cx="558800" cy="185420"/>
          </a:xfrm>
          <a:prstGeom prst="rect">
            <a:avLst/>
          </a:prstGeom>
        </p:spPr>
        <p:txBody>
          <a:bodyPr wrap="square" lIns="0" tIns="12700" rIns="0" bIns="0" rtlCol="0" vert="horz">
            <a:spAutoFit/>
          </a:bodyPr>
          <a:lstStyle/>
          <a:p>
            <a:pPr marL="12700">
              <a:lnSpc>
                <a:spcPct val="100000"/>
              </a:lnSpc>
              <a:spcBef>
                <a:spcPts val="100"/>
              </a:spcBef>
            </a:pPr>
            <a:r>
              <a:rPr dirty="0" sz="1050">
                <a:solidFill>
                  <a:srgbClr val="585858"/>
                </a:solidFill>
                <a:latin typeface="华文楷体"/>
                <a:cs typeface="华文楷体"/>
              </a:rPr>
              <a:t>需求分析</a:t>
            </a:r>
            <a:endParaRPr sz="1050">
              <a:latin typeface="华文楷体"/>
              <a:cs typeface="华文楷体"/>
            </a:endParaRPr>
          </a:p>
        </p:txBody>
      </p:sp>
      <p:sp>
        <p:nvSpPr>
          <p:cNvPr id="28" name="object 28"/>
          <p:cNvSpPr/>
          <p:nvPr/>
        </p:nvSpPr>
        <p:spPr>
          <a:xfrm>
            <a:off x="4274705" y="6508242"/>
            <a:ext cx="67945" cy="67945"/>
          </a:xfrm>
          <a:custGeom>
            <a:avLst/>
            <a:gdLst/>
            <a:ahLst/>
            <a:cxnLst/>
            <a:rect l="l" t="t" r="r" b="b"/>
            <a:pathLst>
              <a:path w="67945" h="67945">
                <a:moveTo>
                  <a:pt x="0" y="0"/>
                </a:moveTo>
                <a:lnTo>
                  <a:pt x="0" y="67818"/>
                </a:lnTo>
                <a:lnTo>
                  <a:pt x="67817" y="67818"/>
                </a:lnTo>
                <a:lnTo>
                  <a:pt x="67817" y="0"/>
                </a:lnTo>
                <a:lnTo>
                  <a:pt x="0" y="0"/>
                </a:lnTo>
                <a:close/>
              </a:path>
            </a:pathLst>
          </a:custGeom>
          <a:solidFill>
            <a:srgbClr val="E6C069"/>
          </a:solidFill>
        </p:spPr>
        <p:txBody>
          <a:bodyPr wrap="square" lIns="0" tIns="0" rIns="0" bIns="0" rtlCol="0"/>
          <a:lstStyle/>
          <a:p/>
        </p:txBody>
      </p:sp>
      <p:sp>
        <p:nvSpPr>
          <p:cNvPr id="29" name="object 29"/>
          <p:cNvSpPr txBox="1"/>
          <p:nvPr/>
        </p:nvSpPr>
        <p:spPr>
          <a:xfrm>
            <a:off x="4360297" y="6431535"/>
            <a:ext cx="558800" cy="185420"/>
          </a:xfrm>
          <a:prstGeom prst="rect">
            <a:avLst/>
          </a:prstGeom>
        </p:spPr>
        <p:txBody>
          <a:bodyPr wrap="square" lIns="0" tIns="12700" rIns="0" bIns="0" rtlCol="0" vert="horz">
            <a:spAutoFit/>
          </a:bodyPr>
          <a:lstStyle/>
          <a:p>
            <a:pPr marL="12700">
              <a:lnSpc>
                <a:spcPct val="100000"/>
              </a:lnSpc>
              <a:spcBef>
                <a:spcPts val="100"/>
              </a:spcBef>
            </a:pPr>
            <a:r>
              <a:rPr dirty="0" sz="1050">
                <a:solidFill>
                  <a:srgbClr val="585858"/>
                </a:solidFill>
                <a:latin typeface="华文楷体"/>
                <a:cs typeface="华文楷体"/>
              </a:rPr>
              <a:t>软件设计</a:t>
            </a:r>
            <a:endParaRPr sz="1050">
              <a:latin typeface="华文楷体"/>
              <a:cs typeface="华文楷体"/>
            </a:endParaRPr>
          </a:p>
        </p:txBody>
      </p:sp>
      <p:sp>
        <p:nvSpPr>
          <p:cNvPr id="30" name="object 30"/>
          <p:cNvSpPr/>
          <p:nvPr/>
        </p:nvSpPr>
        <p:spPr>
          <a:xfrm>
            <a:off x="5055755" y="6508242"/>
            <a:ext cx="67945" cy="67945"/>
          </a:xfrm>
          <a:custGeom>
            <a:avLst/>
            <a:gdLst/>
            <a:ahLst/>
            <a:cxnLst/>
            <a:rect l="l" t="t" r="r" b="b"/>
            <a:pathLst>
              <a:path w="67945" h="67945">
                <a:moveTo>
                  <a:pt x="0" y="0"/>
                </a:moveTo>
                <a:lnTo>
                  <a:pt x="0" y="67818"/>
                </a:lnTo>
                <a:lnTo>
                  <a:pt x="67817" y="67818"/>
                </a:lnTo>
                <a:lnTo>
                  <a:pt x="67817" y="0"/>
                </a:lnTo>
                <a:lnTo>
                  <a:pt x="0" y="0"/>
                </a:lnTo>
                <a:close/>
              </a:path>
            </a:pathLst>
          </a:custGeom>
          <a:solidFill>
            <a:srgbClr val="897B61"/>
          </a:solidFill>
        </p:spPr>
        <p:txBody>
          <a:bodyPr wrap="square" lIns="0" tIns="0" rIns="0" bIns="0" rtlCol="0"/>
          <a:lstStyle/>
          <a:p/>
        </p:txBody>
      </p:sp>
      <p:sp>
        <p:nvSpPr>
          <p:cNvPr id="31" name="object 31"/>
          <p:cNvSpPr txBox="1"/>
          <p:nvPr/>
        </p:nvSpPr>
        <p:spPr>
          <a:xfrm>
            <a:off x="5153285" y="6446102"/>
            <a:ext cx="533400" cy="173990"/>
          </a:xfrm>
          <a:prstGeom prst="rect">
            <a:avLst/>
          </a:prstGeom>
        </p:spPr>
        <p:txBody>
          <a:bodyPr wrap="square" lIns="0" tIns="0" rIns="0" bIns="0" rtlCol="0" vert="horz">
            <a:spAutoFit/>
          </a:bodyPr>
          <a:lstStyle/>
          <a:p>
            <a:pPr>
              <a:lnSpc>
                <a:spcPts val="1245"/>
              </a:lnSpc>
            </a:pPr>
            <a:r>
              <a:rPr dirty="0" sz="1050">
                <a:solidFill>
                  <a:srgbClr val="585858"/>
                </a:solidFill>
                <a:latin typeface="华文楷体"/>
                <a:cs typeface="华文楷体"/>
              </a:rPr>
              <a:t>软件编</a:t>
            </a:r>
            <a:r>
              <a:rPr dirty="0" sz="1050" spc="-55">
                <a:solidFill>
                  <a:srgbClr val="585858"/>
                </a:solidFill>
                <a:latin typeface="华文楷体"/>
                <a:cs typeface="华文楷体"/>
              </a:rPr>
              <a:t>码</a:t>
            </a:r>
            <a:endParaRPr sz="1050">
              <a:latin typeface="华文楷体"/>
              <a:cs typeface="华文楷体"/>
            </a:endParaRPr>
          </a:p>
        </p:txBody>
      </p:sp>
      <p:sp>
        <p:nvSpPr>
          <p:cNvPr id="32" name="object 32"/>
          <p:cNvSpPr/>
          <p:nvPr/>
        </p:nvSpPr>
        <p:spPr>
          <a:xfrm>
            <a:off x="5836043" y="6508242"/>
            <a:ext cx="67945" cy="67945"/>
          </a:xfrm>
          <a:custGeom>
            <a:avLst/>
            <a:gdLst/>
            <a:ahLst/>
            <a:cxnLst/>
            <a:rect l="l" t="t" r="r" b="b"/>
            <a:pathLst>
              <a:path w="67945" h="67945">
                <a:moveTo>
                  <a:pt x="0" y="0"/>
                </a:moveTo>
                <a:lnTo>
                  <a:pt x="0" y="67818"/>
                </a:lnTo>
                <a:lnTo>
                  <a:pt x="67817" y="67818"/>
                </a:lnTo>
                <a:lnTo>
                  <a:pt x="67817" y="0"/>
                </a:lnTo>
                <a:lnTo>
                  <a:pt x="0" y="0"/>
                </a:lnTo>
                <a:close/>
              </a:path>
            </a:pathLst>
          </a:custGeom>
          <a:solidFill>
            <a:srgbClr val="8DAB8E"/>
          </a:solidFill>
        </p:spPr>
        <p:txBody>
          <a:bodyPr wrap="square" lIns="0" tIns="0" rIns="0" bIns="0" rtlCol="0"/>
          <a:lstStyle/>
          <a:p/>
        </p:txBody>
      </p:sp>
      <p:sp>
        <p:nvSpPr>
          <p:cNvPr id="33" name="object 33"/>
          <p:cNvSpPr txBox="1"/>
          <p:nvPr/>
        </p:nvSpPr>
        <p:spPr>
          <a:xfrm>
            <a:off x="5934335" y="6446102"/>
            <a:ext cx="133350" cy="173990"/>
          </a:xfrm>
          <a:prstGeom prst="rect">
            <a:avLst/>
          </a:prstGeom>
        </p:spPr>
        <p:txBody>
          <a:bodyPr wrap="square" lIns="0" tIns="0" rIns="0" bIns="0" rtlCol="0" vert="horz">
            <a:spAutoFit/>
          </a:bodyPr>
          <a:lstStyle/>
          <a:p>
            <a:pPr>
              <a:lnSpc>
                <a:spcPts val="1245"/>
              </a:lnSpc>
            </a:pPr>
            <a:r>
              <a:rPr dirty="0" sz="1050">
                <a:solidFill>
                  <a:srgbClr val="585858"/>
                </a:solidFill>
                <a:latin typeface="华文楷体"/>
                <a:cs typeface="华文楷体"/>
              </a:rPr>
              <a:t>软</a:t>
            </a:r>
            <a:endParaRPr sz="1050">
              <a:latin typeface="华文楷体"/>
              <a:cs typeface="华文楷体"/>
            </a:endParaRPr>
          </a:p>
        </p:txBody>
      </p:sp>
      <p:sp>
        <p:nvSpPr>
          <p:cNvPr id="34" name="object 34"/>
          <p:cNvSpPr/>
          <p:nvPr/>
        </p:nvSpPr>
        <p:spPr>
          <a:xfrm>
            <a:off x="6617093" y="6508242"/>
            <a:ext cx="67945" cy="67945"/>
          </a:xfrm>
          <a:custGeom>
            <a:avLst/>
            <a:gdLst/>
            <a:ahLst/>
            <a:cxnLst/>
            <a:rect l="l" t="t" r="r" b="b"/>
            <a:pathLst>
              <a:path w="67945" h="67945">
                <a:moveTo>
                  <a:pt x="0" y="0"/>
                </a:moveTo>
                <a:lnTo>
                  <a:pt x="0" y="67818"/>
                </a:lnTo>
                <a:lnTo>
                  <a:pt x="67818" y="67818"/>
                </a:lnTo>
                <a:lnTo>
                  <a:pt x="67818" y="0"/>
                </a:lnTo>
                <a:lnTo>
                  <a:pt x="0" y="0"/>
                </a:lnTo>
                <a:close/>
              </a:path>
            </a:pathLst>
          </a:custGeom>
          <a:solidFill>
            <a:srgbClr val="77A2BB"/>
          </a:solidFill>
        </p:spPr>
        <p:txBody>
          <a:bodyPr wrap="square" lIns="0" tIns="0" rIns="0" bIns="0" rtlCol="0"/>
          <a:lstStyle/>
          <a:p/>
        </p:txBody>
      </p:sp>
      <p:sp>
        <p:nvSpPr>
          <p:cNvPr id="35" name="object 35"/>
          <p:cNvSpPr txBox="1"/>
          <p:nvPr/>
        </p:nvSpPr>
        <p:spPr>
          <a:xfrm>
            <a:off x="6054982" y="6431535"/>
            <a:ext cx="1206500" cy="185420"/>
          </a:xfrm>
          <a:prstGeom prst="rect">
            <a:avLst/>
          </a:prstGeom>
        </p:spPr>
        <p:txBody>
          <a:bodyPr wrap="square" lIns="0" tIns="12700" rIns="0" bIns="0" rtlCol="0" vert="horz">
            <a:spAutoFit/>
          </a:bodyPr>
          <a:lstStyle/>
          <a:p>
            <a:pPr marL="12700">
              <a:lnSpc>
                <a:spcPct val="100000"/>
              </a:lnSpc>
              <a:spcBef>
                <a:spcPts val="100"/>
              </a:spcBef>
              <a:tabLst>
                <a:tab pos="659765" algn="l"/>
              </a:tabLst>
            </a:pPr>
            <a:r>
              <a:rPr dirty="0" sz="1050">
                <a:solidFill>
                  <a:srgbClr val="585858"/>
                </a:solidFill>
                <a:latin typeface="华文楷体"/>
                <a:cs typeface="华文楷体"/>
              </a:rPr>
              <a:t>件测试	软件发布</a:t>
            </a:r>
            <a:endParaRPr sz="1050">
              <a:latin typeface="华文楷体"/>
              <a:cs typeface="华文楷体"/>
            </a:endParaRPr>
          </a:p>
        </p:txBody>
      </p:sp>
      <p:sp>
        <p:nvSpPr>
          <p:cNvPr id="36" name="object 36"/>
          <p:cNvSpPr/>
          <p:nvPr/>
        </p:nvSpPr>
        <p:spPr>
          <a:xfrm>
            <a:off x="3150755" y="5909309"/>
            <a:ext cx="4932045" cy="0"/>
          </a:xfrm>
          <a:custGeom>
            <a:avLst/>
            <a:gdLst/>
            <a:ahLst/>
            <a:cxnLst/>
            <a:rect l="l" t="t" r="r" b="b"/>
            <a:pathLst>
              <a:path w="4932045" h="0">
                <a:moveTo>
                  <a:pt x="4931664" y="0"/>
                </a:moveTo>
                <a:lnTo>
                  <a:pt x="0" y="0"/>
                </a:lnTo>
              </a:path>
            </a:pathLst>
          </a:custGeom>
          <a:ln w="19799">
            <a:solidFill>
              <a:srgbClr val="000000"/>
            </a:solidFill>
          </a:ln>
        </p:spPr>
        <p:txBody>
          <a:bodyPr wrap="square" lIns="0" tIns="0" rIns="0" bIns="0" rtlCol="0"/>
          <a:lstStyle/>
          <a:p/>
        </p:txBody>
      </p:sp>
      <p:sp>
        <p:nvSpPr>
          <p:cNvPr id="37" name="object 37"/>
          <p:cNvSpPr/>
          <p:nvPr/>
        </p:nvSpPr>
        <p:spPr>
          <a:xfrm>
            <a:off x="8038986" y="5820917"/>
            <a:ext cx="178307" cy="177546"/>
          </a:xfrm>
          <a:prstGeom prst="rect">
            <a:avLst/>
          </a:prstGeom>
          <a:blipFill>
            <a:blip r:embed="rId2" cstate="print"/>
            <a:stretch>
              <a:fillRect/>
            </a:stretch>
          </a:blipFill>
        </p:spPr>
        <p:txBody>
          <a:bodyPr wrap="square" lIns="0" tIns="0" rIns="0" bIns="0" rtlCol="0"/>
          <a:lstStyle/>
          <a:p/>
        </p:txBody>
      </p:sp>
      <p:sp>
        <p:nvSpPr>
          <p:cNvPr id="38" name="object 38"/>
          <p:cNvSpPr/>
          <p:nvPr/>
        </p:nvSpPr>
        <p:spPr>
          <a:xfrm>
            <a:off x="5941199" y="3671315"/>
            <a:ext cx="1885188" cy="2237994"/>
          </a:xfrm>
          <a:prstGeom prst="rect">
            <a:avLst/>
          </a:prstGeom>
          <a:blipFill>
            <a:blip r:embed="rId3" cstate="print"/>
            <a:stretch>
              <a:fillRect/>
            </a:stretch>
          </a:blipFill>
        </p:spPr>
        <p:txBody>
          <a:bodyPr wrap="square" lIns="0" tIns="0" rIns="0" bIns="0" rtlCol="0"/>
          <a:lstStyle/>
          <a:p/>
        </p:txBody>
      </p:sp>
      <p:sp>
        <p:nvSpPr>
          <p:cNvPr id="39" name="object 39"/>
          <p:cNvSpPr/>
          <p:nvPr/>
        </p:nvSpPr>
        <p:spPr>
          <a:xfrm>
            <a:off x="3150755" y="3558540"/>
            <a:ext cx="0" cy="2350770"/>
          </a:xfrm>
          <a:custGeom>
            <a:avLst/>
            <a:gdLst/>
            <a:ahLst/>
            <a:cxnLst/>
            <a:rect l="l" t="t" r="r" b="b"/>
            <a:pathLst>
              <a:path w="0" h="2350770">
                <a:moveTo>
                  <a:pt x="0" y="0"/>
                </a:moveTo>
                <a:lnTo>
                  <a:pt x="0" y="2350770"/>
                </a:lnTo>
              </a:path>
            </a:pathLst>
          </a:custGeom>
          <a:ln w="19799">
            <a:solidFill>
              <a:srgbClr val="000000"/>
            </a:solidFill>
          </a:ln>
        </p:spPr>
        <p:txBody>
          <a:bodyPr wrap="square" lIns="0" tIns="0" rIns="0" bIns="0" rtlCol="0"/>
          <a:lstStyle/>
          <a:p/>
        </p:txBody>
      </p:sp>
      <p:sp>
        <p:nvSpPr>
          <p:cNvPr id="40" name="object 40"/>
          <p:cNvSpPr/>
          <p:nvPr/>
        </p:nvSpPr>
        <p:spPr>
          <a:xfrm>
            <a:off x="3061601" y="3423665"/>
            <a:ext cx="178308" cy="177546"/>
          </a:xfrm>
          <a:prstGeom prst="rect">
            <a:avLst/>
          </a:prstGeom>
          <a:blipFill>
            <a:blip r:embed="rId4" cstate="print"/>
            <a:stretch>
              <a:fillRect/>
            </a:stretch>
          </a:blipFill>
        </p:spPr>
        <p:txBody>
          <a:bodyPr wrap="square" lIns="0" tIns="0" rIns="0" bIns="0" rtlCol="0"/>
          <a:lstStyle/>
          <a:p/>
        </p:txBody>
      </p:sp>
      <p:sp>
        <p:nvSpPr>
          <p:cNvPr id="41" name="object 41"/>
          <p:cNvSpPr/>
          <p:nvPr/>
        </p:nvSpPr>
        <p:spPr>
          <a:xfrm>
            <a:off x="4709807" y="4549902"/>
            <a:ext cx="996188" cy="1182624"/>
          </a:xfrm>
          <a:prstGeom prst="rect">
            <a:avLst/>
          </a:prstGeom>
          <a:blipFill>
            <a:blip r:embed="rId5" cstate="print"/>
            <a:stretch>
              <a:fillRect/>
            </a:stretch>
          </a:blipFill>
        </p:spPr>
        <p:txBody>
          <a:bodyPr wrap="square" lIns="0" tIns="0" rIns="0" bIns="0" rtlCol="0"/>
          <a:lstStyle/>
          <a:p/>
        </p:txBody>
      </p:sp>
      <p:sp>
        <p:nvSpPr>
          <p:cNvPr id="42" name="object 42"/>
          <p:cNvSpPr/>
          <p:nvPr/>
        </p:nvSpPr>
        <p:spPr>
          <a:xfrm>
            <a:off x="3852557" y="4938522"/>
            <a:ext cx="703237" cy="831341"/>
          </a:xfrm>
          <a:prstGeom prst="rect">
            <a:avLst/>
          </a:prstGeom>
          <a:blipFill>
            <a:blip r:embed="rId6" cstate="print"/>
            <a:stretch>
              <a:fillRect/>
            </a:stretch>
          </a:blipFill>
        </p:spPr>
        <p:txBody>
          <a:bodyPr wrap="square" lIns="0" tIns="0" rIns="0" bIns="0" rtlCol="0"/>
          <a:lstStyle/>
          <a:p/>
        </p:txBody>
      </p:sp>
      <p:sp>
        <p:nvSpPr>
          <p:cNvPr id="43" name="object 43"/>
          <p:cNvSpPr/>
          <p:nvPr/>
        </p:nvSpPr>
        <p:spPr>
          <a:xfrm>
            <a:off x="3345827" y="5289803"/>
            <a:ext cx="391515" cy="461772"/>
          </a:xfrm>
          <a:prstGeom prst="rect">
            <a:avLst/>
          </a:prstGeom>
          <a:blipFill>
            <a:blip r:embed="rId7" cstate="print"/>
            <a:stretch>
              <a:fillRect/>
            </a:stretch>
          </a:blipFill>
        </p:spPr>
        <p:txBody>
          <a:bodyPr wrap="square" lIns="0" tIns="0" rIns="0" bIns="0" rtlCol="0"/>
          <a:lstStyle/>
          <a:p/>
        </p:txBody>
      </p:sp>
      <p:sp>
        <p:nvSpPr>
          <p:cNvPr id="44" name="object 44"/>
          <p:cNvSpPr/>
          <p:nvPr/>
        </p:nvSpPr>
        <p:spPr>
          <a:xfrm>
            <a:off x="3444125" y="6064758"/>
            <a:ext cx="481584" cy="228600"/>
          </a:xfrm>
          <a:prstGeom prst="rect">
            <a:avLst/>
          </a:prstGeom>
          <a:blipFill>
            <a:blip r:embed="rId8" cstate="print"/>
            <a:stretch>
              <a:fillRect/>
            </a:stretch>
          </a:blipFill>
        </p:spPr>
        <p:txBody>
          <a:bodyPr wrap="square" lIns="0" tIns="0" rIns="0" bIns="0" rtlCol="0"/>
          <a:lstStyle/>
          <a:p/>
        </p:txBody>
      </p:sp>
      <p:sp>
        <p:nvSpPr>
          <p:cNvPr id="45" name="object 45"/>
          <p:cNvSpPr/>
          <p:nvPr/>
        </p:nvSpPr>
        <p:spPr>
          <a:xfrm>
            <a:off x="4443107" y="6068567"/>
            <a:ext cx="316992" cy="292608"/>
          </a:xfrm>
          <a:prstGeom prst="rect">
            <a:avLst/>
          </a:prstGeom>
          <a:blipFill>
            <a:blip r:embed="rId9" cstate="print"/>
            <a:stretch>
              <a:fillRect/>
            </a:stretch>
          </a:blipFill>
        </p:spPr>
        <p:txBody>
          <a:bodyPr wrap="square" lIns="0" tIns="0" rIns="0" bIns="0" rtlCol="0"/>
          <a:lstStyle/>
          <a:p/>
        </p:txBody>
      </p:sp>
      <p:sp>
        <p:nvSpPr>
          <p:cNvPr id="46" name="object 46"/>
          <p:cNvSpPr/>
          <p:nvPr/>
        </p:nvSpPr>
        <p:spPr>
          <a:xfrm>
            <a:off x="5429135" y="6064758"/>
            <a:ext cx="316992" cy="306324"/>
          </a:xfrm>
          <a:prstGeom prst="rect">
            <a:avLst/>
          </a:prstGeom>
          <a:blipFill>
            <a:blip r:embed="rId10" cstate="print"/>
            <a:stretch>
              <a:fillRect/>
            </a:stretch>
          </a:blipFill>
        </p:spPr>
        <p:txBody>
          <a:bodyPr wrap="square" lIns="0" tIns="0" rIns="0" bIns="0" rtlCol="0"/>
          <a:lstStyle/>
          <a:p/>
        </p:txBody>
      </p:sp>
      <p:sp>
        <p:nvSpPr>
          <p:cNvPr id="47" name="object 47"/>
          <p:cNvSpPr/>
          <p:nvPr/>
        </p:nvSpPr>
        <p:spPr>
          <a:xfrm>
            <a:off x="6402971" y="6066282"/>
            <a:ext cx="316992" cy="297179"/>
          </a:xfrm>
          <a:prstGeom prst="rect">
            <a:avLst/>
          </a:prstGeom>
          <a:blipFill>
            <a:blip r:embed="rId11" cstate="print"/>
            <a:stretch>
              <a:fillRect/>
            </a:stretch>
          </a:blipFill>
        </p:spPr>
        <p:txBody>
          <a:bodyPr wrap="square" lIns="0" tIns="0" rIns="0" bIns="0" rtlCol="0"/>
          <a:lstStyle/>
          <a:p/>
        </p:txBody>
      </p:sp>
      <p:sp>
        <p:nvSpPr>
          <p:cNvPr id="48" name="object 48"/>
          <p:cNvSpPr/>
          <p:nvPr/>
        </p:nvSpPr>
        <p:spPr>
          <a:xfrm>
            <a:off x="7379093" y="6064758"/>
            <a:ext cx="316992" cy="306324"/>
          </a:xfrm>
          <a:prstGeom prst="rect">
            <a:avLst/>
          </a:prstGeom>
          <a:blipFill>
            <a:blip r:embed="rId12" cstate="print"/>
            <a:stretch>
              <a:fillRect/>
            </a:stretch>
          </a:blipFill>
        </p:spPr>
        <p:txBody>
          <a:bodyPr wrap="square" lIns="0" tIns="0" rIns="0" bIns="0" rtlCol="0"/>
          <a:lstStyle/>
          <a:p/>
        </p:txBody>
      </p:sp>
      <p:sp>
        <p:nvSpPr>
          <p:cNvPr id="49" name="object 49"/>
          <p:cNvSpPr/>
          <p:nvPr/>
        </p:nvSpPr>
        <p:spPr>
          <a:xfrm>
            <a:off x="2804045" y="5092446"/>
            <a:ext cx="179831" cy="1418843"/>
          </a:xfrm>
          <a:prstGeom prst="rect">
            <a:avLst/>
          </a:prstGeom>
          <a:blipFill>
            <a:blip r:embed="rId13" cstate="print"/>
            <a:stretch>
              <a:fillRect/>
            </a:stretch>
          </a:blipFill>
        </p:spPr>
        <p:txBody>
          <a:bodyPr wrap="square" lIns="0" tIns="0" rIns="0" bIns="0" rtlCol="0"/>
          <a:lstStyle/>
          <a:p/>
        </p:txBody>
      </p:sp>
      <p:sp>
        <p:nvSpPr>
          <p:cNvPr id="50" name="object 50"/>
          <p:cNvSpPr/>
          <p:nvPr/>
        </p:nvSpPr>
        <p:spPr>
          <a:xfrm>
            <a:off x="2893961" y="5103114"/>
            <a:ext cx="140208" cy="676655"/>
          </a:xfrm>
          <a:prstGeom prst="rect">
            <a:avLst/>
          </a:prstGeom>
          <a:blipFill>
            <a:blip r:embed="rId14" cstate="print"/>
            <a:stretch>
              <a:fillRect/>
            </a:stretch>
          </a:blipFill>
        </p:spPr>
        <p:txBody>
          <a:bodyPr wrap="square" lIns="0" tIns="0" rIns="0" bIns="0" rtlCol="0"/>
          <a:lstStyle/>
          <a:p/>
        </p:txBody>
      </p:sp>
      <p:sp>
        <p:nvSpPr>
          <p:cNvPr id="51" name="object 51"/>
          <p:cNvSpPr/>
          <p:nvPr/>
        </p:nvSpPr>
        <p:spPr>
          <a:xfrm>
            <a:off x="2794139" y="4485132"/>
            <a:ext cx="225551" cy="338327"/>
          </a:xfrm>
          <a:prstGeom prst="rect">
            <a:avLst/>
          </a:prstGeom>
          <a:blipFill>
            <a:blip r:embed="rId15" cstate="print"/>
            <a:stretch>
              <a:fillRect/>
            </a:stretch>
          </a:blipFill>
        </p:spPr>
        <p:txBody>
          <a:bodyPr wrap="square" lIns="0" tIns="0" rIns="0" bIns="0" rtlCol="0"/>
          <a:lstStyle/>
          <a:p/>
        </p:txBody>
      </p:sp>
      <p:sp>
        <p:nvSpPr>
          <p:cNvPr id="52" name="object 52"/>
          <p:cNvSpPr/>
          <p:nvPr/>
        </p:nvSpPr>
        <p:spPr>
          <a:xfrm>
            <a:off x="2640977" y="3926585"/>
            <a:ext cx="124206" cy="1384553"/>
          </a:xfrm>
          <a:prstGeom prst="rect">
            <a:avLst/>
          </a:prstGeom>
          <a:blipFill>
            <a:blip r:embed="rId16" cstate="print"/>
            <a:stretch>
              <a:fillRect/>
            </a:stretch>
          </a:blipFill>
        </p:spPr>
        <p:txBody>
          <a:bodyPr wrap="square" lIns="0" tIns="0" rIns="0" bIns="0" rtlCol="0"/>
          <a:lstStyle/>
          <a:p/>
        </p:txBody>
      </p:sp>
      <p:sp>
        <p:nvSpPr>
          <p:cNvPr id="53" name="object 53"/>
          <p:cNvSpPr/>
          <p:nvPr/>
        </p:nvSpPr>
        <p:spPr>
          <a:xfrm>
            <a:off x="2730893" y="3937253"/>
            <a:ext cx="304799" cy="338327"/>
          </a:xfrm>
          <a:prstGeom prst="rect">
            <a:avLst/>
          </a:prstGeom>
          <a:blipFill>
            <a:blip r:embed="rId17" cstate="print"/>
            <a:stretch>
              <a:fillRect/>
            </a:stretch>
          </a:blipFill>
        </p:spPr>
        <p:txBody>
          <a:bodyPr wrap="square" lIns="0" tIns="0" rIns="0" bIns="0" rtlCol="0"/>
          <a:lstStyle/>
          <a:p/>
        </p:txBody>
      </p:sp>
      <p:sp>
        <p:nvSpPr>
          <p:cNvPr id="54" name="object 54"/>
          <p:cNvSpPr/>
          <p:nvPr/>
        </p:nvSpPr>
        <p:spPr>
          <a:xfrm>
            <a:off x="3050171" y="3951732"/>
            <a:ext cx="73152" cy="475487"/>
          </a:xfrm>
          <a:prstGeom prst="rect">
            <a:avLst/>
          </a:prstGeom>
          <a:blipFill>
            <a:blip r:embed="rId18" cstate="print"/>
            <a:stretch>
              <a:fillRect/>
            </a:stretch>
          </a:blipFill>
        </p:spPr>
        <p:txBody>
          <a:bodyPr wrap="square" lIns="0" tIns="0" rIns="0" bIns="0" rtlCol="0"/>
          <a:lstStyle/>
          <a:p/>
        </p:txBody>
      </p:sp>
      <p:sp>
        <p:nvSpPr>
          <p:cNvPr id="55" name="object 55"/>
          <p:cNvSpPr/>
          <p:nvPr/>
        </p:nvSpPr>
        <p:spPr>
          <a:xfrm>
            <a:off x="4917833" y="6406134"/>
            <a:ext cx="1133856" cy="91439"/>
          </a:xfrm>
          <a:prstGeom prst="rect">
            <a:avLst/>
          </a:prstGeom>
          <a:blipFill>
            <a:blip r:embed="rId19" cstate="print"/>
            <a:stretch>
              <a:fillRect/>
            </a:stretch>
          </a:blipFill>
        </p:spPr>
        <p:txBody>
          <a:bodyPr wrap="square" lIns="0" tIns="0" rIns="0" bIns="0" rtlCol="0"/>
          <a:lstStyle/>
          <a:p/>
        </p:txBody>
      </p:sp>
      <p:sp>
        <p:nvSpPr>
          <p:cNvPr id="56" name="object 56"/>
          <p:cNvSpPr/>
          <p:nvPr/>
        </p:nvSpPr>
        <p:spPr>
          <a:xfrm>
            <a:off x="4917833" y="6497573"/>
            <a:ext cx="1133856" cy="91439"/>
          </a:xfrm>
          <a:prstGeom prst="rect">
            <a:avLst/>
          </a:prstGeom>
          <a:blipFill>
            <a:blip r:embed="rId20" cstate="print"/>
            <a:stretch>
              <a:fillRect/>
            </a:stretch>
          </a:blipFill>
        </p:spPr>
        <p:txBody>
          <a:bodyPr wrap="square" lIns="0" tIns="0" rIns="0" bIns="0" rtlCol="0"/>
          <a:lstStyle/>
          <a:p/>
        </p:txBody>
      </p:sp>
      <p:sp>
        <p:nvSpPr>
          <p:cNvPr id="57" name="object 57"/>
          <p:cNvSpPr/>
          <p:nvPr/>
        </p:nvSpPr>
        <p:spPr>
          <a:xfrm>
            <a:off x="2479433" y="4382261"/>
            <a:ext cx="158495" cy="676655"/>
          </a:xfrm>
          <a:prstGeom prst="rect">
            <a:avLst/>
          </a:prstGeom>
          <a:blipFill>
            <a:blip r:embed="rId21" cstate="print"/>
            <a:stretch>
              <a:fillRect/>
            </a:stretch>
          </a:blipFill>
        </p:spPr>
        <p:txBody>
          <a:bodyPr wrap="square" lIns="0" tIns="0" rIns="0" bIns="0" rtlCol="0"/>
          <a:lstStyle/>
          <a:p/>
        </p:txBody>
      </p:sp>
      <p:sp>
        <p:nvSpPr>
          <p:cNvPr id="58" name="object 58"/>
          <p:cNvSpPr/>
          <p:nvPr/>
        </p:nvSpPr>
        <p:spPr>
          <a:xfrm>
            <a:off x="2479433" y="5058917"/>
            <a:ext cx="158495" cy="676655"/>
          </a:xfrm>
          <a:prstGeom prst="rect">
            <a:avLst/>
          </a:prstGeom>
          <a:blipFill>
            <a:blip r:embed="rId22" cstate="print"/>
            <a:stretch>
              <a:fillRect/>
            </a:stretch>
          </a:blipFill>
        </p:spPr>
        <p:txBody>
          <a:bodyPr wrap="square" lIns="0" tIns="0" rIns="0" bIns="0" rtlCol="0"/>
          <a:lstStyle/>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3145790" cy="560705"/>
          </a:xfrm>
          <a:prstGeom prst="rect"/>
        </p:spPr>
        <p:txBody>
          <a:bodyPr wrap="square" lIns="0" tIns="13970" rIns="0" bIns="0" rtlCol="0" vert="horz">
            <a:spAutoFit/>
          </a:bodyPr>
          <a:lstStyle/>
          <a:p>
            <a:pPr marL="12700">
              <a:lnSpc>
                <a:spcPct val="100000"/>
              </a:lnSpc>
              <a:spcBef>
                <a:spcPts val="110"/>
              </a:spcBef>
            </a:pPr>
            <a:r>
              <a:rPr dirty="0" spc="10"/>
              <a:t>不同阶段的缺陷</a:t>
            </a:r>
          </a:p>
        </p:txBody>
      </p:sp>
      <p:sp>
        <p:nvSpPr>
          <p:cNvPr id="3" name="object 3"/>
          <p:cNvSpPr txBox="1"/>
          <p:nvPr/>
        </p:nvSpPr>
        <p:spPr>
          <a:xfrm>
            <a:off x="1272673" y="1942592"/>
            <a:ext cx="8265795" cy="4166235"/>
          </a:xfrm>
          <a:prstGeom prst="rect">
            <a:avLst/>
          </a:prstGeom>
        </p:spPr>
        <p:txBody>
          <a:bodyPr wrap="square" lIns="0" tIns="33655" rIns="0" bIns="0" rtlCol="0" vert="horz">
            <a:spAutoFit/>
          </a:bodyPr>
          <a:lstStyle/>
          <a:p>
            <a:pPr marL="349250" marR="5080" indent="-337185">
              <a:lnSpc>
                <a:spcPts val="1980"/>
              </a:lnSpc>
              <a:spcBef>
                <a:spcPts val="265"/>
              </a:spcBef>
              <a:buFont typeface="Franklin Gothic Book"/>
              <a:buChar char="■"/>
              <a:tabLst>
                <a:tab pos="349250" algn="l"/>
                <a:tab pos="349885" algn="l"/>
              </a:tabLst>
            </a:pPr>
            <a:r>
              <a:rPr dirty="0" sz="1750">
                <a:solidFill>
                  <a:srgbClr val="191B0E"/>
                </a:solidFill>
                <a:latin typeface="华文楷体"/>
                <a:cs typeface="华文楷体"/>
              </a:rPr>
              <a:t>需求阶段的</a:t>
            </a:r>
            <a:r>
              <a:rPr dirty="0" sz="1750">
                <a:solidFill>
                  <a:srgbClr val="191B0E"/>
                </a:solidFill>
                <a:latin typeface="Franklin Gothic Book"/>
                <a:cs typeface="Franklin Gothic Book"/>
              </a:rPr>
              <a:t>Bug</a:t>
            </a:r>
            <a:r>
              <a:rPr dirty="0" sz="1750">
                <a:solidFill>
                  <a:srgbClr val="191B0E"/>
                </a:solidFill>
                <a:latin typeface="华文楷体"/>
                <a:cs typeface="华文楷体"/>
              </a:rPr>
              <a:t>：这个阶段的</a:t>
            </a:r>
            <a:r>
              <a:rPr dirty="0" sz="1750">
                <a:solidFill>
                  <a:srgbClr val="191B0E"/>
                </a:solidFill>
                <a:latin typeface="Franklin Gothic Book"/>
                <a:cs typeface="Franklin Gothic Book"/>
              </a:rPr>
              <a:t>BUG</a:t>
            </a:r>
            <a:r>
              <a:rPr dirty="0" sz="1750">
                <a:solidFill>
                  <a:srgbClr val="191B0E"/>
                </a:solidFill>
                <a:latin typeface="华文楷体"/>
                <a:cs typeface="华文楷体"/>
              </a:rPr>
              <a:t>是最难发现、最难修复的，而且值得注意的是需 求阶段的</a:t>
            </a:r>
            <a:r>
              <a:rPr dirty="0" sz="1750">
                <a:solidFill>
                  <a:srgbClr val="191B0E"/>
                </a:solidFill>
                <a:latin typeface="Franklin Gothic Book"/>
                <a:cs typeface="Franklin Gothic Book"/>
              </a:rPr>
              <a:t>BUG</a:t>
            </a:r>
            <a:r>
              <a:rPr dirty="0" sz="1750">
                <a:solidFill>
                  <a:srgbClr val="191B0E"/>
                </a:solidFill>
                <a:latin typeface="华文楷体"/>
                <a:cs typeface="华文楷体"/>
              </a:rPr>
              <a:t>如果没有及时发现等到实现阶段发现时，那么修复它的费用要比当 初修复它要高</a:t>
            </a:r>
            <a:r>
              <a:rPr dirty="0" sz="1750" spc="-10">
                <a:solidFill>
                  <a:srgbClr val="191B0E"/>
                </a:solidFill>
                <a:latin typeface="Franklin Gothic Book"/>
                <a:cs typeface="Franklin Gothic Book"/>
              </a:rPr>
              <a:t>15~75</a:t>
            </a:r>
            <a:r>
              <a:rPr dirty="0" sz="1750">
                <a:solidFill>
                  <a:srgbClr val="191B0E"/>
                </a:solidFill>
                <a:latin typeface="华文楷体"/>
                <a:cs typeface="华文楷体"/>
              </a:rPr>
              <a:t>倍。</a:t>
            </a:r>
            <a:endParaRPr sz="1750">
              <a:latin typeface="华文楷体"/>
              <a:cs typeface="华文楷体"/>
            </a:endParaRPr>
          </a:p>
          <a:p>
            <a:pPr lvl="1" marL="814069" indent="-337185">
              <a:lnSpc>
                <a:spcPct val="100000"/>
              </a:lnSpc>
              <a:spcBef>
                <a:spcPts val="345"/>
              </a:spcBef>
              <a:buSzPct val="94594"/>
              <a:buFont typeface="Franklin Gothic Book"/>
              <a:buChar char="–"/>
              <a:tabLst>
                <a:tab pos="814069" algn="l"/>
                <a:tab pos="814705" algn="l"/>
              </a:tabLst>
            </a:pPr>
            <a:r>
              <a:rPr dirty="0" sz="1850" spc="-100" i="1">
                <a:solidFill>
                  <a:srgbClr val="191B0E"/>
                </a:solidFill>
                <a:latin typeface="华文楷体"/>
                <a:cs typeface="华文楷体"/>
              </a:rPr>
              <a:t>主要的原因如下：</a:t>
            </a:r>
            <a:endParaRPr sz="1850">
              <a:latin typeface="华文楷体"/>
              <a:cs typeface="华文楷体"/>
            </a:endParaRPr>
          </a:p>
          <a:p>
            <a:pPr lvl="2" marL="1214755" indent="-337185">
              <a:lnSpc>
                <a:spcPct val="100000"/>
              </a:lnSpc>
              <a:spcBef>
                <a:spcPts val="520"/>
              </a:spcBef>
              <a:buFont typeface="Franklin Gothic Book"/>
              <a:buChar char="■"/>
              <a:tabLst>
                <a:tab pos="1214755" algn="l"/>
                <a:tab pos="1215390" algn="l"/>
              </a:tabLst>
            </a:pPr>
            <a:r>
              <a:rPr dirty="0" sz="1550" spc="25">
                <a:solidFill>
                  <a:srgbClr val="191B0E"/>
                </a:solidFill>
                <a:latin typeface="华文楷体"/>
                <a:cs typeface="华文楷体"/>
              </a:rPr>
              <a:t>模糊、不清晰的需求；</a:t>
            </a:r>
            <a:endParaRPr sz="1550">
              <a:latin typeface="华文楷体"/>
              <a:cs typeface="华文楷体"/>
            </a:endParaRPr>
          </a:p>
          <a:p>
            <a:pPr lvl="2" marL="1214755" indent="-337185">
              <a:lnSpc>
                <a:spcPct val="100000"/>
              </a:lnSpc>
              <a:spcBef>
                <a:spcPts val="530"/>
              </a:spcBef>
              <a:buFont typeface="Franklin Gothic Book"/>
              <a:buChar char="■"/>
              <a:tabLst>
                <a:tab pos="1214755" algn="l"/>
                <a:tab pos="1215390" algn="l"/>
              </a:tabLst>
            </a:pPr>
            <a:r>
              <a:rPr dirty="0" sz="1550" spc="25">
                <a:solidFill>
                  <a:srgbClr val="191B0E"/>
                </a:solidFill>
                <a:latin typeface="华文楷体"/>
                <a:cs typeface="华文楷体"/>
              </a:rPr>
              <a:t>被忽略的需求；</a:t>
            </a:r>
            <a:endParaRPr sz="1550">
              <a:latin typeface="华文楷体"/>
              <a:cs typeface="华文楷体"/>
            </a:endParaRPr>
          </a:p>
          <a:p>
            <a:pPr lvl="2" marL="1214755" indent="-337185">
              <a:lnSpc>
                <a:spcPct val="100000"/>
              </a:lnSpc>
              <a:spcBef>
                <a:spcPts val="535"/>
              </a:spcBef>
              <a:buFont typeface="Franklin Gothic Book"/>
              <a:buChar char="■"/>
              <a:tabLst>
                <a:tab pos="1214755" algn="l"/>
                <a:tab pos="1215390" algn="l"/>
              </a:tabLst>
            </a:pPr>
            <a:r>
              <a:rPr dirty="0" sz="1550" spc="25">
                <a:solidFill>
                  <a:srgbClr val="191B0E"/>
                </a:solidFill>
                <a:latin typeface="华文楷体"/>
                <a:cs typeface="华文楷体"/>
              </a:rPr>
              <a:t>相互冲突的需求</a:t>
            </a:r>
            <a:endParaRPr sz="1550">
              <a:latin typeface="华文楷体"/>
              <a:cs typeface="华文楷体"/>
            </a:endParaRPr>
          </a:p>
          <a:p>
            <a:pPr marL="349250" marR="210185" indent="-337185">
              <a:lnSpc>
                <a:spcPts val="1980"/>
              </a:lnSpc>
              <a:spcBef>
                <a:spcPts val="1090"/>
              </a:spcBef>
              <a:buFont typeface="Franklin Gothic Book"/>
              <a:buChar char="■"/>
              <a:tabLst>
                <a:tab pos="349250" algn="l"/>
                <a:tab pos="349885" algn="l"/>
              </a:tabLst>
            </a:pPr>
            <a:r>
              <a:rPr dirty="0" sz="1750">
                <a:solidFill>
                  <a:srgbClr val="191B0E"/>
                </a:solidFill>
                <a:latin typeface="华文楷体"/>
                <a:cs typeface="华文楷体"/>
              </a:rPr>
              <a:t>分析设计阶段的</a:t>
            </a:r>
            <a:r>
              <a:rPr dirty="0" sz="1750">
                <a:solidFill>
                  <a:srgbClr val="191B0E"/>
                </a:solidFill>
                <a:latin typeface="Franklin Gothic Book"/>
                <a:cs typeface="Franklin Gothic Book"/>
              </a:rPr>
              <a:t>BUG</a:t>
            </a:r>
            <a:r>
              <a:rPr dirty="0" sz="1750">
                <a:solidFill>
                  <a:srgbClr val="191B0E"/>
                </a:solidFill>
                <a:latin typeface="华文楷体"/>
                <a:cs typeface="华文楷体"/>
              </a:rPr>
              <a:t>：设计中的</a:t>
            </a:r>
            <a:r>
              <a:rPr dirty="0" sz="1750">
                <a:solidFill>
                  <a:srgbClr val="191B0E"/>
                </a:solidFill>
                <a:latin typeface="Franklin Gothic Book"/>
                <a:cs typeface="Franklin Gothic Book"/>
              </a:rPr>
              <a:t>BUG</a:t>
            </a:r>
            <a:r>
              <a:rPr dirty="0" sz="1750">
                <a:solidFill>
                  <a:srgbClr val="191B0E"/>
                </a:solidFill>
                <a:latin typeface="华文楷体"/>
                <a:cs typeface="华文楷体"/>
              </a:rPr>
              <a:t>比需求阶段产生的</a:t>
            </a:r>
            <a:r>
              <a:rPr dirty="0" sz="1750">
                <a:solidFill>
                  <a:srgbClr val="191B0E"/>
                </a:solidFill>
                <a:latin typeface="Franklin Gothic Book"/>
                <a:cs typeface="Franklin Gothic Book"/>
              </a:rPr>
              <a:t>BUG</a:t>
            </a:r>
            <a:r>
              <a:rPr dirty="0" sz="1750">
                <a:solidFill>
                  <a:srgbClr val="191B0E"/>
                </a:solidFill>
                <a:latin typeface="华文楷体"/>
                <a:cs typeface="华文楷体"/>
              </a:rPr>
              <a:t>特征明显易于捕获，  但是其维修代价很高，原因是设计</a:t>
            </a:r>
            <a:r>
              <a:rPr dirty="0" sz="1750">
                <a:solidFill>
                  <a:srgbClr val="191B0E"/>
                </a:solidFill>
                <a:latin typeface="Franklin Gothic Book"/>
                <a:cs typeface="Franklin Gothic Book"/>
              </a:rPr>
              <a:t>BUG</a:t>
            </a:r>
            <a:r>
              <a:rPr dirty="0" sz="1750">
                <a:solidFill>
                  <a:srgbClr val="191B0E"/>
                </a:solidFill>
                <a:latin typeface="华文楷体"/>
                <a:cs typeface="华文楷体"/>
              </a:rPr>
              <a:t>已经作为一个整体影响着整个系统的实 现。</a:t>
            </a:r>
            <a:endParaRPr sz="1750">
              <a:latin typeface="华文楷体"/>
              <a:cs typeface="华文楷体"/>
            </a:endParaRPr>
          </a:p>
          <a:p>
            <a:pPr lvl="1" marL="814069" indent="-337185">
              <a:lnSpc>
                <a:spcPct val="100000"/>
              </a:lnSpc>
              <a:spcBef>
                <a:spcPts val="345"/>
              </a:spcBef>
              <a:buSzPct val="94594"/>
              <a:buFont typeface="Franklin Gothic Book"/>
              <a:buChar char="–"/>
              <a:tabLst>
                <a:tab pos="814069" algn="l"/>
                <a:tab pos="814705" algn="l"/>
              </a:tabLst>
            </a:pPr>
            <a:r>
              <a:rPr dirty="0" sz="1850" spc="-100" i="1">
                <a:solidFill>
                  <a:srgbClr val="191B0E"/>
                </a:solidFill>
                <a:latin typeface="华文楷体"/>
                <a:cs typeface="华文楷体"/>
              </a:rPr>
              <a:t>主要的原因如下：</a:t>
            </a:r>
            <a:endParaRPr sz="1850">
              <a:latin typeface="华文楷体"/>
              <a:cs typeface="华文楷体"/>
            </a:endParaRPr>
          </a:p>
          <a:p>
            <a:pPr lvl="2" marL="1214755" indent="-337185">
              <a:lnSpc>
                <a:spcPct val="100000"/>
              </a:lnSpc>
              <a:spcBef>
                <a:spcPts val="515"/>
              </a:spcBef>
              <a:buFont typeface="Franklin Gothic Book"/>
              <a:buChar char="■"/>
              <a:tabLst>
                <a:tab pos="1214755" algn="l"/>
                <a:tab pos="1215390" algn="l"/>
              </a:tabLst>
            </a:pPr>
            <a:r>
              <a:rPr dirty="0" sz="1550" spc="25">
                <a:solidFill>
                  <a:srgbClr val="191B0E"/>
                </a:solidFill>
                <a:latin typeface="华文楷体"/>
                <a:cs typeface="华文楷体"/>
              </a:rPr>
              <a:t>忽略设计；</a:t>
            </a:r>
            <a:endParaRPr sz="1550">
              <a:latin typeface="华文楷体"/>
              <a:cs typeface="华文楷体"/>
            </a:endParaRPr>
          </a:p>
          <a:p>
            <a:pPr lvl="2" marL="1214755" indent="-337185">
              <a:lnSpc>
                <a:spcPct val="100000"/>
              </a:lnSpc>
              <a:spcBef>
                <a:spcPts val="535"/>
              </a:spcBef>
              <a:buFont typeface="Franklin Gothic Book"/>
              <a:buChar char="■"/>
              <a:tabLst>
                <a:tab pos="1214755" algn="l"/>
                <a:tab pos="1215390" algn="l"/>
              </a:tabLst>
            </a:pPr>
            <a:r>
              <a:rPr dirty="0" sz="1550" spc="25">
                <a:solidFill>
                  <a:srgbClr val="191B0E"/>
                </a:solidFill>
                <a:latin typeface="华文楷体"/>
                <a:cs typeface="华文楷体"/>
              </a:rPr>
              <a:t>混乱的设计；</a:t>
            </a:r>
            <a:endParaRPr sz="1550">
              <a:latin typeface="华文楷体"/>
              <a:cs typeface="华文楷体"/>
            </a:endParaRPr>
          </a:p>
          <a:p>
            <a:pPr lvl="2" marL="1214755" indent="-337185">
              <a:lnSpc>
                <a:spcPct val="100000"/>
              </a:lnSpc>
              <a:spcBef>
                <a:spcPts val="535"/>
              </a:spcBef>
              <a:buFont typeface="Franklin Gothic Book"/>
              <a:buChar char="■"/>
              <a:tabLst>
                <a:tab pos="1214755" algn="l"/>
                <a:tab pos="1215390" algn="l"/>
              </a:tabLst>
            </a:pPr>
            <a:r>
              <a:rPr dirty="0" sz="1550" spc="25">
                <a:solidFill>
                  <a:srgbClr val="191B0E"/>
                </a:solidFill>
                <a:latin typeface="华文楷体"/>
                <a:cs typeface="华文楷体"/>
              </a:rPr>
              <a:t>模糊的设计</a:t>
            </a:r>
            <a:endParaRPr sz="1550">
              <a:latin typeface="华文楷体"/>
              <a:cs typeface="华文楷体"/>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4481830" cy="560705"/>
          </a:xfrm>
          <a:prstGeom prst="rect"/>
        </p:spPr>
        <p:txBody>
          <a:bodyPr wrap="square" lIns="0" tIns="13970" rIns="0" bIns="0" rtlCol="0" vert="horz">
            <a:spAutoFit/>
          </a:bodyPr>
          <a:lstStyle/>
          <a:p>
            <a:pPr marL="12700">
              <a:lnSpc>
                <a:spcPct val="100000"/>
              </a:lnSpc>
              <a:spcBef>
                <a:spcPts val="110"/>
              </a:spcBef>
            </a:pPr>
            <a:r>
              <a:rPr dirty="0" spc="5"/>
              <a:t>不同阶段的缺陷（续）</a:t>
            </a:r>
          </a:p>
        </p:txBody>
      </p:sp>
      <p:sp>
        <p:nvSpPr>
          <p:cNvPr id="3" name="object 3"/>
          <p:cNvSpPr txBox="1"/>
          <p:nvPr/>
        </p:nvSpPr>
        <p:spPr>
          <a:xfrm>
            <a:off x="1272673" y="1919731"/>
            <a:ext cx="8210550" cy="4001135"/>
          </a:xfrm>
          <a:prstGeom prst="rect">
            <a:avLst/>
          </a:prstGeom>
        </p:spPr>
        <p:txBody>
          <a:bodyPr wrap="square" lIns="0" tIns="56515" rIns="0" bIns="0" rtlCol="0" vert="horz">
            <a:spAutoFit/>
          </a:bodyPr>
          <a:lstStyle/>
          <a:p>
            <a:pPr marL="349250" marR="35560" indent="-337185">
              <a:lnSpc>
                <a:spcPts val="1760"/>
              </a:lnSpc>
              <a:spcBef>
                <a:spcPts val="445"/>
              </a:spcBef>
              <a:buFont typeface="Franklin Gothic Book"/>
              <a:buChar char="■"/>
              <a:tabLst>
                <a:tab pos="349250" algn="l"/>
                <a:tab pos="349885" algn="l"/>
              </a:tabLst>
            </a:pPr>
            <a:r>
              <a:rPr dirty="0" sz="1750">
                <a:solidFill>
                  <a:srgbClr val="191B0E"/>
                </a:solidFill>
                <a:latin typeface="华文楷体"/>
                <a:cs typeface="华文楷体"/>
              </a:rPr>
              <a:t>实现阶段的</a:t>
            </a:r>
            <a:r>
              <a:rPr dirty="0" sz="1750">
                <a:solidFill>
                  <a:srgbClr val="191B0E"/>
                </a:solidFill>
                <a:latin typeface="Franklin Gothic Book"/>
                <a:cs typeface="Franklin Gothic Book"/>
              </a:rPr>
              <a:t>BUG</a:t>
            </a:r>
            <a:r>
              <a:rPr dirty="0" sz="1750">
                <a:solidFill>
                  <a:srgbClr val="191B0E"/>
                </a:solidFill>
                <a:latin typeface="华文楷体"/>
                <a:cs typeface="华文楷体"/>
              </a:rPr>
              <a:t>：是软件系统中最普通、最一般的“常</a:t>
            </a:r>
            <a:r>
              <a:rPr dirty="0" sz="1750" spc="5">
                <a:solidFill>
                  <a:srgbClr val="191B0E"/>
                </a:solidFill>
                <a:latin typeface="华文楷体"/>
                <a:cs typeface="华文楷体"/>
              </a:rPr>
              <a:t>规</a:t>
            </a:r>
            <a:r>
              <a:rPr dirty="0" sz="1750">
                <a:solidFill>
                  <a:srgbClr val="191B0E"/>
                </a:solidFill>
                <a:latin typeface="Franklin Gothic Book"/>
                <a:cs typeface="Franklin Gothic Book"/>
              </a:rPr>
              <a:t>BUG”</a:t>
            </a:r>
            <a:r>
              <a:rPr dirty="0" sz="1750">
                <a:solidFill>
                  <a:srgbClr val="191B0E"/>
                </a:solidFill>
                <a:latin typeface="华文楷体"/>
                <a:cs typeface="华文楷体"/>
              </a:rPr>
              <a:t>。可以将实现阶段 </a:t>
            </a:r>
            <a:r>
              <a:rPr dirty="0" sz="1750">
                <a:solidFill>
                  <a:srgbClr val="191B0E"/>
                </a:solidFill>
                <a:latin typeface="华文楷体"/>
                <a:cs typeface="华文楷体"/>
              </a:rPr>
              <a:t>出现的</a:t>
            </a:r>
            <a:r>
              <a:rPr dirty="0" sz="1750">
                <a:solidFill>
                  <a:srgbClr val="191B0E"/>
                </a:solidFill>
                <a:latin typeface="Franklin Gothic Book"/>
                <a:cs typeface="Franklin Gothic Book"/>
              </a:rPr>
              <a:t>BUG</a:t>
            </a:r>
            <a:r>
              <a:rPr dirty="0" sz="1750">
                <a:solidFill>
                  <a:srgbClr val="191B0E"/>
                </a:solidFill>
                <a:latin typeface="华文楷体"/>
                <a:cs typeface="华文楷体"/>
              </a:rPr>
              <a:t>分为下面几类：</a:t>
            </a:r>
            <a:endParaRPr sz="1750">
              <a:latin typeface="华文楷体"/>
              <a:cs typeface="华文楷体"/>
            </a:endParaRPr>
          </a:p>
          <a:p>
            <a:pPr lvl="1" marL="814069" indent="-337820">
              <a:lnSpc>
                <a:spcPct val="100000"/>
              </a:lnSpc>
              <a:spcBef>
                <a:spcPts val="180"/>
              </a:spcBef>
              <a:buSzPct val="94594"/>
              <a:buFont typeface="Franklin Gothic Book"/>
              <a:buChar char="–"/>
              <a:tabLst>
                <a:tab pos="814069" algn="l"/>
                <a:tab pos="814705" algn="l"/>
              </a:tabLst>
            </a:pPr>
            <a:r>
              <a:rPr dirty="0" sz="1850" spc="-100" i="1">
                <a:solidFill>
                  <a:srgbClr val="191B0E"/>
                </a:solidFill>
                <a:latin typeface="华文楷体"/>
                <a:cs typeface="华文楷体"/>
              </a:rPr>
              <a:t>消息错误</a:t>
            </a:r>
            <a:endParaRPr sz="1850">
              <a:latin typeface="华文楷体"/>
              <a:cs typeface="华文楷体"/>
            </a:endParaRPr>
          </a:p>
          <a:p>
            <a:pPr lvl="1" marL="814069" indent="-337185">
              <a:lnSpc>
                <a:spcPct val="100000"/>
              </a:lnSpc>
              <a:spcBef>
                <a:spcPts val="165"/>
              </a:spcBef>
              <a:buSzPct val="94594"/>
              <a:buFont typeface="Franklin Gothic Book"/>
              <a:buChar char="–"/>
              <a:tabLst>
                <a:tab pos="814069" algn="l"/>
                <a:tab pos="814705" algn="l"/>
              </a:tabLst>
            </a:pPr>
            <a:r>
              <a:rPr dirty="0" sz="1850" spc="-100" i="1">
                <a:solidFill>
                  <a:srgbClr val="191B0E"/>
                </a:solidFill>
                <a:latin typeface="华文楷体"/>
                <a:cs typeface="华文楷体"/>
              </a:rPr>
              <a:t>用户界面错误</a:t>
            </a:r>
            <a:endParaRPr sz="1850">
              <a:latin typeface="华文楷体"/>
              <a:cs typeface="华文楷体"/>
            </a:endParaRPr>
          </a:p>
          <a:p>
            <a:pPr lvl="1" marL="814069" indent="-337185">
              <a:lnSpc>
                <a:spcPct val="100000"/>
              </a:lnSpc>
              <a:spcBef>
                <a:spcPts val="160"/>
              </a:spcBef>
              <a:buSzPct val="94594"/>
              <a:buFont typeface="Franklin Gothic Book"/>
              <a:buChar char="–"/>
              <a:tabLst>
                <a:tab pos="814069" algn="l"/>
                <a:tab pos="814705" algn="l"/>
              </a:tabLst>
            </a:pPr>
            <a:r>
              <a:rPr dirty="0" sz="1850" spc="-100" i="1">
                <a:solidFill>
                  <a:srgbClr val="191B0E"/>
                </a:solidFill>
                <a:latin typeface="华文楷体"/>
                <a:cs typeface="华文楷体"/>
              </a:rPr>
              <a:t>遗漏的功能</a:t>
            </a:r>
            <a:endParaRPr sz="1850">
              <a:latin typeface="华文楷体"/>
              <a:cs typeface="华文楷体"/>
            </a:endParaRPr>
          </a:p>
          <a:p>
            <a:pPr lvl="1" marL="814069" indent="-337185">
              <a:lnSpc>
                <a:spcPct val="100000"/>
              </a:lnSpc>
              <a:spcBef>
                <a:spcPts val="165"/>
              </a:spcBef>
              <a:buSzPct val="94594"/>
              <a:buFont typeface="Franklin Gothic Book"/>
              <a:buChar char="–"/>
              <a:tabLst>
                <a:tab pos="814069" algn="l"/>
                <a:tab pos="814705" algn="l"/>
              </a:tabLst>
            </a:pPr>
            <a:r>
              <a:rPr dirty="0" sz="1850" spc="-100" i="1">
                <a:solidFill>
                  <a:srgbClr val="191B0E"/>
                </a:solidFill>
                <a:latin typeface="华文楷体"/>
                <a:cs typeface="华文楷体"/>
              </a:rPr>
              <a:t>内存溢出或者程序崩溃</a:t>
            </a:r>
            <a:endParaRPr sz="1850">
              <a:latin typeface="华文楷体"/>
              <a:cs typeface="华文楷体"/>
            </a:endParaRPr>
          </a:p>
          <a:p>
            <a:pPr lvl="1" marL="814069" indent="-337185">
              <a:lnSpc>
                <a:spcPct val="100000"/>
              </a:lnSpc>
              <a:spcBef>
                <a:spcPts val="160"/>
              </a:spcBef>
              <a:buSzPct val="94594"/>
              <a:buFont typeface="Franklin Gothic Book"/>
              <a:buChar char="–"/>
              <a:tabLst>
                <a:tab pos="814069" algn="l"/>
                <a:tab pos="814705" algn="l"/>
              </a:tabLst>
            </a:pPr>
            <a:r>
              <a:rPr dirty="0" sz="1850" spc="-100" i="1">
                <a:solidFill>
                  <a:srgbClr val="191B0E"/>
                </a:solidFill>
                <a:latin typeface="华文楷体"/>
                <a:cs typeface="华文楷体"/>
              </a:rPr>
              <a:t>其他实现错误</a:t>
            </a:r>
            <a:endParaRPr sz="1850">
              <a:latin typeface="华文楷体"/>
              <a:cs typeface="华文楷体"/>
            </a:endParaRPr>
          </a:p>
          <a:p>
            <a:pPr algn="just" marL="349250" marR="62865" indent="-337185">
              <a:lnSpc>
                <a:spcPct val="84100"/>
              </a:lnSpc>
              <a:spcBef>
                <a:spcPts val="1035"/>
              </a:spcBef>
              <a:buFont typeface="Franklin Gothic Book"/>
              <a:buChar char="■"/>
              <a:tabLst>
                <a:tab pos="349885" algn="l"/>
              </a:tabLst>
            </a:pPr>
            <a:r>
              <a:rPr dirty="0" sz="1750">
                <a:solidFill>
                  <a:srgbClr val="191B0E"/>
                </a:solidFill>
                <a:latin typeface="华文楷体"/>
                <a:cs typeface="华文楷体"/>
              </a:rPr>
              <a:t>配置阶段的</a:t>
            </a:r>
            <a:r>
              <a:rPr dirty="0" sz="1750">
                <a:solidFill>
                  <a:srgbClr val="191B0E"/>
                </a:solidFill>
                <a:latin typeface="Franklin Gothic Book"/>
                <a:cs typeface="Franklin Gothic Book"/>
              </a:rPr>
              <a:t>BUG</a:t>
            </a:r>
            <a:r>
              <a:rPr dirty="0" sz="1750">
                <a:solidFill>
                  <a:srgbClr val="191B0E"/>
                </a:solidFill>
                <a:latin typeface="华文楷体"/>
                <a:cs typeface="华文楷体"/>
              </a:rPr>
              <a:t>：比较典型的原因是旧的代码覆盖了新的代码，或者测试服务器 </a:t>
            </a:r>
            <a:r>
              <a:rPr dirty="0" sz="1750">
                <a:solidFill>
                  <a:srgbClr val="191B0E"/>
                </a:solidFill>
                <a:latin typeface="华文楷体"/>
                <a:cs typeface="华文楷体"/>
              </a:rPr>
              <a:t>上的代码和实现人员本机最新代码版本不一致，也可能是实现人员操作配置管理 </a:t>
            </a:r>
            <a:r>
              <a:rPr dirty="0" sz="1750">
                <a:solidFill>
                  <a:srgbClr val="191B0E"/>
                </a:solidFill>
                <a:latin typeface="华文楷体"/>
                <a:cs typeface="华文楷体"/>
              </a:rPr>
              <a:t>工具不正确引起的；还可能体现了测试人员或者最终用户操作不正确</a:t>
            </a:r>
            <a:endParaRPr sz="1750">
              <a:latin typeface="华文楷体"/>
              <a:cs typeface="华文楷体"/>
            </a:endParaRPr>
          </a:p>
          <a:p>
            <a:pPr marL="349250" marR="5080" indent="-337185">
              <a:lnSpc>
                <a:spcPts val="1760"/>
              </a:lnSpc>
              <a:spcBef>
                <a:spcPts val="1060"/>
              </a:spcBef>
              <a:buFont typeface="Franklin Gothic Book"/>
              <a:buChar char="■"/>
              <a:tabLst>
                <a:tab pos="349250" algn="l"/>
                <a:tab pos="349885" algn="l"/>
              </a:tabLst>
            </a:pPr>
            <a:r>
              <a:rPr dirty="0" sz="1750">
                <a:solidFill>
                  <a:srgbClr val="191B0E"/>
                </a:solidFill>
                <a:latin typeface="华文楷体"/>
                <a:cs typeface="华文楷体"/>
              </a:rPr>
              <a:t>短视将来的</a:t>
            </a:r>
            <a:r>
              <a:rPr dirty="0" sz="1750">
                <a:solidFill>
                  <a:srgbClr val="191B0E"/>
                </a:solidFill>
                <a:latin typeface="Franklin Gothic Book"/>
                <a:cs typeface="Franklin Gothic Book"/>
              </a:rPr>
              <a:t>BUG</a:t>
            </a:r>
            <a:r>
              <a:rPr dirty="0" sz="1750">
                <a:solidFill>
                  <a:srgbClr val="191B0E"/>
                </a:solidFill>
                <a:latin typeface="华文楷体"/>
                <a:cs typeface="华文楷体"/>
              </a:rPr>
              <a:t>：</a:t>
            </a:r>
            <a:r>
              <a:rPr dirty="0" sz="1750" spc="-5">
                <a:solidFill>
                  <a:srgbClr val="191B0E"/>
                </a:solidFill>
                <a:latin typeface="Franklin Gothic Book"/>
                <a:cs typeface="Franklin Gothic Book"/>
              </a:rPr>
              <a:t>“</a:t>
            </a:r>
            <a:r>
              <a:rPr dirty="0" sz="1750">
                <a:solidFill>
                  <a:srgbClr val="191B0E"/>
                </a:solidFill>
                <a:latin typeface="华文楷体"/>
                <a:cs typeface="华文楷体"/>
              </a:rPr>
              <a:t>千年虫”问题就是当初的设计人员为了节省一点硬件成本给全 </a:t>
            </a:r>
            <a:r>
              <a:rPr dirty="0" sz="1750">
                <a:solidFill>
                  <a:srgbClr val="191B0E"/>
                </a:solidFill>
                <a:latin typeface="华文楷体"/>
                <a:cs typeface="华文楷体"/>
              </a:rPr>
              <a:t>球造成了难以估量的损失。</a:t>
            </a:r>
            <a:endParaRPr sz="1750">
              <a:latin typeface="华文楷体"/>
              <a:cs typeface="华文楷体"/>
            </a:endParaRPr>
          </a:p>
          <a:p>
            <a:pPr marL="349250" marR="124460" indent="-337185">
              <a:lnSpc>
                <a:spcPts val="1770"/>
              </a:lnSpc>
              <a:spcBef>
                <a:spcPts val="1055"/>
              </a:spcBef>
              <a:buFont typeface="Franklin Gothic Book"/>
              <a:buChar char="■"/>
              <a:tabLst>
                <a:tab pos="349250" algn="l"/>
                <a:tab pos="349885" algn="l"/>
              </a:tabLst>
            </a:pPr>
            <a:r>
              <a:rPr dirty="0" sz="1750">
                <a:solidFill>
                  <a:srgbClr val="191B0E"/>
                </a:solidFill>
                <a:latin typeface="华文楷体"/>
                <a:cs typeface="华文楷体"/>
              </a:rPr>
              <a:t>静态文档的</a:t>
            </a:r>
            <a:r>
              <a:rPr dirty="0" sz="1750">
                <a:solidFill>
                  <a:srgbClr val="191B0E"/>
                </a:solidFill>
                <a:latin typeface="Franklin Gothic Book"/>
                <a:cs typeface="Franklin Gothic Book"/>
              </a:rPr>
              <a:t>BUG</a:t>
            </a:r>
            <a:r>
              <a:rPr dirty="0" sz="1750">
                <a:solidFill>
                  <a:srgbClr val="191B0E"/>
                </a:solidFill>
                <a:latin typeface="华文楷体"/>
                <a:cs typeface="华文楷体"/>
              </a:rPr>
              <a:t>：档</a:t>
            </a:r>
            <a:r>
              <a:rPr dirty="0" sz="1750">
                <a:solidFill>
                  <a:srgbClr val="191B0E"/>
                </a:solidFill>
                <a:latin typeface="Franklin Gothic Book"/>
                <a:cs typeface="Franklin Gothic Book"/>
              </a:rPr>
              <a:t>BUG</a:t>
            </a:r>
            <a:r>
              <a:rPr dirty="0" sz="1750">
                <a:solidFill>
                  <a:srgbClr val="191B0E"/>
                </a:solidFill>
                <a:latin typeface="华文楷体"/>
                <a:cs typeface="华文楷体"/>
              </a:rPr>
              <a:t>的定义很简单，即说明模糊、描述不完整和过期的都属 于文档</a:t>
            </a:r>
            <a:r>
              <a:rPr dirty="0" sz="1750">
                <a:solidFill>
                  <a:srgbClr val="191B0E"/>
                </a:solidFill>
                <a:latin typeface="Franklin Gothic Book"/>
                <a:cs typeface="Franklin Gothic Book"/>
              </a:rPr>
              <a:t>BUG</a:t>
            </a:r>
            <a:r>
              <a:rPr dirty="0" sz="1750">
                <a:solidFill>
                  <a:srgbClr val="191B0E"/>
                </a:solidFill>
                <a:latin typeface="华文楷体"/>
                <a:cs typeface="华文楷体"/>
              </a:rPr>
              <a:t>。</a:t>
            </a:r>
            <a:endParaRPr sz="1750">
              <a:latin typeface="华文楷体"/>
              <a:cs typeface="华文楷体"/>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4036695" cy="560705"/>
          </a:xfrm>
          <a:prstGeom prst="rect"/>
        </p:spPr>
        <p:txBody>
          <a:bodyPr wrap="square" lIns="0" tIns="13970" rIns="0" bIns="0" rtlCol="0" vert="horz">
            <a:spAutoFit/>
          </a:bodyPr>
          <a:lstStyle/>
          <a:p>
            <a:pPr marL="12700">
              <a:lnSpc>
                <a:spcPct val="100000"/>
              </a:lnSpc>
              <a:spcBef>
                <a:spcPts val="110"/>
              </a:spcBef>
            </a:pPr>
            <a:r>
              <a:rPr dirty="0" spc="5"/>
              <a:t>缺陷严重性划分原则</a:t>
            </a:r>
          </a:p>
        </p:txBody>
      </p:sp>
      <p:sp>
        <p:nvSpPr>
          <p:cNvPr id="3" name="object 3"/>
          <p:cNvSpPr txBox="1"/>
          <p:nvPr/>
        </p:nvSpPr>
        <p:spPr>
          <a:xfrm>
            <a:off x="1272673" y="1824790"/>
            <a:ext cx="5054600" cy="2114550"/>
          </a:xfrm>
          <a:prstGeom prst="rect">
            <a:avLst/>
          </a:prstGeom>
        </p:spPr>
        <p:txBody>
          <a:bodyPr wrap="square" lIns="0" tIns="130810" rIns="0" bIns="0" rtlCol="0" vert="horz">
            <a:spAutoFit/>
          </a:bodyPr>
          <a:lstStyle/>
          <a:p>
            <a:pPr marL="349250" indent="-337185">
              <a:lnSpc>
                <a:spcPct val="100000"/>
              </a:lnSpc>
              <a:spcBef>
                <a:spcPts val="1030"/>
              </a:spcBef>
              <a:buFont typeface="Franklin Gothic Book"/>
              <a:buChar char="■"/>
              <a:tabLst>
                <a:tab pos="349250" algn="l"/>
                <a:tab pos="349885" algn="l"/>
              </a:tabLst>
            </a:pPr>
            <a:r>
              <a:rPr dirty="0" sz="1750">
                <a:solidFill>
                  <a:srgbClr val="191B0E"/>
                </a:solidFill>
                <a:latin typeface="华文楷体"/>
                <a:cs typeface="华文楷体"/>
              </a:rPr>
              <a:t>表示软件缺陷所造成的危害的恶劣程度</a:t>
            </a:r>
            <a:endParaRPr sz="1750">
              <a:latin typeface="华文楷体"/>
              <a:cs typeface="华文楷体"/>
            </a:endParaRPr>
          </a:p>
          <a:p>
            <a:pPr marL="349250" indent="-337185">
              <a:lnSpc>
                <a:spcPct val="100000"/>
              </a:lnSpc>
              <a:spcBef>
                <a:spcPts val="930"/>
              </a:spcBef>
              <a:buFont typeface="Franklin Gothic Book"/>
              <a:buChar char="■"/>
              <a:tabLst>
                <a:tab pos="349250" algn="l"/>
                <a:tab pos="349885" algn="l"/>
              </a:tabLst>
            </a:pPr>
            <a:r>
              <a:rPr dirty="0" sz="1750">
                <a:solidFill>
                  <a:srgbClr val="191B0E"/>
                </a:solidFill>
                <a:latin typeface="华文楷体"/>
                <a:cs typeface="华文楷体"/>
              </a:rPr>
              <a:t>严重级</a:t>
            </a:r>
            <a:endParaRPr sz="1750">
              <a:latin typeface="华文楷体"/>
              <a:cs typeface="华文楷体"/>
            </a:endParaRPr>
          </a:p>
          <a:p>
            <a:pPr lvl="1" marL="814069" indent="-337820">
              <a:lnSpc>
                <a:spcPct val="100000"/>
              </a:lnSpc>
              <a:spcBef>
                <a:spcPts val="390"/>
              </a:spcBef>
              <a:buSzPct val="94594"/>
              <a:buFont typeface="Franklin Gothic Book"/>
              <a:buChar char="–"/>
              <a:tabLst>
                <a:tab pos="814069" algn="l"/>
                <a:tab pos="814705" algn="l"/>
              </a:tabLst>
            </a:pPr>
            <a:r>
              <a:rPr dirty="0" sz="1850" spc="-100" i="1">
                <a:solidFill>
                  <a:srgbClr val="191B0E"/>
                </a:solidFill>
                <a:latin typeface="华文楷体"/>
                <a:cs typeface="华文楷体"/>
              </a:rPr>
              <a:t>严重：系统崩溃、数据丢失、数据损坏</a:t>
            </a:r>
            <a:endParaRPr sz="1850">
              <a:latin typeface="华文楷体"/>
              <a:cs typeface="华文楷体"/>
            </a:endParaRPr>
          </a:p>
          <a:p>
            <a:pPr lvl="1" marL="814069" indent="-337185">
              <a:lnSpc>
                <a:spcPct val="100000"/>
              </a:lnSpc>
              <a:spcBef>
                <a:spcPts val="370"/>
              </a:spcBef>
              <a:buSzPct val="94594"/>
              <a:buFont typeface="Franklin Gothic Book"/>
              <a:buChar char="–"/>
              <a:tabLst>
                <a:tab pos="814069" algn="l"/>
                <a:tab pos="814705" algn="l"/>
              </a:tabLst>
            </a:pPr>
            <a:r>
              <a:rPr dirty="0" sz="1850" spc="-100" i="1">
                <a:solidFill>
                  <a:srgbClr val="191B0E"/>
                </a:solidFill>
                <a:latin typeface="华文楷体"/>
                <a:cs typeface="华文楷体"/>
              </a:rPr>
              <a:t>较严重：操作性错误、错误结果、遗漏功能</a:t>
            </a:r>
            <a:endParaRPr sz="1850">
              <a:latin typeface="华文楷体"/>
              <a:cs typeface="华文楷体"/>
            </a:endParaRPr>
          </a:p>
          <a:p>
            <a:pPr lvl="1" marL="814069" indent="-337185">
              <a:lnSpc>
                <a:spcPct val="100000"/>
              </a:lnSpc>
              <a:spcBef>
                <a:spcPts val="375"/>
              </a:spcBef>
              <a:buSzPct val="94594"/>
              <a:buFont typeface="Franklin Gothic Book"/>
              <a:buChar char="–"/>
              <a:tabLst>
                <a:tab pos="814069" algn="l"/>
                <a:tab pos="814705" algn="l"/>
              </a:tabLst>
            </a:pPr>
            <a:r>
              <a:rPr dirty="0" sz="1850" spc="-100" i="1">
                <a:solidFill>
                  <a:srgbClr val="191B0E"/>
                </a:solidFill>
                <a:latin typeface="华文楷体"/>
                <a:cs typeface="华文楷体"/>
              </a:rPr>
              <a:t>一般：小问题、错别字、</a:t>
            </a:r>
            <a:r>
              <a:rPr dirty="0" sz="1750" i="1">
                <a:solidFill>
                  <a:srgbClr val="191B0E"/>
                </a:solidFill>
                <a:latin typeface="Franklin Gothic Book"/>
                <a:cs typeface="Franklin Gothic Book"/>
              </a:rPr>
              <a:t>U</a:t>
            </a:r>
            <a:r>
              <a:rPr dirty="0" sz="1750" spc="-5" i="1">
                <a:solidFill>
                  <a:srgbClr val="191B0E"/>
                </a:solidFill>
                <a:latin typeface="Franklin Gothic Book"/>
                <a:cs typeface="Franklin Gothic Book"/>
              </a:rPr>
              <a:t>I</a:t>
            </a:r>
            <a:r>
              <a:rPr dirty="0" sz="1850" spc="-100" i="1">
                <a:solidFill>
                  <a:srgbClr val="191B0E"/>
                </a:solidFill>
                <a:latin typeface="华文楷体"/>
                <a:cs typeface="华文楷体"/>
              </a:rPr>
              <a:t>布局、罕见故障</a:t>
            </a:r>
            <a:endParaRPr sz="1850">
              <a:latin typeface="华文楷体"/>
              <a:cs typeface="华文楷体"/>
            </a:endParaRPr>
          </a:p>
          <a:p>
            <a:pPr lvl="1" marL="814069" indent="-337185">
              <a:lnSpc>
                <a:spcPct val="100000"/>
              </a:lnSpc>
              <a:spcBef>
                <a:spcPts val="370"/>
              </a:spcBef>
              <a:buSzPct val="94594"/>
              <a:buFont typeface="Franklin Gothic Book"/>
              <a:buChar char="–"/>
              <a:tabLst>
                <a:tab pos="814069" algn="l"/>
                <a:tab pos="814705" algn="l"/>
              </a:tabLst>
            </a:pPr>
            <a:r>
              <a:rPr dirty="0" sz="1850" spc="-100" i="1">
                <a:solidFill>
                  <a:srgbClr val="191B0E"/>
                </a:solidFill>
                <a:latin typeface="华文楷体"/>
                <a:cs typeface="华文楷体"/>
              </a:rPr>
              <a:t>建议：不影响使用的瑕疵或更好的实现</a:t>
            </a:r>
            <a:endParaRPr sz="1850">
              <a:latin typeface="华文楷体"/>
              <a:cs typeface="华文楷体"/>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4036695" cy="560705"/>
          </a:xfrm>
          <a:prstGeom prst="rect"/>
        </p:spPr>
        <p:txBody>
          <a:bodyPr wrap="square" lIns="0" tIns="13970" rIns="0" bIns="0" rtlCol="0" vert="horz">
            <a:spAutoFit/>
          </a:bodyPr>
          <a:lstStyle/>
          <a:p>
            <a:pPr marL="12700">
              <a:lnSpc>
                <a:spcPct val="100000"/>
              </a:lnSpc>
              <a:spcBef>
                <a:spcPts val="110"/>
              </a:spcBef>
            </a:pPr>
            <a:r>
              <a:rPr dirty="0" spc="5"/>
              <a:t>缺陷优先级划分原则</a:t>
            </a:r>
          </a:p>
        </p:txBody>
      </p:sp>
      <p:sp>
        <p:nvSpPr>
          <p:cNvPr id="3" name="object 3"/>
          <p:cNvSpPr txBox="1"/>
          <p:nvPr/>
        </p:nvSpPr>
        <p:spPr>
          <a:xfrm>
            <a:off x="1272673" y="1824790"/>
            <a:ext cx="5277485" cy="2114550"/>
          </a:xfrm>
          <a:prstGeom prst="rect">
            <a:avLst/>
          </a:prstGeom>
        </p:spPr>
        <p:txBody>
          <a:bodyPr wrap="square" lIns="0" tIns="130810" rIns="0" bIns="0" rtlCol="0" vert="horz">
            <a:spAutoFit/>
          </a:bodyPr>
          <a:lstStyle/>
          <a:p>
            <a:pPr marL="349250" indent="-337185">
              <a:lnSpc>
                <a:spcPct val="100000"/>
              </a:lnSpc>
              <a:spcBef>
                <a:spcPts val="1030"/>
              </a:spcBef>
              <a:buFont typeface="Franklin Gothic Book"/>
              <a:buChar char="■"/>
              <a:tabLst>
                <a:tab pos="349250" algn="l"/>
                <a:tab pos="349885" algn="l"/>
              </a:tabLst>
            </a:pPr>
            <a:r>
              <a:rPr dirty="0" sz="1750">
                <a:solidFill>
                  <a:srgbClr val="191B0E"/>
                </a:solidFill>
                <a:latin typeface="华文楷体"/>
                <a:cs typeface="华文楷体"/>
              </a:rPr>
              <a:t>优先级表示修复缺陷的重要程度与次序</a:t>
            </a:r>
            <a:endParaRPr sz="1750">
              <a:latin typeface="华文楷体"/>
              <a:cs typeface="华文楷体"/>
            </a:endParaRPr>
          </a:p>
          <a:p>
            <a:pPr marL="349250" indent="-337185">
              <a:lnSpc>
                <a:spcPct val="100000"/>
              </a:lnSpc>
              <a:spcBef>
                <a:spcPts val="930"/>
              </a:spcBef>
              <a:buFont typeface="Franklin Gothic Book"/>
              <a:buChar char="■"/>
              <a:tabLst>
                <a:tab pos="349250" algn="l"/>
                <a:tab pos="349885" algn="l"/>
              </a:tabLst>
            </a:pPr>
            <a:r>
              <a:rPr dirty="0" sz="1750">
                <a:solidFill>
                  <a:srgbClr val="191B0E"/>
                </a:solidFill>
                <a:latin typeface="华文楷体"/>
                <a:cs typeface="华文楷体"/>
              </a:rPr>
              <a:t>优先级</a:t>
            </a:r>
            <a:endParaRPr sz="1750">
              <a:latin typeface="华文楷体"/>
              <a:cs typeface="华文楷体"/>
            </a:endParaRPr>
          </a:p>
          <a:p>
            <a:pPr lvl="1" marL="814069" indent="-337820">
              <a:lnSpc>
                <a:spcPct val="100000"/>
              </a:lnSpc>
              <a:spcBef>
                <a:spcPts val="390"/>
              </a:spcBef>
              <a:buSzPct val="94594"/>
              <a:buFont typeface="Franklin Gothic Book"/>
              <a:buChar char="–"/>
              <a:tabLst>
                <a:tab pos="814069" algn="l"/>
                <a:tab pos="814705" algn="l"/>
              </a:tabLst>
            </a:pPr>
            <a:r>
              <a:rPr dirty="0" sz="1850" spc="-100" i="1">
                <a:solidFill>
                  <a:srgbClr val="191B0E"/>
                </a:solidFill>
                <a:latin typeface="华文楷体"/>
                <a:cs typeface="华文楷体"/>
              </a:rPr>
              <a:t>最高优先级：立即修复，停止进一步测试</a:t>
            </a:r>
            <a:endParaRPr sz="1850">
              <a:latin typeface="华文楷体"/>
              <a:cs typeface="华文楷体"/>
            </a:endParaRPr>
          </a:p>
          <a:p>
            <a:pPr lvl="1" marL="814069" indent="-337185">
              <a:lnSpc>
                <a:spcPct val="100000"/>
              </a:lnSpc>
              <a:spcBef>
                <a:spcPts val="370"/>
              </a:spcBef>
              <a:buSzPct val="94594"/>
              <a:buFont typeface="Franklin Gothic Book"/>
              <a:buChar char="–"/>
              <a:tabLst>
                <a:tab pos="814069" algn="l"/>
                <a:tab pos="814705" algn="l"/>
              </a:tabLst>
            </a:pPr>
            <a:r>
              <a:rPr dirty="0" sz="1850" spc="-100" i="1">
                <a:solidFill>
                  <a:srgbClr val="191B0E"/>
                </a:solidFill>
                <a:latin typeface="华文楷体"/>
                <a:cs typeface="华文楷体"/>
              </a:rPr>
              <a:t>次高优先级：在产品发布之前必须修复</a:t>
            </a:r>
            <a:endParaRPr sz="1850">
              <a:latin typeface="华文楷体"/>
              <a:cs typeface="华文楷体"/>
            </a:endParaRPr>
          </a:p>
          <a:p>
            <a:pPr lvl="1" marL="814069" indent="-337185">
              <a:lnSpc>
                <a:spcPct val="100000"/>
              </a:lnSpc>
              <a:spcBef>
                <a:spcPts val="375"/>
              </a:spcBef>
              <a:buSzPct val="94594"/>
              <a:buFont typeface="Franklin Gothic Book"/>
              <a:buChar char="–"/>
              <a:tabLst>
                <a:tab pos="814069" algn="l"/>
                <a:tab pos="814705" algn="l"/>
              </a:tabLst>
            </a:pPr>
            <a:r>
              <a:rPr dirty="0" sz="1850" spc="-100" i="1">
                <a:solidFill>
                  <a:srgbClr val="191B0E"/>
                </a:solidFill>
                <a:latin typeface="华文楷体"/>
                <a:cs typeface="华文楷体"/>
              </a:rPr>
              <a:t>中等优先级：如果时间允许应该修复</a:t>
            </a:r>
            <a:endParaRPr sz="1850">
              <a:latin typeface="华文楷体"/>
              <a:cs typeface="华文楷体"/>
            </a:endParaRPr>
          </a:p>
          <a:p>
            <a:pPr lvl="1" marL="814069" indent="-337185">
              <a:lnSpc>
                <a:spcPct val="100000"/>
              </a:lnSpc>
              <a:spcBef>
                <a:spcPts val="370"/>
              </a:spcBef>
              <a:buSzPct val="94594"/>
              <a:buFont typeface="Franklin Gothic Book"/>
              <a:buChar char="–"/>
              <a:tabLst>
                <a:tab pos="814069" algn="l"/>
                <a:tab pos="814705" algn="l"/>
              </a:tabLst>
            </a:pPr>
            <a:r>
              <a:rPr dirty="0" sz="1850" spc="-100" i="1">
                <a:solidFill>
                  <a:srgbClr val="191B0E"/>
                </a:solidFill>
                <a:latin typeface="华文楷体"/>
                <a:cs typeface="华文楷体"/>
              </a:rPr>
              <a:t>最低等优先级：可能会修复，不修复也能发布</a:t>
            </a:r>
            <a:endParaRPr sz="1850">
              <a:latin typeface="华文楷体"/>
              <a:cs typeface="华文楷体"/>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2700020" cy="560705"/>
          </a:xfrm>
          <a:prstGeom prst="rect"/>
        </p:spPr>
        <p:txBody>
          <a:bodyPr wrap="square" lIns="0" tIns="13970" rIns="0" bIns="0" rtlCol="0" vert="horz">
            <a:spAutoFit/>
          </a:bodyPr>
          <a:lstStyle/>
          <a:p>
            <a:pPr marL="12700">
              <a:lnSpc>
                <a:spcPct val="100000"/>
              </a:lnSpc>
              <a:spcBef>
                <a:spcPts val="110"/>
              </a:spcBef>
            </a:pPr>
            <a:r>
              <a:rPr dirty="0" spc="10"/>
              <a:t>缺陷等级划分</a:t>
            </a:r>
          </a:p>
        </p:txBody>
      </p:sp>
      <p:graphicFrame>
        <p:nvGraphicFramePr>
          <p:cNvPr id="3" name="object 3"/>
          <p:cNvGraphicFramePr>
            <a:graphicFrameLocks noGrp="1"/>
          </p:cNvGraphicFramePr>
          <p:nvPr/>
        </p:nvGraphicFramePr>
        <p:xfrm>
          <a:off x="1643049" y="2123986"/>
          <a:ext cx="7200265" cy="4032885"/>
        </p:xfrm>
        <a:graphic>
          <a:graphicData uri="http://schemas.openxmlformats.org/drawingml/2006/table">
            <a:tbl>
              <a:tblPr firstRow="1" bandRow="1">
                <a:tableStyleId>{2D5ABB26-0587-4C30-8999-92F81FD0307C}</a:tableStyleId>
              </a:tblPr>
              <a:tblGrid>
                <a:gridCol w="696595"/>
                <a:gridCol w="2299970"/>
                <a:gridCol w="4170679"/>
              </a:tblGrid>
              <a:tr h="384048">
                <a:tc>
                  <a:txBody>
                    <a:bodyPr/>
                    <a:lstStyle/>
                    <a:p>
                      <a:pPr marL="212725">
                        <a:lnSpc>
                          <a:spcPct val="100000"/>
                        </a:lnSpc>
                        <a:spcBef>
                          <a:spcPts val="865"/>
                        </a:spcBef>
                      </a:pPr>
                      <a:r>
                        <a:rPr dirty="0" sz="1050" b="1">
                          <a:latin typeface="宋体"/>
                          <a:cs typeface="宋体"/>
                        </a:rPr>
                        <a:t>等级</a:t>
                      </a:r>
                      <a:endParaRPr sz="1050">
                        <a:latin typeface="宋体"/>
                        <a:cs typeface="宋体"/>
                      </a:endParaRPr>
                    </a:p>
                  </a:txBody>
                  <a:tcPr marL="0" marR="0" marB="0" marT="109855">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D9D9D9"/>
                    </a:solidFill>
                  </a:tcPr>
                </a:tc>
                <a:tc>
                  <a:txBody>
                    <a:bodyPr/>
                    <a:lstStyle/>
                    <a:p>
                      <a:pPr algn="ctr">
                        <a:lnSpc>
                          <a:spcPct val="100000"/>
                        </a:lnSpc>
                        <a:spcBef>
                          <a:spcPts val="865"/>
                        </a:spcBef>
                      </a:pPr>
                      <a:r>
                        <a:rPr dirty="0" sz="1050" b="1">
                          <a:latin typeface="宋体"/>
                          <a:cs typeface="宋体"/>
                        </a:rPr>
                        <a:t>描述</a:t>
                      </a:r>
                      <a:endParaRPr sz="1050">
                        <a:latin typeface="宋体"/>
                        <a:cs typeface="宋体"/>
                      </a:endParaRPr>
                    </a:p>
                  </a:txBody>
                  <a:tcPr marL="0" marR="0" marB="0" marT="109855">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D9D9D9"/>
                    </a:solidFill>
                  </a:tcPr>
                </a:tc>
                <a:tc>
                  <a:txBody>
                    <a:bodyPr/>
                    <a:lstStyle/>
                    <a:p>
                      <a:pPr algn="ctr">
                        <a:lnSpc>
                          <a:spcPct val="100000"/>
                        </a:lnSpc>
                        <a:spcBef>
                          <a:spcPts val="865"/>
                        </a:spcBef>
                      </a:pPr>
                      <a:r>
                        <a:rPr dirty="0" sz="1050" b="1">
                          <a:latin typeface="宋体"/>
                          <a:cs typeface="宋体"/>
                        </a:rPr>
                        <a:t>说明</a:t>
                      </a:r>
                      <a:endParaRPr sz="1050">
                        <a:latin typeface="宋体"/>
                        <a:cs typeface="宋体"/>
                      </a:endParaRPr>
                    </a:p>
                  </a:txBody>
                  <a:tcPr marL="0" marR="0" marB="0" marT="109855">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D9D9D9"/>
                    </a:solidFill>
                  </a:tcPr>
                </a:tc>
              </a:tr>
              <a:tr h="881633">
                <a:tc>
                  <a:txBody>
                    <a:bodyPr/>
                    <a:lstStyle/>
                    <a:p>
                      <a:pPr>
                        <a:lnSpc>
                          <a:spcPct val="100000"/>
                        </a:lnSpc>
                      </a:pPr>
                      <a:endParaRPr sz="1000">
                        <a:latin typeface="Times New Roman"/>
                        <a:cs typeface="Times New Roman"/>
                      </a:endParaRPr>
                    </a:p>
                    <a:p>
                      <a:pPr>
                        <a:lnSpc>
                          <a:spcPct val="100000"/>
                        </a:lnSpc>
                        <a:spcBef>
                          <a:spcPts val="5"/>
                        </a:spcBef>
                      </a:pPr>
                      <a:endParaRPr sz="1450">
                        <a:latin typeface="Times New Roman"/>
                        <a:cs typeface="Times New Roman"/>
                      </a:endParaRPr>
                    </a:p>
                    <a:p>
                      <a:pPr marL="80645">
                        <a:lnSpc>
                          <a:spcPct val="100000"/>
                        </a:lnSpc>
                      </a:pPr>
                      <a:r>
                        <a:rPr dirty="0" sz="1050">
                          <a:latin typeface="宋体"/>
                          <a:cs typeface="宋体"/>
                        </a:rPr>
                        <a:t>5-紧急</a:t>
                      </a:r>
                      <a:endParaRPr sz="1050">
                        <a:latin typeface="宋体"/>
                        <a:cs typeface="宋体"/>
                      </a:endParaRPr>
                    </a:p>
                  </a:txBody>
                  <a:tcPr marL="0" marR="0" marB="0" marT="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a:lnSpc>
                          <a:spcPct val="100000"/>
                        </a:lnSpc>
                      </a:pPr>
                      <a:endParaRPr sz="1000">
                        <a:latin typeface="Times New Roman"/>
                        <a:cs typeface="Times New Roman"/>
                      </a:endParaRPr>
                    </a:p>
                    <a:p>
                      <a:pPr>
                        <a:lnSpc>
                          <a:spcPct val="100000"/>
                        </a:lnSpc>
                        <a:spcBef>
                          <a:spcPts val="5"/>
                        </a:spcBef>
                      </a:pPr>
                      <a:endParaRPr sz="1450">
                        <a:latin typeface="Times New Roman"/>
                        <a:cs typeface="Times New Roman"/>
                      </a:endParaRPr>
                    </a:p>
                    <a:p>
                      <a:pPr marL="79375">
                        <a:lnSpc>
                          <a:spcPct val="100000"/>
                        </a:lnSpc>
                      </a:pPr>
                      <a:r>
                        <a:rPr dirty="0" sz="1050">
                          <a:latin typeface="宋体"/>
                          <a:cs typeface="宋体"/>
                        </a:rPr>
                        <a:t>发现可重复出现的致命问题</a:t>
                      </a:r>
                      <a:endParaRPr sz="1050">
                        <a:latin typeface="宋体"/>
                        <a:cs typeface="宋体"/>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79375">
                        <a:lnSpc>
                          <a:spcPct val="100000"/>
                        </a:lnSpc>
                        <a:spcBef>
                          <a:spcPts val="300"/>
                        </a:spcBef>
                      </a:pPr>
                      <a:r>
                        <a:rPr dirty="0" sz="1050">
                          <a:latin typeface="Arial"/>
                          <a:cs typeface="Arial"/>
                        </a:rPr>
                        <a:t>——</a:t>
                      </a:r>
                      <a:r>
                        <a:rPr dirty="0" sz="1050">
                          <a:latin typeface="宋体"/>
                          <a:cs typeface="宋体"/>
                        </a:rPr>
                        <a:t>导致系统崩溃；</a:t>
                      </a:r>
                      <a:endParaRPr sz="1050">
                        <a:latin typeface="宋体"/>
                        <a:cs typeface="宋体"/>
                      </a:endParaRPr>
                    </a:p>
                    <a:p>
                      <a:pPr marL="79375">
                        <a:lnSpc>
                          <a:spcPct val="100000"/>
                        </a:lnSpc>
                        <a:spcBef>
                          <a:spcPts val="5"/>
                        </a:spcBef>
                      </a:pPr>
                      <a:r>
                        <a:rPr dirty="0" sz="1050">
                          <a:latin typeface="Arial"/>
                          <a:cs typeface="Arial"/>
                        </a:rPr>
                        <a:t>——</a:t>
                      </a:r>
                      <a:r>
                        <a:rPr dirty="0" sz="1050">
                          <a:latin typeface="宋体"/>
                          <a:cs typeface="宋体"/>
                        </a:rPr>
                        <a:t>导致程序模块丢失；</a:t>
                      </a:r>
                      <a:endParaRPr sz="1050">
                        <a:latin typeface="宋体"/>
                        <a:cs typeface="宋体"/>
                      </a:endParaRPr>
                    </a:p>
                    <a:p>
                      <a:pPr marL="79375">
                        <a:lnSpc>
                          <a:spcPct val="100000"/>
                        </a:lnSpc>
                      </a:pPr>
                      <a:r>
                        <a:rPr dirty="0" sz="1050">
                          <a:latin typeface="Arial"/>
                          <a:cs typeface="Arial"/>
                        </a:rPr>
                        <a:t>——</a:t>
                      </a:r>
                      <a:r>
                        <a:rPr dirty="0" sz="1050">
                          <a:latin typeface="宋体"/>
                          <a:cs typeface="宋体"/>
                        </a:rPr>
                        <a:t>主业务流程出现断点；</a:t>
                      </a:r>
                      <a:endParaRPr sz="1050">
                        <a:latin typeface="宋体"/>
                        <a:cs typeface="宋体"/>
                      </a:endParaRPr>
                    </a:p>
                    <a:p>
                      <a:pPr marL="79375">
                        <a:lnSpc>
                          <a:spcPct val="100000"/>
                        </a:lnSpc>
                        <a:spcBef>
                          <a:spcPts val="5"/>
                        </a:spcBef>
                      </a:pPr>
                      <a:r>
                        <a:rPr dirty="0" sz="1050">
                          <a:latin typeface="Arial"/>
                          <a:cs typeface="Arial"/>
                        </a:rPr>
                        <a:t>——</a:t>
                      </a:r>
                      <a:r>
                        <a:rPr dirty="0" sz="1050">
                          <a:latin typeface="宋体"/>
                          <a:cs typeface="宋体"/>
                        </a:rPr>
                        <a:t>内存泄漏；</a:t>
                      </a:r>
                      <a:endParaRPr sz="1050">
                        <a:latin typeface="宋体"/>
                        <a:cs typeface="宋体"/>
                      </a:endParaRPr>
                    </a:p>
                    <a:p>
                      <a:pPr marL="79375">
                        <a:lnSpc>
                          <a:spcPct val="100000"/>
                        </a:lnSpc>
                      </a:pPr>
                      <a:r>
                        <a:rPr dirty="0" sz="1050">
                          <a:latin typeface="Arial"/>
                          <a:cs typeface="Arial"/>
                        </a:rPr>
                        <a:t>——</a:t>
                      </a:r>
                      <a:r>
                        <a:rPr dirty="0" sz="1050">
                          <a:latin typeface="宋体"/>
                          <a:cs typeface="宋体"/>
                        </a:rPr>
                        <a:t>导致死机</a:t>
                      </a:r>
                      <a:endParaRPr sz="1050">
                        <a:latin typeface="宋体"/>
                        <a:cs typeface="宋体"/>
                      </a:endParaRPr>
                    </a:p>
                  </a:txBody>
                  <a:tcPr marL="0" marR="0" marB="0" marT="3810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EFEDE3"/>
                    </a:solidFill>
                  </a:tcPr>
                </a:tc>
              </a:tr>
              <a:tr h="721614">
                <a:tc>
                  <a:txBody>
                    <a:bodyPr/>
                    <a:lstStyle/>
                    <a:p>
                      <a:pPr>
                        <a:lnSpc>
                          <a:spcPct val="100000"/>
                        </a:lnSpc>
                      </a:pPr>
                      <a:endParaRPr sz="1000">
                        <a:latin typeface="Times New Roman"/>
                        <a:cs typeface="Times New Roman"/>
                      </a:endParaRPr>
                    </a:p>
                    <a:p>
                      <a:pPr>
                        <a:lnSpc>
                          <a:spcPct val="100000"/>
                        </a:lnSpc>
                        <a:spcBef>
                          <a:spcPts val="10"/>
                        </a:spcBef>
                      </a:pPr>
                      <a:endParaRPr sz="900">
                        <a:latin typeface="Times New Roman"/>
                        <a:cs typeface="Times New Roman"/>
                      </a:endParaRPr>
                    </a:p>
                    <a:p>
                      <a:pPr marL="80645">
                        <a:lnSpc>
                          <a:spcPct val="100000"/>
                        </a:lnSpc>
                      </a:pPr>
                      <a:r>
                        <a:rPr dirty="0" sz="1050">
                          <a:latin typeface="宋体"/>
                          <a:cs typeface="宋体"/>
                        </a:rPr>
                        <a:t>4-非常高</a:t>
                      </a:r>
                      <a:endParaRPr sz="1050">
                        <a:latin typeface="宋体"/>
                        <a:cs typeface="宋体"/>
                      </a:endParaRPr>
                    </a:p>
                  </a:txBody>
                  <a:tcPr marL="0" marR="0" marB="0" marT="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a:lnSpc>
                          <a:spcPct val="100000"/>
                        </a:lnSpc>
                      </a:pPr>
                      <a:endParaRPr sz="1000">
                        <a:latin typeface="Times New Roman"/>
                        <a:cs typeface="Times New Roman"/>
                      </a:endParaRPr>
                    </a:p>
                    <a:p>
                      <a:pPr>
                        <a:lnSpc>
                          <a:spcPct val="100000"/>
                        </a:lnSpc>
                        <a:spcBef>
                          <a:spcPts val="10"/>
                        </a:spcBef>
                      </a:pPr>
                      <a:endParaRPr sz="900">
                        <a:latin typeface="Times New Roman"/>
                        <a:cs typeface="Times New Roman"/>
                      </a:endParaRPr>
                    </a:p>
                    <a:p>
                      <a:pPr marL="79375">
                        <a:lnSpc>
                          <a:spcPct val="100000"/>
                        </a:lnSpc>
                      </a:pPr>
                      <a:r>
                        <a:rPr dirty="0" sz="1050">
                          <a:latin typeface="宋体"/>
                          <a:cs typeface="宋体"/>
                        </a:rPr>
                        <a:t>发现可重复出现的严重问题</a:t>
                      </a:r>
                      <a:endParaRPr sz="1050">
                        <a:latin typeface="宋体"/>
                        <a:cs typeface="宋体"/>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79375">
                        <a:lnSpc>
                          <a:spcPct val="100000"/>
                        </a:lnSpc>
                        <a:spcBef>
                          <a:spcPts val="300"/>
                        </a:spcBef>
                      </a:pPr>
                      <a:r>
                        <a:rPr dirty="0" sz="1050">
                          <a:latin typeface="Arial"/>
                          <a:cs typeface="Arial"/>
                        </a:rPr>
                        <a:t>——</a:t>
                      </a:r>
                      <a:r>
                        <a:rPr dirty="0" sz="1050">
                          <a:latin typeface="宋体"/>
                          <a:cs typeface="宋体"/>
                        </a:rPr>
                        <a:t>被测功能不能正确实现；</a:t>
                      </a:r>
                      <a:endParaRPr sz="1050">
                        <a:latin typeface="宋体"/>
                        <a:cs typeface="宋体"/>
                      </a:endParaRPr>
                    </a:p>
                    <a:p>
                      <a:pPr marL="79375">
                        <a:lnSpc>
                          <a:spcPct val="100000"/>
                        </a:lnSpc>
                        <a:spcBef>
                          <a:spcPts val="5"/>
                        </a:spcBef>
                      </a:pPr>
                      <a:r>
                        <a:rPr dirty="0" sz="1050">
                          <a:latin typeface="Arial"/>
                          <a:cs typeface="Arial"/>
                        </a:rPr>
                        <a:t>——</a:t>
                      </a:r>
                      <a:r>
                        <a:rPr dirty="0" sz="1050">
                          <a:latin typeface="宋体"/>
                          <a:cs typeface="宋体"/>
                        </a:rPr>
                        <a:t>软件错误导致数据丢失；</a:t>
                      </a:r>
                      <a:endParaRPr sz="1050">
                        <a:latin typeface="宋体"/>
                        <a:cs typeface="宋体"/>
                      </a:endParaRPr>
                    </a:p>
                    <a:p>
                      <a:pPr marL="79375">
                        <a:lnSpc>
                          <a:spcPct val="100000"/>
                        </a:lnSpc>
                      </a:pPr>
                      <a:r>
                        <a:rPr dirty="0" sz="1050">
                          <a:latin typeface="Arial"/>
                          <a:cs typeface="Arial"/>
                        </a:rPr>
                        <a:t>——</a:t>
                      </a:r>
                      <a:r>
                        <a:rPr dirty="0" sz="1050">
                          <a:latin typeface="宋体"/>
                          <a:cs typeface="宋体"/>
                        </a:rPr>
                        <a:t>被测数据处理错误；</a:t>
                      </a:r>
                      <a:endParaRPr sz="1050">
                        <a:latin typeface="宋体"/>
                        <a:cs typeface="宋体"/>
                      </a:endParaRPr>
                    </a:p>
                    <a:p>
                      <a:pPr marL="79375">
                        <a:lnSpc>
                          <a:spcPct val="100000"/>
                        </a:lnSpc>
                        <a:spcBef>
                          <a:spcPts val="5"/>
                        </a:spcBef>
                      </a:pPr>
                      <a:r>
                        <a:rPr dirty="0" sz="1050">
                          <a:latin typeface="Arial"/>
                          <a:cs typeface="Arial"/>
                        </a:rPr>
                        <a:t>——</a:t>
                      </a:r>
                      <a:r>
                        <a:rPr dirty="0" sz="1050">
                          <a:latin typeface="宋体"/>
                          <a:cs typeface="宋体"/>
                        </a:rPr>
                        <a:t>用户需求未实现。</a:t>
                      </a:r>
                      <a:endParaRPr sz="1050">
                        <a:latin typeface="宋体"/>
                        <a:cs typeface="宋体"/>
                      </a:endParaRPr>
                    </a:p>
                  </a:txBody>
                  <a:tcPr marL="0" marR="0" marB="0" marT="3810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EFEDE3"/>
                    </a:solidFill>
                  </a:tcPr>
                </a:tc>
              </a:tr>
              <a:tr h="739901">
                <a:tc>
                  <a:txBody>
                    <a:bodyPr/>
                    <a:lstStyle/>
                    <a:p>
                      <a:pPr>
                        <a:lnSpc>
                          <a:spcPct val="100000"/>
                        </a:lnSpc>
                      </a:pPr>
                      <a:endParaRPr sz="1000">
                        <a:latin typeface="Times New Roman"/>
                        <a:cs typeface="Times New Roman"/>
                      </a:endParaRPr>
                    </a:p>
                    <a:p>
                      <a:pPr>
                        <a:lnSpc>
                          <a:spcPct val="100000"/>
                        </a:lnSpc>
                        <a:spcBef>
                          <a:spcPts val="25"/>
                        </a:spcBef>
                      </a:pPr>
                      <a:endParaRPr sz="950">
                        <a:latin typeface="Times New Roman"/>
                        <a:cs typeface="Times New Roman"/>
                      </a:endParaRPr>
                    </a:p>
                    <a:p>
                      <a:pPr marL="80645">
                        <a:lnSpc>
                          <a:spcPct val="100000"/>
                        </a:lnSpc>
                      </a:pPr>
                      <a:r>
                        <a:rPr dirty="0" sz="1050">
                          <a:latin typeface="宋体"/>
                          <a:cs typeface="宋体"/>
                        </a:rPr>
                        <a:t>3-高</a:t>
                      </a:r>
                      <a:endParaRPr sz="1050">
                        <a:latin typeface="宋体"/>
                        <a:cs typeface="宋体"/>
                      </a:endParaRPr>
                    </a:p>
                  </a:txBody>
                  <a:tcPr marL="0" marR="0" marB="0" marT="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a:lnSpc>
                          <a:spcPct val="100000"/>
                        </a:lnSpc>
                      </a:pPr>
                      <a:endParaRPr sz="1000">
                        <a:latin typeface="Times New Roman"/>
                        <a:cs typeface="Times New Roman"/>
                      </a:endParaRPr>
                    </a:p>
                    <a:p>
                      <a:pPr>
                        <a:lnSpc>
                          <a:spcPct val="100000"/>
                        </a:lnSpc>
                        <a:spcBef>
                          <a:spcPts val="25"/>
                        </a:spcBef>
                      </a:pPr>
                      <a:endParaRPr sz="950">
                        <a:latin typeface="Times New Roman"/>
                        <a:cs typeface="Times New Roman"/>
                      </a:endParaRPr>
                    </a:p>
                    <a:p>
                      <a:pPr marL="78740">
                        <a:lnSpc>
                          <a:spcPct val="100000"/>
                        </a:lnSpc>
                      </a:pPr>
                      <a:r>
                        <a:rPr dirty="0" sz="1050">
                          <a:latin typeface="宋体"/>
                          <a:cs typeface="宋体"/>
                        </a:rPr>
                        <a:t>一般性的错误或功能实现有不完美处</a:t>
                      </a:r>
                      <a:endParaRPr sz="1050">
                        <a:latin typeface="宋体"/>
                        <a:cs typeface="宋体"/>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79375">
                        <a:lnSpc>
                          <a:spcPct val="100000"/>
                        </a:lnSpc>
                        <a:spcBef>
                          <a:spcPts val="300"/>
                        </a:spcBef>
                      </a:pPr>
                      <a:r>
                        <a:rPr dirty="0" sz="1050">
                          <a:latin typeface="Arial"/>
                          <a:cs typeface="Arial"/>
                        </a:rPr>
                        <a:t>——</a:t>
                      </a:r>
                      <a:r>
                        <a:rPr dirty="0" sz="1050">
                          <a:latin typeface="宋体"/>
                          <a:cs typeface="宋体"/>
                        </a:rPr>
                        <a:t>操作界面错误；</a:t>
                      </a:r>
                      <a:endParaRPr sz="1050">
                        <a:latin typeface="宋体"/>
                        <a:cs typeface="宋体"/>
                      </a:endParaRPr>
                    </a:p>
                    <a:p>
                      <a:pPr marL="79375">
                        <a:lnSpc>
                          <a:spcPct val="100000"/>
                        </a:lnSpc>
                        <a:spcBef>
                          <a:spcPts val="5"/>
                        </a:spcBef>
                      </a:pPr>
                      <a:r>
                        <a:rPr dirty="0" sz="1050">
                          <a:latin typeface="Arial"/>
                          <a:cs typeface="Arial"/>
                        </a:rPr>
                        <a:t>——</a:t>
                      </a:r>
                      <a:r>
                        <a:rPr dirty="0" sz="1050">
                          <a:latin typeface="宋体"/>
                          <a:cs typeface="宋体"/>
                        </a:rPr>
                        <a:t>打印内容、格式错误；</a:t>
                      </a:r>
                      <a:endParaRPr sz="1050">
                        <a:latin typeface="宋体"/>
                        <a:cs typeface="宋体"/>
                      </a:endParaRPr>
                    </a:p>
                    <a:p>
                      <a:pPr marL="79375">
                        <a:lnSpc>
                          <a:spcPct val="100000"/>
                        </a:lnSpc>
                      </a:pPr>
                      <a:r>
                        <a:rPr dirty="0" sz="1050">
                          <a:latin typeface="Arial"/>
                          <a:cs typeface="Arial"/>
                        </a:rPr>
                        <a:t>——</a:t>
                      </a:r>
                      <a:r>
                        <a:rPr dirty="0" sz="1050">
                          <a:latin typeface="宋体"/>
                          <a:cs typeface="宋体"/>
                        </a:rPr>
                        <a:t>简单的输入限制未放在前台进</a:t>
                      </a:r>
                      <a:r>
                        <a:rPr dirty="0" sz="1050" spc="5">
                          <a:latin typeface="宋体"/>
                          <a:cs typeface="宋体"/>
                        </a:rPr>
                        <a:t>行</a:t>
                      </a:r>
                      <a:r>
                        <a:rPr dirty="0" sz="1050">
                          <a:latin typeface="宋体"/>
                          <a:cs typeface="宋体"/>
                        </a:rPr>
                        <a:t>控制；</a:t>
                      </a:r>
                      <a:endParaRPr sz="1050">
                        <a:latin typeface="宋体"/>
                        <a:cs typeface="宋体"/>
                      </a:endParaRPr>
                    </a:p>
                    <a:p>
                      <a:pPr marL="79375">
                        <a:lnSpc>
                          <a:spcPct val="100000"/>
                        </a:lnSpc>
                        <a:spcBef>
                          <a:spcPts val="5"/>
                        </a:spcBef>
                      </a:pPr>
                      <a:r>
                        <a:rPr dirty="0" sz="1050">
                          <a:latin typeface="Arial"/>
                          <a:cs typeface="Arial"/>
                        </a:rPr>
                        <a:t>——</a:t>
                      </a:r>
                      <a:r>
                        <a:rPr dirty="0" sz="1050">
                          <a:latin typeface="宋体"/>
                          <a:cs typeface="宋体"/>
                        </a:rPr>
                        <a:t>删除操作未给出提示。</a:t>
                      </a:r>
                      <a:endParaRPr sz="1050">
                        <a:latin typeface="宋体"/>
                        <a:cs typeface="宋体"/>
                      </a:endParaRPr>
                    </a:p>
                  </a:txBody>
                  <a:tcPr marL="0" marR="0" marB="0" marT="3810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EFEDE3"/>
                    </a:solidFill>
                  </a:tcPr>
                </a:tc>
              </a:tr>
              <a:tr h="882396">
                <a:tc>
                  <a:txBody>
                    <a:bodyPr/>
                    <a:lstStyle/>
                    <a:p>
                      <a:pPr>
                        <a:lnSpc>
                          <a:spcPct val="100000"/>
                        </a:lnSpc>
                      </a:pPr>
                      <a:endParaRPr sz="1000">
                        <a:latin typeface="Times New Roman"/>
                        <a:cs typeface="Times New Roman"/>
                      </a:endParaRPr>
                    </a:p>
                    <a:p>
                      <a:pPr>
                        <a:lnSpc>
                          <a:spcPct val="100000"/>
                        </a:lnSpc>
                        <a:spcBef>
                          <a:spcPts val="5"/>
                        </a:spcBef>
                      </a:pPr>
                      <a:endParaRPr sz="1450">
                        <a:latin typeface="Times New Roman"/>
                        <a:cs typeface="Times New Roman"/>
                      </a:endParaRPr>
                    </a:p>
                    <a:p>
                      <a:pPr marL="80645">
                        <a:lnSpc>
                          <a:spcPct val="100000"/>
                        </a:lnSpc>
                      </a:pPr>
                      <a:r>
                        <a:rPr dirty="0" sz="1050">
                          <a:latin typeface="宋体"/>
                          <a:cs typeface="宋体"/>
                        </a:rPr>
                        <a:t>2-中</a:t>
                      </a:r>
                      <a:endParaRPr sz="1050">
                        <a:latin typeface="宋体"/>
                        <a:cs typeface="宋体"/>
                      </a:endParaRPr>
                    </a:p>
                  </a:txBody>
                  <a:tcPr marL="0" marR="0" marB="0" marT="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a:lnSpc>
                          <a:spcPct val="100000"/>
                        </a:lnSpc>
                      </a:pPr>
                      <a:endParaRPr sz="1000">
                        <a:latin typeface="Times New Roman"/>
                        <a:cs typeface="Times New Roman"/>
                      </a:endParaRPr>
                    </a:p>
                    <a:p>
                      <a:pPr>
                        <a:lnSpc>
                          <a:spcPct val="100000"/>
                        </a:lnSpc>
                        <a:spcBef>
                          <a:spcPts val="5"/>
                        </a:spcBef>
                      </a:pPr>
                      <a:endParaRPr sz="1450">
                        <a:latin typeface="Times New Roman"/>
                        <a:cs typeface="Times New Roman"/>
                      </a:endParaRPr>
                    </a:p>
                    <a:p>
                      <a:pPr marL="79375">
                        <a:lnSpc>
                          <a:spcPct val="100000"/>
                        </a:lnSpc>
                      </a:pPr>
                      <a:r>
                        <a:rPr dirty="0" sz="1050">
                          <a:latin typeface="宋体"/>
                          <a:cs typeface="宋体"/>
                        </a:rPr>
                        <a:t>细小的错误</a:t>
                      </a:r>
                      <a:endParaRPr sz="1050">
                        <a:latin typeface="宋体"/>
                        <a:cs typeface="宋体"/>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FEDE3"/>
                    </a:solidFill>
                  </a:tcPr>
                </a:tc>
                <a:tc>
                  <a:txBody>
                    <a:bodyPr/>
                    <a:lstStyle/>
                    <a:p>
                      <a:pPr marL="79375">
                        <a:lnSpc>
                          <a:spcPct val="100000"/>
                        </a:lnSpc>
                        <a:spcBef>
                          <a:spcPts val="300"/>
                        </a:spcBef>
                      </a:pPr>
                      <a:r>
                        <a:rPr dirty="0" sz="1050">
                          <a:latin typeface="Arial"/>
                          <a:cs typeface="Arial"/>
                        </a:rPr>
                        <a:t>——</a:t>
                      </a:r>
                      <a:r>
                        <a:rPr dirty="0" sz="1050">
                          <a:latin typeface="宋体"/>
                          <a:cs typeface="宋体"/>
                        </a:rPr>
                        <a:t>界面不规范；</a:t>
                      </a:r>
                      <a:endParaRPr sz="1050">
                        <a:latin typeface="宋体"/>
                        <a:cs typeface="宋体"/>
                      </a:endParaRPr>
                    </a:p>
                    <a:p>
                      <a:pPr marL="79375">
                        <a:lnSpc>
                          <a:spcPct val="100000"/>
                        </a:lnSpc>
                        <a:spcBef>
                          <a:spcPts val="5"/>
                        </a:spcBef>
                      </a:pPr>
                      <a:r>
                        <a:rPr dirty="0" sz="1050">
                          <a:latin typeface="Arial"/>
                          <a:cs typeface="Arial"/>
                        </a:rPr>
                        <a:t>——</a:t>
                      </a:r>
                      <a:r>
                        <a:rPr dirty="0" sz="1050">
                          <a:latin typeface="宋体"/>
                          <a:cs typeface="宋体"/>
                        </a:rPr>
                        <a:t>辅助说明描述不清楚；</a:t>
                      </a:r>
                      <a:endParaRPr sz="1050">
                        <a:latin typeface="宋体"/>
                        <a:cs typeface="宋体"/>
                      </a:endParaRPr>
                    </a:p>
                    <a:p>
                      <a:pPr marL="79375">
                        <a:lnSpc>
                          <a:spcPct val="100000"/>
                        </a:lnSpc>
                      </a:pPr>
                      <a:r>
                        <a:rPr dirty="0" sz="1050">
                          <a:latin typeface="Arial"/>
                          <a:cs typeface="Arial"/>
                        </a:rPr>
                        <a:t>——</a:t>
                      </a:r>
                      <a:r>
                        <a:rPr dirty="0" sz="1050">
                          <a:latin typeface="宋体"/>
                          <a:cs typeface="宋体"/>
                        </a:rPr>
                        <a:t>输入输出不规范；</a:t>
                      </a:r>
                      <a:endParaRPr sz="1050">
                        <a:latin typeface="宋体"/>
                        <a:cs typeface="宋体"/>
                      </a:endParaRPr>
                    </a:p>
                    <a:p>
                      <a:pPr marL="79375">
                        <a:lnSpc>
                          <a:spcPct val="100000"/>
                        </a:lnSpc>
                        <a:spcBef>
                          <a:spcPts val="5"/>
                        </a:spcBef>
                      </a:pPr>
                      <a:r>
                        <a:rPr dirty="0" sz="1050">
                          <a:latin typeface="Arial"/>
                          <a:cs typeface="Arial"/>
                        </a:rPr>
                        <a:t>——</a:t>
                      </a:r>
                      <a:r>
                        <a:rPr dirty="0" sz="1050">
                          <a:latin typeface="宋体"/>
                          <a:cs typeface="宋体"/>
                        </a:rPr>
                        <a:t>长操作未给用户提示；</a:t>
                      </a:r>
                      <a:endParaRPr sz="1050">
                        <a:latin typeface="宋体"/>
                        <a:cs typeface="宋体"/>
                      </a:endParaRPr>
                    </a:p>
                    <a:p>
                      <a:pPr marL="79375">
                        <a:lnSpc>
                          <a:spcPct val="100000"/>
                        </a:lnSpc>
                      </a:pPr>
                      <a:r>
                        <a:rPr dirty="0" sz="1050">
                          <a:latin typeface="Arial"/>
                          <a:cs typeface="Arial"/>
                        </a:rPr>
                        <a:t>——</a:t>
                      </a:r>
                      <a:r>
                        <a:rPr dirty="0" sz="1050">
                          <a:latin typeface="宋体"/>
                          <a:cs typeface="宋体"/>
                        </a:rPr>
                        <a:t>提示窗口文字未采用行业术语。</a:t>
                      </a:r>
                      <a:endParaRPr sz="1050">
                        <a:latin typeface="宋体"/>
                        <a:cs typeface="宋体"/>
                      </a:endParaRPr>
                    </a:p>
                  </a:txBody>
                  <a:tcPr marL="0" marR="0" marB="0" marT="3810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EFEDE3"/>
                    </a:solidFill>
                  </a:tcPr>
                </a:tc>
              </a:tr>
              <a:tr h="400811">
                <a:tc>
                  <a:txBody>
                    <a:bodyPr/>
                    <a:lstStyle/>
                    <a:p>
                      <a:pPr>
                        <a:lnSpc>
                          <a:spcPct val="100000"/>
                        </a:lnSpc>
                        <a:spcBef>
                          <a:spcPts val="10"/>
                        </a:spcBef>
                      </a:pPr>
                      <a:endParaRPr sz="800">
                        <a:latin typeface="Times New Roman"/>
                        <a:cs typeface="Times New Roman"/>
                      </a:endParaRPr>
                    </a:p>
                    <a:p>
                      <a:pPr marL="80645">
                        <a:lnSpc>
                          <a:spcPct val="100000"/>
                        </a:lnSpc>
                      </a:pPr>
                      <a:r>
                        <a:rPr dirty="0" sz="1050">
                          <a:latin typeface="宋体"/>
                          <a:cs typeface="宋体"/>
                        </a:rPr>
                        <a:t>1-低</a:t>
                      </a:r>
                      <a:endParaRPr sz="1050">
                        <a:latin typeface="宋体"/>
                        <a:cs typeface="宋体"/>
                      </a:endParaRPr>
                    </a:p>
                  </a:txBody>
                  <a:tcPr marL="0" marR="0" marB="0" marT="127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EFEDE3"/>
                    </a:solidFill>
                  </a:tcPr>
                </a:tc>
                <a:tc>
                  <a:txBody>
                    <a:bodyPr/>
                    <a:lstStyle/>
                    <a:p>
                      <a:pPr>
                        <a:lnSpc>
                          <a:spcPct val="100000"/>
                        </a:lnSpc>
                        <a:spcBef>
                          <a:spcPts val="10"/>
                        </a:spcBef>
                      </a:pPr>
                      <a:endParaRPr sz="800">
                        <a:latin typeface="Times New Roman"/>
                        <a:cs typeface="Times New Roman"/>
                      </a:endParaRPr>
                    </a:p>
                    <a:p>
                      <a:pPr marL="79375">
                        <a:lnSpc>
                          <a:spcPct val="100000"/>
                        </a:lnSpc>
                      </a:pPr>
                      <a:r>
                        <a:rPr dirty="0" sz="1050">
                          <a:latin typeface="宋体"/>
                          <a:cs typeface="宋体"/>
                        </a:rPr>
                        <a:t>建议类错误</a:t>
                      </a:r>
                      <a:endParaRPr sz="1050">
                        <a:latin typeface="宋体"/>
                        <a:cs typeface="宋体"/>
                      </a:endParaRPr>
                    </a:p>
                  </a:txBody>
                  <a:tcPr marL="0" marR="0" marB="0" marT="127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EFEDE3"/>
                    </a:solidFill>
                  </a:tcPr>
                </a:tc>
                <a:tc>
                  <a:txBody>
                    <a:bodyPr/>
                    <a:lstStyle/>
                    <a:p>
                      <a:pPr algn="ctr">
                        <a:lnSpc>
                          <a:spcPct val="100000"/>
                        </a:lnSpc>
                        <a:spcBef>
                          <a:spcPts val="300"/>
                        </a:spcBef>
                      </a:pPr>
                      <a:r>
                        <a:rPr dirty="0" sz="1050">
                          <a:latin typeface="宋体"/>
                          <a:cs typeface="宋体"/>
                        </a:rPr>
                        <a:t>需求说明书、用户手册中未说明，</a:t>
                      </a:r>
                      <a:r>
                        <a:rPr dirty="0" sz="1050" spc="5">
                          <a:latin typeface="宋体"/>
                          <a:cs typeface="宋体"/>
                        </a:rPr>
                        <a:t>但</a:t>
                      </a:r>
                      <a:r>
                        <a:rPr dirty="0" sz="1050">
                          <a:latin typeface="宋体"/>
                          <a:cs typeface="宋体"/>
                        </a:rPr>
                        <a:t>影响</a:t>
                      </a:r>
                      <a:r>
                        <a:rPr dirty="0" sz="1050" spc="5">
                          <a:latin typeface="宋体"/>
                          <a:cs typeface="宋体"/>
                        </a:rPr>
                        <a:t>用</a:t>
                      </a:r>
                      <a:r>
                        <a:rPr dirty="0" sz="1050">
                          <a:latin typeface="宋体"/>
                          <a:cs typeface="宋体"/>
                        </a:rPr>
                        <a:t>户对</a:t>
                      </a:r>
                      <a:r>
                        <a:rPr dirty="0" sz="1050" spc="5">
                          <a:latin typeface="宋体"/>
                          <a:cs typeface="宋体"/>
                        </a:rPr>
                        <a:t>软</a:t>
                      </a:r>
                      <a:r>
                        <a:rPr dirty="0" sz="1050">
                          <a:latin typeface="宋体"/>
                          <a:cs typeface="宋体"/>
                        </a:rPr>
                        <a:t>件使</a:t>
                      </a:r>
                      <a:r>
                        <a:rPr dirty="0" sz="1050" spc="5">
                          <a:latin typeface="宋体"/>
                          <a:cs typeface="宋体"/>
                        </a:rPr>
                        <a:t>用</a:t>
                      </a:r>
                      <a:r>
                        <a:rPr dirty="0" sz="1050">
                          <a:latin typeface="宋体"/>
                          <a:cs typeface="宋体"/>
                        </a:rPr>
                        <a:t>的方</a:t>
                      </a:r>
                      <a:r>
                        <a:rPr dirty="0" sz="1050" spc="5">
                          <a:latin typeface="宋体"/>
                          <a:cs typeface="宋体"/>
                        </a:rPr>
                        <a:t>便</a:t>
                      </a:r>
                      <a:r>
                        <a:rPr dirty="0" sz="1050">
                          <a:latin typeface="宋体"/>
                          <a:cs typeface="宋体"/>
                        </a:rPr>
                        <a:t>性等</a:t>
                      </a:r>
                      <a:endParaRPr sz="1050">
                        <a:latin typeface="宋体"/>
                        <a:cs typeface="宋体"/>
                      </a:endParaRPr>
                    </a:p>
                  </a:txBody>
                  <a:tcPr marL="0" marR="0" marB="0" marT="3810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EFEDE3"/>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3145790" cy="560705"/>
          </a:xfrm>
          <a:prstGeom prst="rect"/>
        </p:spPr>
        <p:txBody>
          <a:bodyPr wrap="square" lIns="0" tIns="13970" rIns="0" bIns="0" rtlCol="0" vert="horz">
            <a:spAutoFit/>
          </a:bodyPr>
          <a:lstStyle/>
          <a:p>
            <a:pPr marL="12700">
              <a:lnSpc>
                <a:spcPct val="100000"/>
              </a:lnSpc>
              <a:spcBef>
                <a:spcPts val="110"/>
              </a:spcBef>
            </a:pPr>
            <a:r>
              <a:rPr dirty="0" spc="10"/>
              <a:t>软件缺陷的种类</a:t>
            </a:r>
          </a:p>
        </p:txBody>
      </p:sp>
      <p:sp>
        <p:nvSpPr>
          <p:cNvPr id="3" name="object 3"/>
          <p:cNvSpPr txBox="1"/>
          <p:nvPr/>
        </p:nvSpPr>
        <p:spPr>
          <a:xfrm>
            <a:off x="1272673" y="1940308"/>
            <a:ext cx="8171180" cy="3115310"/>
          </a:xfrm>
          <a:prstGeom prst="rect">
            <a:avLst/>
          </a:prstGeom>
        </p:spPr>
        <p:txBody>
          <a:bodyPr wrap="square" lIns="0" tIns="31750" rIns="0" bIns="0" rtlCol="0" vert="horz">
            <a:spAutoFit/>
          </a:bodyPr>
          <a:lstStyle/>
          <a:p>
            <a:pPr marL="349250" marR="23495" indent="-337185">
              <a:lnSpc>
                <a:spcPts val="2000"/>
              </a:lnSpc>
              <a:spcBef>
                <a:spcPts val="250"/>
              </a:spcBef>
              <a:buFont typeface="Franklin Gothic Book"/>
              <a:buChar char="■"/>
              <a:tabLst>
                <a:tab pos="349250" algn="l"/>
                <a:tab pos="349885" algn="l"/>
              </a:tabLst>
            </a:pPr>
            <a:r>
              <a:rPr dirty="0" sz="1750">
                <a:solidFill>
                  <a:srgbClr val="191B0E"/>
                </a:solidFill>
                <a:latin typeface="华文楷体"/>
                <a:cs typeface="华文楷体"/>
              </a:rPr>
              <a:t>文档缺陷：文档在静态检查过程中发现的缺陷。通过测试需求文档、文档审查对 </a:t>
            </a:r>
            <a:r>
              <a:rPr dirty="0" sz="1750">
                <a:solidFill>
                  <a:srgbClr val="191B0E"/>
                </a:solidFill>
                <a:latin typeface="华文楷体"/>
                <a:cs typeface="华文楷体"/>
              </a:rPr>
              <a:t>被分析或被审查的文档发现的缺陷</a:t>
            </a:r>
            <a:endParaRPr sz="1750">
              <a:latin typeface="华文楷体"/>
              <a:cs typeface="华文楷体"/>
            </a:endParaRPr>
          </a:p>
          <a:p>
            <a:pPr marL="349250" indent="-337185">
              <a:lnSpc>
                <a:spcPct val="100000"/>
              </a:lnSpc>
              <a:spcBef>
                <a:spcPts val="880"/>
              </a:spcBef>
              <a:buFont typeface="Franklin Gothic Book"/>
              <a:buChar char="■"/>
              <a:tabLst>
                <a:tab pos="349250" algn="l"/>
                <a:tab pos="349885" algn="l"/>
              </a:tabLst>
            </a:pPr>
            <a:r>
              <a:rPr dirty="0" sz="1750">
                <a:solidFill>
                  <a:srgbClr val="191B0E"/>
                </a:solidFill>
                <a:latin typeface="华文楷体"/>
                <a:cs typeface="华文楷体"/>
              </a:rPr>
              <a:t>代码缺陷：对代码进行同行评审、审计或代码走查过程中发现的缺陷</a:t>
            </a:r>
            <a:endParaRPr sz="1750">
              <a:latin typeface="华文楷体"/>
              <a:cs typeface="华文楷体"/>
            </a:endParaRPr>
          </a:p>
          <a:p>
            <a:pPr marL="349250" marR="23495" indent="-337185">
              <a:lnSpc>
                <a:spcPts val="2000"/>
              </a:lnSpc>
              <a:spcBef>
                <a:spcPts val="1060"/>
              </a:spcBef>
              <a:buFont typeface="Franklin Gothic Book"/>
              <a:buChar char="■"/>
              <a:tabLst>
                <a:tab pos="349250" algn="l"/>
                <a:tab pos="349885" algn="l"/>
              </a:tabLst>
            </a:pPr>
            <a:r>
              <a:rPr dirty="0" sz="1750">
                <a:solidFill>
                  <a:srgbClr val="191B0E"/>
                </a:solidFill>
                <a:latin typeface="华文楷体"/>
                <a:cs typeface="华文楷体"/>
              </a:rPr>
              <a:t>测试缺陷：由测试执行活动发现的被测对象（可执行的代码、系统，不包括静态 </a:t>
            </a:r>
            <a:r>
              <a:rPr dirty="0" sz="1750">
                <a:solidFill>
                  <a:srgbClr val="191B0E"/>
                </a:solidFill>
                <a:latin typeface="华文楷体"/>
                <a:cs typeface="华文楷体"/>
              </a:rPr>
              <a:t>测试发现的问题）的缺陷。</a:t>
            </a:r>
            <a:endParaRPr sz="1750">
              <a:latin typeface="华文楷体"/>
              <a:cs typeface="华文楷体"/>
            </a:endParaRPr>
          </a:p>
          <a:p>
            <a:pPr lvl="1" marL="814069" marR="5080" indent="-337185">
              <a:lnSpc>
                <a:spcPts val="2000"/>
              </a:lnSpc>
              <a:spcBef>
                <a:spcPts val="565"/>
              </a:spcBef>
              <a:buSzPct val="94594"/>
              <a:buFont typeface="Franklin Gothic Book"/>
              <a:buChar char="–"/>
              <a:tabLst>
                <a:tab pos="814069" algn="l"/>
                <a:tab pos="814705" algn="l"/>
              </a:tabLst>
            </a:pPr>
            <a:r>
              <a:rPr dirty="0" sz="1850" spc="-100" i="1">
                <a:solidFill>
                  <a:srgbClr val="191B0E"/>
                </a:solidFill>
                <a:latin typeface="华文楷体"/>
                <a:cs typeface="华文楷体"/>
              </a:rPr>
              <a:t>测试活动：内部测试、连接测试、系统集成测试、用户验收测试、测试活动 </a:t>
            </a:r>
            <a:r>
              <a:rPr dirty="0" sz="1850" spc="-100" i="1">
                <a:solidFill>
                  <a:srgbClr val="191B0E"/>
                </a:solidFill>
                <a:latin typeface="华文楷体"/>
                <a:cs typeface="华文楷体"/>
              </a:rPr>
              <a:t>中发现的缺陷为测试缺陷</a:t>
            </a:r>
            <a:endParaRPr sz="1850">
              <a:latin typeface="华文楷体"/>
              <a:cs typeface="华文楷体"/>
            </a:endParaRPr>
          </a:p>
          <a:p>
            <a:pPr marL="349250" marR="23495" indent="-337185">
              <a:lnSpc>
                <a:spcPts val="2000"/>
              </a:lnSpc>
              <a:spcBef>
                <a:spcPts val="1010"/>
              </a:spcBef>
              <a:buFont typeface="Franklin Gothic Book"/>
              <a:buChar char="■"/>
              <a:tabLst>
                <a:tab pos="349250" algn="l"/>
                <a:tab pos="349885" algn="l"/>
              </a:tabLst>
            </a:pPr>
            <a:r>
              <a:rPr dirty="0" sz="1750">
                <a:solidFill>
                  <a:srgbClr val="191B0E"/>
                </a:solidFill>
                <a:latin typeface="华文楷体"/>
                <a:cs typeface="华文楷体"/>
              </a:rPr>
              <a:t>过程缺陷：通过过程审计、过程分析、管理评审、质量评估、质量审核等活动发 </a:t>
            </a:r>
            <a:r>
              <a:rPr dirty="0" sz="1750">
                <a:solidFill>
                  <a:srgbClr val="191B0E"/>
                </a:solidFill>
                <a:latin typeface="华文楷体"/>
                <a:cs typeface="华文楷体"/>
              </a:rPr>
              <a:t>现的关于过程的缺陷和问题。</a:t>
            </a:r>
            <a:endParaRPr sz="1750">
              <a:latin typeface="华文楷体"/>
              <a:cs typeface="华文楷体"/>
            </a:endParaRPr>
          </a:p>
          <a:p>
            <a:pPr lvl="1" marL="814069" indent="-337185">
              <a:lnSpc>
                <a:spcPct val="100000"/>
              </a:lnSpc>
              <a:spcBef>
                <a:spcPts val="340"/>
              </a:spcBef>
              <a:buSzPct val="94594"/>
              <a:buFont typeface="Franklin Gothic Book"/>
              <a:buChar char="–"/>
              <a:tabLst>
                <a:tab pos="814069" algn="l"/>
                <a:tab pos="814705" algn="l"/>
              </a:tabLst>
            </a:pPr>
            <a:r>
              <a:rPr dirty="0" sz="1850" spc="-100" i="1">
                <a:solidFill>
                  <a:srgbClr val="191B0E"/>
                </a:solidFill>
                <a:latin typeface="华文楷体"/>
                <a:cs typeface="华文楷体"/>
              </a:rPr>
              <a:t>过程缺陷的发现者一般是质量经理、测试经理、管理人员</a:t>
            </a:r>
            <a:endParaRPr sz="1850">
              <a:latin typeface="华文楷体"/>
              <a:cs typeface="华文楷体"/>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3590925" cy="560705"/>
          </a:xfrm>
          <a:prstGeom prst="rect"/>
        </p:spPr>
        <p:txBody>
          <a:bodyPr wrap="square" lIns="0" tIns="13970" rIns="0" bIns="0" rtlCol="0" vert="horz">
            <a:spAutoFit/>
          </a:bodyPr>
          <a:lstStyle/>
          <a:p>
            <a:pPr marL="12700">
              <a:lnSpc>
                <a:spcPct val="100000"/>
              </a:lnSpc>
              <a:spcBef>
                <a:spcPts val="110"/>
              </a:spcBef>
            </a:pPr>
            <a:r>
              <a:rPr dirty="0" spc="5"/>
              <a:t>软件缺陷数目估计</a:t>
            </a:r>
          </a:p>
        </p:txBody>
      </p:sp>
      <p:sp>
        <p:nvSpPr>
          <p:cNvPr id="3" name="object 3"/>
          <p:cNvSpPr txBox="1"/>
          <p:nvPr/>
        </p:nvSpPr>
        <p:spPr>
          <a:xfrm>
            <a:off x="1272673" y="1895731"/>
            <a:ext cx="8275955" cy="2083435"/>
          </a:xfrm>
          <a:prstGeom prst="rect">
            <a:avLst/>
          </a:prstGeom>
        </p:spPr>
        <p:txBody>
          <a:bodyPr wrap="square" lIns="0" tIns="59690" rIns="0" bIns="0" rtlCol="0" vert="horz">
            <a:spAutoFit/>
          </a:bodyPr>
          <a:lstStyle/>
          <a:p>
            <a:pPr marL="349250" indent="-337185">
              <a:lnSpc>
                <a:spcPct val="100000"/>
              </a:lnSpc>
              <a:spcBef>
                <a:spcPts val="470"/>
              </a:spcBef>
              <a:buFont typeface="Franklin Gothic Book"/>
              <a:buChar char="■"/>
              <a:tabLst>
                <a:tab pos="349250" algn="l"/>
                <a:tab pos="349885" algn="l"/>
              </a:tabLst>
            </a:pPr>
            <a:r>
              <a:rPr dirty="0" sz="1750">
                <a:solidFill>
                  <a:srgbClr val="191B0E"/>
                </a:solidFill>
                <a:latin typeface="华文楷体"/>
                <a:cs typeface="华文楷体"/>
              </a:rPr>
              <a:t>撒播模型</a:t>
            </a:r>
            <a:endParaRPr sz="1750">
              <a:latin typeface="华文楷体"/>
              <a:cs typeface="华文楷体"/>
            </a:endParaRPr>
          </a:p>
          <a:p>
            <a:pPr lvl="1" marL="814069" indent="-337820">
              <a:lnSpc>
                <a:spcPct val="100000"/>
              </a:lnSpc>
              <a:spcBef>
                <a:spcPts val="390"/>
              </a:spcBef>
              <a:buSzPct val="94594"/>
              <a:buFont typeface="Franklin Gothic Book"/>
              <a:buChar char="–"/>
              <a:tabLst>
                <a:tab pos="814069" algn="l"/>
                <a:tab pos="814705" algn="l"/>
              </a:tabLst>
            </a:pPr>
            <a:r>
              <a:rPr dirty="0" sz="1850" spc="-100" i="1">
                <a:solidFill>
                  <a:srgbClr val="191B0E"/>
                </a:solidFill>
                <a:latin typeface="华文楷体"/>
                <a:cs typeface="华文楷体"/>
              </a:rPr>
              <a:t>乒乓球法（参入黑球）</a:t>
            </a:r>
            <a:endParaRPr sz="1850">
              <a:latin typeface="华文楷体"/>
              <a:cs typeface="华文楷体"/>
            </a:endParaRPr>
          </a:p>
          <a:p>
            <a:pPr lvl="1" marL="814069" marR="109220" indent="-337185">
              <a:lnSpc>
                <a:spcPts val="2000"/>
              </a:lnSpc>
              <a:spcBef>
                <a:spcPts val="605"/>
              </a:spcBef>
              <a:buSzPct val="94594"/>
              <a:buFont typeface="Franklin Gothic Book"/>
              <a:buChar char="–"/>
              <a:tabLst>
                <a:tab pos="814069" algn="l"/>
                <a:tab pos="814705" algn="l"/>
              </a:tabLst>
            </a:pPr>
            <a:r>
              <a:rPr dirty="0" sz="1850" spc="-100" i="1">
                <a:solidFill>
                  <a:srgbClr val="191B0E"/>
                </a:solidFill>
                <a:latin typeface="华文楷体"/>
                <a:cs typeface="华文楷体"/>
              </a:rPr>
              <a:t>撒播模型是利用概率论的方法来估算程序中的错误数目，其基本原理类似于 </a:t>
            </a:r>
            <a:r>
              <a:rPr dirty="0" sz="1850" spc="-100" i="1">
                <a:solidFill>
                  <a:srgbClr val="191B0E"/>
                </a:solidFill>
                <a:latin typeface="华文楷体"/>
                <a:cs typeface="华文楷体"/>
              </a:rPr>
              <a:t>估计一个大箱子中存放的乒乓球的数目。</a:t>
            </a:r>
            <a:endParaRPr sz="1850">
              <a:latin typeface="华文楷体"/>
              <a:cs typeface="华文楷体"/>
            </a:endParaRPr>
          </a:p>
          <a:p>
            <a:pPr lvl="1" marL="814069" marR="5080" indent="-337185">
              <a:lnSpc>
                <a:spcPct val="89100"/>
              </a:lnSpc>
              <a:spcBef>
                <a:spcPts val="580"/>
              </a:spcBef>
              <a:buSzPct val="94594"/>
              <a:buFont typeface="Franklin Gothic Book"/>
              <a:buChar char="–"/>
              <a:tabLst>
                <a:tab pos="814069" algn="l"/>
                <a:tab pos="814705" algn="l"/>
              </a:tabLst>
            </a:pPr>
            <a:r>
              <a:rPr dirty="0" sz="1850" spc="-100" i="1">
                <a:solidFill>
                  <a:srgbClr val="191B0E"/>
                </a:solidFill>
                <a:latin typeface="华文楷体"/>
                <a:cs typeface="华文楷体"/>
              </a:rPr>
              <a:t>假设一个大箱子里有许多白色的乒乓球</a:t>
            </a:r>
            <a:r>
              <a:rPr dirty="0" sz="1750" spc="-5" i="1">
                <a:solidFill>
                  <a:srgbClr val="191B0E"/>
                </a:solidFill>
                <a:latin typeface="Franklin Gothic Book"/>
                <a:cs typeface="Franklin Gothic Book"/>
              </a:rPr>
              <a:t>N</a:t>
            </a:r>
            <a:r>
              <a:rPr dirty="0" sz="1850" spc="-100" i="1">
                <a:solidFill>
                  <a:srgbClr val="191B0E"/>
                </a:solidFill>
                <a:latin typeface="华文楷体"/>
                <a:cs typeface="华文楷体"/>
              </a:rPr>
              <a:t>，向箱子里置入</a:t>
            </a:r>
            <a:r>
              <a:rPr dirty="0" sz="1750" spc="-5" i="1">
                <a:solidFill>
                  <a:srgbClr val="191B0E"/>
                </a:solidFill>
                <a:latin typeface="Franklin Gothic Book"/>
                <a:cs typeface="Franklin Gothic Book"/>
              </a:rPr>
              <a:t>M</a:t>
            </a:r>
            <a:r>
              <a:rPr dirty="0" sz="1850" spc="-90" i="1">
                <a:solidFill>
                  <a:srgbClr val="191B0E"/>
                </a:solidFill>
                <a:latin typeface="华文楷体"/>
                <a:cs typeface="华文楷体"/>
              </a:rPr>
              <a:t>个黑色的乒乓球， </a:t>
            </a:r>
            <a:r>
              <a:rPr dirty="0" sz="1850" spc="-100" i="1">
                <a:solidFill>
                  <a:srgbClr val="191B0E"/>
                </a:solidFill>
                <a:latin typeface="华文楷体"/>
                <a:cs typeface="华文楷体"/>
              </a:rPr>
              <a:t>并将箱中的球搅拌均匀，然后，从箱子中随机的取出足够多的球，假设白色 的乒乓球有</a:t>
            </a:r>
            <a:r>
              <a:rPr dirty="0" sz="1750" i="1">
                <a:solidFill>
                  <a:srgbClr val="191B0E"/>
                </a:solidFill>
                <a:latin typeface="Franklin Gothic Book"/>
                <a:cs typeface="Franklin Gothic Book"/>
              </a:rPr>
              <a:t>n</a:t>
            </a:r>
            <a:r>
              <a:rPr dirty="0" sz="1850" spc="-100" i="1">
                <a:solidFill>
                  <a:srgbClr val="191B0E"/>
                </a:solidFill>
                <a:latin typeface="华文楷体"/>
                <a:cs typeface="华文楷体"/>
              </a:rPr>
              <a:t>个，黑色的乒乓球</a:t>
            </a:r>
            <a:r>
              <a:rPr dirty="0" sz="1750" i="1">
                <a:solidFill>
                  <a:srgbClr val="191B0E"/>
                </a:solidFill>
                <a:latin typeface="Franklin Gothic Book"/>
                <a:cs typeface="Franklin Gothic Book"/>
              </a:rPr>
              <a:t>m</a:t>
            </a:r>
            <a:r>
              <a:rPr dirty="0" sz="1850" spc="-100" i="1">
                <a:solidFill>
                  <a:srgbClr val="191B0E"/>
                </a:solidFill>
                <a:latin typeface="华文楷体"/>
                <a:cs typeface="华文楷体"/>
              </a:rPr>
              <a:t>个，则可以根据下列公式估</a:t>
            </a:r>
            <a:r>
              <a:rPr dirty="0" sz="1850" spc="-95" i="1">
                <a:solidFill>
                  <a:srgbClr val="191B0E"/>
                </a:solidFill>
                <a:latin typeface="华文楷体"/>
                <a:cs typeface="华文楷体"/>
              </a:rPr>
              <a:t>计</a:t>
            </a:r>
            <a:r>
              <a:rPr dirty="0" sz="1750" i="1">
                <a:solidFill>
                  <a:srgbClr val="191B0E"/>
                </a:solidFill>
                <a:latin typeface="Franklin Gothic Book"/>
                <a:cs typeface="Franklin Gothic Book"/>
              </a:rPr>
              <a:t>N</a:t>
            </a:r>
            <a:endParaRPr sz="1750">
              <a:latin typeface="Franklin Gothic Book"/>
              <a:cs typeface="Franklin Gothic Book"/>
            </a:endParaRPr>
          </a:p>
        </p:txBody>
      </p:sp>
      <p:sp>
        <p:nvSpPr>
          <p:cNvPr id="4" name="object 4"/>
          <p:cNvSpPr/>
          <p:nvPr/>
        </p:nvSpPr>
        <p:spPr>
          <a:xfrm>
            <a:off x="4437773" y="4385309"/>
            <a:ext cx="2255520" cy="1691639"/>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3590925" cy="560705"/>
          </a:xfrm>
          <a:prstGeom prst="rect"/>
        </p:spPr>
        <p:txBody>
          <a:bodyPr wrap="square" lIns="0" tIns="13970" rIns="0" bIns="0" rtlCol="0" vert="horz">
            <a:spAutoFit/>
          </a:bodyPr>
          <a:lstStyle/>
          <a:p>
            <a:pPr marL="12700">
              <a:lnSpc>
                <a:spcPct val="100000"/>
              </a:lnSpc>
              <a:spcBef>
                <a:spcPts val="110"/>
              </a:spcBef>
            </a:pPr>
            <a:r>
              <a:rPr dirty="0" spc="5"/>
              <a:t>软件缺陷数目估计</a:t>
            </a:r>
          </a:p>
        </p:txBody>
      </p:sp>
      <p:sp>
        <p:nvSpPr>
          <p:cNvPr id="3" name="object 3"/>
          <p:cNvSpPr txBox="1"/>
          <p:nvPr/>
        </p:nvSpPr>
        <p:spPr>
          <a:xfrm>
            <a:off x="1272673" y="1895731"/>
            <a:ext cx="8171180" cy="2439035"/>
          </a:xfrm>
          <a:prstGeom prst="rect">
            <a:avLst/>
          </a:prstGeom>
        </p:spPr>
        <p:txBody>
          <a:bodyPr wrap="square" lIns="0" tIns="59690" rIns="0" bIns="0" rtlCol="0" vert="horz">
            <a:spAutoFit/>
          </a:bodyPr>
          <a:lstStyle/>
          <a:p>
            <a:pPr algn="just" marL="349250" indent="-337185">
              <a:lnSpc>
                <a:spcPct val="100000"/>
              </a:lnSpc>
              <a:spcBef>
                <a:spcPts val="470"/>
              </a:spcBef>
              <a:buFont typeface="Franklin Gothic Book"/>
              <a:buChar char="■"/>
              <a:tabLst>
                <a:tab pos="349885" algn="l"/>
              </a:tabLst>
            </a:pPr>
            <a:r>
              <a:rPr dirty="0" sz="1750">
                <a:solidFill>
                  <a:srgbClr val="191B0E"/>
                </a:solidFill>
                <a:latin typeface="华文楷体"/>
                <a:cs typeface="华文楷体"/>
              </a:rPr>
              <a:t>撒播模型</a:t>
            </a:r>
            <a:endParaRPr sz="1750">
              <a:latin typeface="华文楷体"/>
              <a:cs typeface="华文楷体"/>
            </a:endParaRPr>
          </a:p>
          <a:p>
            <a:pPr algn="just" lvl="1" marL="814069" indent="-337820">
              <a:lnSpc>
                <a:spcPct val="100000"/>
              </a:lnSpc>
              <a:spcBef>
                <a:spcPts val="390"/>
              </a:spcBef>
              <a:buFont typeface="Franklin Gothic Book"/>
              <a:buChar char="–"/>
              <a:tabLst>
                <a:tab pos="814705" algn="l"/>
              </a:tabLst>
            </a:pPr>
            <a:r>
              <a:rPr dirty="0" sz="1750" spc="-5" i="1">
                <a:solidFill>
                  <a:srgbClr val="191B0E"/>
                </a:solidFill>
                <a:latin typeface="Franklin Gothic Book"/>
                <a:cs typeface="Franklin Gothic Book"/>
              </a:rPr>
              <a:t>Mills</a:t>
            </a:r>
            <a:r>
              <a:rPr dirty="0" sz="1850" spc="-100" i="1">
                <a:solidFill>
                  <a:srgbClr val="191B0E"/>
                </a:solidFill>
                <a:latin typeface="华文楷体"/>
                <a:cs typeface="华文楷体"/>
              </a:rPr>
              <a:t>缺陷预测（植入缺陷）</a:t>
            </a:r>
            <a:endParaRPr sz="1850">
              <a:latin typeface="华文楷体"/>
              <a:cs typeface="华文楷体"/>
            </a:endParaRPr>
          </a:p>
          <a:p>
            <a:pPr algn="just" lvl="1" marL="814069" marR="5080" indent="-337185">
              <a:lnSpc>
                <a:spcPct val="89500"/>
              </a:lnSpc>
              <a:spcBef>
                <a:spcPts val="590"/>
              </a:spcBef>
              <a:buSzPct val="94594"/>
              <a:buFont typeface="Franklin Gothic Book"/>
              <a:buChar char="–"/>
              <a:tabLst>
                <a:tab pos="814705" algn="l"/>
              </a:tabLst>
            </a:pPr>
            <a:r>
              <a:rPr dirty="0" sz="1850" spc="-100" i="1">
                <a:solidFill>
                  <a:srgbClr val="191B0E"/>
                </a:solidFill>
                <a:latin typeface="华文楷体"/>
                <a:cs typeface="华文楷体"/>
              </a:rPr>
              <a:t>用人工随机的向待估算的软件置入错误；然后进行测试，待测试到足够长的 时间后，对所测试到的错误进行分类，看看哪个是人工置入的错误，哪个是 </a:t>
            </a:r>
            <a:r>
              <a:rPr dirty="0" sz="1850" spc="-100" i="1">
                <a:solidFill>
                  <a:srgbClr val="191B0E"/>
                </a:solidFill>
                <a:latin typeface="华文楷体"/>
                <a:cs typeface="华文楷体"/>
              </a:rPr>
              <a:t>程序中固有的错误；最后，根据上述公式即可估算出程序中所有的错误。</a:t>
            </a:r>
            <a:endParaRPr sz="1850">
              <a:latin typeface="华文楷体"/>
              <a:cs typeface="华文楷体"/>
            </a:endParaRPr>
          </a:p>
          <a:p>
            <a:pPr algn="just" lvl="1" marL="814069" indent="-337185">
              <a:lnSpc>
                <a:spcPct val="100000"/>
              </a:lnSpc>
              <a:spcBef>
                <a:spcPts val="370"/>
              </a:spcBef>
              <a:buSzPct val="94594"/>
              <a:buFont typeface="Franklin Gothic Book"/>
              <a:buChar char="–"/>
              <a:tabLst>
                <a:tab pos="814705" algn="l"/>
              </a:tabLst>
            </a:pPr>
            <a:r>
              <a:rPr dirty="0" sz="1850" spc="-100" i="1">
                <a:solidFill>
                  <a:srgbClr val="191B0E"/>
                </a:solidFill>
                <a:latin typeface="华文楷体"/>
                <a:cs typeface="华文楷体"/>
              </a:rPr>
              <a:t>缺点</a:t>
            </a:r>
            <a:endParaRPr sz="1850">
              <a:latin typeface="华文楷体"/>
              <a:cs typeface="华文楷体"/>
            </a:endParaRPr>
          </a:p>
          <a:p>
            <a:pPr algn="just" lvl="2" marL="1214755" indent="-337185">
              <a:lnSpc>
                <a:spcPct val="100000"/>
              </a:lnSpc>
              <a:spcBef>
                <a:spcPts val="520"/>
              </a:spcBef>
              <a:buFont typeface="Franklin Gothic Book"/>
              <a:buChar char="■"/>
              <a:tabLst>
                <a:tab pos="1215390" algn="l"/>
              </a:tabLst>
            </a:pPr>
            <a:r>
              <a:rPr dirty="0" sz="1550" spc="25">
                <a:solidFill>
                  <a:srgbClr val="191B0E"/>
                </a:solidFill>
                <a:latin typeface="华文楷体"/>
                <a:cs typeface="华文楷体"/>
              </a:rPr>
              <a:t>程序中固有的缺陷是未知的，每个错误被检测的难易程度也同样是未知的。</a:t>
            </a:r>
            <a:endParaRPr sz="1550">
              <a:latin typeface="华文楷体"/>
              <a:cs typeface="华文楷体"/>
            </a:endParaRPr>
          </a:p>
          <a:p>
            <a:pPr algn="just" lvl="2" marL="1214755" indent="-337185">
              <a:lnSpc>
                <a:spcPct val="100000"/>
              </a:lnSpc>
              <a:spcBef>
                <a:spcPts val="535"/>
              </a:spcBef>
              <a:buFont typeface="Franklin Gothic Book"/>
              <a:buChar char="■"/>
              <a:tabLst>
                <a:tab pos="1215390" algn="l"/>
              </a:tabLst>
            </a:pPr>
            <a:r>
              <a:rPr dirty="0" sz="1550" spc="25">
                <a:solidFill>
                  <a:srgbClr val="191B0E"/>
                </a:solidFill>
                <a:latin typeface="华文楷体"/>
                <a:cs typeface="华文楷体"/>
              </a:rPr>
              <a:t>人工置入的缺陷是否和程序中存在缺陷检测的难易程度一致也是未知的。</a:t>
            </a:r>
            <a:endParaRPr sz="1550">
              <a:latin typeface="华文楷体"/>
              <a:cs typeface="华文楷体"/>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3590925" cy="560705"/>
          </a:xfrm>
          <a:prstGeom prst="rect"/>
        </p:spPr>
        <p:txBody>
          <a:bodyPr wrap="square" lIns="0" tIns="13970" rIns="0" bIns="0" rtlCol="0" vert="horz">
            <a:spAutoFit/>
          </a:bodyPr>
          <a:lstStyle/>
          <a:p>
            <a:pPr marL="12700">
              <a:lnSpc>
                <a:spcPct val="100000"/>
              </a:lnSpc>
              <a:spcBef>
                <a:spcPts val="110"/>
              </a:spcBef>
            </a:pPr>
            <a:r>
              <a:rPr dirty="0" spc="5"/>
              <a:t>软件缺陷数目估计</a:t>
            </a:r>
          </a:p>
        </p:txBody>
      </p:sp>
      <p:sp>
        <p:nvSpPr>
          <p:cNvPr id="3" name="object 3"/>
          <p:cNvSpPr txBox="1"/>
          <p:nvPr/>
        </p:nvSpPr>
        <p:spPr>
          <a:xfrm>
            <a:off x="1259973" y="1895731"/>
            <a:ext cx="8258809" cy="2294255"/>
          </a:xfrm>
          <a:prstGeom prst="rect">
            <a:avLst/>
          </a:prstGeom>
        </p:spPr>
        <p:txBody>
          <a:bodyPr wrap="square" lIns="0" tIns="59690" rIns="0" bIns="0" rtlCol="0" vert="horz">
            <a:spAutoFit/>
          </a:bodyPr>
          <a:lstStyle/>
          <a:p>
            <a:pPr algn="just" marL="361950" indent="-337185">
              <a:lnSpc>
                <a:spcPct val="100000"/>
              </a:lnSpc>
              <a:spcBef>
                <a:spcPts val="470"/>
              </a:spcBef>
              <a:buFont typeface="Franklin Gothic Book"/>
              <a:buChar char="■"/>
              <a:tabLst>
                <a:tab pos="362585" algn="l"/>
              </a:tabLst>
            </a:pPr>
            <a:r>
              <a:rPr dirty="0" sz="1750">
                <a:solidFill>
                  <a:srgbClr val="191B0E"/>
                </a:solidFill>
                <a:latin typeface="华文楷体"/>
                <a:cs typeface="华文楷体"/>
              </a:rPr>
              <a:t>撒播模型</a:t>
            </a:r>
            <a:endParaRPr sz="1750">
              <a:latin typeface="华文楷体"/>
              <a:cs typeface="华文楷体"/>
            </a:endParaRPr>
          </a:p>
          <a:p>
            <a:pPr algn="just" lvl="1" marL="826769" indent="-337820">
              <a:lnSpc>
                <a:spcPct val="100000"/>
              </a:lnSpc>
              <a:spcBef>
                <a:spcPts val="390"/>
              </a:spcBef>
              <a:buFont typeface="Franklin Gothic Book"/>
              <a:buChar char="–"/>
              <a:tabLst>
                <a:tab pos="827405" algn="l"/>
              </a:tabLst>
            </a:pPr>
            <a:r>
              <a:rPr dirty="0" sz="1750" i="1">
                <a:solidFill>
                  <a:srgbClr val="191B0E"/>
                </a:solidFill>
                <a:latin typeface="Times New Roman"/>
                <a:cs typeface="Times New Roman"/>
              </a:rPr>
              <a:t>Hyman</a:t>
            </a:r>
            <a:r>
              <a:rPr dirty="0" sz="1850" spc="-100" i="1">
                <a:solidFill>
                  <a:srgbClr val="191B0E"/>
                </a:solidFill>
                <a:latin typeface="华文楷体"/>
                <a:cs typeface="华文楷体"/>
              </a:rPr>
              <a:t>缺陷预测（相同缺陷）</a:t>
            </a:r>
            <a:endParaRPr sz="1850">
              <a:latin typeface="华文楷体"/>
              <a:cs typeface="华文楷体"/>
            </a:endParaRPr>
          </a:p>
          <a:p>
            <a:pPr algn="just" lvl="1" marL="826769" marR="29209" indent="-337185">
              <a:lnSpc>
                <a:spcPct val="104299"/>
              </a:lnSpc>
              <a:spcBef>
                <a:spcPts val="505"/>
              </a:spcBef>
              <a:buSzPct val="94594"/>
              <a:buFont typeface="Franklin Gothic Book"/>
              <a:buChar char="–"/>
              <a:tabLst>
                <a:tab pos="827405" algn="l"/>
              </a:tabLst>
            </a:pPr>
            <a:r>
              <a:rPr dirty="0" sz="1850" spc="-100" i="1">
                <a:solidFill>
                  <a:srgbClr val="191B0E"/>
                </a:solidFill>
                <a:latin typeface="华文楷体"/>
                <a:cs typeface="华文楷体"/>
              </a:rPr>
              <a:t>假设软件总的排错时间是</a:t>
            </a:r>
            <a:r>
              <a:rPr dirty="0" sz="1750" spc="-5" i="1">
                <a:solidFill>
                  <a:srgbClr val="191B0E"/>
                </a:solidFill>
                <a:latin typeface="Times New Roman"/>
                <a:cs typeface="Times New Roman"/>
              </a:rPr>
              <a:t>X</a:t>
            </a:r>
            <a:r>
              <a:rPr dirty="0" sz="1850" spc="-100" i="1">
                <a:solidFill>
                  <a:srgbClr val="191B0E"/>
                </a:solidFill>
                <a:latin typeface="华文楷体"/>
                <a:cs typeface="华文楷体"/>
              </a:rPr>
              <a:t>个月，即经</a:t>
            </a:r>
            <a:r>
              <a:rPr dirty="0" sz="1850" spc="-95" i="1">
                <a:solidFill>
                  <a:srgbClr val="191B0E"/>
                </a:solidFill>
                <a:latin typeface="华文楷体"/>
                <a:cs typeface="华文楷体"/>
              </a:rPr>
              <a:t>过</a:t>
            </a:r>
            <a:r>
              <a:rPr dirty="0" sz="1750" spc="-5" i="1">
                <a:solidFill>
                  <a:srgbClr val="191B0E"/>
                </a:solidFill>
                <a:latin typeface="Times New Roman"/>
                <a:cs typeface="Times New Roman"/>
              </a:rPr>
              <a:t>X</a:t>
            </a:r>
            <a:r>
              <a:rPr dirty="0" sz="1850" spc="-95" i="1">
                <a:solidFill>
                  <a:srgbClr val="191B0E"/>
                </a:solidFill>
                <a:latin typeface="华文楷体"/>
                <a:cs typeface="华文楷体"/>
              </a:rPr>
              <a:t>个月的排错时间，假设程序中将不 </a:t>
            </a:r>
            <a:r>
              <a:rPr dirty="0" sz="1850" spc="-100" i="1">
                <a:solidFill>
                  <a:srgbClr val="191B0E"/>
                </a:solidFill>
                <a:latin typeface="华文楷体"/>
                <a:cs typeface="华文楷体"/>
              </a:rPr>
              <a:t>再存在错误。</a:t>
            </a:r>
            <a:endParaRPr sz="1850">
              <a:latin typeface="华文楷体"/>
              <a:cs typeface="华文楷体"/>
            </a:endParaRPr>
          </a:p>
          <a:p>
            <a:pPr algn="just" lvl="1" marL="826769" marR="17780" indent="-337185">
              <a:lnSpc>
                <a:spcPct val="104299"/>
              </a:lnSpc>
              <a:spcBef>
                <a:spcPts val="700"/>
              </a:spcBef>
              <a:buSzPct val="94594"/>
              <a:buFont typeface="Franklin Gothic Book"/>
              <a:buChar char="–"/>
              <a:tabLst>
                <a:tab pos="827405" algn="l"/>
              </a:tabLst>
            </a:pPr>
            <a:r>
              <a:rPr dirty="0" sz="1850" spc="-100" i="1">
                <a:solidFill>
                  <a:srgbClr val="191B0E"/>
                </a:solidFill>
                <a:latin typeface="华文楷体"/>
                <a:cs typeface="华文楷体"/>
              </a:rPr>
              <a:t>让两个人共同对程序进行排错，假设经过足够长</a:t>
            </a:r>
            <a:r>
              <a:rPr dirty="0" sz="1750" spc="-5" i="1">
                <a:solidFill>
                  <a:srgbClr val="191B0E"/>
                </a:solidFill>
                <a:latin typeface="Times New Roman"/>
                <a:cs typeface="Times New Roman"/>
              </a:rPr>
              <a:t>(</a:t>
            </a:r>
            <a:r>
              <a:rPr dirty="0" sz="1750" i="1">
                <a:solidFill>
                  <a:srgbClr val="191B0E"/>
                </a:solidFill>
                <a:latin typeface="Times New Roman"/>
                <a:cs typeface="Times New Roman"/>
              </a:rPr>
              <a:t>X</a:t>
            </a:r>
            <a:r>
              <a:rPr dirty="0" sz="1850" spc="-100" i="1">
                <a:solidFill>
                  <a:srgbClr val="191B0E"/>
                </a:solidFill>
                <a:latin typeface="华文楷体"/>
                <a:cs typeface="华文楷体"/>
              </a:rPr>
              <a:t>的一半或更少</a:t>
            </a:r>
            <a:r>
              <a:rPr dirty="0" sz="1750" spc="-5" i="1">
                <a:solidFill>
                  <a:srgbClr val="191B0E"/>
                </a:solidFill>
                <a:latin typeface="Times New Roman"/>
                <a:cs typeface="Times New Roman"/>
              </a:rPr>
              <a:t>)</a:t>
            </a:r>
            <a:r>
              <a:rPr dirty="0" sz="1850" spc="-90" i="1">
                <a:solidFill>
                  <a:srgbClr val="191B0E"/>
                </a:solidFill>
                <a:latin typeface="华文楷体"/>
                <a:cs typeface="华文楷体"/>
              </a:rPr>
              <a:t>的排错时间 </a:t>
            </a:r>
            <a:r>
              <a:rPr dirty="0" sz="1850" spc="-100" i="1">
                <a:solidFill>
                  <a:srgbClr val="191B0E"/>
                </a:solidFill>
                <a:latin typeface="华文楷体"/>
                <a:cs typeface="华文楷体"/>
              </a:rPr>
              <a:t>后，第一个人发现了</a:t>
            </a:r>
            <a:r>
              <a:rPr dirty="0" sz="1750" i="1">
                <a:solidFill>
                  <a:srgbClr val="191B0E"/>
                </a:solidFill>
                <a:latin typeface="Times New Roman"/>
                <a:cs typeface="Times New Roman"/>
              </a:rPr>
              <a:t>n</a:t>
            </a:r>
            <a:r>
              <a:rPr dirty="0" sz="1850" spc="-100" i="1">
                <a:solidFill>
                  <a:srgbClr val="191B0E"/>
                </a:solidFill>
                <a:latin typeface="华文楷体"/>
                <a:cs typeface="华文楷体"/>
              </a:rPr>
              <a:t>个错误，第二个人发现了</a:t>
            </a:r>
            <a:r>
              <a:rPr dirty="0" sz="1750" spc="5" i="1">
                <a:solidFill>
                  <a:srgbClr val="191B0E"/>
                </a:solidFill>
                <a:latin typeface="Times New Roman"/>
                <a:cs typeface="Times New Roman"/>
              </a:rPr>
              <a:t>m</a:t>
            </a:r>
            <a:r>
              <a:rPr dirty="0" sz="1850" spc="-100" i="1">
                <a:solidFill>
                  <a:srgbClr val="191B0E"/>
                </a:solidFill>
                <a:latin typeface="华文楷体"/>
                <a:cs typeface="华文楷体"/>
              </a:rPr>
              <a:t>个错误，其中属于两个人共 同发现的错误有</a:t>
            </a:r>
            <a:r>
              <a:rPr dirty="0" sz="1750" spc="5" i="1">
                <a:solidFill>
                  <a:srgbClr val="191B0E"/>
                </a:solidFill>
                <a:latin typeface="Times New Roman"/>
                <a:cs typeface="Times New Roman"/>
              </a:rPr>
              <a:t>m</a:t>
            </a:r>
            <a:r>
              <a:rPr dirty="0" baseline="-21739" sz="1725" spc="7" i="1">
                <a:solidFill>
                  <a:srgbClr val="191B0E"/>
                </a:solidFill>
                <a:latin typeface="Times New Roman"/>
                <a:cs typeface="Times New Roman"/>
              </a:rPr>
              <a:t>1</a:t>
            </a:r>
            <a:r>
              <a:rPr dirty="0" sz="1850" spc="-100" i="1">
                <a:solidFill>
                  <a:srgbClr val="191B0E"/>
                </a:solidFill>
                <a:latin typeface="华文楷体"/>
                <a:cs typeface="华文楷体"/>
              </a:rPr>
              <a:t>个，则公式为：</a:t>
            </a:r>
            <a:endParaRPr sz="1850">
              <a:latin typeface="华文楷体"/>
              <a:cs typeface="华文楷体"/>
            </a:endParaRPr>
          </a:p>
        </p:txBody>
      </p:sp>
      <p:sp>
        <p:nvSpPr>
          <p:cNvPr id="4" name="object 4"/>
          <p:cNvSpPr/>
          <p:nvPr/>
        </p:nvSpPr>
        <p:spPr>
          <a:xfrm>
            <a:off x="5526671" y="4264914"/>
            <a:ext cx="1101852" cy="1691639"/>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18"/>
            <a:ext cx="8375015" cy="560705"/>
          </a:xfrm>
          <a:prstGeom prst="rect"/>
        </p:spPr>
        <p:txBody>
          <a:bodyPr wrap="square" lIns="0" tIns="13970" rIns="0" bIns="0" rtlCol="0" vert="horz">
            <a:spAutoFit/>
          </a:bodyPr>
          <a:lstStyle/>
          <a:p>
            <a:pPr marL="12700">
              <a:lnSpc>
                <a:spcPct val="100000"/>
              </a:lnSpc>
              <a:spcBef>
                <a:spcPts val="110"/>
              </a:spcBef>
            </a:pPr>
            <a:r>
              <a:rPr dirty="0"/>
              <a:t>迪斯尼的狮子王游戏软件缺陷</a:t>
            </a:r>
            <a:r>
              <a:rPr dirty="0" spc="-5"/>
              <a:t>（</a:t>
            </a:r>
            <a:r>
              <a:rPr dirty="0" spc="-5">
                <a:latin typeface="Franklin Gothic Book"/>
                <a:cs typeface="Franklin Gothic Book"/>
              </a:rPr>
              <a:t>1994-95</a:t>
            </a:r>
            <a:r>
              <a:rPr dirty="0" spc="-5"/>
              <a:t>）</a:t>
            </a:r>
          </a:p>
        </p:txBody>
      </p:sp>
      <p:sp>
        <p:nvSpPr>
          <p:cNvPr id="3" name="object 3"/>
          <p:cNvSpPr/>
          <p:nvPr/>
        </p:nvSpPr>
        <p:spPr>
          <a:xfrm>
            <a:off x="3716159" y="2861310"/>
            <a:ext cx="489584" cy="296545"/>
          </a:xfrm>
          <a:custGeom>
            <a:avLst/>
            <a:gdLst/>
            <a:ahLst/>
            <a:cxnLst/>
            <a:rect l="l" t="t" r="r" b="b"/>
            <a:pathLst>
              <a:path w="489585" h="296544">
                <a:moveTo>
                  <a:pt x="489204" y="222503"/>
                </a:moveTo>
                <a:lnTo>
                  <a:pt x="366522" y="222503"/>
                </a:lnTo>
                <a:lnTo>
                  <a:pt x="366522" y="0"/>
                </a:lnTo>
                <a:lnTo>
                  <a:pt x="121919" y="0"/>
                </a:lnTo>
                <a:lnTo>
                  <a:pt x="121920" y="222503"/>
                </a:lnTo>
                <a:lnTo>
                  <a:pt x="0" y="222503"/>
                </a:lnTo>
                <a:lnTo>
                  <a:pt x="244602" y="296417"/>
                </a:lnTo>
                <a:lnTo>
                  <a:pt x="489204" y="222503"/>
                </a:lnTo>
                <a:close/>
              </a:path>
            </a:pathLst>
          </a:custGeom>
          <a:solidFill>
            <a:srgbClr val="969696"/>
          </a:solidFill>
        </p:spPr>
        <p:txBody>
          <a:bodyPr wrap="square" lIns="0" tIns="0" rIns="0" bIns="0" rtlCol="0"/>
          <a:lstStyle/>
          <a:p/>
        </p:txBody>
      </p:sp>
      <p:sp>
        <p:nvSpPr>
          <p:cNvPr id="4" name="object 4"/>
          <p:cNvSpPr/>
          <p:nvPr/>
        </p:nvSpPr>
        <p:spPr>
          <a:xfrm>
            <a:off x="3716159" y="2861310"/>
            <a:ext cx="489584" cy="296545"/>
          </a:xfrm>
          <a:custGeom>
            <a:avLst/>
            <a:gdLst/>
            <a:ahLst/>
            <a:cxnLst/>
            <a:rect l="l" t="t" r="r" b="b"/>
            <a:pathLst>
              <a:path w="489585" h="296544">
                <a:moveTo>
                  <a:pt x="1523" y="222503"/>
                </a:moveTo>
                <a:lnTo>
                  <a:pt x="0" y="222503"/>
                </a:lnTo>
                <a:lnTo>
                  <a:pt x="1460" y="222945"/>
                </a:lnTo>
                <a:lnTo>
                  <a:pt x="1523" y="222503"/>
                </a:lnTo>
                <a:close/>
              </a:path>
              <a:path w="489585" h="296544">
                <a:moveTo>
                  <a:pt x="35303" y="233171"/>
                </a:moveTo>
                <a:lnTo>
                  <a:pt x="1460" y="222945"/>
                </a:lnTo>
                <a:lnTo>
                  <a:pt x="0" y="233171"/>
                </a:lnTo>
                <a:lnTo>
                  <a:pt x="35303" y="233171"/>
                </a:lnTo>
                <a:close/>
              </a:path>
              <a:path w="489585" h="296544">
                <a:moveTo>
                  <a:pt x="73501" y="233171"/>
                </a:moveTo>
                <a:lnTo>
                  <a:pt x="38274" y="222503"/>
                </a:lnTo>
                <a:lnTo>
                  <a:pt x="1523" y="222503"/>
                </a:lnTo>
                <a:lnTo>
                  <a:pt x="1460" y="222945"/>
                </a:lnTo>
                <a:lnTo>
                  <a:pt x="35303" y="233171"/>
                </a:lnTo>
                <a:lnTo>
                  <a:pt x="73501" y="233171"/>
                </a:lnTo>
                <a:close/>
              </a:path>
              <a:path w="489585" h="296544">
                <a:moveTo>
                  <a:pt x="38274" y="222503"/>
                </a:moveTo>
                <a:lnTo>
                  <a:pt x="3047" y="211835"/>
                </a:lnTo>
                <a:lnTo>
                  <a:pt x="1523" y="222503"/>
                </a:lnTo>
                <a:lnTo>
                  <a:pt x="38274" y="222503"/>
                </a:lnTo>
                <a:close/>
              </a:path>
              <a:path w="489585" h="296544">
                <a:moveTo>
                  <a:pt x="453900" y="233171"/>
                </a:moveTo>
                <a:lnTo>
                  <a:pt x="415702" y="233171"/>
                </a:lnTo>
                <a:lnTo>
                  <a:pt x="244602" y="284987"/>
                </a:lnTo>
                <a:lnTo>
                  <a:pt x="73501" y="233171"/>
                </a:lnTo>
                <a:lnTo>
                  <a:pt x="35303" y="233171"/>
                </a:lnTo>
                <a:lnTo>
                  <a:pt x="244602" y="296417"/>
                </a:lnTo>
                <a:lnTo>
                  <a:pt x="453900" y="233171"/>
                </a:lnTo>
                <a:close/>
              </a:path>
              <a:path w="489585" h="296544">
                <a:moveTo>
                  <a:pt x="450929" y="222503"/>
                </a:moveTo>
                <a:lnTo>
                  <a:pt x="366522" y="222503"/>
                </a:lnTo>
                <a:lnTo>
                  <a:pt x="366522" y="0"/>
                </a:lnTo>
                <a:lnTo>
                  <a:pt x="121919" y="0"/>
                </a:lnTo>
                <a:lnTo>
                  <a:pt x="121920" y="222503"/>
                </a:lnTo>
                <a:lnTo>
                  <a:pt x="38274" y="222503"/>
                </a:lnTo>
                <a:lnTo>
                  <a:pt x="73501" y="233171"/>
                </a:lnTo>
                <a:lnTo>
                  <a:pt x="128016" y="233171"/>
                </a:lnTo>
                <a:lnTo>
                  <a:pt x="133350" y="228599"/>
                </a:lnTo>
                <a:lnTo>
                  <a:pt x="133349" y="11429"/>
                </a:lnTo>
                <a:lnTo>
                  <a:pt x="355854" y="11429"/>
                </a:lnTo>
                <a:lnTo>
                  <a:pt x="355854" y="228599"/>
                </a:lnTo>
                <a:lnTo>
                  <a:pt x="360426" y="233171"/>
                </a:lnTo>
                <a:lnTo>
                  <a:pt x="415702" y="233171"/>
                </a:lnTo>
                <a:lnTo>
                  <a:pt x="450929" y="222503"/>
                </a:lnTo>
                <a:close/>
              </a:path>
              <a:path w="489585" h="296544">
                <a:moveTo>
                  <a:pt x="487743" y="222945"/>
                </a:moveTo>
                <a:lnTo>
                  <a:pt x="487680" y="222503"/>
                </a:lnTo>
                <a:lnTo>
                  <a:pt x="450929" y="222503"/>
                </a:lnTo>
                <a:lnTo>
                  <a:pt x="415702" y="233171"/>
                </a:lnTo>
                <a:lnTo>
                  <a:pt x="453900" y="233171"/>
                </a:lnTo>
                <a:lnTo>
                  <a:pt x="487743" y="222945"/>
                </a:lnTo>
                <a:close/>
              </a:path>
              <a:path w="489585" h="296544">
                <a:moveTo>
                  <a:pt x="487680" y="222503"/>
                </a:moveTo>
                <a:lnTo>
                  <a:pt x="486156" y="211835"/>
                </a:lnTo>
                <a:lnTo>
                  <a:pt x="450929" y="222503"/>
                </a:lnTo>
                <a:lnTo>
                  <a:pt x="487680" y="222503"/>
                </a:lnTo>
                <a:close/>
              </a:path>
              <a:path w="489585" h="296544">
                <a:moveTo>
                  <a:pt x="489204" y="233171"/>
                </a:moveTo>
                <a:lnTo>
                  <a:pt x="487743" y="222945"/>
                </a:lnTo>
                <a:lnTo>
                  <a:pt x="453900" y="233171"/>
                </a:lnTo>
                <a:lnTo>
                  <a:pt x="489204" y="233171"/>
                </a:lnTo>
                <a:close/>
              </a:path>
              <a:path w="489585" h="296544">
                <a:moveTo>
                  <a:pt x="489204" y="222503"/>
                </a:moveTo>
                <a:lnTo>
                  <a:pt x="487680" y="222503"/>
                </a:lnTo>
                <a:lnTo>
                  <a:pt x="487743" y="222945"/>
                </a:lnTo>
                <a:lnTo>
                  <a:pt x="489204" y="222503"/>
                </a:lnTo>
                <a:close/>
              </a:path>
            </a:pathLst>
          </a:custGeom>
          <a:solidFill>
            <a:srgbClr val="FFFFFF"/>
          </a:solidFill>
        </p:spPr>
        <p:txBody>
          <a:bodyPr wrap="square" lIns="0" tIns="0" rIns="0" bIns="0" rtlCol="0"/>
          <a:lstStyle/>
          <a:p/>
        </p:txBody>
      </p:sp>
      <p:sp>
        <p:nvSpPr>
          <p:cNvPr id="5" name="object 5"/>
          <p:cNvSpPr/>
          <p:nvPr/>
        </p:nvSpPr>
        <p:spPr>
          <a:xfrm>
            <a:off x="3716159" y="3638550"/>
            <a:ext cx="489584" cy="296545"/>
          </a:xfrm>
          <a:custGeom>
            <a:avLst/>
            <a:gdLst/>
            <a:ahLst/>
            <a:cxnLst/>
            <a:rect l="l" t="t" r="r" b="b"/>
            <a:pathLst>
              <a:path w="489585" h="296545">
                <a:moveTo>
                  <a:pt x="489204" y="221741"/>
                </a:moveTo>
                <a:lnTo>
                  <a:pt x="366522" y="221741"/>
                </a:lnTo>
                <a:lnTo>
                  <a:pt x="366522" y="0"/>
                </a:lnTo>
                <a:lnTo>
                  <a:pt x="121919" y="0"/>
                </a:lnTo>
                <a:lnTo>
                  <a:pt x="121920" y="221741"/>
                </a:lnTo>
                <a:lnTo>
                  <a:pt x="0" y="221741"/>
                </a:lnTo>
                <a:lnTo>
                  <a:pt x="244602" y="296417"/>
                </a:lnTo>
                <a:lnTo>
                  <a:pt x="489204" y="221741"/>
                </a:lnTo>
                <a:close/>
              </a:path>
            </a:pathLst>
          </a:custGeom>
          <a:solidFill>
            <a:srgbClr val="969696"/>
          </a:solidFill>
        </p:spPr>
        <p:txBody>
          <a:bodyPr wrap="square" lIns="0" tIns="0" rIns="0" bIns="0" rtlCol="0"/>
          <a:lstStyle/>
          <a:p/>
        </p:txBody>
      </p:sp>
      <p:sp>
        <p:nvSpPr>
          <p:cNvPr id="6" name="object 6"/>
          <p:cNvSpPr/>
          <p:nvPr/>
        </p:nvSpPr>
        <p:spPr>
          <a:xfrm>
            <a:off x="3716159" y="3638550"/>
            <a:ext cx="489584" cy="296545"/>
          </a:xfrm>
          <a:custGeom>
            <a:avLst/>
            <a:gdLst/>
            <a:ahLst/>
            <a:cxnLst/>
            <a:rect l="l" t="t" r="r" b="b"/>
            <a:pathLst>
              <a:path w="489585" h="296545">
                <a:moveTo>
                  <a:pt x="1576" y="221741"/>
                </a:moveTo>
                <a:lnTo>
                  <a:pt x="0" y="221741"/>
                </a:lnTo>
                <a:lnTo>
                  <a:pt x="1512" y="222203"/>
                </a:lnTo>
                <a:lnTo>
                  <a:pt x="1576" y="221741"/>
                </a:lnTo>
                <a:close/>
              </a:path>
              <a:path w="489585" h="296545">
                <a:moveTo>
                  <a:pt x="37439" y="233171"/>
                </a:moveTo>
                <a:lnTo>
                  <a:pt x="1512" y="222203"/>
                </a:lnTo>
                <a:lnTo>
                  <a:pt x="0" y="233171"/>
                </a:lnTo>
                <a:lnTo>
                  <a:pt x="37439" y="233171"/>
                </a:lnTo>
                <a:close/>
              </a:path>
              <a:path w="489585" h="296545">
                <a:moveTo>
                  <a:pt x="76017" y="233171"/>
                </a:moveTo>
                <a:lnTo>
                  <a:pt x="38274" y="221741"/>
                </a:lnTo>
                <a:lnTo>
                  <a:pt x="1576" y="221741"/>
                </a:lnTo>
                <a:lnTo>
                  <a:pt x="1512" y="222203"/>
                </a:lnTo>
                <a:lnTo>
                  <a:pt x="37439" y="233171"/>
                </a:lnTo>
                <a:lnTo>
                  <a:pt x="76017" y="233171"/>
                </a:lnTo>
                <a:close/>
              </a:path>
              <a:path w="489585" h="296545">
                <a:moveTo>
                  <a:pt x="38274" y="221741"/>
                </a:moveTo>
                <a:lnTo>
                  <a:pt x="3047" y="211073"/>
                </a:lnTo>
                <a:lnTo>
                  <a:pt x="1576" y="221741"/>
                </a:lnTo>
                <a:lnTo>
                  <a:pt x="38274" y="221741"/>
                </a:lnTo>
                <a:close/>
              </a:path>
              <a:path w="489585" h="296545">
                <a:moveTo>
                  <a:pt x="451764" y="233171"/>
                </a:moveTo>
                <a:lnTo>
                  <a:pt x="413186" y="233171"/>
                </a:lnTo>
                <a:lnTo>
                  <a:pt x="244602" y="284225"/>
                </a:lnTo>
                <a:lnTo>
                  <a:pt x="76017" y="233171"/>
                </a:lnTo>
                <a:lnTo>
                  <a:pt x="37439" y="233171"/>
                </a:lnTo>
                <a:lnTo>
                  <a:pt x="244602" y="296417"/>
                </a:lnTo>
                <a:lnTo>
                  <a:pt x="451764" y="233171"/>
                </a:lnTo>
                <a:close/>
              </a:path>
              <a:path w="489585" h="296545">
                <a:moveTo>
                  <a:pt x="450929" y="221741"/>
                </a:moveTo>
                <a:lnTo>
                  <a:pt x="366522" y="221741"/>
                </a:lnTo>
                <a:lnTo>
                  <a:pt x="366522" y="0"/>
                </a:lnTo>
                <a:lnTo>
                  <a:pt x="121919" y="0"/>
                </a:lnTo>
                <a:lnTo>
                  <a:pt x="121920" y="221741"/>
                </a:lnTo>
                <a:lnTo>
                  <a:pt x="38274" y="221741"/>
                </a:lnTo>
                <a:lnTo>
                  <a:pt x="76017" y="233171"/>
                </a:lnTo>
                <a:lnTo>
                  <a:pt x="128016" y="233171"/>
                </a:lnTo>
                <a:lnTo>
                  <a:pt x="133350" y="228599"/>
                </a:lnTo>
                <a:lnTo>
                  <a:pt x="133349" y="10667"/>
                </a:lnTo>
                <a:lnTo>
                  <a:pt x="355854" y="10667"/>
                </a:lnTo>
                <a:lnTo>
                  <a:pt x="355854" y="228599"/>
                </a:lnTo>
                <a:lnTo>
                  <a:pt x="360426" y="233171"/>
                </a:lnTo>
                <a:lnTo>
                  <a:pt x="413186" y="233171"/>
                </a:lnTo>
                <a:lnTo>
                  <a:pt x="450929" y="221741"/>
                </a:lnTo>
                <a:close/>
              </a:path>
              <a:path w="489585" h="296545">
                <a:moveTo>
                  <a:pt x="487691" y="222203"/>
                </a:moveTo>
                <a:lnTo>
                  <a:pt x="487627" y="221741"/>
                </a:lnTo>
                <a:lnTo>
                  <a:pt x="450929" y="221741"/>
                </a:lnTo>
                <a:lnTo>
                  <a:pt x="413186" y="233171"/>
                </a:lnTo>
                <a:lnTo>
                  <a:pt x="451764" y="233171"/>
                </a:lnTo>
                <a:lnTo>
                  <a:pt x="487691" y="222203"/>
                </a:lnTo>
                <a:close/>
              </a:path>
              <a:path w="489585" h="296545">
                <a:moveTo>
                  <a:pt x="487627" y="221741"/>
                </a:moveTo>
                <a:lnTo>
                  <a:pt x="486156" y="211073"/>
                </a:lnTo>
                <a:lnTo>
                  <a:pt x="450929" y="221741"/>
                </a:lnTo>
                <a:lnTo>
                  <a:pt x="487627" y="221741"/>
                </a:lnTo>
                <a:close/>
              </a:path>
              <a:path w="489585" h="296545">
                <a:moveTo>
                  <a:pt x="489204" y="233171"/>
                </a:moveTo>
                <a:lnTo>
                  <a:pt x="487691" y="222203"/>
                </a:lnTo>
                <a:lnTo>
                  <a:pt x="451764" y="233171"/>
                </a:lnTo>
                <a:lnTo>
                  <a:pt x="489204" y="233171"/>
                </a:lnTo>
                <a:close/>
              </a:path>
              <a:path w="489585" h="296545">
                <a:moveTo>
                  <a:pt x="489204" y="221741"/>
                </a:moveTo>
                <a:lnTo>
                  <a:pt x="487627" y="221741"/>
                </a:lnTo>
                <a:lnTo>
                  <a:pt x="487691" y="222203"/>
                </a:lnTo>
                <a:lnTo>
                  <a:pt x="489204" y="221741"/>
                </a:lnTo>
                <a:close/>
              </a:path>
            </a:pathLst>
          </a:custGeom>
          <a:solidFill>
            <a:srgbClr val="FFFFFF"/>
          </a:solidFill>
        </p:spPr>
        <p:txBody>
          <a:bodyPr wrap="square" lIns="0" tIns="0" rIns="0" bIns="0" rtlCol="0"/>
          <a:lstStyle/>
          <a:p/>
        </p:txBody>
      </p:sp>
      <p:sp>
        <p:nvSpPr>
          <p:cNvPr id="7" name="object 7"/>
          <p:cNvSpPr/>
          <p:nvPr/>
        </p:nvSpPr>
        <p:spPr>
          <a:xfrm>
            <a:off x="3716159" y="4424934"/>
            <a:ext cx="489584" cy="296545"/>
          </a:xfrm>
          <a:custGeom>
            <a:avLst/>
            <a:gdLst/>
            <a:ahLst/>
            <a:cxnLst/>
            <a:rect l="l" t="t" r="r" b="b"/>
            <a:pathLst>
              <a:path w="489585" h="296545">
                <a:moveTo>
                  <a:pt x="489204" y="222504"/>
                </a:moveTo>
                <a:lnTo>
                  <a:pt x="366522" y="222504"/>
                </a:lnTo>
                <a:lnTo>
                  <a:pt x="366522" y="0"/>
                </a:lnTo>
                <a:lnTo>
                  <a:pt x="121919" y="0"/>
                </a:lnTo>
                <a:lnTo>
                  <a:pt x="121920" y="222504"/>
                </a:lnTo>
                <a:lnTo>
                  <a:pt x="0" y="222504"/>
                </a:lnTo>
                <a:lnTo>
                  <a:pt x="244602" y="296418"/>
                </a:lnTo>
                <a:lnTo>
                  <a:pt x="489204" y="222504"/>
                </a:lnTo>
                <a:close/>
              </a:path>
            </a:pathLst>
          </a:custGeom>
          <a:solidFill>
            <a:srgbClr val="969696"/>
          </a:solidFill>
        </p:spPr>
        <p:txBody>
          <a:bodyPr wrap="square" lIns="0" tIns="0" rIns="0" bIns="0" rtlCol="0"/>
          <a:lstStyle/>
          <a:p/>
        </p:txBody>
      </p:sp>
      <p:sp>
        <p:nvSpPr>
          <p:cNvPr id="8" name="object 8"/>
          <p:cNvSpPr/>
          <p:nvPr/>
        </p:nvSpPr>
        <p:spPr>
          <a:xfrm>
            <a:off x="3716159" y="4424934"/>
            <a:ext cx="489584" cy="296545"/>
          </a:xfrm>
          <a:custGeom>
            <a:avLst/>
            <a:gdLst/>
            <a:ahLst/>
            <a:cxnLst/>
            <a:rect l="l" t="t" r="r" b="b"/>
            <a:pathLst>
              <a:path w="489585" h="296545">
                <a:moveTo>
                  <a:pt x="1576" y="222504"/>
                </a:moveTo>
                <a:lnTo>
                  <a:pt x="0" y="222504"/>
                </a:lnTo>
                <a:lnTo>
                  <a:pt x="1513" y="222961"/>
                </a:lnTo>
                <a:lnTo>
                  <a:pt x="1576" y="222504"/>
                </a:lnTo>
                <a:close/>
              </a:path>
              <a:path w="489585" h="296545">
                <a:moveTo>
                  <a:pt x="37825" y="233934"/>
                </a:moveTo>
                <a:lnTo>
                  <a:pt x="1513" y="222961"/>
                </a:lnTo>
                <a:lnTo>
                  <a:pt x="0" y="233934"/>
                </a:lnTo>
                <a:lnTo>
                  <a:pt x="37825" y="233934"/>
                </a:lnTo>
                <a:close/>
              </a:path>
              <a:path w="489585" h="296545">
                <a:moveTo>
                  <a:pt x="76017" y="233934"/>
                </a:moveTo>
                <a:lnTo>
                  <a:pt x="38274" y="222504"/>
                </a:lnTo>
                <a:lnTo>
                  <a:pt x="1576" y="222504"/>
                </a:lnTo>
                <a:lnTo>
                  <a:pt x="1513" y="222961"/>
                </a:lnTo>
                <a:lnTo>
                  <a:pt x="37825" y="233934"/>
                </a:lnTo>
                <a:lnTo>
                  <a:pt x="76017" y="233934"/>
                </a:lnTo>
                <a:close/>
              </a:path>
              <a:path w="489585" h="296545">
                <a:moveTo>
                  <a:pt x="38274" y="222504"/>
                </a:moveTo>
                <a:lnTo>
                  <a:pt x="3047" y="211836"/>
                </a:lnTo>
                <a:lnTo>
                  <a:pt x="1576" y="222504"/>
                </a:lnTo>
                <a:lnTo>
                  <a:pt x="38274" y="222504"/>
                </a:lnTo>
                <a:close/>
              </a:path>
              <a:path w="489585" h="296545">
                <a:moveTo>
                  <a:pt x="451378" y="233934"/>
                </a:moveTo>
                <a:lnTo>
                  <a:pt x="413186" y="233934"/>
                </a:lnTo>
                <a:lnTo>
                  <a:pt x="244602" y="284988"/>
                </a:lnTo>
                <a:lnTo>
                  <a:pt x="76017" y="233934"/>
                </a:lnTo>
                <a:lnTo>
                  <a:pt x="37825" y="233934"/>
                </a:lnTo>
                <a:lnTo>
                  <a:pt x="244602" y="296418"/>
                </a:lnTo>
                <a:lnTo>
                  <a:pt x="451378" y="233934"/>
                </a:lnTo>
                <a:close/>
              </a:path>
              <a:path w="489585" h="296545">
                <a:moveTo>
                  <a:pt x="450929" y="222504"/>
                </a:moveTo>
                <a:lnTo>
                  <a:pt x="366522" y="222504"/>
                </a:lnTo>
                <a:lnTo>
                  <a:pt x="366522" y="0"/>
                </a:lnTo>
                <a:lnTo>
                  <a:pt x="121919" y="0"/>
                </a:lnTo>
                <a:lnTo>
                  <a:pt x="121920" y="222504"/>
                </a:lnTo>
                <a:lnTo>
                  <a:pt x="38274" y="222504"/>
                </a:lnTo>
                <a:lnTo>
                  <a:pt x="76017" y="233934"/>
                </a:lnTo>
                <a:lnTo>
                  <a:pt x="128016" y="233934"/>
                </a:lnTo>
                <a:lnTo>
                  <a:pt x="133350" y="228600"/>
                </a:lnTo>
                <a:lnTo>
                  <a:pt x="133349" y="11430"/>
                </a:lnTo>
                <a:lnTo>
                  <a:pt x="355854" y="11430"/>
                </a:lnTo>
                <a:lnTo>
                  <a:pt x="355854" y="228600"/>
                </a:lnTo>
                <a:lnTo>
                  <a:pt x="360426" y="233934"/>
                </a:lnTo>
                <a:lnTo>
                  <a:pt x="413186" y="233934"/>
                </a:lnTo>
                <a:lnTo>
                  <a:pt x="450929" y="222504"/>
                </a:lnTo>
                <a:close/>
              </a:path>
              <a:path w="489585" h="296545">
                <a:moveTo>
                  <a:pt x="487690" y="222961"/>
                </a:moveTo>
                <a:lnTo>
                  <a:pt x="487627" y="222504"/>
                </a:lnTo>
                <a:lnTo>
                  <a:pt x="450929" y="222504"/>
                </a:lnTo>
                <a:lnTo>
                  <a:pt x="413186" y="233934"/>
                </a:lnTo>
                <a:lnTo>
                  <a:pt x="451378" y="233934"/>
                </a:lnTo>
                <a:lnTo>
                  <a:pt x="487690" y="222961"/>
                </a:lnTo>
                <a:close/>
              </a:path>
              <a:path w="489585" h="296545">
                <a:moveTo>
                  <a:pt x="487627" y="222504"/>
                </a:moveTo>
                <a:lnTo>
                  <a:pt x="486156" y="211836"/>
                </a:lnTo>
                <a:lnTo>
                  <a:pt x="450929" y="222504"/>
                </a:lnTo>
                <a:lnTo>
                  <a:pt x="487627" y="222504"/>
                </a:lnTo>
                <a:close/>
              </a:path>
              <a:path w="489585" h="296545">
                <a:moveTo>
                  <a:pt x="489204" y="233934"/>
                </a:moveTo>
                <a:lnTo>
                  <a:pt x="487690" y="222961"/>
                </a:lnTo>
                <a:lnTo>
                  <a:pt x="451378" y="233934"/>
                </a:lnTo>
                <a:lnTo>
                  <a:pt x="489204" y="233934"/>
                </a:lnTo>
                <a:close/>
              </a:path>
              <a:path w="489585" h="296545">
                <a:moveTo>
                  <a:pt x="489204" y="222504"/>
                </a:moveTo>
                <a:lnTo>
                  <a:pt x="487627" y="222504"/>
                </a:lnTo>
                <a:lnTo>
                  <a:pt x="487690" y="222961"/>
                </a:lnTo>
                <a:lnTo>
                  <a:pt x="489204" y="222504"/>
                </a:lnTo>
                <a:close/>
              </a:path>
            </a:pathLst>
          </a:custGeom>
          <a:solidFill>
            <a:srgbClr val="FFFFFF"/>
          </a:solidFill>
        </p:spPr>
        <p:txBody>
          <a:bodyPr wrap="square" lIns="0" tIns="0" rIns="0" bIns="0" rtlCol="0"/>
          <a:lstStyle/>
          <a:p/>
        </p:txBody>
      </p:sp>
      <p:sp>
        <p:nvSpPr>
          <p:cNvPr id="9" name="object 9"/>
          <p:cNvSpPr/>
          <p:nvPr/>
        </p:nvSpPr>
        <p:spPr>
          <a:xfrm>
            <a:off x="3716159" y="5212079"/>
            <a:ext cx="489584" cy="296545"/>
          </a:xfrm>
          <a:custGeom>
            <a:avLst/>
            <a:gdLst/>
            <a:ahLst/>
            <a:cxnLst/>
            <a:rect l="l" t="t" r="r" b="b"/>
            <a:pathLst>
              <a:path w="489585" h="296545">
                <a:moveTo>
                  <a:pt x="489204" y="222504"/>
                </a:moveTo>
                <a:lnTo>
                  <a:pt x="366522" y="222504"/>
                </a:lnTo>
                <a:lnTo>
                  <a:pt x="366522" y="0"/>
                </a:lnTo>
                <a:lnTo>
                  <a:pt x="121919" y="0"/>
                </a:lnTo>
                <a:lnTo>
                  <a:pt x="121920" y="222504"/>
                </a:lnTo>
                <a:lnTo>
                  <a:pt x="0" y="222504"/>
                </a:lnTo>
                <a:lnTo>
                  <a:pt x="244602" y="296418"/>
                </a:lnTo>
                <a:lnTo>
                  <a:pt x="489204" y="222504"/>
                </a:lnTo>
                <a:close/>
              </a:path>
            </a:pathLst>
          </a:custGeom>
          <a:solidFill>
            <a:srgbClr val="969696"/>
          </a:solidFill>
        </p:spPr>
        <p:txBody>
          <a:bodyPr wrap="square" lIns="0" tIns="0" rIns="0" bIns="0" rtlCol="0"/>
          <a:lstStyle/>
          <a:p/>
        </p:txBody>
      </p:sp>
      <p:sp>
        <p:nvSpPr>
          <p:cNvPr id="10" name="object 10"/>
          <p:cNvSpPr/>
          <p:nvPr/>
        </p:nvSpPr>
        <p:spPr>
          <a:xfrm>
            <a:off x="3716159" y="5212079"/>
            <a:ext cx="489584" cy="296545"/>
          </a:xfrm>
          <a:custGeom>
            <a:avLst/>
            <a:gdLst/>
            <a:ahLst/>
            <a:cxnLst/>
            <a:rect l="l" t="t" r="r" b="b"/>
            <a:pathLst>
              <a:path w="489585" h="296545">
                <a:moveTo>
                  <a:pt x="1523" y="222504"/>
                </a:moveTo>
                <a:lnTo>
                  <a:pt x="0" y="222504"/>
                </a:lnTo>
                <a:lnTo>
                  <a:pt x="1460" y="222945"/>
                </a:lnTo>
                <a:lnTo>
                  <a:pt x="1523" y="222504"/>
                </a:lnTo>
                <a:close/>
              </a:path>
              <a:path w="489585" h="296545">
                <a:moveTo>
                  <a:pt x="35303" y="233172"/>
                </a:moveTo>
                <a:lnTo>
                  <a:pt x="1460" y="222945"/>
                </a:lnTo>
                <a:lnTo>
                  <a:pt x="0" y="233172"/>
                </a:lnTo>
                <a:lnTo>
                  <a:pt x="35303" y="233172"/>
                </a:lnTo>
                <a:close/>
              </a:path>
              <a:path w="489585" h="296545">
                <a:moveTo>
                  <a:pt x="74242" y="233172"/>
                </a:moveTo>
                <a:lnTo>
                  <a:pt x="38645" y="222504"/>
                </a:lnTo>
                <a:lnTo>
                  <a:pt x="1523" y="222504"/>
                </a:lnTo>
                <a:lnTo>
                  <a:pt x="1460" y="222945"/>
                </a:lnTo>
                <a:lnTo>
                  <a:pt x="35303" y="233172"/>
                </a:lnTo>
                <a:lnTo>
                  <a:pt x="74242" y="233172"/>
                </a:lnTo>
                <a:close/>
              </a:path>
              <a:path w="489585" h="296545">
                <a:moveTo>
                  <a:pt x="38645" y="222504"/>
                </a:moveTo>
                <a:lnTo>
                  <a:pt x="3047" y="211836"/>
                </a:lnTo>
                <a:lnTo>
                  <a:pt x="1523" y="222504"/>
                </a:lnTo>
                <a:lnTo>
                  <a:pt x="38645" y="222504"/>
                </a:lnTo>
                <a:close/>
              </a:path>
              <a:path w="489585" h="296545">
                <a:moveTo>
                  <a:pt x="453900" y="233172"/>
                </a:moveTo>
                <a:lnTo>
                  <a:pt x="414961" y="233172"/>
                </a:lnTo>
                <a:lnTo>
                  <a:pt x="244602" y="284226"/>
                </a:lnTo>
                <a:lnTo>
                  <a:pt x="74242" y="233172"/>
                </a:lnTo>
                <a:lnTo>
                  <a:pt x="35303" y="233172"/>
                </a:lnTo>
                <a:lnTo>
                  <a:pt x="244602" y="296418"/>
                </a:lnTo>
                <a:lnTo>
                  <a:pt x="453900" y="233172"/>
                </a:lnTo>
                <a:close/>
              </a:path>
              <a:path w="489585" h="296545">
                <a:moveTo>
                  <a:pt x="450558" y="222504"/>
                </a:moveTo>
                <a:lnTo>
                  <a:pt x="366522" y="222504"/>
                </a:lnTo>
                <a:lnTo>
                  <a:pt x="366522" y="0"/>
                </a:lnTo>
                <a:lnTo>
                  <a:pt x="121919" y="0"/>
                </a:lnTo>
                <a:lnTo>
                  <a:pt x="121920" y="222504"/>
                </a:lnTo>
                <a:lnTo>
                  <a:pt x="38645" y="222504"/>
                </a:lnTo>
                <a:lnTo>
                  <a:pt x="74242" y="233172"/>
                </a:lnTo>
                <a:lnTo>
                  <a:pt x="128016" y="233172"/>
                </a:lnTo>
                <a:lnTo>
                  <a:pt x="133350" y="228600"/>
                </a:lnTo>
                <a:lnTo>
                  <a:pt x="133349" y="10668"/>
                </a:lnTo>
                <a:lnTo>
                  <a:pt x="355854" y="10668"/>
                </a:lnTo>
                <a:lnTo>
                  <a:pt x="355854" y="228600"/>
                </a:lnTo>
                <a:lnTo>
                  <a:pt x="360426" y="233172"/>
                </a:lnTo>
                <a:lnTo>
                  <a:pt x="414961" y="233172"/>
                </a:lnTo>
                <a:lnTo>
                  <a:pt x="450558" y="222504"/>
                </a:lnTo>
                <a:close/>
              </a:path>
              <a:path w="489585" h="296545">
                <a:moveTo>
                  <a:pt x="487743" y="222945"/>
                </a:moveTo>
                <a:lnTo>
                  <a:pt x="487680" y="222504"/>
                </a:lnTo>
                <a:lnTo>
                  <a:pt x="450558" y="222504"/>
                </a:lnTo>
                <a:lnTo>
                  <a:pt x="414961" y="233172"/>
                </a:lnTo>
                <a:lnTo>
                  <a:pt x="453900" y="233172"/>
                </a:lnTo>
                <a:lnTo>
                  <a:pt x="487743" y="222945"/>
                </a:lnTo>
                <a:close/>
              </a:path>
              <a:path w="489585" h="296545">
                <a:moveTo>
                  <a:pt x="487680" y="222504"/>
                </a:moveTo>
                <a:lnTo>
                  <a:pt x="486156" y="211836"/>
                </a:lnTo>
                <a:lnTo>
                  <a:pt x="450558" y="222504"/>
                </a:lnTo>
                <a:lnTo>
                  <a:pt x="487680" y="222504"/>
                </a:lnTo>
                <a:close/>
              </a:path>
              <a:path w="489585" h="296545">
                <a:moveTo>
                  <a:pt x="489204" y="233172"/>
                </a:moveTo>
                <a:lnTo>
                  <a:pt x="487743" y="222945"/>
                </a:lnTo>
                <a:lnTo>
                  <a:pt x="453900" y="233172"/>
                </a:lnTo>
                <a:lnTo>
                  <a:pt x="489204" y="233172"/>
                </a:lnTo>
                <a:close/>
              </a:path>
              <a:path w="489585" h="296545">
                <a:moveTo>
                  <a:pt x="489204" y="222504"/>
                </a:moveTo>
                <a:lnTo>
                  <a:pt x="487680" y="222504"/>
                </a:lnTo>
                <a:lnTo>
                  <a:pt x="487743" y="222945"/>
                </a:lnTo>
                <a:lnTo>
                  <a:pt x="489204" y="222504"/>
                </a:lnTo>
                <a:close/>
              </a:path>
            </a:pathLst>
          </a:custGeom>
          <a:solidFill>
            <a:srgbClr val="FFFFFF"/>
          </a:solidFill>
        </p:spPr>
        <p:txBody>
          <a:bodyPr wrap="square" lIns="0" tIns="0" rIns="0" bIns="0" rtlCol="0"/>
          <a:lstStyle/>
          <a:p/>
        </p:txBody>
      </p:sp>
      <p:sp>
        <p:nvSpPr>
          <p:cNvPr id="11" name="object 11"/>
          <p:cNvSpPr/>
          <p:nvPr/>
        </p:nvSpPr>
        <p:spPr>
          <a:xfrm>
            <a:off x="2509913" y="2309622"/>
            <a:ext cx="2784348" cy="567690"/>
          </a:xfrm>
          <a:prstGeom prst="rect">
            <a:avLst/>
          </a:prstGeom>
          <a:blipFill>
            <a:blip r:embed="rId2" cstate="print"/>
            <a:stretch>
              <a:fillRect/>
            </a:stretch>
          </a:blipFill>
        </p:spPr>
        <p:txBody>
          <a:bodyPr wrap="square" lIns="0" tIns="0" rIns="0" bIns="0" rtlCol="0"/>
          <a:lstStyle/>
          <a:p/>
        </p:txBody>
      </p:sp>
      <p:sp>
        <p:nvSpPr>
          <p:cNvPr id="12" name="object 12"/>
          <p:cNvSpPr/>
          <p:nvPr/>
        </p:nvSpPr>
        <p:spPr>
          <a:xfrm>
            <a:off x="3668153" y="3099816"/>
            <a:ext cx="2060448" cy="557022"/>
          </a:xfrm>
          <a:prstGeom prst="rect">
            <a:avLst/>
          </a:prstGeom>
          <a:blipFill>
            <a:blip r:embed="rId3" cstate="print"/>
            <a:stretch>
              <a:fillRect/>
            </a:stretch>
          </a:blipFill>
        </p:spPr>
        <p:txBody>
          <a:bodyPr wrap="square" lIns="0" tIns="0" rIns="0" bIns="0" rtlCol="0"/>
          <a:lstStyle/>
          <a:p/>
        </p:txBody>
      </p:sp>
      <p:sp>
        <p:nvSpPr>
          <p:cNvPr id="13" name="object 13"/>
          <p:cNvSpPr/>
          <p:nvPr/>
        </p:nvSpPr>
        <p:spPr>
          <a:xfrm>
            <a:off x="2331605" y="3880103"/>
            <a:ext cx="2595372" cy="556259"/>
          </a:xfrm>
          <a:prstGeom prst="rect">
            <a:avLst/>
          </a:prstGeom>
          <a:blipFill>
            <a:blip r:embed="rId4" cstate="print"/>
            <a:stretch>
              <a:fillRect/>
            </a:stretch>
          </a:blipFill>
        </p:spPr>
        <p:txBody>
          <a:bodyPr wrap="square" lIns="0" tIns="0" rIns="0" bIns="0" rtlCol="0"/>
          <a:lstStyle/>
          <a:p/>
        </p:txBody>
      </p:sp>
      <p:sp>
        <p:nvSpPr>
          <p:cNvPr id="14" name="object 14"/>
          <p:cNvSpPr/>
          <p:nvPr/>
        </p:nvSpPr>
        <p:spPr>
          <a:xfrm>
            <a:off x="3668153" y="4659629"/>
            <a:ext cx="2060448" cy="567690"/>
          </a:xfrm>
          <a:prstGeom prst="rect">
            <a:avLst/>
          </a:prstGeom>
          <a:blipFill>
            <a:blip r:embed="rId5" cstate="print"/>
            <a:stretch>
              <a:fillRect/>
            </a:stretch>
          </a:blipFill>
        </p:spPr>
        <p:txBody>
          <a:bodyPr wrap="square" lIns="0" tIns="0" rIns="0" bIns="0" rtlCol="0"/>
          <a:lstStyle/>
          <a:p/>
        </p:txBody>
      </p:sp>
      <p:sp>
        <p:nvSpPr>
          <p:cNvPr id="15" name="object 15"/>
          <p:cNvSpPr/>
          <p:nvPr/>
        </p:nvSpPr>
        <p:spPr>
          <a:xfrm>
            <a:off x="2509913" y="5439155"/>
            <a:ext cx="2183129" cy="567690"/>
          </a:xfrm>
          <a:prstGeom prst="rect">
            <a:avLst/>
          </a:prstGeom>
          <a:blipFill>
            <a:blip r:embed="rId6" cstate="print"/>
            <a:stretch>
              <a:fillRect/>
            </a:stretch>
          </a:blipFill>
        </p:spPr>
        <p:txBody>
          <a:bodyPr wrap="square" lIns="0" tIns="0" rIns="0" bIns="0" rtlCol="0"/>
          <a:lstStyle/>
          <a:p/>
        </p:txBody>
      </p:sp>
      <p:sp>
        <p:nvSpPr>
          <p:cNvPr id="16" name="object 16"/>
          <p:cNvSpPr/>
          <p:nvPr/>
        </p:nvSpPr>
        <p:spPr>
          <a:xfrm>
            <a:off x="6942467" y="2498598"/>
            <a:ext cx="2171700" cy="3029711"/>
          </a:xfrm>
          <a:prstGeom prst="rect">
            <a:avLst/>
          </a:prstGeom>
          <a:blipFill>
            <a:blip r:embed="rId7" cstate="print"/>
            <a:stretch>
              <a:fillRect/>
            </a:stretch>
          </a:blipFill>
        </p:spPr>
        <p:txBody>
          <a:bodyPr wrap="square" lIns="0" tIns="0" rIns="0" bIns="0" rtlCol="0"/>
          <a:lstStyle/>
          <a:p/>
        </p:txBody>
      </p:sp>
      <p:sp>
        <p:nvSpPr>
          <p:cNvPr id="17" name="object 17"/>
          <p:cNvSpPr txBox="1"/>
          <p:nvPr/>
        </p:nvSpPr>
        <p:spPr>
          <a:xfrm>
            <a:off x="2527680" y="2395971"/>
            <a:ext cx="3456940" cy="3446145"/>
          </a:xfrm>
          <a:prstGeom prst="rect">
            <a:avLst/>
          </a:prstGeom>
        </p:spPr>
        <p:txBody>
          <a:bodyPr wrap="square" lIns="0" tIns="13335" rIns="0" bIns="0" rtlCol="0" vert="horz">
            <a:spAutoFit/>
          </a:bodyPr>
          <a:lstStyle/>
          <a:p>
            <a:pPr marL="123825">
              <a:lnSpc>
                <a:spcPct val="100000"/>
              </a:lnSpc>
              <a:spcBef>
                <a:spcPts val="105"/>
              </a:spcBef>
            </a:pPr>
            <a:r>
              <a:rPr dirty="0" sz="1750" b="1">
                <a:solidFill>
                  <a:srgbClr val="FFFFFF"/>
                </a:solidFill>
                <a:latin typeface="Times New Roman"/>
                <a:cs typeface="Times New Roman"/>
              </a:rPr>
              <a:t>1994</a:t>
            </a:r>
            <a:r>
              <a:rPr dirty="0" sz="1750" spc="-20" b="1">
                <a:solidFill>
                  <a:srgbClr val="FFFFFF"/>
                </a:solidFill>
                <a:latin typeface="Times New Roman"/>
                <a:cs typeface="Times New Roman"/>
              </a:rPr>
              <a:t> </a:t>
            </a:r>
            <a:r>
              <a:rPr dirty="0" sz="1750">
                <a:solidFill>
                  <a:srgbClr val="FFFFFF"/>
                </a:solidFill>
                <a:latin typeface="华文楷体"/>
                <a:cs typeface="华文楷体"/>
              </a:rPr>
              <a:t>圣诞节发布游戏光盘</a:t>
            </a:r>
            <a:endParaRPr sz="1750">
              <a:latin typeface="华文楷体"/>
              <a:cs typeface="华文楷体"/>
            </a:endParaRPr>
          </a:p>
          <a:p>
            <a:pPr>
              <a:lnSpc>
                <a:spcPct val="100000"/>
              </a:lnSpc>
              <a:spcBef>
                <a:spcPts val="15"/>
              </a:spcBef>
            </a:pPr>
            <a:endParaRPr sz="2000">
              <a:latin typeface="Times New Roman"/>
              <a:cs typeface="Times New Roman"/>
            </a:endParaRPr>
          </a:p>
          <a:p>
            <a:pPr marL="12700" marR="638175" indent="1235710">
              <a:lnSpc>
                <a:spcPct val="233700"/>
              </a:lnSpc>
              <a:spcBef>
                <a:spcPts val="5"/>
              </a:spcBef>
            </a:pPr>
            <a:r>
              <a:rPr dirty="0" sz="1750">
                <a:solidFill>
                  <a:srgbClr val="FFFFFF"/>
                </a:solidFill>
                <a:latin typeface="华文楷体"/>
                <a:cs typeface="华文楷体"/>
              </a:rPr>
              <a:t>销售额非常可观 </a:t>
            </a:r>
            <a:r>
              <a:rPr dirty="0" sz="1750">
                <a:solidFill>
                  <a:srgbClr val="FFFFFF"/>
                </a:solidFill>
                <a:latin typeface="华文楷体"/>
                <a:cs typeface="华文楷体"/>
              </a:rPr>
              <a:t>投诉不断！媒体报道！</a:t>
            </a:r>
            <a:endParaRPr sz="1750">
              <a:latin typeface="华文楷体"/>
              <a:cs typeface="华文楷体"/>
            </a:endParaRPr>
          </a:p>
          <a:p>
            <a:pPr>
              <a:lnSpc>
                <a:spcPct val="100000"/>
              </a:lnSpc>
            </a:pPr>
            <a:endParaRPr sz="2300">
              <a:latin typeface="Times New Roman"/>
              <a:cs typeface="Times New Roman"/>
            </a:endParaRPr>
          </a:p>
          <a:p>
            <a:pPr marL="1882775">
              <a:lnSpc>
                <a:spcPct val="100000"/>
              </a:lnSpc>
              <a:spcBef>
                <a:spcPts val="1920"/>
              </a:spcBef>
            </a:pPr>
            <a:r>
              <a:rPr dirty="0" sz="1750">
                <a:solidFill>
                  <a:srgbClr val="FFFFFF"/>
                </a:solidFill>
                <a:latin typeface="华文楷体"/>
                <a:cs typeface="华文楷体"/>
              </a:rPr>
              <a:t>查证原因！！！</a:t>
            </a:r>
            <a:endParaRPr sz="1750">
              <a:latin typeface="华文楷体"/>
              <a:cs typeface="华文楷体"/>
            </a:endParaRPr>
          </a:p>
          <a:p>
            <a:pPr>
              <a:lnSpc>
                <a:spcPct val="100000"/>
              </a:lnSpc>
              <a:spcBef>
                <a:spcPts val="15"/>
              </a:spcBef>
            </a:pPr>
            <a:endParaRPr sz="3400">
              <a:latin typeface="Times New Roman"/>
              <a:cs typeface="Times New Roman"/>
            </a:endParaRPr>
          </a:p>
          <a:p>
            <a:pPr marL="427990">
              <a:lnSpc>
                <a:spcPct val="100000"/>
              </a:lnSpc>
              <a:tabLst>
                <a:tab pos="1263015" algn="l"/>
              </a:tabLst>
            </a:pPr>
            <a:r>
              <a:rPr dirty="0" sz="1750" spc="5">
                <a:solidFill>
                  <a:srgbClr val="FFFFFF"/>
                </a:solidFill>
                <a:latin typeface="华文楷体"/>
                <a:cs typeface="华文楷体"/>
              </a:rPr>
              <a:t>费用	信誉</a:t>
            </a:r>
            <a:endParaRPr sz="1750">
              <a:latin typeface="华文楷体"/>
              <a:cs typeface="华文楷体"/>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3590925" cy="560705"/>
          </a:xfrm>
          <a:prstGeom prst="rect"/>
        </p:spPr>
        <p:txBody>
          <a:bodyPr wrap="square" lIns="0" tIns="13970" rIns="0" bIns="0" rtlCol="0" vert="horz">
            <a:spAutoFit/>
          </a:bodyPr>
          <a:lstStyle/>
          <a:p>
            <a:pPr marL="12700">
              <a:lnSpc>
                <a:spcPct val="100000"/>
              </a:lnSpc>
              <a:spcBef>
                <a:spcPts val="110"/>
              </a:spcBef>
            </a:pPr>
            <a:r>
              <a:rPr dirty="0" spc="5"/>
              <a:t>软件缺陷数目估计</a:t>
            </a:r>
          </a:p>
        </p:txBody>
      </p:sp>
      <p:sp>
        <p:nvSpPr>
          <p:cNvPr id="3" name="object 3"/>
          <p:cNvSpPr txBox="1"/>
          <p:nvPr/>
        </p:nvSpPr>
        <p:spPr>
          <a:xfrm>
            <a:off x="1272673" y="1895731"/>
            <a:ext cx="8188325" cy="2160905"/>
          </a:xfrm>
          <a:prstGeom prst="rect">
            <a:avLst/>
          </a:prstGeom>
        </p:spPr>
        <p:txBody>
          <a:bodyPr wrap="square" lIns="0" tIns="59690" rIns="0" bIns="0" rtlCol="0" vert="horz">
            <a:spAutoFit/>
          </a:bodyPr>
          <a:lstStyle/>
          <a:p>
            <a:pPr marL="349250" indent="-337185">
              <a:lnSpc>
                <a:spcPct val="100000"/>
              </a:lnSpc>
              <a:spcBef>
                <a:spcPts val="470"/>
              </a:spcBef>
              <a:buFont typeface="Franklin Gothic Book"/>
              <a:buChar char="■"/>
              <a:tabLst>
                <a:tab pos="349250" algn="l"/>
                <a:tab pos="349885" algn="l"/>
              </a:tabLst>
            </a:pPr>
            <a:r>
              <a:rPr dirty="0" sz="1750">
                <a:solidFill>
                  <a:srgbClr val="191B0E"/>
                </a:solidFill>
                <a:latin typeface="华文楷体"/>
                <a:cs typeface="华文楷体"/>
              </a:rPr>
              <a:t>静态模型</a:t>
            </a:r>
            <a:endParaRPr sz="1750">
              <a:latin typeface="华文楷体"/>
              <a:cs typeface="华文楷体"/>
            </a:endParaRPr>
          </a:p>
          <a:p>
            <a:pPr lvl="1" marL="814069" indent="-337820">
              <a:lnSpc>
                <a:spcPct val="100000"/>
              </a:lnSpc>
              <a:spcBef>
                <a:spcPts val="390"/>
              </a:spcBef>
              <a:buFont typeface="Franklin Gothic Book"/>
              <a:buChar char="–"/>
              <a:tabLst>
                <a:tab pos="814069" algn="l"/>
                <a:tab pos="814705" algn="l"/>
              </a:tabLst>
            </a:pPr>
            <a:r>
              <a:rPr dirty="0" sz="1750" i="1">
                <a:solidFill>
                  <a:srgbClr val="191B0E"/>
                </a:solidFill>
                <a:latin typeface="Franklin Gothic Book"/>
                <a:cs typeface="Franklin Gothic Book"/>
              </a:rPr>
              <a:t>Akiyama</a:t>
            </a:r>
            <a:r>
              <a:rPr dirty="0" sz="1850" spc="-100" i="1">
                <a:solidFill>
                  <a:srgbClr val="191B0E"/>
                </a:solidFill>
                <a:latin typeface="华文楷体"/>
                <a:cs typeface="华文楷体"/>
              </a:rPr>
              <a:t>模型</a:t>
            </a:r>
            <a:endParaRPr sz="1850">
              <a:latin typeface="华文楷体"/>
              <a:cs typeface="华文楷体"/>
            </a:endParaRPr>
          </a:p>
          <a:p>
            <a:pPr marL="476884">
              <a:lnSpc>
                <a:spcPct val="100000"/>
              </a:lnSpc>
              <a:spcBef>
                <a:spcPts val="540"/>
              </a:spcBef>
              <a:tabLst>
                <a:tab pos="814069" algn="l"/>
              </a:tabLst>
            </a:pPr>
            <a:r>
              <a:rPr dirty="0" sz="1750">
                <a:solidFill>
                  <a:srgbClr val="191B0E"/>
                </a:solidFill>
                <a:latin typeface="Franklin Gothic Book"/>
                <a:cs typeface="Franklin Gothic Book"/>
              </a:rPr>
              <a:t>–	</a:t>
            </a:r>
            <a:r>
              <a:rPr dirty="0" sz="1750" spc="-15" i="1">
                <a:solidFill>
                  <a:srgbClr val="191B0E"/>
                </a:solidFill>
                <a:latin typeface="Franklin Gothic Book"/>
                <a:cs typeface="Franklin Gothic Book"/>
              </a:rPr>
              <a:t>N=4.86+0.018*L</a:t>
            </a:r>
            <a:endParaRPr sz="1750">
              <a:latin typeface="Franklin Gothic Book"/>
              <a:cs typeface="Franklin Gothic Book"/>
            </a:endParaRPr>
          </a:p>
          <a:p>
            <a:pPr algn="ctr" marR="461009">
              <a:lnSpc>
                <a:spcPct val="100000"/>
              </a:lnSpc>
              <a:spcBef>
                <a:spcPts val="325"/>
              </a:spcBef>
            </a:pPr>
            <a:r>
              <a:rPr dirty="0" sz="1850" spc="-100" i="1">
                <a:solidFill>
                  <a:srgbClr val="191B0E"/>
                </a:solidFill>
                <a:latin typeface="华文楷体"/>
                <a:cs typeface="华文楷体"/>
              </a:rPr>
              <a:t>其中</a:t>
            </a:r>
            <a:r>
              <a:rPr dirty="0" sz="1850" spc="-55" i="1">
                <a:solidFill>
                  <a:srgbClr val="191B0E"/>
                </a:solidFill>
                <a:latin typeface="华文楷体"/>
                <a:cs typeface="华文楷体"/>
              </a:rPr>
              <a:t>：</a:t>
            </a:r>
            <a:r>
              <a:rPr dirty="0" sz="1750" spc="-55" i="1">
                <a:solidFill>
                  <a:srgbClr val="191B0E"/>
                </a:solidFill>
                <a:latin typeface="Franklin Gothic Book"/>
                <a:cs typeface="Franklin Gothic Book"/>
              </a:rPr>
              <a:t>N</a:t>
            </a:r>
            <a:r>
              <a:rPr dirty="0" sz="1850" spc="-100" i="1">
                <a:solidFill>
                  <a:srgbClr val="191B0E"/>
                </a:solidFill>
                <a:latin typeface="华文楷体"/>
                <a:cs typeface="华文楷体"/>
              </a:rPr>
              <a:t>是缺陷数</a:t>
            </a:r>
            <a:r>
              <a:rPr dirty="0" sz="1850" spc="-50" i="1">
                <a:solidFill>
                  <a:srgbClr val="191B0E"/>
                </a:solidFill>
                <a:latin typeface="华文楷体"/>
                <a:cs typeface="华文楷体"/>
              </a:rPr>
              <a:t>；</a:t>
            </a:r>
            <a:r>
              <a:rPr dirty="0" sz="1750" spc="-50" i="1">
                <a:solidFill>
                  <a:srgbClr val="191B0E"/>
                </a:solidFill>
                <a:latin typeface="Franklin Gothic Book"/>
                <a:cs typeface="Franklin Gothic Book"/>
              </a:rPr>
              <a:t>L</a:t>
            </a:r>
            <a:r>
              <a:rPr dirty="0" sz="1850" spc="-100" i="1">
                <a:solidFill>
                  <a:srgbClr val="191B0E"/>
                </a:solidFill>
                <a:latin typeface="华文楷体"/>
                <a:cs typeface="华文楷体"/>
              </a:rPr>
              <a:t>是可执行的源语句数目。</a:t>
            </a:r>
            <a:endParaRPr sz="1850">
              <a:latin typeface="华文楷体"/>
              <a:cs typeface="华文楷体"/>
            </a:endParaRPr>
          </a:p>
          <a:p>
            <a:pPr algn="just" lvl="1" marL="814069" marR="5080" indent="-337185">
              <a:lnSpc>
                <a:spcPct val="89100"/>
              </a:lnSpc>
              <a:spcBef>
                <a:spcPts val="615"/>
              </a:spcBef>
              <a:buSzPct val="94594"/>
              <a:buFont typeface="Franklin Gothic Book"/>
              <a:buChar char="–"/>
              <a:tabLst>
                <a:tab pos="814705" algn="l"/>
              </a:tabLst>
            </a:pPr>
            <a:r>
              <a:rPr dirty="0" sz="1850" spc="-100" i="1">
                <a:solidFill>
                  <a:srgbClr val="191B0E"/>
                </a:solidFill>
                <a:latin typeface="华文楷体"/>
                <a:cs typeface="华文楷体"/>
              </a:rPr>
              <a:t>基本的估计是</a:t>
            </a:r>
            <a:r>
              <a:rPr dirty="0" sz="1750" spc="-15" i="1">
                <a:solidFill>
                  <a:srgbClr val="191B0E"/>
                </a:solidFill>
                <a:latin typeface="Franklin Gothic Book"/>
                <a:cs typeface="Franklin Gothic Book"/>
              </a:rPr>
              <a:t>1KLOC</a:t>
            </a:r>
            <a:r>
              <a:rPr dirty="0" sz="1850" spc="-100" i="1">
                <a:solidFill>
                  <a:srgbClr val="191B0E"/>
                </a:solidFill>
                <a:latin typeface="华文楷体"/>
                <a:cs typeface="华文楷体"/>
              </a:rPr>
              <a:t>有</a:t>
            </a:r>
            <a:r>
              <a:rPr dirty="0" sz="1750" spc="-5" i="1">
                <a:solidFill>
                  <a:srgbClr val="191B0E"/>
                </a:solidFill>
                <a:latin typeface="Franklin Gothic Book"/>
                <a:cs typeface="Franklin Gothic Book"/>
              </a:rPr>
              <a:t>23</a:t>
            </a:r>
            <a:r>
              <a:rPr dirty="0" sz="1850" spc="-100" i="1">
                <a:solidFill>
                  <a:srgbClr val="191B0E"/>
                </a:solidFill>
                <a:latin typeface="华文楷体"/>
                <a:cs typeface="华文楷体"/>
              </a:rPr>
              <a:t>个缺陷。这是早期的研究成果。该模型可能对某个 人或某类专门的程序是有效的，模型的提出明显是一种实践上的统计结果。 该模型太简单了，实际价值不大。</a:t>
            </a:r>
            <a:endParaRPr sz="1850">
              <a:latin typeface="华文楷体"/>
              <a:cs typeface="华文楷体"/>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3590925" cy="560705"/>
          </a:xfrm>
          <a:prstGeom prst="rect"/>
        </p:spPr>
        <p:txBody>
          <a:bodyPr wrap="square" lIns="0" tIns="13970" rIns="0" bIns="0" rtlCol="0" vert="horz">
            <a:spAutoFit/>
          </a:bodyPr>
          <a:lstStyle/>
          <a:p>
            <a:pPr marL="12700">
              <a:lnSpc>
                <a:spcPct val="100000"/>
              </a:lnSpc>
              <a:spcBef>
                <a:spcPts val="110"/>
              </a:spcBef>
            </a:pPr>
            <a:r>
              <a:rPr dirty="0" spc="5"/>
              <a:t>软件缺陷数目估计</a:t>
            </a:r>
          </a:p>
        </p:txBody>
      </p:sp>
      <p:sp>
        <p:nvSpPr>
          <p:cNvPr id="3" name="object 3"/>
          <p:cNvSpPr txBox="1"/>
          <p:nvPr/>
        </p:nvSpPr>
        <p:spPr>
          <a:xfrm>
            <a:off x="1272673" y="1895731"/>
            <a:ext cx="8171180" cy="2160905"/>
          </a:xfrm>
          <a:prstGeom prst="rect">
            <a:avLst/>
          </a:prstGeom>
        </p:spPr>
        <p:txBody>
          <a:bodyPr wrap="square" lIns="0" tIns="59690" rIns="0" bIns="0" rtlCol="0" vert="horz">
            <a:spAutoFit/>
          </a:bodyPr>
          <a:lstStyle/>
          <a:p>
            <a:pPr marL="349250" indent="-337185">
              <a:lnSpc>
                <a:spcPct val="100000"/>
              </a:lnSpc>
              <a:spcBef>
                <a:spcPts val="470"/>
              </a:spcBef>
              <a:buFont typeface="Franklin Gothic Book"/>
              <a:buChar char="■"/>
              <a:tabLst>
                <a:tab pos="349250" algn="l"/>
                <a:tab pos="349885" algn="l"/>
              </a:tabLst>
            </a:pPr>
            <a:r>
              <a:rPr dirty="0" sz="1750">
                <a:solidFill>
                  <a:srgbClr val="191B0E"/>
                </a:solidFill>
                <a:latin typeface="华文楷体"/>
                <a:cs typeface="华文楷体"/>
              </a:rPr>
              <a:t>静态模型</a:t>
            </a:r>
            <a:endParaRPr sz="1750">
              <a:latin typeface="华文楷体"/>
              <a:cs typeface="华文楷体"/>
            </a:endParaRPr>
          </a:p>
          <a:p>
            <a:pPr lvl="1" marL="814069" indent="-337820">
              <a:lnSpc>
                <a:spcPct val="100000"/>
              </a:lnSpc>
              <a:spcBef>
                <a:spcPts val="390"/>
              </a:spcBef>
              <a:buSzPct val="94594"/>
              <a:buFont typeface="Franklin Gothic Book"/>
              <a:buChar char="–"/>
              <a:tabLst>
                <a:tab pos="814069" algn="l"/>
                <a:tab pos="814705" algn="l"/>
              </a:tabLst>
            </a:pPr>
            <a:r>
              <a:rPr dirty="0" sz="1850" spc="-100" i="1">
                <a:solidFill>
                  <a:srgbClr val="191B0E"/>
                </a:solidFill>
                <a:latin typeface="华文楷体"/>
                <a:cs typeface="华文楷体"/>
              </a:rPr>
              <a:t>谓词模型</a:t>
            </a:r>
            <a:endParaRPr sz="1850">
              <a:latin typeface="华文楷体"/>
              <a:cs typeface="华文楷体"/>
            </a:endParaRPr>
          </a:p>
          <a:p>
            <a:pPr lvl="1" marL="814069" indent="-337820">
              <a:lnSpc>
                <a:spcPct val="100000"/>
              </a:lnSpc>
              <a:spcBef>
                <a:spcPts val="540"/>
              </a:spcBef>
              <a:buFont typeface="Franklin Gothic Book"/>
              <a:buChar char="–"/>
              <a:tabLst>
                <a:tab pos="814069" algn="l"/>
                <a:tab pos="814705" algn="l"/>
              </a:tabLst>
            </a:pPr>
            <a:r>
              <a:rPr dirty="0" sz="1750" spc="-5" i="1">
                <a:solidFill>
                  <a:srgbClr val="191B0E"/>
                </a:solidFill>
                <a:latin typeface="Franklin Gothic Book"/>
                <a:cs typeface="Franklin Gothic Book"/>
              </a:rPr>
              <a:t>N=C+J</a:t>
            </a:r>
            <a:endParaRPr sz="1750">
              <a:latin typeface="Franklin Gothic Book"/>
              <a:cs typeface="Franklin Gothic Book"/>
            </a:endParaRPr>
          </a:p>
          <a:p>
            <a:pPr marL="1615440">
              <a:lnSpc>
                <a:spcPct val="100000"/>
              </a:lnSpc>
              <a:spcBef>
                <a:spcPts val="325"/>
              </a:spcBef>
            </a:pPr>
            <a:r>
              <a:rPr dirty="0" sz="1850" spc="-100" i="1">
                <a:solidFill>
                  <a:srgbClr val="191B0E"/>
                </a:solidFill>
                <a:latin typeface="华文楷体"/>
                <a:cs typeface="华文楷体"/>
              </a:rPr>
              <a:t>其中</a:t>
            </a:r>
            <a:r>
              <a:rPr dirty="0" sz="1850" spc="-55" i="1">
                <a:solidFill>
                  <a:srgbClr val="191B0E"/>
                </a:solidFill>
                <a:latin typeface="华文楷体"/>
                <a:cs typeface="华文楷体"/>
              </a:rPr>
              <a:t>：</a:t>
            </a:r>
            <a:r>
              <a:rPr dirty="0" sz="1750" spc="-55" i="1">
                <a:solidFill>
                  <a:srgbClr val="191B0E"/>
                </a:solidFill>
                <a:latin typeface="Franklin Gothic Book"/>
                <a:cs typeface="Franklin Gothic Book"/>
              </a:rPr>
              <a:t>C</a:t>
            </a:r>
            <a:r>
              <a:rPr dirty="0" sz="1850" spc="-100" i="1">
                <a:solidFill>
                  <a:srgbClr val="191B0E"/>
                </a:solidFill>
                <a:latin typeface="华文楷体"/>
                <a:cs typeface="华文楷体"/>
              </a:rPr>
              <a:t>是谓词数目</a:t>
            </a:r>
            <a:r>
              <a:rPr dirty="0" sz="1850" spc="-50" i="1">
                <a:solidFill>
                  <a:srgbClr val="191B0E"/>
                </a:solidFill>
                <a:latin typeface="华文楷体"/>
                <a:cs typeface="华文楷体"/>
              </a:rPr>
              <a:t>，</a:t>
            </a:r>
            <a:r>
              <a:rPr dirty="0" sz="1750" spc="-50" i="1">
                <a:solidFill>
                  <a:srgbClr val="191B0E"/>
                </a:solidFill>
                <a:latin typeface="Franklin Gothic Book"/>
                <a:cs typeface="Franklin Gothic Book"/>
              </a:rPr>
              <a:t>J</a:t>
            </a:r>
            <a:r>
              <a:rPr dirty="0" sz="1850" spc="-100" i="1">
                <a:solidFill>
                  <a:srgbClr val="191B0E"/>
                </a:solidFill>
                <a:latin typeface="华文楷体"/>
                <a:cs typeface="华文楷体"/>
              </a:rPr>
              <a:t>是子程序数目。</a:t>
            </a:r>
            <a:endParaRPr sz="1850">
              <a:latin typeface="华文楷体"/>
              <a:cs typeface="华文楷体"/>
            </a:endParaRPr>
          </a:p>
          <a:p>
            <a:pPr algn="just" lvl="1" marL="814069" marR="5080" indent="-337185">
              <a:lnSpc>
                <a:spcPct val="89500"/>
              </a:lnSpc>
              <a:spcBef>
                <a:spcPts val="590"/>
              </a:spcBef>
              <a:buSzPct val="94594"/>
              <a:buFont typeface="Franklin Gothic Book"/>
              <a:buChar char="–"/>
              <a:tabLst>
                <a:tab pos="814705" algn="l"/>
              </a:tabLst>
            </a:pPr>
            <a:r>
              <a:rPr dirty="0" sz="1850" spc="-100" i="1">
                <a:solidFill>
                  <a:srgbClr val="191B0E"/>
                </a:solidFill>
                <a:latin typeface="华文楷体"/>
                <a:cs typeface="华文楷体"/>
              </a:rPr>
              <a:t>程序的许多错误来自于程序中包含的谓词。但将每个谓词和子程序都假定一 个错误也显然是不合适的，但也没有其他更好的办法来准确地描述它们之间 </a:t>
            </a:r>
            <a:r>
              <a:rPr dirty="0" sz="1850" spc="-100" i="1">
                <a:solidFill>
                  <a:srgbClr val="191B0E"/>
                </a:solidFill>
                <a:latin typeface="华文楷体"/>
                <a:cs typeface="华文楷体"/>
              </a:rPr>
              <a:t>的关系。总之，该模型也有一定的参考价值。</a:t>
            </a:r>
            <a:endParaRPr sz="1850">
              <a:latin typeface="华文楷体"/>
              <a:cs typeface="华文楷体"/>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3590925" cy="560705"/>
          </a:xfrm>
          <a:prstGeom prst="rect"/>
        </p:spPr>
        <p:txBody>
          <a:bodyPr wrap="square" lIns="0" tIns="13970" rIns="0" bIns="0" rtlCol="0" vert="horz">
            <a:spAutoFit/>
          </a:bodyPr>
          <a:lstStyle/>
          <a:p>
            <a:pPr marL="12700">
              <a:lnSpc>
                <a:spcPct val="100000"/>
              </a:lnSpc>
              <a:spcBef>
                <a:spcPts val="110"/>
              </a:spcBef>
            </a:pPr>
            <a:r>
              <a:rPr dirty="0" spc="5"/>
              <a:t>软件缺陷数目估计</a:t>
            </a:r>
          </a:p>
        </p:txBody>
      </p:sp>
      <p:sp>
        <p:nvSpPr>
          <p:cNvPr id="3" name="object 3"/>
          <p:cNvSpPr txBox="1"/>
          <p:nvPr/>
        </p:nvSpPr>
        <p:spPr>
          <a:xfrm>
            <a:off x="1272673" y="1895731"/>
            <a:ext cx="8234680" cy="3477895"/>
          </a:xfrm>
          <a:prstGeom prst="rect">
            <a:avLst/>
          </a:prstGeom>
        </p:spPr>
        <p:txBody>
          <a:bodyPr wrap="square" lIns="0" tIns="59690" rIns="0" bIns="0" rtlCol="0" vert="horz">
            <a:spAutoFit/>
          </a:bodyPr>
          <a:lstStyle/>
          <a:p>
            <a:pPr marL="349250" indent="-337185">
              <a:lnSpc>
                <a:spcPct val="100000"/>
              </a:lnSpc>
              <a:spcBef>
                <a:spcPts val="470"/>
              </a:spcBef>
              <a:buFont typeface="Franklin Gothic Book"/>
              <a:buChar char="■"/>
              <a:tabLst>
                <a:tab pos="349250" algn="l"/>
                <a:tab pos="349885" algn="l"/>
              </a:tabLst>
            </a:pPr>
            <a:r>
              <a:rPr dirty="0" sz="1750">
                <a:solidFill>
                  <a:srgbClr val="191B0E"/>
                </a:solidFill>
                <a:latin typeface="华文楷体"/>
                <a:cs typeface="华文楷体"/>
              </a:rPr>
              <a:t>静态模型</a:t>
            </a:r>
            <a:endParaRPr sz="1750">
              <a:latin typeface="华文楷体"/>
              <a:cs typeface="华文楷体"/>
            </a:endParaRPr>
          </a:p>
          <a:p>
            <a:pPr lvl="1" marL="814069" indent="-337820">
              <a:lnSpc>
                <a:spcPct val="100000"/>
              </a:lnSpc>
              <a:spcBef>
                <a:spcPts val="390"/>
              </a:spcBef>
              <a:buFont typeface="Franklin Gothic Book"/>
              <a:buChar char="–"/>
              <a:tabLst>
                <a:tab pos="814069" algn="l"/>
                <a:tab pos="814705" algn="l"/>
              </a:tabLst>
            </a:pPr>
            <a:r>
              <a:rPr dirty="0" sz="1750" spc="-15" i="1">
                <a:solidFill>
                  <a:srgbClr val="191B0E"/>
                </a:solidFill>
                <a:latin typeface="Franklin Gothic Book"/>
                <a:cs typeface="Franklin Gothic Book"/>
              </a:rPr>
              <a:t>Halstead</a:t>
            </a:r>
            <a:r>
              <a:rPr dirty="0" sz="1850" spc="-100" i="1">
                <a:solidFill>
                  <a:srgbClr val="191B0E"/>
                </a:solidFill>
                <a:latin typeface="华文楷体"/>
                <a:cs typeface="华文楷体"/>
              </a:rPr>
              <a:t>模型</a:t>
            </a:r>
            <a:endParaRPr sz="1850">
              <a:latin typeface="华文楷体"/>
              <a:cs typeface="华文楷体"/>
            </a:endParaRPr>
          </a:p>
          <a:p>
            <a:pPr marL="476884">
              <a:lnSpc>
                <a:spcPct val="100000"/>
              </a:lnSpc>
              <a:spcBef>
                <a:spcPts val="540"/>
              </a:spcBef>
              <a:tabLst>
                <a:tab pos="814069" algn="l"/>
              </a:tabLst>
            </a:pPr>
            <a:r>
              <a:rPr dirty="0" sz="1750">
                <a:solidFill>
                  <a:srgbClr val="191B0E"/>
                </a:solidFill>
                <a:latin typeface="Franklin Gothic Book"/>
                <a:cs typeface="Franklin Gothic Book"/>
              </a:rPr>
              <a:t>–	</a:t>
            </a:r>
            <a:r>
              <a:rPr dirty="0" sz="1750" spc="-5" i="1">
                <a:solidFill>
                  <a:srgbClr val="191B0E"/>
                </a:solidFill>
                <a:latin typeface="Franklin Gothic Book"/>
                <a:cs typeface="Franklin Gothic Book"/>
              </a:rPr>
              <a:t>N=V/3000</a:t>
            </a:r>
            <a:endParaRPr sz="1750">
              <a:latin typeface="Franklin Gothic Book"/>
              <a:cs typeface="Franklin Gothic Book"/>
            </a:endParaRPr>
          </a:p>
          <a:p>
            <a:pPr marL="1615440" marR="3136900">
              <a:lnSpc>
                <a:spcPts val="2590"/>
              </a:lnSpc>
              <a:spcBef>
                <a:spcPts val="105"/>
              </a:spcBef>
            </a:pPr>
            <a:r>
              <a:rPr dirty="0" sz="1850" spc="-100" i="1">
                <a:solidFill>
                  <a:srgbClr val="191B0E"/>
                </a:solidFill>
                <a:latin typeface="华文楷体"/>
                <a:cs typeface="华文楷体"/>
              </a:rPr>
              <a:t>其中：</a:t>
            </a:r>
            <a:r>
              <a:rPr dirty="0" sz="1750" spc="-5" i="1">
                <a:solidFill>
                  <a:srgbClr val="191B0E"/>
                </a:solidFill>
                <a:latin typeface="Franklin Gothic Book"/>
                <a:cs typeface="Franklin Gothic Book"/>
              </a:rPr>
              <a:t>V=x*l</a:t>
            </a:r>
            <a:r>
              <a:rPr dirty="0" sz="1750" spc="-40" i="1">
                <a:solidFill>
                  <a:srgbClr val="191B0E"/>
                </a:solidFill>
                <a:latin typeface="Franklin Gothic Book"/>
                <a:cs typeface="Franklin Gothic Book"/>
              </a:rPr>
              <a:t>n</a:t>
            </a:r>
            <a:r>
              <a:rPr dirty="0" sz="1750" spc="5" i="1">
                <a:solidFill>
                  <a:srgbClr val="191B0E"/>
                </a:solidFill>
                <a:latin typeface="Franklin Gothic Book"/>
                <a:cs typeface="Franklin Gothic Book"/>
              </a:rPr>
              <a:t>y</a:t>
            </a:r>
            <a:r>
              <a:rPr dirty="0" sz="1850" spc="-95" i="1">
                <a:solidFill>
                  <a:srgbClr val="191B0E"/>
                </a:solidFill>
                <a:latin typeface="华文楷体"/>
                <a:cs typeface="华文楷体"/>
              </a:rPr>
              <a:t>，</a:t>
            </a:r>
            <a:r>
              <a:rPr dirty="0" sz="1750" i="1">
                <a:solidFill>
                  <a:srgbClr val="191B0E"/>
                </a:solidFill>
                <a:latin typeface="Franklin Gothic Book"/>
                <a:cs typeface="Franklin Gothic Book"/>
              </a:rPr>
              <a:t>x=x1+x</a:t>
            </a:r>
            <a:r>
              <a:rPr dirty="0" sz="1750" spc="-5" i="1">
                <a:solidFill>
                  <a:srgbClr val="191B0E"/>
                </a:solidFill>
                <a:latin typeface="Franklin Gothic Book"/>
                <a:cs typeface="Franklin Gothic Book"/>
              </a:rPr>
              <a:t>2</a:t>
            </a:r>
            <a:r>
              <a:rPr dirty="0" sz="1850" spc="-100" i="1">
                <a:solidFill>
                  <a:srgbClr val="191B0E"/>
                </a:solidFill>
                <a:latin typeface="华文楷体"/>
                <a:cs typeface="华文楷体"/>
              </a:rPr>
              <a:t>，</a:t>
            </a:r>
            <a:r>
              <a:rPr dirty="0" sz="1750" i="1">
                <a:solidFill>
                  <a:srgbClr val="191B0E"/>
                </a:solidFill>
                <a:latin typeface="Franklin Gothic Book"/>
                <a:cs typeface="Franklin Gothic Book"/>
              </a:rPr>
              <a:t>y=y1+y2 </a:t>
            </a:r>
            <a:r>
              <a:rPr dirty="0" sz="1750" i="1">
                <a:solidFill>
                  <a:srgbClr val="191B0E"/>
                </a:solidFill>
                <a:latin typeface="Franklin Gothic Book"/>
                <a:cs typeface="Franklin Gothic Book"/>
              </a:rPr>
              <a:t> </a:t>
            </a:r>
            <a:r>
              <a:rPr dirty="0" sz="1750" spc="-40" i="1">
                <a:solidFill>
                  <a:srgbClr val="191B0E"/>
                </a:solidFill>
                <a:latin typeface="Franklin Gothic Book"/>
                <a:cs typeface="Franklin Gothic Book"/>
              </a:rPr>
              <a:t>x1</a:t>
            </a:r>
            <a:r>
              <a:rPr dirty="0" sz="1850" spc="-40" i="1">
                <a:solidFill>
                  <a:srgbClr val="191B0E"/>
                </a:solidFill>
                <a:latin typeface="华文楷体"/>
                <a:cs typeface="华文楷体"/>
              </a:rPr>
              <a:t>：</a:t>
            </a:r>
            <a:r>
              <a:rPr dirty="0" sz="1850" spc="-100" i="1">
                <a:solidFill>
                  <a:srgbClr val="191B0E"/>
                </a:solidFill>
                <a:latin typeface="华文楷体"/>
                <a:cs typeface="华文楷体"/>
              </a:rPr>
              <a:t>程序中使用操作符的总次数；  </a:t>
            </a:r>
            <a:r>
              <a:rPr dirty="0" sz="1750" spc="-40" i="1">
                <a:solidFill>
                  <a:srgbClr val="191B0E"/>
                </a:solidFill>
                <a:latin typeface="Franklin Gothic Book"/>
                <a:cs typeface="Franklin Gothic Book"/>
              </a:rPr>
              <a:t>x2</a:t>
            </a:r>
            <a:r>
              <a:rPr dirty="0" sz="1850" spc="-40" i="1">
                <a:solidFill>
                  <a:srgbClr val="191B0E"/>
                </a:solidFill>
                <a:latin typeface="华文楷体"/>
                <a:cs typeface="华文楷体"/>
              </a:rPr>
              <a:t>：</a:t>
            </a:r>
            <a:r>
              <a:rPr dirty="0" sz="1850" spc="-100" i="1">
                <a:solidFill>
                  <a:srgbClr val="191B0E"/>
                </a:solidFill>
                <a:latin typeface="华文楷体"/>
                <a:cs typeface="华文楷体"/>
              </a:rPr>
              <a:t>程序中使用操作数的总次数；  </a:t>
            </a:r>
            <a:r>
              <a:rPr dirty="0" sz="1750" spc="-35" i="1">
                <a:solidFill>
                  <a:srgbClr val="191B0E"/>
                </a:solidFill>
                <a:latin typeface="Franklin Gothic Book"/>
                <a:cs typeface="Franklin Gothic Book"/>
              </a:rPr>
              <a:t>y1</a:t>
            </a:r>
            <a:r>
              <a:rPr dirty="0" sz="1850" spc="-35" i="1">
                <a:solidFill>
                  <a:srgbClr val="191B0E"/>
                </a:solidFill>
                <a:latin typeface="华文楷体"/>
                <a:cs typeface="华文楷体"/>
              </a:rPr>
              <a:t>：</a:t>
            </a:r>
            <a:r>
              <a:rPr dirty="0" sz="1850" spc="-100" i="1">
                <a:solidFill>
                  <a:srgbClr val="191B0E"/>
                </a:solidFill>
                <a:latin typeface="华文楷体"/>
                <a:cs typeface="华文楷体"/>
              </a:rPr>
              <a:t>程序中使用操作符的种类；  </a:t>
            </a:r>
            <a:r>
              <a:rPr dirty="0" sz="1750" spc="-35" i="1">
                <a:solidFill>
                  <a:srgbClr val="191B0E"/>
                </a:solidFill>
                <a:latin typeface="Franklin Gothic Book"/>
                <a:cs typeface="Franklin Gothic Book"/>
              </a:rPr>
              <a:t>y2</a:t>
            </a:r>
            <a:r>
              <a:rPr dirty="0" sz="1850" spc="-35" i="1">
                <a:solidFill>
                  <a:srgbClr val="191B0E"/>
                </a:solidFill>
                <a:latin typeface="华文楷体"/>
                <a:cs typeface="华文楷体"/>
              </a:rPr>
              <a:t>：</a:t>
            </a:r>
            <a:r>
              <a:rPr dirty="0" sz="1850" spc="-100" i="1">
                <a:solidFill>
                  <a:srgbClr val="191B0E"/>
                </a:solidFill>
                <a:latin typeface="华文楷体"/>
                <a:cs typeface="华文楷体"/>
              </a:rPr>
              <a:t>程序中使用操作数的种类；</a:t>
            </a:r>
            <a:endParaRPr sz="1850">
              <a:latin typeface="华文楷体"/>
              <a:cs typeface="华文楷体"/>
            </a:endParaRPr>
          </a:p>
          <a:p>
            <a:pPr algn="just" lvl="1" marL="814069" marR="5080" indent="-337185">
              <a:lnSpc>
                <a:spcPct val="89100"/>
              </a:lnSpc>
              <a:spcBef>
                <a:spcPts val="470"/>
              </a:spcBef>
              <a:buSzPct val="94594"/>
              <a:buFont typeface="Franklin Gothic Book"/>
              <a:buChar char="–"/>
              <a:tabLst>
                <a:tab pos="814705" algn="l"/>
              </a:tabLst>
            </a:pPr>
            <a:r>
              <a:rPr dirty="0" sz="1850" spc="-100" i="1">
                <a:solidFill>
                  <a:srgbClr val="191B0E"/>
                </a:solidFill>
                <a:latin typeface="华文楷体"/>
                <a:cs typeface="华文楷体"/>
              </a:rPr>
              <a:t>根据</a:t>
            </a:r>
            <a:r>
              <a:rPr dirty="0" sz="1750" spc="-15" i="1">
                <a:solidFill>
                  <a:srgbClr val="191B0E"/>
                </a:solidFill>
                <a:latin typeface="Franklin Gothic Book"/>
                <a:cs typeface="Franklin Gothic Book"/>
              </a:rPr>
              <a:t>Halstead</a:t>
            </a:r>
            <a:r>
              <a:rPr dirty="0" sz="1850" spc="-100" i="1">
                <a:solidFill>
                  <a:srgbClr val="191B0E"/>
                </a:solidFill>
                <a:latin typeface="华文楷体"/>
                <a:cs typeface="华文楷体"/>
              </a:rPr>
              <a:t>的理论</a:t>
            </a:r>
            <a:r>
              <a:rPr dirty="0" sz="1850" spc="-50" i="1">
                <a:solidFill>
                  <a:srgbClr val="191B0E"/>
                </a:solidFill>
                <a:latin typeface="华文楷体"/>
                <a:cs typeface="华文楷体"/>
              </a:rPr>
              <a:t>，</a:t>
            </a:r>
            <a:r>
              <a:rPr dirty="0" sz="1750" spc="-50" i="1">
                <a:solidFill>
                  <a:srgbClr val="191B0E"/>
                </a:solidFill>
                <a:latin typeface="Franklin Gothic Book"/>
                <a:cs typeface="Franklin Gothic Book"/>
              </a:rPr>
              <a:t>V</a:t>
            </a:r>
            <a:r>
              <a:rPr dirty="0" sz="1850" spc="-100" i="1">
                <a:solidFill>
                  <a:srgbClr val="191B0E"/>
                </a:solidFill>
                <a:latin typeface="华文楷体"/>
                <a:cs typeface="华文楷体"/>
              </a:rPr>
              <a:t>是程序的体积，即程序占内存的比特数目，该模型认 为，平均</a:t>
            </a:r>
            <a:r>
              <a:rPr dirty="0" sz="1750" spc="-5" i="1">
                <a:solidFill>
                  <a:srgbClr val="191B0E"/>
                </a:solidFill>
                <a:latin typeface="Franklin Gothic Book"/>
                <a:cs typeface="Franklin Gothic Book"/>
              </a:rPr>
              <a:t>3000bit</a:t>
            </a:r>
            <a:r>
              <a:rPr dirty="0" sz="1850" spc="-100" i="1">
                <a:solidFill>
                  <a:srgbClr val="191B0E"/>
                </a:solidFill>
                <a:latin typeface="华文楷体"/>
                <a:cs typeface="华文楷体"/>
              </a:rPr>
              <a:t>就有一个错误。该模型和</a:t>
            </a:r>
            <a:r>
              <a:rPr dirty="0" sz="1750" i="1">
                <a:solidFill>
                  <a:srgbClr val="191B0E"/>
                </a:solidFill>
                <a:latin typeface="Franklin Gothic Book"/>
                <a:cs typeface="Franklin Gothic Book"/>
              </a:rPr>
              <a:t>Akiyama</a:t>
            </a:r>
            <a:r>
              <a:rPr dirty="0" sz="1850" spc="-100" i="1">
                <a:solidFill>
                  <a:srgbClr val="191B0E"/>
                </a:solidFill>
                <a:latin typeface="华文楷体"/>
                <a:cs typeface="华文楷体"/>
              </a:rPr>
              <a:t>模型有些类似，也完全是 大量程序的统计结果，但难以说清楚哪一个更好。</a:t>
            </a:r>
            <a:endParaRPr sz="1850">
              <a:latin typeface="华文楷体"/>
              <a:cs typeface="华文楷体"/>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3590925" cy="560705"/>
          </a:xfrm>
          <a:prstGeom prst="rect"/>
        </p:spPr>
        <p:txBody>
          <a:bodyPr wrap="square" lIns="0" tIns="13970" rIns="0" bIns="0" rtlCol="0" vert="horz">
            <a:spAutoFit/>
          </a:bodyPr>
          <a:lstStyle/>
          <a:p>
            <a:pPr marL="12700">
              <a:lnSpc>
                <a:spcPct val="100000"/>
              </a:lnSpc>
              <a:spcBef>
                <a:spcPts val="110"/>
              </a:spcBef>
            </a:pPr>
            <a:r>
              <a:rPr dirty="0" spc="5"/>
              <a:t>软件缺陷数目估计</a:t>
            </a:r>
          </a:p>
        </p:txBody>
      </p:sp>
      <p:sp>
        <p:nvSpPr>
          <p:cNvPr id="3" name="object 3"/>
          <p:cNvSpPr/>
          <p:nvPr/>
        </p:nvSpPr>
        <p:spPr>
          <a:xfrm>
            <a:off x="3049409" y="5901690"/>
            <a:ext cx="4885690" cy="67310"/>
          </a:xfrm>
          <a:custGeom>
            <a:avLst/>
            <a:gdLst/>
            <a:ahLst/>
            <a:cxnLst/>
            <a:rect l="l" t="t" r="r" b="b"/>
            <a:pathLst>
              <a:path w="4885690" h="67310">
                <a:moveTo>
                  <a:pt x="4829556" y="37337"/>
                </a:moveTo>
                <a:lnTo>
                  <a:pt x="4829556" y="28955"/>
                </a:lnTo>
                <a:lnTo>
                  <a:pt x="0" y="28956"/>
                </a:lnTo>
                <a:lnTo>
                  <a:pt x="0" y="37338"/>
                </a:lnTo>
                <a:lnTo>
                  <a:pt x="4829556" y="37337"/>
                </a:lnTo>
                <a:close/>
              </a:path>
              <a:path w="4885690" h="67310">
                <a:moveTo>
                  <a:pt x="4885182" y="33527"/>
                </a:moveTo>
                <a:lnTo>
                  <a:pt x="4818113" y="0"/>
                </a:lnTo>
                <a:lnTo>
                  <a:pt x="4818113" y="28955"/>
                </a:lnTo>
                <a:lnTo>
                  <a:pt x="4829556" y="28955"/>
                </a:lnTo>
                <a:lnTo>
                  <a:pt x="4829556" y="61335"/>
                </a:lnTo>
                <a:lnTo>
                  <a:pt x="4885182" y="33527"/>
                </a:lnTo>
                <a:close/>
              </a:path>
              <a:path w="4885690" h="67310">
                <a:moveTo>
                  <a:pt x="4829556" y="61335"/>
                </a:moveTo>
                <a:lnTo>
                  <a:pt x="4829556" y="37337"/>
                </a:lnTo>
                <a:lnTo>
                  <a:pt x="4818113" y="37337"/>
                </a:lnTo>
                <a:lnTo>
                  <a:pt x="4818113" y="67056"/>
                </a:lnTo>
                <a:lnTo>
                  <a:pt x="4829556" y="61335"/>
                </a:lnTo>
                <a:close/>
              </a:path>
            </a:pathLst>
          </a:custGeom>
          <a:solidFill>
            <a:srgbClr val="000000"/>
          </a:solidFill>
        </p:spPr>
        <p:txBody>
          <a:bodyPr wrap="square" lIns="0" tIns="0" rIns="0" bIns="0" rtlCol="0"/>
          <a:lstStyle/>
          <a:p/>
        </p:txBody>
      </p:sp>
      <p:sp>
        <p:nvSpPr>
          <p:cNvPr id="4" name="object 4"/>
          <p:cNvSpPr/>
          <p:nvPr/>
        </p:nvSpPr>
        <p:spPr>
          <a:xfrm>
            <a:off x="3014357" y="2807970"/>
            <a:ext cx="66675" cy="3127375"/>
          </a:xfrm>
          <a:custGeom>
            <a:avLst/>
            <a:gdLst/>
            <a:ahLst/>
            <a:cxnLst/>
            <a:rect l="l" t="t" r="r" b="b"/>
            <a:pathLst>
              <a:path w="66675" h="3127375">
                <a:moveTo>
                  <a:pt x="66293" y="66293"/>
                </a:moveTo>
                <a:lnTo>
                  <a:pt x="32766" y="0"/>
                </a:lnTo>
                <a:lnTo>
                  <a:pt x="0" y="66293"/>
                </a:lnTo>
                <a:lnTo>
                  <a:pt x="28956" y="66293"/>
                </a:lnTo>
                <a:lnTo>
                  <a:pt x="28956" y="55625"/>
                </a:lnTo>
                <a:lnTo>
                  <a:pt x="37337" y="55625"/>
                </a:lnTo>
                <a:lnTo>
                  <a:pt x="37337" y="66293"/>
                </a:lnTo>
                <a:lnTo>
                  <a:pt x="66293" y="66293"/>
                </a:lnTo>
                <a:close/>
              </a:path>
              <a:path w="66675" h="3127375">
                <a:moveTo>
                  <a:pt x="37337" y="66293"/>
                </a:moveTo>
                <a:lnTo>
                  <a:pt x="37337" y="55625"/>
                </a:lnTo>
                <a:lnTo>
                  <a:pt x="28956" y="55625"/>
                </a:lnTo>
                <a:lnTo>
                  <a:pt x="28956" y="66293"/>
                </a:lnTo>
                <a:lnTo>
                  <a:pt x="37337" y="66293"/>
                </a:lnTo>
                <a:close/>
              </a:path>
              <a:path w="66675" h="3127375">
                <a:moveTo>
                  <a:pt x="37338" y="3127248"/>
                </a:moveTo>
                <a:lnTo>
                  <a:pt x="37337" y="66293"/>
                </a:lnTo>
                <a:lnTo>
                  <a:pt x="28956" y="66293"/>
                </a:lnTo>
                <a:lnTo>
                  <a:pt x="28956" y="3127248"/>
                </a:lnTo>
                <a:lnTo>
                  <a:pt x="37338" y="3127248"/>
                </a:lnTo>
                <a:close/>
              </a:path>
            </a:pathLst>
          </a:custGeom>
          <a:solidFill>
            <a:srgbClr val="000000"/>
          </a:solidFill>
        </p:spPr>
        <p:txBody>
          <a:bodyPr wrap="square" lIns="0" tIns="0" rIns="0" bIns="0" rtlCol="0"/>
          <a:lstStyle/>
          <a:p/>
        </p:txBody>
      </p:sp>
      <p:sp>
        <p:nvSpPr>
          <p:cNvPr id="5" name="object 5"/>
          <p:cNvSpPr/>
          <p:nvPr/>
        </p:nvSpPr>
        <p:spPr>
          <a:xfrm>
            <a:off x="3060839" y="4647282"/>
            <a:ext cx="2205990" cy="1299210"/>
          </a:xfrm>
          <a:custGeom>
            <a:avLst/>
            <a:gdLst/>
            <a:ahLst/>
            <a:cxnLst/>
            <a:rect l="l" t="t" r="r" b="b"/>
            <a:pathLst>
              <a:path w="2205990" h="1299210">
                <a:moveTo>
                  <a:pt x="2205990" y="10061"/>
                </a:moveTo>
                <a:lnTo>
                  <a:pt x="2205990" y="1679"/>
                </a:lnTo>
                <a:lnTo>
                  <a:pt x="2141220" y="155"/>
                </a:lnTo>
                <a:lnTo>
                  <a:pt x="2091572" y="0"/>
                </a:lnTo>
                <a:lnTo>
                  <a:pt x="2042420" y="564"/>
                </a:lnTo>
                <a:lnTo>
                  <a:pt x="1993032" y="1853"/>
                </a:lnTo>
                <a:lnTo>
                  <a:pt x="1943441" y="3871"/>
                </a:lnTo>
                <a:lnTo>
                  <a:pt x="1893679" y="6627"/>
                </a:lnTo>
                <a:lnTo>
                  <a:pt x="1843777" y="10127"/>
                </a:lnTo>
                <a:lnTo>
                  <a:pt x="1793768" y="14377"/>
                </a:lnTo>
                <a:lnTo>
                  <a:pt x="1743650" y="19388"/>
                </a:lnTo>
                <a:lnTo>
                  <a:pt x="1693316" y="25187"/>
                </a:lnTo>
                <a:lnTo>
                  <a:pt x="1642955" y="31765"/>
                </a:lnTo>
                <a:lnTo>
                  <a:pt x="1592601" y="39131"/>
                </a:lnTo>
                <a:lnTo>
                  <a:pt x="1542288" y="47293"/>
                </a:lnTo>
                <a:lnTo>
                  <a:pt x="1492050" y="56258"/>
                </a:lnTo>
                <a:lnTo>
                  <a:pt x="1441922" y="66033"/>
                </a:lnTo>
                <a:lnTo>
                  <a:pt x="1391938" y="76627"/>
                </a:lnTo>
                <a:lnTo>
                  <a:pt x="1342131" y="88047"/>
                </a:lnTo>
                <a:lnTo>
                  <a:pt x="1292537" y="100301"/>
                </a:lnTo>
                <a:lnTo>
                  <a:pt x="1243190" y="113396"/>
                </a:lnTo>
                <a:lnTo>
                  <a:pt x="1194123" y="127341"/>
                </a:lnTo>
                <a:lnTo>
                  <a:pt x="1145371" y="142142"/>
                </a:lnTo>
                <a:lnTo>
                  <a:pt x="1096969" y="157808"/>
                </a:lnTo>
                <a:lnTo>
                  <a:pt x="1048950" y="174346"/>
                </a:lnTo>
                <a:lnTo>
                  <a:pt x="1001349" y="191765"/>
                </a:lnTo>
                <a:lnTo>
                  <a:pt x="954201" y="210070"/>
                </a:lnTo>
                <a:lnTo>
                  <a:pt x="907538" y="229271"/>
                </a:lnTo>
                <a:lnTo>
                  <a:pt x="861396" y="249376"/>
                </a:lnTo>
                <a:lnTo>
                  <a:pt x="815809" y="270390"/>
                </a:lnTo>
                <a:lnTo>
                  <a:pt x="770811" y="292324"/>
                </a:lnTo>
                <a:lnTo>
                  <a:pt x="726436" y="315183"/>
                </a:lnTo>
                <a:lnTo>
                  <a:pt x="682719" y="338976"/>
                </a:lnTo>
                <a:lnTo>
                  <a:pt x="639694" y="363710"/>
                </a:lnTo>
                <a:lnTo>
                  <a:pt x="597395" y="389394"/>
                </a:lnTo>
                <a:lnTo>
                  <a:pt x="555856" y="416034"/>
                </a:lnTo>
                <a:lnTo>
                  <a:pt x="515112" y="443639"/>
                </a:lnTo>
                <a:lnTo>
                  <a:pt x="483107" y="466499"/>
                </a:lnTo>
                <a:lnTo>
                  <a:pt x="451865" y="489359"/>
                </a:lnTo>
                <a:lnTo>
                  <a:pt x="412529" y="520426"/>
                </a:lnTo>
                <a:lnTo>
                  <a:pt x="374049" y="552802"/>
                </a:lnTo>
                <a:lnTo>
                  <a:pt x="336578" y="586472"/>
                </a:lnTo>
                <a:lnTo>
                  <a:pt x="300269" y="621421"/>
                </a:lnTo>
                <a:lnTo>
                  <a:pt x="265277" y="657635"/>
                </a:lnTo>
                <a:lnTo>
                  <a:pt x="231755" y="695099"/>
                </a:lnTo>
                <a:lnTo>
                  <a:pt x="199856" y="733799"/>
                </a:lnTo>
                <a:lnTo>
                  <a:pt x="169733" y="773720"/>
                </a:lnTo>
                <a:lnTo>
                  <a:pt x="141541" y="814848"/>
                </a:lnTo>
                <a:lnTo>
                  <a:pt x="115433" y="857167"/>
                </a:lnTo>
                <a:lnTo>
                  <a:pt x="91561" y="900664"/>
                </a:lnTo>
                <a:lnTo>
                  <a:pt x="70081" y="945323"/>
                </a:lnTo>
                <a:lnTo>
                  <a:pt x="51145" y="991131"/>
                </a:lnTo>
                <a:lnTo>
                  <a:pt x="34906" y="1038072"/>
                </a:lnTo>
                <a:lnTo>
                  <a:pt x="21519" y="1086132"/>
                </a:lnTo>
                <a:lnTo>
                  <a:pt x="11136" y="1135297"/>
                </a:lnTo>
                <a:lnTo>
                  <a:pt x="3912" y="1185551"/>
                </a:lnTo>
                <a:lnTo>
                  <a:pt x="0" y="1236881"/>
                </a:lnTo>
                <a:lnTo>
                  <a:pt x="0" y="1267361"/>
                </a:lnTo>
                <a:lnTo>
                  <a:pt x="762" y="1298603"/>
                </a:lnTo>
                <a:lnTo>
                  <a:pt x="8381" y="1298603"/>
                </a:lnTo>
                <a:lnTo>
                  <a:pt x="8381" y="1236881"/>
                </a:lnTo>
                <a:lnTo>
                  <a:pt x="12238" y="1186109"/>
                </a:lnTo>
                <a:lnTo>
                  <a:pt x="19413" y="1136363"/>
                </a:lnTo>
                <a:lnTo>
                  <a:pt x="29750" y="1087662"/>
                </a:lnTo>
                <a:lnTo>
                  <a:pt x="43092" y="1040024"/>
                </a:lnTo>
                <a:lnTo>
                  <a:pt x="59280" y="993469"/>
                </a:lnTo>
                <a:lnTo>
                  <a:pt x="78158" y="948016"/>
                </a:lnTo>
                <a:lnTo>
                  <a:pt x="99568" y="903683"/>
                </a:lnTo>
                <a:lnTo>
                  <a:pt x="123354" y="860491"/>
                </a:lnTo>
                <a:lnTo>
                  <a:pt x="149356" y="818458"/>
                </a:lnTo>
                <a:lnTo>
                  <a:pt x="177419" y="777602"/>
                </a:lnTo>
                <a:lnTo>
                  <a:pt x="207385" y="737944"/>
                </a:lnTo>
                <a:lnTo>
                  <a:pt x="239095" y="699502"/>
                </a:lnTo>
                <a:lnTo>
                  <a:pt x="272394" y="662295"/>
                </a:lnTo>
                <a:lnTo>
                  <a:pt x="307124" y="626342"/>
                </a:lnTo>
                <a:lnTo>
                  <a:pt x="343126" y="591663"/>
                </a:lnTo>
                <a:lnTo>
                  <a:pt x="380245" y="558276"/>
                </a:lnTo>
                <a:lnTo>
                  <a:pt x="418322" y="526200"/>
                </a:lnTo>
                <a:lnTo>
                  <a:pt x="457200" y="495455"/>
                </a:lnTo>
                <a:lnTo>
                  <a:pt x="519683" y="450497"/>
                </a:lnTo>
                <a:lnTo>
                  <a:pt x="560514" y="423009"/>
                </a:lnTo>
                <a:lnTo>
                  <a:pt x="602100" y="396478"/>
                </a:lnTo>
                <a:lnTo>
                  <a:pt x="644409" y="370898"/>
                </a:lnTo>
                <a:lnTo>
                  <a:pt x="687409" y="346261"/>
                </a:lnTo>
                <a:lnTo>
                  <a:pt x="731069" y="322559"/>
                </a:lnTo>
                <a:lnTo>
                  <a:pt x="775357" y="299785"/>
                </a:lnTo>
                <a:lnTo>
                  <a:pt x="820240" y="277932"/>
                </a:lnTo>
                <a:lnTo>
                  <a:pt x="865687" y="256992"/>
                </a:lnTo>
                <a:lnTo>
                  <a:pt x="911665" y="236957"/>
                </a:lnTo>
                <a:lnTo>
                  <a:pt x="958144" y="217820"/>
                </a:lnTo>
                <a:lnTo>
                  <a:pt x="1005090" y="199575"/>
                </a:lnTo>
                <a:lnTo>
                  <a:pt x="1052472" y="182212"/>
                </a:lnTo>
                <a:lnTo>
                  <a:pt x="1100257" y="165725"/>
                </a:lnTo>
                <a:lnTo>
                  <a:pt x="1148415" y="150106"/>
                </a:lnTo>
                <a:lnTo>
                  <a:pt x="1196912" y="135347"/>
                </a:lnTo>
                <a:lnTo>
                  <a:pt x="1245718" y="121442"/>
                </a:lnTo>
                <a:lnTo>
                  <a:pt x="1294799" y="108383"/>
                </a:lnTo>
                <a:lnTo>
                  <a:pt x="1344125" y="96162"/>
                </a:lnTo>
                <a:lnTo>
                  <a:pt x="1393663" y="84772"/>
                </a:lnTo>
                <a:lnTo>
                  <a:pt x="1443381" y="74205"/>
                </a:lnTo>
                <a:lnTo>
                  <a:pt x="1493247" y="64454"/>
                </a:lnTo>
                <a:lnTo>
                  <a:pt x="1543230" y="55512"/>
                </a:lnTo>
                <a:lnTo>
                  <a:pt x="1593296" y="47370"/>
                </a:lnTo>
                <a:lnTo>
                  <a:pt x="1643416" y="40022"/>
                </a:lnTo>
                <a:lnTo>
                  <a:pt x="1693555" y="33460"/>
                </a:lnTo>
                <a:lnTo>
                  <a:pt x="1743683" y="27677"/>
                </a:lnTo>
                <a:lnTo>
                  <a:pt x="1793922" y="22651"/>
                </a:lnTo>
                <a:lnTo>
                  <a:pt x="1844098" y="18393"/>
                </a:lnTo>
                <a:lnTo>
                  <a:pt x="1894143" y="14896"/>
                </a:lnTo>
                <a:lnTo>
                  <a:pt x="1944024" y="12154"/>
                </a:lnTo>
                <a:lnTo>
                  <a:pt x="1993707" y="10157"/>
                </a:lnTo>
                <a:lnTo>
                  <a:pt x="2043156" y="8897"/>
                </a:lnTo>
                <a:lnTo>
                  <a:pt x="2092339" y="8365"/>
                </a:lnTo>
                <a:lnTo>
                  <a:pt x="2140458" y="8537"/>
                </a:lnTo>
                <a:lnTo>
                  <a:pt x="2205990" y="10061"/>
                </a:lnTo>
                <a:close/>
              </a:path>
              <a:path w="2205990" h="1299210">
                <a:moveTo>
                  <a:pt x="9143" y="1298603"/>
                </a:moveTo>
                <a:lnTo>
                  <a:pt x="8381" y="1268123"/>
                </a:lnTo>
                <a:lnTo>
                  <a:pt x="8381" y="1298603"/>
                </a:lnTo>
                <a:lnTo>
                  <a:pt x="9143" y="1298603"/>
                </a:lnTo>
                <a:close/>
              </a:path>
            </a:pathLst>
          </a:custGeom>
          <a:solidFill>
            <a:srgbClr val="000000"/>
          </a:solidFill>
        </p:spPr>
        <p:txBody>
          <a:bodyPr wrap="square" lIns="0" tIns="0" rIns="0" bIns="0" rtlCol="0"/>
          <a:lstStyle/>
          <a:p/>
        </p:txBody>
      </p:sp>
      <p:sp>
        <p:nvSpPr>
          <p:cNvPr id="6" name="object 6"/>
          <p:cNvSpPr/>
          <p:nvPr/>
        </p:nvSpPr>
        <p:spPr>
          <a:xfrm>
            <a:off x="5275592" y="4678679"/>
            <a:ext cx="0" cy="1202690"/>
          </a:xfrm>
          <a:custGeom>
            <a:avLst/>
            <a:gdLst/>
            <a:ahLst/>
            <a:cxnLst/>
            <a:rect l="l" t="t" r="r" b="b"/>
            <a:pathLst>
              <a:path w="0" h="1202689">
                <a:moveTo>
                  <a:pt x="0" y="0"/>
                </a:moveTo>
                <a:lnTo>
                  <a:pt x="0" y="1202436"/>
                </a:lnTo>
              </a:path>
            </a:pathLst>
          </a:custGeom>
          <a:ln w="8382">
            <a:solidFill>
              <a:srgbClr val="000000"/>
            </a:solidFill>
          </a:ln>
        </p:spPr>
        <p:txBody>
          <a:bodyPr wrap="square" lIns="0" tIns="0" rIns="0" bIns="0" rtlCol="0"/>
          <a:lstStyle/>
          <a:p/>
        </p:txBody>
      </p:sp>
      <p:sp>
        <p:nvSpPr>
          <p:cNvPr id="7" name="object 7"/>
          <p:cNvSpPr/>
          <p:nvPr/>
        </p:nvSpPr>
        <p:spPr>
          <a:xfrm>
            <a:off x="5268340" y="3437880"/>
            <a:ext cx="2447290" cy="1299210"/>
          </a:xfrm>
          <a:custGeom>
            <a:avLst/>
            <a:gdLst/>
            <a:ahLst/>
            <a:cxnLst/>
            <a:rect l="l" t="t" r="r" b="b"/>
            <a:pathLst>
              <a:path w="2447290" h="1299210">
                <a:moveTo>
                  <a:pt x="2446781" y="18551"/>
                </a:moveTo>
                <a:lnTo>
                  <a:pt x="2415539" y="14741"/>
                </a:lnTo>
                <a:lnTo>
                  <a:pt x="2383535" y="12394"/>
                </a:lnTo>
                <a:lnTo>
                  <a:pt x="2335176" y="8514"/>
                </a:lnTo>
                <a:lnTo>
                  <a:pt x="2286523" y="5354"/>
                </a:lnTo>
                <a:lnTo>
                  <a:pt x="2237606" y="2917"/>
                </a:lnTo>
                <a:lnTo>
                  <a:pt x="2188425" y="1209"/>
                </a:lnTo>
                <a:lnTo>
                  <a:pt x="2138884" y="233"/>
                </a:lnTo>
                <a:lnTo>
                  <a:pt x="2089168" y="0"/>
                </a:lnTo>
                <a:lnTo>
                  <a:pt x="2039304" y="512"/>
                </a:lnTo>
                <a:lnTo>
                  <a:pt x="1989318" y="1775"/>
                </a:lnTo>
                <a:lnTo>
                  <a:pt x="1939238" y="3792"/>
                </a:lnTo>
                <a:lnTo>
                  <a:pt x="1889090" y="6566"/>
                </a:lnTo>
                <a:lnTo>
                  <a:pt x="1838903" y="10103"/>
                </a:lnTo>
                <a:lnTo>
                  <a:pt x="1788701" y="14405"/>
                </a:lnTo>
                <a:lnTo>
                  <a:pt x="1738514" y="19478"/>
                </a:lnTo>
                <a:lnTo>
                  <a:pt x="1688367" y="25323"/>
                </a:lnTo>
                <a:lnTo>
                  <a:pt x="1638287" y="31947"/>
                </a:lnTo>
                <a:lnTo>
                  <a:pt x="1588302" y="39352"/>
                </a:lnTo>
                <a:lnTo>
                  <a:pt x="1538439" y="47543"/>
                </a:lnTo>
                <a:lnTo>
                  <a:pt x="1488724" y="56523"/>
                </a:lnTo>
                <a:lnTo>
                  <a:pt x="1439184" y="66296"/>
                </a:lnTo>
                <a:lnTo>
                  <a:pt x="1389847" y="76867"/>
                </a:lnTo>
                <a:lnTo>
                  <a:pt x="1340739" y="88239"/>
                </a:lnTo>
                <a:lnTo>
                  <a:pt x="1291887" y="100416"/>
                </a:lnTo>
                <a:lnTo>
                  <a:pt x="1243319" y="113402"/>
                </a:lnTo>
                <a:lnTo>
                  <a:pt x="1195061" y="127201"/>
                </a:lnTo>
                <a:lnTo>
                  <a:pt x="1147140" y="141817"/>
                </a:lnTo>
                <a:lnTo>
                  <a:pt x="1099584" y="157254"/>
                </a:lnTo>
                <a:lnTo>
                  <a:pt x="1052419" y="173516"/>
                </a:lnTo>
                <a:lnTo>
                  <a:pt x="1005671" y="190607"/>
                </a:lnTo>
                <a:lnTo>
                  <a:pt x="959369" y="208531"/>
                </a:lnTo>
                <a:lnTo>
                  <a:pt x="913540" y="227291"/>
                </a:lnTo>
                <a:lnTo>
                  <a:pt x="868209" y="246891"/>
                </a:lnTo>
                <a:lnTo>
                  <a:pt x="823404" y="267337"/>
                </a:lnTo>
                <a:lnTo>
                  <a:pt x="779153" y="288630"/>
                </a:lnTo>
                <a:lnTo>
                  <a:pt x="735481" y="310776"/>
                </a:lnTo>
                <a:lnTo>
                  <a:pt x="692416" y="333779"/>
                </a:lnTo>
                <a:lnTo>
                  <a:pt x="649985" y="357641"/>
                </a:lnTo>
                <a:lnTo>
                  <a:pt x="614933" y="378215"/>
                </a:lnTo>
                <a:lnTo>
                  <a:pt x="581405" y="399551"/>
                </a:lnTo>
                <a:lnTo>
                  <a:pt x="541772" y="425230"/>
                </a:lnTo>
                <a:lnTo>
                  <a:pt x="502482" y="452215"/>
                </a:lnTo>
                <a:lnTo>
                  <a:pt x="463674" y="480486"/>
                </a:lnTo>
                <a:lnTo>
                  <a:pt x="425483" y="510025"/>
                </a:lnTo>
                <a:lnTo>
                  <a:pt x="388050" y="540811"/>
                </a:lnTo>
                <a:lnTo>
                  <a:pt x="351510" y="572825"/>
                </a:lnTo>
                <a:lnTo>
                  <a:pt x="316002" y="606048"/>
                </a:lnTo>
                <a:lnTo>
                  <a:pt x="281663" y="640460"/>
                </a:lnTo>
                <a:lnTo>
                  <a:pt x="248630" y="676042"/>
                </a:lnTo>
                <a:lnTo>
                  <a:pt x="217043" y="712774"/>
                </a:lnTo>
                <a:lnTo>
                  <a:pt x="187037" y="750638"/>
                </a:lnTo>
                <a:lnTo>
                  <a:pt x="158751" y="789613"/>
                </a:lnTo>
                <a:lnTo>
                  <a:pt x="132323" y="829680"/>
                </a:lnTo>
                <a:lnTo>
                  <a:pt x="107890" y="870820"/>
                </a:lnTo>
                <a:lnTo>
                  <a:pt x="85589" y="913014"/>
                </a:lnTo>
                <a:lnTo>
                  <a:pt x="65559" y="956241"/>
                </a:lnTo>
                <a:lnTo>
                  <a:pt x="47937" y="1000482"/>
                </a:lnTo>
                <a:lnTo>
                  <a:pt x="32860" y="1045719"/>
                </a:lnTo>
                <a:lnTo>
                  <a:pt x="20466" y="1091931"/>
                </a:lnTo>
                <a:lnTo>
                  <a:pt x="10894" y="1139100"/>
                </a:lnTo>
                <a:lnTo>
                  <a:pt x="4279" y="1187205"/>
                </a:lnTo>
                <a:lnTo>
                  <a:pt x="761" y="1236227"/>
                </a:lnTo>
                <a:lnTo>
                  <a:pt x="0" y="1267469"/>
                </a:lnTo>
                <a:lnTo>
                  <a:pt x="761" y="1298711"/>
                </a:lnTo>
                <a:lnTo>
                  <a:pt x="8381" y="1298711"/>
                </a:lnTo>
                <a:lnTo>
                  <a:pt x="8381" y="1267469"/>
                </a:lnTo>
                <a:lnTo>
                  <a:pt x="9143" y="1236989"/>
                </a:lnTo>
                <a:lnTo>
                  <a:pt x="12591" y="1188184"/>
                </a:lnTo>
                <a:lnTo>
                  <a:pt x="19123" y="1140340"/>
                </a:lnTo>
                <a:lnTo>
                  <a:pt x="28603" y="1093470"/>
                </a:lnTo>
                <a:lnTo>
                  <a:pt x="40893" y="1047587"/>
                </a:lnTo>
                <a:lnTo>
                  <a:pt x="55854" y="1002707"/>
                </a:lnTo>
                <a:lnTo>
                  <a:pt x="73349" y="958843"/>
                </a:lnTo>
                <a:lnTo>
                  <a:pt x="93239" y="916008"/>
                </a:lnTo>
                <a:lnTo>
                  <a:pt x="115387" y="874216"/>
                </a:lnTo>
                <a:lnTo>
                  <a:pt x="139654" y="833481"/>
                </a:lnTo>
                <a:lnTo>
                  <a:pt x="165903" y="793818"/>
                </a:lnTo>
                <a:lnTo>
                  <a:pt x="193995" y="755239"/>
                </a:lnTo>
                <a:lnTo>
                  <a:pt x="223793" y="717758"/>
                </a:lnTo>
                <a:lnTo>
                  <a:pt x="255158" y="681390"/>
                </a:lnTo>
                <a:lnTo>
                  <a:pt x="287953" y="646148"/>
                </a:lnTo>
                <a:lnTo>
                  <a:pt x="322040" y="612046"/>
                </a:lnTo>
                <a:lnTo>
                  <a:pt x="357280" y="579098"/>
                </a:lnTo>
                <a:lnTo>
                  <a:pt x="393535" y="547317"/>
                </a:lnTo>
                <a:lnTo>
                  <a:pt x="430668" y="516717"/>
                </a:lnTo>
                <a:lnTo>
                  <a:pt x="468541" y="487313"/>
                </a:lnTo>
                <a:lnTo>
                  <a:pt x="507015" y="459118"/>
                </a:lnTo>
                <a:lnTo>
                  <a:pt x="545952" y="432145"/>
                </a:lnTo>
                <a:lnTo>
                  <a:pt x="585215" y="406409"/>
                </a:lnTo>
                <a:lnTo>
                  <a:pt x="619505" y="385073"/>
                </a:lnTo>
                <a:lnTo>
                  <a:pt x="654557" y="364499"/>
                </a:lnTo>
                <a:lnTo>
                  <a:pt x="696794" y="340738"/>
                </a:lnTo>
                <a:lnTo>
                  <a:pt x="739673" y="317832"/>
                </a:lnTo>
                <a:lnTo>
                  <a:pt x="783167" y="295777"/>
                </a:lnTo>
                <a:lnTo>
                  <a:pt x="827250" y="274571"/>
                </a:lnTo>
                <a:lnTo>
                  <a:pt x="871892" y="254208"/>
                </a:lnTo>
                <a:lnTo>
                  <a:pt x="917067" y="234686"/>
                </a:lnTo>
                <a:lnTo>
                  <a:pt x="962748" y="216000"/>
                </a:lnTo>
                <a:lnTo>
                  <a:pt x="1008906" y="198146"/>
                </a:lnTo>
                <a:lnTo>
                  <a:pt x="1055514" y="181122"/>
                </a:lnTo>
                <a:lnTo>
                  <a:pt x="1102545" y="164922"/>
                </a:lnTo>
                <a:lnTo>
                  <a:pt x="1149971" y="149543"/>
                </a:lnTo>
                <a:lnTo>
                  <a:pt x="1197765" y="134982"/>
                </a:lnTo>
                <a:lnTo>
                  <a:pt x="1245898" y="121234"/>
                </a:lnTo>
                <a:lnTo>
                  <a:pt x="1294345" y="108296"/>
                </a:lnTo>
                <a:lnTo>
                  <a:pt x="1343076" y="96165"/>
                </a:lnTo>
                <a:lnTo>
                  <a:pt x="1392065" y="84835"/>
                </a:lnTo>
                <a:lnTo>
                  <a:pt x="1441284" y="74303"/>
                </a:lnTo>
                <a:lnTo>
                  <a:pt x="1490705" y="64566"/>
                </a:lnTo>
                <a:lnTo>
                  <a:pt x="1540301" y="55620"/>
                </a:lnTo>
                <a:lnTo>
                  <a:pt x="1590045" y="47461"/>
                </a:lnTo>
                <a:lnTo>
                  <a:pt x="1639908" y="40085"/>
                </a:lnTo>
                <a:lnTo>
                  <a:pt x="1689864" y="33489"/>
                </a:lnTo>
                <a:lnTo>
                  <a:pt x="1739885" y="27667"/>
                </a:lnTo>
                <a:lnTo>
                  <a:pt x="1789943" y="22618"/>
                </a:lnTo>
                <a:lnTo>
                  <a:pt x="1840011" y="18337"/>
                </a:lnTo>
                <a:lnTo>
                  <a:pt x="1890061" y="14819"/>
                </a:lnTo>
                <a:lnTo>
                  <a:pt x="1940066" y="12062"/>
                </a:lnTo>
                <a:lnTo>
                  <a:pt x="1989999" y="10062"/>
                </a:lnTo>
                <a:lnTo>
                  <a:pt x="2039831" y="8814"/>
                </a:lnTo>
                <a:lnTo>
                  <a:pt x="2089535" y="8315"/>
                </a:lnTo>
                <a:lnTo>
                  <a:pt x="2139084" y="8562"/>
                </a:lnTo>
                <a:lnTo>
                  <a:pt x="2188450" y="9549"/>
                </a:lnTo>
                <a:lnTo>
                  <a:pt x="2237764" y="11283"/>
                </a:lnTo>
                <a:lnTo>
                  <a:pt x="2286874" y="13756"/>
                </a:lnTo>
                <a:lnTo>
                  <a:pt x="2335727" y="16967"/>
                </a:lnTo>
                <a:lnTo>
                  <a:pt x="2384297" y="20893"/>
                </a:lnTo>
                <a:lnTo>
                  <a:pt x="2414777" y="23123"/>
                </a:lnTo>
                <a:lnTo>
                  <a:pt x="2445257" y="26171"/>
                </a:lnTo>
                <a:lnTo>
                  <a:pt x="2446781" y="18551"/>
                </a:lnTo>
                <a:close/>
              </a:path>
              <a:path w="2447290" h="1299210">
                <a:moveTo>
                  <a:pt x="9143" y="1298711"/>
                </a:moveTo>
                <a:lnTo>
                  <a:pt x="8381" y="1267469"/>
                </a:lnTo>
                <a:lnTo>
                  <a:pt x="8381" y="1298711"/>
                </a:lnTo>
                <a:lnTo>
                  <a:pt x="9143" y="1298711"/>
                </a:lnTo>
                <a:close/>
              </a:path>
            </a:pathLst>
          </a:custGeom>
          <a:solidFill>
            <a:srgbClr val="000000"/>
          </a:solidFill>
        </p:spPr>
        <p:txBody>
          <a:bodyPr wrap="square" lIns="0" tIns="0" rIns="0" bIns="0" rtlCol="0"/>
          <a:lstStyle/>
          <a:p/>
        </p:txBody>
      </p:sp>
      <p:sp>
        <p:nvSpPr>
          <p:cNvPr id="8" name="object 8"/>
          <p:cNvSpPr txBox="1"/>
          <p:nvPr/>
        </p:nvSpPr>
        <p:spPr>
          <a:xfrm>
            <a:off x="1272673" y="1895731"/>
            <a:ext cx="2385060" cy="1304290"/>
          </a:xfrm>
          <a:prstGeom prst="rect">
            <a:avLst/>
          </a:prstGeom>
        </p:spPr>
        <p:txBody>
          <a:bodyPr wrap="square" lIns="0" tIns="59690" rIns="0" bIns="0" rtlCol="0" vert="horz">
            <a:spAutoFit/>
          </a:bodyPr>
          <a:lstStyle/>
          <a:p>
            <a:pPr marL="349250" indent="-337185">
              <a:lnSpc>
                <a:spcPct val="100000"/>
              </a:lnSpc>
              <a:spcBef>
                <a:spcPts val="470"/>
              </a:spcBef>
              <a:buFont typeface="Franklin Gothic Book"/>
              <a:buChar char="■"/>
              <a:tabLst>
                <a:tab pos="349250" algn="l"/>
                <a:tab pos="349885" algn="l"/>
              </a:tabLst>
            </a:pPr>
            <a:r>
              <a:rPr dirty="0" sz="1750">
                <a:solidFill>
                  <a:srgbClr val="191B0E"/>
                </a:solidFill>
                <a:latin typeface="华文楷体"/>
                <a:cs typeface="华文楷体"/>
              </a:rPr>
              <a:t>覆盖率预测模型</a:t>
            </a:r>
            <a:endParaRPr sz="1750">
              <a:latin typeface="华文楷体"/>
              <a:cs typeface="华文楷体"/>
            </a:endParaRPr>
          </a:p>
          <a:p>
            <a:pPr marL="476884">
              <a:lnSpc>
                <a:spcPct val="100000"/>
              </a:lnSpc>
              <a:spcBef>
                <a:spcPts val="390"/>
              </a:spcBef>
              <a:tabLst>
                <a:tab pos="814069" algn="l"/>
              </a:tabLst>
            </a:pPr>
            <a:r>
              <a:rPr dirty="0" sz="1750">
                <a:solidFill>
                  <a:srgbClr val="191B0E"/>
                </a:solidFill>
                <a:latin typeface="Franklin Gothic Book"/>
                <a:cs typeface="Franklin Gothic Book"/>
              </a:rPr>
              <a:t>–</a:t>
            </a:r>
            <a:r>
              <a:rPr dirty="0" sz="1750">
                <a:solidFill>
                  <a:srgbClr val="191B0E"/>
                </a:solidFill>
                <a:latin typeface="Franklin Gothic Book"/>
                <a:cs typeface="Franklin Gothic Book"/>
              </a:rPr>
              <a:t>	</a:t>
            </a:r>
            <a:r>
              <a:rPr dirty="0" sz="1850" spc="-100" i="1">
                <a:solidFill>
                  <a:srgbClr val="191B0E"/>
                </a:solidFill>
                <a:latin typeface="华文楷体"/>
                <a:cs typeface="华文楷体"/>
              </a:rPr>
              <a:t>错误与时间曲线</a:t>
            </a:r>
            <a:endParaRPr sz="1850">
              <a:latin typeface="华文楷体"/>
              <a:cs typeface="华文楷体"/>
            </a:endParaRPr>
          </a:p>
          <a:p>
            <a:pPr>
              <a:lnSpc>
                <a:spcPct val="100000"/>
              </a:lnSpc>
              <a:spcBef>
                <a:spcPts val="50"/>
              </a:spcBef>
            </a:pPr>
            <a:endParaRPr sz="2100">
              <a:latin typeface="Times New Roman"/>
              <a:cs typeface="Times New Roman"/>
            </a:endParaRPr>
          </a:p>
          <a:p>
            <a:pPr marL="791210">
              <a:lnSpc>
                <a:spcPct val="100000"/>
              </a:lnSpc>
            </a:pPr>
            <a:r>
              <a:rPr dirty="0" sz="2100">
                <a:latin typeface="黑体"/>
                <a:cs typeface="黑体"/>
              </a:rPr>
              <a:t>错误数</a:t>
            </a:r>
            <a:endParaRPr sz="2100">
              <a:latin typeface="黑体"/>
              <a:cs typeface="黑体"/>
            </a:endParaRPr>
          </a:p>
        </p:txBody>
      </p:sp>
      <p:sp>
        <p:nvSpPr>
          <p:cNvPr id="9" name="object 9"/>
          <p:cNvSpPr txBox="1"/>
          <p:nvPr/>
        </p:nvSpPr>
        <p:spPr>
          <a:xfrm>
            <a:off x="6778881" y="5971280"/>
            <a:ext cx="560705" cy="346710"/>
          </a:xfrm>
          <a:prstGeom prst="rect">
            <a:avLst/>
          </a:prstGeom>
        </p:spPr>
        <p:txBody>
          <a:bodyPr wrap="square" lIns="0" tIns="13335" rIns="0" bIns="0" rtlCol="0" vert="horz">
            <a:spAutoFit/>
          </a:bodyPr>
          <a:lstStyle/>
          <a:p>
            <a:pPr marL="12700">
              <a:lnSpc>
                <a:spcPct val="100000"/>
              </a:lnSpc>
              <a:spcBef>
                <a:spcPts val="105"/>
              </a:spcBef>
            </a:pPr>
            <a:r>
              <a:rPr dirty="0" sz="2100" spc="5">
                <a:latin typeface="黑体"/>
                <a:cs typeface="黑体"/>
              </a:rPr>
              <a:t>时间</a:t>
            </a:r>
            <a:endParaRPr sz="2100">
              <a:latin typeface="黑体"/>
              <a:cs typeface="黑体"/>
            </a:endParaRPr>
          </a:p>
        </p:txBody>
      </p:sp>
      <p:sp>
        <p:nvSpPr>
          <p:cNvPr id="10" name="object 10"/>
          <p:cNvSpPr txBox="1"/>
          <p:nvPr/>
        </p:nvSpPr>
        <p:spPr>
          <a:xfrm>
            <a:off x="4596524" y="5804248"/>
            <a:ext cx="1451610" cy="655320"/>
          </a:xfrm>
          <a:prstGeom prst="rect">
            <a:avLst/>
          </a:prstGeom>
        </p:spPr>
        <p:txBody>
          <a:bodyPr wrap="square" lIns="0" tIns="113664" rIns="0" bIns="0" rtlCol="0" vert="horz">
            <a:spAutoFit/>
          </a:bodyPr>
          <a:lstStyle/>
          <a:p>
            <a:pPr algn="ctr">
              <a:lnSpc>
                <a:spcPct val="100000"/>
              </a:lnSpc>
              <a:spcBef>
                <a:spcPts val="894"/>
              </a:spcBef>
            </a:pPr>
            <a:r>
              <a:rPr dirty="0" sz="1400">
                <a:latin typeface="Times New Roman"/>
                <a:cs typeface="Times New Roman"/>
              </a:rPr>
              <a:t>t1</a:t>
            </a:r>
            <a:endParaRPr sz="1400">
              <a:latin typeface="Times New Roman"/>
              <a:cs typeface="Times New Roman"/>
            </a:endParaRPr>
          </a:p>
          <a:p>
            <a:pPr algn="ctr">
              <a:lnSpc>
                <a:spcPct val="100000"/>
              </a:lnSpc>
              <a:spcBef>
                <a:spcPts val="800"/>
              </a:spcBef>
            </a:pPr>
            <a:r>
              <a:rPr dirty="0" sz="1400" spc="-5">
                <a:latin typeface="黑体"/>
                <a:cs typeface="黑体"/>
              </a:rPr>
              <a:t>改用新的测试方法</a:t>
            </a:r>
            <a:endParaRPr sz="1400">
              <a:latin typeface="黑体"/>
              <a:cs typeface="黑体"/>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3590925" cy="560705"/>
          </a:xfrm>
          <a:prstGeom prst="rect"/>
        </p:spPr>
        <p:txBody>
          <a:bodyPr wrap="square" lIns="0" tIns="13970" rIns="0" bIns="0" rtlCol="0" vert="horz">
            <a:spAutoFit/>
          </a:bodyPr>
          <a:lstStyle/>
          <a:p>
            <a:pPr marL="12700">
              <a:lnSpc>
                <a:spcPct val="100000"/>
              </a:lnSpc>
              <a:spcBef>
                <a:spcPts val="110"/>
              </a:spcBef>
            </a:pPr>
            <a:r>
              <a:rPr dirty="0" spc="5"/>
              <a:t>软件缺陷数目估计</a:t>
            </a:r>
          </a:p>
        </p:txBody>
      </p:sp>
      <p:sp>
        <p:nvSpPr>
          <p:cNvPr id="3" name="object 3"/>
          <p:cNvSpPr/>
          <p:nvPr/>
        </p:nvSpPr>
        <p:spPr>
          <a:xfrm>
            <a:off x="3008261" y="5848350"/>
            <a:ext cx="4472305" cy="66675"/>
          </a:xfrm>
          <a:custGeom>
            <a:avLst/>
            <a:gdLst/>
            <a:ahLst/>
            <a:cxnLst/>
            <a:rect l="l" t="t" r="r" b="b"/>
            <a:pathLst>
              <a:path w="4472305" h="66675">
                <a:moveTo>
                  <a:pt x="4416552" y="37337"/>
                </a:moveTo>
                <a:lnTo>
                  <a:pt x="4416552" y="28955"/>
                </a:lnTo>
                <a:lnTo>
                  <a:pt x="0" y="28955"/>
                </a:lnTo>
                <a:lnTo>
                  <a:pt x="0" y="37338"/>
                </a:lnTo>
                <a:lnTo>
                  <a:pt x="4416552" y="37337"/>
                </a:lnTo>
                <a:close/>
              </a:path>
              <a:path w="4472305" h="66675">
                <a:moveTo>
                  <a:pt x="4472165" y="32765"/>
                </a:moveTo>
                <a:lnTo>
                  <a:pt x="4405109" y="0"/>
                </a:lnTo>
                <a:lnTo>
                  <a:pt x="4405109" y="28955"/>
                </a:lnTo>
                <a:lnTo>
                  <a:pt x="4416552" y="28955"/>
                </a:lnTo>
                <a:lnTo>
                  <a:pt x="4416552" y="60572"/>
                </a:lnTo>
                <a:lnTo>
                  <a:pt x="4472165" y="32765"/>
                </a:lnTo>
                <a:close/>
              </a:path>
              <a:path w="4472305" h="66675">
                <a:moveTo>
                  <a:pt x="4416552" y="60572"/>
                </a:moveTo>
                <a:lnTo>
                  <a:pt x="4416552" y="37337"/>
                </a:lnTo>
                <a:lnTo>
                  <a:pt x="4405109" y="37337"/>
                </a:lnTo>
                <a:lnTo>
                  <a:pt x="4405109" y="66294"/>
                </a:lnTo>
                <a:lnTo>
                  <a:pt x="4416552" y="60572"/>
                </a:lnTo>
                <a:close/>
              </a:path>
            </a:pathLst>
          </a:custGeom>
          <a:solidFill>
            <a:srgbClr val="000000"/>
          </a:solidFill>
        </p:spPr>
        <p:txBody>
          <a:bodyPr wrap="square" lIns="0" tIns="0" rIns="0" bIns="0" rtlCol="0"/>
          <a:lstStyle/>
          <a:p/>
        </p:txBody>
      </p:sp>
      <p:sp>
        <p:nvSpPr>
          <p:cNvPr id="4" name="object 4"/>
          <p:cNvSpPr/>
          <p:nvPr/>
        </p:nvSpPr>
        <p:spPr>
          <a:xfrm>
            <a:off x="2873387" y="2754629"/>
            <a:ext cx="66675" cy="3126740"/>
          </a:xfrm>
          <a:custGeom>
            <a:avLst/>
            <a:gdLst/>
            <a:ahLst/>
            <a:cxnLst/>
            <a:rect l="l" t="t" r="r" b="b"/>
            <a:pathLst>
              <a:path w="66675" h="3126740">
                <a:moveTo>
                  <a:pt x="66293" y="67056"/>
                </a:moveTo>
                <a:lnTo>
                  <a:pt x="32765" y="0"/>
                </a:lnTo>
                <a:lnTo>
                  <a:pt x="0" y="67056"/>
                </a:lnTo>
                <a:lnTo>
                  <a:pt x="28956" y="67056"/>
                </a:lnTo>
                <a:lnTo>
                  <a:pt x="28956" y="55625"/>
                </a:lnTo>
                <a:lnTo>
                  <a:pt x="37337" y="55625"/>
                </a:lnTo>
                <a:lnTo>
                  <a:pt x="37337" y="67056"/>
                </a:lnTo>
                <a:lnTo>
                  <a:pt x="66293" y="67056"/>
                </a:lnTo>
                <a:close/>
              </a:path>
              <a:path w="66675" h="3126740">
                <a:moveTo>
                  <a:pt x="37337" y="67056"/>
                </a:moveTo>
                <a:lnTo>
                  <a:pt x="37337" y="55625"/>
                </a:lnTo>
                <a:lnTo>
                  <a:pt x="28956" y="55625"/>
                </a:lnTo>
                <a:lnTo>
                  <a:pt x="28956" y="67056"/>
                </a:lnTo>
                <a:lnTo>
                  <a:pt x="37337" y="67056"/>
                </a:lnTo>
                <a:close/>
              </a:path>
              <a:path w="66675" h="3126740">
                <a:moveTo>
                  <a:pt x="37338" y="3126486"/>
                </a:moveTo>
                <a:lnTo>
                  <a:pt x="37337" y="67056"/>
                </a:lnTo>
                <a:lnTo>
                  <a:pt x="28956" y="67056"/>
                </a:lnTo>
                <a:lnTo>
                  <a:pt x="28956" y="3126486"/>
                </a:lnTo>
                <a:lnTo>
                  <a:pt x="37338" y="3126486"/>
                </a:lnTo>
                <a:close/>
              </a:path>
            </a:pathLst>
          </a:custGeom>
          <a:solidFill>
            <a:srgbClr val="000000"/>
          </a:solidFill>
        </p:spPr>
        <p:txBody>
          <a:bodyPr wrap="square" lIns="0" tIns="0" rIns="0" bIns="0" rtlCol="0"/>
          <a:lstStyle/>
          <a:p/>
        </p:txBody>
      </p:sp>
      <p:sp>
        <p:nvSpPr>
          <p:cNvPr id="5" name="object 5"/>
          <p:cNvSpPr txBox="1"/>
          <p:nvPr/>
        </p:nvSpPr>
        <p:spPr>
          <a:xfrm>
            <a:off x="1272673" y="1895731"/>
            <a:ext cx="2607310" cy="1241425"/>
          </a:xfrm>
          <a:prstGeom prst="rect">
            <a:avLst/>
          </a:prstGeom>
        </p:spPr>
        <p:txBody>
          <a:bodyPr wrap="square" lIns="0" tIns="59690" rIns="0" bIns="0" rtlCol="0" vert="horz">
            <a:spAutoFit/>
          </a:bodyPr>
          <a:lstStyle/>
          <a:p>
            <a:pPr marL="349250" indent="-337185">
              <a:lnSpc>
                <a:spcPct val="100000"/>
              </a:lnSpc>
              <a:spcBef>
                <a:spcPts val="470"/>
              </a:spcBef>
              <a:buFont typeface="Franklin Gothic Book"/>
              <a:buChar char="■"/>
              <a:tabLst>
                <a:tab pos="349250" algn="l"/>
                <a:tab pos="349885" algn="l"/>
              </a:tabLst>
            </a:pPr>
            <a:r>
              <a:rPr dirty="0" sz="1750">
                <a:solidFill>
                  <a:srgbClr val="191B0E"/>
                </a:solidFill>
                <a:latin typeface="华文楷体"/>
                <a:cs typeface="华文楷体"/>
              </a:rPr>
              <a:t>覆盖率预测模型</a:t>
            </a:r>
            <a:endParaRPr sz="1750">
              <a:latin typeface="华文楷体"/>
              <a:cs typeface="华文楷体"/>
            </a:endParaRPr>
          </a:p>
          <a:p>
            <a:pPr marL="476884">
              <a:lnSpc>
                <a:spcPct val="100000"/>
              </a:lnSpc>
              <a:spcBef>
                <a:spcPts val="390"/>
              </a:spcBef>
              <a:tabLst>
                <a:tab pos="814069" algn="l"/>
              </a:tabLst>
            </a:pPr>
            <a:r>
              <a:rPr dirty="0" sz="1750">
                <a:solidFill>
                  <a:srgbClr val="191B0E"/>
                </a:solidFill>
                <a:latin typeface="Franklin Gothic Book"/>
                <a:cs typeface="Franklin Gothic Book"/>
              </a:rPr>
              <a:t>–</a:t>
            </a:r>
            <a:r>
              <a:rPr dirty="0" sz="1750">
                <a:solidFill>
                  <a:srgbClr val="191B0E"/>
                </a:solidFill>
                <a:latin typeface="Franklin Gothic Book"/>
                <a:cs typeface="Franklin Gothic Book"/>
              </a:rPr>
              <a:t>	</a:t>
            </a:r>
            <a:r>
              <a:rPr dirty="0" sz="1850" spc="-100" i="1">
                <a:solidFill>
                  <a:srgbClr val="191B0E"/>
                </a:solidFill>
                <a:latin typeface="华文楷体"/>
                <a:cs typeface="华文楷体"/>
              </a:rPr>
              <a:t>错误与覆盖率曲线</a:t>
            </a:r>
            <a:endParaRPr sz="1850">
              <a:latin typeface="华文楷体"/>
              <a:cs typeface="华文楷体"/>
            </a:endParaRPr>
          </a:p>
          <a:p>
            <a:pPr marL="628015">
              <a:lnSpc>
                <a:spcPct val="100000"/>
              </a:lnSpc>
              <a:spcBef>
                <a:spcPts val="1970"/>
              </a:spcBef>
            </a:pPr>
            <a:r>
              <a:rPr dirty="0" sz="2100">
                <a:latin typeface="黑体"/>
                <a:cs typeface="黑体"/>
              </a:rPr>
              <a:t>错误数</a:t>
            </a:r>
            <a:endParaRPr sz="2100">
              <a:latin typeface="黑体"/>
              <a:cs typeface="黑体"/>
            </a:endParaRPr>
          </a:p>
        </p:txBody>
      </p:sp>
      <p:sp>
        <p:nvSpPr>
          <p:cNvPr id="6" name="object 6"/>
          <p:cNvSpPr txBox="1"/>
          <p:nvPr/>
        </p:nvSpPr>
        <p:spPr>
          <a:xfrm>
            <a:off x="7214741" y="5980422"/>
            <a:ext cx="826769" cy="346710"/>
          </a:xfrm>
          <a:prstGeom prst="rect">
            <a:avLst/>
          </a:prstGeom>
        </p:spPr>
        <p:txBody>
          <a:bodyPr wrap="square" lIns="0" tIns="13335" rIns="0" bIns="0" rtlCol="0" vert="horz">
            <a:spAutoFit/>
          </a:bodyPr>
          <a:lstStyle/>
          <a:p>
            <a:pPr marL="12700">
              <a:lnSpc>
                <a:spcPct val="100000"/>
              </a:lnSpc>
              <a:spcBef>
                <a:spcPts val="105"/>
              </a:spcBef>
            </a:pPr>
            <a:r>
              <a:rPr dirty="0" sz="2100">
                <a:latin typeface="黑体"/>
                <a:cs typeface="黑体"/>
              </a:rPr>
              <a:t>覆盖率</a:t>
            </a:r>
            <a:endParaRPr sz="2100">
              <a:latin typeface="黑体"/>
              <a:cs typeface="黑体"/>
            </a:endParaRPr>
          </a:p>
        </p:txBody>
      </p:sp>
      <p:sp>
        <p:nvSpPr>
          <p:cNvPr id="7" name="object 7"/>
          <p:cNvSpPr txBox="1"/>
          <p:nvPr/>
        </p:nvSpPr>
        <p:spPr>
          <a:xfrm>
            <a:off x="4263523" y="5828791"/>
            <a:ext cx="415290" cy="399415"/>
          </a:xfrm>
          <a:prstGeom prst="rect">
            <a:avLst/>
          </a:prstGeom>
        </p:spPr>
        <p:txBody>
          <a:bodyPr wrap="square" lIns="0" tIns="13335" rIns="0" bIns="0" rtlCol="0" vert="horz">
            <a:spAutoFit/>
          </a:bodyPr>
          <a:lstStyle/>
          <a:p>
            <a:pPr marL="12700">
              <a:lnSpc>
                <a:spcPct val="100000"/>
              </a:lnSpc>
              <a:spcBef>
                <a:spcPts val="105"/>
              </a:spcBef>
            </a:pPr>
            <a:r>
              <a:rPr dirty="0" sz="2450">
                <a:latin typeface="Times New Roman"/>
                <a:cs typeface="Times New Roman"/>
              </a:rPr>
              <a:t>0.5</a:t>
            </a:r>
            <a:endParaRPr sz="2450">
              <a:latin typeface="Times New Roman"/>
              <a:cs typeface="Times New Roman"/>
            </a:endParaRPr>
          </a:p>
        </p:txBody>
      </p:sp>
      <p:sp>
        <p:nvSpPr>
          <p:cNvPr id="8" name="object 8"/>
          <p:cNvSpPr/>
          <p:nvPr/>
        </p:nvSpPr>
        <p:spPr>
          <a:xfrm>
            <a:off x="2906153" y="5522214"/>
            <a:ext cx="1671955" cy="363855"/>
          </a:xfrm>
          <a:custGeom>
            <a:avLst/>
            <a:gdLst/>
            <a:ahLst/>
            <a:cxnLst/>
            <a:rect l="l" t="t" r="r" b="b"/>
            <a:pathLst>
              <a:path w="1671954" h="363854">
                <a:moveTo>
                  <a:pt x="1671827" y="6095"/>
                </a:moveTo>
                <a:lnTo>
                  <a:pt x="1666494" y="0"/>
                </a:lnTo>
                <a:lnTo>
                  <a:pt x="1645920" y="19049"/>
                </a:lnTo>
                <a:lnTo>
                  <a:pt x="1623060" y="38099"/>
                </a:lnTo>
                <a:lnTo>
                  <a:pt x="1583303" y="65821"/>
                </a:lnTo>
                <a:lnTo>
                  <a:pt x="1540552" y="91378"/>
                </a:lnTo>
                <a:lnTo>
                  <a:pt x="1495313" y="114888"/>
                </a:lnTo>
                <a:lnTo>
                  <a:pt x="1448097" y="136475"/>
                </a:lnTo>
                <a:lnTo>
                  <a:pt x="1399411" y="156258"/>
                </a:lnTo>
                <a:lnTo>
                  <a:pt x="1349764" y="174358"/>
                </a:lnTo>
                <a:lnTo>
                  <a:pt x="1299664" y="190896"/>
                </a:lnTo>
                <a:lnTo>
                  <a:pt x="1249619" y="205992"/>
                </a:lnTo>
                <a:lnTo>
                  <a:pt x="1200137" y="219767"/>
                </a:lnTo>
                <a:lnTo>
                  <a:pt x="1151728" y="232343"/>
                </a:lnTo>
                <a:lnTo>
                  <a:pt x="1104900" y="243840"/>
                </a:lnTo>
                <a:lnTo>
                  <a:pt x="1050798" y="256031"/>
                </a:lnTo>
                <a:lnTo>
                  <a:pt x="995172" y="267462"/>
                </a:lnTo>
                <a:lnTo>
                  <a:pt x="945713" y="276690"/>
                </a:lnTo>
                <a:lnTo>
                  <a:pt x="896160" y="285323"/>
                </a:lnTo>
                <a:lnTo>
                  <a:pt x="846518" y="293374"/>
                </a:lnTo>
                <a:lnTo>
                  <a:pt x="796793" y="300860"/>
                </a:lnTo>
                <a:lnTo>
                  <a:pt x="746992" y="307795"/>
                </a:lnTo>
                <a:lnTo>
                  <a:pt x="697119" y="314195"/>
                </a:lnTo>
                <a:lnTo>
                  <a:pt x="647181" y="320074"/>
                </a:lnTo>
                <a:lnTo>
                  <a:pt x="597185" y="325448"/>
                </a:lnTo>
                <a:lnTo>
                  <a:pt x="547135" y="330331"/>
                </a:lnTo>
                <a:lnTo>
                  <a:pt x="497038" y="334740"/>
                </a:lnTo>
                <a:lnTo>
                  <a:pt x="446900" y="338689"/>
                </a:lnTo>
                <a:lnTo>
                  <a:pt x="396727" y="342192"/>
                </a:lnTo>
                <a:lnTo>
                  <a:pt x="346525" y="345266"/>
                </a:lnTo>
                <a:lnTo>
                  <a:pt x="296264" y="347927"/>
                </a:lnTo>
                <a:lnTo>
                  <a:pt x="245972" y="350189"/>
                </a:lnTo>
                <a:lnTo>
                  <a:pt x="195726" y="352063"/>
                </a:lnTo>
                <a:lnTo>
                  <a:pt x="145542" y="353568"/>
                </a:lnTo>
                <a:lnTo>
                  <a:pt x="0" y="355092"/>
                </a:lnTo>
                <a:lnTo>
                  <a:pt x="0" y="363474"/>
                </a:lnTo>
                <a:lnTo>
                  <a:pt x="145542" y="361950"/>
                </a:lnTo>
                <a:lnTo>
                  <a:pt x="195801" y="360331"/>
                </a:lnTo>
                <a:lnTo>
                  <a:pt x="246056" y="358388"/>
                </a:lnTo>
                <a:lnTo>
                  <a:pt x="296299" y="356098"/>
                </a:lnTo>
                <a:lnTo>
                  <a:pt x="346587" y="353437"/>
                </a:lnTo>
                <a:lnTo>
                  <a:pt x="396926" y="350381"/>
                </a:lnTo>
                <a:lnTo>
                  <a:pt x="447266" y="346911"/>
                </a:lnTo>
                <a:lnTo>
                  <a:pt x="497591" y="343003"/>
                </a:lnTo>
                <a:lnTo>
                  <a:pt x="547887" y="338637"/>
                </a:lnTo>
                <a:lnTo>
                  <a:pt x="598137" y="333790"/>
                </a:lnTo>
                <a:lnTo>
                  <a:pt x="648328" y="328440"/>
                </a:lnTo>
                <a:lnTo>
                  <a:pt x="698442" y="322567"/>
                </a:lnTo>
                <a:lnTo>
                  <a:pt x="748467" y="316146"/>
                </a:lnTo>
                <a:lnTo>
                  <a:pt x="798385" y="309158"/>
                </a:lnTo>
                <a:lnTo>
                  <a:pt x="848182" y="301579"/>
                </a:lnTo>
                <a:lnTo>
                  <a:pt x="897843" y="293388"/>
                </a:lnTo>
                <a:lnTo>
                  <a:pt x="947353" y="284563"/>
                </a:lnTo>
                <a:lnTo>
                  <a:pt x="996696" y="275082"/>
                </a:lnTo>
                <a:lnTo>
                  <a:pt x="1052322" y="263652"/>
                </a:lnTo>
                <a:lnTo>
                  <a:pt x="1107186" y="252222"/>
                </a:lnTo>
                <a:lnTo>
                  <a:pt x="1154552" y="240281"/>
                </a:lnTo>
                <a:lnTo>
                  <a:pt x="1203295" y="227425"/>
                </a:lnTo>
                <a:lnTo>
                  <a:pt x="1252953" y="213497"/>
                </a:lnTo>
                <a:lnTo>
                  <a:pt x="1303062" y="198344"/>
                </a:lnTo>
                <a:lnTo>
                  <a:pt x="1353161" y="181811"/>
                </a:lnTo>
                <a:lnTo>
                  <a:pt x="1402787" y="163742"/>
                </a:lnTo>
                <a:lnTo>
                  <a:pt x="1451477" y="143984"/>
                </a:lnTo>
                <a:lnTo>
                  <a:pt x="1498769" y="122381"/>
                </a:lnTo>
                <a:lnTo>
                  <a:pt x="1544201" y="98779"/>
                </a:lnTo>
                <a:lnTo>
                  <a:pt x="1587309" y="73023"/>
                </a:lnTo>
                <a:lnTo>
                  <a:pt x="1627632" y="44957"/>
                </a:lnTo>
                <a:lnTo>
                  <a:pt x="1651254" y="25907"/>
                </a:lnTo>
                <a:lnTo>
                  <a:pt x="1671827" y="6095"/>
                </a:lnTo>
                <a:close/>
              </a:path>
            </a:pathLst>
          </a:custGeom>
          <a:solidFill>
            <a:srgbClr val="000000"/>
          </a:solidFill>
        </p:spPr>
        <p:txBody>
          <a:bodyPr wrap="square" lIns="0" tIns="0" rIns="0" bIns="0" rtlCol="0"/>
          <a:lstStyle/>
          <a:p/>
        </p:txBody>
      </p:sp>
      <p:sp>
        <p:nvSpPr>
          <p:cNvPr id="9" name="object 9"/>
          <p:cNvSpPr/>
          <p:nvPr/>
        </p:nvSpPr>
        <p:spPr>
          <a:xfrm>
            <a:off x="4581029" y="4088129"/>
            <a:ext cx="1835150" cy="1449705"/>
          </a:xfrm>
          <a:custGeom>
            <a:avLst/>
            <a:gdLst/>
            <a:ahLst/>
            <a:cxnLst/>
            <a:rect l="l" t="t" r="r" b="b"/>
            <a:pathLst>
              <a:path w="1835150" h="1449704">
                <a:moveTo>
                  <a:pt x="1834896" y="6857"/>
                </a:moveTo>
                <a:lnTo>
                  <a:pt x="1829562" y="0"/>
                </a:lnTo>
                <a:lnTo>
                  <a:pt x="0" y="1443228"/>
                </a:lnTo>
                <a:lnTo>
                  <a:pt x="5334" y="1449324"/>
                </a:lnTo>
                <a:lnTo>
                  <a:pt x="1834896" y="6857"/>
                </a:lnTo>
                <a:close/>
              </a:path>
            </a:pathLst>
          </a:custGeom>
          <a:solidFill>
            <a:srgbClr val="000000"/>
          </a:solidFill>
        </p:spPr>
        <p:txBody>
          <a:bodyPr wrap="square" lIns="0" tIns="0" rIns="0" bIns="0" rtlCol="0"/>
          <a:lstStyle/>
          <a:p/>
        </p:txBody>
      </p:sp>
      <p:sp>
        <p:nvSpPr>
          <p:cNvPr id="10" name="object 10"/>
          <p:cNvSpPr/>
          <p:nvPr/>
        </p:nvSpPr>
        <p:spPr>
          <a:xfrm>
            <a:off x="4583696" y="5532882"/>
            <a:ext cx="0" cy="346710"/>
          </a:xfrm>
          <a:custGeom>
            <a:avLst/>
            <a:gdLst/>
            <a:ahLst/>
            <a:cxnLst/>
            <a:rect l="l" t="t" r="r" b="b"/>
            <a:pathLst>
              <a:path w="0" h="346710">
                <a:moveTo>
                  <a:pt x="0" y="0"/>
                </a:moveTo>
                <a:lnTo>
                  <a:pt x="0" y="346710"/>
                </a:lnTo>
              </a:path>
            </a:pathLst>
          </a:custGeom>
          <a:ln w="8382">
            <a:solidFill>
              <a:srgbClr val="000000"/>
            </a:solidFill>
          </a:ln>
        </p:spPr>
        <p:txBody>
          <a:bodyPr wrap="square" lIns="0" tIns="0" rIns="0" bIns="0" rtlCol="0"/>
          <a:lstStyle/>
          <a:p/>
        </p:txBody>
      </p:sp>
      <p:sp>
        <p:nvSpPr>
          <p:cNvPr id="11" name="object 11"/>
          <p:cNvSpPr/>
          <p:nvPr/>
        </p:nvSpPr>
        <p:spPr>
          <a:xfrm>
            <a:off x="6413258" y="4098797"/>
            <a:ext cx="0" cy="1800225"/>
          </a:xfrm>
          <a:custGeom>
            <a:avLst/>
            <a:gdLst/>
            <a:ahLst/>
            <a:cxnLst/>
            <a:rect l="l" t="t" r="r" b="b"/>
            <a:pathLst>
              <a:path w="0" h="1800225">
                <a:moveTo>
                  <a:pt x="0" y="0"/>
                </a:moveTo>
                <a:lnTo>
                  <a:pt x="0" y="1799844"/>
                </a:lnTo>
              </a:path>
            </a:pathLst>
          </a:custGeom>
          <a:ln w="8381">
            <a:solidFill>
              <a:srgbClr val="000000"/>
            </a:solidFill>
          </a:ln>
        </p:spPr>
        <p:txBody>
          <a:bodyPr wrap="square" lIns="0" tIns="0" rIns="0" bIns="0" rtlCol="0"/>
          <a:lstStyle/>
          <a:p/>
        </p:txBody>
      </p:sp>
      <p:sp>
        <p:nvSpPr>
          <p:cNvPr id="12" name="object 12"/>
          <p:cNvSpPr txBox="1"/>
          <p:nvPr/>
        </p:nvSpPr>
        <p:spPr>
          <a:xfrm>
            <a:off x="6087751" y="5828791"/>
            <a:ext cx="572135" cy="399415"/>
          </a:xfrm>
          <a:prstGeom prst="rect">
            <a:avLst/>
          </a:prstGeom>
        </p:spPr>
        <p:txBody>
          <a:bodyPr wrap="square" lIns="0" tIns="13335" rIns="0" bIns="0" rtlCol="0" vert="horz">
            <a:spAutoFit/>
          </a:bodyPr>
          <a:lstStyle/>
          <a:p>
            <a:pPr marL="12700">
              <a:lnSpc>
                <a:spcPct val="100000"/>
              </a:lnSpc>
              <a:spcBef>
                <a:spcPts val="105"/>
              </a:spcBef>
            </a:pPr>
            <a:r>
              <a:rPr dirty="0" sz="2450">
                <a:latin typeface="Times New Roman"/>
                <a:cs typeface="Times New Roman"/>
              </a:rPr>
              <a:t>0.95</a:t>
            </a:r>
            <a:endParaRPr sz="245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3590925" cy="560705"/>
          </a:xfrm>
          <a:prstGeom prst="rect"/>
        </p:spPr>
        <p:txBody>
          <a:bodyPr wrap="square" lIns="0" tIns="13970" rIns="0" bIns="0" rtlCol="0" vert="horz">
            <a:spAutoFit/>
          </a:bodyPr>
          <a:lstStyle/>
          <a:p>
            <a:pPr marL="12700">
              <a:lnSpc>
                <a:spcPct val="100000"/>
              </a:lnSpc>
              <a:spcBef>
                <a:spcPts val="110"/>
              </a:spcBef>
            </a:pPr>
            <a:r>
              <a:rPr dirty="0" spc="5"/>
              <a:t>软件缺陷数目估计</a:t>
            </a:r>
          </a:p>
        </p:txBody>
      </p:sp>
      <p:sp>
        <p:nvSpPr>
          <p:cNvPr id="3" name="object 3"/>
          <p:cNvSpPr/>
          <p:nvPr/>
        </p:nvSpPr>
        <p:spPr>
          <a:xfrm>
            <a:off x="2891675" y="5985509"/>
            <a:ext cx="4884420" cy="67310"/>
          </a:xfrm>
          <a:custGeom>
            <a:avLst/>
            <a:gdLst/>
            <a:ahLst/>
            <a:cxnLst/>
            <a:rect l="l" t="t" r="r" b="b"/>
            <a:pathLst>
              <a:path w="4884420" h="67310">
                <a:moveTo>
                  <a:pt x="4828794" y="38100"/>
                </a:moveTo>
                <a:lnTo>
                  <a:pt x="4828794" y="29717"/>
                </a:lnTo>
                <a:lnTo>
                  <a:pt x="0" y="29718"/>
                </a:lnTo>
                <a:lnTo>
                  <a:pt x="0" y="38100"/>
                </a:lnTo>
                <a:lnTo>
                  <a:pt x="4828794" y="38100"/>
                </a:lnTo>
                <a:close/>
              </a:path>
              <a:path w="4884420" h="67310">
                <a:moveTo>
                  <a:pt x="4884420" y="33527"/>
                </a:moveTo>
                <a:lnTo>
                  <a:pt x="4817351" y="0"/>
                </a:lnTo>
                <a:lnTo>
                  <a:pt x="4817351" y="29717"/>
                </a:lnTo>
                <a:lnTo>
                  <a:pt x="4828794" y="29717"/>
                </a:lnTo>
                <a:lnTo>
                  <a:pt x="4828794" y="61335"/>
                </a:lnTo>
                <a:lnTo>
                  <a:pt x="4884420" y="33527"/>
                </a:lnTo>
                <a:close/>
              </a:path>
              <a:path w="4884420" h="67310">
                <a:moveTo>
                  <a:pt x="4828794" y="61335"/>
                </a:moveTo>
                <a:lnTo>
                  <a:pt x="4828794" y="38100"/>
                </a:lnTo>
                <a:lnTo>
                  <a:pt x="4817351" y="38100"/>
                </a:lnTo>
                <a:lnTo>
                  <a:pt x="4817351" y="67055"/>
                </a:lnTo>
                <a:lnTo>
                  <a:pt x="4828794" y="61335"/>
                </a:lnTo>
                <a:close/>
              </a:path>
            </a:pathLst>
          </a:custGeom>
          <a:solidFill>
            <a:srgbClr val="000000"/>
          </a:solidFill>
        </p:spPr>
        <p:txBody>
          <a:bodyPr wrap="square" lIns="0" tIns="0" rIns="0" bIns="0" rtlCol="0"/>
          <a:lstStyle/>
          <a:p/>
        </p:txBody>
      </p:sp>
      <p:sp>
        <p:nvSpPr>
          <p:cNvPr id="4" name="object 4"/>
          <p:cNvSpPr/>
          <p:nvPr/>
        </p:nvSpPr>
        <p:spPr>
          <a:xfrm>
            <a:off x="2856623" y="2892551"/>
            <a:ext cx="67310" cy="3126740"/>
          </a:xfrm>
          <a:custGeom>
            <a:avLst/>
            <a:gdLst/>
            <a:ahLst/>
            <a:cxnLst/>
            <a:rect l="l" t="t" r="r" b="b"/>
            <a:pathLst>
              <a:path w="67310" h="3126740">
                <a:moveTo>
                  <a:pt x="67056" y="67056"/>
                </a:moveTo>
                <a:lnTo>
                  <a:pt x="33527" y="0"/>
                </a:lnTo>
                <a:lnTo>
                  <a:pt x="0" y="67056"/>
                </a:lnTo>
                <a:lnTo>
                  <a:pt x="28956" y="67056"/>
                </a:lnTo>
                <a:lnTo>
                  <a:pt x="28956" y="55625"/>
                </a:lnTo>
                <a:lnTo>
                  <a:pt x="37337" y="55625"/>
                </a:lnTo>
                <a:lnTo>
                  <a:pt x="37337" y="67056"/>
                </a:lnTo>
                <a:lnTo>
                  <a:pt x="67056" y="67056"/>
                </a:lnTo>
                <a:close/>
              </a:path>
              <a:path w="67310" h="3126740">
                <a:moveTo>
                  <a:pt x="37337" y="67056"/>
                </a:moveTo>
                <a:lnTo>
                  <a:pt x="37337" y="55625"/>
                </a:lnTo>
                <a:lnTo>
                  <a:pt x="28956" y="55625"/>
                </a:lnTo>
                <a:lnTo>
                  <a:pt x="28956" y="67056"/>
                </a:lnTo>
                <a:lnTo>
                  <a:pt x="37337" y="67056"/>
                </a:lnTo>
                <a:close/>
              </a:path>
              <a:path w="67310" h="3126740">
                <a:moveTo>
                  <a:pt x="37337" y="3126486"/>
                </a:moveTo>
                <a:lnTo>
                  <a:pt x="37337" y="67056"/>
                </a:lnTo>
                <a:lnTo>
                  <a:pt x="28956" y="67056"/>
                </a:lnTo>
                <a:lnTo>
                  <a:pt x="28956" y="3126486"/>
                </a:lnTo>
                <a:lnTo>
                  <a:pt x="37337" y="3126486"/>
                </a:lnTo>
                <a:close/>
              </a:path>
            </a:pathLst>
          </a:custGeom>
          <a:solidFill>
            <a:srgbClr val="000000"/>
          </a:solidFill>
        </p:spPr>
        <p:txBody>
          <a:bodyPr wrap="square" lIns="0" tIns="0" rIns="0" bIns="0" rtlCol="0"/>
          <a:lstStyle/>
          <a:p/>
        </p:txBody>
      </p:sp>
      <p:sp>
        <p:nvSpPr>
          <p:cNvPr id="5" name="object 5"/>
          <p:cNvSpPr/>
          <p:nvPr/>
        </p:nvSpPr>
        <p:spPr>
          <a:xfrm>
            <a:off x="2903105" y="4731796"/>
            <a:ext cx="2205990" cy="1299210"/>
          </a:xfrm>
          <a:custGeom>
            <a:avLst/>
            <a:gdLst/>
            <a:ahLst/>
            <a:cxnLst/>
            <a:rect l="l" t="t" r="r" b="b"/>
            <a:pathLst>
              <a:path w="2205990" h="1299210">
                <a:moveTo>
                  <a:pt x="2205990" y="10129"/>
                </a:moveTo>
                <a:lnTo>
                  <a:pt x="2205990" y="1747"/>
                </a:lnTo>
                <a:lnTo>
                  <a:pt x="2140458" y="223"/>
                </a:lnTo>
                <a:lnTo>
                  <a:pt x="2091391" y="0"/>
                </a:lnTo>
                <a:lnTo>
                  <a:pt x="2042066" y="502"/>
                </a:lnTo>
                <a:lnTo>
                  <a:pt x="1992515" y="1739"/>
                </a:lnTo>
                <a:lnTo>
                  <a:pt x="1942769" y="3717"/>
                </a:lnTo>
                <a:lnTo>
                  <a:pt x="1892858" y="6442"/>
                </a:lnTo>
                <a:lnTo>
                  <a:pt x="1842815" y="9923"/>
                </a:lnTo>
                <a:lnTo>
                  <a:pt x="1792671" y="14167"/>
                </a:lnTo>
                <a:lnTo>
                  <a:pt x="1742457" y="19180"/>
                </a:lnTo>
                <a:lnTo>
                  <a:pt x="1692204" y="24969"/>
                </a:lnTo>
                <a:lnTo>
                  <a:pt x="1641944" y="31542"/>
                </a:lnTo>
                <a:lnTo>
                  <a:pt x="1591709" y="38906"/>
                </a:lnTo>
                <a:lnTo>
                  <a:pt x="1541529" y="47068"/>
                </a:lnTo>
                <a:lnTo>
                  <a:pt x="1491436" y="56036"/>
                </a:lnTo>
                <a:lnTo>
                  <a:pt x="1441461" y="65815"/>
                </a:lnTo>
                <a:lnTo>
                  <a:pt x="1391636" y="76414"/>
                </a:lnTo>
                <a:lnTo>
                  <a:pt x="1341993" y="87839"/>
                </a:lnTo>
                <a:lnTo>
                  <a:pt x="1292561" y="100098"/>
                </a:lnTo>
                <a:lnTo>
                  <a:pt x="1243373" y="113197"/>
                </a:lnTo>
                <a:lnTo>
                  <a:pt x="1194461" y="127145"/>
                </a:lnTo>
                <a:lnTo>
                  <a:pt x="1145855" y="141947"/>
                </a:lnTo>
                <a:lnTo>
                  <a:pt x="1097586" y="157612"/>
                </a:lnTo>
                <a:lnTo>
                  <a:pt x="1049687" y="174146"/>
                </a:lnTo>
                <a:lnTo>
                  <a:pt x="1002189" y="191556"/>
                </a:lnTo>
                <a:lnTo>
                  <a:pt x="955122" y="209850"/>
                </a:lnTo>
                <a:lnTo>
                  <a:pt x="908519" y="229034"/>
                </a:lnTo>
                <a:lnTo>
                  <a:pt x="862410" y="249116"/>
                </a:lnTo>
                <a:lnTo>
                  <a:pt x="816827" y="270103"/>
                </a:lnTo>
                <a:lnTo>
                  <a:pt x="771802" y="292002"/>
                </a:lnTo>
                <a:lnTo>
                  <a:pt x="727366" y="314820"/>
                </a:lnTo>
                <a:lnTo>
                  <a:pt x="683549" y="338564"/>
                </a:lnTo>
                <a:lnTo>
                  <a:pt x="640384" y="363241"/>
                </a:lnTo>
                <a:lnTo>
                  <a:pt x="597902" y="388859"/>
                </a:lnTo>
                <a:lnTo>
                  <a:pt x="556134" y="415425"/>
                </a:lnTo>
                <a:lnTo>
                  <a:pt x="515112" y="442945"/>
                </a:lnTo>
                <a:lnTo>
                  <a:pt x="483107" y="465805"/>
                </a:lnTo>
                <a:lnTo>
                  <a:pt x="452627" y="488665"/>
                </a:lnTo>
                <a:lnTo>
                  <a:pt x="413507" y="519393"/>
                </a:lnTo>
                <a:lnTo>
                  <a:pt x="375160" y="551551"/>
                </a:lnTo>
                <a:lnTo>
                  <a:pt x="337750" y="585110"/>
                </a:lnTo>
                <a:lnTo>
                  <a:pt x="301442" y="620041"/>
                </a:lnTo>
                <a:lnTo>
                  <a:pt x="266400" y="656312"/>
                </a:lnTo>
                <a:lnTo>
                  <a:pt x="232788" y="693895"/>
                </a:lnTo>
                <a:lnTo>
                  <a:pt x="200770" y="732758"/>
                </a:lnTo>
                <a:lnTo>
                  <a:pt x="170511" y="772872"/>
                </a:lnTo>
                <a:lnTo>
                  <a:pt x="142174" y="814206"/>
                </a:lnTo>
                <a:lnTo>
                  <a:pt x="115925" y="856731"/>
                </a:lnTo>
                <a:lnTo>
                  <a:pt x="91926" y="900417"/>
                </a:lnTo>
                <a:lnTo>
                  <a:pt x="70343" y="945233"/>
                </a:lnTo>
                <a:lnTo>
                  <a:pt x="51340" y="991150"/>
                </a:lnTo>
                <a:lnTo>
                  <a:pt x="35080" y="1038137"/>
                </a:lnTo>
                <a:lnTo>
                  <a:pt x="21728" y="1086164"/>
                </a:lnTo>
                <a:lnTo>
                  <a:pt x="11448" y="1135202"/>
                </a:lnTo>
                <a:lnTo>
                  <a:pt x="4405" y="1185220"/>
                </a:lnTo>
                <a:lnTo>
                  <a:pt x="762" y="1236187"/>
                </a:lnTo>
                <a:lnTo>
                  <a:pt x="0" y="1267429"/>
                </a:lnTo>
                <a:lnTo>
                  <a:pt x="762" y="1298671"/>
                </a:lnTo>
                <a:lnTo>
                  <a:pt x="8381" y="1297979"/>
                </a:lnTo>
                <a:lnTo>
                  <a:pt x="8381" y="1267429"/>
                </a:lnTo>
                <a:lnTo>
                  <a:pt x="9143" y="1236949"/>
                </a:lnTo>
                <a:lnTo>
                  <a:pt x="12650" y="1186398"/>
                </a:lnTo>
                <a:lnTo>
                  <a:pt x="19561" y="1136790"/>
                </a:lnTo>
                <a:lnTo>
                  <a:pt x="29710" y="1088157"/>
                </a:lnTo>
                <a:lnTo>
                  <a:pt x="42931" y="1040526"/>
                </a:lnTo>
                <a:lnTo>
                  <a:pt x="59057" y="993928"/>
                </a:lnTo>
                <a:lnTo>
                  <a:pt x="77921" y="948391"/>
                </a:lnTo>
                <a:lnTo>
                  <a:pt x="99357" y="903947"/>
                </a:lnTo>
                <a:lnTo>
                  <a:pt x="123197" y="860623"/>
                </a:lnTo>
                <a:lnTo>
                  <a:pt x="149275" y="818450"/>
                </a:lnTo>
                <a:lnTo>
                  <a:pt x="177425" y="777456"/>
                </a:lnTo>
                <a:lnTo>
                  <a:pt x="207480" y="737672"/>
                </a:lnTo>
                <a:lnTo>
                  <a:pt x="239273" y="699127"/>
                </a:lnTo>
                <a:lnTo>
                  <a:pt x="272638" y="661850"/>
                </a:lnTo>
                <a:lnTo>
                  <a:pt x="307407" y="625871"/>
                </a:lnTo>
                <a:lnTo>
                  <a:pt x="343415" y="591220"/>
                </a:lnTo>
                <a:lnTo>
                  <a:pt x="380494" y="557925"/>
                </a:lnTo>
                <a:lnTo>
                  <a:pt x="418477" y="526016"/>
                </a:lnTo>
                <a:lnTo>
                  <a:pt x="457200" y="495523"/>
                </a:lnTo>
                <a:lnTo>
                  <a:pt x="519683" y="449803"/>
                </a:lnTo>
                <a:lnTo>
                  <a:pt x="560751" y="422334"/>
                </a:lnTo>
                <a:lnTo>
                  <a:pt x="602534" y="395823"/>
                </a:lnTo>
                <a:lnTo>
                  <a:pt x="645004" y="370262"/>
                </a:lnTo>
                <a:lnTo>
                  <a:pt x="688130" y="345644"/>
                </a:lnTo>
                <a:lnTo>
                  <a:pt x="731883" y="321962"/>
                </a:lnTo>
                <a:lnTo>
                  <a:pt x="776234" y="299207"/>
                </a:lnTo>
                <a:lnTo>
                  <a:pt x="821152" y="277374"/>
                </a:lnTo>
                <a:lnTo>
                  <a:pt x="866609" y="256453"/>
                </a:lnTo>
                <a:lnTo>
                  <a:pt x="912574" y="236439"/>
                </a:lnTo>
                <a:lnTo>
                  <a:pt x="959018" y="217322"/>
                </a:lnTo>
                <a:lnTo>
                  <a:pt x="1005912" y="199097"/>
                </a:lnTo>
                <a:lnTo>
                  <a:pt x="1053226" y="181755"/>
                </a:lnTo>
                <a:lnTo>
                  <a:pt x="1100930" y="165288"/>
                </a:lnTo>
                <a:lnTo>
                  <a:pt x="1148995" y="149690"/>
                </a:lnTo>
                <a:lnTo>
                  <a:pt x="1197390" y="134953"/>
                </a:lnTo>
                <a:lnTo>
                  <a:pt x="1246087" y="121070"/>
                </a:lnTo>
                <a:lnTo>
                  <a:pt x="1295057" y="108032"/>
                </a:lnTo>
                <a:lnTo>
                  <a:pt x="1344268" y="95833"/>
                </a:lnTo>
                <a:lnTo>
                  <a:pt x="1393692" y="84465"/>
                </a:lnTo>
                <a:lnTo>
                  <a:pt x="1443299" y="73921"/>
                </a:lnTo>
                <a:lnTo>
                  <a:pt x="1493060" y="64193"/>
                </a:lnTo>
                <a:lnTo>
                  <a:pt x="1542945" y="55274"/>
                </a:lnTo>
                <a:lnTo>
                  <a:pt x="1592924" y="47156"/>
                </a:lnTo>
                <a:lnTo>
                  <a:pt x="1642968" y="39831"/>
                </a:lnTo>
                <a:lnTo>
                  <a:pt x="1693047" y="33294"/>
                </a:lnTo>
                <a:lnTo>
                  <a:pt x="1743132" y="27534"/>
                </a:lnTo>
                <a:lnTo>
                  <a:pt x="1793192" y="22547"/>
                </a:lnTo>
                <a:lnTo>
                  <a:pt x="1843199" y="18323"/>
                </a:lnTo>
                <a:lnTo>
                  <a:pt x="1893123" y="14856"/>
                </a:lnTo>
                <a:lnTo>
                  <a:pt x="1942934" y="12138"/>
                </a:lnTo>
                <a:lnTo>
                  <a:pt x="1992602" y="10161"/>
                </a:lnTo>
                <a:lnTo>
                  <a:pt x="2042099" y="8918"/>
                </a:lnTo>
                <a:lnTo>
                  <a:pt x="2091394" y="8402"/>
                </a:lnTo>
                <a:lnTo>
                  <a:pt x="2140458" y="8605"/>
                </a:lnTo>
                <a:lnTo>
                  <a:pt x="2205990" y="10129"/>
                </a:lnTo>
                <a:close/>
              </a:path>
              <a:path w="2205990" h="1299210">
                <a:moveTo>
                  <a:pt x="9143" y="1297909"/>
                </a:moveTo>
                <a:lnTo>
                  <a:pt x="8381" y="1267429"/>
                </a:lnTo>
                <a:lnTo>
                  <a:pt x="8381" y="1297979"/>
                </a:lnTo>
                <a:lnTo>
                  <a:pt x="9143" y="1297909"/>
                </a:lnTo>
                <a:close/>
              </a:path>
            </a:pathLst>
          </a:custGeom>
          <a:solidFill>
            <a:srgbClr val="000000"/>
          </a:solidFill>
        </p:spPr>
        <p:txBody>
          <a:bodyPr wrap="square" lIns="0" tIns="0" rIns="0" bIns="0" rtlCol="0"/>
          <a:lstStyle/>
          <a:p/>
        </p:txBody>
      </p:sp>
      <p:sp>
        <p:nvSpPr>
          <p:cNvPr id="6" name="object 6"/>
          <p:cNvSpPr/>
          <p:nvPr/>
        </p:nvSpPr>
        <p:spPr>
          <a:xfrm>
            <a:off x="5117858" y="4762500"/>
            <a:ext cx="0" cy="1202690"/>
          </a:xfrm>
          <a:custGeom>
            <a:avLst/>
            <a:gdLst/>
            <a:ahLst/>
            <a:cxnLst/>
            <a:rect l="l" t="t" r="r" b="b"/>
            <a:pathLst>
              <a:path w="0" h="1202689">
                <a:moveTo>
                  <a:pt x="0" y="0"/>
                </a:moveTo>
                <a:lnTo>
                  <a:pt x="0" y="1202436"/>
                </a:lnTo>
              </a:path>
            </a:pathLst>
          </a:custGeom>
          <a:ln w="8382">
            <a:solidFill>
              <a:srgbClr val="000000"/>
            </a:solidFill>
          </a:ln>
        </p:spPr>
        <p:txBody>
          <a:bodyPr wrap="square" lIns="0" tIns="0" rIns="0" bIns="0" rtlCol="0"/>
          <a:lstStyle/>
          <a:p/>
        </p:txBody>
      </p:sp>
      <p:sp>
        <p:nvSpPr>
          <p:cNvPr id="7" name="object 7"/>
          <p:cNvSpPr/>
          <p:nvPr/>
        </p:nvSpPr>
        <p:spPr>
          <a:xfrm>
            <a:off x="5110607" y="3522507"/>
            <a:ext cx="2446020" cy="1299210"/>
          </a:xfrm>
          <a:custGeom>
            <a:avLst/>
            <a:gdLst/>
            <a:ahLst/>
            <a:cxnLst/>
            <a:rect l="l" t="t" r="r" b="b"/>
            <a:pathLst>
              <a:path w="2446020" h="1299210">
                <a:moveTo>
                  <a:pt x="2446020" y="18506"/>
                </a:moveTo>
                <a:lnTo>
                  <a:pt x="2414778" y="14696"/>
                </a:lnTo>
                <a:lnTo>
                  <a:pt x="2383536" y="12349"/>
                </a:lnTo>
                <a:lnTo>
                  <a:pt x="2335064" y="8470"/>
                </a:lnTo>
                <a:lnTo>
                  <a:pt x="2286317" y="5315"/>
                </a:lnTo>
                <a:lnTo>
                  <a:pt x="2237321" y="2888"/>
                </a:lnTo>
                <a:lnTo>
                  <a:pt x="2188104" y="1190"/>
                </a:lnTo>
                <a:lnTo>
                  <a:pt x="2138691" y="226"/>
                </a:lnTo>
                <a:lnTo>
                  <a:pt x="2089108" y="0"/>
                </a:lnTo>
                <a:lnTo>
                  <a:pt x="2039382" y="513"/>
                </a:lnTo>
                <a:lnTo>
                  <a:pt x="1989458" y="1775"/>
                </a:lnTo>
                <a:lnTo>
                  <a:pt x="1939366" y="3791"/>
                </a:lnTo>
                <a:lnTo>
                  <a:pt x="1889202" y="6564"/>
                </a:lnTo>
                <a:lnTo>
                  <a:pt x="1838994" y="10098"/>
                </a:lnTo>
                <a:lnTo>
                  <a:pt x="1788769" y="14397"/>
                </a:lnTo>
                <a:lnTo>
                  <a:pt x="1738555" y="19465"/>
                </a:lnTo>
                <a:lnTo>
                  <a:pt x="1688379" y="25306"/>
                </a:lnTo>
                <a:lnTo>
                  <a:pt x="1638269" y="31924"/>
                </a:lnTo>
                <a:lnTo>
                  <a:pt x="1588252" y="39323"/>
                </a:lnTo>
                <a:lnTo>
                  <a:pt x="1538356" y="47508"/>
                </a:lnTo>
                <a:lnTo>
                  <a:pt x="1488609" y="56482"/>
                </a:lnTo>
                <a:lnTo>
                  <a:pt x="1439038" y="66249"/>
                </a:lnTo>
                <a:lnTo>
                  <a:pt x="1389671" y="76814"/>
                </a:lnTo>
                <a:lnTo>
                  <a:pt x="1340535" y="88180"/>
                </a:lnTo>
                <a:lnTo>
                  <a:pt x="1291658" y="100352"/>
                </a:lnTo>
                <a:lnTo>
                  <a:pt x="1243067" y="113333"/>
                </a:lnTo>
                <a:lnTo>
                  <a:pt x="1194790" y="127128"/>
                </a:lnTo>
                <a:lnTo>
                  <a:pt x="1146855" y="141740"/>
                </a:lnTo>
                <a:lnTo>
                  <a:pt x="1099288" y="157174"/>
                </a:lnTo>
                <a:lnTo>
                  <a:pt x="1052118" y="173434"/>
                </a:lnTo>
                <a:lnTo>
                  <a:pt x="1005373" y="190523"/>
                </a:lnTo>
                <a:lnTo>
                  <a:pt x="959079" y="208446"/>
                </a:lnTo>
                <a:lnTo>
                  <a:pt x="913264" y="227207"/>
                </a:lnTo>
                <a:lnTo>
                  <a:pt x="867957" y="246810"/>
                </a:lnTo>
                <a:lnTo>
                  <a:pt x="823183" y="267259"/>
                </a:lnTo>
                <a:lnTo>
                  <a:pt x="778972" y="288558"/>
                </a:lnTo>
                <a:lnTo>
                  <a:pt x="735350" y="310711"/>
                </a:lnTo>
                <a:lnTo>
                  <a:pt x="692346" y="333723"/>
                </a:lnTo>
                <a:lnTo>
                  <a:pt x="649986" y="357596"/>
                </a:lnTo>
                <a:lnTo>
                  <a:pt x="614934" y="378170"/>
                </a:lnTo>
                <a:lnTo>
                  <a:pt x="580644" y="399506"/>
                </a:lnTo>
                <a:lnTo>
                  <a:pt x="541051" y="425247"/>
                </a:lnTo>
                <a:lnTo>
                  <a:pt x="501799" y="452281"/>
                </a:lnTo>
                <a:lnTo>
                  <a:pt x="463025" y="480589"/>
                </a:lnTo>
                <a:lnTo>
                  <a:pt x="424869" y="510153"/>
                </a:lnTo>
                <a:lnTo>
                  <a:pt x="387468" y="540954"/>
                </a:lnTo>
                <a:lnTo>
                  <a:pt x="350959" y="572975"/>
                </a:lnTo>
                <a:lnTo>
                  <a:pt x="315481" y="606196"/>
                </a:lnTo>
                <a:lnTo>
                  <a:pt x="281171" y="640600"/>
                </a:lnTo>
                <a:lnTo>
                  <a:pt x="248168" y="676169"/>
                </a:lnTo>
                <a:lnTo>
                  <a:pt x="216609" y="712884"/>
                </a:lnTo>
                <a:lnTo>
                  <a:pt x="186632" y="750726"/>
                </a:lnTo>
                <a:lnTo>
                  <a:pt x="158376" y="789678"/>
                </a:lnTo>
                <a:lnTo>
                  <a:pt x="131977" y="829720"/>
                </a:lnTo>
                <a:lnTo>
                  <a:pt x="107575" y="870836"/>
                </a:lnTo>
                <a:lnTo>
                  <a:pt x="85307" y="913006"/>
                </a:lnTo>
                <a:lnTo>
                  <a:pt x="65310" y="956212"/>
                </a:lnTo>
                <a:lnTo>
                  <a:pt x="47723" y="1000436"/>
                </a:lnTo>
                <a:lnTo>
                  <a:pt x="32684" y="1045659"/>
                </a:lnTo>
                <a:lnTo>
                  <a:pt x="20330" y="1091864"/>
                </a:lnTo>
                <a:lnTo>
                  <a:pt x="10800" y="1139031"/>
                </a:lnTo>
                <a:lnTo>
                  <a:pt x="4231" y="1187144"/>
                </a:lnTo>
                <a:lnTo>
                  <a:pt x="762" y="1236182"/>
                </a:lnTo>
                <a:lnTo>
                  <a:pt x="0" y="1267424"/>
                </a:lnTo>
                <a:lnTo>
                  <a:pt x="762" y="1298666"/>
                </a:lnTo>
                <a:lnTo>
                  <a:pt x="8382" y="1297973"/>
                </a:lnTo>
                <a:lnTo>
                  <a:pt x="8382" y="1267424"/>
                </a:lnTo>
                <a:lnTo>
                  <a:pt x="9144" y="1236944"/>
                </a:lnTo>
                <a:lnTo>
                  <a:pt x="12514" y="1188267"/>
                </a:lnTo>
                <a:lnTo>
                  <a:pt x="18988" y="1140513"/>
                </a:lnTo>
                <a:lnTo>
                  <a:pt x="28426" y="1093698"/>
                </a:lnTo>
                <a:lnTo>
                  <a:pt x="40689" y="1047841"/>
                </a:lnTo>
                <a:lnTo>
                  <a:pt x="55637" y="1002959"/>
                </a:lnTo>
                <a:lnTo>
                  <a:pt x="73130" y="959070"/>
                </a:lnTo>
                <a:lnTo>
                  <a:pt x="93028" y="916192"/>
                </a:lnTo>
                <a:lnTo>
                  <a:pt x="115193" y="874342"/>
                </a:lnTo>
                <a:lnTo>
                  <a:pt x="139484" y="833538"/>
                </a:lnTo>
                <a:lnTo>
                  <a:pt x="165761" y="793799"/>
                </a:lnTo>
                <a:lnTo>
                  <a:pt x="193886" y="755141"/>
                </a:lnTo>
                <a:lnTo>
                  <a:pt x="223717" y="717582"/>
                </a:lnTo>
                <a:lnTo>
                  <a:pt x="255117" y="681141"/>
                </a:lnTo>
                <a:lnTo>
                  <a:pt x="287945" y="645834"/>
                </a:lnTo>
                <a:lnTo>
                  <a:pt x="322061" y="611680"/>
                </a:lnTo>
                <a:lnTo>
                  <a:pt x="357325" y="578696"/>
                </a:lnTo>
                <a:lnTo>
                  <a:pt x="393599" y="546901"/>
                </a:lnTo>
                <a:lnTo>
                  <a:pt x="430742" y="516311"/>
                </a:lnTo>
                <a:lnTo>
                  <a:pt x="468615" y="486944"/>
                </a:lnTo>
                <a:lnTo>
                  <a:pt x="507078" y="458819"/>
                </a:lnTo>
                <a:lnTo>
                  <a:pt x="545991" y="431953"/>
                </a:lnTo>
                <a:lnTo>
                  <a:pt x="585216" y="406364"/>
                </a:lnTo>
                <a:lnTo>
                  <a:pt x="619506" y="385028"/>
                </a:lnTo>
                <a:lnTo>
                  <a:pt x="653796" y="364454"/>
                </a:lnTo>
                <a:lnTo>
                  <a:pt x="696185" y="340707"/>
                </a:lnTo>
                <a:lnTo>
                  <a:pt x="739198" y="317815"/>
                </a:lnTo>
                <a:lnTo>
                  <a:pt x="782806" y="295773"/>
                </a:lnTo>
                <a:lnTo>
                  <a:pt x="826984" y="274579"/>
                </a:lnTo>
                <a:lnTo>
                  <a:pt x="871706" y="254227"/>
                </a:lnTo>
                <a:lnTo>
                  <a:pt x="916944" y="234715"/>
                </a:lnTo>
                <a:lnTo>
                  <a:pt x="962673" y="216039"/>
                </a:lnTo>
                <a:lnTo>
                  <a:pt x="1008866" y="198195"/>
                </a:lnTo>
                <a:lnTo>
                  <a:pt x="1055496" y="181178"/>
                </a:lnTo>
                <a:lnTo>
                  <a:pt x="1102538" y="164986"/>
                </a:lnTo>
                <a:lnTo>
                  <a:pt x="1149965" y="149613"/>
                </a:lnTo>
                <a:lnTo>
                  <a:pt x="1197751" y="135058"/>
                </a:lnTo>
                <a:lnTo>
                  <a:pt x="1245868" y="121315"/>
                </a:lnTo>
                <a:lnTo>
                  <a:pt x="1294292" y="108381"/>
                </a:lnTo>
                <a:lnTo>
                  <a:pt x="1342994" y="96253"/>
                </a:lnTo>
                <a:lnTo>
                  <a:pt x="1391950" y="84925"/>
                </a:lnTo>
                <a:lnTo>
                  <a:pt x="1441132" y="74395"/>
                </a:lnTo>
                <a:lnTo>
                  <a:pt x="1490514" y="64659"/>
                </a:lnTo>
                <a:lnTo>
                  <a:pt x="1540070" y="55713"/>
                </a:lnTo>
                <a:lnTo>
                  <a:pt x="1589774" y="47553"/>
                </a:lnTo>
                <a:lnTo>
                  <a:pt x="1639598" y="40175"/>
                </a:lnTo>
                <a:lnTo>
                  <a:pt x="1689518" y="33575"/>
                </a:lnTo>
                <a:lnTo>
                  <a:pt x="1739505" y="27751"/>
                </a:lnTo>
                <a:lnTo>
                  <a:pt x="1789534" y="22697"/>
                </a:lnTo>
                <a:lnTo>
                  <a:pt x="1839578" y="18410"/>
                </a:lnTo>
                <a:lnTo>
                  <a:pt x="1889612" y="14886"/>
                </a:lnTo>
                <a:lnTo>
                  <a:pt x="1939608" y="12122"/>
                </a:lnTo>
                <a:lnTo>
                  <a:pt x="1989540" y="10114"/>
                </a:lnTo>
                <a:lnTo>
                  <a:pt x="2039451" y="8856"/>
                </a:lnTo>
                <a:lnTo>
                  <a:pt x="2089316" y="8349"/>
                </a:lnTo>
                <a:lnTo>
                  <a:pt x="2139027" y="8591"/>
                </a:lnTo>
                <a:lnTo>
                  <a:pt x="2188556" y="9576"/>
                </a:lnTo>
                <a:lnTo>
                  <a:pt x="2237875" y="11300"/>
                </a:lnTo>
                <a:lnTo>
                  <a:pt x="2286956" y="13760"/>
                </a:lnTo>
                <a:lnTo>
                  <a:pt x="2335773" y="16949"/>
                </a:lnTo>
                <a:lnTo>
                  <a:pt x="2384298" y="20849"/>
                </a:lnTo>
                <a:lnTo>
                  <a:pt x="2414016" y="23078"/>
                </a:lnTo>
                <a:lnTo>
                  <a:pt x="2445258" y="26126"/>
                </a:lnTo>
                <a:lnTo>
                  <a:pt x="2446020" y="18506"/>
                </a:lnTo>
                <a:close/>
              </a:path>
              <a:path w="2446020" h="1299210">
                <a:moveTo>
                  <a:pt x="9144" y="1297904"/>
                </a:moveTo>
                <a:lnTo>
                  <a:pt x="8382" y="1267424"/>
                </a:lnTo>
                <a:lnTo>
                  <a:pt x="8382" y="1297973"/>
                </a:lnTo>
                <a:lnTo>
                  <a:pt x="9144" y="1297904"/>
                </a:lnTo>
                <a:close/>
              </a:path>
            </a:pathLst>
          </a:custGeom>
          <a:solidFill>
            <a:srgbClr val="000000"/>
          </a:solidFill>
        </p:spPr>
        <p:txBody>
          <a:bodyPr wrap="square" lIns="0" tIns="0" rIns="0" bIns="0" rtlCol="0"/>
          <a:lstStyle/>
          <a:p/>
        </p:txBody>
      </p:sp>
      <p:sp>
        <p:nvSpPr>
          <p:cNvPr id="8" name="object 8"/>
          <p:cNvSpPr txBox="1"/>
          <p:nvPr/>
        </p:nvSpPr>
        <p:spPr>
          <a:xfrm>
            <a:off x="1272673" y="1895731"/>
            <a:ext cx="2607310" cy="1379855"/>
          </a:xfrm>
          <a:prstGeom prst="rect">
            <a:avLst/>
          </a:prstGeom>
        </p:spPr>
        <p:txBody>
          <a:bodyPr wrap="square" lIns="0" tIns="59690" rIns="0" bIns="0" rtlCol="0" vert="horz">
            <a:spAutoFit/>
          </a:bodyPr>
          <a:lstStyle/>
          <a:p>
            <a:pPr marL="349250" indent="-337185">
              <a:lnSpc>
                <a:spcPct val="100000"/>
              </a:lnSpc>
              <a:spcBef>
                <a:spcPts val="470"/>
              </a:spcBef>
              <a:buFont typeface="Franklin Gothic Book"/>
              <a:buChar char="■"/>
              <a:tabLst>
                <a:tab pos="349250" algn="l"/>
                <a:tab pos="349885" algn="l"/>
              </a:tabLst>
            </a:pPr>
            <a:r>
              <a:rPr dirty="0" sz="1750">
                <a:solidFill>
                  <a:srgbClr val="191B0E"/>
                </a:solidFill>
                <a:latin typeface="华文楷体"/>
                <a:cs typeface="华文楷体"/>
              </a:rPr>
              <a:t>覆盖率预测模型</a:t>
            </a:r>
            <a:endParaRPr sz="1750">
              <a:latin typeface="华文楷体"/>
              <a:cs typeface="华文楷体"/>
            </a:endParaRPr>
          </a:p>
          <a:p>
            <a:pPr marL="476884">
              <a:lnSpc>
                <a:spcPct val="100000"/>
              </a:lnSpc>
              <a:spcBef>
                <a:spcPts val="390"/>
              </a:spcBef>
              <a:tabLst>
                <a:tab pos="814069" algn="l"/>
              </a:tabLst>
            </a:pPr>
            <a:r>
              <a:rPr dirty="0" sz="1750">
                <a:solidFill>
                  <a:srgbClr val="191B0E"/>
                </a:solidFill>
                <a:latin typeface="Franklin Gothic Book"/>
                <a:cs typeface="Franklin Gothic Book"/>
              </a:rPr>
              <a:t>–</a:t>
            </a:r>
            <a:r>
              <a:rPr dirty="0" sz="1750">
                <a:solidFill>
                  <a:srgbClr val="191B0E"/>
                </a:solidFill>
                <a:latin typeface="Franklin Gothic Book"/>
                <a:cs typeface="Franklin Gothic Book"/>
              </a:rPr>
              <a:t>	</a:t>
            </a:r>
            <a:r>
              <a:rPr dirty="0" sz="1850" spc="-100" i="1">
                <a:solidFill>
                  <a:srgbClr val="191B0E"/>
                </a:solidFill>
                <a:latin typeface="华文楷体"/>
                <a:cs typeface="华文楷体"/>
              </a:rPr>
              <a:t>覆盖率与时间曲线</a:t>
            </a:r>
            <a:endParaRPr sz="1850">
              <a:latin typeface="华文楷体"/>
              <a:cs typeface="华文楷体"/>
            </a:endParaRPr>
          </a:p>
          <a:p>
            <a:pPr>
              <a:lnSpc>
                <a:spcPct val="100000"/>
              </a:lnSpc>
              <a:spcBef>
                <a:spcPts val="10"/>
              </a:spcBef>
            </a:pPr>
            <a:endParaRPr sz="2650">
              <a:latin typeface="Times New Roman"/>
              <a:cs typeface="Times New Roman"/>
            </a:endParaRPr>
          </a:p>
          <a:p>
            <a:pPr marL="687705">
              <a:lnSpc>
                <a:spcPct val="100000"/>
              </a:lnSpc>
            </a:pPr>
            <a:r>
              <a:rPr dirty="0" sz="2100">
                <a:latin typeface="黑体"/>
                <a:cs typeface="黑体"/>
              </a:rPr>
              <a:t>覆盖率</a:t>
            </a:r>
            <a:endParaRPr sz="2100">
              <a:latin typeface="黑体"/>
              <a:cs typeface="黑体"/>
            </a:endParaRPr>
          </a:p>
        </p:txBody>
      </p:sp>
      <p:sp>
        <p:nvSpPr>
          <p:cNvPr id="9" name="object 9"/>
          <p:cNvSpPr txBox="1"/>
          <p:nvPr/>
        </p:nvSpPr>
        <p:spPr>
          <a:xfrm>
            <a:off x="7805303" y="6047494"/>
            <a:ext cx="560705" cy="346710"/>
          </a:xfrm>
          <a:prstGeom prst="rect">
            <a:avLst/>
          </a:prstGeom>
        </p:spPr>
        <p:txBody>
          <a:bodyPr wrap="square" lIns="0" tIns="13335" rIns="0" bIns="0" rtlCol="0" vert="horz">
            <a:spAutoFit/>
          </a:bodyPr>
          <a:lstStyle/>
          <a:p>
            <a:pPr marL="12700">
              <a:lnSpc>
                <a:spcPct val="100000"/>
              </a:lnSpc>
              <a:spcBef>
                <a:spcPts val="105"/>
              </a:spcBef>
            </a:pPr>
            <a:r>
              <a:rPr dirty="0" sz="2100" spc="5">
                <a:latin typeface="黑体"/>
                <a:cs typeface="黑体"/>
              </a:rPr>
              <a:t>时间</a:t>
            </a:r>
            <a:endParaRPr sz="2100">
              <a:latin typeface="黑体"/>
              <a:cs typeface="黑体"/>
            </a:endParaRPr>
          </a:p>
        </p:txBody>
      </p:sp>
      <p:sp>
        <p:nvSpPr>
          <p:cNvPr id="10" name="object 10"/>
          <p:cNvSpPr txBox="1"/>
          <p:nvPr/>
        </p:nvSpPr>
        <p:spPr>
          <a:xfrm>
            <a:off x="4814204" y="5917186"/>
            <a:ext cx="240029" cy="346710"/>
          </a:xfrm>
          <a:prstGeom prst="rect">
            <a:avLst/>
          </a:prstGeom>
        </p:spPr>
        <p:txBody>
          <a:bodyPr wrap="square" lIns="0" tIns="13335" rIns="0" bIns="0" rtlCol="0" vert="horz">
            <a:spAutoFit/>
          </a:bodyPr>
          <a:lstStyle/>
          <a:p>
            <a:pPr marL="38100">
              <a:lnSpc>
                <a:spcPct val="100000"/>
              </a:lnSpc>
              <a:spcBef>
                <a:spcPts val="105"/>
              </a:spcBef>
            </a:pPr>
            <a:r>
              <a:rPr dirty="0" sz="2100">
                <a:latin typeface="Times New Roman"/>
                <a:cs typeface="Times New Roman"/>
              </a:rPr>
              <a:t>t</a:t>
            </a:r>
            <a:r>
              <a:rPr dirty="0" baseline="-19841" sz="2100">
                <a:latin typeface="Times New Roman"/>
                <a:cs typeface="Times New Roman"/>
              </a:rPr>
              <a:t>1</a:t>
            </a:r>
            <a:endParaRPr baseline="-19841" sz="210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2700020" cy="560705"/>
          </a:xfrm>
          <a:prstGeom prst="rect"/>
        </p:spPr>
        <p:txBody>
          <a:bodyPr wrap="square" lIns="0" tIns="13970" rIns="0" bIns="0" rtlCol="0" vert="horz">
            <a:spAutoFit/>
          </a:bodyPr>
          <a:lstStyle/>
          <a:p>
            <a:pPr marL="12700">
              <a:lnSpc>
                <a:spcPct val="100000"/>
              </a:lnSpc>
              <a:spcBef>
                <a:spcPts val="110"/>
              </a:spcBef>
            </a:pPr>
            <a:r>
              <a:rPr dirty="0" spc="10"/>
              <a:t>软件缺陷管理</a:t>
            </a:r>
          </a:p>
        </p:txBody>
      </p:sp>
      <p:sp>
        <p:nvSpPr>
          <p:cNvPr id="3" name="object 3"/>
          <p:cNvSpPr txBox="1"/>
          <p:nvPr/>
        </p:nvSpPr>
        <p:spPr>
          <a:xfrm>
            <a:off x="1272673" y="1827317"/>
            <a:ext cx="8242300" cy="3317240"/>
          </a:xfrm>
          <a:prstGeom prst="rect">
            <a:avLst/>
          </a:prstGeom>
        </p:spPr>
        <p:txBody>
          <a:bodyPr wrap="square" lIns="0" tIns="115570" rIns="0" bIns="0" rtlCol="0" vert="horz">
            <a:spAutoFit/>
          </a:bodyPr>
          <a:lstStyle/>
          <a:p>
            <a:pPr marL="349250" indent="-337185">
              <a:lnSpc>
                <a:spcPct val="100000"/>
              </a:lnSpc>
              <a:spcBef>
                <a:spcPts val="910"/>
              </a:spcBef>
              <a:buSzPct val="94594"/>
              <a:buFont typeface="Franklin Gothic Book"/>
              <a:buChar char="■"/>
              <a:tabLst>
                <a:tab pos="349250" algn="l"/>
                <a:tab pos="349885" algn="l"/>
              </a:tabLst>
            </a:pPr>
            <a:r>
              <a:rPr dirty="0" sz="1850" spc="-100" i="1">
                <a:solidFill>
                  <a:srgbClr val="191B0E"/>
                </a:solidFill>
                <a:latin typeface="华文楷体"/>
                <a:cs typeface="华文楷体"/>
              </a:rPr>
              <a:t>缺陷管理的目标</a:t>
            </a:r>
            <a:endParaRPr sz="1850">
              <a:latin typeface="华文楷体"/>
              <a:cs typeface="华文楷体"/>
            </a:endParaRPr>
          </a:p>
          <a:p>
            <a:pPr lvl="1" marL="749935" indent="-337185">
              <a:lnSpc>
                <a:spcPct val="100000"/>
              </a:lnSpc>
              <a:spcBef>
                <a:spcPts val="810"/>
              </a:spcBef>
              <a:buSzPct val="94594"/>
              <a:buFont typeface="Franklin Gothic Book"/>
              <a:buChar char="–"/>
              <a:tabLst>
                <a:tab pos="749935" algn="l"/>
                <a:tab pos="750570" algn="l"/>
              </a:tabLst>
            </a:pPr>
            <a:r>
              <a:rPr dirty="0" sz="1850" spc="-100" i="1">
                <a:solidFill>
                  <a:srgbClr val="191B0E"/>
                </a:solidFill>
                <a:latin typeface="华文楷体"/>
                <a:cs typeface="华文楷体"/>
              </a:rPr>
              <a:t>确保每个被发现的缺陷都能够被解决</a:t>
            </a:r>
            <a:endParaRPr sz="1850">
              <a:latin typeface="华文楷体"/>
              <a:cs typeface="华文楷体"/>
            </a:endParaRPr>
          </a:p>
          <a:p>
            <a:pPr lvl="2" marL="1150620" marR="10160" indent="-337185">
              <a:lnSpc>
                <a:spcPts val="1780"/>
              </a:lnSpc>
              <a:spcBef>
                <a:spcPts val="1085"/>
              </a:spcBef>
              <a:buFont typeface="Franklin Gothic Book"/>
              <a:buChar char="■"/>
              <a:tabLst>
                <a:tab pos="1150620" algn="l"/>
                <a:tab pos="1151255" algn="l"/>
              </a:tabLst>
            </a:pPr>
            <a:r>
              <a:rPr dirty="0" sz="1550" spc="25">
                <a:solidFill>
                  <a:srgbClr val="191B0E"/>
                </a:solidFill>
                <a:latin typeface="华文楷体"/>
                <a:cs typeface="华文楷体"/>
              </a:rPr>
              <a:t>这里解决的意思不一定是被修正，也可能是其他处理方式</a:t>
            </a:r>
            <a:r>
              <a:rPr dirty="0" sz="1550">
                <a:solidFill>
                  <a:srgbClr val="191B0E"/>
                </a:solidFill>
                <a:latin typeface="Franklin Gothic Book"/>
                <a:cs typeface="Franklin Gothic Book"/>
              </a:rPr>
              <a:t>(</a:t>
            </a:r>
            <a:r>
              <a:rPr dirty="0" sz="1550" spc="25">
                <a:solidFill>
                  <a:srgbClr val="191B0E"/>
                </a:solidFill>
                <a:latin typeface="华文楷体"/>
                <a:cs typeface="华文楷体"/>
              </a:rPr>
              <a:t>例如，在下一个版本中 修正或不修正</a:t>
            </a:r>
            <a:r>
              <a:rPr dirty="0" sz="1550">
                <a:solidFill>
                  <a:srgbClr val="191B0E"/>
                </a:solidFill>
                <a:latin typeface="Franklin Gothic Book"/>
                <a:cs typeface="Franklin Gothic Book"/>
              </a:rPr>
              <a:t>)</a:t>
            </a:r>
            <a:r>
              <a:rPr dirty="0" sz="1550" spc="25">
                <a:solidFill>
                  <a:srgbClr val="191B0E"/>
                </a:solidFill>
                <a:latin typeface="华文楷体"/>
                <a:cs typeface="华文楷体"/>
              </a:rPr>
              <a:t>。</a:t>
            </a:r>
            <a:endParaRPr sz="1550">
              <a:latin typeface="华文楷体"/>
              <a:cs typeface="华文楷体"/>
            </a:endParaRPr>
          </a:p>
          <a:p>
            <a:pPr lvl="1" marL="749935" indent="-337185">
              <a:lnSpc>
                <a:spcPct val="100000"/>
              </a:lnSpc>
              <a:spcBef>
                <a:spcPts val="775"/>
              </a:spcBef>
              <a:buSzPct val="94594"/>
              <a:buFont typeface="Franklin Gothic Book"/>
              <a:buChar char="–"/>
              <a:tabLst>
                <a:tab pos="749935" algn="l"/>
                <a:tab pos="750570" algn="l"/>
              </a:tabLst>
            </a:pPr>
            <a:r>
              <a:rPr dirty="0" sz="1850" spc="-100" i="1">
                <a:solidFill>
                  <a:srgbClr val="191B0E"/>
                </a:solidFill>
                <a:latin typeface="华文楷体"/>
                <a:cs typeface="华文楷体"/>
              </a:rPr>
              <a:t>收集缺陷数据并根据缺陷趋势曲线识别测试过程的阶段</a:t>
            </a:r>
            <a:endParaRPr sz="1850">
              <a:latin typeface="华文楷体"/>
              <a:cs typeface="华文楷体"/>
            </a:endParaRPr>
          </a:p>
          <a:p>
            <a:pPr lvl="2" marL="1150620" marR="68580" indent="-337185">
              <a:lnSpc>
                <a:spcPts val="1800"/>
              </a:lnSpc>
              <a:spcBef>
                <a:spcPts val="1055"/>
              </a:spcBef>
              <a:buFont typeface="Franklin Gothic Book"/>
              <a:buChar char="■"/>
              <a:tabLst>
                <a:tab pos="1150620" algn="l"/>
                <a:tab pos="1151255" algn="l"/>
              </a:tabLst>
            </a:pPr>
            <a:r>
              <a:rPr dirty="0" sz="1550" spc="25">
                <a:solidFill>
                  <a:srgbClr val="191B0E"/>
                </a:solidFill>
                <a:latin typeface="华文楷体"/>
                <a:cs typeface="华文楷体"/>
              </a:rPr>
              <a:t>决定测试过程是否结束有很多种方式，通过缺陷趋势曲线来确定测试过程是否结 束是常用并且较为有效的一种方式。</a:t>
            </a:r>
            <a:endParaRPr sz="1550">
              <a:latin typeface="华文楷体"/>
              <a:cs typeface="华文楷体"/>
            </a:endParaRPr>
          </a:p>
          <a:p>
            <a:pPr marL="814069" indent="-337185">
              <a:lnSpc>
                <a:spcPct val="100000"/>
              </a:lnSpc>
              <a:spcBef>
                <a:spcPts val="470"/>
              </a:spcBef>
              <a:buSzPct val="94594"/>
              <a:buFont typeface="Franklin Gothic Book"/>
              <a:buChar char="–"/>
              <a:tabLst>
                <a:tab pos="814069" algn="l"/>
                <a:tab pos="814705" algn="l"/>
              </a:tabLst>
            </a:pPr>
            <a:r>
              <a:rPr dirty="0" sz="1850" spc="-100" i="1">
                <a:solidFill>
                  <a:srgbClr val="191B0E"/>
                </a:solidFill>
                <a:latin typeface="华文楷体"/>
                <a:cs typeface="华文楷体"/>
              </a:rPr>
              <a:t>收集缺陷数据并在其上进行数据分析，作为组织的过程财富</a:t>
            </a:r>
            <a:endParaRPr sz="1850">
              <a:latin typeface="华文楷体"/>
              <a:cs typeface="华文楷体"/>
            </a:endParaRPr>
          </a:p>
          <a:p>
            <a:pPr lvl="1" marL="1214755" marR="5080" indent="-337185">
              <a:lnSpc>
                <a:spcPct val="111900"/>
              </a:lnSpc>
              <a:spcBef>
                <a:spcPts val="705"/>
              </a:spcBef>
              <a:buFont typeface="Franklin Gothic Book"/>
              <a:buChar char="■"/>
              <a:tabLst>
                <a:tab pos="1214755" algn="l"/>
                <a:tab pos="1215390" algn="l"/>
              </a:tabLst>
            </a:pPr>
            <a:r>
              <a:rPr dirty="0" sz="1550" spc="25">
                <a:solidFill>
                  <a:srgbClr val="191B0E"/>
                </a:solidFill>
                <a:latin typeface="华文楷体"/>
                <a:cs typeface="华文楷体"/>
              </a:rPr>
              <a:t>在对软件缺陷进行管理时，必须先对软件缺陷数据进行收集，然后才能了解这些 缺陷，并且找出预防和修复它们的方法，以及预防引入新的缺陷。</a:t>
            </a:r>
            <a:endParaRPr sz="1550">
              <a:latin typeface="华文楷体"/>
              <a:cs typeface="华文楷体"/>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2700020" cy="560705"/>
          </a:xfrm>
          <a:prstGeom prst="rect"/>
        </p:spPr>
        <p:txBody>
          <a:bodyPr wrap="square" lIns="0" tIns="13970" rIns="0" bIns="0" rtlCol="0" vert="horz">
            <a:spAutoFit/>
          </a:bodyPr>
          <a:lstStyle/>
          <a:p>
            <a:pPr marL="12700">
              <a:lnSpc>
                <a:spcPct val="100000"/>
              </a:lnSpc>
              <a:spcBef>
                <a:spcPts val="110"/>
              </a:spcBef>
            </a:pPr>
            <a:r>
              <a:rPr dirty="0" spc="10"/>
              <a:t>软件缺陷管理</a:t>
            </a:r>
          </a:p>
        </p:txBody>
      </p:sp>
      <p:sp>
        <p:nvSpPr>
          <p:cNvPr id="3" name="object 3"/>
          <p:cNvSpPr txBox="1"/>
          <p:nvPr/>
        </p:nvSpPr>
        <p:spPr>
          <a:xfrm>
            <a:off x="1272673" y="1940308"/>
            <a:ext cx="8152130" cy="546735"/>
          </a:xfrm>
          <a:prstGeom prst="rect">
            <a:avLst/>
          </a:prstGeom>
        </p:spPr>
        <p:txBody>
          <a:bodyPr wrap="square" lIns="0" tIns="31750" rIns="0" bIns="0" rtlCol="0" vert="horz">
            <a:spAutoFit/>
          </a:bodyPr>
          <a:lstStyle/>
          <a:p>
            <a:pPr marL="349250" marR="5080" indent="-337185">
              <a:lnSpc>
                <a:spcPts val="2000"/>
              </a:lnSpc>
              <a:spcBef>
                <a:spcPts val="250"/>
              </a:spcBef>
              <a:buFont typeface="Franklin Gothic Book"/>
              <a:buChar char="■"/>
              <a:tabLst>
                <a:tab pos="349250" algn="l"/>
                <a:tab pos="349885" algn="l"/>
              </a:tabLst>
            </a:pPr>
            <a:r>
              <a:rPr dirty="0" sz="1750">
                <a:solidFill>
                  <a:srgbClr val="191B0E"/>
                </a:solidFill>
                <a:latin typeface="华文楷体"/>
                <a:cs typeface="华文楷体"/>
              </a:rPr>
              <a:t>作为一个缺陷跟踪管理系统，需要正确的记录错误信息和错误处理信息的全部内 </a:t>
            </a:r>
            <a:r>
              <a:rPr dirty="0" sz="1750">
                <a:solidFill>
                  <a:srgbClr val="191B0E"/>
                </a:solidFill>
                <a:latin typeface="华文楷体"/>
                <a:cs typeface="华文楷体"/>
              </a:rPr>
              <a:t>容</a:t>
            </a:r>
            <a:endParaRPr sz="1750">
              <a:latin typeface="华文楷体"/>
              <a:cs typeface="华文楷体"/>
            </a:endParaRPr>
          </a:p>
        </p:txBody>
      </p:sp>
      <p:sp>
        <p:nvSpPr>
          <p:cNvPr id="4" name="object 4"/>
          <p:cNvSpPr txBox="1"/>
          <p:nvPr/>
        </p:nvSpPr>
        <p:spPr>
          <a:xfrm>
            <a:off x="1761877" y="2748788"/>
            <a:ext cx="1056005" cy="239395"/>
          </a:xfrm>
          <a:prstGeom prst="rect">
            <a:avLst/>
          </a:prstGeom>
        </p:spPr>
        <p:txBody>
          <a:bodyPr wrap="square" lIns="0" tIns="12700" rIns="0" bIns="0" rtlCol="0" vert="horz">
            <a:spAutoFit/>
          </a:bodyPr>
          <a:lstStyle/>
          <a:p>
            <a:pPr marL="12700">
              <a:lnSpc>
                <a:spcPct val="100000"/>
              </a:lnSpc>
              <a:spcBef>
                <a:spcPts val="100"/>
              </a:spcBef>
            </a:pPr>
            <a:r>
              <a:rPr dirty="0" sz="1400" spc="-5">
                <a:latin typeface="Arial"/>
                <a:cs typeface="Arial"/>
              </a:rPr>
              <a:t>Bug</a:t>
            </a:r>
            <a:r>
              <a:rPr dirty="0" sz="1400">
                <a:latin typeface="宋体"/>
                <a:cs typeface="宋体"/>
              </a:rPr>
              <a:t>记录信息</a:t>
            </a:r>
            <a:endParaRPr sz="1400">
              <a:latin typeface="宋体"/>
              <a:cs typeface="宋体"/>
            </a:endParaRPr>
          </a:p>
        </p:txBody>
      </p:sp>
      <p:sp>
        <p:nvSpPr>
          <p:cNvPr id="5" name="object 5"/>
          <p:cNvSpPr txBox="1"/>
          <p:nvPr/>
        </p:nvSpPr>
        <p:spPr>
          <a:xfrm>
            <a:off x="2162695" y="2962757"/>
            <a:ext cx="2237740" cy="2847975"/>
          </a:xfrm>
          <a:prstGeom prst="rect">
            <a:avLst/>
          </a:prstGeom>
        </p:spPr>
        <p:txBody>
          <a:bodyPr wrap="square" lIns="0" tIns="55880" rIns="0" bIns="0" rtlCol="0" vert="horz">
            <a:spAutoFit/>
          </a:bodyPr>
          <a:lstStyle/>
          <a:p>
            <a:pPr marL="262890" indent="-250825">
              <a:lnSpc>
                <a:spcPct val="100000"/>
              </a:lnSpc>
              <a:spcBef>
                <a:spcPts val="440"/>
              </a:spcBef>
              <a:buFont typeface="Wingdings"/>
              <a:buChar char=""/>
              <a:tabLst>
                <a:tab pos="263525" algn="l"/>
              </a:tabLst>
            </a:pPr>
            <a:r>
              <a:rPr dirty="0" sz="1400">
                <a:latin typeface="宋体"/>
                <a:cs typeface="宋体"/>
              </a:rPr>
              <a:t>测试软件名称</a:t>
            </a:r>
            <a:endParaRPr sz="1400">
              <a:latin typeface="宋体"/>
              <a:cs typeface="宋体"/>
            </a:endParaRPr>
          </a:p>
          <a:p>
            <a:pPr marL="262890" indent="-250825">
              <a:lnSpc>
                <a:spcPct val="100000"/>
              </a:lnSpc>
              <a:spcBef>
                <a:spcPts val="340"/>
              </a:spcBef>
              <a:buFont typeface="Wingdings"/>
              <a:buChar char=""/>
              <a:tabLst>
                <a:tab pos="263525" algn="l"/>
              </a:tabLst>
            </a:pPr>
            <a:r>
              <a:rPr dirty="0" sz="1400">
                <a:latin typeface="宋体"/>
                <a:cs typeface="宋体"/>
              </a:rPr>
              <a:t>测试版本号</a:t>
            </a:r>
            <a:endParaRPr sz="1400">
              <a:latin typeface="宋体"/>
              <a:cs typeface="宋体"/>
            </a:endParaRPr>
          </a:p>
          <a:p>
            <a:pPr marL="262890" indent="-250825">
              <a:lnSpc>
                <a:spcPct val="100000"/>
              </a:lnSpc>
              <a:spcBef>
                <a:spcPts val="340"/>
              </a:spcBef>
              <a:buFont typeface="Wingdings"/>
              <a:buChar char=""/>
              <a:tabLst>
                <a:tab pos="263525" algn="l"/>
              </a:tabLst>
            </a:pPr>
            <a:r>
              <a:rPr dirty="0" sz="1400">
                <a:latin typeface="宋体"/>
                <a:cs typeface="宋体"/>
              </a:rPr>
              <a:t>测试人名称</a:t>
            </a:r>
            <a:endParaRPr sz="1400">
              <a:latin typeface="宋体"/>
              <a:cs typeface="宋体"/>
            </a:endParaRPr>
          </a:p>
          <a:p>
            <a:pPr marL="262890" indent="-250825">
              <a:lnSpc>
                <a:spcPct val="100000"/>
              </a:lnSpc>
              <a:spcBef>
                <a:spcPts val="340"/>
              </a:spcBef>
              <a:buFont typeface="Wingdings"/>
              <a:buChar char=""/>
              <a:tabLst>
                <a:tab pos="263525" algn="l"/>
              </a:tabLst>
            </a:pPr>
            <a:r>
              <a:rPr dirty="0" sz="1400">
                <a:latin typeface="宋体"/>
                <a:cs typeface="宋体"/>
              </a:rPr>
              <a:t>测试用例</a:t>
            </a:r>
            <a:endParaRPr sz="1400">
              <a:latin typeface="宋体"/>
              <a:cs typeface="宋体"/>
            </a:endParaRPr>
          </a:p>
          <a:p>
            <a:pPr marL="262890" indent="-250825">
              <a:lnSpc>
                <a:spcPct val="100000"/>
              </a:lnSpc>
              <a:spcBef>
                <a:spcPts val="340"/>
              </a:spcBef>
              <a:buFont typeface="Wingdings"/>
              <a:buChar char=""/>
              <a:tabLst>
                <a:tab pos="263525" algn="l"/>
              </a:tabLst>
            </a:pPr>
            <a:r>
              <a:rPr dirty="0" sz="1400">
                <a:latin typeface="宋体"/>
                <a:cs typeface="宋体"/>
              </a:rPr>
              <a:t>标题</a:t>
            </a:r>
            <a:endParaRPr sz="1400">
              <a:latin typeface="宋体"/>
              <a:cs typeface="宋体"/>
            </a:endParaRPr>
          </a:p>
          <a:p>
            <a:pPr marL="262890" indent="-250825">
              <a:lnSpc>
                <a:spcPct val="100000"/>
              </a:lnSpc>
              <a:spcBef>
                <a:spcPts val="340"/>
              </a:spcBef>
              <a:buFont typeface="Wingdings"/>
              <a:buChar char=""/>
              <a:tabLst>
                <a:tab pos="263525" algn="l"/>
              </a:tabLst>
            </a:pPr>
            <a:r>
              <a:rPr dirty="0" sz="1400">
                <a:latin typeface="宋体"/>
                <a:cs typeface="宋体"/>
              </a:rPr>
              <a:t>测试软件和硬件配置环境</a:t>
            </a:r>
            <a:endParaRPr sz="1400">
              <a:latin typeface="宋体"/>
              <a:cs typeface="宋体"/>
            </a:endParaRPr>
          </a:p>
          <a:p>
            <a:pPr marL="262890" indent="-250825">
              <a:lnSpc>
                <a:spcPct val="100000"/>
              </a:lnSpc>
              <a:spcBef>
                <a:spcPts val="340"/>
              </a:spcBef>
              <a:buFont typeface="Wingdings"/>
              <a:buChar char=""/>
              <a:tabLst>
                <a:tab pos="263525" algn="l"/>
              </a:tabLst>
            </a:pPr>
            <a:r>
              <a:rPr dirty="0" sz="1400">
                <a:latin typeface="宋体"/>
                <a:cs typeface="宋体"/>
              </a:rPr>
              <a:t>发现软件错误的类型</a:t>
            </a:r>
            <a:endParaRPr sz="1400">
              <a:latin typeface="宋体"/>
              <a:cs typeface="宋体"/>
            </a:endParaRPr>
          </a:p>
          <a:p>
            <a:pPr marL="262890" indent="-250825">
              <a:lnSpc>
                <a:spcPct val="100000"/>
              </a:lnSpc>
              <a:spcBef>
                <a:spcPts val="340"/>
              </a:spcBef>
              <a:buFont typeface="Wingdings"/>
              <a:buChar char=""/>
              <a:tabLst>
                <a:tab pos="263525" algn="l"/>
              </a:tabLst>
            </a:pPr>
            <a:r>
              <a:rPr dirty="0" sz="1400">
                <a:latin typeface="宋体"/>
                <a:cs typeface="宋体"/>
              </a:rPr>
              <a:t>错误严重等级</a:t>
            </a:r>
            <a:endParaRPr sz="1400">
              <a:latin typeface="宋体"/>
              <a:cs typeface="宋体"/>
            </a:endParaRPr>
          </a:p>
          <a:p>
            <a:pPr marL="262890" indent="-250825">
              <a:lnSpc>
                <a:spcPct val="100000"/>
              </a:lnSpc>
              <a:spcBef>
                <a:spcPts val="340"/>
              </a:spcBef>
              <a:buFont typeface="Wingdings"/>
              <a:buChar char=""/>
              <a:tabLst>
                <a:tab pos="263525" algn="l"/>
              </a:tabLst>
            </a:pPr>
            <a:r>
              <a:rPr dirty="0" sz="1400">
                <a:latin typeface="宋体"/>
                <a:cs typeface="宋体"/>
              </a:rPr>
              <a:t>详细步骤</a:t>
            </a:r>
            <a:endParaRPr sz="1400">
              <a:latin typeface="宋体"/>
              <a:cs typeface="宋体"/>
            </a:endParaRPr>
          </a:p>
          <a:p>
            <a:pPr marL="262890" indent="-250825">
              <a:lnSpc>
                <a:spcPct val="100000"/>
              </a:lnSpc>
              <a:spcBef>
                <a:spcPts val="340"/>
              </a:spcBef>
              <a:buFont typeface="Wingdings"/>
              <a:buChar char=""/>
              <a:tabLst>
                <a:tab pos="263525" algn="l"/>
              </a:tabLst>
            </a:pPr>
            <a:r>
              <a:rPr dirty="0" sz="1400">
                <a:latin typeface="宋体"/>
                <a:cs typeface="宋体"/>
              </a:rPr>
              <a:t>必要的附图</a:t>
            </a:r>
            <a:endParaRPr sz="1400">
              <a:latin typeface="宋体"/>
              <a:cs typeface="宋体"/>
            </a:endParaRPr>
          </a:p>
          <a:p>
            <a:pPr marL="262890" indent="-250825">
              <a:lnSpc>
                <a:spcPct val="100000"/>
              </a:lnSpc>
              <a:spcBef>
                <a:spcPts val="340"/>
              </a:spcBef>
              <a:buFont typeface="Wingdings"/>
              <a:buChar char=""/>
              <a:tabLst>
                <a:tab pos="263525" algn="l"/>
              </a:tabLst>
            </a:pPr>
            <a:r>
              <a:rPr dirty="0" sz="1400">
                <a:latin typeface="宋体"/>
                <a:cs typeface="宋体"/>
              </a:rPr>
              <a:t>发生错误的模块</a:t>
            </a:r>
            <a:r>
              <a:rPr dirty="0" sz="1400">
                <a:latin typeface="Arial"/>
                <a:cs typeface="Arial"/>
              </a:rPr>
              <a:t>…</a:t>
            </a:r>
            <a:endParaRPr sz="1400">
              <a:latin typeface="Arial"/>
              <a:cs typeface="Arial"/>
            </a:endParaRPr>
          </a:p>
        </p:txBody>
      </p:sp>
      <p:sp>
        <p:nvSpPr>
          <p:cNvPr id="6" name="object 6"/>
          <p:cNvSpPr txBox="1"/>
          <p:nvPr/>
        </p:nvSpPr>
        <p:spPr>
          <a:xfrm>
            <a:off x="5233551" y="2638980"/>
            <a:ext cx="2386965" cy="1797685"/>
          </a:xfrm>
          <a:prstGeom prst="rect">
            <a:avLst/>
          </a:prstGeom>
        </p:spPr>
        <p:txBody>
          <a:bodyPr wrap="square" lIns="0" tIns="123825" rIns="0" bIns="0" rtlCol="0" vert="horz">
            <a:spAutoFit/>
          </a:bodyPr>
          <a:lstStyle/>
          <a:p>
            <a:pPr marL="12700">
              <a:lnSpc>
                <a:spcPct val="100000"/>
              </a:lnSpc>
              <a:spcBef>
                <a:spcPts val="975"/>
              </a:spcBef>
            </a:pPr>
            <a:r>
              <a:rPr dirty="0" sz="1400" spc="-5">
                <a:latin typeface="Arial"/>
                <a:cs typeface="Arial"/>
              </a:rPr>
              <a:t>Bug</a:t>
            </a:r>
            <a:r>
              <a:rPr dirty="0" sz="1400">
                <a:latin typeface="宋体"/>
                <a:cs typeface="宋体"/>
              </a:rPr>
              <a:t>处理信息</a:t>
            </a:r>
            <a:endParaRPr sz="1400">
              <a:latin typeface="宋体"/>
              <a:cs typeface="宋体"/>
            </a:endParaRPr>
          </a:p>
          <a:p>
            <a:pPr marL="571500" indent="-158750">
              <a:lnSpc>
                <a:spcPct val="100000"/>
              </a:lnSpc>
              <a:spcBef>
                <a:spcPts val="1005"/>
              </a:spcBef>
              <a:buSzPct val="93548"/>
              <a:buFont typeface="Wingdings"/>
              <a:buChar char=""/>
              <a:tabLst>
                <a:tab pos="572135" algn="l"/>
              </a:tabLst>
            </a:pPr>
            <a:r>
              <a:rPr dirty="0" sz="1550" spc="25">
                <a:latin typeface="宋体"/>
                <a:cs typeface="宋体"/>
              </a:rPr>
              <a:t>处理者姓名</a:t>
            </a:r>
            <a:endParaRPr sz="1550">
              <a:latin typeface="宋体"/>
              <a:cs typeface="宋体"/>
            </a:endParaRPr>
          </a:p>
          <a:p>
            <a:pPr marL="571500" indent="-158750">
              <a:lnSpc>
                <a:spcPct val="100000"/>
              </a:lnSpc>
              <a:spcBef>
                <a:spcPts val="985"/>
              </a:spcBef>
              <a:buSzPct val="93548"/>
              <a:buFont typeface="Wingdings"/>
              <a:buChar char=""/>
              <a:tabLst>
                <a:tab pos="572135" algn="l"/>
              </a:tabLst>
            </a:pPr>
            <a:r>
              <a:rPr dirty="0" sz="1550" spc="25">
                <a:latin typeface="宋体"/>
                <a:cs typeface="宋体"/>
              </a:rPr>
              <a:t>处理时间</a:t>
            </a:r>
            <a:endParaRPr sz="1550">
              <a:latin typeface="宋体"/>
              <a:cs typeface="宋体"/>
            </a:endParaRPr>
          </a:p>
          <a:p>
            <a:pPr marL="571500" indent="-158750">
              <a:lnSpc>
                <a:spcPct val="100000"/>
              </a:lnSpc>
              <a:spcBef>
                <a:spcPts val="980"/>
              </a:spcBef>
              <a:buSzPct val="93548"/>
              <a:buFont typeface="Wingdings"/>
              <a:buChar char=""/>
              <a:tabLst>
                <a:tab pos="572135" algn="l"/>
              </a:tabLst>
            </a:pPr>
            <a:r>
              <a:rPr dirty="0" sz="1550" spc="25">
                <a:latin typeface="宋体"/>
                <a:cs typeface="宋体"/>
              </a:rPr>
              <a:t>处理步骤</a:t>
            </a:r>
            <a:endParaRPr sz="1550">
              <a:latin typeface="宋体"/>
              <a:cs typeface="宋体"/>
            </a:endParaRPr>
          </a:p>
          <a:p>
            <a:pPr marL="571500" indent="-158750">
              <a:lnSpc>
                <a:spcPct val="100000"/>
              </a:lnSpc>
              <a:spcBef>
                <a:spcPts val="980"/>
              </a:spcBef>
              <a:buSzPct val="93548"/>
              <a:buFont typeface="Wingdings"/>
              <a:buChar char=""/>
              <a:tabLst>
                <a:tab pos="572135" algn="l"/>
              </a:tabLst>
            </a:pPr>
            <a:r>
              <a:rPr dirty="0" sz="1550" spc="25">
                <a:latin typeface="宋体"/>
                <a:cs typeface="宋体"/>
              </a:rPr>
              <a:t>缺陷记录的当前状态</a:t>
            </a:r>
            <a:endParaRPr sz="1550">
              <a:latin typeface="宋体"/>
              <a:cs typeface="宋体"/>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2700020" cy="560705"/>
          </a:xfrm>
          <a:prstGeom prst="rect"/>
        </p:spPr>
        <p:txBody>
          <a:bodyPr wrap="square" lIns="0" tIns="13970" rIns="0" bIns="0" rtlCol="0" vert="horz">
            <a:spAutoFit/>
          </a:bodyPr>
          <a:lstStyle/>
          <a:p>
            <a:pPr marL="12700">
              <a:lnSpc>
                <a:spcPct val="100000"/>
              </a:lnSpc>
              <a:spcBef>
                <a:spcPts val="110"/>
              </a:spcBef>
            </a:pPr>
            <a:r>
              <a:rPr dirty="0" spc="10"/>
              <a:t>软件缺陷状态</a:t>
            </a:r>
          </a:p>
        </p:txBody>
      </p:sp>
      <p:sp>
        <p:nvSpPr>
          <p:cNvPr id="3" name="object 3"/>
          <p:cNvSpPr txBox="1"/>
          <p:nvPr/>
        </p:nvSpPr>
        <p:spPr>
          <a:xfrm>
            <a:off x="1272673" y="1921258"/>
            <a:ext cx="2858770" cy="213360"/>
          </a:xfrm>
          <a:prstGeom prst="rect">
            <a:avLst/>
          </a:prstGeom>
        </p:spPr>
        <p:txBody>
          <a:bodyPr wrap="square" lIns="0" tIns="16510" rIns="0" bIns="0" rtlCol="0" vert="horz">
            <a:spAutoFit/>
          </a:bodyPr>
          <a:lstStyle/>
          <a:p>
            <a:pPr marL="349250" indent="-337185">
              <a:lnSpc>
                <a:spcPct val="100000"/>
              </a:lnSpc>
              <a:spcBef>
                <a:spcPts val="130"/>
              </a:spcBef>
              <a:buFont typeface="Franklin Gothic Book"/>
              <a:buChar char="■"/>
              <a:tabLst>
                <a:tab pos="349250" algn="l"/>
                <a:tab pos="349885" algn="l"/>
              </a:tabLst>
            </a:pPr>
            <a:r>
              <a:rPr dirty="0" sz="1200" spc="25">
                <a:solidFill>
                  <a:srgbClr val="191B0E"/>
                </a:solidFill>
                <a:latin typeface="华文楷体"/>
                <a:cs typeface="华文楷体"/>
              </a:rPr>
              <a:t>软件缺陷的主要状态包括以下的内容</a:t>
            </a:r>
            <a:endParaRPr sz="1200">
              <a:latin typeface="华文楷体"/>
              <a:cs typeface="华文楷体"/>
            </a:endParaRPr>
          </a:p>
        </p:txBody>
      </p:sp>
      <p:sp>
        <p:nvSpPr>
          <p:cNvPr id="4" name="object 4"/>
          <p:cNvSpPr txBox="1"/>
          <p:nvPr/>
        </p:nvSpPr>
        <p:spPr>
          <a:xfrm>
            <a:off x="3677545" y="2110484"/>
            <a:ext cx="2989580" cy="891540"/>
          </a:xfrm>
          <a:prstGeom prst="rect">
            <a:avLst/>
          </a:prstGeom>
        </p:spPr>
        <p:txBody>
          <a:bodyPr wrap="square" lIns="0" tIns="31114" rIns="0" bIns="0" rtlCol="0" vert="horz">
            <a:spAutoFit/>
          </a:bodyPr>
          <a:lstStyle/>
          <a:p>
            <a:pPr marL="12700">
              <a:lnSpc>
                <a:spcPct val="100000"/>
              </a:lnSpc>
              <a:spcBef>
                <a:spcPts val="244"/>
              </a:spcBef>
            </a:pPr>
            <a:r>
              <a:rPr dirty="0" sz="1300" spc="-75" i="1">
                <a:solidFill>
                  <a:srgbClr val="191B0E"/>
                </a:solidFill>
                <a:latin typeface="华文楷体"/>
                <a:cs typeface="华文楷体"/>
              </a:rPr>
              <a:t>测试中新报告的软件缺陷；</a:t>
            </a:r>
            <a:endParaRPr sz="1300">
              <a:latin typeface="华文楷体"/>
              <a:cs typeface="华文楷体"/>
            </a:endParaRPr>
          </a:p>
          <a:p>
            <a:pPr marL="12700">
              <a:lnSpc>
                <a:spcPct val="100000"/>
              </a:lnSpc>
              <a:spcBef>
                <a:spcPts val="140"/>
              </a:spcBef>
            </a:pPr>
            <a:r>
              <a:rPr dirty="0" sz="1300" spc="-75" i="1">
                <a:solidFill>
                  <a:srgbClr val="191B0E"/>
                </a:solidFill>
                <a:latin typeface="华文楷体"/>
                <a:cs typeface="华文楷体"/>
              </a:rPr>
              <a:t>被确认并分配给相关开发人员处理；</a:t>
            </a:r>
            <a:endParaRPr sz="1300">
              <a:latin typeface="华文楷体"/>
              <a:cs typeface="华文楷体"/>
            </a:endParaRPr>
          </a:p>
          <a:p>
            <a:pPr marL="12700" marR="5080">
              <a:lnSpc>
                <a:spcPct val="109200"/>
              </a:lnSpc>
            </a:pPr>
            <a:r>
              <a:rPr dirty="0" sz="1300" spc="-75" i="1">
                <a:solidFill>
                  <a:srgbClr val="191B0E"/>
                </a:solidFill>
                <a:latin typeface="华文楷体"/>
                <a:cs typeface="华文楷体"/>
              </a:rPr>
              <a:t>开发人员已完成修正，等待测试人员验证； </a:t>
            </a:r>
            <a:r>
              <a:rPr dirty="0" sz="1300" spc="-70" i="1">
                <a:solidFill>
                  <a:srgbClr val="191B0E"/>
                </a:solidFill>
                <a:latin typeface="华文楷体"/>
                <a:cs typeface="华文楷体"/>
              </a:rPr>
              <a:t>拒绝修改缺陷；</a:t>
            </a:r>
            <a:endParaRPr sz="1300">
              <a:latin typeface="华文楷体"/>
              <a:cs typeface="华文楷体"/>
            </a:endParaRPr>
          </a:p>
        </p:txBody>
      </p:sp>
      <p:sp>
        <p:nvSpPr>
          <p:cNvPr id="5" name="object 5"/>
          <p:cNvSpPr txBox="1"/>
          <p:nvPr/>
        </p:nvSpPr>
        <p:spPr>
          <a:xfrm>
            <a:off x="1737493" y="2110484"/>
            <a:ext cx="1502410" cy="1323975"/>
          </a:xfrm>
          <a:prstGeom prst="rect">
            <a:avLst/>
          </a:prstGeom>
        </p:spPr>
        <p:txBody>
          <a:bodyPr wrap="square" lIns="0" tIns="31114" rIns="0" bIns="0" rtlCol="0" vert="horz">
            <a:spAutoFit/>
          </a:bodyPr>
          <a:lstStyle/>
          <a:p>
            <a:pPr marL="349250" indent="-337185">
              <a:lnSpc>
                <a:spcPct val="100000"/>
              </a:lnSpc>
              <a:spcBef>
                <a:spcPts val="244"/>
              </a:spcBef>
              <a:buSzPct val="92307"/>
              <a:buFont typeface="Franklin Gothic Book"/>
              <a:buChar char="–"/>
              <a:tabLst>
                <a:tab pos="349250" algn="l"/>
                <a:tab pos="349885" algn="l"/>
              </a:tabLst>
            </a:pPr>
            <a:r>
              <a:rPr dirty="0" sz="1300" spc="-70" i="1">
                <a:solidFill>
                  <a:srgbClr val="191B0E"/>
                </a:solidFill>
                <a:latin typeface="华文楷体"/>
                <a:cs typeface="华文楷体"/>
              </a:rPr>
              <a:t>新建</a:t>
            </a:r>
            <a:r>
              <a:rPr dirty="0" sz="1200" spc="-10" i="1">
                <a:solidFill>
                  <a:srgbClr val="191B0E"/>
                </a:solidFill>
                <a:latin typeface="Franklin Gothic Book"/>
                <a:cs typeface="Franklin Gothic Book"/>
              </a:rPr>
              <a:t>(New)</a:t>
            </a:r>
            <a:r>
              <a:rPr dirty="0" sz="1300" spc="-10" i="1">
                <a:solidFill>
                  <a:srgbClr val="191B0E"/>
                </a:solidFill>
                <a:latin typeface="华文楷体"/>
                <a:cs typeface="华文楷体"/>
              </a:rPr>
              <a:t>：</a:t>
            </a:r>
            <a:endParaRPr sz="1300">
              <a:latin typeface="华文楷体"/>
              <a:cs typeface="华文楷体"/>
            </a:endParaRPr>
          </a:p>
          <a:p>
            <a:pPr marL="349250" indent="-337185">
              <a:lnSpc>
                <a:spcPct val="100000"/>
              </a:lnSpc>
              <a:spcBef>
                <a:spcPts val="140"/>
              </a:spcBef>
              <a:buSzPct val="92307"/>
              <a:buFont typeface="Franklin Gothic Book"/>
              <a:buChar char="–"/>
              <a:tabLst>
                <a:tab pos="349250" algn="l"/>
                <a:tab pos="349885" algn="l"/>
              </a:tabLst>
            </a:pPr>
            <a:r>
              <a:rPr dirty="0" sz="1300" spc="-70" i="1">
                <a:solidFill>
                  <a:srgbClr val="191B0E"/>
                </a:solidFill>
                <a:latin typeface="华文楷体"/>
                <a:cs typeface="华文楷体"/>
              </a:rPr>
              <a:t>打开</a:t>
            </a:r>
            <a:r>
              <a:rPr dirty="0" sz="1300" spc="-100" i="1">
                <a:solidFill>
                  <a:srgbClr val="191B0E"/>
                </a:solidFill>
                <a:latin typeface="华文楷体"/>
                <a:cs typeface="华文楷体"/>
              </a:rPr>
              <a:t> </a:t>
            </a:r>
            <a:r>
              <a:rPr dirty="0" sz="1200" spc="-5" i="1">
                <a:solidFill>
                  <a:srgbClr val="191B0E"/>
                </a:solidFill>
                <a:latin typeface="Franklin Gothic Book"/>
                <a:cs typeface="Franklin Gothic Book"/>
              </a:rPr>
              <a:t>(Open)</a:t>
            </a:r>
            <a:r>
              <a:rPr dirty="0" sz="1300" spc="-5" i="1">
                <a:solidFill>
                  <a:srgbClr val="191B0E"/>
                </a:solidFill>
                <a:latin typeface="华文楷体"/>
                <a:cs typeface="华文楷体"/>
              </a:rPr>
              <a:t>：</a:t>
            </a:r>
            <a:endParaRPr sz="1300">
              <a:latin typeface="华文楷体"/>
              <a:cs typeface="华文楷体"/>
            </a:endParaRPr>
          </a:p>
          <a:p>
            <a:pPr marL="349250" indent="-337185">
              <a:lnSpc>
                <a:spcPct val="100000"/>
              </a:lnSpc>
              <a:spcBef>
                <a:spcPts val="145"/>
              </a:spcBef>
              <a:buSzPct val="92307"/>
              <a:buFont typeface="Franklin Gothic Book"/>
              <a:buChar char="–"/>
              <a:tabLst>
                <a:tab pos="349250" algn="l"/>
                <a:tab pos="349885" algn="l"/>
              </a:tabLst>
            </a:pPr>
            <a:r>
              <a:rPr dirty="0" sz="1300" spc="-70" i="1">
                <a:solidFill>
                  <a:srgbClr val="191B0E"/>
                </a:solidFill>
                <a:latin typeface="华文楷体"/>
                <a:cs typeface="华文楷体"/>
              </a:rPr>
              <a:t>修正</a:t>
            </a:r>
            <a:r>
              <a:rPr dirty="0" sz="1200" spc="5" i="1">
                <a:solidFill>
                  <a:srgbClr val="191B0E"/>
                </a:solidFill>
                <a:latin typeface="Franklin Gothic Book"/>
                <a:cs typeface="Franklin Gothic Book"/>
              </a:rPr>
              <a:t>(Fi</a:t>
            </a:r>
            <a:r>
              <a:rPr dirty="0" sz="1200" spc="-20" i="1">
                <a:solidFill>
                  <a:srgbClr val="191B0E"/>
                </a:solidFill>
                <a:latin typeface="Franklin Gothic Book"/>
                <a:cs typeface="Franklin Gothic Book"/>
              </a:rPr>
              <a:t>x</a:t>
            </a:r>
            <a:r>
              <a:rPr dirty="0" sz="1200" spc="10" i="1">
                <a:solidFill>
                  <a:srgbClr val="191B0E"/>
                </a:solidFill>
                <a:latin typeface="Franklin Gothic Book"/>
                <a:cs typeface="Franklin Gothic Book"/>
              </a:rPr>
              <a:t>ed</a:t>
            </a:r>
            <a:r>
              <a:rPr dirty="0" sz="1200" spc="5" i="1">
                <a:solidFill>
                  <a:srgbClr val="191B0E"/>
                </a:solidFill>
                <a:latin typeface="Franklin Gothic Book"/>
                <a:cs typeface="Franklin Gothic Book"/>
              </a:rPr>
              <a:t>)</a:t>
            </a:r>
            <a:r>
              <a:rPr dirty="0" sz="1300" spc="-70" i="1">
                <a:solidFill>
                  <a:srgbClr val="191B0E"/>
                </a:solidFill>
                <a:latin typeface="华文楷体"/>
                <a:cs typeface="华文楷体"/>
              </a:rPr>
              <a:t>：</a:t>
            </a:r>
            <a:endParaRPr sz="1300">
              <a:latin typeface="华文楷体"/>
              <a:cs typeface="华文楷体"/>
            </a:endParaRPr>
          </a:p>
          <a:p>
            <a:pPr marL="349250" indent="-337185">
              <a:lnSpc>
                <a:spcPct val="100000"/>
              </a:lnSpc>
              <a:spcBef>
                <a:spcPts val="145"/>
              </a:spcBef>
              <a:buSzPct val="92307"/>
              <a:buFont typeface="Franklin Gothic Book"/>
              <a:buChar char="–"/>
              <a:tabLst>
                <a:tab pos="349250" algn="l"/>
                <a:tab pos="349885" algn="l"/>
              </a:tabLst>
            </a:pPr>
            <a:r>
              <a:rPr dirty="0" sz="1300" spc="-70" i="1">
                <a:solidFill>
                  <a:srgbClr val="191B0E"/>
                </a:solidFill>
                <a:latin typeface="华文楷体"/>
                <a:cs typeface="华文楷体"/>
              </a:rPr>
              <a:t>拒绝</a:t>
            </a:r>
            <a:r>
              <a:rPr dirty="0" sz="1200" spc="5" i="1">
                <a:solidFill>
                  <a:srgbClr val="191B0E"/>
                </a:solidFill>
                <a:latin typeface="Franklin Gothic Book"/>
                <a:cs typeface="Franklin Gothic Book"/>
              </a:rPr>
              <a:t>(Declined</a:t>
            </a:r>
            <a:r>
              <a:rPr dirty="0" sz="1200" spc="5" i="1">
                <a:solidFill>
                  <a:srgbClr val="191B0E"/>
                </a:solidFill>
                <a:latin typeface="Franklin Gothic Book"/>
                <a:cs typeface="Franklin Gothic Book"/>
              </a:rPr>
              <a:t>)</a:t>
            </a:r>
            <a:r>
              <a:rPr dirty="0" sz="1300" spc="-70" i="1">
                <a:solidFill>
                  <a:srgbClr val="191B0E"/>
                </a:solidFill>
                <a:latin typeface="华文楷体"/>
                <a:cs typeface="华文楷体"/>
              </a:rPr>
              <a:t>：</a:t>
            </a:r>
            <a:endParaRPr sz="1300">
              <a:latin typeface="华文楷体"/>
              <a:cs typeface="华文楷体"/>
            </a:endParaRPr>
          </a:p>
          <a:p>
            <a:pPr marL="349250" indent="-337185">
              <a:lnSpc>
                <a:spcPct val="100000"/>
              </a:lnSpc>
              <a:spcBef>
                <a:spcPts val="145"/>
              </a:spcBef>
              <a:buSzPct val="92307"/>
              <a:buFont typeface="Franklin Gothic Book"/>
              <a:buChar char="–"/>
              <a:tabLst>
                <a:tab pos="349250" algn="l"/>
                <a:tab pos="349885" algn="l"/>
              </a:tabLst>
            </a:pPr>
            <a:r>
              <a:rPr dirty="0" sz="1300" spc="-70" i="1">
                <a:solidFill>
                  <a:srgbClr val="191B0E"/>
                </a:solidFill>
                <a:latin typeface="华文楷体"/>
                <a:cs typeface="华文楷体"/>
              </a:rPr>
              <a:t>延期</a:t>
            </a:r>
            <a:r>
              <a:rPr dirty="0" sz="1200" spc="5" i="1">
                <a:solidFill>
                  <a:srgbClr val="191B0E"/>
                </a:solidFill>
                <a:latin typeface="Franklin Gothic Book"/>
                <a:cs typeface="Franklin Gothic Book"/>
              </a:rPr>
              <a:t>(De</a:t>
            </a:r>
            <a:r>
              <a:rPr dirty="0" sz="1200" spc="-15" i="1">
                <a:solidFill>
                  <a:srgbClr val="191B0E"/>
                </a:solidFill>
                <a:latin typeface="Franklin Gothic Book"/>
                <a:cs typeface="Franklin Gothic Book"/>
              </a:rPr>
              <a:t>f</a:t>
            </a:r>
            <a:r>
              <a:rPr dirty="0" sz="1200" spc="10" i="1">
                <a:solidFill>
                  <a:srgbClr val="191B0E"/>
                </a:solidFill>
                <a:latin typeface="Franklin Gothic Book"/>
                <a:cs typeface="Franklin Gothic Book"/>
              </a:rPr>
              <a:t>erred)</a:t>
            </a:r>
            <a:r>
              <a:rPr dirty="0" sz="1300" spc="-70" i="1">
                <a:solidFill>
                  <a:srgbClr val="191B0E"/>
                </a:solidFill>
                <a:latin typeface="华文楷体"/>
                <a:cs typeface="华文楷体"/>
              </a:rPr>
              <a:t>：</a:t>
            </a:r>
            <a:endParaRPr sz="1300">
              <a:latin typeface="华文楷体"/>
              <a:cs typeface="华文楷体"/>
            </a:endParaRPr>
          </a:p>
          <a:p>
            <a:pPr marL="349250" indent="-337185">
              <a:lnSpc>
                <a:spcPct val="100000"/>
              </a:lnSpc>
              <a:spcBef>
                <a:spcPts val="145"/>
              </a:spcBef>
              <a:buSzPct val="92307"/>
              <a:buFont typeface="Franklin Gothic Book"/>
              <a:buChar char="–"/>
              <a:tabLst>
                <a:tab pos="349250" algn="l"/>
                <a:tab pos="349885" algn="l"/>
              </a:tabLst>
            </a:pPr>
            <a:r>
              <a:rPr dirty="0" sz="1300" spc="-70" i="1">
                <a:solidFill>
                  <a:srgbClr val="191B0E"/>
                </a:solidFill>
                <a:latin typeface="华文楷体"/>
                <a:cs typeface="华文楷体"/>
              </a:rPr>
              <a:t>关闭</a:t>
            </a:r>
            <a:r>
              <a:rPr dirty="0" sz="1200" i="1">
                <a:solidFill>
                  <a:srgbClr val="191B0E"/>
                </a:solidFill>
                <a:latin typeface="Franklin Gothic Book"/>
                <a:cs typeface="Franklin Gothic Book"/>
              </a:rPr>
              <a:t>(Closed)</a:t>
            </a:r>
            <a:r>
              <a:rPr dirty="0" sz="1300" i="1">
                <a:solidFill>
                  <a:srgbClr val="191B0E"/>
                </a:solidFill>
                <a:latin typeface="华文楷体"/>
                <a:cs typeface="华文楷体"/>
              </a:rPr>
              <a:t>：</a:t>
            </a:r>
            <a:endParaRPr sz="1300">
              <a:latin typeface="华文楷体"/>
              <a:cs typeface="华文楷体"/>
            </a:endParaRPr>
          </a:p>
        </p:txBody>
      </p:sp>
      <p:sp>
        <p:nvSpPr>
          <p:cNvPr id="6" name="object 6"/>
          <p:cNvSpPr txBox="1"/>
          <p:nvPr/>
        </p:nvSpPr>
        <p:spPr>
          <a:xfrm>
            <a:off x="3677541" y="2976116"/>
            <a:ext cx="2677795" cy="458470"/>
          </a:xfrm>
          <a:prstGeom prst="rect">
            <a:avLst/>
          </a:prstGeom>
        </p:spPr>
        <p:txBody>
          <a:bodyPr wrap="square" lIns="0" tIns="12700" rIns="0" bIns="0" rtlCol="0" vert="horz">
            <a:spAutoFit/>
          </a:bodyPr>
          <a:lstStyle/>
          <a:p>
            <a:pPr marL="12700" marR="5080">
              <a:lnSpc>
                <a:spcPct val="109200"/>
              </a:lnSpc>
              <a:spcBef>
                <a:spcPts val="100"/>
              </a:spcBef>
            </a:pPr>
            <a:r>
              <a:rPr dirty="0" sz="1300" spc="-75" i="1">
                <a:solidFill>
                  <a:srgbClr val="191B0E"/>
                </a:solidFill>
                <a:latin typeface="华文楷体"/>
                <a:cs typeface="华文楷体"/>
              </a:rPr>
              <a:t>不在当前版本修复的错误，下一版修复 </a:t>
            </a:r>
            <a:r>
              <a:rPr dirty="0" sz="1300" spc="-70" i="1">
                <a:solidFill>
                  <a:srgbClr val="191B0E"/>
                </a:solidFill>
                <a:latin typeface="华文楷体"/>
                <a:cs typeface="华文楷体"/>
              </a:rPr>
              <a:t>错误已被修复。</a:t>
            </a:r>
            <a:endParaRPr sz="1300">
              <a:latin typeface="华文楷体"/>
              <a:cs typeface="华文楷体"/>
            </a:endParaRPr>
          </a:p>
        </p:txBody>
      </p:sp>
      <p:sp>
        <p:nvSpPr>
          <p:cNvPr id="7" name="object 7"/>
          <p:cNvSpPr txBox="1"/>
          <p:nvPr/>
        </p:nvSpPr>
        <p:spPr>
          <a:xfrm>
            <a:off x="1272673" y="3407149"/>
            <a:ext cx="7999730" cy="2846070"/>
          </a:xfrm>
          <a:prstGeom prst="rect">
            <a:avLst/>
          </a:prstGeom>
        </p:spPr>
        <p:txBody>
          <a:bodyPr wrap="square" lIns="0" tIns="100965" rIns="0" bIns="0" rtlCol="0" vert="horz">
            <a:spAutoFit/>
          </a:bodyPr>
          <a:lstStyle/>
          <a:p>
            <a:pPr marL="349250" indent="-337185">
              <a:lnSpc>
                <a:spcPct val="100000"/>
              </a:lnSpc>
              <a:spcBef>
                <a:spcPts val="795"/>
              </a:spcBef>
              <a:buFont typeface="Franklin Gothic Book"/>
              <a:buChar char="■"/>
              <a:tabLst>
                <a:tab pos="349250" algn="l"/>
                <a:tab pos="349885" algn="l"/>
              </a:tabLst>
            </a:pPr>
            <a:r>
              <a:rPr dirty="0" sz="1200" spc="25">
                <a:solidFill>
                  <a:srgbClr val="191B0E"/>
                </a:solidFill>
                <a:latin typeface="华文楷体"/>
                <a:cs typeface="华文楷体"/>
              </a:rPr>
              <a:t>测试人员提交新发现的缺陷入库</a:t>
            </a:r>
            <a:r>
              <a:rPr dirty="0" sz="1200" spc="20">
                <a:solidFill>
                  <a:srgbClr val="191B0E"/>
                </a:solidFill>
                <a:latin typeface="华文楷体"/>
                <a:cs typeface="华文楷体"/>
              </a:rPr>
              <a:t>，</a:t>
            </a:r>
            <a:r>
              <a:rPr dirty="0" sz="1200" spc="25">
                <a:solidFill>
                  <a:srgbClr val="191B0E"/>
                </a:solidFill>
                <a:latin typeface="华文楷体"/>
                <a:cs typeface="华文楷体"/>
              </a:rPr>
              <a:t>缺陷状态为</a:t>
            </a:r>
            <a:r>
              <a:rPr dirty="0" sz="1200" spc="10">
                <a:solidFill>
                  <a:srgbClr val="191B0E"/>
                </a:solidFill>
                <a:latin typeface="华文楷体"/>
                <a:cs typeface="华文楷体"/>
              </a:rPr>
              <a:t>“</a:t>
            </a:r>
            <a:r>
              <a:rPr dirty="0" sz="1200" spc="10">
                <a:solidFill>
                  <a:srgbClr val="191B0E"/>
                </a:solidFill>
                <a:latin typeface="Franklin Gothic Book"/>
                <a:cs typeface="Franklin Gothic Book"/>
              </a:rPr>
              <a:t>New”</a:t>
            </a:r>
            <a:endParaRPr sz="1200">
              <a:latin typeface="Franklin Gothic Book"/>
              <a:cs typeface="Franklin Gothic Book"/>
            </a:endParaRPr>
          </a:p>
          <a:p>
            <a:pPr marL="349250" indent="-337185">
              <a:lnSpc>
                <a:spcPct val="100000"/>
              </a:lnSpc>
              <a:spcBef>
                <a:spcPts val="700"/>
              </a:spcBef>
              <a:buFont typeface="Franklin Gothic Book"/>
              <a:buChar char="■"/>
              <a:tabLst>
                <a:tab pos="349250" algn="l"/>
                <a:tab pos="349885" algn="l"/>
              </a:tabLst>
            </a:pPr>
            <a:r>
              <a:rPr dirty="0" sz="1200" spc="25">
                <a:solidFill>
                  <a:srgbClr val="191B0E"/>
                </a:solidFill>
                <a:latin typeface="华文楷体"/>
                <a:cs typeface="华文楷体"/>
              </a:rPr>
              <a:t>高级测试人员验证错误</a:t>
            </a:r>
            <a:endParaRPr sz="1200">
              <a:latin typeface="华文楷体"/>
              <a:cs typeface="华文楷体"/>
            </a:endParaRPr>
          </a:p>
          <a:p>
            <a:pPr lvl="1" marL="814069" indent="-337185">
              <a:lnSpc>
                <a:spcPct val="100000"/>
              </a:lnSpc>
              <a:spcBef>
                <a:spcPts val="160"/>
              </a:spcBef>
              <a:buSzPct val="92307"/>
              <a:buFont typeface="Franklin Gothic Book"/>
              <a:buChar char="–"/>
              <a:tabLst>
                <a:tab pos="814069" algn="l"/>
                <a:tab pos="814705" algn="l"/>
              </a:tabLst>
            </a:pPr>
            <a:r>
              <a:rPr dirty="0" sz="1300" spc="-75" i="1">
                <a:solidFill>
                  <a:srgbClr val="191B0E"/>
                </a:solidFill>
                <a:latin typeface="华文楷体"/>
                <a:cs typeface="华文楷体"/>
              </a:rPr>
              <a:t>如果确认是错误，则分配给相应的开</a:t>
            </a:r>
            <a:r>
              <a:rPr dirty="0" sz="1300" spc="-80" i="1">
                <a:solidFill>
                  <a:srgbClr val="191B0E"/>
                </a:solidFill>
                <a:latin typeface="华文楷体"/>
                <a:cs typeface="华文楷体"/>
              </a:rPr>
              <a:t>发</a:t>
            </a:r>
            <a:r>
              <a:rPr dirty="0" sz="1300" spc="-75" i="1">
                <a:solidFill>
                  <a:srgbClr val="191B0E"/>
                </a:solidFill>
                <a:latin typeface="华文楷体"/>
                <a:cs typeface="华文楷体"/>
              </a:rPr>
              <a:t>人员，设置状态为</a:t>
            </a:r>
            <a:r>
              <a:rPr dirty="0" sz="1300" spc="-5" i="1">
                <a:solidFill>
                  <a:srgbClr val="191B0E"/>
                </a:solidFill>
                <a:latin typeface="华文楷体"/>
                <a:cs typeface="华文楷体"/>
              </a:rPr>
              <a:t>“</a:t>
            </a:r>
            <a:r>
              <a:rPr dirty="0" sz="1200" spc="-5" i="1">
                <a:solidFill>
                  <a:srgbClr val="191B0E"/>
                </a:solidFill>
                <a:latin typeface="Franklin Gothic Book"/>
                <a:cs typeface="Franklin Gothic Book"/>
              </a:rPr>
              <a:t>Open”</a:t>
            </a:r>
            <a:endParaRPr sz="1200">
              <a:latin typeface="Franklin Gothic Book"/>
              <a:cs typeface="Franklin Gothic Book"/>
            </a:endParaRPr>
          </a:p>
          <a:p>
            <a:pPr lvl="1" marL="814069" indent="-337820">
              <a:lnSpc>
                <a:spcPct val="100000"/>
              </a:lnSpc>
              <a:spcBef>
                <a:spcPts val="145"/>
              </a:spcBef>
              <a:buSzPct val="92307"/>
              <a:buFont typeface="Franklin Gothic Book"/>
              <a:buChar char="–"/>
              <a:tabLst>
                <a:tab pos="814069" algn="l"/>
                <a:tab pos="814705" algn="l"/>
              </a:tabLst>
            </a:pPr>
            <a:r>
              <a:rPr dirty="0" sz="1300" spc="-75" i="1">
                <a:solidFill>
                  <a:srgbClr val="191B0E"/>
                </a:solidFill>
                <a:latin typeface="华文楷体"/>
                <a:cs typeface="华文楷体"/>
              </a:rPr>
              <a:t>如果不是错误，则拒绝，设置为</a:t>
            </a:r>
            <a:r>
              <a:rPr dirty="0" sz="1300" i="1">
                <a:solidFill>
                  <a:srgbClr val="191B0E"/>
                </a:solidFill>
                <a:latin typeface="华文楷体"/>
                <a:cs typeface="华文楷体"/>
              </a:rPr>
              <a:t>“</a:t>
            </a:r>
            <a:r>
              <a:rPr dirty="0" sz="1200" i="1">
                <a:solidFill>
                  <a:srgbClr val="191B0E"/>
                </a:solidFill>
                <a:latin typeface="Franklin Gothic Book"/>
                <a:cs typeface="Franklin Gothic Book"/>
              </a:rPr>
              <a:t>Declined”</a:t>
            </a:r>
            <a:r>
              <a:rPr dirty="0" sz="1300" spc="-70" i="1">
                <a:solidFill>
                  <a:srgbClr val="191B0E"/>
                </a:solidFill>
                <a:latin typeface="华文楷体"/>
                <a:cs typeface="华文楷体"/>
              </a:rPr>
              <a:t>状态</a:t>
            </a:r>
            <a:endParaRPr sz="1300">
              <a:latin typeface="华文楷体"/>
              <a:cs typeface="华文楷体"/>
            </a:endParaRPr>
          </a:p>
          <a:p>
            <a:pPr marL="349250" indent="-337185">
              <a:lnSpc>
                <a:spcPct val="100000"/>
              </a:lnSpc>
              <a:spcBef>
                <a:spcPts val="680"/>
              </a:spcBef>
              <a:buFont typeface="Franklin Gothic Book"/>
              <a:buChar char="■"/>
              <a:tabLst>
                <a:tab pos="349250" algn="l"/>
                <a:tab pos="349885" algn="l"/>
              </a:tabLst>
            </a:pPr>
            <a:r>
              <a:rPr dirty="0" sz="1200" spc="25">
                <a:solidFill>
                  <a:srgbClr val="191B0E"/>
                </a:solidFill>
                <a:latin typeface="华文楷体"/>
                <a:cs typeface="华文楷体"/>
              </a:rPr>
              <a:t>开发人员查询状态为</a:t>
            </a:r>
            <a:r>
              <a:rPr dirty="0" sz="1200" spc="10">
                <a:solidFill>
                  <a:srgbClr val="191B0E"/>
                </a:solidFill>
                <a:latin typeface="华文楷体"/>
                <a:cs typeface="华文楷体"/>
              </a:rPr>
              <a:t>“</a:t>
            </a:r>
            <a:r>
              <a:rPr dirty="0" sz="1200" spc="10">
                <a:solidFill>
                  <a:srgbClr val="191B0E"/>
                </a:solidFill>
                <a:latin typeface="Franklin Gothic Book"/>
                <a:cs typeface="Franklin Gothic Book"/>
              </a:rPr>
              <a:t>Open”</a:t>
            </a:r>
            <a:r>
              <a:rPr dirty="0" sz="1200" spc="25">
                <a:solidFill>
                  <a:srgbClr val="191B0E"/>
                </a:solidFill>
                <a:latin typeface="华文楷体"/>
                <a:cs typeface="华文楷体"/>
              </a:rPr>
              <a:t>的缺陷，对其进行处理</a:t>
            </a:r>
            <a:endParaRPr sz="1200">
              <a:latin typeface="华文楷体"/>
              <a:cs typeface="华文楷体"/>
            </a:endParaRPr>
          </a:p>
          <a:p>
            <a:pPr lvl="1" marL="814069" indent="-337185">
              <a:lnSpc>
                <a:spcPct val="100000"/>
              </a:lnSpc>
              <a:spcBef>
                <a:spcPts val="165"/>
              </a:spcBef>
              <a:buSzPct val="92307"/>
              <a:buFont typeface="Franklin Gothic Book"/>
              <a:buChar char="–"/>
              <a:tabLst>
                <a:tab pos="814069" algn="l"/>
                <a:tab pos="814705" algn="l"/>
              </a:tabLst>
            </a:pPr>
            <a:r>
              <a:rPr dirty="0" sz="1300" spc="-75" i="1">
                <a:solidFill>
                  <a:srgbClr val="191B0E"/>
                </a:solidFill>
                <a:latin typeface="华文楷体"/>
                <a:cs typeface="华文楷体"/>
              </a:rPr>
              <a:t>如果不是错误，则状态置为</a:t>
            </a:r>
            <a:r>
              <a:rPr dirty="0" sz="1300" spc="-5" i="1">
                <a:solidFill>
                  <a:srgbClr val="191B0E"/>
                </a:solidFill>
                <a:latin typeface="华文楷体"/>
                <a:cs typeface="华文楷体"/>
              </a:rPr>
              <a:t>“</a:t>
            </a:r>
            <a:r>
              <a:rPr dirty="0" sz="1200" spc="-5" i="1">
                <a:solidFill>
                  <a:srgbClr val="191B0E"/>
                </a:solidFill>
                <a:latin typeface="Franklin Gothic Book"/>
                <a:cs typeface="Franklin Gothic Book"/>
              </a:rPr>
              <a:t>Declined”</a:t>
            </a:r>
            <a:endParaRPr sz="1200">
              <a:latin typeface="Franklin Gothic Book"/>
              <a:cs typeface="Franklin Gothic Book"/>
            </a:endParaRPr>
          </a:p>
          <a:p>
            <a:pPr lvl="1" marL="814069" indent="-337820">
              <a:lnSpc>
                <a:spcPct val="100000"/>
              </a:lnSpc>
              <a:spcBef>
                <a:spcPts val="145"/>
              </a:spcBef>
              <a:buSzPct val="92307"/>
              <a:buFont typeface="Franklin Gothic Book"/>
              <a:buChar char="–"/>
              <a:tabLst>
                <a:tab pos="814069" algn="l"/>
                <a:tab pos="814705" algn="l"/>
              </a:tabLst>
            </a:pPr>
            <a:r>
              <a:rPr dirty="0" sz="1300" spc="-75" i="1">
                <a:solidFill>
                  <a:srgbClr val="191B0E"/>
                </a:solidFill>
                <a:latin typeface="华文楷体"/>
                <a:cs typeface="华文楷体"/>
              </a:rPr>
              <a:t>如果是错误，则修复并置状态为</a:t>
            </a:r>
            <a:r>
              <a:rPr dirty="0" sz="1300" spc="-15" i="1">
                <a:solidFill>
                  <a:srgbClr val="191B0E"/>
                </a:solidFill>
                <a:latin typeface="华文楷体"/>
                <a:cs typeface="华文楷体"/>
              </a:rPr>
              <a:t>“</a:t>
            </a:r>
            <a:r>
              <a:rPr dirty="0" sz="1200" spc="-15" i="1">
                <a:solidFill>
                  <a:srgbClr val="191B0E"/>
                </a:solidFill>
                <a:latin typeface="Franklin Gothic Book"/>
                <a:cs typeface="Franklin Gothic Book"/>
              </a:rPr>
              <a:t>Fix”</a:t>
            </a:r>
            <a:endParaRPr sz="1200">
              <a:latin typeface="Franklin Gothic Book"/>
              <a:cs typeface="Franklin Gothic Book"/>
            </a:endParaRPr>
          </a:p>
          <a:p>
            <a:pPr lvl="1" marL="814069" indent="-337820">
              <a:lnSpc>
                <a:spcPct val="100000"/>
              </a:lnSpc>
              <a:spcBef>
                <a:spcPts val="145"/>
              </a:spcBef>
              <a:buSzPct val="92307"/>
              <a:buFont typeface="Franklin Gothic Book"/>
              <a:buChar char="–"/>
              <a:tabLst>
                <a:tab pos="814069" algn="l"/>
                <a:tab pos="814705" algn="l"/>
              </a:tabLst>
            </a:pPr>
            <a:r>
              <a:rPr dirty="0" sz="1300" spc="-75" i="1">
                <a:solidFill>
                  <a:srgbClr val="191B0E"/>
                </a:solidFill>
                <a:latin typeface="华文楷体"/>
                <a:cs typeface="华文楷体"/>
              </a:rPr>
              <a:t>如果不能解决，要留下文字说明</a:t>
            </a:r>
            <a:r>
              <a:rPr dirty="0" sz="1300" spc="-80" i="1">
                <a:solidFill>
                  <a:srgbClr val="191B0E"/>
                </a:solidFill>
                <a:latin typeface="华文楷体"/>
                <a:cs typeface="华文楷体"/>
              </a:rPr>
              <a:t>并</a:t>
            </a:r>
            <a:r>
              <a:rPr dirty="0" sz="1300" spc="-75" i="1">
                <a:solidFill>
                  <a:srgbClr val="191B0E"/>
                </a:solidFill>
                <a:latin typeface="华文楷体"/>
                <a:cs typeface="华文楷体"/>
              </a:rPr>
              <a:t>保持缺陷状态仍为</a:t>
            </a:r>
            <a:r>
              <a:rPr dirty="0" sz="1300" spc="-5" i="1">
                <a:solidFill>
                  <a:srgbClr val="191B0E"/>
                </a:solidFill>
                <a:latin typeface="华文楷体"/>
                <a:cs typeface="华文楷体"/>
              </a:rPr>
              <a:t>“</a:t>
            </a:r>
            <a:r>
              <a:rPr dirty="0" sz="1200" spc="-5" i="1">
                <a:solidFill>
                  <a:srgbClr val="191B0E"/>
                </a:solidFill>
                <a:latin typeface="Franklin Gothic Book"/>
                <a:cs typeface="Franklin Gothic Book"/>
              </a:rPr>
              <a:t>Open”</a:t>
            </a:r>
            <a:endParaRPr sz="1200">
              <a:latin typeface="Franklin Gothic Book"/>
              <a:cs typeface="Franklin Gothic Book"/>
            </a:endParaRPr>
          </a:p>
          <a:p>
            <a:pPr lvl="1" marL="814069" indent="-337820">
              <a:lnSpc>
                <a:spcPct val="100000"/>
              </a:lnSpc>
              <a:spcBef>
                <a:spcPts val="140"/>
              </a:spcBef>
              <a:buSzPct val="92307"/>
              <a:buFont typeface="Franklin Gothic Book"/>
              <a:buChar char="–"/>
              <a:tabLst>
                <a:tab pos="814069" algn="l"/>
                <a:tab pos="814705" algn="l"/>
              </a:tabLst>
            </a:pPr>
            <a:r>
              <a:rPr dirty="0" sz="1300" spc="-75" i="1">
                <a:solidFill>
                  <a:srgbClr val="191B0E"/>
                </a:solidFill>
                <a:latin typeface="华文楷体"/>
                <a:cs typeface="华文楷体"/>
              </a:rPr>
              <a:t>对于不能解决或者延期解决的缺陷，不能由</a:t>
            </a:r>
            <a:r>
              <a:rPr dirty="0" sz="1300" spc="-80" i="1">
                <a:solidFill>
                  <a:srgbClr val="191B0E"/>
                </a:solidFill>
                <a:latin typeface="华文楷体"/>
                <a:cs typeface="华文楷体"/>
              </a:rPr>
              <a:t>开</a:t>
            </a:r>
            <a:r>
              <a:rPr dirty="0" sz="1300" spc="-75" i="1">
                <a:solidFill>
                  <a:srgbClr val="191B0E"/>
                </a:solidFill>
                <a:latin typeface="华文楷体"/>
                <a:cs typeface="华文楷体"/>
              </a:rPr>
              <a:t>发人员自己决定，一般要通</a:t>
            </a:r>
            <a:r>
              <a:rPr dirty="0" sz="1300" spc="-80" i="1">
                <a:solidFill>
                  <a:srgbClr val="191B0E"/>
                </a:solidFill>
                <a:latin typeface="华文楷体"/>
                <a:cs typeface="华文楷体"/>
              </a:rPr>
              <a:t>过</a:t>
            </a:r>
            <a:r>
              <a:rPr dirty="0" sz="1300" spc="-75" i="1">
                <a:solidFill>
                  <a:srgbClr val="191B0E"/>
                </a:solidFill>
                <a:latin typeface="华文楷体"/>
                <a:cs typeface="华文楷体"/>
              </a:rPr>
              <a:t>某种会议（评审会）才能认可</a:t>
            </a:r>
            <a:endParaRPr sz="1300">
              <a:latin typeface="华文楷体"/>
              <a:cs typeface="华文楷体"/>
            </a:endParaRPr>
          </a:p>
          <a:p>
            <a:pPr marL="349250" indent="-337185">
              <a:lnSpc>
                <a:spcPct val="100000"/>
              </a:lnSpc>
              <a:spcBef>
                <a:spcPts val="685"/>
              </a:spcBef>
              <a:buFont typeface="Franklin Gothic Book"/>
              <a:buChar char="■"/>
              <a:tabLst>
                <a:tab pos="349250" algn="l"/>
                <a:tab pos="349885" algn="l"/>
              </a:tabLst>
            </a:pPr>
            <a:r>
              <a:rPr dirty="0" sz="1200" spc="25">
                <a:solidFill>
                  <a:srgbClr val="191B0E"/>
                </a:solidFill>
                <a:latin typeface="华文楷体"/>
                <a:cs typeface="华文楷体"/>
              </a:rPr>
              <a:t>测试人员查询状态为</a:t>
            </a:r>
            <a:r>
              <a:rPr dirty="0" sz="1200" spc="10">
                <a:solidFill>
                  <a:srgbClr val="191B0E"/>
                </a:solidFill>
                <a:latin typeface="华文楷体"/>
                <a:cs typeface="华文楷体"/>
              </a:rPr>
              <a:t>“</a:t>
            </a:r>
            <a:r>
              <a:rPr dirty="0" sz="1200" spc="10">
                <a:solidFill>
                  <a:srgbClr val="191B0E"/>
                </a:solidFill>
                <a:latin typeface="Franklin Gothic Book"/>
                <a:cs typeface="Franklin Gothic Book"/>
              </a:rPr>
              <a:t>Fix”</a:t>
            </a:r>
            <a:r>
              <a:rPr dirty="0" sz="1200" spc="25">
                <a:solidFill>
                  <a:srgbClr val="191B0E"/>
                </a:solidFill>
                <a:latin typeface="华文楷体"/>
                <a:cs typeface="华文楷体"/>
              </a:rPr>
              <a:t>的缺陷，验证缺陷是否</a:t>
            </a:r>
            <a:r>
              <a:rPr dirty="0" sz="1200" spc="20">
                <a:solidFill>
                  <a:srgbClr val="191B0E"/>
                </a:solidFill>
                <a:latin typeface="华文楷体"/>
                <a:cs typeface="华文楷体"/>
              </a:rPr>
              <a:t>已</a:t>
            </a:r>
            <a:r>
              <a:rPr dirty="0" sz="1200" spc="25">
                <a:solidFill>
                  <a:srgbClr val="191B0E"/>
                </a:solidFill>
                <a:latin typeface="华文楷体"/>
                <a:cs typeface="华文楷体"/>
              </a:rPr>
              <a:t>解决，做如下处理</a:t>
            </a:r>
            <a:endParaRPr sz="1200">
              <a:latin typeface="华文楷体"/>
              <a:cs typeface="华文楷体"/>
            </a:endParaRPr>
          </a:p>
          <a:p>
            <a:pPr lvl="1" marL="814069" indent="-337185">
              <a:lnSpc>
                <a:spcPct val="100000"/>
              </a:lnSpc>
              <a:spcBef>
                <a:spcPts val="165"/>
              </a:spcBef>
              <a:buSzPct val="92307"/>
              <a:buFont typeface="Franklin Gothic Book"/>
              <a:buChar char="–"/>
              <a:tabLst>
                <a:tab pos="814069" algn="l"/>
                <a:tab pos="814705" algn="l"/>
              </a:tabLst>
            </a:pPr>
            <a:r>
              <a:rPr dirty="0" sz="1300" spc="-75" i="1">
                <a:solidFill>
                  <a:srgbClr val="191B0E"/>
                </a:solidFill>
                <a:latin typeface="华文楷体"/>
                <a:cs typeface="华文楷体"/>
              </a:rPr>
              <a:t>如果问题解决了，置缺陷的状态为</a:t>
            </a:r>
            <a:r>
              <a:rPr dirty="0" sz="1300" spc="-5" i="1">
                <a:solidFill>
                  <a:srgbClr val="191B0E"/>
                </a:solidFill>
                <a:latin typeface="华文楷体"/>
                <a:cs typeface="华文楷体"/>
              </a:rPr>
              <a:t>“</a:t>
            </a:r>
            <a:r>
              <a:rPr dirty="0" sz="1200" spc="-5" i="1">
                <a:solidFill>
                  <a:srgbClr val="191B0E"/>
                </a:solidFill>
                <a:latin typeface="Franklin Gothic Book"/>
                <a:cs typeface="Franklin Gothic Book"/>
              </a:rPr>
              <a:t>Closed”</a:t>
            </a:r>
            <a:endParaRPr sz="1200">
              <a:latin typeface="Franklin Gothic Book"/>
              <a:cs typeface="Franklin Gothic Book"/>
            </a:endParaRPr>
          </a:p>
          <a:p>
            <a:pPr lvl="1" marL="814069" indent="-337820">
              <a:lnSpc>
                <a:spcPct val="100000"/>
              </a:lnSpc>
              <a:spcBef>
                <a:spcPts val="140"/>
              </a:spcBef>
              <a:buSzPct val="92307"/>
              <a:buFont typeface="Franklin Gothic Book"/>
              <a:buChar char="–"/>
              <a:tabLst>
                <a:tab pos="814069" algn="l"/>
                <a:tab pos="814705" algn="l"/>
              </a:tabLst>
            </a:pPr>
            <a:r>
              <a:rPr dirty="0" sz="1300" spc="-75" i="1">
                <a:solidFill>
                  <a:srgbClr val="191B0E"/>
                </a:solidFill>
                <a:latin typeface="华文楷体"/>
                <a:cs typeface="华文楷体"/>
              </a:rPr>
              <a:t>如果问题没有结果，则置状态为</a:t>
            </a:r>
            <a:r>
              <a:rPr dirty="0" sz="1300" spc="-5" i="1">
                <a:solidFill>
                  <a:srgbClr val="191B0E"/>
                </a:solidFill>
                <a:latin typeface="华文楷体"/>
                <a:cs typeface="华文楷体"/>
              </a:rPr>
              <a:t>“</a:t>
            </a:r>
            <a:r>
              <a:rPr dirty="0" sz="1200" spc="-5" i="1">
                <a:solidFill>
                  <a:srgbClr val="191B0E"/>
                </a:solidFill>
                <a:latin typeface="Franklin Gothic Book"/>
                <a:cs typeface="Franklin Gothic Book"/>
              </a:rPr>
              <a:t>Reopen”</a:t>
            </a:r>
            <a:endParaRPr sz="1200">
              <a:latin typeface="Franklin Gothic Book"/>
              <a:cs typeface="Franklin Gothic Book"/>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1808480" cy="560705"/>
          </a:xfrm>
          <a:prstGeom prst="rect"/>
        </p:spPr>
        <p:txBody>
          <a:bodyPr wrap="square" lIns="0" tIns="13970" rIns="0" bIns="0" rtlCol="0" vert="horz">
            <a:spAutoFit/>
          </a:bodyPr>
          <a:lstStyle/>
          <a:p>
            <a:pPr marL="12700">
              <a:lnSpc>
                <a:spcPct val="100000"/>
              </a:lnSpc>
              <a:spcBef>
                <a:spcPts val="110"/>
              </a:spcBef>
            </a:pPr>
            <a:r>
              <a:rPr dirty="0" spc="10"/>
              <a:t>缺陷报告</a:t>
            </a:r>
          </a:p>
        </p:txBody>
      </p:sp>
      <p:sp>
        <p:nvSpPr>
          <p:cNvPr id="3" name="object 3"/>
          <p:cNvSpPr txBox="1"/>
          <p:nvPr/>
        </p:nvSpPr>
        <p:spPr>
          <a:xfrm>
            <a:off x="1272673" y="1942594"/>
            <a:ext cx="4367530" cy="292735"/>
          </a:xfrm>
          <a:prstGeom prst="rect">
            <a:avLst/>
          </a:prstGeom>
        </p:spPr>
        <p:txBody>
          <a:bodyPr wrap="square" lIns="0" tIns="12700" rIns="0" bIns="0" rtlCol="0" vert="horz">
            <a:spAutoFit/>
          </a:bodyPr>
          <a:lstStyle/>
          <a:p>
            <a:pPr marL="349250" indent="-337185">
              <a:lnSpc>
                <a:spcPct val="100000"/>
              </a:lnSpc>
              <a:spcBef>
                <a:spcPts val="100"/>
              </a:spcBef>
              <a:buFont typeface="Franklin Gothic Book"/>
              <a:buChar char="■"/>
              <a:tabLst>
                <a:tab pos="349250" algn="l"/>
                <a:tab pos="349885" algn="l"/>
              </a:tabLst>
            </a:pPr>
            <a:r>
              <a:rPr dirty="0" sz="1750">
                <a:solidFill>
                  <a:srgbClr val="191B0E"/>
                </a:solidFill>
                <a:latin typeface="华文楷体"/>
                <a:cs typeface="华文楷体"/>
              </a:rPr>
              <a:t>一个完整的缺陷报告需要包含以下的信息</a:t>
            </a:r>
            <a:endParaRPr sz="1750">
              <a:latin typeface="华文楷体"/>
              <a:cs typeface="华文楷体"/>
            </a:endParaRPr>
          </a:p>
        </p:txBody>
      </p:sp>
      <p:sp>
        <p:nvSpPr>
          <p:cNvPr id="4" name="object 4"/>
          <p:cNvSpPr/>
          <p:nvPr/>
        </p:nvSpPr>
        <p:spPr>
          <a:xfrm>
            <a:off x="1135265" y="2517648"/>
            <a:ext cx="886460" cy="186690"/>
          </a:xfrm>
          <a:custGeom>
            <a:avLst/>
            <a:gdLst/>
            <a:ahLst/>
            <a:cxnLst/>
            <a:rect l="l" t="t" r="r" b="b"/>
            <a:pathLst>
              <a:path w="886460" h="186689">
                <a:moveTo>
                  <a:pt x="0" y="0"/>
                </a:moveTo>
                <a:lnTo>
                  <a:pt x="0" y="186689"/>
                </a:lnTo>
                <a:lnTo>
                  <a:pt x="886205" y="186689"/>
                </a:lnTo>
                <a:lnTo>
                  <a:pt x="886205" y="0"/>
                </a:lnTo>
                <a:lnTo>
                  <a:pt x="0" y="0"/>
                </a:lnTo>
                <a:close/>
              </a:path>
            </a:pathLst>
          </a:custGeom>
          <a:solidFill>
            <a:srgbClr val="8C8D86"/>
          </a:solidFill>
        </p:spPr>
        <p:txBody>
          <a:bodyPr wrap="square" lIns="0" tIns="0" rIns="0" bIns="0" rtlCol="0"/>
          <a:lstStyle/>
          <a:p/>
        </p:txBody>
      </p:sp>
      <p:sp>
        <p:nvSpPr>
          <p:cNvPr id="5" name="object 5"/>
          <p:cNvSpPr/>
          <p:nvPr/>
        </p:nvSpPr>
        <p:spPr>
          <a:xfrm>
            <a:off x="2021471" y="2517648"/>
            <a:ext cx="2444750" cy="186690"/>
          </a:xfrm>
          <a:custGeom>
            <a:avLst/>
            <a:gdLst/>
            <a:ahLst/>
            <a:cxnLst/>
            <a:rect l="l" t="t" r="r" b="b"/>
            <a:pathLst>
              <a:path w="2444750" h="186689">
                <a:moveTo>
                  <a:pt x="0" y="186689"/>
                </a:moveTo>
                <a:lnTo>
                  <a:pt x="2444496" y="186689"/>
                </a:lnTo>
                <a:lnTo>
                  <a:pt x="2444496" y="0"/>
                </a:lnTo>
                <a:lnTo>
                  <a:pt x="0" y="0"/>
                </a:lnTo>
                <a:lnTo>
                  <a:pt x="0" y="186689"/>
                </a:lnTo>
                <a:close/>
              </a:path>
            </a:pathLst>
          </a:custGeom>
          <a:solidFill>
            <a:srgbClr val="DADFC1"/>
          </a:solidFill>
        </p:spPr>
        <p:txBody>
          <a:bodyPr wrap="square" lIns="0" tIns="0" rIns="0" bIns="0" rtlCol="0"/>
          <a:lstStyle/>
          <a:p/>
        </p:txBody>
      </p:sp>
      <p:sp>
        <p:nvSpPr>
          <p:cNvPr id="6" name="object 6"/>
          <p:cNvSpPr/>
          <p:nvPr/>
        </p:nvSpPr>
        <p:spPr>
          <a:xfrm>
            <a:off x="1135265" y="2704338"/>
            <a:ext cx="886460" cy="186055"/>
          </a:xfrm>
          <a:custGeom>
            <a:avLst/>
            <a:gdLst/>
            <a:ahLst/>
            <a:cxnLst/>
            <a:rect l="l" t="t" r="r" b="b"/>
            <a:pathLst>
              <a:path w="886460" h="186055">
                <a:moveTo>
                  <a:pt x="0" y="0"/>
                </a:moveTo>
                <a:lnTo>
                  <a:pt x="0" y="185927"/>
                </a:lnTo>
                <a:lnTo>
                  <a:pt x="886205" y="185927"/>
                </a:lnTo>
                <a:lnTo>
                  <a:pt x="886205" y="0"/>
                </a:lnTo>
                <a:lnTo>
                  <a:pt x="0" y="0"/>
                </a:lnTo>
                <a:close/>
              </a:path>
            </a:pathLst>
          </a:custGeom>
          <a:solidFill>
            <a:srgbClr val="8C8D86"/>
          </a:solidFill>
        </p:spPr>
        <p:txBody>
          <a:bodyPr wrap="square" lIns="0" tIns="0" rIns="0" bIns="0" rtlCol="0"/>
          <a:lstStyle/>
          <a:p/>
        </p:txBody>
      </p:sp>
      <p:sp>
        <p:nvSpPr>
          <p:cNvPr id="7" name="object 7"/>
          <p:cNvSpPr/>
          <p:nvPr/>
        </p:nvSpPr>
        <p:spPr>
          <a:xfrm>
            <a:off x="2021471" y="2704338"/>
            <a:ext cx="2444750" cy="186055"/>
          </a:xfrm>
          <a:custGeom>
            <a:avLst/>
            <a:gdLst/>
            <a:ahLst/>
            <a:cxnLst/>
            <a:rect l="l" t="t" r="r" b="b"/>
            <a:pathLst>
              <a:path w="2444750" h="186055">
                <a:moveTo>
                  <a:pt x="0" y="185928"/>
                </a:moveTo>
                <a:lnTo>
                  <a:pt x="2444496" y="185928"/>
                </a:lnTo>
                <a:lnTo>
                  <a:pt x="2444496" y="0"/>
                </a:lnTo>
                <a:lnTo>
                  <a:pt x="0" y="0"/>
                </a:lnTo>
                <a:lnTo>
                  <a:pt x="0" y="185928"/>
                </a:lnTo>
                <a:close/>
              </a:path>
            </a:pathLst>
          </a:custGeom>
          <a:solidFill>
            <a:srgbClr val="DBDBD9"/>
          </a:solidFill>
        </p:spPr>
        <p:txBody>
          <a:bodyPr wrap="square" lIns="0" tIns="0" rIns="0" bIns="0" rtlCol="0"/>
          <a:lstStyle/>
          <a:p/>
        </p:txBody>
      </p:sp>
      <p:sp>
        <p:nvSpPr>
          <p:cNvPr id="8" name="object 8"/>
          <p:cNvSpPr/>
          <p:nvPr/>
        </p:nvSpPr>
        <p:spPr>
          <a:xfrm>
            <a:off x="1135265" y="2890266"/>
            <a:ext cx="886460" cy="186690"/>
          </a:xfrm>
          <a:custGeom>
            <a:avLst/>
            <a:gdLst/>
            <a:ahLst/>
            <a:cxnLst/>
            <a:rect l="l" t="t" r="r" b="b"/>
            <a:pathLst>
              <a:path w="886460" h="186689">
                <a:moveTo>
                  <a:pt x="0" y="0"/>
                </a:moveTo>
                <a:lnTo>
                  <a:pt x="0" y="186689"/>
                </a:lnTo>
                <a:lnTo>
                  <a:pt x="886206" y="186689"/>
                </a:lnTo>
                <a:lnTo>
                  <a:pt x="886205" y="0"/>
                </a:lnTo>
                <a:lnTo>
                  <a:pt x="0" y="0"/>
                </a:lnTo>
                <a:close/>
              </a:path>
            </a:pathLst>
          </a:custGeom>
          <a:solidFill>
            <a:srgbClr val="8C8D86"/>
          </a:solidFill>
        </p:spPr>
        <p:txBody>
          <a:bodyPr wrap="square" lIns="0" tIns="0" rIns="0" bIns="0" rtlCol="0"/>
          <a:lstStyle/>
          <a:p/>
        </p:txBody>
      </p:sp>
      <p:sp>
        <p:nvSpPr>
          <p:cNvPr id="9" name="object 9"/>
          <p:cNvSpPr/>
          <p:nvPr/>
        </p:nvSpPr>
        <p:spPr>
          <a:xfrm>
            <a:off x="2021471" y="2890266"/>
            <a:ext cx="2444750" cy="186690"/>
          </a:xfrm>
          <a:custGeom>
            <a:avLst/>
            <a:gdLst/>
            <a:ahLst/>
            <a:cxnLst/>
            <a:rect l="l" t="t" r="r" b="b"/>
            <a:pathLst>
              <a:path w="2444750" h="186689">
                <a:moveTo>
                  <a:pt x="0" y="186689"/>
                </a:moveTo>
                <a:lnTo>
                  <a:pt x="2444496" y="186689"/>
                </a:lnTo>
                <a:lnTo>
                  <a:pt x="2444496" y="0"/>
                </a:lnTo>
                <a:lnTo>
                  <a:pt x="0" y="0"/>
                </a:lnTo>
                <a:lnTo>
                  <a:pt x="0" y="186689"/>
                </a:lnTo>
                <a:close/>
              </a:path>
            </a:pathLst>
          </a:custGeom>
          <a:solidFill>
            <a:srgbClr val="E8E8E7"/>
          </a:solidFill>
        </p:spPr>
        <p:txBody>
          <a:bodyPr wrap="square" lIns="0" tIns="0" rIns="0" bIns="0" rtlCol="0"/>
          <a:lstStyle/>
          <a:p/>
        </p:txBody>
      </p:sp>
      <p:sp>
        <p:nvSpPr>
          <p:cNvPr id="10" name="object 10"/>
          <p:cNvSpPr/>
          <p:nvPr/>
        </p:nvSpPr>
        <p:spPr>
          <a:xfrm>
            <a:off x="1135265" y="3076955"/>
            <a:ext cx="886460" cy="186055"/>
          </a:xfrm>
          <a:custGeom>
            <a:avLst/>
            <a:gdLst/>
            <a:ahLst/>
            <a:cxnLst/>
            <a:rect l="l" t="t" r="r" b="b"/>
            <a:pathLst>
              <a:path w="886460" h="186054">
                <a:moveTo>
                  <a:pt x="0" y="0"/>
                </a:moveTo>
                <a:lnTo>
                  <a:pt x="0" y="185928"/>
                </a:lnTo>
                <a:lnTo>
                  <a:pt x="886206" y="185928"/>
                </a:lnTo>
                <a:lnTo>
                  <a:pt x="886206" y="0"/>
                </a:lnTo>
                <a:lnTo>
                  <a:pt x="0" y="0"/>
                </a:lnTo>
                <a:close/>
              </a:path>
            </a:pathLst>
          </a:custGeom>
          <a:solidFill>
            <a:srgbClr val="8C8D86"/>
          </a:solidFill>
        </p:spPr>
        <p:txBody>
          <a:bodyPr wrap="square" lIns="0" tIns="0" rIns="0" bIns="0" rtlCol="0"/>
          <a:lstStyle/>
          <a:p/>
        </p:txBody>
      </p:sp>
      <p:sp>
        <p:nvSpPr>
          <p:cNvPr id="11" name="object 11"/>
          <p:cNvSpPr/>
          <p:nvPr/>
        </p:nvSpPr>
        <p:spPr>
          <a:xfrm>
            <a:off x="2021471" y="3076955"/>
            <a:ext cx="5194935" cy="186055"/>
          </a:xfrm>
          <a:custGeom>
            <a:avLst/>
            <a:gdLst/>
            <a:ahLst/>
            <a:cxnLst/>
            <a:rect l="l" t="t" r="r" b="b"/>
            <a:pathLst>
              <a:path w="5194934" h="186054">
                <a:moveTo>
                  <a:pt x="0" y="0"/>
                </a:moveTo>
                <a:lnTo>
                  <a:pt x="0" y="185928"/>
                </a:lnTo>
                <a:lnTo>
                  <a:pt x="5194554" y="185927"/>
                </a:lnTo>
                <a:lnTo>
                  <a:pt x="5194554" y="0"/>
                </a:lnTo>
                <a:lnTo>
                  <a:pt x="0" y="0"/>
                </a:lnTo>
                <a:close/>
              </a:path>
            </a:pathLst>
          </a:custGeom>
          <a:solidFill>
            <a:srgbClr val="DBDBD9"/>
          </a:solidFill>
        </p:spPr>
        <p:txBody>
          <a:bodyPr wrap="square" lIns="0" tIns="0" rIns="0" bIns="0" rtlCol="0"/>
          <a:lstStyle/>
          <a:p/>
        </p:txBody>
      </p:sp>
      <p:sp>
        <p:nvSpPr>
          <p:cNvPr id="12" name="object 12"/>
          <p:cNvSpPr/>
          <p:nvPr/>
        </p:nvSpPr>
        <p:spPr>
          <a:xfrm>
            <a:off x="1135265" y="3262884"/>
            <a:ext cx="886460" cy="186690"/>
          </a:xfrm>
          <a:custGeom>
            <a:avLst/>
            <a:gdLst/>
            <a:ahLst/>
            <a:cxnLst/>
            <a:rect l="l" t="t" r="r" b="b"/>
            <a:pathLst>
              <a:path w="886460" h="186689">
                <a:moveTo>
                  <a:pt x="0" y="0"/>
                </a:moveTo>
                <a:lnTo>
                  <a:pt x="0" y="186689"/>
                </a:lnTo>
                <a:lnTo>
                  <a:pt x="886206" y="186689"/>
                </a:lnTo>
                <a:lnTo>
                  <a:pt x="886206" y="0"/>
                </a:lnTo>
                <a:lnTo>
                  <a:pt x="0" y="0"/>
                </a:lnTo>
                <a:close/>
              </a:path>
            </a:pathLst>
          </a:custGeom>
          <a:solidFill>
            <a:srgbClr val="8C8D86"/>
          </a:solidFill>
        </p:spPr>
        <p:txBody>
          <a:bodyPr wrap="square" lIns="0" tIns="0" rIns="0" bIns="0" rtlCol="0"/>
          <a:lstStyle/>
          <a:p/>
        </p:txBody>
      </p:sp>
      <p:sp>
        <p:nvSpPr>
          <p:cNvPr id="13" name="object 13"/>
          <p:cNvSpPr/>
          <p:nvPr/>
        </p:nvSpPr>
        <p:spPr>
          <a:xfrm>
            <a:off x="2021471" y="3262884"/>
            <a:ext cx="2444750" cy="186690"/>
          </a:xfrm>
          <a:custGeom>
            <a:avLst/>
            <a:gdLst/>
            <a:ahLst/>
            <a:cxnLst/>
            <a:rect l="l" t="t" r="r" b="b"/>
            <a:pathLst>
              <a:path w="2444750" h="186689">
                <a:moveTo>
                  <a:pt x="0" y="186690"/>
                </a:moveTo>
                <a:lnTo>
                  <a:pt x="2444496" y="186690"/>
                </a:lnTo>
                <a:lnTo>
                  <a:pt x="2444496" y="0"/>
                </a:lnTo>
                <a:lnTo>
                  <a:pt x="0" y="0"/>
                </a:lnTo>
                <a:lnTo>
                  <a:pt x="0" y="186690"/>
                </a:lnTo>
                <a:close/>
              </a:path>
            </a:pathLst>
          </a:custGeom>
          <a:solidFill>
            <a:srgbClr val="EEEEED"/>
          </a:solidFill>
        </p:spPr>
        <p:txBody>
          <a:bodyPr wrap="square" lIns="0" tIns="0" rIns="0" bIns="0" rtlCol="0"/>
          <a:lstStyle/>
          <a:p/>
        </p:txBody>
      </p:sp>
      <p:sp>
        <p:nvSpPr>
          <p:cNvPr id="14" name="object 14"/>
          <p:cNvSpPr/>
          <p:nvPr/>
        </p:nvSpPr>
        <p:spPr>
          <a:xfrm>
            <a:off x="1135265" y="3449573"/>
            <a:ext cx="886460" cy="372745"/>
          </a:xfrm>
          <a:custGeom>
            <a:avLst/>
            <a:gdLst/>
            <a:ahLst/>
            <a:cxnLst/>
            <a:rect l="l" t="t" r="r" b="b"/>
            <a:pathLst>
              <a:path w="886460" h="372745">
                <a:moveTo>
                  <a:pt x="0" y="0"/>
                </a:moveTo>
                <a:lnTo>
                  <a:pt x="0" y="372617"/>
                </a:lnTo>
                <a:lnTo>
                  <a:pt x="886206" y="372617"/>
                </a:lnTo>
                <a:lnTo>
                  <a:pt x="886206" y="0"/>
                </a:lnTo>
                <a:lnTo>
                  <a:pt x="0" y="0"/>
                </a:lnTo>
                <a:close/>
              </a:path>
            </a:pathLst>
          </a:custGeom>
          <a:solidFill>
            <a:srgbClr val="8C8D86"/>
          </a:solidFill>
        </p:spPr>
        <p:txBody>
          <a:bodyPr wrap="square" lIns="0" tIns="0" rIns="0" bIns="0" rtlCol="0"/>
          <a:lstStyle/>
          <a:p/>
        </p:txBody>
      </p:sp>
      <p:sp>
        <p:nvSpPr>
          <p:cNvPr id="15" name="object 15"/>
          <p:cNvSpPr/>
          <p:nvPr/>
        </p:nvSpPr>
        <p:spPr>
          <a:xfrm>
            <a:off x="2021471" y="3449573"/>
            <a:ext cx="5194935" cy="372745"/>
          </a:xfrm>
          <a:custGeom>
            <a:avLst/>
            <a:gdLst/>
            <a:ahLst/>
            <a:cxnLst/>
            <a:rect l="l" t="t" r="r" b="b"/>
            <a:pathLst>
              <a:path w="5194934" h="372745">
                <a:moveTo>
                  <a:pt x="0" y="0"/>
                </a:moveTo>
                <a:lnTo>
                  <a:pt x="0" y="372618"/>
                </a:lnTo>
                <a:lnTo>
                  <a:pt x="5194554" y="372617"/>
                </a:lnTo>
                <a:lnTo>
                  <a:pt x="5194554" y="0"/>
                </a:lnTo>
                <a:lnTo>
                  <a:pt x="0" y="0"/>
                </a:lnTo>
                <a:close/>
              </a:path>
            </a:pathLst>
          </a:custGeom>
          <a:solidFill>
            <a:srgbClr val="DBDBD9"/>
          </a:solidFill>
        </p:spPr>
        <p:txBody>
          <a:bodyPr wrap="square" lIns="0" tIns="0" rIns="0" bIns="0" rtlCol="0"/>
          <a:lstStyle/>
          <a:p/>
        </p:txBody>
      </p:sp>
      <p:sp>
        <p:nvSpPr>
          <p:cNvPr id="16" name="object 16"/>
          <p:cNvSpPr/>
          <p:nvPr/>
        </p:nvSpPr>
        <p:spPr>
          <a:xfrm>
            <a:off x="1135265" y="3822191"/>
            <a:ext cx="886460" cy="372745"/>
          </a:xfrm>
          <a:custGeom>
            <a:avLst/>
            <a:gdLst/>
            <a:ahLst/>
            <a:cxnLst/>
            <a:rect l="l" t="t" r="r" b="b"/>
            <a:pathLst>
              <a:path w="886460" h="372745">
                <a:moveTo>
                  <a:pt x="0" y="0"/>
                </a:moveTo>
                <a:lnTo>
                  <a:pt x="0" y="372617"/>
                </a:lnTo>
                <a:lnTo>
                  <a:pt x="886206" y="372617"/>
                </a:lnTo>
                <a:lnTo>
                  <a:pt x="886206" y="0"/>
                </a:lnTo>
                <a:lnTo>
                  <a:pt x="0" y="0"/>
                </a:lnTo>
                <a:close/>
              </a:path>
            </a:pathLst>
          </a:custGeom>
          <a:solidFill>
            <a:srgbClr val="8C8D86"/>
          </a:solidFill>
        </p:spPr>
        <p:txBody>
          <a:bodyPr wrap="square" lIns="0" tIns="0" rIns="0" bIns="0" rtlCol="0"/>
          <a:lstStyle/>
          <a:p/>
        </p:txBody>
      </p:sp>
      <p:sp>
        <p:nvSpPr>
          <p:cNvPr id="17" name="object 17"/>
          <p:cNvSpPr/>
          <p:nvPr/>
        </p:nvSpPr>
        <p:spPr>
          <a:xfrm>
            <a:off x="2021471" y="3822191"/>
            <a:ext cx="5194935" cy="372745"/>
          </a:xfrm>
          <a:custGeom>
            <a:avLst/>
            <a:gdLst/>
            <a:ahLst/>
            <a:cxnLst/>
            <a:rect l="l" t="t" r="r" b="b"/>
            <a:pathLst>
              <a:path w="5194934" h="372745">
                <a:moveTo>
                  <a:pt x="0" y="0"/>
                </a:moveTo>
                <a:lnTo>
                  <a:pt x="0" y="372618"/>
                </a:lnTo>
                <a:lnTo>
                  <a:pt x="5194554" y="372617"/>
                </a:lnTo>
                <a:lnTo>
                  <a:pt x="5194554" y="0"/>
                </a:lnTo>
                <a:lnTo>
                  <a:pt x="0" y="0"/>
                </a:lnTo>
                <a:close/>
              </a:path>
            </a:pathLst>
          </a:custGeom>
          <a:solidFill>
            <a:srgbClr val="EEEEED"/>
          </a:solidFill>
        </p:spPr>
        <p:txBody>
          <a:bodyPr wrap="square" lIns="0" tIns="0" rIns="0" bIns="0" rtlCol="0"/>
          <a:lstStyle/>
          <a:p/>
        </p:txBody>
      </p:sp>
      <p:sp>
        <p:nvSpPr>
          <p:cNvPr id="18" name="object 18"/>
          <p:cNvSpPr/>
          <p:nvPr/>
        </p:nvSpPr>
        <p:spPr>
          <a:xfrm>
            <a:off x="1135265" y="4194809"/>
            <a:ext cx="886460" cy="186055"/>
          </a:xfrm>
          <a:custGeom>
            <a:avLst/>
            <a:gdLst/>
            <a:ahLst/>
            <a:cxnLst/>
            <a:rect l="l" t="t" r="r" b="b"/>
            <a:pathLst>
              <a:path w="886460" h="186054">
                <a:moveTo>
                  <a:pt x="0" y="0"/>
                </a:moveTo>
                <a:lnTo>
                  <a:pt x="0" y="185927"/>
                </a:lnTo>
                <a:lnTo>
                  <a:pt x="886206" y="185927"/>
                </a:lnTo>
                <a:lnTo>
                  <a:pt x="886206" y="0"/>
                </a:lnTo>
                <a:lnTo>
                  <a:pt x="0" y="0"/>
                </a:lnTo>
                <a:close/>
              </a:path>
            </a:pathLst>
          </a:custGeom>
          <a:solidFill>
            <a:srgbClr val="8C8D86"/>
          </a:solidFill>
        </p:spPr>
        <p:txBody>
          <a:bodyPr wrap="square" lIns="0" tIns="0" rIns="0" bIns="0" rtlCol="0"/>
          <a:lstStyle/>
          <a:p/>
        </p:txBody>
      </p:sp>
      <p:sp>
        <p:nvSpPr>
          <p:cNvPr id="19" name="object 19"/>
          <p:cNvSpPr/>
          <p:nvPr/>
        </p:nvSpPr>
        <p:spPr>
          <a:xfrm>
            <a:off x="2021471" y="4194809"/>
            <a:ext cx="2444750" cy="186055"/>
          </a:xfrm>
          <a:custGeom>
            <a:avLst/>
            <a:gdLst/>
            <a:ahLst/>
            <a:cxnLst/>
            <a:rect l="l" t="t" r="r" b="b"/>
            <a:pathLst>
              <a:path w="2444750" h="186054">
                <a:moveTo>
                  <a:pt x="0" y="185928"/>
                </a:moveTo>
                <a:lnTo>
                  <a:pt x="2444496" y="185928"/>
                </a:lnTo>
                <a:lnTo>
                  <a:pt x="2444496" y="0"/>
                </a:lnTo>
                <a:lnTo>
                  <a:pt x="0" y="0"/>
                </a:lnTo>
                <a:lnTo>
                  <a:pt x="0" y="185928"/>
                </a:lnTo>
                <a:close/>
              </a:path>
            </a:pathLst>
          </a:custGeom>
          <a:solidFill>
            <a:srgbClr val="DBDBD9"/>
          </a:solidFill>
        </p:spPr>
        <p:txBody>
          <a:bodyPr wrap="square" lIns="0" tIns="0" rIns="0" bIns="0" rtlCol="0"/>
          <a:lstStyle/>
          <a:p/>
        </p:txBody>
      </p:sp>
      <p:sp>
        <p:nvSpPr>
          <p:cNvPr id="20" name="object 20"/>
          <p:cNvSpPr/>
          <p:nvPr/>
        </p:nvSpPr>
        <p:spPr>
          <a:xfrm>
            <a:off x="1135265" y="4380738"/>
            <a:ext cx="886460" cy="559435"/>
          </a:xfrm>
          <a:custGeom>
            <a:avLst/>
            <a:gdLst/>
            <a:ahLst/>
            <a:cxnLst/>
            <a:rect l="l" t="t" r="r" b="b"/>
            <a:pathLst>
              <a:path w="886460" h="559435">
                <a:moveTo>
                  <a:pt x="0" y="0"/>
                </a:moveTo>
                <a:lnTo>
                  <a:pt x="0" y="559308"/>
                </a:lnTo>
                <a:lnTo>
                  <a:pt x="886206" y="559308"/>
                </a:lnTo>
                <a:lnTo>
                  <a:pt x="886206" y="0"/>
                </a:lnTo>
                <a:lnTo>
                  <a:pt x="0" y="0"/>
                </a:lnTo>
                <a:close/>
              </a:path>
            </a:pathLst>
          </a:custGeom>
          <a:solidFill>
            <a:srgbClr val="8C8D86"/>
          </a:solidFill>
        </p:spPr>
        <p:txBody>
          <a:bodyPr wrap="square" lIns="0" tIns="0" rIns="0" bIns="0" rtlCol="0"/>
          <a:lstStyle/>
          <a:p/>
        </p:txBody>
      </p:sp>
      <p:sp>
        <p:nvSpPr>
          <p:cNvPr id="21" name="object 21"/>
          <p:cNvSpPr/>
          <p:nvPr/>
        </p:nvSpPr>
        <p:spPr>
          <a:xfrm>
            <a:off x="2021471" y="4380738"/>
            <a:ext cx="5194935" cy="559435"/>
          </a:xfrm>
          <a:custGeom>
            <a:avLst/>
            <a:gdLst/>
            <a:ahLst/>
            <a:cxnLst/>
            <a:rect l="l" t="t" r="r" b="b"/>
            <a:pathLst>
              <a:path w="5194934" h="559435">
                <a:moveTo>
                  <a:pt x="0" y="0"/>
                </a:moveTo>
                <a:lnTo>
                  <a:pt x="0" y="559308"/>
                </a:lnTo>
                <a:lnTo>
                  <a:pt x="5194554" y="559308"/>
                </a:lnTo>
                <a:lnTo>
                  <a:pt x="5194554" y="0"/>
                </a:lnTo>
                <a:lnTo>
                  <a:pt x="0" y="0"/>
                </a:lnTo>
                <a:close/>
              </a:path>
            </a:pathLst>
          </a:custGeom>
          <a:solidFill>
            <a:srgbClr val="EEEEED"/>
          </a:solidFill>
        </p:spPr>
        <p:txBody>
          <a:bodyPr wrap="square" lIns="0" tIns="0" rIns="0" bIns="0" rtlCol="0"/>
          <a:lstStyle/>
          <a:p/>
        </p:txBody>
      </p:sp>
      <p:sp>
        <p:nvSpPr>
          <p:cNvPr id="22" name="object 22"/>
          <p:cNvSpPr/>
          <p:nvPr/>
        </p:nvSpPr>
        <p:spPr>
          <a:xfrm>
            <a:off x="1135265" y="4940046"/>
            <a:ext cx="886460" cy="745490"/>
          </a:xfrm>
          <a:custGeom>
            <a:avLst/>
            <a:gdLst/>
            <a:ahLst/>
            <a:cxnLst/>
            <a:rect l="l" t="t" r="r" b="b"/>
            <a:pathLst>
              <a:path w="886460" h="745489">
                <a:moveTo>
                  <a:pt x="0" y="0"/>
                </a:moveTo>
                <a:lnTo>
                  <a:pt x="0" y="745236"/>
                </a:lnTo>
                <a:lnTo>
                  <a:pt x="886205" y="745236"/>
                </a:lnTo>
                <a:lnTo>
                  <a:pt x="886205" y="0"/>
                </a:lnTo>
                <a:lnTo>
                  <a:pt x="0" y="0"/>
                </a:lnTo>
                <a:close/>
              </a:path>
            </a:pathLst>
          </a:custGeom>
          <a:solidFill>
            <a:srgbClr val="8C8D86"/>
          </a:solidFill>
        </p:spPr>
        <p:txBody>
          <a:bodyPr wrap="square" lIns="0" tIns="0" rIns="0" bIns="0" rtlCol="0"/>
          <a:lstStyle/>
          <a:p/>
        </p:txBody>
      </p:sp>
      <p:sp>
        <p:nvSpPr>
          <p:cNvPr id="23" name="object 23"/>
          <p:cNvSpPr/>
          <p:nvPr/>
        </p:nvSpPr>
        <p:spPr>
          <a:xfrm>
            <a:off x="2021471" y="4940046"/>
            <a:ext cx="5194935" cy="745490"/>
          </a:xfrm>
          <a:custGeom>
            <a:avLst/>
            <a:gdLst/>
            <a:ahLst/>
            <a:cxnLst/>
            <a:rect l="l" t="t" r="r" b="b"/>
            <a:pathLst>
              <a:path w="5194934" h="745489">
                <a:moveTo>
                  <a:pt x="0" y="0"/>
                </a:moveTo>
                <a:lnTo>
                  <a:pt x="0" y="745236"/>
                </a:lnTo>
                <a:lnTo>
                  <a:pt x="5194554" y="745236"/>
                </a:lnTo>
                <a:lnTo>
                  <a:pt x="5194554" y="0"/>
                </a:lnTo>
                <a:lnTo>
                  <a:pt x="0" y="0"/>
                </a:lnTo>
                <a:close/>
              </a:path>
            </a:pathLst>
          </a:custGeom>
          <a:solidFill>
            <a:srgbClr val="DBDBD9"/>
          </a:solidFill>
        </p:spPr>
        <p:txBody>
          <a:bodyPr wrap="square" lIns="0" tIns="0" rIns="0" bIns="0" rtlCol="0"/>
          <a:lstStyle/>
          <a:p/>
        </p:txBody>
      </p:sp>
      <p:sp>
        <p:nvSpPr>
          <p:cNvPr id="24" name="object 24"/>
          <p:cNvSpPr/>
          <p:nvPr/>
        </p:nvSpPr>
        <p:spPr>
          <a:xfrm>
            <a:off x="1135265" y="5685282"/>
            <a:ext cx="886460" cy="186055"/>
          </a:xfrm>
          <a:custGeom>
            <a:avLst/>
            <a:gdLst/>
            <a:ahLst/>
            <a:cxnLst/>
            <a:rect l="l" t="t" r="r" b="b"/>
            <a:pathLst>
              <a:path w="886460" h="186054">
                <a:moveTo>
                  <a:pt x="0" y="0"/>
                </a:moveTo>
                <a:lnTo>
                  <a:pt x="0" y="185927"/>
                </a:lnTo>
                <a:lnTo>
                  <a:pt x="886205" y="185927"/>
                </a:lnTo>
                <a:lnTo>
                  <a:pt x="886205" y="0"/>
                </a:lnTo>
                <a:lnTo>
                  <a:pt x="0" y="0"/>
                </a:lnTo>
                <a:close/>
              </a:path>
            </a:pathLst>
          </a:custGeom>
          <a:solidFill>
            <a:srgbClr val="8C8D86"/>
          </a:solidFill>
        </p:spPr>
        <p:txBody>
          <a:bodyPr wrap="square" lIns="0" tIns="0" rIns="0" bIns="0" rtlCol="0"/>
          <a:lstStyle/>
          <a:p/>
        </p:txBody>
      </p:sp>
      <p:sp>
        <p:nvSpPr>
          <p:cNvPr id="25" name="object 25"/>
          <p:cNvSpPr/>
          <p:nvPr/>
        </p:nvSpPr>
        <p:spPr>
          <a:xfrm>
            <a:off x="2021471" y="5685282"/>
            <a:ext cx="2444750" cy="186055"/>
          </a:xfrm>
          <a:custGeom>
            <a:avLst/>
            <a:gdLst/>
            <a:ahLst/>
            <a:cxnLst/>
            <a:rect l="l" t="t" r="r" b="b"/>
            <a:pathLst>
              <a:path w="2444750" h="186054">
                <a:moveTo>
                  <a:pt x="0" y="185928"/>
                </a:moveTo>
                <a:lnTo>
                  <a:pt x="2444496" y="185928"/>
                </a:lnTo>
                <a:lnTo>
                  <a:pt x="2444496" y="0"/>
                </a:lnTo>
                <a:lnTo>
                  <a:pt x="0" y="0"/>
                </a:lnTo>
                <a:lnTo>
                  <a:pt x="0" y="185928"/>
                </a:lnTo>
                <a:close/>
              </a:path>
            </a:pathLst>
          </a:custGeom>
          <a:solidFill>
            <a:srgbClr val="EEEEED"/>
          </a:solidFill>
        </p:spPr>
        <p:txBody>
          <a:bodyPr wrap="square" lIns="0" tIns="0" rIns="0" bIns="0" rtlCol="0"/>
          <a:lstStyle/>
          <a:p/>
        </p:txBody>
      </p:sp>
      <p:sp>
        <p:nvSpPr>
          <p:cNvPr id="26" name="object 26"/>
          <p:cNvSpPr/>
          <p:nvPr/>
        </p:nvSpPr>
        <p:spPr>
          <a:xfrm>
            <a:off x="1135265" y="5871209"/>
            <a:ext cx="886460" cy="372745"/>
          </a:xfrm>
          <a:custGeom>
            <a:avLst/>
            <a:gdLst/>
            <a:ahLst/>
            <a:cxnLst/>
            <a:rect l="l" t="t" r="r" b="b"/>
            <a:pathLst>
              <a:path w="886460" h="372745">
                <a:moveTo>
                  <a:pt x="0" y="0"/>
                </a:moveTo>
                <a:lnTo>
                  <a:pt x="0" y="372617"/>
                </a:lnTo>
                <a:lnTo>
                  <a:pt x="886205" y="372617"/>
                </a:lnTo>
                <a:lnTo>
                  <a:pt x="886205" y="0"/>
                </a:lnTo>
                <a:lnTo>
                  <a:pt x="0" y="0"/>
                </a:lnTo>
                <a:close/>
              </a:path>
            </a:pathLst>
          </a:custGeom>
          <a:solidFill>
            <a:srgbClr val="8C8D86"/>
          </a:solidFill>
        </p:spPr>
        <p:txBody>
          <a:bodyPr wrap="square" lIns="0" tIns="0" rIns="0" bIns="0" rtlCol="0"/>
          <a:lstStyle/>
          <a:p/>
        </p:txBody>
      </p:sp>
      <p:sp>
        <p:nvSpPr>
          <p:cNvPr id="27" name="object 27"/>
          <p:cNvSpPr/>
          <p:nvPr/>
        </p:nvSpPr>
        <p:spPr>
          <a:xfrm>
            <a:off x="2021471" y="5871209"/>
            <a:ext cx="5194935" cy="372745"/>
          </a:xfrm>
          <a:custGeom>
            <a:avLst/>
            <a:gdLst/>
            <a:ahLst/>
            <a:cxnLst/>
            <a:rect l="l" t="t" r="r" b="b"/>
            <a:pathLst>
              <a:path w="5194934" h="372745">
                <a:moveTo>
                  <a:pt x="0" y="0"/>
                </a:moveTo>
                <a:lnTo>
                  <a:pt x="0" y="372618"/>
                </a:lnTo>
                <a:lnTo>
                  <a:pt x="5194554" y="372617"/>
                </a:lnTo>
                <a:lnTo>
                  <a:pt x="5194554" y="0"/>
                </a:lnTo>
                <a:lnTo>
                  <a:pt x="0" y="0"/>
                </a:lnTo>
                <a:close/>
              </a:path>
            </a:pathLst>
          </a:custGeom>
          <a:solidFill>
            <a:srgbClr val="DBDBD9"/>
          </a:solidFill>
        </p:spPr>
        <p:txBody>
          <a:bodyPr wrap="square" lIns="0" tIns="0" rIns="0" bIns="0" rtlCol="0"/>
          <a:lstStyle/>
          <a:p/>
        </p:txBody>
      </p:sp>
      <p:sp>
        <p:nvSpPr>
          <p:cNvPr id="28" name="object 28"/>
          <p:cNvSpPr/>
          <p:nvPr/>
        </p:nvSpPr>
        <p:spPr>
          <a:xfrm>
            <a:off x="2021471" y="2512314"/>
            <a:ext cx="0" cy="3736975"/>
          </a:xfrm>
          <a:custGeom>
            <a:avLst/>
            <a:gdLst/>
            <a:ahLst/>
            <a:cxnLst/>
            <a:rect l="l" t="t" r="r" b="b"/>
            <a:pathLst>
              <a:path w="0" h="3736975">
                <a:moveTo>
                  <a:pt x="0" y="0"/>
                </a:moveTo>
                <a:lnTo>
                  <a:pt x="0" y="3736848"/>
                </a:lnTo>
              </a:path>
            </a:pathLst>
          </a:custGeom>
          <a:ln w="11137">
            <a:solidFill>
              <a:srgbClr val="FFFFFF"/>
            </a:solidFill>
          </a:ln>
        </p:spPr>
        <p:txBody>
          <a:bodyPr wrap="square" lIns="0" tIns="0" rIns="0" bIns="0" rtlCol="0"/>
          <a:lstStyle/>
          <a:p/>
        </p:txBody>
      </p:sp>
      <p:sp>
        <p:nvSpPr>
          <p:cNvPr id="29" name="object 29"/>
          <p:cNvSpPr/>
          <p:nvPr/>
        </p:nvSpPr>
        <p:spPr>
          <a:xfrm>
            <a:off x="1129931" y="2704338"/>
            <a:ext cx="3336290" cy="0"/>
          </a:xfrm>
          <a:custGeom>
            <a:avLst/>
            <a:gdLst/>
            <a:ahLst/>
            <a:cxnLst/>
            <a:rect l="l" t="t" r="r" b="b"/>
            <a:pathLst>
              <a:path w="3336290" h="0">
                <a:moveTo>
                  <a:pt x="0" y="0"/>
                </a:moveTo>
                <a:lnTo>
                  <a:pt x="3336036" y="0"/>
                </a:lnTo>
              </a:path>
            </a:pathLst>
          </a:custGeom>
          <a:ln w="33413">
            <a:solidFill>
              <a:srgbClr val="FFFFFF"/>
            </a:solidFill>
          </a:ln>
        </p:spPr>
        <p:txBody>
          <a:bodyPr wrap="square" lIns="0" tIns="0" rIns="0" bIns="0" rtlCol="0"/>
          <a:lstStyle/>
          <a:p/>
        </p:txBody>
      </p:sp>
      <p:sp>
        <p:nvSpPr>
          <p:cNvPr id="30" name="object 30"/>
          <p:cNvSpPr/>
          <p:nvPr/>
        </p:nvSpPr>
        <p:spPr>
          <a:xfrm>
            <a:off x="1129931" y="2890266"/>
            <a:ext cx="3336290" cy="0"/>
          </a:xfrm>
          <a:custGeom>
            <a:avLst/>
            <a:gdLst/>
            <a:ahLst/>
            <a:cxnLst/>
            <a:rect l="l" t="t" r="r" b="b"/>
            <a:pathLst>
              <a:path w="3336290" h="0">
                <a:moveTo>
                  <a:pt x="0" y="0"/>
                </a:moveTo>
                <a:lnTo>
                  <a:pt x="3336036" y="0"/>
                </a:lnTo>
              </a:path>
            </a:pathLst>
          </a:custGeom>
          <a:ln w="11137">
            <a:solidFill>
              <a:srgbClr val="FFFFFF"/>
            </a:solidFill>
          </a:ln>
        </p:spPr>
        <p:txBody>
          <a:bodyPr wrap="square" lIns="0" tIns="0" rIns="0" bIns="0" rtlCol="0"/>
          <a:lstStyle/>
          <a:p/>
        </p:txBody>
      </p:sp>
      <p:sp>
        <p:nvSpPr>
          <p:cNvPr id="31" name="object 31"/>
          <p:cNvSpPr/>
          <p:nvPr/>
        </p:nvSpPr>
        <p:spPr>
          <a:xfrm>
            <a:off x="1129931" y="3076955"/>
            <a:ext cx="3336290" cy="0"/>
          </a:xfrm>
          <a:custGeom>
            <a:avLst/>
            <a:gdLst/>
            <a:ahLst/>
            <a:cxnLst/>
            <a:rect l="l" t="t" r="r" b="b"/>
            <a:pathLst>
              <a:path w="3336290" h="0">
                <a:moveTo>
                  <a:pt x="0" y="0"/>
                </a:moveTo>
                <a:lnTo>
                  <a:pt x="3336036" y="0"/>
                </a:lnTo>
              </a:path>
            </a:pathLst>
          </a:custGeom>
          <a:ln w="11137">
            <a:solidFill>
              <a:srgbClr val="FFFFFF"/>
            </a:solidFill>
          </a:ln>
        </p:spPr>
        <p:txBody>
          <a:bodyPr wrap="square" lIns="0" tIns="0" rIns="0" bIns="0" rtlCol="0"/>
          <a:lstStyle/>
          <a:p/>
        </p:txBody>
      </p:sp>
      <p:sp>
        <p:nvSpPr>
          <p:cNvPr id="32" name="object 32"/>
          <p:cNvSpPr/>
          <p:nvPr/>
        </p:nvSpPr>
        <p:spPr>
          <a:xfrm>
            <a:off x="1129931" y="3262884"/>
            <a:ext cx="3336290" cy="0"/>
          </a:xfrm>
          <a:custGeom>
            <a:avLst/>
            <a:gdLst/>
            <a:ahLst/>
            <a:cxnLst/>
            <a:rect l="l" t="t" r="r" b="b"/>
            <a:pathLst>
              <a:path w="3336290" h="0">
                <a:moveTo>
                  <a:pt x="0" y="0"/>
                </a:moveTo>
                <a:lnTo>
                  <a:pt x="3336036" y="0"/>
                </a:lnTo>
              </a:path>
            </a:pathLst>
          </a:custGeom>
          <a:ln w="11137">
            <a:solidFill>
              <a:srgbClr val="FFFFFF"/>
            </a:solidFill>
          </a:ln>
        </p:spPr>
        <p:txBody>
          <a:bodyPr wrap="square" lIns="0" tIns="0" rIns="0" bIns="0" rtlCol="0"/>
          <a:lstStyle/>
          <a:p/>
        </p:txBody>
      </p:sp>
      <p:sp>
        <p:nvSpPr>
          <p:cNvPr id="33" name="object 33"/>
          <p:cNvSpPr/>
          <p:nvPr/>
        </p:nvSpPr>
        <p:spPr>
          <a:xfrm>
            <a:off x="1129931" y="3449573"/>
            <a:ext cx="3336290" cy="0"/>
          </a:xfrm>
          <a:custGeom>
            <a:avLst/>
            <a:gdLst/>
            <a:ahLst/>
            <a:cxnLst/>
            <a:rect l="l" t="t" r="r" b="b"/>
            <a:pathLst>
              <a:path w="3336290" h="0">
                <a:moveTo>
                  <a:pt x="0" y="0"/>
                </a:moveTo>
                <a:lnTo>
                  <a:pt x="3336036" y="0"/>
                </a:lnTo>
              </a:path>
            </a:pathLst>
          </a:custGeom>
          <a:ln w="11137">
            <a:solidFill>
              <a:srgbClr val="FFFFFF"/>
            </a:solidFill>
          </a:ln>
        </p:spPr>
        <p:txBody>
          <a:bodyPr wrap="square" lIns="0" tIns="0" rIns="0" bIns="0" rtlCol="0"/>
          <a:lstStyle/>
          <a:p/>
        </p:txBody>
      </p:sp>
      <p:sp>
        <p:nvSpPr>
          <p:cNvPr id="34" name="object 34"/>
          <p:cNvSpPr/>
          <p:nvPr/>
        </p:nvSpPr>
        <p:spPr>
          <a:xfrm>
            <a:off x="1129931" y="3822191"/>
            <a:ext cx="3336290" cy="0"/>
          </a:xfrm>
          <a:custGeom>
            <a:avLst/>
            <a:gdLst/>
            <a:ahLst/>
            <a:cxnLst/>
            <a:rect l="l" t="t" r="r" b="b"/>
            <a:pathLst>
              <a:path w="3336290" h="0">
                <a:moveTo>
                  <a:pt x="0" y="0"/>
                </a:moveTo>
                <a:lnTo>
                  <a:pt x="3336036" y="0"/>
                </a:lnTo>
              </a:path>
            </a:pathLst>
          </a:custGeom>
          <a:ln w="11137">
            <a:solidFill>
              <a:srgbClr val="FFFFFF"/>
            </a:solidFill>
          </a:ln>
        </p:spPr>
        <p:txBody>
          <a:bodyPr wrap="square" lIns="0" tIns="0" rIns="0" bIns="0" rtlCol="0"/>
          <a:lstStyle/>
          <a:p/>
        </p:txBody>
      </p:sp>
      <p:sp>
        <p:nvSpPr>
          <p:cNvPr id="35" name="object 35"/>
          <p:cNvSpPr/>
          <p:nvPr/>
        </p:nvSpPr>
        <p:spPr>
          <a:xfrm>
            <a:off x="1129931" y="4194809"/>
            <a:ext cx="3336290" cy="0"/>
          </a:xfrm>
          <a:custGeom>
            <a:avLst/>
            <a:gdLst/>
            <a:ahLst/>
            <a:cxnLst/>
            <a:rect l="l" t="t" r="r" b="b"/>
            <a:pathLst>
              <a:path w="3336290" h="0">
                <a:moveTo>
                  <a:pt x="0" y="0"/>
                </a:moveTo>
                <a:lnTo>
                  <a:pt x="3336036" y="0"/>
                </a:lnTo>
              </a:path>
            </a:pathLst>
          </a:custGeom>
          <a:ln w="11137">
            <a:solidFill>
              <a:srgbClr val="FFFFFF"/>
            </a:solidFill>
          </a:ln>
        </p:spPr>
        <p:txBody>
          <a:bodyPr wrap="square" lIns="0" tIns="0" rIns="0" bIns="0" rtlCol="0"/>
          <a:lstStyle/>
          <a:p/>
        </p:txBody>
      </p:sp>
      <p:sp>
        <p:nvSpPr>
          <p:cNvPr id="36" name="object 36"/>
          <p:cNvSpPr/>
          <p:nvPr/>
        </p:nvSpPr>
        <p:spPr>
          <a:xfrm>
            <a:off x="1129931" y="4380738"/>
            <a:ext cx="3336290" cy="0"/>
          </a:xfrm>
          <a:custGeom>
            <a:avLst/>
            <a:gdLst/>
            <a:ahLst/>
            <a:cxnLst/>
            <a:rect l="l" t="t" r="r" b="b"/>
            <a:pathLst>
              <a:path w="3336290" h="0">
                <a:moveTo>
                  <a:pt x="0" y="0"/>
                </a:moveTo>
                <a:lnTo>
                  <a:pt x="3336036" y="0"/>
                </a:lnTo>
              </a:path>
            </a:pathLst>
          </a:custGeom>
          <a:ln w="11137">
            <a:solidFill>
              <a:srgbClr val="FFFFFF"/>
            </a:solidFill>
          </a:ln>
        </p:spPr>
        <p:txBody>
          <a:bodyPr wrap="square" lIns="0" tIns="0" rIns="0" bIns="0" rtlCol="0"/>
          <a:lstStyle/>
          <a:p/>
        </p:txBody>
      </p:sp>
      <p:sp>
        <p:nvSpPr>
          <p:cNvPr id="37" name="object 37"/>
          <p:cNvSpPr/>
          <p:nvPr/>
        </p:nvSpPr>
        <p:spPr>
          <a:xfrm>
            <a:off x="1129931" y="4940046"/>
            <a:ext cx="3336290" cy="0"/>
          </a:xfrm>
          <a:custGeom>
            <a:avLst/>
            <a:gdLst/>
            <a:ahLst/>
            <a:cxnLst/>
            <a:rect l="l" t="t" r="r" b="b"/>
            <a:pathLst>
              <a:path w="3336290" h="0">
                <a:moveTo>
                  <a:pt x="0" y="0"/>
                </a:moveTo>
                <a:lnTo>
                  <a:pt x="3336036" y="0"/>
                </a:lnTo>
              </a:path>
            </a:pathLst>
          </a:custGeom>
          <a:ln w="11137">
            <a:solidFill>
              <a:srgbClr val="FFFFFF"/>
            </a:solidFill>
          </a:ln>
        </p:spPr>
        <p:txBody>
          <a:bodyPr wrap="square" lIns="0" tIns="0" rIns="0" bIns="0" rtlCol="0"/>
          <a:lstStyle/>
          <a:p/>
        </p:txBody>
      </p:sp>
      <p:sp>
        <p:nvSpPr>
          <p:cNvPr id="38" name="object 38"/>
          <p:cNvSpPr/>
          <p:nvPr/>
        </p:nvSpPr>
        <p:spPr>
          <a:xfrm>
            <a:off x="1129931" y="5685282"/>
            <a:ext cx="3336290" cy="0"/>
          </a:xfrm>
          <a:custGeom>
            <a:avLst/>
            <a:gdLst/>
            <a:ahLst/>
            <a:cxnLst/>
            <a:rect l="l" t="t" r="r" b="b"/>
            <a:pathLst>
              <a:path w="3336290" h="0">
                <a:moveTo>
                  <a:pt x="0" y="0"/>
                </a:moveTo>
                <a:lnTo>
                  <a:pt x="3336036" y="0"/>
                </a:lnTo>
              </a:path>
            </a:pathLst>
          </a:custGeom>
          <a:ln w="11137">
            <a:solidFill>
              <a:srgbClr val="FFFFFF"/>
            </a:solidFill>
          </a:ln>
        </p:spPr>
        <p:txBody>
          <a:bodyPr wrap="square" lIns="0" tIns="0" rIns="0" bIns="0" rtlCol="0"/>
          <a:lstStyle/>
          <a:p/>
        </p:txBody>
      </p:sp>
      <p:sp>
        <p:nvSpPr>
          <p:cNvPr id="39" name="object 39"/>
          <p:cNvSpPr/>
          <p:nvPr/>
        </p:nvSpPr>
        <p:spPr>
          <a:xfrm>
            <a:off x="1129931" y="5871209"/>
            <a:ext cx="3336290" cy="0"/>
          </a:xfrm>
          <a:custGeom>
            <a:avLst/>
            <a:gdLst/>
            <a:ahLst/>
            <a:cxnLst/>
            <a:rect l="l" t="t" r="r" b="b"/>
            <a:pathLst>
              <a:path w="3336290" h="0">
                <a:moveTo>
                  <a:pt x="0" y="0"/>
                </a:moveTo>
                <a:lnTo>
                  <a:pt x="3336036" y="0"/>
                </a:lnTo>
              </a:path>
            </a:pathLst>
          </a:custGeom>
          <a:ln w="11137">
            <a:solidFill>
              <a:srgbClr val="FFFFFF"/>
            </a:solidFill>
          </a:ln>
        </p:spPr>
        <p:txBody>
          <a:bodyPr wrap="square" lIns="0" tIns="0" rIns="0" bIns="0" rtlCol="0"/>
          <a:lstStyle/>
          <a:p/>
        </p:txBody>
      </p:sp>
      <p:sp>
        <p:nvSpPr>
          <p:cNvPr id="40" name="object 40"/>
          <p:cNvSpPr/>
          <p:nvPr/>
        </p:nvSpPr>
        <p:spPr>
          <a:xfrm>
            <a:off x="1135265" y="2512314"/>
            <a:ext cx="0" cy="3736975"/>
          </a:xfrm>
          <a:custGeom>
            <a:avLst/>
            <a:gdLst/>
            <a:ahLst/>
            <a:cxnLst/>
            <a:rect l="l" t="t" r="r" b="b"/>
            <a:pathLst>
              <a:path w="0" h="3736975">
                <a:moveTo>
                  <a:pt x="0" y="0"/>
                </a:moveTo>
                <a:lnTo>
                  <a:pt x="0" y="3736848"/>
                </a:lnTo>
              </a:path>
            </a:pathLst>
          </a:custGeom>
          <a:ln w="11137">
            <a:solidFill>
              <a:srgbClr val="FFFFFF"/>
            </a:solidFill>
          </a:ln>
        </p:spPr>
        <p:txBody>
          <a:bodyPr wrap="square" lIns="0" tIns="0" rIns="0" bIns="0" rtlCol="0"/>
          <a:lstStyle/>
          <a:p/>
        </p:txBody>
      </p:sp>
      <p:sp>
        <p:nvSpPr>
          <p:cNvPr id="41" name="object 41"/>
          <p:cNvSpPr/>
          <p:nvPr/>
        </p:nvSpPr>
        <p:spPr>
          <a:xfrm>
            <a:off x="1129931" y="2517648"/>
            <a:ext cx="3336290" cy="0"/>
          </a:xfrm>
          <a:custGeom>
            <a:avLst/>
            <a:gdLst/>
            <a:ahLst/>
            <a:cxnLst/>
            <a:rect l="l" t="t" r="r" b="b"/>
            <a:pathLst>
              <a:path w="3336290" h="0">
                <a:moveTo>
                  <a:pt x="0" y="0"/>
                </a:moveTo>
                <a:lnTo>
                  <a:pt x="3336036" y="0"/>
                </a:lnTo>
              </a:path>
            </a:pathLst>
          </a:custGeom>
          <a:ln w="11137">
            <a:solidFill>
              <a:srgbClr val="FFFFFF"/>
            </a:solidFill>
          </a:ln>
        </p:spPr>
        <p:txBody>
          <a:bodyPr wrap="square" lIns="0" tIns="0" rIns="0" bIns="0" rtlCol="0"/>
          <a:lstStyle/>
          <a:p/>
        </p:txBody>
      </p:sp>
      <p:sp>
        <p:nvSpPr>
          <p:cNvPr id="42" name="object 42"/>
          <p:cNvSpPr/>
          <p:nvPr/>
        </p:nvSpPr>
        <p:spPr>
          <a:xfrm>
            <a:off x="1129931" y="6243828"/>
            <a:ext cx="6091555" cy="0"/>
          </a:xfrm>
          <a:custGeom>
            <a:avLst/>
            <a:gdLst/>
            <a:ahLst/>
            <a:cxnLst/>
            <a:rect l="l" t="t" r="r" b="b"/>
            <a:pathLst>
              <a:path w="6091555" h="0">
                <a:moveTo>
                  <a:pt x="0" y="0"/>
                </a:moveTo>
                <a:lnTo>
                  <a:pt x="6091428" y="0"/>
                </a:lnTo>
              </a:path>
            </a:pathLst>
          </a:custGeom>
          <a:ln w="11137">
            <a:solidFill>
              <a:srgbClr val="FFFFFF"/>
            </a:solidFill>
          </a:ln>
        </p:spPr>
        <p:txBody>
          <a:bodyPr wrap="square" lIns="0" tIns="0" rIns="0" bIns="0" rtlCol="0"/>
          <a:lstStyle/>
          <a:p/>
        </p:txBody>
      </p:sp>
      <p:sp>
        <p:nvSpPr>
          <p:cNvPr id="43" name="object 43"/>
          <p:cNvSpPr txBox="1"/>
          <p:nvPr/>
        </p:nvSpPr>
        <p:spPr>
          <a:xfrm>
            <a:off x="2068969" y="2514091"/>
            <a:ext cx="1381760" cy="185420"/>
          </a:xfrm>
          <a:prstGeom prst="rect">
            <a:avLst/>
          </a:prstGeom>
        </p:spPr>
        <p:txBody>
          <a:bodyPr wrap="square" lIns="0" tIns="12700" rIns="0" bIns="0" rtlCol="0" vert="horz">
            <a:spAutoFit/>
          </a:bodyPr>
          <a:lstStyle/>
          <a:p>
            <a:pPr marL="12700">
              <a:lnSpc>
                <a:spcPct val="100000"/>
              </a:lnSpc>
              <a:spcBef>
                <a:spcPts val="100"/>
              </a:spcBef>
            </a:pPr>
            <a:r>
              <a:rPr dirty="0" sz="1050" spc="15">
                <a:latin typeface="微软雅黑"/>
                <a:cs typeface="微软雅黑"/>
              </a:rPr>
              <a:t>唯一的识别缺陷的序号</a:t>
            </a:r>
            <a:endParaRPr sz="1050">
              <a:latin typeface="微软雅黑"/>
              <a:cs typeface="微软雅黑"/>
            </a:endParaRPr>
          </a:p>
        </p:txBody>
      </p:sp>
      <p:sp>
        <p:nvSpPr>
          <p:cNvPr id="44" name="object 44"/>
          <p:cNvSpPr txBox="1"/>
          <p:nvPr/>
        </p:nvSpPr>
        <p:spPr>
          <a:xfrm>
            <a:off x="1430409" y="2488181"/>
            <a:ext cx="297180" cy="397510"/>
          </a:xfrm>
          <a:prstGeom prst="rect">
            <a:avLst/>
          </a:prstGeom>
        </p:spPr>
        <p:txBody>
          <a:bodyPr wrap="square" lIns="0" tIns="38735" rIns="0" bIns="0" rtlCol="0" vert="horz">
            <a:spAutoFit/>
          </a:bodyPr>
          <a:lstStyle/>
          <a:p>
            <a:pPr marL="71755">
              <a:lnSpc>
                <a:spcPct val="100000"/>
              </a:lnSpc>
              <a:spcBef>
                <a:spcPts val="305"/>
              </a:spcBef>
            </a:pPr>
            <a:r>
              <a:rPr dirty="0" sz="1050" spc="15" b="1">
                <a:solidFill>
                  <a:srgbClr val="FFFFFF"/>
                </a:solidFill>
                <a:latin typeface="Times New Roman"/>
                <a:cs typeface="Times New Roman"/>
              </a:rPr>
              <a:t>ID</a:t>
            </a:r>
            <a:endParaRPr sz="1050">
              <a:latin typeface="Times New Roman"/>
              <a:cs typeface="Times New Roman"/>
            </a:endParaRPr>
          </a:p>
          <a:p>
            <a:pPr marL="12700">
              <a:lnSpc>
                <a:spcPct val="100000"/>
              </a:lnSpc>
              <a:spcBef>
                <a:spcPts val="200"/>
              </a:spcBef>
            </a:pPr>
            <a:r>
              <a:rPr dirty="0" sz="1050" spc="15" b="1">
                <a:solidFill>
                  <a:srgbClr val="FFFFFF"/>
                </a:solidFill>
                <a:latin typeface="微软雅黑"/>
                <a:cs typeface="微软雅黑"/>
              </a:rPr>
              <a:t>标题</a:t>
            </a:r>
            <a:endParaRPr sz="1050">
              <a:latin typeface="微软雅黑"/>
              <a:cs typeface="微软雅黑"/>
            </a:endParaRPr>
          </a:p>
        </p:txBody>
      </p:sp>
      <p:sp>
        <p:nvSpPr>
          <p:cNvPr id="45" name="object 45"/>
          <p:cNvSpPr txBox="1"/>
          <p:nvPr/>
        </p:nvSpPr>
        <p:spPr>
          <a:xfrm>
            <a:off x="2068969" y="2700022"/>
            <a:ext cx="2331720" cy="185420"/>
          </a:xfrm>
          <a:prstGeom prst="rect">
            <a:avLst/>
          </a:prstGeom>
        </p:spPr>
        <p:txBody>
          <a:bodyPr wrap="square" lIns="0" tIns="12700" rIns="0" bIns="0" rtlCol="0" vert="horz">
            <a:spAutoFit/>
          </a:bodyPr>
          <a:lstStyle/>
          <a:p>
            <a:pPr marL="12700">
              <a:lnSpc>
                <a:spcPct val="100000"/>
              </a:lnSpc>
              <a:spcBef>
                <a:spcPts val="100"/>
              </a:spcBef>
            </a:pPr>
            <a:r>
              <a:rPr dirty="0" sz="1050" spc="15">
                <a:latin typeface="微软雅黑"/>
                <a:cs typeface="微软雅黑"/>
              </a:rPr>
              <a:t>对缺陷的概括性描述，方便快速浏览、</a:t>
            </a:r>
            <a:endParaRPr sz="1050">
              <a:latin typeface="微软雅黑"/>
              <a:cs typeface="微软雅黑"/>
            </a:endParaRPr>
          </a:p>
        </p:txBody>
      </p:sp>
      <p:sp>
        <p:nvSpPr>
          <p:cNvPr id="46" name="object 46"/>
          <p:cNvSpPr txBox="1"/>
          <p:nvPr/>
        </p:nvSpPr>
        <p:spPr>
          <a:xfrm>
            <a:off x="2068969" y="2885951"/>
            <a:ext cx="2331720" cy="185420"/>
          </a:xfrm>
          <a:prstGeom prst="rect">
            <a:avLst/>
          </a:prstGeom>
        </p:spPr>
        <p:txBody>
          <a:bodyPr wrap="square" lIns="0" tIns="12700" rIns="0" bIns="0" rtlCol="0" vert="horz">
            <a:spAutoFit/>
          </a:bodyPr>
          <a:lstStyle/>
          <a:p>
            <a:pPr marL="12700">
              <a:lnSpc>
                <a:spcPct val="100000"/>
              </a:lnSpc>
              <a:spcBef>
                <a:spcPts val="100"/>
              </a:spcBef>
            </a:pPr>
            <a:r>
              <a:rPr dirty="0" sz="1050" spc="15">
                <a:latin typeface="微软雅黑"/>
                <a:cs typeface="微软雅黑"/>
              </a:rPr>
              <a:t>在进行实际执行的操作之前所具备的条</a:t>
            </a:r>
            <a:endParaRPr sz="1050">
              <a:latin typeface="微软雅黑"/>
              <a:cs typeface="微软雅黑"/>
            </a:endParaRPr>
          </a:p>
        </p:txBody>
      </p:sp>
      <p:sp>
        <p:nvSpPr>
          <p:cNvPr id="47" name="object 47"/>
          <p:cNvSpPr txBox="1"/>
          <p:nvPr/>
        </p:nvSpPr>
        <p:spPr>
          <a:xfrm>
            <a:off x="4387384" y="2704973"/>
            <a:ext cx="407034" cy="361950"/>
          </a:xfrm>
          <a:prstGeom prst="rect">
            <a:avLst/>
          </a:prstGeom>
        </p:spPr>
        <p:txBody>
          <a:bodyPr wrap="square" lIns="0" tIns="7620" rIns="0" bIns="0" rtlCol="0" vert="horz">
            <a:spAutoFit/>
          </a:bodyPr>
          <a:lstStyle/>
          <a:p>
            <a:pPr>
              <a:lnSpc>
                <a:spcPct val="100000"/>
              </a:lnSpc>
              <a:spcBef>
                <a:spcPts val="60"/>
              </a:spcBef>
            </a:pPr>
            <a:r>
              <a:rPr dirty="0" sz="1050" spc="15">
                <a:latin typeface="微软雅黑"/>
                <a:cs typeface="微软雅黑"/>
              </a:rPr>
              <a:t>管理等</a:t>
            </a:r>
            <a:endParaRPr sz="1050">
              <a:latin typeface="微软雅黑"/>
              <a:cs typeface="微软雅黑"/>
            </a:endParaRPr>
          </a:p>
          <a:p>
            <a:pPr>
              <a:lnSpc>
                <a:spcPct val="100000"/>
              </a:lnSpc>
              <a:spcBef>
                <a:spcPts val="204"/>
              </a:spcBef>
            </a:pPr>
            <a:r>
              <a:rPr dirty="0" sz="1050" spc="15">
                <a:latin typeface="微软雅黑"/>
                <a:cs typeface="微软雅黑"/>
              </a:rPr>
              <a:t>件</a:t>
            </a:r>
            <a:endParaRPr sz="1050">
              <a:latin typeface="微软雅黑"/>
              <a:cs typeface="微软雅黑"/>
            </a:endParaRPr>
          </a:p>
        </p:txBody>
      </p:sp>
      <p:sp>
        <p:nvSpPr>
          <p:cNvPr id="48" name="object 48"/>
          <p:cNvSpPr txBox="1"/>
          <p:nvPr/>
        </p:nvSpPr>
        <p:spPr>
          <a:xfrm>
            <a:off x="1430409" y="2859281"/>
            <a:ext cx="297180" cy="398780"/>
          </a:xfrm>
          <a:prstGeom prst="rect">
            <a:avLst/>
          </a:prstGeom>
        </p:spPr>
        <p:txBody>
          <a:bodyPr wrap="square" lIns="0" tIns="12700" rIns="0" bIns="0" rtlCol="0" vert="horz">
            <a:spAutoFit/>
          </a:bodyPr>
          <a:lstStyle/>
          <a:p>
            <a:pPr marL="12700" marR="5080">
              <a:lnSpc>
                <a:spcPct val="116700"/>
              </a:lnSpc>
              <a:spcBef>
                <a:spcPts val="100"/>
              </a:spcBef>
            </a:pPr>
            <a:r>
              <a:rPr dirty="0" sz="1050" spc="15" b="1">
                <a:solidFill>
                  <a:srgbClr val="FFFFFF"/>
                </a:solidFill>
                <a:latin typeface="微软雅黑"/>
                <a:cs typeface="微软雅黑"/>
              </a:rPr>
              <a:t>前提 环境</a:t>
            </a:r>
            <a:endParaRPr sz="1050">
              <a:latin typeface="微软雅黑"/>
              <a:cs typeface="微软雅黑"/>
            </a:endParaRPr>
          </a:p>
        </p:txBody>
      </p:sp>
      <p:sp>
        <p:nvSpPr>
          <p:cNvPr id="49" name="object 49"/>
          <p:cNvSpPr txBox="1"/>
          <p:nvPr/>
        </p:nvSpPr>
        <p:spPr>
          <a:xfrm>
            <a:off x="2068969" y="3072641"/>
            <a:ext cx="2331720" cy="185420"/>
          </a:xfrm>
          <a:prstGeom prst="rect">
            <a:avLst/>
          </a:prstGeom>
        </p:spPr>
        <p:txBody>
          <a:bodyPr wrap="square" lIns="0" tIns="12700" rIns="0" bIns="0" rtlCol="0" vert="horz">
            <a:spAutoFit/>
          </a:bodyPr>
          <a:lstStyle/>
          <a:p>
            <a:pPr marL="12700">
              <a:lnSpc>
                <a:spcPct val="100000"/>
              </a:lnSpc>
              <a:spcBef>
                <a:spcPts val="100"/>
              </a:spcBef>
            </a:pPr>
            <a:r>
              <a:rPr dirty="0" sz="1050" spc="15">
                <a:latin typeface="微软雅黑"/>
                <a:cs typeface="微软雅黑"/>
              </a:rPr>
              <a:t>缺陷发现时所处的测试环境，包括操作</a:t>
            </a:r>
            <a:endParaRPr sz="1050">
              <a:latin typeface="微软雅黑"/>
              <a:cs typeface="微软雅黑"/>
            </a:endParaRPr>
          </a:p>
        </p:txBody>
      </p:sp>
      <p:sp>
        <p:nvSpPr>
          <p:cNvPr id="50" name="object 50"/>
          <p:cNvSpPr txBox="1"/>
          <p:nvPr/>
        </p:nvSpPr>
        <p:spPr>
          <a:xfrm>
            <a:off x="1294779" y="3258571"/>
            <a:ext cx="568325" cy="185420"/>
          </a:xfrm>
          <a:prstGeom prst="rect">
            <a:avLst/>
          </a:prstGeom>
        </p:spPr>
        <p:txBody>
          <a:bodyPr wrap="square" lIns="0" tIns="12700" rIns="0" bIns="0" rtlCol="0" vert="horz">
            <a:spAutoFit/>
          </a:bodyPr>
          <a:lstStyle/>
          <a:p>
            <a:pPr marL="12700">
              <a:lnSpc>
                <a:spcPct val="100000"/>
              </a:lnSpc>
              <a:spcBef>
                <a:spcPts val="100"/>
              </a:spcBef>
            </a:pPr>
            <a:r>
              <a:rPr dirty="0" sz="1050" spc="15" b="1">
                <a:solidFill>
                  <a:srgbClr val="FFFFFF"/>
                </a:solidFill>
                <a:latin typeface="微软雅黑"/>
                <a:cs typeface="微软雅黑"/>
              </a:rPr>
              <a:t>操作步骤</a:t>
            </a:r>
            <a:endParaRPr sz="1050">
              <a:latin typeface="微软雅黑"/>
              <a:cs typeface="微软雅黑"/>
            </a:endParaRPr>
          </a:p>
        </p:txBody>
      </p:sp>
      <p:sp>
        <p:nvSpPr>
          <p:cNvPr id="51" name="object 51"/>
          <p:cNvSpPr txBox="1"/>
          <p:nvPr/>
        </p:nvSpPr>
        <p:spPr>
          <a:xfrm>
            <a:off x="2068969" y="3258571"/>
            <a:ext cx="1924685" cy="185420"/>
          </a:xfrm>
          <a:prstGeom prst="rect">
            <a:avLst/>
          </a:prstGeom>
        </p:spPr>
        <p:txBody>
          <a:bodyPr wrap="square" lIns="0" tIns="12700" rIns="0" bIns="0" rtlCol="0" vert="horz">
            <a:spAutoFit/>
          </a:bodyPr>
          <a:lstStyle/>
          <a:p>
            <a:pPr marL="12700">
              <a:lnSpc>
                <a:spcPct val="100000"/>
              </a:lnSpc>
              <a:spcBef>
                <a:spcPts val="100"/>
              </a:spcBef>
            </a:pPr>
            <a:r>
              <a:rPr dirty="0" sz="1050" spc="15">
                <a:latin typeface="微软雅黑"/>
                <a:cs typeface="微软雅黑"/>
              </a:rPr>
              <a:t>导致缺陷产生的操作顺序的描述</a:t>
            </a:r>
            <a:endParaRPr sz="1050">
              <a:latin typeface="微软雅黑"/>
              <a:cs typeface="微软雅黑"/>
            </a:endParaRPr>
          </a:p>
        </p:txBody>
      </p:sp>
      <p:sp>
        <p:nvSpPr>
          <p:cNvPr id="52" name="object 52"/>
          <p:cNvSpPr txBox="1"/>
          <p:nvPr/>
        </p:nvSpPr>
        <p:spPr>
          <a:xfrm>
            <a:off x="1294779" y="3538220"/>
            <a:ext cx="568325" cy="185420"/>
          </a:xfrm>
          <a:prstGeom prst="rect">
            <a:avLst/>
          </a:prstGeom>
        </p:spPr>
        <p:txBody>
          <a:bodyPr wrap="square" lIns="0" tIns="12700" rIns="0" bIns="0" rtlCol="0" vert="horz">
            <a:spAutoFit/>
          </a:bodyPr>
          <a:lstStyle/>
          <a:p>
            <a:pPr marL="12700">
              <a:lnSpc>
                <a:spcPct val="100000"/>
              </a:lnSpc>
              <a:spcBef>
                <a:spcPts val="100"/>
              </a:spcBef>
            </a:pPr>
            <a:r>
              <a:rPr dirty="0" sz="1050" spc="15" b="1">
                <a:solidFill>
                  <a:srgbClr val="FFFFFF"/>
                </a:solidFill>
                <a:latin typeface="微软雅黑"/>
                <a:cs typeface="微软雅黑"/>
              </a:rPr>
              <a:t>期望结果</a:t>
            </a:r>
            <a:endParaRPr sz="1050">
              <a:latin typeface="微软雅黑"/>
              <a:cs typeface="微软雅黑"/>
            </a:endParaRPr>
          </a:p>
        </p:txBody>
      </p:sp>
      <p:sp>
        <p:nvSpPr>
          <p:cNvPr id="53" name="object 53"/>
          <p:cNvSpPr txBox="1"/>
          <p:nvPr/>
        </p:nvSpPr>
        <p:spPr>
          <a:xfrm>
            <a:off x="4387384" y="3077593"/>
            <a:ext cx="986790" cy="561975"/>
          </a:xfrm>
          <a:prstGeom prst="rect">
            <a:avLst/>
          </a:prstGeom>
        </p:spPr>
        <p:txBody>
          <a:bodyPr wrap="square" lIns="0" tIns="7620" rIns="0" bIns="0" rtlCol="0" vert="horz">
            <a:spAutoFit/>
          </a:bodyPr>
          <a:lstStyle/>
          <a:p>
            <a:pPr>
              <a:lnSpc>
                <a:spcPct val="100000"/>
              </a:lnSpc>
              <a:spcBef>
                <a:spcPts val="60"/>
              </a:spcBef>
            </a:pPr>
            <a:r>
              <a:rPr dirty="0" sz="1050" spc="15">
                <a:latin typeface="微软雅黑"/>
                <a:cs typeface="微软雅黑"/>
              </a:rPr>
              <a:t>系统、</a:t>
            </a:r>
            <a:r>
              <a:rPr dirty="0" sz="1050" spc="20">
                <a:latin typeface="微软雅黑"/>
                <a:cs typeface="微软雅黑"/>
              </a:rPr>
              <a:t>浏</a:t>
            </a:r>
            <a:r>
              <a:rPr dirty="0" sz="1050" spc="15">
                <a:latin typeface="微软雅黑"/>
                <a:cs typeface="微软雅黑"/>
              </a:rPr>
              <a:t>览器等</a:t>
            </a:r>
            <a:endParaRPr sz="1050">
              <a:latin typeface="微软雅黑"/>
              <a:cs typeface="微软雅黑"/>
            </a:endParaRPr>
          </a:p>
          <a:p>
            <a:pPr>
              <a:lnSpc>
                <a:spcPct val="100000"/>
              </a:lnSpc>
              <a:spcBef>
                <a:spcPts val="50"/>
              </a:spcBef>
            </a:pPr>
            <a:endParaRPr sz="1500">
              <a:latin typeface="Times New Roman"/>
              <a:cs typeface="Times New Roman"/>
            </a:endParaRPr>
          </a:p>
          <a:p>
            <a:pPr marL="26034">
              <a:lnSpc>
                <a:spcPct val="100000"/>
              </a:lnSpc>
            </a:pPr>
            <a:r>
              <a:rPr dirty="0" sz="1050" spc="30">
                <a:latin typeface="微软雅黑"/>
                <a:cs typeface="微软雅黑"/>
              </a:rPr>
              <a:t>作步骤导出的结</a:t>
            </a:r>
            <a:endParaRPr sz="1050">
              <a:latin typeface="微软雅黑"/>
              <a:cs typeface="微软雅黑"/>
            </a:endParaRPr>
          </a:p>
        </p:txBody>
      </p:sp>
      <p:sp>
        <p:nvSpPr>
          <p:cNvPr id="54" name="object 54"/>
          <p:cNvSpPr txBox="1"/>
          <p:nvPr/>
        </p:nvSpPr>
        <p:spPr>
          <a:xfrm>
            <a:off x="5373600" y="3463161"/>
            <a:ext cx="1778000" cy="176530"/>
          </a:xfrm>
          <a:prstGeom prst="rect">
            <a:avLst/>
          </a:prstGeom>
        </p:spPr>
        <p:txBody>
          <a:bodyPr wrap="square" lIns="0" tIns="7620" rIns="0" bIns="0" rtlCol="0" vert="horz">
            <a:spAutoFit/>
          </a:bodyPr>
          <a:lstStyle/>
          <a:p>
            <a:pPr>
              <a:lnSpc>
                <a:spcPct val="100000"/>
              </a:lnSpc>
              <a:spcBef>
                <a:spcPts val="60"/>
              </a:spcBef>
            </a:pPr>
            <a:r>
              <a:rPr dirty="0" sz="1050" spc="30">
                <a:latin typeface="微软雅黑"/>
                <a:cs typeface="微软雅黑"/>
              </a:rPr>
              <a:t>果。期望结果应与用户</a:t>
            </a:r>
            <a:r>
              <a:rPr dirty="0" sz="1050" spc="20">
                <a:latin typeface="微软雅黑"/>
                <a:cs typeface="微软雅黑"/>
              </a:rPr>
              <a:t>需求</a:t>
            </a:r>
            <a:r>
              <a:rPr dirty="0" sz="1050">
                <a:latin typeface="微软雅黑"/>
                <a:cs typeface="微软雅黑"/>
              </a:rPr>
              <a:t>、</a:t>
            </a:r>
            <a:endParaRPr sz="1050">
              <a:latin typeface="微软雅黑"/>
              <a:cs typeface="微软雅黑"/>
            </a:endParaRPr>
          </a:p>
        </p:txBody>
      </p:sp>
      <p:sp>
        <p:nvSpPr>
          <p:cNvPr id="55" name="object 55"/>
          <p:cNvSpPr txBox="1"/>
          <p:nvPr/>
        </p:nvSpPr>
        <p:spPr>
          <a:xfrm>
            <a:off x="2068969" y="3458209"/>
            <a:ext cx="2357755" cy="345440"/>
          </a:xfrm>
          <a:prstGeom prst="rect">
            <a:avLst/>
          </a:prstGeom>
        </p:spPr>
        <p:txBody>
          <a:bodyPr wrap="square" lIns="0" tIns="12700" rIns="0" bIns="0" rtlCol="0" vert="horz">
            <a:spAutoFit/>
          </a:bodyPr>
          <a:lstStyle/>
          <a:p>
            <a:pPr marL="12700" marR="5080">
              <a:lnSpc>
                <a:spcPct val="100000"/>
              </a:lnSpc>
              <a:spcBef>
                <a:spcPts val="100"/>
              </a:spcBef>
            </a:pPr>
            <a:r>
              <a:rPr dirty="0" sz="1050" spc="30">
                <a:latin typeface="微软雅黑"/>
                <a:cs typeface="微软雅黑"/>
              </a:rPr>
              <a:t>按照客户需求或设计目标事先定义的操 </a:t>
            </a:r>
            <a:r>
              <a:rPr dirty="0" sz="1050" spc="15">
                <a:latin typeface="微软雅黑"/>
                <a:cs typeface="微软雅黑"/>
              </a:rPr>
              <a:t>设计规格说明书等保持一致</a:t>
            </a:r>
            <a:endParaRPr sz="1050">
              <a:latin typeface="微软雅黑"/>
              <a:cs typeface="微软雅黑"/>
            </a:endParaRPr>
          </a:p>
        </p:txBody>
      </p:sp>
      <p:sp>
        <p:nvSpPr>
          <p:cNvPr id="56" name="object 56"/>
          <p:cNvSpPr txBox="1"/>
          <p:nvPr/>
        </p:nvSpPr>
        <p:spPr>
          <a:xfrm>
            <a:off x="4413453" y="3835781"/>
            <a:ext cx="960755" cy="176530"/>
          </a:xfrm>
          <a:prstGeom prst="rect">
            <a:avLst/>
          </a:prstGeom>
        </p:spPr>
        <p:txBody>
          <a:bodyPr wrap="square" lIns="0" tIns="7620" rIns="0" bIns="0" rtlCol="0" vert="horz">
            <a:spAutoFit/>
          </a:bodyPr>
          <a:lstStyle/>
          <a:p>
            <a:pPr>
              <a:lnSpc>
                <a:spcPct val="100000"/>
              </a:lnSpc>
              <a:spcBef>
                <a:spcPts val="60"/>
              </a:spcBef>
            </a:pPr>
            <a:r>
              <a:rPr dirty="0" sz="1050" spc="30">
                <a:latin typeface="微软雅黑"/>
                <a:cs typeface="微软雅黑"/>
              </a:rPr>
              <a:t>结果和期望结果</a:t>
            </a:r>
            <a:endParaRPr sz="1050">
              <a:latin typeface="微软雅黑"/>
              <a:cs typeface="微软雅黑"/>
            </a:endParaRPr>
          </a:p>
        </p:txBody>
      </p:sp>
      <p:sp>
        <p:nvSpPr>
          <p:cNvPr id="57" name="object 57"/>
          <p:cNvSpPr txBox="1"/>
          <p:nvPr/>
        </p:nvSpPr>
        <p:spPr>
          <a:xfrm>
            <a:off x="5373600" y="3835781"/>
            <a:ext cx="1778000" cy="176530"/>
          </a:xfrm>
          <a:prstGeom prst="rect">
            <a:avLst/>
          </a:prstGeom>
        </p:spPr>
        <p:txBody>
          <a:bodyPr wrap="square" lIns="0" tIns="7620" rIns="0" bIns="0" rtlCol="0" vert="horz">
            <a:spAutoFit/>
          </a:bodyPr>
          <a:lstStyle/>
          <a:p>
            <a:pPr>
              <a:lnSpc>
                <a:spcPct val="100000"/>
              </a:lnSpc>
              <a:spcBef>
                <a:spcPts val="60"/>
              </a:spcBef>
            </a:pPr>
            <a:r>
              <a:rPr dirty="0" sz="1050" spc="30">
                <a:latin typeface="微软雅黑"/>
                <a:cs typeface="微软雅黑"/>
              </a:rPr>
              <a:t>是不一致的，它们之间</a:t>
            </a:r>
            <a:r>
              <a:rPr dirty="0" sz="1050" spc="20">
                <a:latin typeface="微软雅黑"/>
                <a:cs typeface="微软雅黑"/>
              </a:rPr>
              <a:t>存在</a:t>
            </a:r>
            <a:r>
              <a:rPr dirty="0" sz="1050">
                <a:latin typeface="微软雅黑"/>
                <a:cs typeface="微软雅黑"/>
              </a:rPr>
              <a:t>差</a:t>
            </a:r>
            <a:endParaRPr sz="1050">
              <a:latin typeface="微软雅黑"/>
              <a:cs typeface="微软雅黑"/>
            </a:endParaRPr>
          </a:p>
        </p:txBody>
      </p:sp>
      <p:sp>
        <p:nvSpPr>
          <p:cNvPr id="58" name="object 58"/>
          <p:cNvSpPr txBox="1"/>
          <p:nvPr/>
        </p:nvSpPr>
        <p:spPr>
          <a:xfrm>
            <a:off x="2068969" y="3830829"/>
            <a:ext cx="2357755" cy="345440"/>
          </a:xfrm>
          <a:prstGeom prst="rect">
            <a:avLst/>
          </a:prstGeom>
        </p:spPr>
        <p:txBody>
          <a:bodyPr wrap="square" lIns="0" tIns="12700" rIns="0" bIns="0" rtlCol="0" vert="horz">
            <a:spAutoFit/>
          </a:bodyPr>
          <a:lstStyle/>
          <a:p>
            <a:pPr marL="12700" marR="5080">
              <a:lnSpc>
                <a:spcPct val="100000"/>
              </a:lnSpc>
              <a:spcBef>
                <a:spcPts val="100"/>
              </a:spcBef>
            </a:pPr>
            <a:r>
              <a:rPr dirty="0" sz="1050" spc="30">
                <a:latin typeface="微软雅黑"/>
                <a:cs typeface="微软雅黑"/>
              </a:rPr>
              <a:t>按照操作步骤而实际发生的结果。实际 </a:t>
            </a:r>
            <a:r>
              <a:rPr dirty="0" sz="1050">
                <a:latin typeface="微软雅黑"/>
                <a:cs typeface="微软雅黑"/>
              </a:rPr>
              <a:t>异</a:t>
            </a:r>
            <a:endParaRPr sz="1050">
              <a:latin typeface="微软雅黑"/>
              <a:cs typeface="微软雅黑"/>
            </a:endParaRPr>
          </a:p>
        </p:txBody>
      </p:sp>
      <p:sp>
        <p:nvSpPr>
          <p:cNvPr id="59" name="object 59"/>
          <p:cNvSpPr txBox="1"/>
          <p:nvPr/>
        </p:nvSpPr>
        <p:spPr>
          <a:xfrm>
            <a:off x="1294779" y="3910839"/>
            <a:ext cx="568325" cy="465455"/>
          </a:xfrm>
          <a:prstGeom prst="rect">
            <a:avLst/>
          </a:prstGeom>
        </p:spPr>
        <p:txBody>
          <a:bodyPr wrap="square" lIns="0" tIns="12700" rIns="0" bIns="0" rtlCol="0" vert="horz">
            <a:spAutoFit/>
          </a:bodyPr>
          <a:lstStyle/>
          <a:p>
            <a:pPr algn="ctr">
              <a:lnSpc>
                <a:spcPct val="100000"/>
              </a:lnSpc>
              <a:spcBef>
                <a:spcPts val="100"/>
              </a:spcBef>
            </a:pPr>
            <a:r>
              <a:rPr dirty="0" sz="1050" spc="15" b="1">
                <a:solidFill>
                  <a:srgbClr val="FFFFFF"/>
                </a:solidFill>
                <a:latin typeface="微软雅黑"/>
                <a:cs typeface="微软雅黑"/>
              </a:rPr>
              <a:t>实际结果</a:t>
            </a:r>
            <a:endParaRPr sz="1050">
              <a:latin typeface="微软雅黑"/>
              <a:cs typeface="微软雅黑"/>
            </a:endParaRPr>
          </a:p>
          <a:p>
            <a:pPr algn="ctr">
              <a:lnSpc>
                <a:spcPct val="100000"/>
              </a:lnSpc>
              <a:spcBef>
                <a:spcPts val="940"/>
              </a:spcBef>
            </a:pPr>
            <a:r>
              <a:rPr dirty="0" sz="1050" spc="15" b="1">
                <a:solidFill>
                  <a:srgbClr val="FFFFFF"/>
                </a:solidFill>
                <a:latin typeface="微软雅黑"/>
                <a:cs typeface="微软雅黑"/>
              </a:rPr>
              <a:t>频率</a:t>
            </a:r>
            <a:endParaRPr sz="1050">
              <a:latin typeface="微软雅黑"/>
              <a:cs typeface="微软雅黑"/>
            </a:endParaRPr>
          </a:p>
        </p:txBody>
      </p:sp>
      <p:sp>
        <p:nvSpPr>
          <p:cNvPr id="60" name="object 60"/>
          <p:cNvSpPr txBox="1"/>
          <p:nvPr/>
        </p:nvSpPr>
        <p:spPr>
          <a:xfrm>
            <a:off x="2068969" y="4190488"/>
            <a:ext cx="2331720" cy="185420"/>
          </a:xfrm>
          <a:prstGeom prst="rect">
            <a:avLst/>
          </a:prstGeom>
        </p:spPr>
        <p:txBody>
          <a:bodyPr wrap="square" lIns="0" tIns="12700" rIns="0" bIns="0" rtlCol="0" vert="horz">
            <a:spAutoFit/>
          </a:bodyPr>
          <a:lstStyle/>
          <a:p>
            <a:pPr marL="12700">
              <a:lnSpc>
                <a:spcPct val="100000"/>
              </a:lnSpc>
              <a:spcBef>
                <a:spcPts val="100"/>
              </a:spcBef>
            </a:pPr>
            <a:r>
              <a:rPr dirty="0" sz="1050" spc="15">
                <a:latin typeface="微软雅黑"/>
                <a:cs typeface="微软雅黑"/>
              </a:rPr>
              <a:t>同样的操作步骤导致实际结果发生的概</a:t>
            </a:r>
            <a:endParaRPr sz="1050">
              <a:latin typeface="微软雅黑"/>
              <a:cs typeface="微软雅黑"/>
            </a:endParaRPr>
          </a:p>
        </p:txBody>
      </p:sp>
      <p:sp>
        <p:nvSpPr>
          <p:cNvPr id="61" name="object 61"/>
          <p:cNvSpPr txBox="1"/>
          <p:nvPr/>
        </p:nvSpPr>
        <p:spPr>
          <a:xfrm>
            <a:off x="4387384" y="4195439"/>
            <a:ext cx="135890" cy="176530"/>
          </a:xfrm>
          <a:prstGeom prst="rect">
            <a:avLst/>
          </a:prstGeom>
        </p:spPr>
        <p:txBody>
          <a:bodyPr wrap="square" lIns="0" tIns="7620" rIns="0" bIns="0" rtlCol="0" vert="horz">
            <a:spAutoFit/>
          </a:bodyPr>
          <a:lstStyle/>
          <a:p>
            <a:pPr>
              <a:lnSpc>
                <a:spcPct val="100000"/>
              </a:lnSpc>
              <a:spcBef>
                <a:spcPts val="60"/>
              </a:spcBef>
            </a:pPr>
            <a:r>
              <a:rPr dirty="0" sz="1050" spc="15">
                <a:latin typeface="微软雅黑"/>
                <a:cs typeface="微软雅黑"/>
              </a:rPr>
              <a:t>率</a:t>
            </a:r>
            <a:endParaRPr sz="1050">
              <a:latin typeface="微软雅黑"/>
              <a:cs typeface="微软雅黑"/>
            </a:endParaRPr>
          </a:p>
        </p:txBody>
      </p:sp>
      <p:sp>
        <p:nvSpPr>
          <p:cNvPr id="62" name="object 62"/>
          <p:cNvSpPr txBox="1"/>
          <p:nvPr/>
        </p:nvSpPr>
        <p:spPr>
          <a:xfrm>
            <a:off x="1294779" y="4563108"/>
            <a:ext cx="568325" cy="185420"/>
          </a:xfrm>
          <a:prstGeom prst="rect">
            <a:avLst/>
          </a:prstGeom>
        </p:spPr>
        <p:txBody>
          <a:bodyPr wrap="square" lIns="0" tIns="12700" rIns="0" bIns="0" rtlCol="0" vert="horz">
            <a:spAutoFit/>
          </a:bodyPr>
          <a:lstStyle/>
          <a:p>
            <a:pPr marL="12700">
              <a:lnSpc>
                <a:spcPct val="100000"/>
              </a:lnSpc>
              <a:spcBef>
                <a:spcPts val="100"/>
              </a:spcBef>
            </a:pPr>
            <a:r>
              <a:rPr dirty="0" sz="1050" spc="15" b="1">
                <a:solidFill>
                  <a:srgbClr val="FFFFFF"/>
                </a:solidFill>
                <a:latin typeface="微软雅黑"/>
                <a:cs typeface="微软雅黑"/>
              </a:rPr>
              <a:t>严重程度</a:t>
            </a:r>
            <a:endParaRPr sz="1050">
              <a:latin typeface="微软雅黑"/>
              <a:cs typeface="微软雅黑"/>
            </a:endParaRPr>
          </a:p>
        </p:txBody>
      </p:sp>
      <p:sp>
        <p:nvSpPr>
          <p:cNvPr id="63" name="object 63"/>
          <p:cNvSpPr txBox="1"/>
          <p:nvPr/>
        </p:nvSpPr>
        <p:spPr>
          <a:xfrm>
            <a:off x="4305173" y="4407279"/>
            <a:ext cx="1068705" cy="336550"/>
          </a:xfrm>
          <a:prstGeom prst="rect">
            <a:avLst/>
          </a:prstGeom>
        </p:spPr>
        <p:txBody>
          <a:bodyPr wrap="square" lIns="0" tIns="7620" rIns="0" bIns="0" rtlCol="0" vert="horz">
            <a:spAutoFit/>
          </a:bodyPr>
          <a:lstStyle/>
          <a:p>
            <a:pPr indent="107950">
              <a:lnSpc>
                <a:spcPct val="100000"/>
              </a:lnSpc>
              <a:spcBef>
                <a:spcPts val="60"/>
              </a:spcBef>
            </a:pPr>
            <a:r>
              <a:rPr dirty="0" sz="1050" spc="30">
                <a:latin typeface="微软雅黑"/>
                <a:cs typeface="微软雅黑"/>
              </a:rPr>
              <a:t>某个质量特性的 </a:t>
            </a:r>
            <a:r>
              <a:rPr dirty="0" sz="1050" spc="40">
                <a:latin typeface="微软雅黑"/>
                <a:cs typeface="微软雅黑"/>
              </a:rPr>
              <a:t>般分为</a:t>
            </a:r>
            <a:r>
              <a:rPr dirty="0" sz="1050" spc="45">
                <a:latin typeface="Times New Roman"/>
                <a:cs typeface="Times New Roman"/>
              </a:rPr>
              <a:t>4</a:t>
            </a:r>
            <a:r>
              <a:rPr dirty="0" sz="1050" spc="45">
                <a:latin typeface="微软雅黑"/>
                <a:cs typeface="微软雅黑"/>
              </a:rPr>
              <a:t>个</a:t>
            </a:r>
            <a:r>
              <a:rPr dirty="0" sz="1050" spc="40">
                <a:latin typeface="微软雅黑"/>
                <a:cs typeface="微软雅黑"/>
              </a:rPr>
              <a:t>级别，</a:t>
            </a:r>
            <a:endParaRPr sz="1050">
              <a:latin typeface="微软雅黑"/>
              <a:cs typeface="微软雅黑"/>
            </a:endParaRPr>
          </a:p>
        </p:txBody>
      </p:sp>
      <p:sp>
        <p:nvSpPr>
          <p:cNvPr id="64" name="object 64"/>
          <p:cNvSpPr txBox="1"/>
          <p:nvPr/>
        </p:nvSpPr>
        <p:spPr>
          <a:xfrm>
            <a:off x="5349130" y="4407279"/>
            <a:ext cx="1802764" cy="336550"/>
          </a:xfrm>
          <a:prstGeom prst="rect">
            <a:avLst/>
          </a:prstGeom>
        </p:spPr>
        <p:txBody>
          <a:bodyPr wrap="square" lIns="0" tIns="7620" rIns="0" bIns="0" rtlCol="0" vert="horz">
            <a:spAutoFit/>
          </a:bodyPr>
          <a:lstStyle/>
          <a:p>
            <a:pPr indent="24130">
              <a:lnSpc>
                <a:spcPct val="100000"/>
              </a:lnSpc>
              <a:spcBef>
                <a:spcPts val="60"/>
              </a:spcBef>
            </a:pPr>
            <a:r>
              <a:rPr dirty="0" sz="1050" spc="30">
                <a:latin typeface="微软雅黑"/>
                <a:cs typeface="微软雅黑"/>
              </a:rPr>
              <a:t>影响程度。其判断完全</a:t>
            </a:r>
            <a:r>
              <a:rPr dirty="0" sz="1050" spc="20">
                <a:latin typeface="微软雅黑"/>
                <a:cs typeface="微软雅黑"/>
              </a:rPr>
              <a:t>是从</a:t>
            </a:r>
            <a:r>
              <a:rPr dirty="0" sz="1050">
                <a:latin typeface="微软雅黑"/>
                <a:cs typeface="微软雅黑"/>
              </a:rPr>
              <a:t>客 </a:t>
            </a:r>
            <a:r>
              <a:rPr dirty="0" sz="1050" spc="45">
                <a:latin typeface="微软雅黑"/>
                <a:cs typeface="微软雅黑"/>
              </a:rPr>
              <a:t>包括</a:t>
            </a:r>
            <a:r>
              <a:rPr dirty="0" sz="1050" spc="40">
                <a:latin typeface="微软雅黑"/>
                <a:cs typeface="微软雅黑"/>
              </a:rPr>
              <a:t>：致命</a:t>
            </a:r>
            <a:r>
              <a:rPr dirty="0" sz="1050" spc="45">
                <a:latin typeface="微软雅黑"/>
                <a:cs typeface="微软雅黑"/>
              </a:rPr>
              <a:t>、严</a:t>
            </a:r>
            <a:r>
              <a:rPr dirty="0" sz="1050" spc="40">
                <a:latin typeface="微软雅黑"/>
                <a:cs typeface="微软雅黑"/>
              </a:rPr>
              <a:t>重、一</a:t>
            </a:r>
            <a:r>
              <a:rPr dirty="0" sz="1050" spc="45">
                <a:latin typeface="微软雅黑"/>
                <a:cs typeface="微软雅黑"/>
              </a:rPr>
              <a:t>般、</a:t>
            </a:r>
            <a:r>
              <a:rPr dirty="0" sz="1050">
                <a:latin typeface="微软雅黑"/>
                <a:cs typeface="微软雅黑"/>
              </a:rPr>
              <a:t>微</a:t>
            </a:r>
            <a:endParaRPr sz="1050">
              <a:latin typeface="微软雅黑"/>
              <a:cs typeface="微软雅黑"/>
            </a:endParaRPr>
          </a:p>
        </p:txBody>
      </p:sp>
      <p:sp>
        <p:nvSpPr>
          <p:cNvPr id="65" name="object 65"/>
          <p:cNvSpPr txBox="1"/>
          <p:nvPr/>
        </p:nvSpPr>
        <p:spPr>
          <a:xfrm>
            <a:off x="2068969" y="4402328"/>
            <a:ext cx="2357755" cy="506730"/>
          </a:xfrm>
          <a:prstGeom prst="rect">
            <a:avLst/>
          </a:prstGeom>
        </p:spPr>
        <p:txBody>
          <a:bodyPr wrap="square" lIns="0" tIns="12700" rIns="0" bIns="0" rtlCol="0" vert="horz">
            <a:spAutoFit/>
          </a:bodyPr>
          <a:lstStyle/>
          <a:p>
            <a:pPr marL="12700" marR="5080">
              <a:lnSpc>
                <a:spcPct val="100000"/>
              </a:lnSpc>
              <a:spcBef>
                <a:spcPts val="100"/>
              </a:spcBef>
            </a:pPr>
            <a:r>
              <a:rPr dirty="0" sz="1050" spc="30">
                <a:latin typeface="微软雅黑"/>
                <a:cs typeface="微软雅黑"/>
              </a:rPr>
              <a:t>指因缺陷引起的故障对软件产品使用或 </a:t>
            </a:r>
            <a:r>
              <a:rPr dirty="0" sz="1050" spc="40">
                <a:latin typeface="微软雅黑"/>
                <a:cs typeface="微软雅黑"/>
              </a:rPr>
              <a:t>户的</a:t>
            </a:r>
            <a:r>
              <a:rPr dirty="0" sz="1050" spc="45">
                <a:latin typeface="微软雅黑"/>
                <a:cs typeface="微软雅黑"/>
              </a:rPr>
              <a:t>角</a:t>
            </a:r>
            <a:r>
              <a:rPr dirty="0" sz="1050" spc="40">
                <a:latin typeface="微软雅黑"/>
                <a:cs typeface="微软雅黑"/>
              </a:rPr>
              <a:t>度</a:t>
            </a:r>
            <a:r>
              <a:rPr dirty="0" sz="1050" spc="45">
                <a:latin typeface="微软雅黑"/>
                <a:cs typeface="微软雅黑"/>
              </a:rPr>
              <a:t>出</a:t>
            </a:r>
            <a:r>
              <a:rPr dirty="0" sz="1050" spc="40">
                <a:latin typeface="微软雅黑"/>
                <a:cs typeface="微软雅黑"/>
              </a:rPr>
              <a:t>发，由</a:t>
            </a:r>
            <a:r>
              <a:rPr dirty="0" sz="1050" spc="45">
                <a:latin typeface="微软雅黑"/>
                <a:cs typeface="微软雅黑"/>
              </a:rPr>
              <a:t>测试</a:t>
            </a:r>
            <a:r>
              <a:rPr dirty="0" sz="1050" spc="40">
                <a:latin typeface="微软雅黑"/>
                <a:cs typeface="微软雅黑"/>
              </a:rPr>
              <a:t>人员决</a:t>
            </a:r>
            <a:r>
              <a:rPr dirty="0" sz="1050" spc="45">
                <a:latin typeface="微软雅黑"/>
                <a:cs typeface="微软雅黑"/>
              </a:rPr>
              <a:t>定。</a:t>
            </a:r>
            <a:r>
              <a:rPr dirty="0" sz="1050" spc="40">
                <a:latin typeface="微软雅黑"/>
                <a:cs typeface="微软雅黑"/>
              </a:rPr>
              <a:t>一 </a:t>
            </a:r>
            <a:r>
              <a:rPr dirty="0" sz="1050">
                <a:latin typeface="微软雅黑"/>
                <a:cs typeface="微软雅黑"/>
              </a:rPr>
              <a:t>小</a:t>
            </a:r>
            <a:endParaRPr sz="1050">
              <a:latin typeface="微软雅黑"/>
              <a:cs typeface="微软雅黑"/>
            </a:endParaRPr>
          </a:p>
        </p:txBody>
      </p:sp>
      <p:sp>
        <p:nvSpPr>
          <p:cNvPr id="66" name="object 66"/>
          <p:cNvSpPr txBox="1"/>
          <p:nvPr/>
        </p:nvSpPr>
        <p:spPr>
          <a:xfrm>
            <a:off x="1362614" y="5215376"/>
            <a:ext cx="432434" cy="185420"/>
          </a:xfrm>
          <a:prstGeom prst="rect">
            <a:avLst/>
          </a:prstGeom>
        </p:spPr>
        <p:txBody>
          <a:bodyPr wrap="square" lIns="0" tIns="12700" rIns="0" bIns="0" rtlCol="0" vert="horz">
            <a:spAutoFit/>
          </a:bodyPr>
          <a:lstStyle/>
          <a:p>
            <a:pPr marL="12700">
              <a:lnSpc>
                <a:spcPct val="100000"/>
              </a:lnSpc>
              <a:spcBef>
                <a:spcPts val="100"/>
              </a:spcBef>
            </a:pPr>
            <a:r>
              <a:rPr dirty="0" sz="1050" spc="15" b="1">
                <a:solidFill>
                  <a:srgbClr val="FFFFFF"/>
                </a:solidFill>
                <a:latin typeface="微软雅黑"/>
                <a:cs typeface="微软雅黑"/>
              </a:rPr>
              <a:t>优先级</a:t>
            </a:r>
            <a:endParaRPr sz="1050">
              <a:latin typeface="微软雅黑"/>
              <a:cs typeface="微软雅黑"/>
            </a:endParaRPr>
          </a:p>
        </p:txBody>
      </p:sp>
      <p:sp>
        <p:nvSpPr>
          <p:cNvPr id="67" name="object 67"/>
          <p:cNvSpPr txBox="1"/>
          <p:nvPr/>
        </p:nvSpPr>
        <p:spPr>
          <a:xfrm>
            <a:off x="4413467" y="4979537"/>
            <a:ext cx="960755" cy="176530"/>
          </a:xfrm>
          <a:prstGeom prst="rect">
            <a:avLst/>
          </a:prstGeom>
        </p:spPr>
        <p:txBody>
          <a:bodyPr wrap="square" lIns="0" tIns="7620" rIns="0" bIns="0" rtlCol="0" vert="horz">
            <a:spAutoFit/>
          </a:bodyPr>
          <a:lstStyle/>
          <a:p>
            <a:pPr>
              <a:lnSpc>
                <a:spcPct val="100000"/>
              </a:lnSpc>
              <a:spcBef>
                <a:spcPts val="60"/>
              </a:spcBef>
            </a:pPr>
            <a:r>
              <a:rPr dirty="0" sz="1050" spc="30">
                <a:latin typeface="微软雅黑"/>
                <a:cs typeface="微软雅黑"/>
              </a:rPr>
              <a:t>要取决于缺陷的</a:t>
            </a:r>
            <a:endParaRPr sz="1050">
              <a:latin typeface="微软雅黑"/>
              <a:cs typeface="微软雅黑"/>
            </a:endParaRPr>
          </a:p>
        </p:txBody>
      </p:sp>
      <p:sp>
        <p:nvSpPr>
          <p:cNvPr id="68" name="object 68"/>
          <p:cNvSpPr txBox="1"/>
          <p:nvPr/>
        </p:nvSpPr>
        <p:spPr>
          <a:xfrm>
            <a:off x="5373613" y="4979537"/>
            <a:ext cx="1778000" cy="176530"/>
          </a:xfrm>
          <a:prstGeom prst="rect">
            <a:avLst/>
          </a:prstGeom>
        </p:spPr>
        <p:txBody>
          <a:bodyPr wrap="square" lIns="0" tIns="7620" rIns="0" bIns="0" rtlCol="0" vert="horz">
            <a:spAutoFit/>
          </a:bodyPr>
          <a:lstStyle/>
          <a:p>
            <a:pPr>
              <a:lnSpc>
                <a:spcPct val="100000"/>
              </a:lnSpc>
              <a:spcBef>
                <a:spcPts val="60"/>
              </a:spcBef>
            </a:pPr>
            <a:r>
              <a:rPr dirty="0" sz="1050" spc="30">
                <a:latin typeface="微软雅黑"/>
                <a:cs typeface="微软雅黑"/>
              </a:rPr>
              <a:t>严重程度、产品对业务</a:t>
            </a:r>
            <a:r>
              <a:rPr dirty="0" sz="1050" spc="20">
                <a:latin typeface="微软雅黑"/>
                <a:cs typeface="微软雅黑"/>
              </a:rPr>
              <a:t>的实</a:t>
            </a:r>
            <a:r>
              <a:rPr dirty="0" sz="1050">
                <a:latin typeface="微软雅黑"/>
                <a:cs typeface="微软雅黑"/>
              </a:rPr>
              <a:t>际</a:t>
            </a:r>
            <a:endParaRPr sz="1050">
              <a:latin typeface="微软雅黑"/>
              <a:cs typeface="微软雅黑"/>
            </a:endParaRPr>
          </a:p>
        </p:txBody>
      </p:sp>
      <p:sp>
        <p:nvSpPr>
          <p:cNvPr id="69" name="object 69"/>
          <p:cNvSpPr txBox="1"/>
          <p:nvPr/>
        </p:nvSpPr>
        <p:spPr>
          <a:xfrm>
            <a:off x="4341778" y="5139557"/>
            <a:ext cx="1016635" cy="176530"/>
          </a:xfrm>
          <a:prstGeom prst="rect">
            <a:avLst/>
          </a:prstGeom>
        </p:spPr>
        <p:txBody>
          <a:bodyPr wrap="square" lIns="0" tIns="7620" rIns="0" bIns="0" rtlCol="0" vert="horz">
            <a:spAutoFit/>
          </a:bodyPr>
          <a:lstStyle/>
          <a:p>
            <a:pPr>
              <a:lnSpc>
                <a:spcPct val="100000"/>
              </a:lnSpc>
              <a:spcBef>
                <a:spcPts val="60"/>
              </a:spcBef>
            </a:pPr>
            <a:r>
              <a:rPr dirty="0" sz="1050" spc="35">
                <a:latin typeface="微软雅黑"/>
                <a:cs typeface="微软雅黑"/>
              </a:rPr>
              <a:t>试</a:t>
            </a:r>
            <a:r>
              <a:rPr dirty="0" sz="1050" spc="40">
                <a:latin typeface="微软雅黑"/>
                <a:cs typeface="微软雅黑"/>
              </a:rPr>
              <a:t>进</a:t>
            </a:r>
            <a:r>
              <a:rPr dirty="0" sz="1050" spc="35">
                <a:latin typeface="微软雅黑"/>
                <a:cs typeface="微软雅黑"/>
              </a:rPr>
              <a:t>展</a:t>
            </a:r>
            <a:r>
              <a:rPr dirty="0" sz="1050" spc="40">
                <a:latin typeface="微软雅黑"/>
                <a:cs typeface="微软雅黑"/>
              </a:rPr>
              <a:t>的</a:t>
            </a:r>
            <a:r>
              <a:rPr dirty="0" sz="1050" spc="35">
                <a:latin typeface="微软雅黑"/>
                <a:cs typeface="微软雅黑"/>
              </a:rPr>
              <a:t>影响</a:t>
            </a:r>
            <a:r>
              <a:rPr dirty="0" sz="1050" spc="40">
                <a:latin typeface="Times New Roman"/>
                <a:cs typeface="Times New Roman"/>
              </a:rPr>
              <a:t>)</a:t>
            </a:r>
            <a:r>
              <a:rPr dirty="0" sz="1050" spc="35">
                <a:latin typeface="微软雅黑"/>
                <a:cs typeface="微软雅黑"/>
              </a:rPr>
              <a:t>、</a:t>
            </a:r>
            <a:endParaRPr sz="1050">
              <a:latin typeface="微软雅黑"/>
              <a:cs typeface="微软雅黑"/>
            </a:endParaRPr>
          </a:p>
        </p:txBody>
      </p:sp>
      <p:sp>
        <p:nvSpPr>
          <p:cNvPr id="70" name="object 70"/>
          <p:cNvSpPr txBox="1"/>
          <p:nvPr/>
        </p:nvSpPr>
        <p:spPr>
          <a:xfrm>
            <a:off x="5358278" y="5139557"/>
            <a:ext cx="1792605" cy="176530"/>
          </a:xfrm>
          <a:prstGeom prst="rect">
            <a:avLst/>
          </a:prstGeom>
        </p:spPr>
        <p:txBody>
          <a:bodyPr wrap="square" lIns="0" tIns="7620" rIns="0" bIns="0" rtlCol="0" vert="horz">
            <a:spAutoFit/>
          </a:bodyPr>
          <a:lstStyle/>
          <a:p>
            <a:pPr>
              <a:lnSpc>
                <a:spcPct val="100000"/>
              </a:lnSpc>
              <a:spcBef>
                <a:spcPts val="60"/>
              </a:spcBef>
            </a:pPr>
            <a:r>
              <a:rPr dirty="0" sz="1050" spc="35">
                <a:latin typeface="微软雅黑"/>
                <a:cs typeface="微软雅黑"/>
              </a:rPr>
              <a:t>技</a:t>
            </a:r>
            <a:r>
              <a:rPr dirty="0" sz="1050" spc="40">
                <a:latin typeface="微软雅黑"/>
                <a:cs typeface="微软雅黑"/>
              </a:rPr>
              <a:t>术</a:t>
            </a:r>
            <a:r>
              <a:rPr dirty="0" sz="1050" spc="35">
                <a:latin typeface="微软雅黑"/>
                <a:cs typeface="微软雅黑"/>
              </a:rPr>
              <a:t>限制等</a:t>
            </a:r>
            <a:r>
              <a:rPr dirty="0" sz="1050" spc="40">
                <a:latin typeface="微软雅黑"/>
                <a:cs typeface="微软雅黑"/>
              </a:rPr>
              <a:t>因素</a:t>
            </a:r>
            <a:r>
              <a:rPr dirty="0" sz="1050" spc="35">
                <a:latin typeface="微软雅黑"/>
                <a:cs typeface="微软雅黑"/>
              </a:rPr>
              <a:t>，由项</a:t>
            </a:r>
            <a:r>
              <a:rPr dirty="0" sz="1050" spc="40">
                <a:latin typeface="微软雅黑"/>
                <a:cs typeface="微软雅黑"/>
              </a:rPr>
              <a:t>目管</a:t>
            </a:r>
            <a:r>
              <a:rPr dirty="0" sz="1050">
                <a:latin typeface="微软雅黑"/>
                <a:cs typeface="微软雅黑"/>
              </a:rPr>
              <a:t>理</a:t>
            </a:r>
            <a:endParaRPr sz="1050">
              <a:latin typeface="微软雅黑"/>
              <a:cs typeface="微软雅黑"/>
            </a:endParaRPr>
          </a:p>
        </p:txBody>
      </p:sp>
      <p:sp>
        <p:nvSpPr>
          <p:cNvPr id="71" name="object 71"/>
          <p:cNvSpPr txBox="1"/>
          <p:nvPr/>
        </p:nvSpPr>
        <p:spPr>
          <a:xfrm>
            <a:off x="4444631" y="5300338"/>
            <a:ext cx="904875" cy="176530"/>
          </a:xfrm>
          <a:prstGeom prst="rect">
            <a:avLst/>
          </a:prstGeom>
        </p:spPr>
        <p:txBody>
          <a:bodyPr wrap="square" lIns="0" tIns="7620" rIns="0" bIns="0" rtlCol="0" vert="horz">
            <a:spAutoFit/>
          </a:bodyPr>
          <a:lstStyle/>
          <a:p>
            <a:pPr>
              <a:lnSpc>
                <a:spcPct val="100000"/>
              </a:lnSpc>
              <a:spcBef>
                <a:spcPts val="60"/>
              </a:spcBef>
            </a:pPr>
            <a:r>
              <a:rPr dirty="0" sz="1050" spc="40">
                <a:latin typeface="微软雅黑"/>
                <a:cs typeface="微软雅黑"/>
              </a:rPr>
              <a:t>般分为</a:t>
            </a:r>
            <a:r>
              <a:rPr dirty="0" sz="1050" spc="45">
                <a:latin typeface="Times New Roman"/>
                <a:cs typeface="Times New Roman"/>
              </a:rPr>
              <a:t>4</a:t>
            </a:r>
            <a:r>
              <a:rPr dirty="0" sz="1050" spc="40">
                <a:latin typeface="微软雅黑"/>
                <a:cs typeface="微软雅黑"/>
              </a:rPr>
              <a:t>个级别</a:t>
            </a:r>
            <a:endParaRPr sz="1050">
              <a:latin typeface="微软雅黑"/>
              <a:cs typeface="微软雅黑"/>
            </a:endParaRPr>
          </a:p>
        </p:txBody>
      </p:sp>
      <p:sp>
        <p:nvSpPr>
          <p:cNvPr id="72" name="object 72"/>
          <p:cNvSpPr txBox="1"/>
          <p:nvPr/>
        </p:nvSpPr>
        <p:spPr>
          <a:xfrm>
            <a:off x="5349130" y="5300338"/>
            <a:ext cx="1943100" cy="176530"/>
          </a:xfrm>
          <a:prstGeom prst="rect">
            <a:avLst/>
          </a:prstGeom>
        </p:spPr>
        <p:txBody>
          <a:bodyPr wrap="square" lIns="0" tIns="7620" rIns="0" bIns="0" rtlCol="0" vert="horz">
            <a:spAutoFit/>
          </a:bodyPr>
          <a:lstStyle/>
          <a:p>
            <a:pPr>
              <a:lnSpc>
                <a:spcPct val="100000"/>
              </a:lnSpc>
              <a:spcBef>
                <a:spcPts val="60"/>
              </a:spcBef>
            </a:pPr>
            <a:r>
              <a:rPr dirty="0" sz="1050" spc="40">
                <a:latin typeface="微软雅黑"/>
                <a:cs typeface="微软雅黑"/>
              </a:rPr>
              <a:t>，包</a:t>
            </a:r>
            <a:r>
              <a:rPr dirty="0" sz="1050" spc="45">
                <a:latin typeface="微软雅黑"/>
                <a:cs typeface="微软雅黑"/>
              </a:rPr>
              <a:t>括</a:t>
            </a:r>
            <a:r>
              <a:rPr dirty="0" sz="1050" spc="40">
                <a:latin typeface="微软雅黑"/>
                <a:cs typeface="微软雅黑"/>
              </a:rPr>
              <a:t>：立即解</a:t>
            </a:r>
            <a:r>
              <a:rPr dirty="0" sz="1050" spc="45">
                <a:latin typeface="微软雅黑"/>
                <a:cs typeface="微软雅黑"/>
              </a:rPr>
              <a:t>决</a:t>
            </a:r>
            <a:r>
              <a:rPr dirty="0" sz="1050" spc="40">
                <a:latin typeface="微软雅黑"/>
                <a:cs typeface="微软雅黑"/>
              </a:rPr>
              <a:t>、高优先级、</a:t>
            </a:r>
            <a:endParaRPr sz="1050">
              <a:latin typeface="微软雅黑"/>
              <a:cs typeface="微软雅黑"/>
            </a:endParaRPr>
          </a:p>
        </p:txBody>
      </p:sp>
      <p:sp>
        <p:nvSpPr>
          <p:cNvPr id="73" name="object 73"/>
          <p:cNvSpPr txBox="1"/>
          <p:nvPr/>
        </p:nvSpPr>
        <p:spPr>
          <a:xfrm>
            <a:off x="2068969" y="4974586"/>
            <a:ext cx="2388870" cy="666750"/>
          </a:xfrm>
          <a:prstGeom prst="rect">
            <a:avLst/>
          </a:prstGeom>
        </p:spPr>
        <p:txBody>
          <a:bodyPr wrap="square" lIns="0" tIns="12700" rIns="0" bIns="0" rtlCol="0" vert="horz">
            <a:spAutoFit/>
          </a:bodyPr>
          <a:lstStyle/>
          <a:p>
            <a:pPr marL="12700" marR="5080">
              <a:lnSpc>
                <a:spcPct val="100000"/>
              </a:lnSpc>
              <a:spcBef>
                <a:spcPts val="100"/>
              </a:spcBef>
            </a:pPr>
            <a:r>
              <a:rPr dirty="0" sz="1050" spc="30">
                <a:latin typeface="微软雅黑"/>
                <a:cs typeface="微软雅黑"/>
              </a:rPr>
              <a:t>缺陷被修复的紧急程度或先后次序，主 </a:t>
            </a:r>
            <a:r>
              <a:rPr dirty="0" sz="1050" spc="35">
                <a:latin typeface="微软雅黑"/>
                <a:cs typeface="微软雅黑"/>
              </a:rPr>
              <a:t>影响</a:t>
            </a:r>
            <a:r>
              <a:rPr dirty="0" sz="1050" spc="40">
                <a:latin typeface="微软雅黑"/>
                <a:cs typeface="微软雅黑"/>
              </a:rPr>
              <a:t>，</a:t>
            </a:r>
            <a:r>
              <a:rPr dirty="0" sz="1050" spc="35">
                <a:latin typeface="微软雅黑"/>
                <a:cs typeface="微软雅黑"/>
              </a:rPr>
              <a:t>但</a:t>
            </a:r>
            <a:r>
              <a:rPr dirty="0" sz="1050" spc="40">
                <a:latin typeface="微软雅黑"/>
                <a:cs typeface="微软雅黑"/>
              </a:rPr>
              <a:t>要</a:t>
            </a:r>
            <a:r>
              <a:rPr dirty="0" sz="1050" spc="35">
                <a:latin typeface="微软雅黑"/>
                <a:cs typeface="微软雅黑"/>
              </a:rPr>
              <a:t>考虑</a:t>
            </a:r>
            <a:r>
              <a:rPr dirty="0" sz="1050" spc="40">
                <a:latin typeface="微软雅黑"/>
                <a:cs typeface="微软雅黑"/>
              </a:rPr>
              <a:t>开</a:t>
            </a:r>
            <a:r>
              <a:rPr dirty="0" sz="1050" spc="35">
                <a:latin typeface="微软雅黑"/>
                <a:cs typeface="微软雅黑"/>
              </a:rPr>
              <a:t>发</a:t>
            </a:r>
            <a:r>
              <a:rPr dirty="0" sz="1050" spc="40">
                <a:latin typeface="微软雅黑"/>
                <a:cs typeface="微软雅黑"/>
              </a:rPr>
              <a:t>过</a:t>
            </a:r>
            <a:r>
              <a:rPr dirty="0" sz="1050" spc="35">
                <a:latin typeface="微软雅黑"/>
                <a:cs typeface="微软雅黑"/>
              </a:rPr>
              <a:t>程的</a:t>
            </a:r>
            <a:r>
              <a:rPr dirty="0" sz="1050" spc="40">
                <a:latin typeface="微软雅黑"/>
                <a:cs typeface="微软雅黑"/>
              </a:rPr>
              <a:t>需</a:t>
            </a:r>
            <a:r>
              <a:rPr dirty="0" sz="1050" spc="35">
                <a:latin typeface="微软雅黑"/>
                <a:cs typeface="微软雅黑"/>
              </a:rPr>
              <a:t>求</a:t>
            </a:r>
            <a:r>
              <a:rPr dirty="0" sz="1050" spc="30">
                <a:latin typeface="Times New Roman"/>
                <a:cs typeface="Times New Roman"/>
              </a:rPr>
              <a:t>(</a:t>
            </a:r>
            <a:r>
              <a:rPr dirty="0" sz="1050" spc="40">
                <a:latin typeface="微软雅黑"/>
                <a:cs typeface="微软雅黑"/>
              </a:rPr>
              <a:t>对</a:t>
            </a:r>
            <a:r>
              <a:rPr dirty="0" sz="1050" spc="35">
                <a:latin typeface="微软雅黑"/>
                <a:cs typeface="微软雅黑"/>
              </a:rPr>
              <a:t>测 </a:t>
            </a:r>
            <a:r>
              <a:rPr dirty="0" sz="1050" spc="40">
                <a:latin typeface="微软雅黑"/>
                <a:cs typeface="微软雅黑"/>
              </a:rPr>
              <a:t>组</a:t>
            </a:r>
            <a:r>
              <a:rPr dirty="0" sz="1050" spc="40">
                <a:latin typeface="Times New Roman"/>
                <a:cs typeface="Times New Roman"/>
              </a:rPr>
              <a:t>(</a:t>
            </a:r>
            <a:r>
              <a:rPr dirty="0" sz="1050" spc="40">
                <a:latin typeface="微软雅黑"/>
                <a:cs typeface="微软雅黑"/>
              </a:rPr>
              <a:t>产品经</a:t>
            </a:r>
            <a:r>
              <a:rPr dirty="0" sz="1050" spc="45">
                <a:latin typeface="微软雅黑"/>
                <a:cs typeface="微软雅黑"/>
              </a:rPr>
              <a:t>理</a:t>
            </a:r>
            <a:r>
              <a:rPr dirty="0" sz="1050" spc="40">
                <a:latin typeface="微软雅黑"/>
                <a:cs typeface="微软雅黑"/>
              </a:rPr>
              <a:t>、测试</a:t>
            </a:r>
            <a:r>
              <a:rPr dirty="0" sz="1050" spc="40">
                <a:latin typeface="Times New Roman"/>
                <a:cs typeface="Times New Roman"/>
              </a:rPr>
              <a:t>/</a:t>
            </a:r>
            <a:r>
              <a:rPr dirty="0" sz="1050" spc="40">
                <a:latin typeface="微软雅黑"/>
                <a:cs typeface="微软雅黑"/>
              </a:rPr>
              <a:t>开</a:t>
            </a:r>
            <a:r>
              <a:rPr dirty="0" sz="1050" spc="45">
                <a:latin typeface="微软雅黑"/>
                <a:cs typeface="微软雅黑"/>
              </a:rPr>
              <a:t>发</a:t>
            </a:r>
            <a:r>
              <a:rPr dirty="0" sz="1050" spc="40">
                <a:latin typeface="微软雅黑"/>
                <a:cs typeface="微软雅黑"/>
              </a:rPr>
              <a:t>组长</a:t>
            </a:r>
            <a:r>
              <a:rPr dirty="0" sz="1050" spc="40">
                <a:latin typeface="Times New Roman"/>
                <a:cs typeface="Times New Roman"/>
              </a:rPr>
              <a:t>)</a:t>
            </a:r>
            <a:r>
              <a:rPr dirty="0" sz="1050" spc="40">
                <a:latin typeface="微软雅黑"/>
                <a:cs typeface="微软雅黑"/>
              </a:rPr>
              <a:t>决定</a:t>
            </a:r>
            <a:r>
              <a:rPr dirty="0" sz="1050" spc="45">
                <a:latin typeface="微软雅黑"/>
                <a:cs typeface="微软雅黑"/>
              </a:rPr>
              <a:t>。</a:t>
            </a:r>
            <a:r>
              <a:rPr dirty="0" sz="1050" spc="40">
                <a:latin typeface="微软雅黑"/>
                <a:cs typeface="微软雅黑"/>
              </a:rPr>
              <a:t>一 </a:t>
            </a:r>
            <a:r>
              <a:rPr dirty="0" sz="1050" spc="15">
                <a:latin typeface="微软雅黑"/>
                <a:cs typeface="微软雅黑"/>
              </a:rPr>
              <a:t>正常排队、低优先级</a:t>
            </a:r>
            <a:endParaRPr sz="1050">
              <a:latin typeface="微软雅黑"/>
              <a:cs typeface="微软雅黑"/>
            </a:endParaRPr>
          </a:p>
        </p:txBody>
      </p:sp>
      <p:sp>
        <p:nvSpPr>
          <p:cNvPr id="74" name="object 74"/>
          <p:cNvSpPr txBox="1"/>
          <p:nvPr/>
        </p:nvSpPr>
        <p:spPr>
          <a:xfrm>
            <a:off x="1430409" y="5680954"/>
            <a:ext cx="297180" cy="185420"/>
          </a:xfrm>
          <a:prstGeom prst="rect">
            <a:avLst/>
          </a:prstGeom>
        </p:spPr>
        <p:txBody>
          <a:bodyPr wrap="square" lIns="0" tIns="12700" rIns="0" bIns="0" rtlCol="0" vert="horz">
            <a:spAutoFit/>
          </a:bodyPr>
          <a:lstStyle/>
          <a:p>
            <a:pPr marL="12700">
              <a:lnSpc>
                <a:spcPct val="100000"/>
              </a:lnSpc>
              <a:spcBef>
                <a:spcPts val="100"/>
              </a:spcBef>
            </a:pPr>
            <a:r>
              <a:rPr dirty="0" sz="1050" spc="15" b="1">
                <a:solidFill>
                  <a:srgbClr val="FFFFFF"/>
                </a:solidFill>
                <a:latin typeface="微软雅黑"/>
                <a:cs typeface="微软雅黑"/>
              </a:rPr>
              <a:t>类型</a:t>
            </a:r>
            <a:endParaRPr sz="1050">
              <a:latin typeface="微软雅黑"/>
              <a:cs typeface="微软雅黑"/>
            </a:endParaRPr>
          </a:p>
        </p:txBody>
      </p:sp>
      <p:sp>
        <p:nvSpPr>
          <p:cNvPr id="75" name="object 75"/>
          <p:cNvSpPr txBox="1"/>
          <p:nvPr/>
        </p:nvSpPr>
        <p:spPr>
          <a:xfrm>
            <a:off x="2068969" y="5680954"/>
            <a:ext cx="2331720" cy="185420"/>
          </a:xfrm>
          <a:prstGeom prst="rect">
            <a:avLst/>
          </a:prstGeom>
        </p:spPr>
        <p:txBody>
          <a:bodyPr wrap="square" lIns="0" tIns="12700" rIns="0" bIns="0" rtlCol="0" vert="horz">
            <a:spAutoFit/>
          </a:bodyPr>
          <a:lstStyle/>
          <a:p>
            <a:pPr marL="12700">
              <a:lnSpc>
                <a:spcPct val="100000"/>
              </a:lnSpc>
              <a:spcBef>
                <a:spcPts val="100"/>
              </a:spcBef>
            </a:pPr>
            <a:r>
              <a:rPr dirty="0" sz="1050" spc="15">
                <a:latin typeface="微软雅黑"/>
                <a:cs typeface="微软雅黑"/>
              </a:rPr>
              <a:t>属于哪方面的缺陷，如功能、用户界面</a:t>
            </a:r>
            <a:endParaRPr sz="1050">
              <a:latin typeface="微软雅黑"/>
              <a:cs typeface="微软雅黑"/>
            </a:endParaRPr>
          </a:p>
        </p:txBody>
      </p:sp>
      <p:sp>
        <p:nvSpPr>
          <p:cNvPr id="76" name="object 76"/>
          <p:cNvSpPr txBox="1"/>
          <p:nvPr/>
        </p:nvSpPr>
        <p:spPr>
          <a:xfrm>
            <a:off x="4387384" y="5685906"/>
            <a:ext cx="950594" cy="176530"/>
          </a:xfrm>
          <a:prstGeom prst="rect">
            <a:avLst/>
          </a:prstGeom>
        </p:spPr>
        <p:txBody>
          <a:bodyPr wrap="square" lIns="0" tIns="7620" rIns="0" bIns="0" rtlCol="0" vert="horz">
            <a:spAutoFit/>
          </a:bodyPr>
          <a:lstStyle/>
          <a:p>
            <a:pPr>
              <a:lnSpc>
                <a:spcPct val="100000"/>
              </a:lnSpc>
              <a:spcBef>
                <a:spcPts val="60"/>
              </a:spcBef>
            </a:pPr>
            <a:r>
              <a:rPr dirty="0" sz="1050" spc="15">
                <a:latin typeface="微软雅黑"/>
                <a:cs typeface="微软雅黑"/>
              </a:rPr>
              <a:t>、性能</a:t>
            </a:r>
            <a:r>
              <a:rPr dirty="0" sz="1050" spc="20">
                <a:latin typeface="微软雅黑"/>
                <a:cs typeface="微软雅黑"/>
              </a:rPr>
              <a:t>、</a:t>
            </a:r>
            <a:r>
              <a:rPr dirty="0" sz="1050" spc="15">
                <a:latin typeface="微软雅黑"/>
                <a:cs typeface="微软雅黑"/>
              </a:rPr>
              <a:t>接口、</a:t>
            </a:r>
            <a:endParaRPr sz="1050">
              <a:latin typeface="微软雅黑"/>
              <a:cs typeface="微软雅黑"/>
            </a:endParaRPr>
          </a:p>
        </p:txBody>
      </p:sp>
      <p:sp>
        <p:nvSpPr>
          <p:cNvPr id="77" name="object 77"/>
          <p:cNvSpPr txBox="1"/>
          <p:nvPr/>
        </p:nvSpPr>
        <p:spPr>
          <a:xfrm>
            <a:off x="5337569" y="5685906"/>
            <a:ext cx="813435" cy="176530"/>
          </a:xfrm>
          <a:prstGeom prst="rect">
            <a:avLst/>
          </a:prstGeom>
        </p:spPr>
        <p:txBody>
          <a:bodyPr wrap="square" lIns="0" tIns="7620" rIns="0" bIns="0" rtlCol="0" vert="horz">
            <a:spAutoFit/>
          </a:bodyPr>
          <a:lstStyle/>
          <a:p>
            <a:pPr>
              <a:lnSpc>
                <a:spcPct val="100000"/>
              </a:lnSpc>
              <a:spcBef>
                <a:spcPts val="60"/>
              </a:spcBef>
            </a:pPr>
            <a:r>
              <a:rPr dirty="0" sz="1050" spc="20">
                <a:latin typeface="微软雅黑"/>
                <a:cs typeface="微软雅黑"/>
              </a:rPr>
              <a:t>文</a:t>
            </a:r>
            <a:r>
              <a:rPr dirty="0" sz="1050" spc="15">
                <a:latin typeface="微软雅黑"/>
                <a:cs typeface="微软雅黑"/>
              </a:rPr>
              <a:t>档、硬</a:t>
            </a:r>
            <a:r>
              <a:rPr dirty="0" sz="1050" spc="20">
                <a:latin typeface="微软雅黑"/>
                <a:cs typeface="微软雅黑"/>
              </a:rPr>
              <a:t>件</a:t>
            </a:r>
            <a:r>
              <a:rPr dirty="0" sz="1050">
                <a:latin typeface="微软雅黑"/>
                <a:cs typeface="微软雅黑"/>
              </a:rPr>
              <a:t>等</a:t>
            </a:r>
            <a:endParaRPr sz="1050">
              <a:latin typeface="微软雅黑"/>
              <a:cs typeface="微软雅黑"/>
            </a:endParaRPr>
          </a:p>
        </p:txBody>
      </p:sp>
      <p:sp>
        <p:nvSpPr>
          <p:cNvPr id="78" name="object 78"/>
          <p:cNvSpPr txBox="1"/>
          <p:nvPr/>
        </p:nvSpPr>
        <p:spPr>
          <a:xfrm>
            <a:off x="1226957" y="5960602"/>
            <a:ext cx="703580" cy="185420"/>
          </a:xfrm>
          <a:prstGeom prst="rect">
            <a:avLst/>
          </a:prstGeom>
        </p:spPr>
        <p:txBody>
          <a:bodyPr wrap="square" lIns="0" tIns="12700" rIns="0" bIns="0" rtlCol="0" vert="horz">
            <a:spAutoFit/>
          </a:bodyPr>
          <a:lstStyle/>
          <a:p>
            <a:pPr marL="12700">
              <a:lnSpc>
                <a:spcPct val="100000"/>
              </a:lnSpc>
              <a:spcBef>
                <a:spcPts val="100"/>
              </a:spcBef>
            </a:pPr>
            <a:r>
              <a:rPr dirty="0" sz="1050" spc="15" b="1">
                <a:solidFill>
                  <a:srgbClr val="FFFFFF"/>
                </a:solidFill>
                <a:latin typeface="微软雅黑"/>
                <a:cs typeface="微软雅黑"/>
              </a:rPr>
              <a:t>缺陷提交人</a:t>
            </a:r>
            <a:endParaRPr sz="1050">
              <a:latin typeface="微软雅黑"/>
              <a:cs typeface="微软雅黑"/>
            </a:endParaRPr>
          </a:p>
        </p:txBody>
      </p:sp>
      <p:sp>
        <p:nvSpPr>
          <p:cNvPr id="79" name="object 79"/>
          <p:cNvSpPr txBox="1"/>
          <p:nvPr/>
        </p:nvSpPr>
        <p:spPr>
          <a:xfrm>
            <a:off x="2068969" y="5960602"/>
            <a:ext cx="2242185" cy="185420"/>
          </a:xfrm>
          <a:prstGeom prst="rect">
            <a:avLst/>
          </a:prstGeom>
        </p:spPr>
        <p:txBody>
          <a:bodyPr wrap="square" lIns="0" tIns="12700" rIns="0" bIns="0" rtlCol="0" vert="horz">
            <a:spAutoFit/>
          </a:bodyPr>
          <a:lstStyle/>
          <a:p>
            <a:pPr marL="12700">
              <a:lnSpc>
                <a:spcPct val="100000"/>
              </a:lnSpc>
              <a:spcBef>
                <a:spcPts val="100"/>
              </a:spcBef>
            </a:pPr>
            <a:r>
              <a:rPr dirty="0" sz="1050" spc="15">
                <a:latin typeface="微软雅黑"/>
                <a:cs typeface="微软雅黑"/>
              </a:rPr>
              <a:t>缺陷提交人的名字</a:t>
            </a:r>
            <a:r>
              <a:rPr dirty="0" sz="1050" spc="15">
                <a:latin typeface="Times New Roman"/>
                <a:cs typeface="Times New Roman"/>
              </a:rPr>
              <a:t>(</a:t>
            </a:r>
            <a:r>
              <a:rPr dirty="0" sz="1050" spc="15">
                <a:latin typeface="微软雅黑"/>
                <a:cs typeface="微软雅黑"/>
              </a:rPr>
              <a:t>会和邮件地址联系</a:t>
            </a:r>
            <a:endParaRPr sz="1050">
              <a:latin typeface="微软雅黑"/>
              <a:cs typeface="微软雅黑"/>
            </a:endParaRPr>
          </a:p>
        </p:txBody>
      </p:sp>
      <p:sp>
        <p:nvSpPr>
          <p:cNvPr id="80" name="object 80"/>
          <p:cNvSpPr txBox="1"/>
          <p:nvPr/>
        </p:nvSpPr>
        <p:spPr>
          <a:xfrm>
            <a:off x="4298279" y="5965554"/>
            <a:ext cx="997585" cy="176530"/>
          </a:xfrm>
          <a:prstGeom prst="rect">
            <a:avLst/>
          </a:prstGeom>
        </p:spPr>
        <p:txBody>
          <a:bodyPr wrap="square" lIns="0" tIns="7620" rIns="0" bIns="0" rtlCol="0" vert="horz">
            <a:spAutoFit/>
          </a:bodyPr>
          <a:lstStyle/>
          <a:p>
            <a:pPr>
              <a:lnSpc>
                <a:spcPct val="100000"/>
              </a:lnSpc>
              <a:spcBef>
                <a:spcPts val="60"/>
              </a:spcBef>
            </a:pPr>
            <a:r>
              <a:rPr dirty="0" sz="1050" spc="15">
                <a:latin typeface="微软雅黑"/>
                <a:cs typeface="微软雅黑"/>
              </a:rPr>
              <a:t>起来</a:t>
            </a:r>
            <a:r>
              <a:rPr dirty="0" sz="1050" spc="20">
                <a:latin typeface="Times New Roman"/>
                <a:cs typeface="Times New Roman"/>
              </a:rPr>
              <a:t>)</a:t>
            </a:r>
            <a:r>
              <a:rPr dirty="0" sz="1050" spc="15">
                <a:latin typeface="微软雅黑"/>
                <a:cs typeface="微软雅黑"/>
              </a:rPr>
              <a:t>，即发</a:t>
            </a:r>
            <a:r>
              <a:rPr dirty="0" sz="1050" spc="20">
                <a:latin typeface="微软雅黑"/>
                <a:cs typeface="微软雅黑"/>
              </a:rPr>
              <a:t>现</a:t>
            </a:r>
            <a:r>
              <a:rPr dirty="0" sz="1050" spc="15">
                <a:latin typeface="微软雅黑"/>
                <a:cs typeface="微软雅黑"/>
              </a:rPr>
              <a:t>缺</a:t>
            </a:r>
            <a:endParaRPr sz="1050">
              <a:latin typeface="微软雅黑"/>
              <a:cs typeface="微软雅黑"/>
            </a:endParaRPr>
          </a:p>
        </p:txBody>
      </p:sp>
      <p:sp>
        <p:nvSpPr>
          <p:cNvPr id="81" name="object 81"/>
          <p:cNvSpPr txBox="1"/>
          <p:nvPr/>
        </p:nvSpPr>
        <p:spPr>
          <a:xfrm>
            <a:off x="5431394" y="5965554"/>
            <a:ext cx="1358265" cy="176530"/>
          </a:xfrm>
          <a:prstGeom prst="rect">
            <a:avLst/>
          </a:prstGeom>
        </p:spPr>
        <p:txBody>
          <a:bodyPr wrap="square" lIns="0" tIns="7620" rIns="0" bIns="0" rtlCol="0" vert="horz">
            <a:spAutoFit/>
          </a:bodyPr>
          <a:lstStyle/>
          <a:p>
            <a:pPr>
              <a:lnSpc>
                <a:spcPct val="100000"/>
              </a:lnSpc>
              <a:spcBef>
                <a:spcPts val="60"/>
              </a:spcBef>
            </a:pPr>
            <a:r>
              <a:rPr dirty="0" sz="1050" spc="15">
                <a:latin typeface="微软雅黑"/>
                <a:cs typeface="微软雅黑"/>
              </a:rPr>
              <a:t>的</a:t>
            </a:r>
            <a:r>
              <a:rPr dirty="0" sz="1050" spc="20">
                <a:latin typeface="微软雅黑"/>
                <a:cs typeface="微软雅黑"/>
              </a:rPr>
              <a:t>测</a:t>
            </a:r>
            <a:r>
              <a:rPr dirty="0" sz="1050" spc="15">
                <a:latin typeface="微软雅黑"/>
                <a:cs typeface="微软雅黑"/>
              </a:rPr>
              <a:t>试人员</a:t>
            </a:r>
            <a:r>
              <a:rPr dirty="0" sz="1050" spc="20">
                <a:latin typeface="微软雅黑"/>
                <a:cs typeface="微软雅黑"/>
              </a:rPr>
              <a:t>或</a:t>
            </a:r>
            <a:r>
              <a:rPr dirty="0" sz="1050" spc="15">
                <a:latin typeface="微软雅黑"/>
                <a:cs typeface="微软雅黑"/>
              </a:rPr>
              <a:t>其他人员</a:t>
            </a:r>
            <a:endParaRPr sz="1050">
              <a:latin typeface="微软雅黑"/>
              <a:cs typeface="微软雅黑"/>
            </a:endParaRPr>
          </a:p>
        </p:txBody>
      </p:sp>
      <p:sp>
        <p:nvSpPr>
          <p:cNvPr id="82" name="object 82"/>
          <p:cNvSpPr/>
          <p:nvPr/>
        </p:nvSpPr>
        <p:spPr>
          <a:xfrm>
            <a:off x="4465967" y="2430017"/>
            <a:ext cx="896619" cy="673735"/>
          </a:xfrm>
          <a:custGeom>
            <a:avLst/>
            <a:gdLst/>
            <a:ahLst/>
            <a:cxnLst/>
            <a:rect l="l" t="t" r="r" b="b"/>
            <a:pathLst>
              <a:path w="896620" h="673735">
                <a:moveTo>
                  <a:pt x="0" y="0"/>
                </a:moveTo>
                <a:lnTo>
                  <a:pt x="0" y="673607"/>
                </a:lnTo>
                <a:lnTo>
                  <a:pt x="896112" y="673607"/>
                </a:lnTo>
                <a:lnTo>
                  <a:pt x="896112" y="0"/>
                </a:lnTo>
                <a:lnTo>
                  <a:pt x="0" y="0"/>
                </a:lnTo>
                <a:close/>
              </a:path>
            </a:pathLst>
          </a:custGeom>
          <a:solidFill>
            <a:srgbClr val="8C8D86"/>
          </a:solidFill>
        </p:spPr>
        <p:txBody>
          <a:bodyPr wrap="square" lIns="0" tIns="0" rIns="0" bIns="0" rtlCol="0"/>
          <a:lstStyle/>
          <a:p/>
        </p:txBody>
      </p:sp>
      <p:sp>
        <p:nvSpPr>
          <p:cNvPr id="83" name="object 83"/>
          <p:cNvSpPr/>
          <p:nvPr/>
        </p:nvSpPr>
        <p:spPr>
          <a:xfrm>
            <a:off x="5362079" y="2430017"/>
            <a:ext cx="5252085" cy="673735"/>
          </a:xfrm>
          <a:custGeom>
            <a:avLst/>
            <a:gdLst/>
            <a:ahLst/>
            <a:cxnLst/>
            <a:rect l="l" t="t" r="r" b="b"/>
            <a:pathLst>
              <a:path w="5252084" h="673735">
                <a:moveTo>
                  <a:pt x="0" y="0"/>
                </a:moveTo>
                <a:lnTo>
                  <a:pt x="0" y="673608"/>
                </a:lnTo>
                <a:lnTo>
                  <a:pt x="5251704" y="673608"/>
                </a:lnTo>
                <a:lnTo>
                  <a:pt x="5251704" y="0"/>
                </a:lnTo>
                <a:lnTo>
                  <a:pt x="0" y="0"/>
                </a:lnTo>
                <a:close/>
              </a:path>
            </a:pathLst>
          </a:custGeom>
          <a:solidFill>
            <a:srgbClr val="E8E8E7"/>
          </a:solidFill>
        </p:spPr>
        <p:txBody>
          <a:bodyPr wrap="square" lIns="0" tIns="0" rIns="0" bIns="0" rtlCol="0"/>
          <a:lstStyle/>
          <a:p/>
        </p:txBody>
      </p:sp>
      <p:sp>
        <p:nvSpPr>
          <p:cNvPr id="84" name="object 84"/>
          <p:cNvSpPr/>
          <p:nvPr/>
        </p:nvSpPr>
        <p:spPr>
          <a:xfrm>
            <a:off x="4465967" y="3103626"/>
            <a:ext cx="896619" cy="448945"/>
          </a:xfrm>
          <a:custGeom>
            <a:avLst/>
            <a:gdLst/>
            <a:ahLst/>
            <a:cxnLst/>
            <a:rect l="l" t="t" r="r" b="b"/>
            <a:pathLst>
              <a:path w="896620" h="448945">
                <a:moveTo>
                  <a:pt x="0" y="0"/>
                </a:moveTo>
                <a:lnTo>
                  <a:pt x="0" y="448818"/>
                </a:lnTo>
                <a:lnTo>
                  <a:pt x="896112" y="448818"/>
                </a:lnTo>
                <a:lnTo>
                  <a:pt x="896112" y="0"/>
                </a:lnTo>
                <a:lnTo>
                  <a:pt x="0" y="0"/>
                </a:lnTo>
                <a:close/>
              </a:path>
            </a:pathLst>
          </a:custGeom>
          <a:solidFill>
            <a:srgbClr val="8C8D86"/>
          </a:solidFill>
        </p:spPr>
        <p:txBody>
          <a:bodyPr wrap="square" lIns="0" tIns="0" rIns="0" bIns="0" rtlCol="0"/>
          <a:lstStyle/>
          <a:p/>
        </p:txBody>
      </p:sp>
      <p:sp>
        <p:nvSpPr>
          <p:cNvPr id="85" name="object 85"/>
          <p:cNvSpPr/>
          <p:nvPr/>
        </p:nvSpPr>
        <p:spPr>
          <a:xfrm>
            <a:off x="5362079" y="3103626"/>
            <a:ext cx="5252085" cy="448945"/>
          </a:xfrm>
          <a:custGeom>
            <a:avLst/>
            <a:gdLst/>
            <a:ahLst/>
            <a:cxnLst/>
            <a:rect l="l" t="t" r="r" b="b"/>
            <a:pathLst>
              <a:path w="5252084" h="448945">
                <a:moveTo>
                  <a:pt x="0" y="0"/>
                </a:moveTo>
                <a:lnTo>
                  <a:pt x="0" y="448818"/>
                </a:lnTo>
                <a:lnTo>
                  <a:pt x="5251704" y="448818"/>
                </a:lnTo>
                <a:lnTo>
                  <a:pt x="5251704" y="0"/>
                </a:lnTo>
                <a:lnTo>
                  <a:pt x="0" y="0"/>
                </a:lnTo>
                <a:close/>
              </a:path>
            </a:pathLst>
          </a:custGeom>
          <a:solidFill>
            <a:srgbClr val="DBDBD9"/>
          </a:solidFill>
        </p:spPr>
        <p:txBody>
          <a:bodyPr wrap="square" lIns="0" tIns="0" rIns="0" bIns="0" rtlCol="0"/>
          <a:lstStyle/>
          <a:p/>
        </p:txBody>
      </p:sp>
      <p:sp>
        <p:nvSpPr>
          <p:cNvPr id="86" name="object 86"/>
          <p:cNvSpPr/>
          <p:nvPr/>
        </p:nvSpPr>
        <p:spPr>
          <a:xfrm>
            <a:off x="4465967" y="3552444"/>
            <a:ext cx="896619" cy="448945"/>
          </a:xfrm>
          <a:custGeom>
            <a:avLst/>
            <a:gdLst/>
            <a:ahLst/>
            <a:cxnLst/>
            <a:rect l="l" t="t" r="r" b="b"/>
            <a:pathLst>
              <a:path w="896620" h="448945">
                <a:moveTo>
                  <a:pt x="0" y="0"/>
                </a:moveTo>
                <a:lnTo>
                  <a:pt x="0" y="448818"/>
                </a:lnTo>
                <a:lnTo>
                  <a:pt x="896112" y="448818"/>
                </a:lnTo>
                <a:lnTo>
                  <a:pt x="896112" y="0"/>
                </a:lnTo>
                <a:lnTo>
                  <a:pt x="0" y="0"/>
                </a:lnTo>
                <a:close/>
              </a:path>
            </a:pathLst>
          </a:custGeom>
          <a:solidFill>
            <a:srgbClr val="8C8D86"/>
          </a:solidFill>
        </p:spPr>
        <p:txBody>
          <a:bodyPr wrap="square" lIns="0" tIns="0" rIns="0" bIns="0" rtlCol="0"/>
          <a:lstStyle/>
          <a:p/>
        </p:txBody>
      </p:sp>
      <p:sp>
        <p:nvSpPr>
          <p:cNvPr id="87" name="object 87"/>
          <p:cNvSpPr/>
          <p:nvPr/>
        </p:nvSpPr>
        <p:spPr>
          <a:xfrm>
            <a:off x="5362079" y="3552444"/>
            <a:ext cx="5252085" cy="448945"/>
          </a:xfrm>
          <a:custGeom>
            <a:avLst/>
            <a:gdLst/>
            <a:ahLst/>
            <a:cxnLst/>
            <a:rect l="l" t="t" r="r" b="b"/>
            <a:pathLst>
              <a:path w="5252084" h="448945">
                <a:moveTo>
                  <a:pt x="0" y="0"/>
                </a:moveTo>
                <a:lnTo>
                  <a:pt x="0" y="448818"/>
                </a:lnTo>
                <a:lnTo>
                  <a:pt x="5251704" y="448818"/>
                </a:lnTo>
                <a:lnTo>
                  <a:pt x="5251704" y="0"/>
                </a:lnTo>
                <a:lnTo>
                  <a:pt x="0" y="0"/>
                </a:lnTo>
                <a:close/>
              </a:path>
            </a:pathLst>
          </a:custGeom>
          <a:solidFill>
            <a:srgbClr val="E8E8E7"/>
          </a:solidFill>
        </p:spPr>
        <p:txBody>
          <a:bodyPr wrap="square" lIns="0" tIns="0" rIns="0" bIns="0" rtlCol="0"/>
          <a:lstStyle/>
          <a:p/>
        </p:txBody>
      </p:sp>
      <p:sp>
        <p:nvSpPr>
          <p:cNvPr id="88" name="object 88"/>
          <p:cNvSpPr/>
          <p:nvPr/>
        </p:nvSpPr>
        <p:spPr>
          <a:xfrm>
            <a:off x="4465967" y="4001261"/>
            <a:ext cx="896619" cy="448945"/>
          </a:xfrm>
          <a:custGeom>
            <a:avLst/>
            <a:gdLst/>
            <a:ahLst/>
            <a:cxnLst/>
            <a:rect l="l" t="t" r="r" b="b"/>
            <a:pathLst>
              <a:path w="896620" h="448945">
                <a:moveTo>
                  <a:pt x="0" y="0"/>
                </a:moveTo>
                <a:lnTo>
                  <a:pt x="0" y="448817"/>
                </a:lnTo>
                <a:lnTo>
                  <a:pt x="896112" y="448817"/>
                </a:lnTo>
                <a:lnTo>
                  <a:pt x="896112" y="0"/>
                </a:lnTo>
                <a:lnTo>
                  <a:pt x="0" y="0"/>
                </a:lnTo>
                <a:close/>
              </a:path>
            </a:pathLst>
          </a:custGeom>
          <a:solidFill>
            <a:srgbClr val="8C8D86"/>
          </a:solidFill>
        </p:spPr>
        <p:txBody>
          <a:bodyPr wrap="square" lIns="0" tIns="0" rIns="0" bIns="0" rtlCol="0"/>
          <a:lstStyle/>
          <a:p/>
        </p:txBody>
      </p:sp>
      <p:sp>
        <p:nvSpPr>
          <p:cNvPr id="89" name="object 89"/>
          <p:cNvSpPr/>
          <p:nvPr/>
        </p:nvSpPr>
        <p:spPr>
          <a:xfrm>
            <a:off x="5362079" y="4001261"/>
            <a:ext cx="5252085" cy="448945"/>
          </a:xfrm>
          <a:custGeom>
            <a:avLst/>
            <a:gdLst/>
            <a:ahLst/>
            <a:cxnLst/>
            <a:rect l="l" t="t" r="r" b="b"/>
            <a:pathLst>
              <a:path w="5252084" h="448945">
                <a:moveTo>
                  <a:pt x="0" y="0"/>
                </a:moveTo>
                <a:lnTo>
                  <a:pt x="0" y="448818"/>
                </a:lnTo>
                <a:lnTo>
                  <a:pt x="5251704" y="448817"/>
                </a:lnTo>
                <a:lnTo>
                  <a:pt x="5251704" y="0"/>
                </a:lnTo>
                <a:lnTo>
                  <a:pt x="0" y="0"/>
                </a:lnTo>
                <a:close/>
              </a:path>
            </a:pathLst>
          </a:custGeom>
          <a:solidFill>
            <a:srgbClr val="DBDBD9"/>
          </a:solidFill>
        </p:spPr>
        <p:txBody>
          <a:bodyPr wrap="square" lIns="0" tIns="0" rIns="0" bIns="0" rtlCol="0"/>
          <a:lstStyle/>
          <a:p/>
        </p:txBody>
      </p:sp>
      <p:sp>
        <p:nvSpPr>
          <p:cNvPr id="90" name="object 90"/>
          <p:cNvSpPr/>
          <p:nvPr/>
        </p:nvSpPr>
        <p:spPr>
          <a:xfrm>
            <a:off x="4465967" y="4450079"/>
            <a:ext cx="896619" cy="448945"/>
          </a:xfrm>
          <a:custGeom>
            <a:avLst/>
            <a:gdLst/>
            <a:ahLst/>
            <a:cxnLst/>
            <a:rect l="l" t="t" r="r" b="b"/>
            <a:pathLst>
              <a:path w="896620" h="448945">
                <a:moveTo>
                  <a:pt x="0" y="0"/>
                </a:moveTo>
                <a:lnTo>
                  <a:pt x="0" y="448818"/>
                </a:lnTo>
                <a:lnTo>
                  <a:pt x="896112" y="448818"/>
                </a:lnTo>
                <a:lnTo>
                  <a:pt x="896112" y="0"/>
                </a:lnTo>
                <a:lnTo>
                  <a:pt x="0" y="0"/>
                </a:lnTo>
                <a:close/>
              </a:path>
            </a:pathLst>
          </a:custGeom>
          <a:solidFill>
            <a:srgbClr val="8C8D86"/>
          </a:solidFill>
        </p:spPr>
        <p:txBody>
          <a:bodyPr wrap="square" lIns="0" tIns="0" rIns="0" bIns="0" rtlCol="0"/>
          <a:lstStyle/>
          <a:p/>
        </p:txBody>
      </p:sp>
      <p:sp>
        <p:nvSpPr>
          <p:cNvPr id="91" name="object 91"/>
          <p:cNvSpPr/>
          <p:nvPr/>
        </p:nvSpPr>
        <p:spPr>
          <a:xfrm>
            <a:off x="5362079" y="4450079"/>
            <a:ext cx="5252085" cy="448945"/>
          </a:xfrm>
          <a:custGeom>
            <a:avLst/>
            <a:gdLst/>
            <a:ahLst/>
            <a:cxnLst/>
            <a:rect l="l" t="t" r="r" b="b"/>
            <a:pathLst>
              <a:path w="5252084" h="448945">
                <a:moveTo>
                  <a:pt x="0" y="0"/>
                </a:moveTo>
                <a:lnTo>
                  <a:pt x="0" y="448818"/>
                </a:lnTo>
                <a:lnTo>
                  <a:pt x="5251704" y="448818"/>
                </a:lnTo>
                <a:lnTo>
                  <a:pt x="5251704" y="0"/>
                </a:lnTo>
                <a:lnTo>
                  <a:pt x="0" y="0"/>
                </a:lnTo>
                <a:close/>
              </a:path>
            </a:pathLst>
          </a:custGeom>
          <a:solidFill>
            <a:srgbClr val="EEEEED"/>
          </a:solidFill>
        </p:spPr>
        <p:txBody>
          <a:bodyPr wrap="square" lIns="0" tIns="0" rIns="0" bIns="0" rtlCol="0"/>
          <a:lstStyle/>
          <a:p/>
        </p:txBody>
      </p:sp>
      <p:sp>
        <p:nvSpPr>
          <p:cNvPr id="92" name="object 92"/>
          <p:cNvSpPr/>
          <p:nvPr/>
        </p:nvSpPr>
        <p:spPr>
          <a:xfrm>
            <a:off x="4465967" y="4898897"/>
            <a:ext cx="896619" cy="224790"/>
          </a:xfrm>
          <a:custGeom>
            <a:avLst/>
            <a:gdLst/>
            <a:ahLst/>
            <a:cxnLst/>
            <a:rect l="l" t="t" r="r" b="b"/>
            <a:pathLst>
              <a:path w="896620" h="224789">
                <a:moveTo>
                  <a:pt x="0" y="0"/>
                </a:moveTo>
                <a:lnTo>
                  <a:pt x="0" y="224789"/>
                </a:lnTo>
                <a:lnTo>
                  <a:pt x="896112" y="224789"/>
                </a:lnTo>
                <a:lnTo>
                  <a:pt x="896112" y="0"/>
                </a:lnTo>
                <a:lnTo>
                  <a:pt x="0" y="0"/>
                </a:lnTo>
                <a:close/>
              </a:path>
            </a:pathLst>
          </a:custGeom>
          <a:solidFill>
            <a:srgbClr val="8C8D86"/>
          </a:solidFill>
        </p:spPr>
        <p:txBody>
          <a:bodyPr wrap="square" lIns="0" tIns="0" rIns="0" bIns="0" rtlCol="0"/>
          <a:lstStyle/>
          <a:p/>
        </p:txBody>
      </p:sp>
      <p:sp>
        <p:nvSpPr>
          <p:cNvPr id="93" name="object 93"/>
          <p:cNvSpPr/>
          <p:nvPr/>
        </p:nvSpPr>
        <p:spPr>
          <a:xfrm>
            <a:off x="5362079" y="4898897"/>
            <a:ext cx="5252085" cy="224790"/>
          </a:xfrm>
          <a:custGeom>
            <a:avLst/>
            <a:gdLst/>
            <a:ahLst/>
            <a:cxnLst/>
            <a:rect l="l" t="t" r="r" b="b"/>
            <a:pathLst>
              <a:path w="5252084" h="224789">
                <a:moveTo>
                  <a:pt x="0" y="0"/>
                </a:moveTo>
                <a:lnTo>
                  <a:pt x="0" y="224790"/>
                </a:lnTo>
                <a:lnTo>
                  <a:pt x="5251704" y="224789"/>
                </a:lnTo>
                <a:lnTo>
                  <a:pt x="5251704" y="0"/>
                </a:lnTo>
                <a:lnTo>
                  <a:pt x="0" y="0"/>
                </a:lnTo>
                <a:close/>
              </a:path>
            </a:pathLst>
          </a:custGeom>
          <a:solidFill>
            <a:srgbClr val="DBDBD9"/>
          </a:solidFill>
        </p:spPr>
        <p:txBody>
          <a:bodyPr wrap="square" lIns="0" tIns="0" rIns="0" bIns="0" rtlCol="0"/>
          <a:lstStyle/>
          <a:p/>
        </p:txBody>
      </p:sp>
      <p:sp>
        <p:nvSpPr>
          <p:cNvPr id="94" name="object 94"/>
          <p:cNvSpPr/>
          <p:nvPr/>
        </p:nvSpPr>
        <p:spPr>
          <a:xfrm>
            <a:off x="4465967" y="5123688"/>
            <a:ext cx="896619" cy="224154"/>
          </a:xfrm>
          <a:custGeom>
            <a:avLst/>
            <a:gdLst/>
            <a:ahLst/>
            <a:cxnLst/>
            <a:rect l="l" t="t" r="r" b="b"/>
            <a:pathLst>
              <a:path w="896620" h="224154">
                <a:moveTo>
                  <a:pt x="0" y="0"/>
                </a:moveTo>
                <a:lnTo>
                  <a:pt x="0" y="224027"/>
                </a:lnTo>
                <a:lnTo>
                  <a:pt x="896112" y="224027"/>
                </a:lnTo>
                <a:lnTo>
                  <a:pt x="896112" y="0"/>
                </a:lnTo>
                <a:lnTo>
                  <a:pt x="0" y="0"/>
                </a:lnTo>
                <a:close/>
              </a:path>
            </a:pathLst>
          </a:custGeom>
          <a:solidFill>
            <a:srgbClr val="8C8D86"/>
          </a:solidFill>
        </p:spPr>
        <p:txBody>
          <a:bodyPr wrap="square" lIns="0" tIns="0" rIns="0" bIns="0" rtlCol="0"/>
          <a:lstStyle/>
          <a:p/>
        </p:txBody>
      </p:sp>
      <p:sp>
        <p:nvSpPr>
          <p:cNvPr id="95" name="object 95"/>
          <p:cNvSpPr/>
          <p:nvPr/>
        </p:nvSpPr>
        <p:spPr>
          <a:xfrm>
            <a:off x="5362079" y="5123688"/>
            <a:ext cx="5252085" cy="224154"/>
          </a:xfrm>
          <a:custGeom>
            <a:avLst/>
            <a:gdLst/>
            <a:ahLst/>
            <a:cxnLst/>
            <a:rect l="l" t="t" r="r" b="b"/>
            <a:pathLst>
              <a:path w="5252084" h="224154">
                <a:moveTo>
                  <a:pt x="0" y="0"/>
                </a:moveTo>
                <a:lnTo>
                  <a:pt x="0" y="224028"/>
                </a:lnTo>
                <a:lnTo>
                  <a:pt x="5251704" y="224027"/>
                </a:lnTo>
                <a:lnTo>
                  <a:pt x="5251704" y="0"/>
                </a:lnTo>
                <a:lnTo>
                  <a:pt x="0" y="0"/>
                </a:lnTo>
                <a:close/>
              </a:path>
            </a:pathLst>
          </a:custGeom>
          <a:solidFill>
            <a:srgbClr val="EEEEED"/>
          </a:solidFill>
        </p:spPr>
        <p:txBody>
          <a:bodyPr wrap="square" lIns="0" tIns="0" rIns="0" bIns="0" rtlCol="0"/>
          <a:lstStyle/>
          <a:p/>
        </p:txBody>
      </p:sp>
      <p:sp>
        <p:nvSpPr>
          <p:cNvPr id="96" name="object 96"/>
          <p:cNvSpPr/>
          <p:nvPr/>
        </p:nvSpPr>
        <p:spPr>
          <a:xfrm>
            <a:off x="4465967" y="5347715"/>
            <a:ext cx="896619" cy="224790"/>
          </a:xfrm>
          <a:custGeom>
            <a:avLst/>
            <a:gdLst/>
            <a:ahLst/>
            <a:cxnLst/>
            <a:rect l="l" t="t" r="r" b="b"/>
            <a:pathLst>
              <a:path w="896620" h="224789">
                <a:moveTo>
                  <a:pt x="0" y="0"/>
                </a:moveTo>
                <a:lnTo>
                  <a:pt x="0" y="224789"/>
                </a:lnTo>
                <a:lnTo>
                  <a:pt x="896112" y="224789"/>
                </a:lnTo>
                <a:lnTo>
                  <a:pt x="896112" y="0"/>
                </a:lnTo>
                <a:lnTo>
                  <a:pt x="0" y="0"/>
                </a:lnTo>
                <a:close/>
              </a:path>
            </a:pathLst>
          </a:custGeom>
          <a:solidFill>
            <a:srgbClr val="8C8D86"/>
          </a:solidFill>
        </p:spPr>
        <p:txBody>
          <a:bodyPr wrap="square" lIns="0" tIns="0" rIns="0" bIns="0" rtlCol="0"/>
          <a:lstStyle/>
          <a:p/>
        </p:txBody>
      </p:sp>
      <p:sp>
        <p:nvSpPr>
          <p:cNvPr id="97" name="object 97"/>
          <p:cNvSpPr/>
          <p:nvPr/>
        </p:nvSpPr>
        <p:spPr>
          <a:xfrm>
            <a:off x="5362079" y="5347715"/>
            <a:ext cx="5252085" cy="224790"/>
          </a:xfrm>
          <a:custGeom>
            <a:avLst/>
            <a:gdLst/>
            <a:ahLst/>
            <a:cxnLst/>
            <a:rect l="l" t="t" r="r" b="b"/>
            <a:pathLst>
              <a:path w="5252084" h="224789">
                <a:moveTo>
                  <a:pt x="0" y="0"/>
                </a:moveTo>
                <a:lnTo>
                  <a:pt x="0" y="224790"/>
                </a:lnTo>
                <a:lnTo>
                  <a:pt x="5251704" y="224789"/>
                </a:lnTo>
                <a:lnTo>
                  <a:pt x="5251704" y="0"/>
                </a:lnTo>
                <a:lnTo>
                  <a:pt x="0" y="0"/>
                </a:lnTo>
                <a:close/>
              </a:path>
            </a:pathLst>
          </a:custGeom>
          <a:solidFill>
            <a:srgbClr val="DBDBD9"/>
          </a:solidFill>
        </p:spPr>
        <p:txBody>
          <a:bodyPr wrap="square" lIns="0" tIns="0" rIns="0" bIns="0" rtlCol="0"/>
          <a:lstStyle/>
          <a:p/>
        </p:txBody>
      </p:sp>
      <p:sp>
        <p:nvSpPr>
          <p:cNvPr id="98" name="object 98"/>
          <p:cNvSpPr/>
          <p:nvPr/>
        </p:nvSpPr>
        <p:spPr>
          <a:xfrm>
            <a:off x="4465967" y="5572505"/>
            <a:ext cx="896619" cy="448945"/>
          </a:xfrm>
          <a:custGeom>
            <a:avLst/>
            <a:gdLst/>
            <a:ahLst/>
            <a:cxnLst/>
            <a:rect l="l" t="t" r="r" b="b"/>
            <a:pathLst>
              <a:path w="896620" h="448945">
                <a:moveTo>
                  <a:pt x="0" y="0"/>
                </a:moveTo>
                <a:lnTo>
                  <a:pt x="0" y="448818"/>
                </a:lnTo>
                <a:lnTo>
                  <a:pt x="896112" y="448818"/>
                </a:lnTo>
                <a:lnTo>
                  <a:pt x="896112" y="0"/>
                </a:lnTo>
                <a:lnTo>
                  <a:pt x="0" y="0"/>
                </a:lnTo>
                <a:close/>
              </a:path>
            </a:pathLst>
          </a:custGeom>
          <a:solidFill>
            <a:srgbClr val="8C8D86"/>
          </a:solidFill>
        </p:spPr>
        <p:txBody>
          <a:bodyPr wrap="square" lIns="0" tIns="0" rIns="0" bIns="0" rtlCol="0"/>
          <a:lstStyle/>
          <a:p/>
        </p:txBody>
      </p:sp>
      <p:sp>
        <p:nvSpPr>
          <p:cNvPr id="99" name="object 99"/>
          <p:cNvSpPr/>
          <p:nvPr/>
        </p:nvSpPr>
        <p:spPr>
          <a:xfrm>
            <a:off x="5362079" y="5572505"/>
            <a:ext cx="5252085" cy="448945"/>
          </a:xfrm>
          <a:custGeom>
            <a:avLst/>
            <a:gdLst/>
            <a:ahLst/>
            <a:cxnLst/>
            <a:rect l="l" t="t" r="r" b="b"/>
            <a:pathLst>
              <a:path w="5252084" h="448945">
                <a:moveTo>
                  <a:pt x="0" y="0"/>
                </a:moveTo>
                <a:lnTo>
                  <a:pt x="0" y="448818"/>
                </a:lnTo>
                <a:lnTo>
                  <a:pt x="5251704" y="448818"/>
                </a:lnTo>
                <a:lnTo>
                  <a:pt x="5251704" y="0"/>
                </a:lnTo>
                <a:lnTo>
                  <a:pt x="0" y="0"/>
                </a:lnTo>
                <a:close/>
              </a:path>
            </a:pathLst>
          </a:custGeom>
          <a:solidFill>
            <a:srgbClr val="EEEEED"/>
          </a:solidFill>
        </p:spPr>
        <p:txBody>
          <a:bodyPr wrap="square" lIns="0" tIns="0" rIns="0" bIns="0" rtlCol="0"/>
          <a:lstStyle/>
          <a:p/>
        </p:txBody>
      </p:sp>
      <p:sp>
        <p:nvSpPr>
          <p:cNvPr id="100" name="object 100"/>
          <p:cNvSpPr/>
          <p:nvPr/>
        </p:nvSpPr>
        <p:spPr>
          <a:xfrm>
            <a:off x="4465967" y="6021323"/>
            <a:ext cx="896619" cy="224790"/>
          </a:xfrm>
          <a:custGeom>
            <a:avLst/>
            <a:gdLst/>
            <a:ahLst/>
            <a:cxnLst/>
            <a:rect l="l" t="t" r="r" b="b"/>
            <a:pathLst>
              <a:path w="896620" h="224789">
                <a:moveTo>
                  <a:pt x="0" y="0"/>
                </a:moveTo>
                <a:lnTo>
                  <a:pt x="0" y="224789"/>
                </a:lnTo>
                <a:lnTo>
                  <a:pt x="896112" y="224789"/>
                </a:lnTo>
                <a:lnTo>
                  <a:pt x="896112" y="0"/>
                </a:lnTo>
                <a:lnTo>
                  <a:pt x="0" y="0"/>
                </a:lnTo>
                <a:close/>
              </a:path>
            </a:pathLst>
          </a:custGeom>
          <a:solidFill>
            <a:srgbClr val="8C8D86"/>
          </a:solidFill>
        </p:spPr>
        <p:txBody>
          <a:bodyPr wrap="square" lIns="0" tIns="0" rIns="0" bIns="0" rtlCol="0"/>
          <a:lstStyle/>
          <a:p/>
        </p:txBody>
      </p:sp>
      <p:sp>
        <p:nvSpPr>
          <p:cNvPr id="101" name="object 101"/>
          <p:cNvSpPr/>
          <p:nvPr/>
        </p:nvSpPr>
        <p:spPr>
          <a:xfrm>
            <a:off x="5362079" y="6021323"/>
            <a:ext cx="5252085" cy="224790"/>
          </a:xfrm>
          <a:custGeom>
            <a:avLst/>
            <a:gdLst/>
            <a:ahLst/>
            <a:cxnLst/>
            <a:rect l="l" t="t" r="r" b="b"/>
            <a:pathLst>
              <a:path w="5252084" h="224789">
                <a:moveTo>
                  <a:pt x="0" y="0"/>
                </a:moveTo>
                <a:lnTo>
                  <a:pt x="0" y="224790"/>
                </a:lnTo>
                <a:lnTo>
                  <a:pt x="5251703" y="224789"/>
                </a:lnTo>
                <a:lnTo>
                  <a:pt x="5251703" y="0"/>
                </a:lnTo>
                <a:lnTo>
                  <a:pt x="0" y="0"/>
                </a:lnTo>
                <a:close/>
              </a:path>
            </a:pathLst>
          </a:custGeom>
          <a:solidFill>
            <a:srgbClr val="DBDBD9"/>
          </a:solidFill>
        </p:spPr>
        <p:txBody>
          <a:bodyPr wrap="square" lIns="0" tIns="0" rIns="0" bIns="0" rtlCol="0"/>
          <a:lstStyle/>
          <a:p/>
        </p:txBody>
      </p:sp>
      <p:sp>
        <p:nvSpPr>
          <p:cNvPr id="102" name="object 102"/>
          <p:cNvSpPr/>
          <p:nvPr/>
        </p:nvSpPr>
        <p:spPr>
          <a:xfrm>
            <a:off x="4465967" y="6246114"/>
            <a:ext cx="896619" cy="224154"/>
          </a:xfrm>
          <a:custGeom>
            <a:avLst/>
            <a:gdLst/>
            <a:ahLst/>
            <a:cxnLst/>
            <a:rect l="l" t="t" r="r" b="b"/>
            <a:pathLst>
              <a:path w="896620" h="224154">
                <a:moveTo>
                  <a:pt x="0" y="0"/>
                </a:moveTo>
                <a:lnTo>
                  <a:pt x="0" y="224027"/>
                </a:lnTo>
                <a:lnTo>
                  <a:pt x="896112" y="224027"/>
                </a:lnTo>
                <a:lnTo>
                  <a:pt x="896112" y="0"/>
                </a:lnTo>
                <a:lnTo>
                  <a:pt x="0" y="0"/>
                </a:lnTo>
                <a:close/>
              </a:path>
            </a:pathLst>
          </a:custGeom>
          <a:solidFill>
            <a:srgbClr val="8C8D86"/>
          </a:solidFill>
        </p:spPr>
        <p:txBody>
          <a:bodyPr wrap="square" lIns="0" tIns="0" rIns="0" bIns="0" rtlCol="0"/>
          <a:lstStyle/>
          <a:p/>
        </p:txBody>
      </p:sp>
      <p:sp>
        <p:nvSpPr>
          <p:cNvPr id="103" name="object 103"/>
          <p:cNvSpPr/>
          <p:nvPr/>
        </p:nvSpPr>
        <p:spPr>
          <a:xfrm>
            <a:off x="5362079" y="6246114"/>
            <a:ext cx="5252085" cy="224154"/>
          </a:xfrm>
          <a:custGeom>
            <a:avLst/>
            <a:gdLst/>
            <a:ahLst/>
            <a:cxnLst/>
            <a:rect l="l" t="t" r="r" b="b"/>
            <a:pathLst>
              <a:path w="5252084" h="224154">
                <a:moveTo>
                  <a:pt x="0" y="0"/>
                </a:moveTo>
                <a:lnTo>
                  <a:pt x="0" y="224028"/>
                </a:lnTo>
                <a:lnTo>
                  <a:pt x="5251703" y="224027"/>
                </a:lnTo>
                <a:lnTo>
                  <a:pt x="5251703" y="0"/>
                </a:lnTo>
                <a:lnTo>
                  <a:pt x="0" y="0"/>
                </a:lnTo>
                <a:close/>
              </a:path>
            </a:pathLst>
          </a:custGeom>
          <a:solidFill>
            <a:srgbClr val="EEEEED"/>
          </a:solidFill>
        </p:spPr>
        <p:txBody>
          <a:bodyPr wrap="square" lIns="0" tIns="0" rIns="0" bIns="0" rtlCol="0"/>
          <a:lstStyle/>
          <a:p/>
        </p:txBody>
      </p:sp>
      <p:sp>
        <p:nvSpPr>
          <p:cNvPr id="104" name="object 104"/>
          <p:cNvSpPr/>
          <p:nvPr/>
        </p:nvSpPr>
        <p:spPr>
          <a:xfrm>
            <a:off x="5362079" y="2424683"/>
            <a:ext cx="0" cy="4051300"/>
          </a:xfrm>
          <a:custGeom>
            <a:avLst/>
            <a:gdLst/>
            <a:ahLst/>
            <a:cxnLst/>
            <a:rect l="l" t="t" r="r" b="b"/>
            <a:pathLst>
              <a:path w="0" h="4051300">
                <a:moveTo>
                  <a:pt x="0" y="0"/>
                </a:moveTo>
                <a:lnTo>
                  <a:pt x="0" y="4050791"/>
                </a:lnTo>
              </a:path>
            </a:pathLst>
          </a:custGeom>
          <a:ln w="11137">
            <a:solidFill>
              <a:srgbClr val="FFFFFF"/>
            </a:solidFill>
          </a:ln>
        </p:spPr>
        <p:txBody>
          <a:bodyPr wrap="square" lIns="0" tIns="0" rIns="0" bIns="0" rtlCol="0"/>
          <a:lstStyle/>
          <a:p/>
        </p:txBody>
      </p:sp>
      <p:sp>
        <p:nvSpPr>
          <p:cNvPr id="105" name="object 105"/>
          <p:cNvSpPr/>
          <p:nvPr/>
        </p:nvSpPr>
        <p:spPr>
          <a:xfrm>
            <a:off x="4460633" y="3103626"/>
            <a:ext cx="6158865" cy="0"/>
          </a:xfrm>
          <a:custGeom>
            <a:avLst/>
            <a:gdLst/>
            <a:ahLst/>
            <a:cxnLst/>
            <a:rect l="l" t="t" r="r" b="b"/>
            <a:pathLst>
              <a:path w="6158865" h="0">
                <a:moveTo>
                  <a:pt x="0" y="0"/>
                </a:moveTo>
                <a:lnTo>
                  <a:pt x="6158484" y="0"/>
                </a:lnTo>
              </a:path>
            </a:pathLst>
          </a:custGeom>
          <a:ln w="33413">
            <a:solidFill>
              <a:srgbClr val="FFFFFF"/>
            </a:solidFill>
          </a:ln>
        </p:spPr>
        <p:txBody>
          <a:bodyPr wrap="square" lIns="0" tIns="0" rIns="0" bIns="0" rtlCol="0"/>
          <a:lstStyle/>
          <a:p/>
        </p:txBody>
      </p:sp>
      <p:sp>
        <p:nvSpPr>
          <p:cNvPr id="106" name="object 106"/>
          <p:cNvSpPr/>
          <p:nvPr/>
        </p:nvSpPr>
        <p:spPr>
          <a:xfrm>
            <a:off x="4460633" y="3552444"/>
            <a:ext cx="6158865" cy="0"/>
          </a:xfrm>
          <a:custGeom>
            <a:avLst/>
            <a:gdLst/>
            <a:ahLst/>
            <a:cxnLst/>
            <a:rect l="l" t="t" r="r" b="b"/>
            <a:pathLst>
              <a:path w="6158865" h="0">
                <a:moveTo>
                  <a:pt x="0" y="0"/>
                </a:moveTo>
                <a:lnTo>
                  <a:pt x="6158484" y="0"/>
                </a:lnTo>
              </a:path>
            </a:pathLst>
          </a:custGeom>
          <a:ln w="11137">
            <a:solidFill>
              <a:srgbClr val="FFFFFF"/>
            </a:solidFill>
          </a:ln>
        </p:spPr>
        <p:txBody>
          <a:bodyPr wrap="square" lIns="0" tIns="0" rIns="0" bIns="0" rtlCol="0"/>
          <a:lstStyle/>
          <a:p/>
        </p:txBody>
      </p:sp>
      <p:sp>
        <p:nvSpPr>
          <p:cNvPr id="107" name="object 107"/>
          <p:cNvSpPr/>
          <p:nvPr/>
        </p:nvSpPr>
        <p:spPr>
          <a:xfrm>
            <a:off x="4460633" y="4001261"/>
            <a:ext cx="6158865" cy="0"/>
          </a:xfrm>
          <a:custGeom>
            <a:avLst/>
            <a:gdLst/>
            <a:ahLst/>
            <a:cxnLst/>
            <a:rect l="l" t="t" r="r" b="b"/>
            <a:pathLst>
              <a:path w="6158865" h="0">
                <a:moveTo>
                  <a:pt x="0" y="0"/>
                </a:moveTo>
                <a:lnTo>
                  <a:pt x="6158484" y="0"/>
                </a:lnTo>
              </a:path>
            </a:pathLst>
          </a:custGeom>
          <a:ln w="11137">
            <a:solidFill>
              <a:srgbClr val="FFFFFF"/>
            </a:solidFill>
          </a:ln>
        </p:spPr>
        <p:txBody>
          <a:bodyPr wrap="square" lIns="0" tIns="0" rIns="0" bIns="0" rtlCol="0"/>
          <a:lstStyle/>
          <a:p/>
        </p:txBody>
      </p:sp>
      <p:sp>
        <p:nvSpPr>
          <p:cNvPr id="108" name="object 108"/>
          <p:cNvSpPr/>
          <p:nvPr/>
        </p:nvSpPr>
        <p:spPr>
          <a:xfrm>
            <a:off x="4460633" y="4450079"/>
            <a:ext cx="6158865" cy="0"/>
          </a:xfrm>
          <a:custGeom>
            <a:avLst/>
            <a:gdLst/>
            <a:ahLst/>
            <a:cxnLst/>
            <a:rect l="l" t="t" r="r" b="b"/>
            <a:pathLst>
              <a:path w="6158865" h="0">
                <a:moveTo>
                  <a:pt x="0" y="0"/>
                </a:moveTo>
                <a:lnTo>
                  <a:pt x="6158484" y="0"/>
                </a:lnTo>
              </a:path>
            </a:pathLst>
          </a:custGeom>
          <a:ln w="11137">
            <a:solidFill>
              <a:srgbClr val="FFFFFF"/>
            </a:solidFill>
          </a:ln>
        </p:spPr>
        <p:txBody>
          <a:bodyPr wrap="square" lIns="0" tIns="0" rIns="0" bIns="0" rtlCol="0"/>
          <a:lstStyle/>
          <a:p/>
        </p:txBody>
      </p:sp>
      <p:sp>
        <p:nvSpPr>
          <p:cNvPr id="109" name="object 109"/>
          <p:cNvSpPr/>
          <p:nvPr/>
        </p:nvSpPr>
        <p:spPr>
          <a:xfrm>
            <a:off x="4460633" y="4898897"/>
            <a:ext cx="6158865" cy="0"/>
          </a:xfrm>
          <a:custGeom>
            <a:avLst/>
            <a:gdLst/>
            <a:ahLst/>
            <a:cxnLst/>
            <a:rect l="l" t="t" r="r" b="b"/>
            <a:pathLst>
              <a:path w="6158865" h="0">
                <a:moveTo>
                  <a:pt x="0" y="0"/>
                </a:moveTo>
                <a:lnTo>
                  <a:pt x="6158484" y="0"/>
                </a:lnTo>
              </a:path>
            </a:pathLst>
          </a:custGeom>
          <a:ln w="11137">
            <a:solidFill>
              <a:srgbClr val="FFFFFF"/>
            </a:solidFill>
          </a:ln>
        </p:spPr>
        <p:txBody>
          <a:bodyPr wrap="square" lIns="0" tIns="0" rIns="0" bIns="0" rtlCol="0"/>
          <a:lstStyle/>
          <a:p/>
        </p:txBody>
      </p:sp>
      <p:sp>
        <p:nvSpPr>
          <p:cNvPr id="110" name="object 110"/>
          <p:cNvSpPr/>
          <p:nvPr/>
        </p:nvSpPr>
        <p:spPr>
          <a:xfrm>
            <a:off x="4460633" y="5123688"/>
            <a:ext cx="6158865" cy="0"/>
          </a:xfrm>
          <a:custGeom>
            <a:avLst/>
            <a:gdLst/>
            <a:ahLst/>
            <a:cxnLst/>
            <a:rect l="l" t="t" r="r" b="b"/>
            <a:pathLst>
              <a:path w="6158865" h="0">
                <a:moveTo>
                  <a:pt x="0" y="0"/>
                </a:moveTo>
                <a:lnTo>
                  <a:pt x="6158484" y="0"/>
                </a:lnTo>
              </a:path>
            </a:pathLst>
          </a:custGeom>
          <a:ln w="11137">
            <a:solidFill>
              <a:srgbClr val="FFFFFF"/>
            </a:solidFill>
          </a:ln>
        </p:spPr>
        <p:txBody>
          <a:bodyPr wrap="square" lIns="0" tIns="0" rIns="0" bIns="0" rtlCol="0"/>
          <a:lstStyle/>
          <a:p/>
        </p:txBody>
      </p:sp>
      <p:sp>
        <p:nvSpPr>
          <p:cNvPr id="111" name="object 111"/>
          <p:cNvSpPr/>
          <p:nvPr/>
        </p:nvSpPr>
        <p:spPr>
          <a:xfrm>
            <a:off x="4460633" y="5347715"/>
            <a:ext cx="6158865" cy="0"/>
          </a:xfrm>
          <a:custGeom>
            <a:avLst/>
            <a:gdLst/>
            <a:ahLst/>
            <a:cxnLst/>
            <a:rect l="l" t="t" r="r" b="b"/>
            <a:pathLst>
              <a:path w="6158865" h="0">
                <a:moveTo>
                  <a:pt x="0" y="0"/>
                </a:moveTo>
                <a:lnTo>
                  <a:pt x="6158484" y="0"/>
                </a:lnTo>
              </a:path>
            </a:pathLst>
          </a:custGeom>
          <a:ln w="11137">
            <a:solidFill>
              <a:srgbClr val="FFFFFF"/>
            </a:solidFill>
          </a:ln>
        </p:spPr>
        <p:txBody>
          <a:bodyPr wrap="square" lIns="0" tIns="0" rIns="0" bIns="0" rtlCol="0"/>
          <a:lstStyle/>
          <a:p/>
        </p:txBody>
      </p:sp>
      <p:sp>
        <p:nvSpPr>
          <p:cNvPr id="112" name="object 112"/>
          <p:cNvSpPr/>
          <p:nvPr/>
        </p:nvSpPr>
        <p:spPr>
          <a:xfrm>
            <a:off x="4460633" y="5572505"/>
            <a:ext cx="6158865" cy="0"/>
          </a:xfrm>
          <a:custGeom>
            <a:avLst/>
            <a:gdLst/>
            <a:ahLst/>
            <a:cxnLst/>
            <a:rect l="l" t="t" r="r" b="b"/>
            <a:pathLst>
              <a:path w="6158865" h="0">
                <a:moveTo>
                  <a:pt x="0" y="0"/>
                </a:moveTo>
                <a:lnTo>
                  <a:pt x="6158484" y="0"/>
                </a:lnTo>
              </a:path>
            </a:pathLst>
          </a:custGeom>
          <a:ln w="11137">
            <a:solidFill>
              <a:srgbClr val="FFFFFF"/>
            </a:solidFill>
          </a:ln>
        </p:spPr>
        <p:txBody>
          <a:bodyPr wrap="square" lIns="0" tIns="0" rIns="0" bIns="0" rtlCol="0"/>
          <a:lstStyle/>
          <a:p/>
        </p:txBody>
      </p:sp>
      <p:sp>
        <p:nvSpPr>
          <p:cNvPr id="113" name="object 113"/>
          <p:cNvSpPr/>
          <p:nvPr/>
        </p:nvSpPr>
        <p:spPr>
          <a:xfrm>
            <a:off x="4460633" y="6021323"/>
            <a:ext cx="6158865" cy="0"/>
          </a:xfrm>
          <a:custGeom>
            <a:avLst/>
            <a:gdLst/>
            <a:ahLst/>
            <a:cxnLst/>
            <a:rect l="l" t="t" r="r" b="b"/>
            <a:pathLst>
              <a:path w="6158865" h="0">
                <a:moveTo>
                  <a:pt x="0" y="0"/>
                </a:moveTo>
                <a:lnTo>
                  <a:pt x="6158484" y="0"/>
                </a:lnTo>
              </a:path>
            </a:pathLst>
          </a:custGeom>
          <a:ln w="11137">
            <a:solidFill>
              <a:srgbClr val="FFFFFF"/>
            </a:solidFill>
          </a:ln>
        </p:spPr>
        <p:txBody>
          <a:bodyPr wrap="square" lIns="0" tIns="0" rIns="0" bIns="0" rtlCol="0"/>
          <a:lstStyle/>
          <a:p/>
        </p:txBody>
      </p:sp>
      <p:sp>
        <p:nvSpPr>
          <p:cNvPr id="114" name="object 114"/>
          <p:cNvSpPr/>
          <p:nvPr/>
        </p:nvSpPr>
        <p:spPr>
          <a:xfrm>
            <a:off x="4460633" y="6246114"/>
            <a:ext cx="6158865" cy="0"/>
          </a:xfrm>
          <a:custGeom>
            <a:avLst/>
            <a:gdLst/>
            <a:ahLst/>
            <a:cxnLst/>
            <a:rect l="l" t="t" r="r" b="b"/>
            <a:pathLst>
              <a:path w="6158865" h="0">
                <a:moveTo>
                  <a:pt x="0" y="0"/>
                </a:moveTo>
                <a:lnTo>
                  <a:pt x="6158484" y="0"/>
                </a:lnTo>
              </a:path>
            </a:pathLst>
          </a:custGeom>
          <a:ln w="11137">
            <a:solidFill>
              <a:srgbClr val="FFFFFF"/>
            </a:solidFill>
          </a:ln>
        </p:spPr>
        <p:txBody>
          <a:bodyPr wrap="square" lIns="0" tIns="0" rIns="0" bIns="0" rtlCol="0"/>
          <a:lstStyle/>
          <a:p/>
        </p:txBody>
      </p:sp>
      <p:sp>
        <p:nvSpPr>
          <p:cNvPr id="115" name="object 115"/>
          <p:cNvSpPr/>
          <p:nvPr/>
        </p:nvSpPr>
        <p:spPr>
          <a:xfrm>
            <a:off x="4465967" y="2424683"/>
            <a:ext cx="0" cy="4051300"/>
          </a:xfrm>
          <a:custGeom>
            <a:avLst/>
            <a:gdLst/>
            <a:ahLst/>
            <a:cxnLst/>
            <a:rect l="l" t="t" r="r" b="b"/>
            <a:pathLst>
              <a:path w="0" h="4051300">
                <a:moveTo>
                  <a:pt x="0" y="0"/>
                </a:moveTo>
                <a:lnTo>
                  <a:pt x="0" y="4050791"/>
                </a:lnTo>
              </a:path>
            </a:pathLst>
          </a:custGeom>
          <a:ln w="11137">
            <a:solidFill>
              <a:srgbClr val="FFFFFF"/>
            </a:solidFill>
          </a:ln>
        </p:spPr>
        <p:txBody>
          <a:bodyPr wrap="square" lIns="0" tIns="0" rIns="0" bIns="0" rtlCol="0"/>
          <a:lstStyle/>
          <a:p/>
        </p:txBody>
      </p:sp>
      <p:sp>
        <p:nvSpPr>
          <p:cNvPr id="116" name="object 116"/>
          <p:cNvSpPr/>
          <p:nvPr/>
        </p:nvSpPr>
        <p:spPr>
          <a:xfrm>
            <a:off x="10613783" y="2424683"/>
            <a:ext cx="0" cy="4051300"/>
          </a:xfrm>
          <a:custGeom>
            <a:avLst/>
            <a:gdLst/>
            <a:ahLst/>
            <a:cxnLst/>
            <a:rect l="l" t="t" r="r" b="b"/>
            <a:pathLst>
              <a:path w="0" h="4051300">
                <a:moveTo>
                  <a:pt x="0" y="0"/>
                </a:moveTo>
                <a:lnTo>
                  <a:pt x="0" y="4050791"/>
                </a:lnTo>
              </a:path>
            </a:pathLst>
          </a:custGeom>
          <a:ln w="11137">
            <a:solidFill>
              <a:srgbClr val="FFFFFF"/>
            </a:solidFill>
          </a:ln>
        </p:spPr>
        <p:txBody>
          <a:bodyPr wrap="square" lIns="0" tIns="0" rIns="0" bIns="0" rtlCol="0"/>
          <a:lstStyle/>
          <a:p/>
        </p:txBody>
      </p:sp>
      <p:sp>
        <p:nvSpPr>
          <p:cNvPr id="117" name="object 117"/>
          <p:cNvSpPr/>
          <p:nvPr/>
        </p:nvSpPr>
        <p:spPr>
          <a:xfrm>
            <a:off x="4460633" y="2430017"/>
            <a:ext cx="6158865" cy="0"/>
          </a:xfrm>
          <a:custGeom>
            <a:avLst/>
            <a:gdLst/>
            <a:ahLst/>
            <a:cxnLst/>
            <a:rect l="l" t="t" r="r" b="b"/>
            <a:pathLst>
              <a:path w="6158865" h="0">
                <a:moveTo>
                  <a:pt x="0" y="0"/>
                </a:moveTo>
                <a:lnTo>
                  <a:pt x="6158484" y="0"/>
                </a:lnTo>
              </a:path>
            </a:pathLst>
          </a:custGeom>
          <a:ln w="11137">
            <a:solidFill>
              <a:srgbClr val="FFFFFF"/>
            </a:solidFill>
          </a:ln>
        </p:spPr>
        <p:txBody>
          <a:bodyPr wrap="square" lIns="0" tIns="0" rIns="0" bIns="0" rtlCol="0"/>
          <a:lstStyle/>
          <a:p/>
        </p:txBody>
      </p:sp>
      <p:sp>
        <p:nvSpPr>
          <p:cNvPr id="118" name="object 118"/>
          <p:cNvSpPr/>
          <p:nvPr/>
        </p:nvSpPr>
        <p:spPr>
          <a:xfrm>
            <a:off x="4460633" y="6470141"/>
            <a:ext cx="6158865" cy="0"/>
          </a:xfrm>
          <a:custGeom>
            <a:avLst/>
            <a:gdLst/>
            <a:ahLst/>
            <a:cxnLst/>
            <a:rect l="l" t="t" r="r" b="b"/>
            <a:pathLst>
              <a:path w="6158865" h="0">
                <a:moveTo>
                  <a:pt x="0" y="0"/>
                </a:moveTo>
                <a:lnTo>
                  <a:pt x="6158484" y="0"/>
                </a:lnTo>
              </a:path>
            </a:pathLst>
          </a:custGeom>
          <a:ln w="11137">
            <a:solidFill>
              <a:srgbClr val="FFFFFF"/>
            </a:solidFill>
          </a:ln>
        </p:spPr>
        <p:txBody>
          <a:bodyPr wrap="square" lIns="0" tIns="0" rIns="0" bIns="0" rtlCol="0"/>
          <a:lstStyle/>
          <a:p/>
        </p:txBody>
      </p:sp>
      <p:sp>
        <p:nvSpPr>
          <p:cNvPr id="119" name="object 119"/>
          <p:cNvSpPr txBox="1"/>
          <p:nvPr/>
        </p:nvSpPr>
        <p:spPr>
          <a:xfrm>
            <a:off x="4562227" y="2589529"/>
            <a:ext cx="6004560" cy="345440"/>
          </a:xfrm>
          <a:prstGeom prst="rect">
            <a:avLst/>
          </a:prstGeom>
        </p:spPr>
        <p:txBody>
          <a:bodyPr wrap="square" lIns="0" tIns="12700" rIns="0" bIns="0" rtlCol="0" vert="horz">
            <a:spAutoFit/>
          </a:bodyPr>
          <a:lstStyle/>
          <a:p>
            <a:pPr marL="12700">
              <a:lnSpc>
                <a:spcPct val="100000"/>
              </a:lnSpc>
              <a:spcBef>
                <a:spcPts val="100"/>
              </a:spcBef>
              <a:tabLst>
                <a:tab pos="859790" algn="l"/>
              </a:tabLst>
            </a:pPr>
            <a:r>
              <a:rPr dirty="0" sz="1050" spc="15" b="1">
                <a:solidFill>
                  <a:srgbClr val="FFFFFF"/>
                </a:solidFill>
                <a:latin typeface="微软雅黑"/>
                <a:cs typeface="微软雅黑"/>
              </a:rPr>
              <a:t>缺陷指定</a:t>
            </a:r>
            <a:r>
              <a:rPr dirty="0" sz="1050" b="1">
                <a:solidFill>
                  <a:srgbClr val="FFFFFF"/>
                </a:solidFill>
                <a:latin typeface="微软雅黑"/>
                <a:cs typeface="微软雅黑"/>
              </a:rPr>
              <a:t>解	</a:t>
            </a:r>
            <a:r>
              <a:rPr dirty="0" sz="1050" spc="40">
                <a:latin typeface="微软雅黑"/>
                <a:cs typeface="微软雅黑"/>
              </a:rPr>
              <a:t>估计修复这个缺陷的开发人员，在缺陷状态下由开发组长指定相关的开发人员；自动</a:t>
            </a:r>
            <a:endParaRPr sz="1050">
              <a:latin typeface="微软雅黑"/>
              <a:cs typeface="微软雅黑"/>
            </a:endParaRPr>
          </a:p>
          <a:p>
            <a:pPr marL="215900">
              <a:lnSpc>
                <a:spcPct val="100000"/>
              </a:lnSpc>
              <a:tabLst>
                <a:tab pos="859790" algn="l"/>
              </a:tabLst>
            </a:pPr>
            <a:r>
              <a:rPr dirty="0" sz="1050" spc="15" b="1">
                <a:solidFill>
                  <a:srgbClr val="FFFFFF"/>
                </a:solidFill>
                <a:latin typeface="微软雅黑"/>
                <a:cs typeface="微软雅黑"/>
              </a:rPr>
              <a:t>决</a:t>
            </a:r>
            <a:r>
              <a:rPr dirty="0" sz="1050" b="1">
                <a:solidFill>
                  <a:srgbClr val="FFFFFF"/>
                </a:solidFill>
                <a:latin typeface="微软雅黑"/>
                <a:cs typeface="微软雅黑"/>
              </a:rPr>
              <a:t>人	</a:t>
            </a:r>
            <a:r>
              <a:rPr dirty="0" sz="1050" spc="15">
                <a:latin typeface="微软雅黑"/>
                <a:cs typeface="微软雅黑"/>
              </a:rPr>
              <a:t>和该开发人员的邮件地址联系起来。当缺陷被</a:t>
            </a:r>
            <a:r>
              <a:rPr dirty="0" sz="1050" spc="20">
                <a:latin typeface="微软雅黑"/>
                <a:cs typeface="微软雅黑"/>
              </a:rPr>
              <a:t>报</a:t>
            </a:r>
            <a:r>
              <a:rPr dirty="0" sz="1050" spc="15">
                <a:latin typeface="微软雅黑"/>
                <a:cs typeface="微软雅黑"/>
              </a:rPr>
              <a:t>出来时</a:t>
            </a:r>
            <a:r>
              <a:rPr dirty="0" sz="1050" spc="20">
                <a:latin typeface="微软雅黑"/>
                <a:cs typeface="微软雅黑"/>
              </a:rPr>
              <a:t>，</a:t>
            </a:r>
            <a:r>
              <a:rPr dirty="0" sz="1050" spc="15">
                <a:latin typeface="微软雅黑"/>
                <a:cs typeface="微软雅黑"/>
              </a:rPr>
              <a:t>系统会</a:t>
            </a:r>
            <a:r>
              <a:rPr dirty="0" sz="1050" spc="20">
                <a:latin typeface="微软雅黑"/>
                <a:cs typeface="微软雅黑"/>
              </a:rPr>
              <a:t>自</a:t>
            </a:r>
            <a:r>
              <a:rPr dirty="0" sz="1050" spc="15">
                <a:latin typeface="微软雅黑"/>
                <a:cs typeface="微软雅黑"/>
              </a:rPr>
              <a:t>动发出</a:t>
            </a:r>
            <a:r>
              <a:rPr dirty="0" sz="1050" spc="20">
                <a:latin typeface="微软雅黑"/>
                <a:cs typeface="微软雅黑"/>
              </a:rPr>
              <a:t>邮</a:t>
            </a:r>
            <a:r>
              <a:rPr dirty="0" sz="1050">
                <a:latin typeface="微软雅黑"/>
                <a:cs typeface="微软雅黑"/>
              </a:rPr>
              <a:t>件</a:t>
            </a:r>
            <a:endParaRPr sz="1050">
              <a:latin typeface="微软雅黑"/>
              <a:cs typeface="微软雅黑"/>
            </a:endParaRPr>
          </a:p>
        </p:txBody>
      </p:sp>
      <p:sp>
        <p:nvSpPr>
          <p:cNvPr id="120" name="object 120"/>
          <p:cNvSpPr txBox="1"/>
          <p:nvPr/>
        </p:nvSpPr>
        <p:spPr>
          <a:xfrm>
            <a:off x="4765679" y="3230370"/>
            <a:ext cx="297180" cy="185420"/>
          </a:xfrm>
          <a:prstGeom prst="rect">
            <a:avLst/>
          </a:prstGeom>
        </p:spPr>
        <p:txBody>
          <a:bodyPr wrap="square" lIns="0" tIns="12700" rIns="0" bIns="0" rtlCol="0" vert="horz">
            <a:spAutoFit/>
          </a:bodyPr>
          <a:lstStyle/>
          <a:p>
            <a:pPr marL="12700">
              <a:lnSpc>
                <a:spcPct val="100000"/>
              </a:lnSpc>
              <a:spcBef>
                <a:spcPts val="100"/>
              </a:spcBef>
            </a:pPr>
            <a:r>
              <a:rPr dirty="0" sz="1050" spc="15" b="1">
                <a:solidFill>
                  <a:srgbClr val="FFFFFF"/>
                </a:solidFill>
                <a:latin typeface="微软雅黑"/>
                <a:cs typeface="微软雅黑"/>
              </a:rPr>
              <a:t>来源</a:t>
            </a:r>
            <a:endParaRPr sz="1050">
              <a:latin typeface="微软雅黑"/>
              <a:cs typeface="微软雅黑"/>
            </a:endParaRPr>
          </a:p>
        </p:txBody>
      </p:sp>
      <p:sp>
        <p:nvSpPr>
          <p:cNvPr id="121" name="object 121"/>
          <p:cNvSpPr txBox="1"/>
          <p:nvPr/>
        </p:nvSpPr>
        <p:spPr>
          <a:xfrm>
            <a:off x="5409573" y="3150360"/>
            <a:ext cx="5156835" cy="185420"/>
          </a:xfrm>
          <a:prstGeom prst="rect">
            <a:avLst/>
          </a:prstGeom>
        </p:spPr>
        <p:txBody>
          <a:bodyPr wrap="square" lIns="0" tIns="12700" rIns="0" bIns="0" rtlCol="0" vert="horz">
            <a:spAutoFit/>
          </a:bodyPr>
          <a:lstStyle/>
          <a:p>
            <a:pPr marL="12700">
              <a:lnSpc>
                <a:spcPct val="100000"/>
              </a:lnSpc>
              <a:spcBef>
                <a:spcPts val="100"/>
              </a:spcBef>
            </a:pPr>
            <a:r>
              <a:rPr dirty="0" sz="1050" spc="40">
                <a:latin typeface="微软雅黑"/>
                <a:cs typeface="微软雅黑"/>
              </a:rPr>
              <a:t>缺陷产生的地方，如产品需求定义书、设计规格说明书、代码的具体组件或模块、数</a:t>
            </a:r>
            <a:endParaRPr sz="1050">
              <a:latin typeface="微软雅黑"/>
              <a:cs typeface="微软雅黑"/>
            </a:endParaRPr>
          </a:p>
        </p:txBody>
      </p:sp>
      <p:sp>
        <p:nvSpPr>
          <p:cNvPr id="122" name="object 122"/>
          <p:cNvSpPr txBox="1"/>
          <p:nvPr/>
        </p:nvSpPr>
        <p:spPr>
          <a:xfrm>
            <a:off x="5409573" y="3310380"/>
            <a:ext cx="1788795" cy="185420"/>
          </a:xfrm>
          <a:prstGeom prst="rect">
            <a:avLst/>
          </a:prstGeom>
        </p:spPr>
        <p:txBody>
          <a:bodyPr wrap="square" lIns="0" tIns="12700" rIns="0" bIns="0" rtlCol="0" vert="horz">
            <a:spAutoFit/>
          </a:bodyPr>
          <a:lstStyle/>
          <a:p>
            <a:pPr marL="12700">
              <a:lnSpc>
                <a:spcPct val="100000"/>
              </a:lnSpc>
              <a:spcBef>
                <a:spcPts val="100"/>
              </a:spcBef>
            </a:pPr>
            <a:r>
              <a:rPr dirty="0" sz="1050" spc="15">
                <a:latin typeface="微软雅黑"/>
                <a:cs typeface="微软雅黑"/>
              </a:rPr>
              <a:t>据库、在线帮助、用户手册等</a:t>
            </a:r>
            <a:endParaRPr sz="1050">
              <a:latin typeface="微软雅黑"/>
              <a:cs typeface="微软雅黑"/>
            </a:endParaRPr>
          </a:p>
        </p:txBody>
      </p:sp>
      <p:sp>
        <p:nvSpPr>
          <p:cNvPr id="123" name="object 123"/>
          <p:cNvSpPr txBox="1"/>
          <p:nvPr/>
        </p:nvSpPr>
        <p:spPr>
          <a:xfrm>
            <a:off x="4630049" y="3679946"/>
            <a:ext cx="568325" cy="185420"/>
          </a:xfrm>
          <a:prstGeom prst="rect">
            <a:avLst/>
          </a:prstGeom>
        </p:spPr>
        <p:txBody>
          <a:bodyPr wrap="square" lIns="0" tIns="12700" rIns="0" bIns="0" rtlCol="0" vert="horz">
            <a:spAutoFit/>
          </a:bodyPr>
          <a:lstStyle/>
          <a:p>
            <a:pPr marL="12700">
              <a:lnSpc>
                <a:spcPct val="100000"/>
              </a:lnSpc>
              <a:spcBef>
                <a:spcPts val="100"/>
              </a:spcBef>
            </a:pPr>
            <a:r>
              <a:rPr dirty="0" sz="1050" spc="15" b="1">
                <a:solidFill>
                  <a:srgbClr val="FFFFFF"/>
                </a:solidFill>
                <a:latin typeface="微软雅黑"/>
                <a:cs typeface="微软雅黑"/>
              </a:rPr>
              <a:t>产生原因</a:t>
            </a:r>
            <a:endParaRPr sz="1050">
              <a:latin typeface="微软雅黑"/>
              <a:cs typeface="微软雅黑"/>
            </a:endParaRPr>
          </a:p>
        </p:txBody>
      </p:sp>
      <p:sp>
        <p:nvSpPr>
          <p:cNvPr id="124" name="object 124"/>
          <p:cNvSpPr txBox="1"/>
          <p:nvPr/>
        </p:nvSpPr>
        <p:spPr>
          <a:xfrm>
            <a:off x="5409573" y="3599176"/>
            <a:ext cx="5156835" cy="185420"/>
          </a:xfrm>
          <a:prstGeom prst="rect">
            <a:avLst/>
          </a:prstGeom>
        </p:spPr>
        <p:txBody>
          <a:bodyPr wrap="square" lIns="0" tIns="12700" rIns="0" bIns="0" rtlCol="0" vert="horz">
            <a:spAutoFit/>
          </a:bodyPr>
          <a:lstStyle/>
          <a:p>
            <a:pPr marL="12700">
              <a:lnSpc>
                <a:spcPct val="100000"/>
              </a:lnSpc>
              <a:spcBef>
                <a:spcPts val="100"/>
              </a:spcBef>
            </a:pPr>
            <a:r>
              <a:rPr dirty="0" sz="1050" spc="40">
                <a:latin typeface="微软雅黑"/>
                <a:cs typeface="微软雅黑"/>
              </a:rPr>
              <a:t>产生缺陷的根本原因，包括过程、方法、工具、算法错误、沟通问题等，以寻求流程</a:t>
            </a:r>
            <a:endParaRPr sz="1050">
              <a:latin typeface="微软雅黑"/>
              <a:cs typeface="微软雅黑"/>
            </a:endParaRPr>
          </a:p>
        </p:txBody>
      </p:sp>
      <p:sp>
        <p:nvSpPr>
          <p:cNvPr id="125" name="object 125"/>
          <p:cNvSpPr txBox="1"/>
          <p:nvPr/>
        </p:nvSpPr>
        <p:spPr>
          <a:xfrm>
            <a:off x="5409573" y="3759196"/>
            <a:ext cx="3145790" cy="185420"/>
          </a:xfrm>
          <a:prstGeom prst="rect">
            <a:avLst/>
          </a:prstGeom>
        </p:spPr>
        <p:txBody>
          <a:bodyPr wrap="square" lIns="0" tIns="12700" rIns="0" bIns="0" rtlCol="0" vert="horz">
            <a:spAutoFit/>
          </a:bodyPr>
          <a:lstStyle/>
          <a:p>
            <a:pPr marL="12700">
              <a:lnSpc>
                <a:spcPct val="100000"/>
              </a:lnSpc>
              <a:spcBef>
                <a:spcPts val="100"/>
              </a:spcBef>
            </a:pPr>
            <a:r>
              <a:rPr dirty="0" sz="1050" spc="15">
                <a:latin typeface="微软雅黑"/>
                <a:cs typeface="微软雅黑"/>
              </a:rPr>
              <a:t>改进、完善编程规范和加强培训等，有助于缺</a:t>
            </a:r>
            <a:r>
              <a:rPr dirty="0" sz="1050" spc="20">
                <a:latin typeface="微软雅黑"/>
                <a:cs typeface="微软雅黑"/>
              </a:rPr>
              <a:t>陷</a:t>
            </a:r>
            <a:r>
              <a:rPr dirty="0" sz="1050" spc="15">
                <a:latin typeface="微软雅黑"/>
                <a:cs typeface="微软雅黑"/>
              </a:rPr>
              <a:t>预防</a:t>
            </a:r>
            <a:endParaRPr sz="1050">
              <a:latin typeface="微软雅黑"/>
              <a:cs typeface="微软雅黑"/>
            </a:endParaRPr>
          </a:p>
        </p:txBody>
      </p:sp>
      <p:sp>
        <p:nvSpPr>
          <p:cNvPr id="126" name="object 126"/>
          <p:cNvSpPr txBox="1"/>
          <p:nvPr/>
        </p:nvSpPr>
        <p:spPr>
          <a:xfrm>
            <a:off x="4562227" y="4128762"/>
            <a:ext cx="703580" cy="185420"/>
          </a:xfrm>
          <a:prstGeom prst="rect">
            <a:avLst/>
          </a:prstGeom>
        </p:spPr>
        <p:txBody>
          <a:bodyPr wrap="square" lIns="0" tIns="12700" rIns="0" bIns="0" rtlCol="0" vert="horz">
            <a:spAutoFit/>
          </a:bodyPr>
          <a:lstStyle/>
          <a:p>
            <a:pPr marL="12700">
              <a:lnSpc>
                <a:spcPct val="100000"/>
              </a:lnSpc>
              <a:spcBef>
                <a:spcPts val="100"/>
              </a:spcBef>
            </a:pPr>
            <a:r>
              <a:rPr dirty="0" sz="1050" spc="15" b="1">
                <a:solidFill>
                  <a:srgbClr val="FFFFFF"/>
                </a:solidFill>
                <a:latin typeface="微软雅黑"/>
                <a:cs typeface="微软雅黑"/>
              </a:rPr>
              <a:t>构建包跟踪</a:t>
            </a:r>
            <a:endParaRPr sz="1050">
              <a:latin typeface="微软雅黑"/>
              <a:cs typeface="微软雅黑"/>
            </a:endParaRPr>
          </a:p>
        </p:txBody>
      </p:sp>
      <p:sp>
        <p:nvSpPr>
          <p:cNvPr id="127" name="object 127"/>
          <p:cNvSpPr txBox="1"/>
          <p:nvPr/>
        </p:nvSpPr>
        <p:spPr>
          <a:xfrm>
            <a:off x="5409573" y="4047992"/>
            <a:ext cx="5156200" cy="345440"/>
          </a:xfrm>
          <a:prstGeom prst="rect">
            <a:avLst/>
          </a:prstGeom>
        </p:spPr>
        <p:txBody>
          <a:bodyPr wrap="square" lIns="0" tIns="12700" rIns="0" bIns="0" rtlCol="0" vert="horz">
            <a:spAutoFit/>
          </a:bodyPr>
          <a:lstStyle/>
          <a:p>
            <a:pPr marL="12700" marR="5080">
              <a:lnSpc>
                <a:spcPct val="100000"/>
              </a:lnSpc>
              <a:spcBef>
                <a:spcPts val="100"/>
              </a:spcBef>
            </a:pPr>
            <a:r>
              <a:rPr dirty="0" sz="1050" spc="40">
                <a:latin typeface="微软雅黑"/>
                <a:cs typeface="微软雅黑"/>
              </a:rPr>
              <a:t>用于每日构建软件包跟踪，是新发现的缺陷，还是回归缺陷，基准</a:t>
            </a:r>
            <a:r>
              <a:rPr dirty="0" sz="1050" spc="15">
                <a:latin typeface="Times New Roman"/>
                <a:cs typeface="Times New Roman"/>
              </a:rPr>
              <a:t>(baseline)</a:t>
            </a:r>
            <a:r>
              <a:rPr dirty="0" sz="1050" spc="40">
                <a:latin typeface="微软雅黑"/>
                <a:cs typeface="微软雅黑"/>
              </a:rPr>
              <a:t>是</a:t>
            </a:r>
            <a:r>
              <a:rPr dirty="0" sz="1050" spc="45">
                <a:latin typeface="微软雅黑"/>
                <a:cs typeface="微软雅黑"/>
              </a:rPr>
              <a:t>上</a:t>
            </a:r>
            <a:r>
              <a:rPr dirty="0" sz="1050" spc="40">
                <a:latin typeface="微软雅黑"/>
                <a:cs typeface="微软雅黑"/>
              </a:rPr>
              <a:t>一个 </a:t>
            </a:r>
            <a:r>
              <a:rPr dirty="0" sz="1050" spc="15">
                <a:latin typeface="微软雅黑"/>
                <a:cs typeface="微软雅黑"/>
              </a:rPr>
              <a:t>软件包</a:t>
            </a:r>
            <a:endParaRPr sz="1050">
              <a:latin typeface="微软雅黑"/>
              <a:cs typeface="微软雅黑"/>
            </a:endParaRPr>
          </a:p>
        </p:txBody>
      </p:sp>
      <p:sp>
        <p:nvSpPr>
          <p:cNvPr id="128" name="object 128"/>
          <p:cNvSpPr txBox="1"/>
          <p:nvPr/>
        </p:nvSpPr>
        <p:spPr>
          <a:xfrm>
            <a:off x="4630049" y="4577578"/>
            <a:ext cx="568325" cy="185420"/>
          </a:xfrm>
          <a:prstGeom prst="rect">
            <a:avLst/>
          </a:prstGeom>
        </p:spPr>
        <p:txBody>
          <a:bodyPr wrap="square" lIns="0" tIns="12700" rIns="0" bIns="0" rtlCol="0" vert="horz">
            <a:spAutoFit/>
          </a:bodyPr>
          <a:lstStyle/>
          <a:p>
            <a:pPr marL="12700">
              <a:lnSpc>
                <a:spcPct val="100000"/>
              </a:lnSpc>
              <a:spcBef>
                <a:spcPts val="100"/>
              </a:spcBef>
            </a:pPr>
            <a:r>
              <a:rPr dirty="0" sz="1050" spc="15" b="1">
                <a:solidFill>
                  <a:srgbClr val="FFFFFF"/>
                </a:solidFill>
                <a:latin typeface="微软雅黑"/>
                <a:cs typeface="微软雅黑"/>
              </a:rPr>
              <a:t>版本跟踪</a:t>
            </a:r>
            <a:endParaRPr sz="1050">
              <a:latin typeface="微软雅黑"/>
              <a:cs typeface="微软雅黑"/>
            </a:endParaRPr>
          </a:p>
        </p:txBody>
      </p:sp>
      <p:sp>
        <p:nvSpPr>
          <p:cNvPr id="129" name="object 129"/>
          <p:cNvSpPr txBox="1"/>
          <p:nvPr/>
        </p:nvSpPr>
        <p:spPr>
          <a:xfrm>
            <a:off x="5409573" y="4577578"/>
            <a:ext cx="5046980" cy="185420"/>
          </a:xfrm>
          <a:prstGeom prst="rect">
            <a:avLst/>
          </a:prstGeom>
        </p:spPr>
        <p:txBody>
          <a:bodyPr wrap="square" lIns="0" tIns="12700" rIns="0" bIns="0" rtlCol="0" vert="horz">
            <a:spAutoFit/>
          </a:bodyPr>
          <a:lstStyle/>
          <a:p>
            <a:pPr marL="12700">
              <a:lnSpc>
                <a:spcPct val="100000"/>
              </a:lnSpc>
              <a:spcBef>
                <a:spcPts val="100"/>
              </a:spcBef>
            </a:pPr>
            <a:r>
              <a:rPr dirty="0" sz="1050" spc="15">
                <a:latin typeface="微软雅黑"/>
                <a:cs typeface="微软雅黑"/>
              </a:rPr>
              <a:t>用于产品版本质量特性的跟踪，是新发现的缺</a:t>
            </a:r>
            <a:r>
              <a:rPr dirty="0" sz="1050" spc="20">
                <a:latin typeface="微软雅黑"/>
                <a:cs typeface="微软雅黑"/>
              </a:rPr>
              <a:t>陷</a:t>
            </a:r>
            <a:r>
              <a:rPr dirty="0" sz="1050" spc="15">
                <a:latin typeface="微软雅黑"/>
                <a:cs typeface="微软雅黑"/>
              </a:rPr>
              <a:t>，还是</a:t>
            </a:r>
            <a:r>
              <a:rPr dirty="0" sz="1050" spc="20">
                <a:latin typeface="微软雅黑"/>
                <a:cs typeface="微软雅黑"/>
              </a:rPr>
              <a:t>回</a:t>
            </a:r>
            <a:r>
              <a:rPr dirty="0" sz="1050" spc="15">
                <a:latin typeface="微软雅黑"/>
                <a:cs typeface="微软雅黑"/>
              </a:rPr>
              <a:t>归缺陷</a:t>
            </a:r>
            <a:r>
              <a:rPr dirty="0" sz="1050" spc="20">
                <a:latin typeface="微软雅黑"/>
                <a:cs typeface="微软雅黑"/>
              </a:rPr>
              <a:t>，</a:t>
            </a:r>
            <a:r>
              <a:rPr dirty="0" sz="1050" spc="15">
                <a:latin typeface="微软雅黑"/>
                <a:cs typeface="微软雅黑"/>
              </a:rPr>
              <a:t>基准是</a:t>
            </a:r>
            <a:r>
              <a:rPr dirty="0" sz="1050" spc="20">
                <a:latin typeface="微软雅黑"/>
                <a:cs typeface="微软雅黑"/>
              </a:rPr>
              <a:t>上</a:t>
            </a:r>
            <a:r>
              <a:rPr dirty="0" sz="1050" spc="15">
                <a:latin typeface="微软雅黑"/>
                <a:cs typeface="微软雅黑"/>
              </a:rPr>
              <a:t>一个版本</a:t>
            </a:r>
            <a:endParaRPr sz="1050">
              <a:latin typeface="微软雅黑"/>
              <a:cs typeface="微软雅黑"/>
            </a:endParaRPr>
          </a:p>
        </p:txBody>
      </p:sp>
      <p:sp>
        <p:nvSpPr>
          <p:cNvPr id="130" name="object 130"/>
          <p:cNvSpPr txBox="1"/>
          <p:nvPr/>
        </p:nvSpPr>
        <p:spPr>
          <a:xfrm>
            <a:off x="4630049" y="4914380"/>
            <a:ext cx="568325" cy="185420"/>
          </a:xfrm>
          <a:prstGeom prst="rect">
            <a:avLst/>
          </a:prstGeom>
        </p:spPr>
        <p:txBody>
          <a:bodyPr wrap="square" lIns="0" tIns="12700" rIns="0" bIns="0" rtlCol="0" vert="horz">
            <a:spAutoFit/>
          </a:bodyPr>
          <a:lstStyle/>
          <a:p>
            <a:pPr marL="12700">
              <a:lnSpc>
                <a:spcPct val="100000"/>
              </a:lnSpc>
              <a:spcBef>
                <a:spcPts val="100"/>
              </a:spcBef>
            </a:pPr>
            <a:r>
              <a:rPr dirty="0" sz="1050" spc="15" b="1">
                <a:solidFill>
                  <a:srgbClr val="FFFFFF"/>
                </a:solidFill>
                <a:latin typeface="微软雅黑"/>
                <a:cs typeface="微软雅黑"/>
              </a:rPr>
              <a:t>提交时间</a:t>
            </a:r>
            <a:endParaRPr sz="1050">
              <a:latin typeface="微软雅黑"/>
              <a:cs typeface="微软雅黑"/>
            </a:endParaRPr>
          </a:p>
        </p:txBody>
      </p:sp>
      <p:sp>
        <p:nvSpPr>
          <p:cNvPr id="131" name="object 131"/>
          <p:cNvSpPr txBox="1"/>
          <p:nvPr/>
        </p:nvSpPr>
        <p:spPr>
          <a:xfrm>
            <a:off x="5409573" y="4914380"/>
            <a:ext cx="1246505" cy="185420"/>
          </a:xfrm>
          <a:prstGeom prst="rect">
            <a:avLst/>
          </a:prstGeom>
        </p:spPr>
        <p:txBody>
          <a:bodyPr wrap="square" lIns="0" tIns="12700" rIns="0" bIns="0" rtlCol="0" vert="horz">
            <a:spAutoFit/>
          </a:bodyPr>
          <a:lstStyle/>
          <a:p>
            <a:pPr marL="12700">
              <a:lnSpc>
                <a:spcPct val="100000"/>
              </a:lnSpc>
              <a:spcBef>
                <a:spcPts val="100"/>
              </a:spcBef>
            </a:pPr>
            <a:r>
              <a:rPr dirty="0" sz="1050" spc="15">
                <a:latin typeface="微软雅黑"/>
                <a:cs typeface="微软雅黑"/>
              </a:rPr>
              <a:t>缺陷报告提交的时间</a:t>
            </a:r>
            <a:endParaRPr sz="1050">
              <a:latin typeface="微软雅黑"/>
              <a:cs typeface="微软雅黑"/>
            </a:endParaRPr>
          </a:p>
        </p:txBody>
      </p:sp>
      <p:sp>
        <p:nvSpPr>
          <p:cNvPr id="132" name="object 132"/>
          <p:cNvSpPr txBox="1"/>
          <p:nvPr/>
        </p:nvSpPr>
        <p:spPr>
          <a:xfrm>
            <a:off x="4630049" y="5138408"/>
            <a:ext cx="568325" cy="185420"/>
          </a:xfrm>
          <a:prstGeom prst="rect">
            <a:avLst/>
          </a:prstGeom>
        </p:spPr>
        <p:txBody>
          <a:bodyPr wrap="square" lIns="0" tIns="12700" rIns="0" bIns="0" rtlCol="0" vert="horz">
            <a:spAutoFit/>
          </a:bodyPr>
          <a:lstStyle/>
          <a:p>
            <a:pPr marL="12700">
              <a:lnSpc>
                <a:spcPct val="100000"/>
              </a:lnSpc>
              <a:spcBef>
                <a:spcPts val="100"/>
              </a:spcBef>
            </a:pPr>
            <a:r>
              <a:rPr dirty="0" sz="1050" spc="15" b="1">
                <a:solidFill>
                  <a:srgbClr val="FFFFFF"/>
                </a:solidFill>
                <a:latin typeface="微软雅黑"/>
                <a:cs typeface="微软雅黑"/>
              </a:rPr>
              <a:t>修正时间</a:t>
            </a:r>
            <a:endParaRPr sz="1050">
              <a:latin typeface="微软雅黑"/>
              <a:cs typeface="微软雅黑"/>
            </a:endParaRPr>
          </a:p>
        </p:txBody>
      </p:sp>
      <p:sp>
        <p:nvSpPr>
          <p:cNvPr id="133" name="object 133"/>
          <p:cNvSpPr txBox="1"/>
          <p:nvPr/>
        </p:nvSpPr>
        <p:spPr>
          <a:xfrm>
            <a:off x="5409573" y="5138408"/>
            <a:ext cx="1517650" cy="185420"/>
          </a:xfrm>
          <a:prstGeom prst="rect">
            <a:avLst/>
          </a:prstGeom>
        </p:spPr>
        <p:txBody>
          <a:bodyPr wrap="square" lIns="0" tIns="12700" rIns="0" bIns="0" rtlCol="0" vert="horz">
            <a:spAutoFit/>
          </a:bodyPr>
          <a:lstStyle/>
          <a:p>
            <a:pPr marL="12700">
              <a:lnSpc>
                <a:spcPct val="100000"/>
              </a:lnSpc>
              <a:spcBef>
                <a:spcPts val="100"/>
              </a:spcBef>
            </a:pPr>
            <a:r>
              <a:rPr dirty="0" sz="1050" spc="15">
                <a:latin typeface="微软雅黑"/>
                <a:cs typeface="微软雅黑"/>
              </a:rPr>
              <a:t>开发人员修正缺陷的时间</a:t>
            </a:r>
            <a:endParaRPr sz="1050">
              <a:latin typeface="微软雅黑"/>
              <a:cs typeface="微软雅黑"/>
            </a:endParaRPr>
          </a:p>
        </p:txBody>
      </p:sp>
      <p:sp>
        <p:nvSpPr>
          <p:cNvPr id="134" name="object 134"/>
          <p:cNvSpPr txBox="1"/>
          <p:nvPr/>
        </p:nvSpPr>
        <p:spPr>
          <a:xfrm>
            <a:off x="4630049" y="5363196"/>
            <a:ext cx="568325" cy="185420"/>
          </a:xfrm>
          <a:prstGeom prst="rect">
            <a:avLst/>
          </a:prstGeom>
        </p:spPr>
        <p:txBody>
          <a:bodyPr wrap="square" lIns="0" tIns="12700" rIns="0" bIns="0" rtlCol="0" vert="horz">
            <a:spAutoFit/>
          </a:bodyPr>
          <a:lstStyle/>
          <a:p>
            <a:pPr marL="12700">
              <a:lnSpc>
                <a:spcPct val="100000"/>
              </a:lnSpc>
              <a:spcBef>
                <a:spcPts val="100"/>
              </a:spcBef>
            </a:pPr>
            <a:r>
              <a:rPr dirty="0" sz="1050" spc="15" b="1">
                <a:solidFill>
                  <a:srgbClr val="FFFFFF"/>
                </a:solidFill>
                <a:latin typeface="微软雅黑"/>
                <a:cs typeface="微软雅黑"/>
              </a:rPr>
              <a:t>验证时间</a:t>
            </a:r>
            <a:endParaRPr sz="1050">
              <a:latin typeface="微软雅黑"/>
              <a:cs typeface="微软雅黑"/>
            </a:endParaRPr>
          </a:p>
        </p:txBody>
      </p:sp>
      <p:sp>
        <p:nvSpPr>
          <p:cNvPr id="135" name="object 135"/>
          <p:cNvSpPr txBox="1"/>
          <p:nvPr/>
        </p:nvSpPr>
        <p:spPr>
          <a:xfrm>
            <a:off x="5409573" y="5363196"/>
            <a:ext cx="2466975" cy="185420"/>
          </a:xfrm>
          <a:prstGeom prst="rect">
            <a:avLst/>
          </a:prstGeom>
        </p:spPr>
        <p:txBody>
          <a:bodyPr wrap="square" lIns="0" tIns="12700" rIns="0" bIns="0" rtlCol="0" vert="horz">
            <a:spAutoFit/>
          </a:bodyPr>
          <a:lstStyle/>
          <a:p>
            <a:pPr marL="12700">
              <a:lnSpc>
                <a:spcPct val="100000"/>
              </a:lnSpc>
              <a:spcBef>
                <a:spcPts val="100"/>
              </a:spcBef>
            </a:pPr>
            <a:r>
              <a:rPr dirty="0" sz="1050" spc="15">
                <a:latin typeface="微软雅黑"/>
                <a:cs typeface="微软雅黑"/>
              </a:rPr>
              <a:t>测试人员验证缺陷并关闭这个缺陷的时间</a:t>
            </a:r>
            <a:endParaRPr sz="1050">
              <a:latin typeface="微软雅黑"/>
              <a:cs typeface="微软雅黑"/>
            </a:endParaRPr>
          </a:p>
        </p:txBody>
      </p:sp>
      <p:sp>
        <p:nvSpPr>
          <p:cNvPr id="136" name="object 136"/>
          <p:cNvSpPr txBox="1"/>
          <p:nvPr/>
        </p:nvSpPr>
        <p:spPr>
          <a:xfrm>
            <a:off x="4542411" y="5619228"/>
            <a:ext cx="741045" cy="185420"/>
          </a:xfrm>
          <a:prstGeom prst="rect">
            <a:avLst/>
          </a:prstGeom>
        </p:spPr>
        <p:txBody>
          <a:bodyPr wrap="square" lIns="0" tIns="12700" rIns="0" bIns="0" rtlCol="0" vert="horz">
            <a:spAutoFit/>
          </a:bodyPr>
          <a:lstStyle/>
          <a:p>
            <a:pPr marL="12700">
              <a:lnSpc>
                <a:spcPct val="100000"/>
              </a:lnSpc>
              <a:spcBef>
                <a:spcPts val="100"/>
              </a:spcBef>
            </a:pPr>
            <a:r>
              <a:rPr dirty="0" sz="1050" spc="15" b="1">
                <a:solidFill>
                  <a:srgbClr val="FFFFFF"/>
                </a:solidFill>
                <a:latin typeface="微软雅黑"/>
                <a:cs typeface="微软雅黑"/>
              </a:rPr>
              <a:t>所属项目</a:t>
            </a:r>
            <a:r>
              <a:rPr dirty="0" sz="1050" spc="20" b="1">
                <a:solidFill>
                  <a:srgbClr val="FFFFFF"/>
                </a:solidFill>
                <a:latin typeface="Times New Roman"/>
                <a:cs typeface="Times New Roman"/>
              </a:rPr>
              <a:t>/</a:t>
            </a:r>
            <a:r>
              <a:rPr dirty="0" sz="1050" b="1">
                <a:solidFill>
                  <a:srgbClr val="FFFFFF"/>
                </a:solidFill>
                <a:latin typeface="微软雅黑"/>
                <a:cs typeface="微软雅黑"/>
              </a:rPr>
              <a:t>模</a:t>
            </a:r>
            <a:endParaRPr sz="1050">
              <a:latin typeface="微软雅黑"/>
              <a:cs typeface="微软雅黑"/>
            </a:endParaRPr>
          </a:p>
        </p:txBody>
      </p:sp>
      <p:sp>
        <p:nvSpPr>
          <p:cNvPr id="137" name="object 137"/>
          <p:cNvSpPr txBox="1"/>
          <p:nvPr/>
        </p:nvSpPr>
        <p:spPr>
          <a:xfrm>
            <a:off x="4833487" y="5779248"/>
            <a:ext cx="158750" cy="185420"/>
          </a:xfrm>
          <a:prstGeom prst="rect">
            <a:avLst/>
          </a:prstGeom>
        </p:spPr>
        <p:txBody>
          <a:bodyPr wrap="square" lIns="0" tIns="12700" rIns="0" bIns="0" rtlCol="0" vert="horz">
            <a:spAutoFit/>
          </a:bodyPr>
          <a:lstStyle/>
          <a:p>
            <a:pPr marL="12700">
              <a:lnSpc>
                <a:spcPct val="100000"/>
              </a:lnSpc>
              <a:spcBef>
                <a:spcPts val="100"/>
              </a:spcBef>
            </a:pPr>
            <a:r>
              <a:rPr dirty="0" sz="1050" b="1">
                <a:solidFill>
                  <a:srgbClr val="FFFFFF"/>
                </a:solidFill>
                <a:latin typeface="微软雅黑"/>
                <a:cs typeface="微软雅黑"/>
              </a:rPr>
              <a:t>块</a:t>
            </a:r>
            <a:endParaRPr sz="1050">
              <a:latin typeface="微软雅黑"/>
              <a:cs typeface="微软雅黑"/>
            </a:endParaRPr>
          </a:p>
        </p:txBody>
      </p:sp>
      <p:sp>
        <p:nvSpPr>
          <p:cNvPr id="138" name="object 138"/>
          <p:cNvSpPr txBox="1"/>
          <p:nvPr/>
        </p:nvSpPr>
        <p:spPr>
          <a:xfrm>
            <a:off x="5409559" y="5699998"/>
            <a:ext cx="3824604" cy="185420"/>
          </a:xfrm>
          <a:prstGeom prst="rect">
            <a:avLst/>
          </a:prstGeom>
        </p:spPr>
        <p:txBody>
          <a:bodyPr wrap="square" lIns="0" tIns="12700" rIns="0" bIns="0" rtlCol="0" vert="horz">
            <a:spAutoFit/>
          </a:bodyPr>
          <a:lstStyle/>
          <a:p>
            <a:pPr marL="12700">
              <a:lnSpc>
                <a:spcPct val="100000"/>
              </a:lnSpc>
              <a:spcBef>
                <a:spcPts val="100"/>
              </a:spcBef>
            </a:pPr>
            <a:r>
              <a:rPr dirty="0" sz="1050" spc="15">
                <a:latin typeface="微软雅黑"/>
                <a:cs typeface="微软雅黑"/>
              </a:rPr>
              <a:t>缺陷所属哪个具体的项目或模块，要求精确定</a:t>
            </a:r>
            <a:r>
              <a:rPr dirty="0" sz="1050" spc="20">
                <a:latin typeface="微软雅黑"/>
                <a:cs typeface="微软雅黑"/>
              </a:rPr>
              <a:t>位</a:t>
            </a:r>
            <a:r>
              <a:rPr dirty="0" sz="1050" spc="15">
                <a:latin typeface="微软雅黑"/>
                <a:cs typeface="微软雅黑"/>
              </a:rPr>
              <a:t>至模块</a:t>
            </a:r>
            <a:r>
              <a:rPr dirty="0" sz="1050" spc="20">
                <a:latin typeface="微软雅黑"/>
                <a:cs typeface="微软雅黑"/>
              </a:rPr>
              <a:t>、</a:t>
            </a:r>
            <a:r>
              <a:rPr dirty="0" sz="1050" spc="15">
                <a:latin typeface="微软雅黑"/>
                <a:cs typeface="微软雅黑"/>
              </a:rPr>
              <a:t>组件级</a:t>
            </a:r>
            <a:endParaRPr sz="1050">
              <a:latin typeface="微软雅黑"/>
              <a:cs typeface="微软雅黑"/>
            </a:endParaRPr>
          </a:p>
        </p:txBody>
      </p:sp>
      <p:sp>
        <p:nvSpPr>
          <p:cNvPr id="139" name="object 139"/>
          <p:cNvSpPr txBox="1"/>
          <p:nvPr/>
        </p:nvSpPr>
        <p:spPr>
          <a:xfrm>
            <a:off x="4591935" y="5971272"/>
            <a:ext cx="2640330" cy="474980"/>
          </a:xfrm>
          <a:prstGeom prst="rect">
            <a:avLst/>
          </a:prstGeom>
        </p:spPr>
        <p:txBody>
          <a:bodyPr wrap="square" lIns="0" tIns="77470" rIns="0" bIns="0" rtlCol="0" vert="horz">
            <a:spAutoFit/>
          </a:bodyPr>
          <a:lstStyle/>
          <a:p>
            <a:pPr marL="50800">
              <a:lnSpc>
                <a:spcPct val="100000"/>
              </a:lnSpc>
              <a:spcBef>
                <a:spcPts val="610"/>
              </a:spcBef>
            </a:pPr>
            <a:r>
              <a:rPr dirty="0" sz="1050" spc="15" b="1">
                <a:solidFill>
                  <a:srgbClr val="FFFFFF"/>
                </a:solidFill>
                <a:latin typeface="微软雅黑"/>
                <a:cs typeface="微软雅黑"/>
              </a:rPr>
              <a:t>产品信</a:t>
            </a:r>
            <a:r>
              <a:rPr dirty="0" sz="1050" b="1">
                <a:solidFill>
                  <a:srgbClr val="FFFFFF"/>
                </a:solidFill>
                <a:latin typeface="微软雅黑"/>
                <a:cs typeface="微软雅黑"/>
              </a:rPr>
              <a:t>息</a:t>
            </a:r>
            <a:r>
              <a:rPr dirty="0" sz="1050" spc="220" b="1">
                <a:solidFill>
                  <a:srgbClr val="FFFFFF"/>
                </a:solidFill>
                <a:latin typeface="微软雅黑"/>
                <a:cs typeface="微软雅黑"/>
              </a:rPr>
              <a:t> </a:t>
            </a:r>
            <a:r>
              <a:rPr dirty="0" baseline="31746" sz="1575" spc="-82">
                <a:latin typeface="微软雅黑"/>
                <a:cs typeface="微软雅黑"/>
              </a:rPr>
              <a:t>陷</a:t>
            </a:r>
            <a:r>
              <a:rPr dirty="0" sz="1050" spc="15">
                <a:latin typeface="微软雅黑"/>
                <a:cs typeface="微软雅黑"/>
              </a:rPr>
              <a:t>属于哪个产品、哪个版本等</a:t>
            </a:r>
            <a:endParaRPr sz="1050">
              <a:latin typeface="微软雅黑"/>
              <a:cs typeface="微软雅黑"/>
            </a:endParaRPr>
          </a:p>
          <a:p>
            <a:pPr marL="186055">
              <a:lnSpc>
                <a:spcPct val="100000"/>
              </a:lnSpc>
              <a:spcBef>
                <a:spcPts val="509"/>
              </a:spcBef>
              <a:tabLst>
                <a:tab pos="829944" algn="l"/>
              </a:tabLst>
            </a:pPr>
            <a:r>
              <a:rPr dirty="0" sz="1050" spc="15" b="1">
                <a:solidFill>
                  <a:srgbClr val="FFFFFF"/>
                </a:solidFill>
                <a:latin typeface="微软雅黑"/>
                <a:cs typeface="微软雅黑"/>
              </a:rPr>
              <a:t>状</a:t>
            </a:r>
            <a:r>
              <a:rPr dirty="0" sz="1050" b="1">
                <a:solidFill>
                  <a:srgbClr val="FFFFFF"/>
                </a:solidFill>
                <a:latin typeface="微软雅黑"/>
                <a:cs typeface="微软雅黑"/>
              </a:rPr>
              <a:t>态	</a:t>
            </a:r>
            <a:r>
              <a:rPr dirty="0" sz="1050" spc="15">
                <a:latin typeface="微软雅黑"/>
                <a:cs typeface="微软雅黑"/>
              </a:rPr>
              <a:t>当前缺陷所处的状态，见</a:t>
            </a:r>
            <a:r>
              <a:rPr dirty="0" sz="1050" spc="20">
                <a:latin typeface="Times New Roman"/>
                <a:cs typeface="Times New Roman"/>
              </a:rPr>
              <a:t>2.2.3</a:t>
            </a:r>
            <a:endParaRPr sz="105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7751"/>
            <a:ext cx="6708140" cy="560705"/>
          </a:xfrm>
          <a:prstGeom prst="rect"/>
        </p:spPr>
        <p:txBody>
          <a:bodyPr wrap="square" lIns="0" tIns="13970" rIns="0" bIns="0" rtlCol="0" vert="horz">
            <a:spAutoFit/>
          </a:bodyPr>
          <a:lstStyle/>
          <a:p>
            <a:pPr marL="12700">
              <a:lnSpc>
                <a:spcPct val="100000"/>
              </a:lnSpc>
              <a:spcBef>
                <a:spcPts val="110"/>
              </a:spcBef>
            </a:pPr>
            <a:r>
              <a:rPr dirty="0" spc="5">
                <a:solidFill>
                  <a:srgbClr val="000000"/>
                </a:solidFill>
              </a:rPr>
              <a:t>爱国者导弹防御系统缺陷</a:t>
            </a:r>
            <a:r>
              <a:rPr dirty="0">
                <a:solidFill>
                  <a:srgbClr val="000000"/>
                </a:solidFill>
              </a:rPr>
              <a:t>（</a:t>
            </a:r>
            <a:r>
              <a:rPr dirty="0">
                <a:solidFill>
                  <a:srgbClr val="000000"/>
                </a:solidFill>
                <a:latin typeface="黑体"/>
                <a:cs typeface="黑体"/>
              </a:rPr>
              <a:t>1991</a:t>
            </a:r>
            <a:r>
              <a:rPr dirty="0">
                <a:solidFill>
                  <a:srgbClr val="000000"/>
                </a:solidFill>
              </a:rPr>
              <a:t>）</a:t>
            </a:r>
          </a:p>
        </p:txBody>
      </p:sp>
      <p:sp>
        <p:nvSpPr>
          <p:cNvPr id="3" name="object 3"/>
          <p:cNvSpPr txBox="1"/>
          <p:nvPr/>
        </p:nvSpPr>
        <p:spPr>
          <a:xfrm>
            <a:off x="1272673" y="1824790"/>
            <a:ext cx="6409690" cy="2170430"/>
          </a:xfrm>
          <a:prstGeom prst="rect">
            <a:avLst/>
          </a:prstGeom>
        </p:spPr>
        <p:txBody>
          <a:bodyPr wrap="square" lIns="0" tIns="130810" rIns="0" bIns="0" rtlCol="0" vert="horz">
            <a:spAutoFit/>
          </a:bodyPr>
          <a:lstStyle/>
          <a:p>
            <a:pPr marL="349250" indent="-337185">
              <a:lnSpc>
                <a:spcPct val="100000"/>
              </a:lnSpc>
              <a:spcBef>
                <a:spcPts val="1030"/>
              </a:spcBef>
              <a:buFont typeface="Franklin Gothic Book"/>
              <a:buChar char="■"/>
              <a:tabLst>
                <a:tab pos="349250" algn="l"/>
                <a:tab pos="349885" algn="l"/>
              </a:tabLst>
            </a:pPr>
            <a:r>
              <a:rPr dirty="0" sz="1750">
                <a:solidFill>
                  <a:srgbClr val="191B0E"/>
                </a:solidFill>
                <a:latin typeface="华文楷体"/>
                <a:cs typeface="华文楷体"/>
              </a:rPr>
              <a:t>闻名于海湾战争，多次成功防御伊拉克飞毛腿导弹</a:t>
            </a:r>
            <a:endParaRPr sz="1750">
              <a:latin typeface="华文楷体"/>
              <a:cs typeface="华文楷体"/>
            </a:endParaRPr>
          </a:p>
          <a:p>
            <a:pPr marL="349250" indent="-337185">
              <a:lnSpc>
                <a:spcPct val="100000"/>
              </a:lnSpc>
              <a:spcBef>
                <a:spcPts val="930"/>
              </a:spcBef>
              <a:buFont typeface="Franklin Gothic Book"/>
              <a:buChar char="■"/>
              <a:tabLst>
                <a:tab pos="349250" algn="l"/>
                <a:tab pos="349885" algn="l"/>
              </a:tabLst>
            </a:pPr>
            <a:r>
              <a:rPr dirty="0" sz="1750">
                <a:solidFill>
                  <a:srgbClr val="191B0E"/>
                </a:solidFill>
                <a:latin typeface="华文楷体"/>
                <a:cs typeface="华文楷体"/>
              </a:rPr>
              <a:t>但在对抗导弹仍多次失利，甚至在沙特多哈击毙</a:t>
            </a:r>
            <a:r>
              <a:rPr dirty="0" sz="1750" spc="-5">
                <a:solidFill>
                  <a:srgbClr val="191B0E"/>
                </a:solidFill>
                <a:latin typeface="Franklin Gothic Book"/>
                <a:cs typeface="Franklin Gothic Book"/>
              </a:rPr>
              <a:t>28</a:t>
            </a:r>
            <a:r>
              <a:rPr dirty="0" sz="1750">
                <a:solidFill>
                  <a:srgbClr val="191B0E"/>
                </a:solidFill>
                <a:latin typeface="华文楷体"/>
                <a:cs typeface="华文楷体"/>
              </a:rPr>
              <a:t>名美国士兵</a:t>
            </a:r>
            <a:endParaRPr sz="1750">
              <a:latin typeface="华文楷体"/>
              <a:cs typeface="华文楷体"/>
            </a:endParaRPr>
          </a:p>
          <a:p>
            <a:pPr marL="349250" indent="-337185">
              <a:lnSpc>
                <a:spcPct val="100000"/>
              </a:lnSpc>
              <a:spcBef>
                <a:spcPts val="930"/>
              </a:spcBef>
              <a:buFont typeface="Franklin Gothic Book"/>
              <a:buChar char="■"/>
              <a:tabLst>
                <a:tab pos="349250" algn="l"/>
                <a:tab pos="349885" algn="l"/>
              </a:tabLst>
            </a:pPr>
            <a:r>
              <a:rPr dirty="0" sz="1750">
                <a:solidFill>
                  <a:srgbClr val="191B0E"/>
                </a:solidFill>
                <a:latin typeface="华文楷体"/>
                <a:cs typeface="华文楷体"/>
              </a:rPr>
              <a:t>原因</a:t>
            </a:r>
            <a:endParaRPr sz="1750">
              <a:latin typeface="华文楷体"/>
              <a:cs typeface="华文楷体"/>
            </a:endParaRPr>
          </a:p>
          <a:p>
            <a:pPr lvl="1" marL="814069" indent="-337185">
              <a:lnSpc>
                <a:spcPct val="100000"/>
              </a:lnSpc>
              <a:spcBef>
                <a:spcPts val="390"/>
              </a:spcBef>
              <a:buSzPct val="94594"/>
              <a:buFont typeface="Franklin Gothic Book"/>
              <a:buChar char="–"/>
              <a:tabLst>
                <a:tab pos="814069" algn="l"/>
                <a:tab pos="814705" algn="l"/>
              </a:tabLst>
            </a:pPr>
            <a:r>
              <a:rPr dirty="0" sz="1850" spc="-100" i="1">
                <a:solidFill>
                  <a:srgbClr val="191B0E"/>
                </a:solidFill>
                <a:latin typeface="华文楷体"/>
                <a:cs typeface="华文楷体"/>
              </a:rPr>
              <a:t>系统时钟的一个很小的计时错误</a:t>
            </a:r>
            <a:endParaRPr sz="1850">
              <a:latin typeface="华文楷体"/>
              <a:cs typeface="华文楷体"/>
            </a:endParaRPr>
          </a:p>
          <a:p>
            <a:pPr lvl="1" marL="814069" indent="-337185">
              <a:lnSpc>
                <a:spcPct val="100000"/>
              </a:lnSpc>
              <a:spcBef>
                <a:spcPts val="370"/>
              </a:spcBef>
              <a:buSzPct val="94594"/>
              <a:buFont typeface="Franklin Gothic Book"/>
              <a:buChar char="–"/>
              <a:tabLst>
                <a:tab pos="814069" algn="l"/>
                <a:tab pos="814705" algn="l"/>
              </a:tabLst>
            </a:pPr>
            <a:r>
              <a:rPr dirty="0" sz="1850" spc="-100" i="1">
                <a:solidFill>
                  <a:srgbClr val="191B0E"/>
                </a:solidFill>
                <a:latin typeface="华文楷体"/>
                <a:cs typeface="华文楷体"/>
              </a:rPr>
              <a:t>错误累积到</a:t>
            </a:r>
            <a:r>
              <a:rPr dirty="0" sz="1750" spc="-35" i="1">
                <a:solidFill>
                  <a:srgbClr val="191B0E"/>
                </a:solidFill>
                <a:latin typeface="Franklin Gothic Book"/>
                <a:cs typeface="Franklin Gothic Book"/>
              </a:rPr>
              <a:t>14</a:t>
            </a:r>
            <a:r>
              <a:rPr dirty="0" sz="1850" spc="-100" i="1">
                <a:solidFill>
                  <a:srgbClr val="191B0E"/>
                </a:solidFill>
                <a:latin typeface="华文楷体"/>
                <a:cs typeface="华文楷体"/>
              </a:rPr>
              <a:t>小时后，跟踪系统不再准确</a:t>
            </a:r>
            <a:endParaRPr sz="1850">
              <a:latin typeface="华文楷体"/>
              <a:cs typeface="华文楷体"/>
            </a:endParaRPr>
          </a:p>
          <a:p>
            <a:pPr lvl="1" marL="814069" indent="-337185">
              <a:lnSpc>
                <a:spcPct val="100000"/>
              </a:lnSpc>
              <a:spcBef>
                <a:spcPts val="375"/>
              </a:spcBef>
              <a:buSzPct val="94594"/>
              <a:buFont typeface="Franklin Gothic Book"/>
              <a:buChar char="–"/>
              <a:tabLst>
                <a:tab pos="814069" algn="l"/>
                <a:tab pos="814705" algn="l"/>
              </a:tabLst>
            </a:pPr>
            <a:r>
              <a:rPr dirty="0" sz="1850" spc="-100" i="1">
                <a:solidFill>
                  <a:srgbClr val="191B0E"/>
                </a:solidFill>
                <a:latin typeface="华文楷体"/>
                <a:cs typeface="华文楷体"/>
              </a:rPr>
              <a:t>多哈的袭击中，系统已经运行了</a:t>
            </a:r>
            <a:r>
              <a:rPr dirty="0" sz="1750" spc="-25" i="1">
                <a:solidFill>
                  <a:srgbClr val="191B0E"/>
                </a:solidFill>
                <a:latin typeface="Franklin Gothic Book"/>
                <a:cs typeface="Franklin Gothic Book"/>
              </a:rPr>
              <a:t>100</a:t>
            </a:r>
            <a:r>
              <a:rPr dirty="0" sz="1850" spc="-100" i="1">
                <a:solidFill>
                  <a:srgbClr val="191B0E"/>
                </a:solidFill>
                <a:latin typeface="华文楷体"/>
                <a:cs typeface="华文楷体"/>
              </a:rPr>
              <a:t>多小时</a:t>
            </a:r>
            <a:endParaRPr sz="1850">
              <a:latin typeface="华文楷体"/>
              <a:cs typeface="华文楷体"/>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2700020" cy="560705"/>
          </a:xfrm>
          <a:prstGeom prst="rect"/>
        </p:spPr>
        <p:txBody>
          <a:bodyPr wrap="square" lIns="0" tIns="13970" rIns="0" bIns="0" rtlCol="0" vert="horz">
            <a:spAutoFit/>
          </a:bodyPr>
          <a:lstStyle/>
          <a:p>
            <a:pPr marL="12700">
              <a:lnSpc>
                <a:spcPct val="100000"/>
              </a:lnSpc>
              <a:spcBef>
                <a:spcPts val="110"/>
              </a:spcBef>
            </a:pPr>
            <a:r>
              <a:rPr dirty="0" spc="10">
                <a:solidFill>
                  <a:srgbClr val="000000"/>
                </a:solidFill>
              </a:rPr>
              <a:t>缺陷书写规范</a:t>
            </a:r>
          </a:p>
        </p:txBody>
      </p:sp>
      <p:sp>
        <p:nvSpPr>
          <p:cNvPr id="3" name="object 3"/>
          <p:cNvSpPr txBox="1"/>
          <p:nvPr/>
        </p:nvSpPr>
        <p:spPr>
          <a:xfrm>
            <a:off x="1272673" y="1868598"/>
            <a:ext cx="8152130" cy="3724275"/>
          </a:xfrm>
          <a:prstGeom prst="rect">
            <a:avLst/>
          </a:prstGeom>
        </p:spPr>
        <p:txBody>
          <a:bodyPr wrap="square" lIns="0" tIns="136525" rIns="0" bIns="0" rtlCol="0" vert="horz">
            <a:spAutoFit/>
          </a:bodyPr>
          <a:lstStyle/>
          <a:p>
            <a:pPr marL="349250" indent="-337185">
              <a:lnSpc>
                <a:spcPct val="100000"/>
              </a:lnSpc>
              <a:spcBef>
                <a:spcPts val="1075"/>
              </a:spcBef>
              <a:buFont typeface="Times New Roman"/>
              <a:buChar char="•"/>
              <a:tabLst>
                <a:tab pos="349250" algn="l"/>
                <a:tab pos="349885" algn="l"/>
              </a:tabLst>
            </a:pPr>
            <a:r>
              <a:rPr dirty="0" sz="1750">
                <a:solidFill>
                  <a:srgbClr val="191B0E"/>
                </a:solidFill>
                <a:latin typeface="华文楷体"/>
                <a:cs typeface="华文楷体"/>
              </a:rPr>
              <a:t>标题：应保持简短、准确，提供缺陷的本质信息</a:t>
            </a:r>
            <a:endParaRPr sz="1750">
              <a:latin typeface="华文楷体"/>
              <a:cs typeface="华文楷体"/>
            </a:endParaRPr>
          </a:p>
          <a:p>
            <a:pPr lvl="1" marL="814069" indent="-337820">
              <a:lnSpc>
                <a:spcPct val="100000"/>
              </a:lnSpc>
              <a:spcBef>
                <a:spcPts val="855"/>
              </a:spcBef>
              <a:buSzPct val="96551"/>
              <a:buFont typeface="Times New Roman"/>
              <a:buChar char="–"/>
              <a:tabLst>
                <a:tab pos="814069" algn="l"/>
                <a:tab pos="814705" algn="l"/>
              </a:tabLst>
            </a:pPr>
            <a:r>
              <a:rPr dirty="0" sz="1450" spc="-55" i="1">
                <a:solidFill>
                  <a:srgbClr val="191B0E"/>
                </a:solidFill>
                <a:latin typeface="华文楷体"/>
                <a:cs typeface="华文楷体"/>
              </a:rPr>
              <a:t>尽量按缺陷发生的原因与结果的方式书写；</a:t>
            </a:r>
            <a:endParaRPr sz="1450">
              <a:latin typeface="华文楷体"/>
              <a:cs typeface="华文楷体"/>
            </a:endParaRPr>
          </a:p>
          <a:p>
            <a:pPr lvl="1" marL="814069" marR="24130" indent="-337185">
              <a:lnSpc>
                <a:spcPct val="115900"/>
              </a:lnSpc>
              <a:spcBef>
                <a:spcPts val="515"/>
              </a:spcBef>
              <a:buSzPct val="96551"/>
              <a:buFont typeface="Times New Roman"/>
              <a:buChar char="–"/>
              <a:tabLst>
                <a:tab pos="814069" algn="l"/>
                <a:tab pos="814705" algn="l"/>
              </a:tabLst>
            </a:pPr>
            <a:r>
              <a:rPr dirty="0" sz="1450" spc="-55" i="1">
                <a:solidFill>
                  <a:srgbClr val="191B0E"/>
                </a:solidFill>
                <a:latin typeface="华文楷体"/>
                <a:cs typeface="华文楷体"/>
              </a:rPr>
              <a:t>避免使用模糊不清的词语，例如：“功能中断，功能不正确，行为</a:t>
            </a:r>
            <a:r>
              <a:rPr dirty="0" sz="1450" spc="-60" i="1">
                <a:solidFill>
                  <a:srgbClr val="191B0E"/>
                </a:solidFill>
                <a:latin typeface="华文楷体"/>
                <a:cs typeface="华文楷体"/>
              </a:rPr>
              <a:t>不</a:t>
            </a:r>
            <a:r>
              <a:rPr dirty="0" sz="1450" spc="-55" i="1">
                <a:solidFill>
                  <a:srgbClr val="191B0E"/>
                </a:solidFill>
                <a:latin typeface="华文楷体"/>
                <a:cs typeface="华文楷体"/>
              </a:rPr>
              <a:t>起作用”等。应该使用具 </a:t>
            </a:r>
            <a:r>
              <a:rPr dirty="0" sz="1450" spc="-50" i="1">
                <a:solidFill>
                  <a:srgbClr val="191B0E"/>
                </a:solidFill>
                <a:latin typeface="华文楷体"/>
                <a:cs typeface="华文楷体"/>
              </a:rPr>
              <a:t>体文字说明缺陷的症状；</a:t>
            </a:r>
            <a:endParaRPr sz="1450">
              <a:latin typeface="华文楷体"/>
              <a:cs typeface="华文楷体"/>
            </a:endParaRPr>
          </a:p>
          <a:p>
            <a:pPr lvl="1" marL="814069" indent="-337185">
              <a:lnSpc>
                <a:spcPct val="100000"/>
              </a:lnSpc>
              <a:spcBef>
                <a:spcPts val="795"/>
              </a:spcBef>
              <a:buSzPct val="96551"/>
              <a:buFont typeface="Times New Roman"/>
              <a:buChar char="–"/>
              <a:tabLst>
                <a:tab pos="814069" algn="l"/>
                <a:tab pos="814705" algn="l"/>
              </a:tabLst>
            </a:pPr>
            <a:r>
              <a:rPr dirty="0" sz="1450" spc="-55" i="1">
                <a:solidFill>
                  <a:srgbClr val="191B0E"/>
                </a:solidFill>
                <a:latin typeface="华文楷体"/>
                <a:cs typeface="华文楷体"/>
              </a:rPr>
              <a:t>为了便于他人理解，避免使用术语、俚语或过分具体的测试细节。</a:t>
            </a:r>
            <a:endParaRPr sz="1450">
              <a:latin typeface="华文楷体"/>
              <a:cs typeface="华文楷体"/>
            </a:endParaRPr>
          </a:p>
          <a:p>
            <a:pPr marL="349250" marR="5080" indent="-337185">
              <a:lnSpc>
                <a:spcPct val="120300"/>
              </a:lnSpc>
              <a:spcBef>
                <a:spcPts val="525"/>
              </a:spcBef>
              <a:buFont typeface="Times New Roman"/>
              <a:buChar char="•"/>
              <a:tabLst>
                <a:tab pos="349250" algn="l"/>
                <a:tab pos="349885" algn="l"/>
              </a:tabLst>
            </a:pPr>
            <a:r>
              <a:rPr dirty="0" sz="1750">
                <a:solidFill>
                  <a:srgbClr val="191B0E"/>
                </a:solidFill>
                <a:latin typeface="华文楷体"/>
                <a:cs typeface="华文楷体"/>
              </a:rPr>
              <a:t>复现步骤：应包含如何使别人能够很容易的复现该缺陷的完整步骤。为了达到这 </a:t>
            </a:r>
            <a:r>
              <a:rPr dirty="0" sz="1750">
                <a:solidFill>
                  <a:srgbClr val="191B0E"/>
                </a:solidFill>
                <a:latin typeface="华文楷体"/>
                <a:cs typeface="华文楷体"/>
              </a:rPr>
              <a:t>个要求，复现步骤的信息必须是完整的、准确的、简明的、可复现的。</a:t>
            </a:r>
            <a:endParaRPr sz="1750">
              <a:latin typeface="华文楷体"/>
              <a:cs typeface="华文楷体"/>
            </a:endParaRPr>
          </a:p>
          <a:p>
            <a:pPr marL="477520">
              <a:lnSpc>
                <a:spcPct val="100000"/>
              </a:lnSpc>
              <a:spcBef>
                <a:spcPts val="919"/>
              </a:spcBef>
            </a:pPr>
            <a:r>
              <a:rPr dirty="0" sz="1850" spc="-100" i="1">
                <a:solidFill>
                  <a:srgbClr val="191B0E"/>
                </a:solidFill>
                <a:latin typeface="华文楷体"/>
                <a:cs typeface="华文楷体"/>
              </a:rPr>
              <a:t>常见问题：</a:t>
            </a:r>
            <a:endParaRPr sz="1850">
              <a:latin typeface="华文楷体"/>
              <a:cs typeface="华文楷体"/>
            </a:endParaRPr>
          </a:p>
          <a:p>
            <a:pPr lvl="1" marL="814069" indent="-337185">
              <a:lnSpc>
                <a:spcPct val="100000"/>
              </a:lnSpc>
              <a:spcBef>
                <a:spcPts val="840"/>
              </a:spcBef>
              <a:buSzPct val="96551"/>
              <a:buFont typeface="Times New Roman"/>
              <a:buChar char="–"/>
              <a:tabLst>
                <a:tab pos="814069" algn="l"/>
                <a:tab pos="814705" algn="l"/>
              </a:tabLst>
            </a:pPr>
            <a:r>
              <a:rPr dirty="0" sz="1450" spc="-55" i="1">
                <a:solidFill>
                  <a:srgbClr val="191B0E"/>
                </a:solidFill>
                <a:latin typeface="华文楷体"/>
                <a:cs typeface="华文楷体"/>
              </a:rPr>
              <a:t>包含了过多的多余步骤，且句子结构混乱，可读性差，难以理解；</a:t>
            </a:r>
            <a:endParaRPr sz="1450">
              <a:latin typeface="华文楷体"/>
              <a:cs typeface="华文楷体"/>
            </a:endParaRPr>
          </a:p>
          <a:p>
            <a:pPr lvl="1" marL="814069" indent="-337185">
              <a:lnSpc>
                <a:spcPct val="100000"/>
              </a:lnSpc>
              <a:spcBef>
                <a:spcPts val="790"/>
              </a:spcBef>
              <a:buSzPct val="96551"/>
              <a:buFont typeface="Times New Roman"/>
              <a:buChar char="–"/>
              <a:tabLst>
                <a:tab pos="814069" algn="l"/>
                <a:tab pos="814705" algn="l"/>
              </a:tabLst>
            </a:pPr>
            <a:r>
              <a:rPr dirty="0" sz="1450" spc="-55" i="1">
                <a:solidFill>
                  <a:srgbClr val="191B0E"/>
                </a:solidFill>
                <a:latin typeface="华文楷体"/>
                <a:cs typeface="华文楷体"/>
              </a:rPr>
              <a:t>包含的信息过少，丢失了操作的必要步骤；</a:t>
            </a:r>
            <a:endParaRPr sz="1450">
              <a:latin typeface="华文楷体"/>
              <a:cs typeface="华文楷体"/>
            </a:endParaRPr>
          </a:p>
          <a:p>
            <a:pPr lvl="1" marL="814069" indent="-337185">
              <a:lnSpc>
                <a:spcPct val="100000"/>
              </a:lnSpc>
              <a:spcBef>
                <a:spcPts val="795"/>
              </a:spcBef>
              <a:buSzPct val="96551"/>
              <a:buFont typeface="Times New Roman"/>
              <a:buChar char="–"/>
              <a:tabLst>
                <a:tab pos="814069" algn="l"/>
                <a:tab pos="814705" algn="l"/>
              </a:tabLst>
            </a:pPr>
            <a:r>
              <a:rPr dirty="0" sz="1450" spc="-55" i="1">
                <a:solidFill>
                  <a:srgbClr val="191B0E"/>
                </a:solidFill>
                <a:latin typeface="华文楷体"/>
                <a:cs typeface="华文楷体"/>
              </a:rPr>
              <a:t>没有对软件缺陷发生的条件和影响区域进行隔离。</a:t>
            </a:r>
            <a:endParaRPr sz="1450">
              <a:latin typeface="华文楷体"/>
              <a:cs typeface="华文楷体"/>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4036695" cy="560705"/>
          </a:xfrm>
          <a:prstGeom prst="rect"/>
        </p:spPr>
        <p:txBody>
          <a:bodyPr wrap="square" lIns="0" tIns="13970" rIns="0" bIns="0" rtlCol="0" vert="horz">
            <a:spAutoFit/>
          </a:bodyPr>
          <a:lstStyle/>
          <a:p>
            <a:pPr marL="12700">
              <a:lnSpc>
                <a:spcPct val="100000"/>
              </a:lnSpc>
              <a:spcBef>
                <a:spcPts val="110"/>
              </a:spcBef>
            </a:pPr>
            <a:r>
              <a:rPr dirty="0" spc="5">
                <a:solidFill>
                  <a:srgbClr val="000000"/>
                </a:solidFill>
              </a:rPr>
              <a:t>缺陷书写规范（续）</a:t>
            </a:r>
          </a:p>
        </p:txBody>
      </p:sp>
      <p:sp>
        <p:nvSpPr>
          <p:cNvPr id="3" name="object 3"/>
          <p:cNvSpPr txBox="1"/>
          <p:nvPr/>
        </p:nvSpPr>
        <p:spPr>
          <a:xfrm>
            <a:off x="1272673" y="1868598"/>
            <a:ext cx="5925820" cy="3063240"/>
          </a:xfrm>
          <a:prstGeom prst="rect">
            <a:avLst/>
          </a:prstGeom>
        </p:spPr>
        <p:txBody>
          <a:bodyPr wrap="square" lIns="0" tIns="136525" rIns="0" bIns="0" rtlCol="0" vert="horz">
            <a:spAutoFit/>
          </a:bodyPr>
          <a:lstStyle/>
          <a:p>
            <a:pPr marL="349250" indent="-337185">
              <a:lnSpc>
                <a:spcPct val="100000"/>
              </a:lnSpc>
              <a:spcBef>
                <a:spcPts val="1075"/>
              </a:spcBef>
              <a:buFont typeface="Times New Roman"/>
              <a:buChar char="•"/>
              <a:tabLst>
                <a:tab pos="349250" algn="l"/>
                <a:tab pos="349885" algn="l"/>
              </a:tabLst>
            </a:pPr>
            <a:r>
              <a:rPr dirty="0" sz="1750">
                <a:solidFill>
                  <a:srgbClr val="191B0E"/>
                </a:solidFill>
                <a:latin typeface="华文楷体"/>
                <a:cs typeface="华文楷体"/>
              </a:rPr>
              <a:t>复现步骤的正确书写方式：</a:t>
            </a:r>
            <a:endParaRPr sz="1750">
              <a:latin typeface="华文楷体"/>
              <a:cs typeface="华文楷体"/>
            </a:endParaRPr>
          </a:p>
          <a:p>
            <a:pPr lvl="1" marL="814069" indent="-337820">
              <a:lnSpc>
                <a:spcPct val="100000"/>
              </a:lnSpc>
              <a:spcBef>
                <a:spcPts val="855"/>
              </a:spcBef>
              <a:buSzPct val="96551"/>
              <a:buFont typeface="Times New Roman"/>
              <a:buChar char="–"/>
              <a:tabLst>
                <a:tab pos="814069" algn="l"/>
                <a:tab pos="814705" algn="l"/>
              </a:tabLst>
            </a:pPr>
            <a:r>
              <a:rPr dirty="0" sz="1450" spc="-50" i="1">
                <a:solidFill>
                  <a:srgbClr val="191B0E"/>
                </a:solidFill>
                <a:latin typeface="华文楷体"/>
                <a:cs typeface="华文楷体"/>
              </a:rPr>
              <a:t>提供测试的环境信息；</a:t>
            </a:r>
            <a:endParaRPr sz="1450">
              <a:latin typeface="华文楷体"/>
              <a:cs typeface="华文楷体"/>
            </a:endParaRPr>
          </a:p>
          <a:p>
            <a:pPr lvl="1" marL="814069" indent="-337820">
              <a:lnSpc>
                <a:spcPct val="100000"/>
              </a:lnSpc>
              <a:spcBef>
                <a:spcPts val="795"/>
              </a:spcBef>
              <a:buSzPct val="96551"/>
              <a:buFont typeface="Times New Roman"/>
              <a:buChar char="–"/>
              <a:tabLst>
                <a:tab pos="814069" algn="l"/>
                <a:tab pos="814705" algn="l"/>
              </a:tabLst>
            </a:pPr>
            <a:r>
              <a:rPr dirty="0" sz="1450" spc="-55" i="1">
                <a:solidFill>
                  <a:srgbClr val="191B0E"/>
                </a:solidFill>
                <a:latin typeface="华文楷体"/>
                <a:cs typeface="华文楷体"/>
              </a:rPr>
              <a:t>简单地一步步引导复现该缺陷，一个步骤包含的操作不要多；</a:t>
            </a:r>
            <a:endParaRPr sz="1450">
              <a:latin typeface="华文楷体"/>
              <a:cs typeface="华文楷体"/>
            </a:endParaRPr>
          </a:p>
          <a:p>
            <a:pPr lvl="1" marL="814069" indent="-337185">
              <a:lnSpc>
                <a:spcPct val="100000"/>
              </a:lnSpc>
              <a:spcBef>
                <a:spcPts val="790"/>
              </a:spcBef>
              <a:buSzPct val="96551"/>
              <a:buFont typeface="Times New Roman"/>
              <a:buChar char="–"/>
              <a:tabLst>
                <a:tab pos="814069" algn="l"/>
                <a:tab pos="814705" algn="l"/>
              </a:tabLst>
            </a:pPr>
            <a:r>
              <a:rPr dirty="0" sz="1450" spc="-50" i="1">
                <a:solidFill>
                  <a:srgbClr val="191B0E"/>
                </a:solidFill>
                <a:latin typeface="华文楷体"/>
                <a:cs typeface="华文楷体"/>
              </a:rPr>
              <a:t>每个步骤前使用数字对步骤编号；</a:t>
            </a:r>
            <a:endParaRPr sz="1450">
              <a:latin typeface="华文楷体"/>
              <a:cs typeface="华文楷体"/>
            </a:endParaRPr>
          </a:p>
          <a:p>
            <a:pPr lvl="1" marL="814069" indent="-337185">
              <a:lnSpc>
                <a:spcPct val="100000"/>
              </a:lnSpc>
              <a:spcBef>
                <a:spcPts val="790"/>
              </a:spcBef>
              <a:buSzPct val="96551"/>
              <a:buFont typeface="Times New Roman"/>
              <a:buChar char="–"/>
              <a:tabLst>
                <a:tab pos="814069" algn="l"/>
                <a:tab pos="814705" algn="l"/>
              </a:tabLst>
            </a:pPr>
            <a:r>
              <a:rPr dirty="0" sz="1450" spc="-55" i="1">
                <a:solidFill>
                  <a:srgbClr val="191B0E"/>
                </a:solidFill>
                <a:latin typeface="华文楷体"/>
                <a:cs typeface="华文楷体"/>
              </a:rPr>
              <a:t>尽量使用短语或短句，避免复杂句型句式；</a:t>
            </a:r>
            <a:endParaRPr sz="1450">
              <a:latin typeface="华文楷体"/>
              <a:cs typeface="华文楷体"/>
            </a:endParaRPr>
          </a:p>
          <a:p>
            <a:pPr lvl="1" marL="814069" indent="-337185">
              <a:lnSpc>
                <a:spcPct val="100000"/>
              </a:lnSpc>
              <a:spcBef>
                <a:spcPts val="790"/>
              </a:spcBef>
              <a:buSzPct val="96551"/>
              <a:buFont typeface="Times New Roman"/>
              <a:buChar char="–"/>
              <a:tabLst>
                <a:tab pos="814069" algn="l"/>
                <a:tab pos="814705" algn="l"/>
              </a:tabLst>
            </a:pPr>
            <a:r>
              <a:rPr dirty="0" sz="1450" spc="-50" i="1">
                <a:solidFill>
                  <a:srgbClr val="191B0E"/>
                </a:solidFill>
                <a:latin typeface="华文楷体"/>
                <a:cs typeface="华文楷体"/>
              </a:rPr>
              <a:t>复现的步骤要完整、准确、简短；</a:t>
            </a:r>
            <a:endParaRPr sz="1450">
              <a:latin typeface="华文楷体"/>
              <a:cs typeface="华文楷体"/>
            </a:endParaRPr>
          </a:p>
          <a:p>
            <a:pPr lvl="1" marL="814069" indent="-337185">
              <a:lnSpc>
                <a:spcPct val="100000"/>
              </a:lnSpc>
              <a:spcBef>
                <a:spcPts val="790"/>
              </a:spcBef>
              <a:buSzPct val="96551"/>
              <a:buFont typeface="Times New Roman"/>
              <a:buChar char="–"/>
              <a:tabLst>
                <a:tab pos="814069" algn="l"/>
                <a:tab pos="814705" algn="l"/>
              </a:tabLst>
            </a:pPr>
            <a:r>
              <a:rPr dirty="0" sz="1450" spc="-50" i="1">
                <a:solidFill>
                  <a:srgbClr val="191B0E"/>
                </a:solidFill>
                <a:latin typeface="华文楷体"/>
                <a:cs typeface="华文楷体"/>
              </a:rPr>
              <a:t>将常见步骤合并为较少步骤；</a:t>
            </a:r>
            <a:endParaRPr sz="1450">
              <a:latin typeface="华文楷体"/>
              <a:cs typeface="华文楷体"/>
            </a:endParaRPr>
          </a:p>
          <a:p>
            <a:pPr lvl="1" marL="814069" indent="-337185">
              <a:lnSpc>
                <a:spcPct val="100000"/>
              </a:lnSpc>
              <a:spcBef>
                <a:spcPts val="790"/>
              </a:spcBef>
              <a:buSzPct val="96551"/>
              <a:buFont typeface="Times New Roman"/>
              <a:buChar char="–"/>
              <a:tabLst>
                <a:tab pos="814069" algn="l"/>
                <a:tab pos="814705" algn="l"/>
              </a:tabLst>
            </a:pPr>
            <a:r>
              <a:rPr dirty="0" sz="1450" spc="-55" i="1">
                <a:solidFill>
                  <a:srgbClr val="191B0E"/>
                </a:solidFill>
                <a:latin typeface="华文楷体"/>
                <a:cs typeface="华文楷体"/>
              </a:rPr>
              <a:t>按实际需要决定是否包含步骤执行后的结果。</a:t>
            </a:r>
            <a:endParaRPr sz="1450">
              <a:latin typeface="华文楷体"/>
              <a:cs typeface="华文楷体"/>
            </a:endParaRPr>
          </a:p>
          <a:p>
            <a:pPr marL="349250" indent="-337185">
              <a:lnSpc>
                <a:spcPct val="100000"/>
              </a:lnSpc>
              <a:spcBef>
                <a:spcPts val="960"/>
              </a:spcBef>
              <a:buFont typeface="Times New Roman"/>
              <a:buChar char="•"/>
              <a:tabLst>
                <a:tab pos="349250" algn="l"/>
                <a:tab pos="349885" algn="l"/>
              </a:tabLst>
            </a:pPr>
            <a:r>
              <a:rPr dirty="0" sz="1750">
                <a:solidFill>
                  <a:srgbClr val="191B0E"/>
                </a:solidFill>
                <a:latin typeface="华文楷体"/>
                <a:cs typeface="华文楷体"/>
              </a:rPr>
              <a:t>实际结果：是执行复现步骤后软件的现象和产生的行为。</a:t>
            </a:r>
            <a:endParaRPr sz="1750">
              <a:latin typeface="华文楷体"/>
              <a:cs typeface="华文楷体"/>
            </a:endParaRPr>
          </a:p>
        </p:txBody>
      </p:sp>
      <p:sp>
        <p:nvSpPr>
          <p:cNvPr id="4" name="object 4"/>
          <p:cNvSpPr txBox="1"/>
          <p:nvPr/>
        </p:nvSpPr>
        <p:spPr>
          <a:xfrm>
            <a:off x="1737493" y="5021071"/>
            <a:ext cx="114935" cy="239395"/>
          </a:xfrm>
          <a:prstGeom prst="rect">
            <a:avLst/>
          </a:prstGeom>
        </p:spPr>
        <p:txBody>
          <a:bodyPr wrap="square" lIns="0" tIns="12700" rIns="0" bIns="0" rtlCol="0" vert="horz">
            <a:spAutoFit/>
          </a:bodyPr>
          <a:lstStyle/>
          <a:p>
            <a:pPr marL="12700">
              <a:lnSpc>
                <a:spcPct val="100000"/>
              </a:lnSpc>
              <a:spcBef>
                <a:spcPts val="100"/>
              </a:spcBef>
            </a:pPr>
            <a:r>
              <a:rPr dirty="0" sz="1400">
                <a:solidFill>
                  <a:srgbClr val="191B0E"/>
                </a:solidFill>
                <a:latin typeface="Times New Roman"/>
                <a:cs typeface="Times New Roman"/>
              </a:rPr>
              <a:t>–</a:t>
            </a:r>
            <a:endParaRPr sz="1400">
              <a:latin typeface="Times New Roman"/>
              <a:cs typeface="Times New Roman"/>
            </a:endParaRPr>
          </a:p>
        </p:txBody>
      </p:sp>
      <p:sp>
        <p:nvSpPr>
          <p:cNvPr id="5" name="object 5"/>
          <p:cNvSpPr txBox="1"/>
          <p:nvPr/>
        </p:nvSpPr>
        <p:spPr>
          <a:xfrm>
            <a:off x="1272673" y="4981040"/>
            <a:ext cx="8178800" cy="1248410"/>
          </a:xfrm>
          <a:prstGeom prst="rect">
            <a:avLst/>
          </a:prstGeom>
        </p:spPr>
        <p:txBody>
          <a:bodyPr wrap="square" lIns="0" tIns="11430" rIns="0" bIns="0" rtlCol="0" vert="horz">
            <a:spAutoFit/>
          </a:bodyPr>
          <a:lstStyle/>
          <a:p>
            <a:pPr marL="814069" marR="5080" indent="222250">
              <a:lnSpc>
                <a:spcPct val="115900"/>
              </a:lnSpc>
              <a:spcBef>
                <a:spcPts val="90"/>
              </a:spcBef>
            </a:pPr>
            <a:r>
              <a:rPr dirty="0" sz="1450" spc="-55" i="1">
                <a:solidFill>
                  <a:srgbClr val="191B0E"/>
                </a:solidFill>
                <a:latin typeface="华文楷体"/>
                <a:cs typeface="华文楷体"/>
              </a:rPr>
              <a:t>实际结果的描述应向标题信息那样，要列出具体的缺陷症状，而不是简单地指出“不正确”  </a:t>
            </a:r>
            <a:r>
              <a:rPr dirty="0" sz="1450" spc="-50" i="1">
                <a:solidFill>
                  <a:srgbClr val="191B0E"/>
                </a:solidFill>
                <a:latin typeface="华文楷体"/>
                <a:cs typeface="华文楷体"/>
              </a:rPr>
              <a:t>或“不起作用”。</a:t>
            </a:r>
            <a:endParaRPr sz="1450">
              <a:latin typeface="华文楷体"/>
              <a:cs typeface="华文楷体"/>
            </a:endParaRPr>
          </a:p>
          <a:p>
            <a:pPr marL="349250" marR="253365" indent="-337185">
              <a:lnSpc>
                <a:spcPct val="113799"/>
              </a:lnSpc>
              <a:spcBef>
                <a:spcPts val="550"/>
              </a:spcBef>
              <a:buSzPct val="94594"/>
              <a:buFont typeface="Times New Roman"/>
              <a:buChar char="•"/>
              <a:tabLst>
                <a:tab pos="349250" algn="l"/>
                <a:tab pos="349885" algn="l"/>
              </a:tabLst>
            </a:pPr>
            <a:r>
              <a:rPr dirty="0" sz="1850" spc="-100" i="1">
                <a:solidFill>
                  <a:srgbClr val="191B0E"/>
                </a:solidFill>
                <a:latin typeface="华文楷体"/>
                <a:cs typeface="华文楷体"/>
              </a:rPr>
              <a:t>期望结果：描述应与实际结果的描述方式相同。通常需要列出期望的结果是什 </a:t>
            </a:r>
            <a:r>
              <a:rPr dirty="0" sz="1850" spc="-100" i="1">
                <a:solidFill>
                  <a:srgbClr val="191B0E"/>
                </a:solidFill>
                <a:latin typeface="华文楷体"/>
                <a:cs typeface="华文楷体"/>
              </a:rPr>
              <a:t>么。</a:t>
            </a:r>
            <a:endParaRPr sz="1850">
              <a:latin typeface="华文楷体"/>
              <a:cs typeface="华文楷体"/>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18"/>
            <a:ext cx="4259580" cy="560705"/>
          </a:xfrm>
          <a:prstGeom prst="rect"/>
        </p:spPr>
        <p:txBody>
          <a:bodyPr wrap="square" lIns="0" tIns="13970" rIns="0" bIns="0" rtlCol="0" vert="horz">
            <a:spAutoFit/>
          </a:bodyPr>
          <a:lstStyle/>
          <a:p>
            <a:pPr marL="12700">
              <a:lnSpc>
                <a:spcPct val="100000"/>
              </a:lnSpc>
              <a:spcBef>
                <a:spcPts val="110"/>
              </a:spcBef>
            </a:pPr>
            <a:r>
              <a:rPr dirty="0" spc="5">
                <a:solidFill>
                  <a:srgbClr val="000000"/>
                </a:solidFill>
              </a:rPr>
              <a:t>缺陷书写规范（续</a:t>
            </a:r>
            <a:r>
              <a:rPr dirty="0">
                <a:solidFill>
                  <a:srgbClr val="000000"/>
                </a:solidFill>
                <a:latin typeface="Franklin Gothic Book"/>
                <a:cs typeface="Franklin Gothic Book"/>
              </a:rPr>
              <a:t>II</a:t>
            </a:r>
            <a:r>
              <a:rPr dirty="0">
                <a:solidFill>
                  <a:srgbClr val="000000"/>
                </a:solidFill>
              </a:rPr>
              <a:t>）</a:t>
            </a:r>
          </a:p>
        </p:txBody>
      </p:sp>
      <p:sp>
        <p:nvSpPr>
          <p:cNvPr id="3" name="object 3"/>
          <p:cNvSpPr txBox="1"/>
          <p:nvPr/>
        </p:nvSpPr>
        <p:spPr>
          <a:xfrm>
            <a:off x="1272673" y="1874115"/>
            <a:ext cx="7954645" cy="4439285"/>
          </a:xfrm>
          <a:prstGeom prst="rect">
            <a:avLst/>
          </a:prstGeom>
        </p:spPr>
        <p:txBody>
          <a:bodyPr wrap="square" lIns="0" tIns="110490" rIns="0" bIns="0" rtlCol="0" vert="horz">
            <a:spAutoFit/>
          </a:bodyPr>
          <a:lstStyle/>
          <a:p>
            <a:pPr marL="349250" indent="-337185">
              <a:lnSpc>
                <a:spcPct val="100000"/>
              </a:lnSpc>
              <a:spcBef>
                <a:spcPts val="870"/>
              </a:spcBef>
              <a:buFont typeface="Times New Roman"/>
              <a:buChar char="•"/>
              <a:tabLst>
                <a:tab pos="349250" algn="l"/>
                <a:tab pos="349885" algn="l"/>
              </a:tabLst>
            </a:pPr>
            <a:r>
              <a:rPr dirty="0" sz="1750">
                <a:solidFill>
                  <a:srgbClr val="191B0E"/>
                </a:solidFill>
                <a:latin typeface="华文楷体"/>
                <a:cs typeface="华文楷体"/>
              </a:rPr>
              <a:t>附件：对缺陷描述的补充说明，可以是以下一些类型：</a:t>
            </a:r>
            <a:endParaRPr sz="1750">
              <a:latin typeface="华文楷体"/>
              <a:cs typeface="华文楷体"/>
            </a:endParaRPr>
          </a:p>
          <a:p>
            <a:pPr lvl="1" marL="814069" indent="-337820">
              <a:lnSpc>
                <a:spcPct val="100000"/>
              </a:lnSpc>
              <a:spcBef>
                <a:spcPts val="680"/>
              </a:spcBef>
              <a:buSzPct val="96551"/>
              <a:buFont typeface="Times New Roman"/>
              <a:buChar char="–"/>
              <a:tabLst>
                <a:tab pos="814069" algn="l"/>
                <a:tab pos="814705" algn="l"/>
              </a:tabLst>
            </a:pPr>
            <a:r>
              <a:rPr dirty="0" sz="1450" spc="-50" i="1">
                <a:solidFill>
                  <a:srgbClr val="191B0E"/>
                </a:solidFill>
                <a:latin typeface="华文楷体"/>
                <a:cs typeface="华文楷体"/>
              </a:rPr>
              <a:t>缺陷症状的截图；</a:t>
            </a:r>
            <a:endParaRPr sz="1450">
              <a:latin typeface="华文楷体"/>
              <a:cs typeface="华文楷体"/>
            </a:endParaRPr>
          </a:p>
          <a:p>
            <a:pPr lvl="1" marL="814069" indent="-337820">
              <a:lnSpc>
                <a:spcPct val="100000"/>
              </a:lnSpc>
              <a:spcBef>
                <a:spcPts val="620"/>
              </a:spcBef>
              <a:buSzPct val="96551"/>
              <a:buFont typeface="Times New Roman"/>
              <a:buChar char="–"/>
              <a:tabLst>
                <a:tab pos="814069" algn="l"/>
                <a:tab pos="814705" algn="l"/>
              </a:tabLst>
            </a:pPr>
            <a:r>
              <a:rPr dirty="0" sz="1450" spc="-50" i="1">
                <a:solidFill>
                  <a:srgbClr val="191B0E"/>
                </a:solidFill>
                <a:latin typeface="华文楷体"/>
                <a:cs typeface="华文楷体"/>
              </a:rPr>
              <a:t>测试使用的数据文件；</a:t>
            </a:r>
            <a:endParaRPr sz="1450">
              <a:latin typeface="华文楷体"/>
              <a:cs typeface="华文楷体"/>
            </a:endParaRPr>
          </a:p>
          <a:p>
            <a:pPr lvl="1" marL="814069" indent="-337185">
              <a:lnSpc>
                <a:spcPct val="100000"/>
              </a:lnSpc>
              <a:spcBef>
                <a:spcPts val="625"/>
              </a:spcBef>
              <a:buSzPct val="96551"/>
              <a:buFont typeface="Times New Roman"/>
              <a:buChar char="–"/>
              <a:tabLst>
                <a:tab pos="814069" algn="l"/>
                <a:tab pos="814705" algn="l"/>
              </a:tabLst>
            </a:pPr>
            <a:r>
              <a:rPr dirty="0" sz="1450" spc="-50" i="1">
                <a:solidFill>
                  <a:srgbClr val="191B0E"/>
                </a:solidFill>
                <a:latin typeface="华文楷体"/>
                <a:cs typeface="华文楷体"/>
              </a:rPr>
              <a:t>缺陷交流的记录，例如相关邮件等；</a:t>
            </a:r>
            <a:endParaRPr sz="1450">
              <a:latin typeface="华文楷体"/>
              <a:cs typeface="华文楷体"/>
            </a:endParaRPr>
          </a:p>
          <a:p>
            <a:pPr lvl="1" marL="814069" indent="-337185">
              <a:lnSpc>
                <a:spcPct val="100000"/>
              </a:lnSpc>
              <a:spcBef>
                <a:spcPts val="625"/>
              </a:spcBef>
              <a:buSzPct val="96551"/>
              <a:buFont typeface="Times New Roman"/>
              <a:buChar char="–"/>
              <a:tabLst>
                <a:tab pos="814069" algn="l"/>
                <a:tab pos="814705" algn="l"/>
              </a:tabLst>
            </a:pPr>
            <a:r>
              <a:rPr dirty="0" sz="1450" spc="-50" i="1">
                <a:solidFill>
                  <a:srgbClr val="191B0E"/>
                </a:solidFill>
                <a:latin typeface="华文楷体"/>
                <a:cs typeface="华文楷体"/>
              </a:rPr>
              <a:t>解决缺陷的补丁程序</a:t>
            </a:r>
            <a:endParaRPr sz="1450">
              <a:latin typeface="华文楷体"/>
              <a:cs typeface="华文楷体"/>
            </a:endParaRPr>
          </a:p>
          <a:p>
            <a:pPr marL="349250" indent="-337185">
              <a:lnSpc>
                <a:spcPct val="100000"/>
              </a:lnSpc>
              <a:spcBef>
                <a:spcPts val="755"/>
              </a:spcBef>
              <a:buFont typeface="Times New Roman"/>
              <a:buChar char="•"/>
              <a:tabLst>
                <a:tab pos="349250" algn="l"/>
                <a:tab pos="349885" algn="l"/>
              </a:tabLst>
            </a:pPr>
            <a:r>
              <a:rPr dirty="0" sz="1750">
                <a:solidFill>
                  <a:srgbClr val="191B0E"/>
                </a:solidFill>
                <a:latin typeface="华文楷体"/>
                <a:cs typeface="华文楷体"/>
              </a:rPr>
              <a:t>其它：</a:t>
            </a:r>
            <a:endParaRPr sz="1750">
              <a:latin typeface="华文楷体"/>
              <a:cs typeface="华文楷体"/>
            </a:endParaRPr>
          </a:p>
          <a:p>
            <a:pPr lvl="1" marL="814069" indent="-337185">
              <a:lnSpc>
                <a:spcPct val="100000"/>
              </a:lnSpc>
              <a:spcBef>
                <a:spcPts val="675"/>
              </a:spcBef>
              <a:buSzPct val="96551"/>
              <a:buFont typeface="Times New Roman"/>
              <a:buChar char="–"/>
              <a:tabLst>
                <a:tab pos="814069" algn="l"/>
                <a:tab pos="814705" algn="l"/>
              </a:tabLst>
            </a:pPr>
            <a:r>
              <a:rPr dirty="0" sz="1450" spc="-50" i="1">
                <a:solidFill>
                  <a:srgbClr val="191B0E"/>
                </a:solidFill>
                <a:latin typeface="华文楷体"/>
                <a:cs typeface="华文楷体"/>
              </a:rPr>
              <a:t>选择合适的缺陷严重性属性；</a:t>
            </a:r>
            <a:endParaRPr sz="1450">
              <a:latin typeface="华文楷体"/>
              <a:cs typeface="华文楷体"/>
            </a:endParaRPr>
          </a:p>
          <a:p>
            <a:pPr lvl="1" marL="814069" indent="-337185">
              <a:lnSpc>
                <a:spcPct val="100000"/>
              </a:lnSpc>
              <a:spcBef>
                <a:spcPts val="625"/>
              </a:spcBef>
              <a:buSzPct val="96551"/>
              <a:buFont typeface="Times New Roman"/>
              <a:buChar char="–"/>
              <a:tabLst>
                <a:tab pos="814069" algn="l"/>
                <a:tab pos="814705" algn="l"/>
              </a:tabLst>
            </a:pPr>
            <a:r>
              <a:rPr dirty="0" sz="1450" spc="-50" i="1">
                <a:solidFill>
                  <a:srgbClr val="191B0E"/>
                </a:solidFill>
                <a:latin typeface="华文楷体"/>
                <a:cs typeface="华文楷体"/>
              </a:rPr>
              <a:t>按相应的规定，填写相应的字段信息</a:t>
            </a:r>
            <a:endParaRPr sz="1450">
              <a:latin typeface="华文楷体"/>
              <a:cs typeface="华文楷体"/>
            </a:endParaRPr>
          </a:p>
          <a:p>
            <a:pPr marL="349250" indent="-337185">
              <a:lnSpc>
                <a:spcPct val="100000"/>
              </a:lnSpc>
              <a:spcBef>
                <a:spcPts val="755"/>
              </a:spcBef>
              <a:buFont typeface="Times New Roman"/>
              <a:buChar char="•"/>
              <a:tabLst>
                <a:tab pos="349250" algn="l"/>
                <a:tab pos="349885" algn="l"/>
              </a:tabLst>
            </a:pPr>
            <a:r>
              <a:rPr dirty="0" sz="1750">
                <a:solidFill>
                  <a:srgbClr val="191B0E"/>
                </a:solidFill>
                <a:latin typeface="华文楷体"/>
                <a:cs typeface="华文楷体"/>
              </a:rPr>
              <a:t>避免常见的错误：</a:t>
            </a:r>
            <a:endParaRPr sz="1750">
              <a:latin typeface="华文楷体"/>
              <a:cs typeface="华文楷体"/>
            </a:endParaRPr>
          </a:p>
          <a:p>
            <a:pPr lvl="1" marL="814069" indent="-337185">
              <a:lnSpc>
                <a:spcPct val="100000"/>
              </a:lnSpc>
              <a:spcBef>
                <a:spcPts val="680"/>
              </a:spcBef>
              <a:buSzPct val="96551"/>
              <a:buFont typeface="Times New Roman"/>
              <a:buChar char="–"/>
              <a:tabLst>
                <a:tab pos="814069" algn="l"/>
                <a:tab pos="814705" algn="l"/>
              </a:tabLst>
            </a:pPr>
            <a:r>
              <a:rPr dirty="0" sz="1450" spc="-55" i="1">
                <a:solidFill>
                  <a:srgbClr val="191B0E"/>
                </a:solidFill>
                <a:latin typeface="华文楷体"/>
                <a:cs typeface="华文楷体"/>
              </a:rPr>
              <a:t>避免使用我、你等人称代词，可以直接使用动词或必要时使用“用户”代替</a:t>
            </a:r>
            <a:endParaRPr sz="1450">
              <a:latin typeface="华文楷体"/>
              <a:cs typeface="华文楷体"/>
            </a:endParaRPr>
          </a:p>
          <a:p>
            <a:pPr lvl="1" marL="814069" indent="-337185">
              <a:lnSpc>
                <a:spcPct val="100000"/>
              </a:lnSpc>
              <a:spcBef>
                <a:spcPts val="625"/>
              </a:spcBef>
              <a:buSzPct val="96551"/>
              <a:buFont typeface="Times New Roman"/>
              <a:buChar char="–"/>
              <a:tabLst>
                <a:tab pos="814069" algn="l"/>
                <a:tab pos="814705" algn="l"/>
              </a:tabLst>
            </a:pPr>
            <a:r>
              <a:rPr dirty="0" sz="1450" spc="-50" i="1">
                <a:solidFill>
                  <a:srgbClr val="191B0E"/>
                </a:solidFill>
                <a:latin typeface="华文楷体"/>
                <a:cs typeface="华文楷体"/>
              </a:rPr>
              <a:t>避免使用情绪化的语言和强调符号；</a:t>
            </a:r>
            <a:endParaRPr sz="1450">
              <a:latin typeface="华文楷体"/>
              <a:cs typeface="华文楷体"/>
            </a:endParaRPr>
          </a:p>
          <a:p>
            <a:pPr lvl="1" marL="814069" indent="-337185">
              <a:lnSpc>
                <a:spcPct val="100000"/>
              </a:lnSpc>
              <a:spcBef>
                <a:spcPts val="625"/>
              </a:spcBef>
              <a:buSzPct val="96551"/>
              <a:buFont typeface="Times New Roman"/>
              <a:buChar char="–"/>
              <a:tabLst>
                <a:tab pos="814069" algn="l"/>
                <a:tab pos="814705" algn="l"/>
              </a:tabLst>
            </a:pPr>
            <a:r>
              <a:rPr dirty="0" sz="1450" spc="-55" i="1">
                <a:solidFill>
                  <a:srgbClr val="191B0E"/>
                </a:solidFill>
                <a:latin typeface="华文楷体"/>
                <a:cs typeface="华文楷体"/>
              </a:rPr>
              <a:t>避免使用诸如“似乎”、“看上去可能”等含义模糊的词汇，而需</a:t>
            </a:r>
            <a:r>
              <a:rPr dirty="0" sz="1450" spc="-60" i="1">
                <a:solidFill>
                  <a:srgbClr val="191B0E"/>
                </a:solidFill>
                <a:latin typeface="华文楷体"/>
                <a:cs typeface="华文楷体"/>
              </a:rPr>
              <a:t>要</a:t>
            </a:r>
            <a:r>
              <a:rPr dirty="0" sz="1450" spc="-55" i="1">
                <a:solidFill>
                  <a:srgbClr val="191B0E"/>
                </a:solidFill>
                <a:latin typeface="华文楷体"/>
                <a:cs typeface="华文楷体"/>
              </a:rPr>
              <a:t>报告确定的缺陷结果；</a:t>
            </a:r>
            <a:endParaRPr sz="1450">
              <a:latin typeface="华文楷体"/>
              <a:cs typeface="华文楷体"/>
            </a:endParaRPr>
          </a:p>
          <a:p>
            <a:pPr lvl="1" marL="814069" indent="-337185">
              <a:lnSpc>
                <a:spcPct val="100000"/>
              </a:lnSpc>
              <a:spcBef>
                <a:spcPts val="620"/>
              </a:spcBef>
              <a:buSzPct val="96551"/>
              <a:buFont typeface="Times New Roman"/>
              <a:buChar char="–"/>
              <a:tabLst>
                <a:tab pos="814069" algn="l"/>
                <a:tab pos="814705" algn="l"/>
              </a:tabLst>
            </a:pPr>
            <a:r>
              <a:rPr dirty="0" sz="1450" spc="-55" i="1">
                <a:solidFill>
                  <a:srgbClr val="191B0E"/>
                </a:solidFill>
                <a:latin typeface="华文楷体"/>
                <a:cs typeface="华文楷体"/>
              </a:rPr>
              <a:t>避免使用自认为比较幽默的语句，只需客观地描述缺陷的信息；</a:t>
            </a:r>
            <a:endParaRPr sz="1450">
              <a:latin typeface="华文楷体"/>
              <a:cs typeface="华文楷体"/>
            </a:endParaRPr>
          </a:p>
          <a:p>
            <a:pPr lvl="1" marL="814069" indent="-337185">
              <a:lnSpc>
                <a:spcPct val="100000"/>
              </a:lnSpc>
              <a:spcBef>
                <a:spcPts val="625"/>
              </a:spcBef>
              <a:buSzPct val="96551"/>
              <a:buFont typeface="Times New Roman"/>
              <a:buChar char="–"/>
              <a:tabLst>
                <a:tab pos="814069" algn="l"/>
                <a:tab pos="814705" algn="l"/>
              </a:tabLst>
            </a:pPr>
            <a:r>
              <a:rPr dirty="0" sz="1450" spc="-55" i="1">
                <a:solidFill>
                  <a:srgbClr val="191B0E"/>
                </a:solidFill>
                <a:latin typeface="华文楷体"/>
                <a:cs typeface="华文楷体"/>
              </a:rPr>
              <a:t>避免提交不确定的测试问题，自己至少需要重现一次再提交。</a:t>
            </a:r>
            <a:endParaRPr sz="1450">
              <a:latin typeface="华文楷体"/>
              <a:cs typeface="华文楷体"/>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2700020" cy="560705"/>
          </a:xfrm>
          <a:prstGeom prst="rect"/>
        </p:spPr>
        <p:txBody>
          <a:bodyPr wrap="square" lIns="0" tIns="13970" rIns="0" bIns="0" rtlCol="0" vert="horz">
            <a:spAutoFit/>
          </a:bodyPr>
          <a:lstStyle/>
          <a:p>
            <a:pPr marL="12700">
              <a:lnSpc>
                <a:spcPct val="100000"/>
              </a:lnSpc>
              <a:spcBef>
                <a:spcPts val="110"/>
              </a:spcBef>
            </a:pPr>
            <a:r>
              <a:rPr dirty="0" spc="10"/>
              <a:t>软件缺陷管理</a:t>
            </a:r>
          </a:p>
        </p:txBody>
      </p:sp>
      <p:sp>
        <p:nvSpPr>
          <p:cNvPr id="3" name="object 3"/>
          <p:cNvSpPr txBox="1"/>
          <p:nvPr/>
        </p:nvSpPr>
        <p:spPr>
          <a:xfrm>
            <a:off x="1272673" y="1942594"/>
            <a:ext cx="2142490" cy="292735"/>
          </a:xfrm>
          <a:prstGeom prst="rect">
            <a:avLst/>
          </a:prstGeom>
        </p:spPr>
        <p:txBody>
          <a:bodyPr wrap="square" lIns="0" tIns="12700" rIns="0" bIns="0" rtlCol="0" vert="horz">
            <a:spAutoFit/>
          </a:bodyPr>
          <a:lstStyle/>
          <a:p>
            <a:pPr marL="349250" indent="-337185">
              <a:lnSpc>
                <a:spcPct val="100000"/>
              </a:lnSpc>
              <a:spcBef>
                <a:spcPts val="100"/>
              </a:spcBef>
              <a:buFont typeface="Franklin Gothic Book"/>
              <a:buChar char="■"/>
              <a:tabLst>
                <a:tab pos="349250" algn="l"/>
                <a:tab pos="349885" algn="l"/>
              </a:tabLst>
            </a:pPr>
            <a:r>
              <a:rPr dirty="0" sz="1750">
                <a:solidFill>
                  <a:srgbClr val="191B0E"/>
                </a:solidFill>
                <a:latin typeface="华文楷体"/>
                <a:cs typeface="华文楷体"/>
              </a:rPr>
              <a:t>软件缺陷管理流程</a:t>
            </a:r>
            <a:endParaRPr sz="1750">
              <a:latin typeface="华文楷体"/>
              <a:cs typeface="华文楷体"/>
            </a:endParaRPr>
          </a:p>
        </p:txBody>
      </p:sp>
      <p:sp>
        <p:nvSpPr>
          <p:cNvPr id="4" name="object 4"/>
          <p:cNvSpPr/>
          <p:nvPr/>
        </p:nvSpPr>
        <p:spPr>
          <a:xfrm>
            <a:off x="2669171" y="2342794"/>
            <a:ext cx="5354573" cy="4065625"/>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2700020" cy="560705"/>
          </a:xfrm>
          <a:prstGeom prst="rect"/>
        </p:spPr>
        <p:txBody>
          <a:bodyPr wrap="square" lIns="0" tIns="13970" rIns="0" bIns="0" rtlCol="0" vert="horz">
            <a:spAutoFit/>
          </a:bodyPr>
          <a:lstStyle/>
          <a:p>
            <a:pPr marL="12700">
              <a:lnSpc>
                <a:spcPct val="100000"/>
              </a:lnSpc>
              <a:spcBef>
                <a:spcPts val="110"/>
              </a:spcBef>
            </a:pPr>
            <a:r>
              <a:rPr dirty="0" spc="10"/>
              <a:t>缺陷管理工具</a:t>
            </a:r>
          </a:p>
        </p:txBody>
      </p:sp>
      <p:sp>
        <p:nvSpPr>
          <p:cNvPr id="3" name="object 3"/>
          <p:cNvSpPr txBox="1"/>
          <p:nvPr/>
        </p:nvSpPr>
        <p:spPr>
          <a:xfrm>
            <a:off x="1272673" y="1897891"/>
            <a:ext cx="8225790" cy="3390265"/>
          </a:xfrm>
          <a:prstGeom prst="rect">
            <a:avLst/>
          </a:prstGeom>
        </p:spPr>
        <p:txBody>
          <a:bodyPr wrap="square" lIns="0" tIns="57150" rIns="0" bIns="0" rtlCol="0" vert="horz">
            <a:spAutoFit/>
          </a:bodyPr>
          <a:lstStyle/>
          <a:p>
            <a:pPr marL="349250" indent="-337185">
              <a:lnSpc>
                <a:spcPct val="100000"/>
              </a:lnSpc>
              <a:spcBef>
                <a:spcPts val="450"/>
              </a:spcBef>
              <a:buChar char="■"/>
              <a:tabLst>
                <a:tab pos="349250" algn="l"/>
                <a:tab pos="349885" algn="l"/>
              </a:tabLst>
            </a:pPr>
            <a:r>
              <a:rPr dirty="0" sz="1750" spc="-20">
                <a:solidFill>
                  <a:srgbClr val="191B0E"/>
                </a:solidFill>
                <a:latin typeface="Franklin Gothic Book"/>
                <a:cs typeface="Franklin Gothic Book"/>
              </a:rPr>
              <a:t>TrackRecord(</a:t>
            </a:r>
            <a:r>
              <a:rPr dirty="0" sz="1750" spc="5">
                <a:solidFill>
                  <a:srgbClr val="191B0E"/>
                </a:solidFill>
                <a:latin typeface="华文楷体"/>
                <a:cs typeface="华文楷体"/>
              </a:rPr>
              <a:t>商</a:t>
            </a:r>
            <a:r>
              <a:rPr dirty="0" sz="1750">
                <a:solidFill>
                  <a:srgbClr val="191B0E"/>
                </a:solidFill>
                <a:latin typeface="华文楷体"/>
                <a:cs typeface="华文楷体"/>
              </a:rPr>
              <a:t>用</a:t>
            </a:r>
            <a:r>
              <a:rPr dirty="0" sz="1750">
                <a:solidFill>
                  <a:srgbClr val="191B0E"/>
                </a:solidFill>
                <a:latin typeface="Franklin Gothic Book"/>
                <a:cs typeface="Franklin Gothic Book"/>
              </a:rPr>
              <a:t>)</a:t>
            </a:r>
            <a:r>
              <a:rPr dirty="0" sz="1750" spc="30">
                <a:solidFill>
                  <a:srgbClr val="77A2BB"/>
                </a:solidFill>
                <a:latin typeface="Franklin Gothic Book"/>
                <a:cs typeface="Franklin Gothic Book"/>
              </a:rPr>
              <a:t> </a:t>
            </a:r>
            <a:r>
              <a:rPr dirty="0" u="sng" sz="1750" spc="-5">
                <a:solidFill>
                  <a:srgbClr val="77A2BB"/>
                </a:solidFill>
                <a:uFill>
                  <a:solidFill>
                    <a:srgbClr val="77A2BB"/>
                  </a:solidFill>
                </a:uFill>
                <a:latin typeface="Franklin Gothic Book"/>
                <a:cs typeface="Franklin Gothic Book"/>
                <a:hlinkClick r:id="rId2"/>
              </a:rPr>
              <a:t>http://www.compuware.com/products/trackrecord.htm</a:t>
            </a:r>
            <a:endParaRPr sz="1750">
              <a:latin typeface="Franklin Gothic Book"/>
              <a:cs typeface="Franklin Gothic Book"/>
            </a:endParaRPr>
          </a:p>
          <a:p>
            <a:pPr lvl="1" marL="814069" marR="5080" indent="-337185">
              <a:lnSpc>
                <a:spcPct val="89300"/>
              </a:lnSpc>
              <a:spcBef>
                <a:spcPts val="615"/>
              </a:spcBef>
              <a:buSzPct val="94594"/>
              <a:buFont typeface="Franklin Gothic Book"/>
              <a:buChar char="–"/>
              <a:tabLst>
                <a:tab pos="814069" algn="l"/>
                <a:tab pos="814705" algn="l"/>
              </a:tabLst>
            </a:pPr>
            <a:r>
              <a:rPr dirty="0" sz="1850" spc="-100" i="1">
                <a:solidFill>
                  <a:srgbClr val="191B0E"/>
                </a:solidFill>
                <a:latin typeface="华文楷体"/>
                <a:cs typeface="华文楷体"/>
              </a:rPr>
              <a:t>一个高级的需求变更和缺陷管理工具，可以帮助组织建立一个系统方法来协 调软件开发、调试、测试和实现。</a:t>
            </a:r>
            <a:r>
              <a:rPr dirty="0" sz="1750" spc="-20" i="1">
                <a:solidFill>
                  <a:srgbClr val="191B0E"/>
                </a:solidFill>
                <a:latin typeface="Franklin Gothic Book"/>
                <a:cs typeface="Franklin Gothic Book"/>
              </a:rPr>
              <a:t>TrackRecord</a:t>
            </a:r>
            <a:r>
              <a:rPr dirty="0" sz="1850" spc="-100" i="1">
                <a:solidFill>
                  <a:srgbClr val="191B0E"/>
                </a:solidFill>
                <a:latin typeface="华文楷体"/>
                <a:cs typeface="华文楷体"/>
              </a:rPr>
              <a:t>支持并加速各种开发过程，并 具有针对开发、测试和管理需求而设计的灵活、开放的体系结构。 </a:t>
            </a:r>
            <a:r>
              <a:rPr dirty="0" sz="1750" spc="-20" i="1">
                <a:solidFill>
                  <a:srgbClr val="191B0E"/>
                </a:solidFill>
                <a:latin typeface="Franklin Gothic Book"/>
                <a:cs typeface="Franklin Gothic Book"/>
              </a:rPr>
              <a:t>TrackRecord</a:t>
            </a:r>
            <a:r>
              <a:rPr dirty="0" sz="1850" spc="-100" i="1">
                <a:solidFill>
                  <a:srgbClr val="191B0E"/>
                </a:solidFill>
                <a:latin typeface="华文楷体"/>
                <a:cs typeface="华文楷体"/>
              </a:rPr>
              <a:t>可以与康博软件其它的开发、测试和支持产品以及第三方产品集 成，从而进行自动化缺陷跟踪、项目管理和整个企业应用的可靠性保证</a:t>
            </a:r>
            <a:endParaRPr sz="1850">
              <a:latin typeface="华文楷体"/>
              <a:cs typeface="华文楷体"/>
            </a:endParaRPr>
          </a:p>
          <a:p>
            <a:pPr marL="349250" indent="-337185">
              <a:lnSpc>
                <a:spcPct val="100000"/>
              </a:lnSpc>
              <a:spcBef>
                <a:spcPts val="975"/>
              </a:spcBef>
              <a:buChar char="■"/>
              <a:tabLst>
                <a:tab pos="349250" algn="l"/>
                <a:tab pos="349885" algn="l"/>
              </a:tabLst>
            </a:pPr>
            <a:r>
              <a:rPr dirty="0" sz="1750">
                <a:solidFill>
                  <a:srgbClr val="191B0E"/>
                </a:solidFill>
                <a:latin typeface="Franklin Gothic Book"/>
                <a:cs typeface="Franklin Gothic Book"/>
              </a:rPr>
              <a:t>Rational </a:t>
            </a:r>
            <a:r>
              <a:rPr dirty="0" sz="1750" spc="-5">
                <a:solidFill>
                  <a:srgbClr val="191B0E"/>
                </a:solidFill>
                <a:latin typeface="Franklin Gothic Book"/>
                <a:cs typeface="Franklin Gothic Book"/>
              </a:rPr>
              <a:t>ClearQuest</a:t>
            </a:r>
            <a:r>
              <a:rPr dirty="0" sz="1750" spc="35">
                <a:solidFill>
                  <a:srgbClr val="77A2BB"/>
                </a:solidFill>
                <a:latin typeface="Franklin Gothic Book"/>
                <a:cs typeface="Franklin Gothic Book"/>
              </a:rPr>
              <a:t> </a:t>
            </a:r>
            <a:r>
              <a:rPr dirty="0" u="sng" sz="1750" spc="-5">
                <a:solidFill>
                  <a:srgbClr val="77A2BB"/>
                </a:solidFill>
                <a:uFill>
                  <a:solidFill>
                    <a:srgbClr val="77A2BB"/>
                  </a:solidFill>
                </a:uFill>
                <a:latin typeface="Franklin Gothic Book"/>
                <a:cs typeface="Franklin Gothic Book"/>
                <a:hlinkClick r:id="rId3"/>
              </a:rPr>
              <a:t>https://www.ibm.com/products/rational-clear</a:t>
            </a:r>
            <a:r>
              <a:rPr dirty="0" u="sng" sz="1750" spc="-5">
                <a:solidFill>
                  <a:srgbClr val="77A2BB"/>
                </a:solidFill>
                <a:uFill>
                  <a:solidFill>
                    <a:srgbClr val="77A2BB"/>
                  </a:solidFill>
                </a:uFill>
                <a:latin typeface="Franklin Gothic Book"/>
                <a:cs typeface="Franklin Gothic Book"/>
              </a:rPr>
              <a:t>quest</a:t>
            </a:r>
            <a:endParaRPr sz="1750">
              <a:latin typeface="Franklin Gothic Book"/>
              <a:cs typeface="Franklin Gothic Book"/>
            </a:endParaRPr>
          </a:p>
          <a:p>
            <a:pPr lvl="1" marL="814069" marR="43815" indent="-337185">
              <a:lnSpc>
                <a:spcPct val="94100"/>
              </a:lnSpc>
              <a:spcBef>
                <a:spcPts val="550"/>
              </a:spcBef>
              <a:buChar char="–"/>
              <a:tabLst>
                <a:tab pos="814069" algn="l"/>
                <a:tab pos="814705" algn="l"/>
              </a:tabLst>
            </a:pPr>
            <a:r>
              <a:rPr dirty="0" sz="1750" spc="-5">
                <a:solidFill>
                  <a:srgbClr val="191B0E"/>
                </a:solidFill>
                <a:latin typeface="Franklin Gothic Book"/>
                <a:cs typeface="Franklin Gothic Book"/>
              </a:rPr>
              <a:t>Rational</a:t>
            </a:r>
            <a:r>
              <a:rPr dirty="0" sz="1750" spc="15">
                <a:solidFill>
                  <a:srgbClr val="191B0E"/>
                </a:solidFill>
                <a:latin typeface="Franklin Gothic Book"/>
                <a:cs typeface="Franklin Gothic Book"/>
              </a:rPr>
              <a:t> </a:t>
            </a:r>
            <a:r>
              <a:rPr dirty="0" sz="1750" spc="-5">
                <a:solidFill>
                  <a:srgbClr val="191B0E"/>
                </a:solidFill>
                <a:latin typeface="Franklin Gothic Book"/>
                <a:cs typeface="Franklin Gothic Book"/>
              </a:rPr>
              <a:t>ClearQuest</a:t>
            </a:r>
            <a:r>
              <a:rPr dirty="0" sz="1750" spc="15">
                <a:solidFill>
                  <a:srgbClr val="191B0E"/>
                </a:solidFill>
                <a:latin typeface="Franklin Gothic Book"/>
                <a:cs typeface="Franklin Gothic Book"/>
              </a:rPr>
              <a:t> </a:t>
            </a:r>
            <a:r>
              <a:rPr dirty="0" sz="1750">
                <a:solidFill>
                  <a:srgbClr val="191B0E"/>
                </a:solidFill>
                <a:latin typeface="华文楷体"/>
                <a:cs typeface="华文楷体"/>
              </a:rPr>
              <a:t>是基于团队的缺陷和变更跟踪解决方案，它包含在 </a:t>
            </a:r>
            <a:r>
              <a:rPr dirty="0" sz="1750">
                <a:solidFill>
                  <a:srgbClr val="191B0E"/>
                </a:solidFill>
                <a:latin typeface="Franklin Gothic Book"/>
                <a:cs typeface="Franklin Gothic Book"/>
              </a:rPr>
              <a:t>Rational</a:t>
            </a:r>
            <a:r>
              <a:rPr dirty="0" sz="1750" spc="10">
                <a:solidFill>
                  <a:srgbClr val="191B0E"/>
                </a:solidFill>
                <a:latin typeface="Franklin Gothic Book"/>
                <a:cs typeface="Franklin Gothic Book"/>
              </a:rPr>
              <a:t> </a:t>
            </a:r>
            <a:r>
              <a:rPr dirty="0" sz="1750" spc="-10">
                <a:solidFill>
                  <a:srgbClr val="191B0E"/>
                </a:solidFill>
                <a:latin typeface="Franklin Gothic Book"/>
                <a:cs typeface="Franklin Gothic Book"/>
              </a:rPr>
              <a:t>Suite</a:t>
            </a:r>
            <a:r>
              <a:rPr dirty="0" sz="1750">
                <a:solidFill>
                  <a:srgbClr val="191B0E"/>
                </a:solidFill>
                <a:latin typeface="华文楷体"/>
                <a:cs typeface="华文楷体"/>
              </a:rPr>
              <a:t>中。</a:t>
            </a:r>
            <a:r>
              <a:rPr dirty="0" sz="1750">
                <a:solidFill>
                  <a:srgbClr val="191B0E"/>
                </a:solidFill>
                <a:latin typeface="Franklin Gothic Book"/>
                <a:cs typeface="Franklin Gothic Book"/>
              </a:rPr>
              <a:t>Rational</a:t>
            </a:r>
            <a:r>
              <a:rPr dirty="0" sz="1750" spc="15">
                <a:solidFill>
                  <a:srgbClr val="191B0E"/>
                </a:solidFill>
                <a:latin typeface="Franklin Gothic Book"/>
                <a:cs typeface="Franklin Gothic Book"/>
              </a:rPr>
              <a:t> </a:t>
            </a:r>
            <a:r>
              <a:rPr dirty="0" sz="1750" spc="-10">
                <a:solidFill>
                  <a:srgbClr val="191B0E"/>
                </a:solidFill>
                <a:latin typeface="Franklin Gothic Book"/>
                <a:cs typeface="Franklin Gothic Book"/>
              </a:rPr>
              <a:t>Suite </a:t>
            </a:r>
            <a:r>
              <a:rPr dirty="0" sz="1750">
                <a:solidFill>
                  <a:srgbClr val="191B0E"/>
                </a:solidFill>
                <a:latin typeface="华文楷体"/>
                <a:cs typeface="华文楷体"/>
              </a:rPr>
              <a:t>是针对分析人员、开发人员和测试人员进行 了优化的一套软件开发全面解决方案。作为它主要组件之一的</a:t>
            </a:r>
            <a:r>
              <a:rPr dirty="0" sz="1750">
                <a:solidFill>
                  <a:srgbClr val="191B0E"/>
                </a:solidFill>
                <a:latin typeface="Franklin Gothic Book"/>
                <a:cs typeface="Franklin Gothic Book"/>
              </a:rPr>
              <a:t>Rational  </a:t>
            </a:r>
            <a:r>
              <a:rPr dirty="0" sz="1750" spc="-5">
                <a:solidFill>
                  <a:srgbClr val="191B0E"/>
                </a:solidFill>
                <a:latin typeface="Franklin Gothic Book"/>
                <a:cs typeface="Franklin Gothic Book"/>
              </a:rPr>
              <a:t>ClearQuest</a:t>
            </a:r>
            <a:r>
              <a:rPr dirty="0" sz="1750" spc="5">
                <a:solidFill>
                  <a:srgbClr val="191B0E"/>
                </a:solidFill>
                <a:latin typeface="Franklin Gothic Book"/>
                <a:cs typeface="Franklin Gothic Book"/>
              </a:rPr>
              <a:t> </a:t>
            </a:r>
            <a:r>
              <a:rPr dirty="0" sz="1750">
                <a:solidFill>
                  <a:srgbClr val="191B0E"/>
                </a:solidFill>
                <a:latin typeface="华文楷体"/>
                <a:cs typeface="华文楷体"/>
              </a:rPr>
              <a:t>是一套高度灵活的缺陷和变更跟踪系统，适用于在任何平台上，  任何类型的项目中，捕获各种类型的变更</a:t>
            </a:r>
            <a:endParaRPr sz="1750">
              <a:latin typeface="华文楷体"/>
              <a:cs typeface="华文楷体"/>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21677" y="771905"/>
            <a:ext cx="10071735" cy="6014720"/>
          </a:xfrm>
          <a:custGeom>
            <a:avLst/>
            <a:gdLst/>
            <a:ahLst/>
            <a:cxnLst/>
            <a:rect l="l" t="t" r="r" b="b"/>
            <a:pathLst>
              <a:path w="10071735" h="6014720">
                <a:moveTo>
                  <a:pt x="0" y="6014466"/>
                </a:moveTo>
                <a:lnTo>
                  <a:pt x="10071475" y="6014466"/>
                </a:lnTo>
                <a:lnTo>
                  <a:pt x="10071475" y="0"/>
                </a:lnTo>
                <a:lnTo>
                  <a:pt x="0" y="0"/>
                </a:lnTo>
                <a:lnTo>
                  <a:pt x="0" y="6014466"/>
                </a:lnTo>
                <a:close/>
              </a:path>
            </a:pathLst>
          </a:custGeom>
          <a:solidFill>
            <a:srgbClr val="EFEDE3"/>
          </a:solidFill>
        </p:spPr>
        <p:txBody>
          <a:bodyPr wrap="square" lIns="0" tIns="0" rIns="0" bIns="0" rtlCol="0"/>
          <a:lstStyle/>
          <a:p/>
        </p:txBody>
      </p:sp>
      <p:sp>
        <p:nvSpPr>
          <p:cNvPr id="3" name="object 3"/>
          <p:cNvSpPr/>
          <p:nvPr/>
        </p:nvSpPr>
        <p:spPr>
          <a:xfrm>
            <a:off x="1403" y="771905"/>
            <a:ext cx="420370" cy="6014720"/>
          </a:xfrm>
          <a:custGeom>
            <a:avLst/>
            <a:gdLst/>
            <a:ahLst/>
            <a:cxnLst/>
            <a:rect l="l" t="t" r="r" b="b"/>
            <a:pathLst>
              <a:path w="420370" h="6014720">
                <a:moveTo>
                  <a:pt x="0" y="6014466"/>
                </a:moveTo>
                <a:lnTo>
                  <a:pt x="419867" y="6014466"/>
                </a:lnTo>
                <a:lnTo>
                  <a:pt x="419867" y="0"/>
                </a:lnTo>
                <a:lnTo>
                  <a:pt x="0" y="0"/>
                </a:lnTo>
                <a:lnTo>
                  <a:pt x="0" y="6014466"/>
                </a:lnTo>
                <a:close/>
              </a:path>
            </a:pathLst>
          </a:custGeom>
          <a:solidFill>
            <a:srgbClr val="EFEDE3"/>
          </a:solidFill>
        </p:spPr>
        <p:txBody>
          <a:bodyPr wrap="square" lIns="0" tIns="0" rIns="0" bIns="0" rtlCol="0"/>
          <a:lstStyle/>
          <a:p/>
        </p:txBody>
      </p:sp>
      <p:sp>
        <p:nvSpPr>
          <p:cNvPr id="4" name="object 4"/>
          <p:cNvSpPr/>
          <p:nvPr/>
        </p:nvSpPr>
        <p:spPr>
          <a:xfrm>
            <a:off x="421271" y="772668"/>
            <a:ext cx="200660" cy="6014085"/>
          </a:xfrm>
          <a:custGeom>
            <a:avLst/>
            <a:gdLst/>
            <a:ahLst/>
            <a:cxnLst/>
            <a:rect l="l" t="t" r="r" b="b"/>
            <a:pathLst>
              <a:path w="200659" h="6014084">
                <a:moveTo>
                  <a:pt x="0" y="0"/>
                </a:moveTo>
                <a:lnTo>
                  <a:pt x="0" y="6013704"/>
                </a:lnTo>
                <a:lnTo>
                  <a:pt x="200406" y="6013704"/>
                </a:lnTo>
                <a:lnTo>
                  <a:pt x="200406" y="0"/>
                </a:lnTo>
                <a:lnTo>
                  <a:pt x="0" y="0"/>
                </a:lnTo>
                <a:close/>
              </a:path>
            </a:pathLst>
          </a:custGeom>
          <a:solidFill>
            <a:srgbClr val="191B0E"/>
          </a:solidFill>
        </p:spPr>
        <p:txBody>
          <a:bodyPr wrap="square" lIns="0" tIns="0" rIns="0" bIns="0" rtlCol="0"/>
          <a:lstStyle/>
          <a:p/>
        </p:txBody>
      </p:sp>
      <p:sp>
        <p:nvSpPr>
          <p:cNvPr id="5" name="object 5"/>
          <p:cNvSpPr/>
          <p:nvPr/>
        </p:nvSpPr>
        <p:spPr>
          <a:xfrm>
            <a:off x="9015869" y="838200"/>
            <a:ext cx="1597152" cy="512063"/>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272673" y="1895728"/>
            <a:ext cx="8260715" cy="3681729"/>
          </a:xfrm>
          <a:prstGeom prst="rect">
            <a:avLst/>
          </a:prstGeom>
        </p:spPr>
        <p:txBody>
          <a:bodyPr wrap="square" lIns="0" tIns="59690" rIns="0" bIns="0" rtlCol="0" vert="horz">
            <a:spAutoFit/>
          </a:bodyPr>
          <a:lstStyle/>
          <a:p>
            <a:pPr marL="349250" indent="-337185">
              <a:lnSpc>
                <a:spcPct val="100000"/>
              </a:lnSpc>
              <a:spcBef>
                <a:spcPts val="470"/>
              </a:spcBef>
              <a:buChar char="■"/>
              <a:tabLst>
                <a:tab pos="349250" algn="l"/>
                <a:tab pos="349885" algn="l"/>
              </a:tabLst>
            </a:pPr>
            <a:r>
              <a:rPr dirty="0" sz="1750" spc="-15">
                <a:solidFill>
                  <a:srgbClr val="191B0E"/>
                </a:solidFill>
                <a:latin typeface="Franklin Gothic Book"/>
                <a:cs typeface="Franklin Gothic Book"/>
              </a:rPr>
              <a:t>BugFree</a:t>
            </a:r>
            <a:r>
              <a:rPr dirty="0" sz="1750" spc="15">
                <a:solidFill>
                  <a:srgbClr val="191B0E"/>
                </a:solidFill>
                <a:latin typeface="Franklin Gothic Book"/>
                <a:cs typeface="Franklin Gothic Book"/>
              </a:rPr>
              <a:t> </a:t>
            </a:r>
            <a:r>
              <a:rPr dirty="0" sz="1750">
                <a:solidFill>
                  <a:srgbClr val="191B0E"/>
                </a:solidFill>
                <a:latin typeface="华文楷体"/>
                <a:cs typeface="华文楷体"/>
              </a:rPr>
              <a:t>（开源）</a:t>
            </a:r>
            <a:r>
              <a:rPr dirty="0" sz="1750" spc="5">
                <a:solidFill>
                  <a:srgbClr val="77A2BB"/>
                </a:solidFill>
                <a:latin typeface="华文楷体"/>
                <a:cs typeface="华文楷体"/>
              </a:rPr>
              <a:t> </a:t>
            </a:r>
            <a:r>
              <a:rPr dirty="0" u="sng" sz="1750" spc="-5">
                <a:solidFill>
                  <a:srgbClr val="77A2BB"/>
                </a:solidFill>
                <a:uFill>
                  <a:solidFill>
                    <a:srgbClr val="77A2BB"/>
                  </a:solidFill>
                </a:uFill>
                <a:latin typeface="Franklin Gothic Book"/>
                <a:cs typeface="Franklin Gothic Book"/>
                <a:hlinkClick r:id="rId3"/>
              </a:rPr>
              <a:t>https://www.zentao.net/</a:t>
            </a:r>
            <a:endParaRPr sz="1750">
              <a:latin typeface="Franklin Gothic Book"/>
              <a:cs typeface="Franklin Gothic Book"/>
            </a:endParaRPr>
          </a:p>
          <a:p>
            <a:pPr lvl="1" marL="814069" marR="206375" indent="-337185">
              <a:lnSpc>
                <a:spcPts val="1980"/>
              </a:lnSpc>
              <a:spcBef>
                <a:spcPts val="660"/>
              </a:spcBef>
              <a:buFont typeface="Franklin Gothic Book"/>
              <a:buChar char="–"/>
              <a:tabLst>
                <a:tab pos="814069" algn="l"/>
                <a:tab pos="814705" algn="l"/>
              </a:tabLst>
            </a:pPr>
            <a:r>
              <a:rPr dirty="0" sz="1750" spc="-15" i="1">
                <a:solidFill>
                  <a:srgbClr val="191B0E"/>
                </a:solidFill>
                <a:latin typeface="Franklin Gothic Book"/>
                <a:cs typeface="Franklin Gothic Book"/>
              </a:rPr>
              <a:t>BugFree</a:t>
            </a:r>
            <a:r>
              <a:rPr dirty="0" sz="1850" spc="-100" i="1">
                <a:solidFill>
                  <a:srgbClr val="191B0E"/>
                </a:solidFill>
                <a:latin typeface="华文楷体"/>
                <a:cs typeface="华文楷体"/>
              </a:rPr>
              <a:t>是借鉴微软的研发流程和</a:t>
            </a:r>
            <a:r>
              <a:rPr dirty="0" sz="1750" spc="-5" i="1">
                <a:solidFill>
                  <a:srgbClr val="191B0E"/>
                </a:solidFill>
                <a:latin typeface="Franklin Gothic Book"/>
                <a:cs typeface="Franklin Gothic Book"/>
              </a:rPr>
              <a:t>Bug</a:t>
            </a:r>
            <a:r>
              <a:rPr dirty="0" sz="1850" spc="-100" i="1">
                <a:solidFill>
                  <a:srgbClr val="191B0E"/>
                </a:solidFill>
                <a:latin typeface="华文楷体"/>
                <a:cs typeface="华文楷体"/>
              </a:rPr>
              <a:t>管理理念，使用</a:t>
            </a:r>
            <a:r>
              <a:rPr dirty="0" sz="1750" spc="-5" i="1">
                <a:solidFill>
                  <a:srgbClr val="191B0E"/>
                </a:solidFill>
                <a:latin typeface="Franklin Gothic Book"/>
                <a:cs typeface="Franklin Gothic Book"/>
              </a:rPr>
              <a:t>PHP+MySQL</a:t>
            </a:r>
            <a:r>
              <a:rPr dirty="0" sz="1850" spc="-100" i="1">
                <a:solidFill>
                  <a:srgbClr val="191B0E"/>
                </a:solidFill>
                <a:latin typeface="华文楷体"/>
                <a:cs typeface="华文楷体"/>
              </a:rPr>
              <a:t>独立写出 的一个</a:t>
            </a:r>
            <a:r>
              <a:rPr dirty="0" sz="1750" spc="-5" i="1">
                <a:solidFill>
                  <a:srgbClr val="191B0E"/>
                </a:solidFill>
                <a:latin typeface="Franklin Gothic Book"/>
                <a:cs typeface="Franklin Gothic Book"/>
              </a:rPr>
              <a:t>Bug</a:t>
            </a:r>
            <a:r>
              <a:rPr dirty="0" sz="1850" spc="-100" i="1">
                <a:solidFill>
                  <a:srgbClr val="191B0E"/>
                </a:solidFill>
                <a:latin typeface="华文楷体"/>
                <a:cs typeface="华文楷体"/>
              </a:rPr>
              <a:t>管理系统。简单实用、免费并且开放源代码</a:t>
            </a:r>
            <a:endParaRPr sz="1850">
              <a:latin typeface="华文楷体"/>
              <a:cs typeface="华文楷体"/>
            </a:endParaRPr>
          </a:p>
          <a:p>
            <a:pPr lvl="1" marL="814069" indent="-337185">
              <a:lnSpc>
                <a:spcPct val="100000"/>
              </a:lnSpc>
              <a:spcBef>
                <a:spcPts val="345"/>
              </a:spcBef>
              <a:buSzPct val="94594"/>
              <a:buFont typeface="Franklin Gothic Book"/>
              <a:buChar char="–"/>
              <a:tabLst>
                <a:tab pos="814069" algn="l"/>
                <a:tab pos="814705" algn="l"/>
              </a:tabLst>
            </a:pPr>
            <a:r>
              <a:rPr dirty="0" sz="1850" spc="-100" i="1">
                <a:solidFill>
                  <a:srgbClr val="191B0E"/>
                </a:solidFill>
                <a:latin typeface="华文楷体"/>
                <a:cs typeface="华文楷体"/>
              </a:rPr>
              <a:t>已升级为禅道，包括了项目管理和</a:t>
            </a:r>
            <a:r>
              <a:rPr dirty="0" sz="1750" spc="-5" i="1">
                <a:solidFill>
                  <a:srgbClr val="191B0E"/>
                </a:solidFill>
                <a:latin typeface="Franklin Gothic Book"/>
                <a:cs typeface="Franklin Gothic Book"/>
              </a:rPr>
              <a:t>bug</a:t>
            </a:r>
            <a:r>
              <a:rPr dirty="0" sz="1850" spc="-100" i="1">
                <a:solidFill>
                  <a:srgbClr val="191B0E"/>
                </a:solidFill>
                <a:latin typeface="华文楷体"/>
                <a:cs typeface="华文楷体"/>
              </a:rPr>
              <a:t>管理等。有开源版本</a:t>
            </a:r>
            <a:endParaRPr sz="1850">
              <a:latin typeface="华文楷体"/>
              <a:cs typeface="华文楷体"/>
            </a:endParaRPr>
          </a:p>
          <a:p>
            <a:pPr marL="349250" indent="-337185">
              <a:lnSpc>
                <a:spcPct val="100000"/>
              </a:lnSpc>
              <a:spcBef>
                <a:spcPts val="910"/>
              </a:spcBef>
              <a:buChar char="■"/>
              <a:tabLst>
                <a:tab pos="349250" algn="l"/>
                <a:tab pos="349885" algn="l"/>
              </a:tabLst>
            </a:pPr>
            <a:r>
              <a:rPr dirty="0" sz="1750">
                <a:solidFill>
                  <a:srgbClr val="191B0E"/>
                </a:solidFill>
                <a:latin typeface="Franklin Gothic Book"/>
                <a:cs typeface="Franklin Gothic Book"/>
              </a:rPr>
              <a:t>Bugzilla</a:t>
            </a:r>
            <a:r>
              <a:rPr dirty="0" sz="1750">
                <a:solidFill>
                  <a:srgbClr val="191B0E"/>
                </a:solidFill>
                <a:latin typeface="华文楷体"/>
                <a:cs typeface="华文楷体"/>
              </a:rPr>
              <a:t>（开源）</a:t>
            </a:r>
            <a:r>
              <a:rPr dirty="0" sz="1750" spc="25">
                <a:solidFill>
                  <a:srgbClr val="77A2BB"/>
                </a:solidFill>
                <a:latin typeface="华文楷体"/>
                <a:cs typeface="华文楷体"/>
              </a:rPr>
              <a:t> </a:t>
            </a:r>
            <a:r>
              <a:rPr dirty="0" u="sng" sz="1750" spc="-5">
                <a:solidFill>
                  <a:srgbClr val="77A2BB"/>
                </a:solidFill>
                <a:uFill>
                  <a:solidFill>
                    <a:srgbClr val="77A2BB"/>
                  </a:solidFill>
                </a:uFill>
                <a:latin typeface="Franklin Gothic Book"/>
                <a:cs typeface="Franklin Gothic Book"/>
                <a:hlinkClick r:id="rId4"/>
              </a:rPr>
              <a:t>https://www.bugzilla.org/</a:t>
            </a:r>
            <a:endParaRPr sz="1750">
              <a:latin typeface="Franklin Gothic Book"/>
              <a:cs typeface="Franklin Gothic Book"/>
            </a:endParaRPr>
          </a:p>
          <a:p>
            <a:pPr lvl="1" marL="814069" marR="5080" indent="-337185">
              <a:lnSpc>
                <a:spcPct val="89100"/>
              </a:lnSpc>
              <a:spcBef>
                <a:spcPts val="630"/>
              </a:spcBef>
              <a:buClr>
                <a:srgbClr val="191B0E"/>
              </a:buClr>
              <a:buFont typeface="Franklin Gothic Book"/>
              <a:buChar char="–"/>
              <a:tabLst>
                <a:tab pos="869315" algn="l"/>
                <a:tab pos="869950" algn="l"/>
              </a:tabLst>
            </a:pPr>
            <a:r>
              <a:rPr dirty="0"/>
              <a:t>	</a:t>
            </a:r>
            <a:r>
              <a:rPr dirty="0" sz="1750" i="1">
                <a:solidFill>
                  <a:srgbClr val="191B0E"/>
                </a:solidFill>
                <a:latin typeface="Franklin Gothic Book"/>
                <a:cs typeface="Franklin Gothic Book"/>
              </a:rPr>
              <a:t>Bugzilla</a:t>
            </a:r>
            <a:r>
              <a:rPr dirty="0" sz="1750" spc="-5" i="1">
                <a:solidFill>
                  <a:srgbClr val="191B0E"/>
                </a:solidFill>
                <a:latin typeface="Franklin Gothic Book"/>
                <a:cs typeface="Franklin Gothic Book"/>
              </a:rPr>
              <a:t> </a:t>
            </a:r>
            <a:r>
              <a:rPr dirty="0" sz="1850" spc="-100" i="1">
                <a:solidFill>
                  <a:srgbClr val="191B0E"/>
                </a:solidFill>
                <a:latin typeface="华文楷体"/>
                <a:cs typeface="华文楷体"/>
              </a:rPr>
              <a:t>是一个“缺陷跟踪系统”或者</a:t>
            </a:r>
            <a:r>
              <a:rPr dirty="0" sz="1850" spc="-30" i="1">
                <a:solidFill>
                  <a:srgbClr val="191B0E"/>
                </a:solidFill>
                <a:latin typeface="华文楷体"/>
                <a:cs typeface="华文楷体"/>
              </a:rPr>
              <a:t>“</a:t>
            </a:r>
            <a:r>
              <a:rPr dirty="0" sz="1750" spc="-30" i="1">
                <a:solidFill>
                  <a:srgbClr val="191B0E"/>
                </a:solidFill>
                <a:latin typeface="Franklin Gothic Book"/>
                <a:cs typeface="Franklin Gothic Book"/>
              </a:rPr>
              <a:t>bug</a:t>
            </a:r>
            <a:r>
              <a:rPr dirty="0" sz="1850" spc="-100" i="1">
                <a:solidFill>
                  <a:srgbClr val="191B0E"/>
                </a:solidFill>
                <a:latin typeface="华文楷体"/>
                <a:cs typeface="华文楷体"/>
              </a:rPr>
              <a:t>跟踪系统”，帮助个人或者小组 开发者有效的跟踪已经发现的错误</a:t>
            </a:r>
            <a:r>
              <a:rPr dirty="0" sz="1750" i="1">
                <a:solidFill>
                  <a:srgbClr val="191B0E"/>
                </a:solidFill>
                <a:latin typeface="Franklin Gothic Book"/>
                <a:cs typeface="Franklin Gothic Book"/>
              </a:rPr>
              <a:t>.</a:t>
            </a:r>
            <a:r>
              <a:rPr dirty="0" sz="1750" spc="5" i="1">
                <a:solidFill>
                  <a:srgbClr val="191B0E"/>
                </a:solidFill>
                <a:latin typeface="Franklin Gothic Book"/>
                <a:cs typeface="Franklin Gothic Book"/>
              </a:rPr>
              <a:t> </a:t>
            </a:r>
            <a:r>
              <a:rPr dirty="0" sz="1850" spc="-100" i="1">
                <a:solidFill>
                  <a:srgbClr val="191B0E"/>
                </a:solidFill>
                <a:latin typeface="华文楷体"/>
                <a:cs typeface="华文楷体"/>
              </a:rPr>
              <a:t>多达数商业缺陷跟踪软件收取昂贵的授 权费用</a:t>
            </a:r>
            <a:r>
              <a:rPr dirty="0" sz="1850" spc="-15" i="1">
                <a:solidFill>
                  <a:srgbClr val="191B0E"/>
                </a:solidFill>
                <a:latin typeface="华文楷体"/>
                <a:cs typeface="华文楷体"/>
              </a:rPr>
              <a:t>，</a:t>
            </a:r>
            <a:r>
              <a:rPr dirty="0" sz="1750" spc="-15" i="1">
                <a:solidFill>
                  <a:srgbClr val="191B0E"/>
                </a:solidFill>
                <a:latin typeface="Franklin Gothic Book"/>
                <a:cs typeface="Franklin Gothic Book"/>
              </a:rPr>
              <a:t>bugzilla</a:t>
            </a:r>
            <a:r>
              <a:rPr dirty="0" sz="1850" spc="-100" i="1">
                <a:solidFill>
                  <a:srgbClr val="191B0E"/>
                </a:solidFill>
                <a:latin typeface="华文楷体"/>
                <a:cs typeface="华文楷体"/>
              </a:rPr>
              <a:t>做为一个免费软件，拥有许多商业软件所不具备的特点，因 而，现在已经成为全球许多组织喜欢的缺陷管理软件</a:t>
            </a:r>
            <a:endParaRPr sz="1850">
              <a:latin typeface="华文楷体"/>
              <a:cs typeface="华文楷体"/>
            </a:endParaRPr>
          </a:p>
          <a:p>
            <a:pPr marL="349250" indent="-337185">
              <a:lnSpc>
                <a:spcPct val="100000"/>
              </a:lnSpc>
              <a:spcBef>
                <a:spcPts val="980"/>
              </a:spcBef>
              <a:buFont typeface="Franklin Gothic Book"/>
              <a:buChar char="■"/>
              <a:tabLst>
                <a:tab pos="349250" algn="l"/>
                <a:tab pos="349885" algn="l"/>
              </a:tabLst>
            </a:pPr>
            <a:r>
              <a:rPr dirty="0" sz="1750" spc="-5" i="1">
                <a:solidFill>
                  <a:srgbClr val="191B0E"/>
                </a:solidFill>
                <a:latin typeface="Franklin Gothic Book"/>
                <a:cs typeface="Franklin Gothic Book"/>
              </a:rPr>
              <a:t>Mantis</a:t>
            </a:r>
            <a:r>
              <a:rPr dirty="0" sz="1750" spc="25" i="1">
                <a:solidFill>
                  <a:srgbClr val="77A2BB"/>
                </a:solidFill>
                <a:latin typeface="Franklin Gothic Book"/>
                <a:cs typeface="Franklin Gothic Book"/>
              </a:rPr>
              <a:t> </a:t>
            </a:r>
            <a:r>
              <a:rPr dirty="0" u="sng" sz="1750" spc="-5" i="1">
                <a:solidFill>
                  <a:srgbClr val="77A2BB"/>
                </a:solidFill>
                <a:uFill>
                  <a:solidFill>
                    <a:srgbClr val="77A2BB"/>
                  </a:solidFill>
                </a:uFill>
                <a:latin typeface="Franklin Gothic Book"/>
                <a:cs typeface="Franklin Gothic Book"/>
              </a:rPr>
              <a:t>https://gitee.com/mirrors/mantisbt</a:t>
            </a:r>
            <a:endParaRPr sz="1750">
              <a:latin typeface="Franklin Gothic Book"/>
              <a:cs typeface="Franklin Gothic Book"/>
            </a:endParaRPr>
          </a:p>
          <a:p>
            <a:pPr lvl="1" marL="814069" marR="93980" indent="-337185">
              <a:lnSpc>
                <a:spcPts val="1980"/>
              </a:lnSpc>
              <a:spcBef>
                <a:spcPts val="585"/>
              </a:spcBef>
              <a:buFont typeface="Franklin Gothic Book"/>
              <a:buChar char="–"/>
              <a:tabLst>
                <a:tab pos="814069" algn="l"/>
                <a:tab pos="814705" algn="l"/>
              </a:tabLst>
            </a:pPr>
            <a:r>
              <a:rPr dirty="0" sz="1750">
                <a:solidFill>
                  <a:srgbClr val="191B0E"/>
                </a:solidFill>
                <a:latin typeface="华文楷体"/>
                <a:cs typeface="华文楷体"/>
              </a:rPr>
              <a:t>基于</a:t>
            </a:r>
            <a:r>
              <a:rPr dirty="0" sz="1750" spc="-5">
                <a:solidFill>
                  <a:srgbClr val="191B0E"/>
                </a:solidFill>
                <a:latin typeface="Franklin Gothic Book"/>
                <a:cs typeface="Franklin Gothic Book"/>
              </a:rPr>
              <a:t>PHP</a:t>
            </a:r>
            <a:r>
              <a:rPr dirty="0" sz="1750">
                <a:solidFill>
                  <a:srgbClr val="191B0E"/>
                </a:solidFill>
                <a:latin typeface="华文楷体"/>
                <a:cs typeface="华文楷体"/>
              </a:rPr>
              <a:t>技术的轻量级的开源</a:t>
            </a:r>
            <a:r>
              <a:rPr dirty="0" u="sng" sz="1750">
                <a:solidFill>
                  <a:srgbClr val="77A2BB"/>
                </a:solidFill>
                <a:uFill>
                  <a:solidFill>
                    <a:srgbClr val="77A2BB"/>
                  </a:solidFill>
                </a:uFill>
                <a:latin typeface="华文楷体"/>
                <a:cs typeface="华文楷体"/>
              </a:rPr>
              <a:t>缺陷跟踪系统</a:t>
            </a:r>
            <a:r>
              <a:rPr dirty="0" sz="1750">
                <a:solidFill>
                  <a:srgbClr val="191B0E"/>
                </a:solidFill>
                <a:latin typeface="华文楷体"/>
                <a:cs typeface="华文楷体"/>
              </a:rPr>
              <a:t>，以</a:t>
            </a:r>
            <a:r>
              <a:rPr dirty="0" sz="1750" spc="-20">
                <a:solidFill>
                  <a:srgbClr val="191B0E"/>
                </a:solidFill>
                <a:latin typeface="Franklin Gothic Book"/>
                <a:cs typeface="Franklin Gothic Book"/>
              </a:rPr>
              <a:t>Web</a:t>
            </a:r>
            <a:r>
              <a:rPr dirty="0" sz="1750">
                <a:solidFill>
                  <a:srgbClr val="191B0E"/>
                </a:solidFill>
                <a:latin typeface="华文楷体"/>
                <a:cs typeface="华文楷体"/>
              </a:rPr>
              <a:t>操作的形式提供项目管 </a:t>
            </a:r>
            <a:r>
              <a:rPr dirty="0" sz="1750">
                <a:solidFill>
                  <a:srgbClr val="191B0E"/>
                </a:solidFill>
                <a:latin typeface="华文楷体"/>
                <a:cs typeface="华文楷体"/>
              </a:rPr>
              <a:t>理及缺陷跟踪服务。在功能上、实用性上足以满足中小型项目的管理及跟踪</a:t>
            </a:r>
            <a:endParaRPr sz="1750">
              <a:latin typeface="华文楷体"/>
              <a:cs typeface="华文楷体"/>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00477" y="3346196"/>
            <a:ext cx="3232150" cy="987425"/>
          </a:xfrm>
          <a:prstGeom prst="rect"/>
        </p:spPr>
        <p:txBody>
          <a:bodyPr wrap="square" lIns="0" tIns="13970" rIns="0" bIns="0" rtlCol="0" vert="horz">
            <a:spAutoFit/>
          </a:bodyPr>
          <a:lstStyle/>
          <a:p>
            <a:pPr marL="12700">
              <a:lnSpc>
                <a:spcPct val="100000"/>
              </a:lnSpc>
              <a:spcBef>
                <a:spcPts val="110"/>
              </a:spcBef>
            </a:pPr>
            <a:r>
              <a:rPr dirty="0" sz="6300" spc="10">
                <a:solidFill>
                  <a:srgbClr val="EFEDE3"/>
                </a:solidFill>
              </a:rPr>
              <a:t>软件测试</a:t>
            </a:r>
            <a:endParaRPr sz="63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3145790" cy="560705"/>
          </a:xfrm>
          <a:prstGeom prst="rect"/>
        </p:spPr>
        <p:txBody>
          <a:bodyPr wrap="square" lIns="0" tIns="13970" rIns="0" bIns="0" rtlCol="0" vert="horz">
            <a:spAutoFit/>
          </a:bodyPr>
          <a:lstStyle/>
          <a:p>
            <a:pPr marL="12700">
              <a:lnSpc>
                <a:spcPct val="100000"/>
              </a:lnSpc>
              <a:spcBef>
                <a:spcPts val="110"/>
              </a:spcBef>
            </a:pPr>
            <a:r>
              <a:rPr dirty="0" spc="10"/>
              <a:t>软件测试的定义</a:t>
            </a:r>
          </a:p>
        </p:txBody>
      </p:sp>
      <p:sp>
        <p:nvSpPr>
          <p:cNvPr id="3" name="object 3"/>
          <p:cNvSpPr txBox="1"/>
          <p:nvPr/>
        </p:nvSpPr>
        <p:spPr>
          <a:xfrm>
            <a:off x="1272673" y="2280538"/>
            <a:ext cx="8115300" cy="1000760"/>
          </a:xfrm>
          <a:prstGeom prst="rect">
            <a:avLst/>
          </a:prstGeom>
        </p:spPr>
        <p:txBody>
          <a:bodyPr wrap="square" lIns="0" tIns="59690" rIns="0" bIns="0" rtlCol="0" vert="horz">
            <a:spAutoFit/>
          </a:bodyPr>
          <a:lstStyle/>
          <a:p>
            <a:pPr marL="349250" indent="-337185">
              <a:lnSpc>
                <a:spcPct val="100000"/>
              </a:lnSpc>
              <a:spcBef>
                <a:spcPts val="470"/>
              </a:spcBef>
              <a:buFont typeface="Franklin Gothic Book"/>
              <a:buChar char="■"/>
              <a:tabLst>
                <a:tab pos="349250" algn="l"/>
                <a:tab pos="349885" algn="l"/>
              </a:tabLst>
            </a:pPr>
            <a:r>
              <a:rPr dirty="0" sz="1750">
                <a:solidFill>
                  <a:srgbClr val="191B0E"/>
                </a:solidFill>
                <a:latin typeface="华文楷体"/>
                <a:cs typeface="华文楷体"/>
              </a:rPr>
              <a:t>软件测试是由“验证</a:t>
            </a:r>
            <a:r>
              <a:rPr dirty="0" sz="1750" spc="-5">
                <a:solidFill>
                  <a:srgbClr val="191B0E"/>
                </a:solidFill>
                <a:latin typeface="Franklin Gothic Book"/>
                <a:cs typeface="Franklin Gothic Book"/>
              </a:rPr>
              <a:t>Verification</a:t>
            </a:r>
            <a:r>
              <a:rPr dirty="0" sz="1750" spc="-5">
                <a:solidFill>
                  <a:srgbClr val="191B0E"/>
                </a:solidFill>
                <a:latin typeface="华文楷体"/>
                <a:cs typeface="华文楷体"/>
              </a:rPr>
              <a:t>”</a:t>
            </a:r>
            <a:r>
              <a:rPr dirty="0" sz="1750">
                <a:solidFill>
                  <a:srgbClr val="191B0E"/>
                </a:solidFill>
                <a:latin typeface="华文楷体"/>
                <a:cs typeface="华文楷体"/>
              </a:rPr>
              <a:t>和“有效性确</a:t>
            </a:r>
            <a:r>
              <a:rPr dirty="0" sz="1750" spc="-5">
                <a:solidFill>
                  <a:srgbClr val="191B0E"/>
                </a:solidFill>
                <a:latin typeface="华文楷体"/>
                <a:cs typeface="华文楷体"/>
              </a:rPr>
              <a:t>认</a:t>
            </a:r>
            <a:r>
              <a:rPr dirty="0" sz="1750" spc="-10">
                <a:solidFill>
                  <a:srgbClr val="191B0E"/>
                </a:solidFill>
                <a:latin typeface="Franklin Gothic Book"/>
                <a:cs typeface="Franklin Gothic Book"/>
              </a:rPr>
              <a:t>Validation</a:t>
            </a:r>
            <a:r>
              <a:rPr dirty="0" sz="1750" spc="-10">
                <a:solidFill>
                  <a:srgbClr val="191B0E"/>
                </a:solidFill>
                <a:latin typeface="华文楷体"/>
                <a:cs typeface="华文楷体"/>
              </a:rPr>
              <a:t>”</a:t>
            </a:r>
            <a:r>
              <a:rPr dirty="0" sz="1750">
                <a:solidFill>
                  <a:srgbClr val="191B0E"/>
                </a:solidFill>
                <a:latin typeface="华文楷体"/>
                <a:cs typeface="华文楷体"/>
              </a:rPr>
              <a:t>活动构成的整体</a:t>
            </a:r>
            <a:endParaRPr sz="1750">
              <a:latin typeface="华文楷体"/>
              <a:cs typeface="华文楷体"/>
            </a:endParaRPr>
          </a:p>
          <a:p>
            <a:pPr lvl="1" marL="814069" indent="-337820">
              <a:lnSpc>
                <a:spcPct val="100000"/>
              </a:lnSpc>
              <a:spcBef>
                <a:spcPts val="390"/>
              </a:spcBef>
              <a:buFont typeface="Franklin Gothic Book"/>
              <a:buChar char="–"/>
              <a:tabLst>
                <a:tab pos="814069" algn="l"/>
                <a:tab pos="814705" algn="l"/>
              </a:tabLst>
            </a:pPr>
            <a:r>
              <a:rPr dirty="0" sz="1750" spc="-5" i="1">
                <a:solidFill>
                  <a:srgbClr val="191B0E"/>
                </a:solidFill>
                <a:latin typeface="Franklin Gothic Book"/>
                <a:cs typeface="Franklin Gothic Book"/>
              </a:rPr>
              <a:t>“</a:t>
            </a:r>
            <a:r>
              <a:rPr dirty="0" sz="1850" spc="-100" i="1">
                <a:solidFill>
                  <a:srgbClr val="191B0E"/>
                </a:solidFill>
                <a:latin typeface="华文楷体"/>
                <a:cs typeface="华文楷体"/>
              </a:rPr>
              <a:t>验证</a:t>
            </a:r>
            <a:r>
              <a:rPr dirty="0" sz="1750" spc="-5" i="1">
                <a:solidFill>
                  <a:srgbClr val="191B0E"/>
                </a:solidFill>
                <a:latin typeface="Franklin Gothic Book"/>
                <a:cs typeface="Franklin Gothic Book"/>
              </a:rPr>
              <a:t>”</a:t>
            </a:r>
            <a:r>
              <a:rPr dirty="0" sz="1850" spc="-100" i="1">
                <a:solidFill>
                  <a:srgbClr val="191B0E"/>
                </a:solidFill>
                <a:latin typeface="华文楷体"/>
                <a:cs typeface="华文楷体"/>
              </a:rPr>
              <a:t>是检验软件是否已正确地实现了产品规格书所定义的系统功能和特性</a:t>
            </a:r>
            <a:endParaRPr sz="1850">
              <a:latin typeface="华文楷体"/>
              <a:cs typeface="华文楷体"/>
            </a:endParaRPr>
          </a:p>
          <a:p>
            <a:pPr lvl="1" marL="814069" indent="-337185">
              <a:lnSpc>
                <a:spcPct val="100000"/>
              </a:lnSpc>
              <a:spcBef>
                <a:spcPts val="375"/>
              </a:spcBef>
              <a:buFont typeface="Franklin Gothic Book"/>
              <a:buChar char="–"/>
              <a:tabLst>
                <a:tab pos="814069" algn="l"/>
                <a:tab pos="814705" algn="l"/>
              </a:tabLst>
            </a:pPr>
            <a:r>
              <a:rPr dirty="0" sz="1750" spc="-5" i="1">
                <a:solidFill>
                  <a:srgbClr val="191B0E"/>
                </a:solidFill>
                <a:latin typeface="Franklin Gothic Book"/>
                <a:cs typeface="Franklin Gothic Book"/>
              </a:rPr>
              <a:t>“</a:t>
            </a:r>
            <a:r>
              <a:rPr dirty="0" sz="1850" spc="-100" i="1">
                <a:solidFill>
                  <a:srgbClr val="191B0E"/>
                </a:solidFill>
                <a:latin typeface="华文楷体"/>
                <a:cs typeface="华文楷体"/>
              </a:rPr>
              <a:t>有效性确认</a:t>
            </a:r>
            <a:r>
              <a:rPr dirty="0" sz="1750" spc="-5" i="1">
                <a:solidFill>
                  <a:srgbClr val="191B0E"/>
                </a:solidFill>
                <a:latin typeface="Franklin Gothic Book"/>
                <a:cs typeface="Franklin Gothic Book"/>
              </a:rPr>
              <a:t>”</a:t>
            </a:r>
            <a:r>
              <a:rPr dirty="0" sz="1850" spc="-100" i="1">
                <a:solidFill>
                  <a:srgbClr val="191B0E"/>
                </a:solidFill>
                <a:latin typeface="华文楷体"/>
                <a:cs typeface="华文楷体"/>
              </a:rPr>
              <a:t>是确认所开发的软件是否满足用户真正需求的活动。</a:t>
            </a:r>
            <a:endParaRPr sz="1850">
              <a:latin typeface="华文楷体"/>
              <a:cs typeface="华文楷体"/>
            </a:endParaRPr>
          </a:p>
        </p:txBody>
      </p:sp>
      <p:sp>
        <p:nvSpPr>
          <p:cNvPr id="4" name="object 4"/>
          <p:cNvSpPr/>
          <p:nvPr/>
        </p:nvSpPr>
        <p:spPr>
          <a:xfrm>
            <a:off x="5932055" y="3391661"/>
            <a:ext cx="3934205" cy="2942844"/>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3970" rIns="0" bIns="0" rtlCol="0" vert="horz">
            <a:spAutoFit/>
          </a:bodyPr>
          <a:lstStyle/>
          <a:p>
            <a:pPr marL="12700">
              <a:lnSpc>
                <a:spcPct val="100000"/>
              </a:lnSpc>
              <a:spcBef>
                <a:spcPts val="110"/>
              </a:spcBef>
            </a:pPr>
            <a:r>
              <a:rPr dirty="0" spc="10"/>
              <a:t>软件测试的对象</a:t>
            </a:r>
          </a:p>
        </p:txBody>
      </p:sp>
      <p:sp>
        <p:nvSpPr>
          <p:cNvPr id="3" name="object 3"/>
          <p:cNvSpPr txBox="1"/>
          <p:nvPr/>
        </p:nvSpPr>
        <p:spPr>
          <a:xfrm>
            <a:off x="1272673" y="1843098"/>
            <a:ext cx="8152130" cy="1416050"/>
          </a:xfrm>
          <a:prstGeom prst="rect">
            <a:avLst/>
          </a:prstGeom>
        </p:spPr>
        <p:txBody>
          <a:bodyPr wrap="square" lIns="0" tIns="112395" rIns="0" bIns="0" rtlCol="0" vert="horz">
            <a:spAutoFit/>
          </a:bodyPr>
          <a:lstStyle/>
          <a:p>
            <a:pPr marL="349250" indent="-337185">
              <a:lnSpc>
                <a:spcPct val="100000"/>
              </a:lnSpc>
              <a:spcBef>
                <a:spcPts val="885"/>
              </a:spcBef>
              <a:buFont typeface="Franklin Gothic Book"/>
              <a:buChar char="■"/>
              <a:tabLst>
                <a:tab pos="349250" algn="l"/>
                <a:tab pos="349885" algn="l"/>
              </a:tabLst>
            </a:pPr>
            <a:r>
              <a:rPr dirty="0" sz="1750">
                <a:solidFill>
                  <a:srgbClr val="191B0E"/>
                </a:solidFill>
                <a:latin typeface="华文楷体"/>
                <a:cs typeface="华文楷体"/>
              </a:rPr>
              <a:t>软件测试不等于程序测试</a:t>
            </a:r>
            <a:endParaRPr sz="1750">
              <a:latin typeface="华文楷体"/>
              <a:cs typeface="华文楷体"/>
            </a:endParaRPr>
          </a:p>
          <a:p>
            <a:pPr marL="349250" indent="-337185">
              <a:lnSpc>
                <a:spcPct val="100000"/>
              </a:lnSpc>
              <a:spcBef>
                <a:spcPts val="830"/>
              </a:spcBef>
              <a:buSzPct val="94594"/>
              <a:buFont typeface="Franklin Gothic Book"/>
              <a:buChar char="■"/>
              <a:tabLst>
                <a:tab pos="349250" algn="l"/>
                <a:tab pos="349885" algn="l"/>
              </a:tabLst>
            </a:pPr>
            <a:r>
              <a:rPr dirty="0" sz="1850" spc="-100" i="1">
                <a:solidFill>
                  <a:srgbClr val="191B0E"/>
                </a:solidFill>
                <a:latin typeface="华文楷体"/>
                <a:cs typeface="华文楷体"/>
              </a:rPr>
              <a:t>软件测试贯串于软件定义和开发的整个过程。</a:t>
            </a:r>
            <a:endParaRPr sz="1850">
              <a:latin typeface="华文楷体"/>
              <a:cs typeface="华文楷体"/>
            </a:endParaRPr>
          </a:p>
          <a:p>
            <a:pPr marL="349250" marR="5080" indent="-337185">
              <a:lnSpc>
                <a:spcPts val="2000"/>
              </a:lnSpc>
              <a:spcBef>
                <a:spcPts val="1040"/>
              </a:spcBef>
              <a:buSzPct val="94594"/>
              <a:buFont typeface="Franklin Gothic Book"/>
              <a:buChar char="■"/>
              <a:tabLst>
                <a:tab pos="349250" algn="l"/>
                <a:tab pos="349885" algn="l"/>
              </a:tabLst>
            </a:pPr>
            <a:r>
              <a:rPr dirty="0" sz="1850" spc="-100" i="1">
                <a:solidFill>
                  <a:srgbClr val="191B0E"/>
                </a:solidFill>
                <a:latin typeface="华文楷体"/>
                <a:cs typeface="华文楷体"/>
              </a:rPr>
              <a:t>软件开发过程中所产生的需求规格说明、概要设计规格说明、详细设计规格说明 </a:t>
            </a:r>
            <a:r>
              <a:rPr dirty="0" sz="1850" spc="-100" i="1">
                <a:solidFill>
                  <a:srgbClr val="191B0E"/>
                </a:solidFill>
                <a:latin typeface="华文楷体"/>
                <a:cs typeface="华文楷体"/>
              </a:rPr>
              <a:t>以及源程序都是软件测试的对象。</a:t>
            </a:r>
            <a:endParaRPr sz="1850">
              <a:latin typeface="华文楷体"/>
              <a:cs typeface="华文楷体"/>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3590925" cy="560705"/>
          </a:xfrm>
          <a:prstGeom prst="rect"/>
        </p:spPr>
        <p:txBody>
          <a:bodyPr wrap="square" lIns="0" tIns="13970" rIns="0" bIns="0" rtlCol="0" vert="horz">
            <a:spAutoFit/>
          </a:bodyPr>
          <a:lstStyle/>
          <a:p>
            <a:pPr marL="12700">
              <a:lnSpc>
                <a:spcPct val="100000"/>
              </a:lnSpc>
              <a:spcBef>
                <a:spcPts val="110"/>
              </a:spcBef>
            </a:pPr>
            <a:r>
              <a:rPr dirty="0" spc="5"/>
              <a:t>软件测试的正面性</a:t>
            </a:r>
          </a:p>
        </p:txBody>
      </p:sp>
      <p:sp>
        <p:nvSpPr>
          <p:cNvPr id="3" name="object 3"/>
          <p:cNvSpPr txBox="1"/>
          <p:nvPr/>
        </p:nvSpPr>
        <p:spPr>
          <a:xfrm>
            <a:off x="1272673" y="1895728"/>
            <a:ext cx="8171180" cy="1581150"/>
          </a:xfrm>
          <a:prstGeom prst="rect">
            <a:avLst/>
          </a:prstGeom>
        </p:spPr>
        <p:txBody>
          <a:bodyPr wrap="square" lIns="0" tIns="59690" rIns="0" bIns="0" rtlCol="0" vert="horz">
            <a:spAutoFit/>
          </a:bodyPr>
          <a:lstStyle/>
          <a:p>
            <a:pPr marL="349250" indent="-337185">
              <a:lnSpc>
                <a:spcPct val="100000"/>
              </a:lnSpc>
              <a:spcBef>
                <a:spcPts val="470"/>
              </a:spcBef>
              <a:buChar char="■"/>
              <a:tabLst>
                <a:tab pos="349250" algn="l"/>
                <a:tab pos="349885" algn="l"/>
              </a:tabLst>
            </a:pPr>
            <a:r>
              <a:rPr dirty="0" sz="1750" spc="-5">
                <a:solidFill>
                  <a:srgbClr val="191B0E"/>
                </a:solidFill>
                <a:latin typeface="Franklin Gothic Book"/>
                <a:cs typeface="Franklin Gothic Book"/>
              </a:rPr>
              <a:t>Bill</a:t>
            </a:r>
            <a:r>
              <a:rPr dirty="0" sz="1750" spc="5">
                <a:solidFill>
                  <a:srgbClr val="191B0E"/>
                </a:solidFill>
                <a:latin typeface="Franklin Gothic Book"/>
                <a:cs typeface="Franklin Gothic Book"/>
              </a:rPr>
              <a:t> </a:t>
            </a:r>
            <a:r>
              <a:rPr dirty="0" sz="1750">
                <a:solidFill>
                  <a:srgbClr val="191B0E"/>
                </a:solidFill>
                <a:latin typeface="Franklin Gothic Book"/>
                <a:cs typeface="Franklin Gothic Book"/>
              </a:rPr>
              <a:t>Hetzel</a:t>
            </a:r>
            <a:r>
              <a:rPr dirty="0" sz="1750">
                <a:solidFill>
                  <a:srgbClr val="191B0E"/>
                </a:solidFill>
                <a:latin typeface="华文楷体"/>
                <a:cs typeface="华文楷体"/>
              </a:rPr>
              <a:t>博士（正向思维的代表）：</a:t>
            </a:r>
            <a:endParaRPr sz="1750">
              <a:latin typeface="华文楷体"/>
              <a:cs typeface="华文楷体"/>
            </a:endParaRPr>
          </a:p>
          <a:p>
            <a:pPr lvl="1" marL="814069" indent="-337820">
              <a:lnSpc>
                <a:spcPct val="100000"/>
              </a:lnSpc>
              <a:spcBef>
                <a:spcPts val="390"/>
              </a:spcBef>
              <a:buSzPct val="94594"/>
              <a:buFont typeface="Franklin Gothic Book"/>
              <a:buChar char="–"/>
              <a:tabLst>
                <a:tab pos="814069" algn="l"/>
                <a:tab pos="814705" algn="l"/>
              </a:tabLst>
            </a:pPr>
            <a:r>
              <a:rPr dirty="0" sz="1850" spc="-100" i="1">
                <a:solidFill>
                  <a:srgbClr val="191B0E"/>
                </a:solidFill>
                <a:latin typeface="华文楷体"/>
                <a:cs typeface="华文楷体"/>
              </a:rPr>
              <a:t>软件测试就是为程序能够按预期设想那样运行而建立足够的信心。</a:t>
            </a:r>
            <a:endParaRPr sz="1850">
              <a:latin typeface="华文楷体"/>
              <a:cs typeface="华文楷体"/>
            </a:endParaRPr>
          </a:p>
          <a:p>
            <a:pPr lvl="1" marL="814069" marR="5080" indent="-337185">
              <a:lnSpc>
                <a:spcPts val="2000"/>
              </a:lnSpc>
              <a:spcBef>
                <a:spcPts val="605"/>
              </a:spcBef>
              <a:buSzPct val="94594"/>
              <a:buFont typeface="Franklin Gothic Book"/>
              <a:buChar char="–"/>
              <a:tabLst>
                <a:tab pos="814069" algn="l"/>
                <a:tab pos="814705" algn="l"/>
              </a:tabLst>
            </a:pPr>
            <a:r>
              <a:rPr dirty="0" sz="1850" spc="-100" i="1">
                <a:solidFill>
                  <a:srgbClr val="191B0E"/>
                </a:solidFill>
                <a:latin typeface="华文楷体"/>
                <a:cs typeface="华文楷体"/>
              </a:rPr>
              <a:t>“软件测试是一系列活动以评价一个程序或系统的特性或能力并确定是否达 </a:t>
            </a:r>
            <a:r>
              <a:rPr dirty="0" sz="1850" spc="-100" i="1">
                <a:solidFill>
                  <a:srgbClr val="191B0E"/>
                </a:solidFill>
                <a:latin typeface="华文楷体"/>
                <a:cs typeface="华文楷体"/>
              </a:rPr>
              <a:t>到预期的结果”</a:t>
            </a:r>
            <a:endParaRPr sz="1850">
              <a:latin typeface="华文楷体"/>
              <a:cs typeface="华文楷体"/>
            </a:endParaRPr>
          </a:p>
          <a:p>
            <a:pPr lvl="1" marL="814069" indent="-337185">
              <a:lnSpc>
                <a:spcPct val="100000"/>
              </a:lnSpc>
              <a:spcBef>
                <a:spcPts val="340"/>
              </a:spcBef>
              <a:buSzPct val="94594"/>
              <a:buFont typeface="Franklin Gothic Book"/>
              <a:buChar char="–"/>
              <a:tabLst>
                <a:tab pos="814069" algn="l"/>
                <a:tab pos="814705" algn="l"/>
              </a:tabLst>
            </a:pPr>
            <a:r>
              <a:rPr dirty="0" sz="1850" spc="-100" i="1">
                <a:solidFill>
                  <a:srgbClr val="191B0E"/>
                </a:solidFill>
                <a:latin typeface="华文楷体"/>
                <a:cs typeface="华文楷体"/>
              </a:rPr>
              <a:t>测试是为了验证软件是否符合用户需求，即验证软件产品是否能正常工作</a:t>
            </a:r>
            <a:endParaRPr sz="1850">
              <a:latin typeface="华文楷体"/>
              <a:cs typeface="华文楷体"/>
            </a:endParaRPr>
          </a:p>
        </p:txBody>
      </p:sp>
      <p:sp>
        <p:nvSpPr>
          <p:cNvPr id="4" name="object 4"/>
          <p:cNvSpPr/>
          <p:nvPr/>
        </p:nvSpPr>
        <p:spPr>
          <a:xfrm>
            <a:off x="7063613" y="4607814"/>
            <a:ext cx="1766316" cy="1701545"/>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8814689" y="4595622"/>
            <a:ext cx="1159763" cy="1738883"/>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30298" y="5142738"/>
            <a:ext cx="1988057" cy="1449324"/>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272673" y="1317751"/>
            <a:ext cx="5149850" cy="560705"/>
          </a:xfrm>
          <a:prstGeom prst="rect"/>
        </p:spPr>
        <p:txBody>
          <a:bodyPr wrap="square" lIns="0" tIns="13970" rIns="0" bIns="0" rtlCol="0" vert="horz">
            <a:spAutoFit/>
          </a:bodyPr>
          <a:lstStyle/>
          <a:p>
            <a:pPr marL="12700">
              <a:lnSpc>
                <a:spcPct val="100000"/>
              </a:lnSpc>
              <a:spcBef>
                <a:spcPts val="110"/>
              </a:spcBef>
            </a:pPr>
            <a:r>
              <a:rPr dirty="0" spc="10">
                <a:solidFill>
                  <a:srgbClr val="000000"/>
                </a:solidFill>
              </a:rPr>
              <a:t>千年虫问题</a:t>
            </a:r>
            <a:r>
              <a:rPr dirty="0">
                <a:solidFill>
                  <a:srgbClr val="000000"/>
                </a:solidFill>
              </a:rPr>
              <a:t>（</a:t>
            </a:r>
            <a:r>
              <a:rPr dirty="0">
                <a:solidFill>
                  <a:srgbClr val="000000"/>
                </a:solidFill>
                <a:latin typeface="黑体"/>
                <a:cs typeface="黑体"/>
              </a:rPr>
              <a:t>1974-2000</a:t>
            </a:r>
            <a:r>
              <a:rPr dirty="0">
                <a:solidFill>
                  <a:srgbClr val="000000"/>
                </a:solidFill>
              </a:rPr>
              <a:t>）</a:t>
            </a:r>
          </a:p>
        </p:txBody>
      </p:sp>
      <p:sp>
        <p:nvSpPr>
          <p:cNvPr id="4" name="object 4"/>
          <p:cNvSpPr txBox="1"/>
          <p:nvPr/>
        </p:nvSpPr>
        <p:spPr>
          <a:xfrm>
            <a:off x="1272673" y="1940308"/>
            <a:ext cx="8158480" cy="4061460"/>
          </a:xfrm>
          <a:prstGeom prst="rect">
            <a:avLst/>
          </a:prstGeom>
        </p:spPr>
        <p:txBody>
          <a:bodyPr wrap="square" lIns="0" tIns="27305" rIns="0" bIns="0" rtlCol="0" vert="horz">
            <a:spAutoFit/>
          </a:bodyPr>
          <a:lstStyle/>
          <a:p>
            <a:pPr marL="349250" marR="5080" indent="-337185">
              <a:lnSpc>
                <a:spcPct val="94500"/>
              </a:lnSpc>
              <a:spcBef>
                <a:spcPts val="215"/>
              </a:spcBef>
              <a:buFont typeface="Franklin Gothic Book"/>
              <a:buChar char="■"/>
              <a:tabLst>
                <a:tab pos="349250" algn="l"/>
                <a:tab pos="349885" algn="l"/>
              </a:tabLst>
            </a:pPr>
            <a:r>
              <a:rPr dirty="0" sz="1750">
                <a:solidFill>
                  <a:srgbClr val="191B0E"/>
                </a:solidFill>
                <a:latin typeface="华文楷体"/>
                <a:cs typeface="华文楷体"/>
              </a:rPr>
              <a:t>在某些使用了计算机程序的智能系统（</a:t>
            </a:r>
            <a:r>
              <a:rPr dirty="0" sz="1750" spc="5">
                <a:solidFill>
                  <a:srgbClr val="191B0E"/>
                </a:solidFill>
                <a:latin typeface="华文楷体"/>
                <a:cs typeface="华文楷体"/>
              </a:rPr>
              <a:t>包</a:t>
            </a:r>
            <a:r>
              <a:rPr dirty="0" sz="1750">
                <a:solidFill>
                  <a:srgbClr val="191B0E"/>
                </a:solidFill>
                <a:latin typeface="华文楷体"/>
                <a:cs typeface="华文楷体"/>
              </a:rPr>
              <a:t>括计算机系统、自动控制芯片等）中，  由于其中的年份只使用两位十进制数来表示，因此当系统进行（或涉及到）跨 世纪的日期处理运算时（如多个日期之间的计算或比较等），就会出现错误的 结果，进而引发各种各样的系统功能紊乱甚至崩溃</a:t>
            </a:r>
            <a:endParaRPr sz="1750">
              <a:latin typeface="华文楷体"/>
              <a:cs typeface="华文楷体"/>
            </a:endParaRPr>
          </a:p>
          <a:p>
            <a:pPr algn="just" marL="349250" marR="194310" indent="-337185">
              <a:lnSpc>
                <a:spcPct val="94100"/>
              </a:lnSpc>
              <a:spcBef>
                <a:spcPts val="1055"/>
              </a:spcBef>
              <a:buFont typeface="Franklin Gothic Book"/>
              <a:buChar char="■"/>
              <a:tabLst>
                <a:tab pos="349885" algn="l"/>
              </a:tabLst>
            </a:pPr>
            <a:r>
              <a:rPr dirty="0" sz="1750">
                <a:solidFill>
                  <a:srgbClr val="191B0E"/>
                </a:solidFill>
                <a:latin typeface="华文楷体"/>
                <a:cs typeface="华文楷体"/>
              </a:rPr>
              <a:t>根源始于</a:t>
            </a:r>
            <a:r>
              <a:rPr dirty="0" sz="1750" spc="-5">
                <a:solidFill>
                  <a:srgbClr val="191B0E"/>
                </a:solidFill>
                <a:latin typeface="Franklin Gothic Book"/>
                <a:cs typeface="Franklin Gothic Book"/>
              </a:rPr>
              <a:t>60</a:t>
            </a:r>
            <a:r>
              <a:rPr dirty="0" sz="1750">
                <a:solidFill>
                  <a:srgbClr val="191B0E"/>
                </a:solidFill>
                <a:latin typeface="华文楷体"/>
                <a:cs typeface="华文楷体"/>
              </a:rPr>
              <a:t>年代。当时计算机存储器的成本很高，如果用四位数字表示年份，  就要多占用存储器空间，就会使成本增加，因此为了节省存储空间，计算机系 统的编程人员采用两位数字表示年份</a:t>
            </a:r>
            <a:endParaRPr sz="1750">
              <a:latin typeface="华文楷体"/>
              <a:cs typeface="华文楷体"/>
            </a:endParaRPr>
          </a:p>
          <a:p>
            <a:pPr algn="just" marL="349250" indent="-337185">
              <a:lnSpc>
                <a:spcPct val="100000"/>
              </a:lnSpc>
              <a:spcBef>
                <a:spcPts val="930"/>
              </a:spcBef>
              <a:buFont typeface="Franklin Gothic Book"/>
              <a:buChar char="■"/>
              <a:tabLst>
                <a:tab pos="349885" algn="l"/>
              </a:tabLst>
            </a:pPr>
            <a:r>
              <a:rPr dirty="0" sz="1750">
                <a:solidFill>
                  <a:srgbClr val="191B0E"/>
                </a:solidFill>
                <a:latin typeface="华文楷体"/>
                <a:cs typeface="华文楷体"/>
              </a:rPr>
              <a:t>影响巨大</a:t>
            </a:r>
            <a:endParaRPr sz="1750">
              <a:latin typeface="华文楷体"/>
              <a:cs typeface="华文楷体"/>
            </a:endParaRPr>
          </a:p>
          <a:p>
            <a:pPr lvl="1" marL="814069" marR="214629" indent="-337185">
              <a:lnSpc>
                <a:spcPts val="2000"/>
              </a:lnSpc>
              <a:spcBef>
                <a:spcPts val="625"/>
              </a:spcBef>
              <a:buFont typeface="Franklin Gothic Book"/>
              <a:buChar char="–"/>
              <a:tabLst>
                <a:tab pos="814069" algn="l"/>
                <a:tab pos="814705" algn="l"/>
              </a:tabLst>
            </a:pPr>
            <a:r>
              <a:rPr dirty="0" sz="1750">
                <a:solidFill>
                  <a:srgbClr val="191B0E"/>
                </a:solidFill>
                <a:latin typeface="华文楷体"/>
                <a:cs typeface="华文楷体"/>
              </a:rPr>
              <a:t>冈比亚政府已宣布当天（周一）为非工作日，以暂时减轻出事机关所要承 </a:t>
            </a:r>
            <a:r>
              <a:rPr dirty="0" sz="1750">
                <a:solidFill>
                  <a:srgbClr val="191B0E"/>
                </a:solidFill>
                <a:latin typeface="华文楷体"/>
                <a:cs typeface="华文楷体"/>
              </a:rPr>
              <a:t>受的压力</a:t>
            </a:r>
            <a:endParaRPr sz="1750">
              <a:latin typeface="华文楷体"/>
              <a:cs typeface="华文楷体"/>
            </a:endParaRPr>
          </a:p>
          <a:p>
            <a:pPr lvl="1" marL="814069" marR="386715" indent="-337185">
              <a:lnSpc>
                <a:spcPts val="1970"/>
              </a:lnSpc>
              <a:spcBef>
                <a:spcPts val="615"/>
              </a:spcBef>
              <a:buFont typeface="Franklin Gothic Book"/>
              <a:buChar char="–"/>
              <a:tabLst>
                <a:tab pos="814069" algn="l"/>
                <a:tab pos="814705" algn="l"/>
              </a:tabLst>
            </a:pPr>
            <a:r>
              <a:rPr dirty="0" sz="1750">
                <a:solidFill>
                  <a:srgbClr val="191B0E"/>
                </a:solidFill>
                <a:latin typeface="华文楷体"/>
                <a:cs typeface="华文楷体"/>
              </a:rPr>
              <a:t>著名的</a:t>
            </a:r>
            <a:r>
              <a:rPr dirty="0" sz="1750" spc="-10">
                <a:solidFill>
                  <a:srgbClr val="191B0E"/>
                </a:solidFill>
                <a:latin typeface="Franklin Gothic Book"/>
                <a:cs typeface="Franklin Gothic Book"/>
              </a:rPr>
              <a:t>7-Eleven</a:t>
            </a:r>
            <a:r>
              <a:rPr dirty="0" sz="1750">
                <a:solidFill>
                  <a:srgbClr val="191B0E"/>
                </a:solidFill>
                <a:latin typeface="华文楷体"/>
                <a:cs typeface="华文楷体"/>
              </a:rPr>
              <a:t>便利连锁店的计算机把</a:t>
            </a:r>
            <a:r>
              <a:rPr dirty="0" sz="1750" spc="-20">
                <a:solidFill>
                  <a:srgbClr val="191B0E"/>
                </a:solidFill>
                <a:latin typeface="Franklin Gothic Book"/>
                <a:cs typeface="Franklin Gothic Book"/>
              </a:rPr>
              <a:t>2001</a:t>
            </a:r>
            <a:r>
              <a:rPr dirty="0" sz="1750">
                <a:solidFill>
                  <a:srgbClr val="191B0E"/>
                </a:solidFill>
                <a:latin typeface="华文楷体"/>
                <a:cs typeface="华文楷体"/>
              </a:rPr>
              <a:t>年当</a:t>
            </a:r>
            <a:r>
              <a:rPr dirty="0" sz="1750" spc="5">
                <a:solidFill>
                  <a:srgbClr val="191B0E"/>
                </a:solidFill>
                <a:latin typeface="华文楷体"/>
                <a:cs typeface="华文楷体"/>
              </a:rPr>
              <a:t>成</a:t>
            </a:r>
            <a:r>
              <a:rPr dirty="0" sz="1750" spc="-25">
                <a:solidFill>
                  <a:srgbClr val="191B0E"/>
                </a:solidFill>
                <a:latin typeface="Franklin Gothic Book"/>
                <a:cs typeface="Franklin Gothic Book"/>
              </a:rPr>
              <a:t>1901</a:t>
            </a:r>
            <a:r>
              <a:rPr dirty="0" sz="1750">
                <a:solidFill>
                  <a:srgbClr val="191B0E"/>
                </a:solidFill>
                <a:latin typeface="华文楷体"/>
                <a:cs typeface="华文楷体"/>
              </a:rPr>
              <a:t>年，使许多使用 信用卡的用户感到不便</a:t>
            </a:r>
            <a:endParaRPr sz="1750">
              <a:latin typeface="华文楷体"/>
              <a:cs typeface="华文楷体"/>
            </a:endParaRPr>
          </a:p>
          <a:p>
            <a:pPr lvl="1" marL="814069" marR="327025" indent="-337185">
              <a:lnSpc>
                <a:spcPts val="1980"/>
              </a:lnSpc>
              <a:spcBef>
                <a:spcPts val="615"/>
              </a:spcBef>
              <a:buFont typeface="Franklin Gothic Book"/>
              <a:buChar char="–"/>
              <a:tabLst>
                <a:tab pos="814069" algn="l"/>
                <a:tab pos="814705" algn="l"/>
              </a:tabLst>
            </a:pPr>
            <a:r>
              <a:rPr dirty="0" sz="1750">
                <a:solidFill>
                  <a:srgbClr val="191B0E"/>
                </a:solidFill>
                <a:latin typeface="华文楷体"/>
                <a:cs typeface="华文楷体"/>
              </a:rPr>
              <a:t>由于电脑千年虫作怪，瑞典多达</a:t>
            </a:r>
            <a:r>
              <a:rPr dirty="0" sz="1750" spc="-35">
                <a:solidFill>
                  <a:srgbClr val="191B0E"/>
                </a:solidFill>
                <a:latin typeface="Franklin Gothic Book"/>
                <a:cs typeface="Franklin Gothic Book"/>
              </a:rPr>
              <a:t>10</a:t>
            </a:r>
            <a:r>
              <a:rPr dirty="0" sz="1750">
                <a:solidFill>
                  <a:srgbClr val="191B0E"/>
                </a:solidFill>
                <a:latin typeface="华文楷体"/>
                <a:cs typeface="华文楷体"/>
              </a:rPr>
              <a:t>万网上银行客户在进</a:t>
            </a:r>
            <a:r>
              <a:rPr dirty="0" sz="1750" spc="5">
                <a:solidFill>
                  <a:srgbClr val="191B0E"/>
                </a:solidFill>
                <a:latin typeface="华文楷体"/>
                <a:cs typeface="华文楷体"/>
              </a:rPr>
              <a:t>入</a:t>
            </a:r>
            <a:r>
              <a:rPr dirty="0" sz="1750" spc="-5">
                <a:solidFill>
                  <a:srgbClr val="191B0E"/>
                </a:solidFill>
                <a:latin typeface="Franklin Gothic Book"/>
                <a:cs typeface="Franklin Gothic Book"/>
              </a:rPr>
              <a:t>2000</a:t>
            </a:r>
            <a:r>
              <a:rPr dirty="0" sz="1750">
                <a:solidFill>
                  <a:srgbClr val="191B0E"/>
                </a:solidFill>
                <a:latin typeface="华文楷体"/>
                <a:cs typeface="华文楷体"/>
              </a:rPr>
              <a:t>年之后无 法进入网上账户</a:t>
            </a:r>
            <a:endParaRPr sz="1750">
              <a:latin typeface="华文楷体"/>
              <a:cs typeface="华文楷体"/>
            </a:endParaRPr>
          </a:p>
        </p:txBody>
      </p:sp>
      <p:sp>
        <p:nvSpPr>
          <p:cNvPr id="5" name="object 5"/>
          <p:cNvSpPr/>
          <p:nvPr/>
        </p:nvSpPr>
        <p:spPr>
          <a:xfrm>
            <a:off x="9351136" y="2184654"/>
            <a:ext cx="1248244" cy="1714500"/>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3590925" cy="560705"/>
          </a:xfrm>
          <a:prstGeom prst="rect"/>
        </p:spPr>
        <p:txBody>
          <a:bodyPr wrap="square" lIns="0" tIns="13970" rIns="0" bIns="0" rtlCol="0" vert="horz">
            <a:spAutoFit/>
          </a:bodyPr>
          <a:lstStyle/>
          <a:p>
            <a:pPr marL="12700">
              <a:lnSpc>
                <a:spcPct val="100000"/>
              </a:lnSpc>
              <a:spcBef>
                <a:spcPts val="110"/>
              </a:spcBef>
            </a:pPr>
            <a:r>
              <a:rPr dirty="0" spc="5"/>
              <a:t>软件测试的反面性</a:t>
            </a:r>
          </a:p>
        </p:txBody>
      </p:sp>
      <p:sp>
        <p:nvSpPr>
          <p:cNvPr id="3" name="object 3"/>
          <p:cNvSpPr txBox="1"/>
          <p:nvPr/>
        </p:nvSpPr>
        <p:spPr>
          <a:xfrm>
            <a:off x="1272673" y="1895728"/>
            <a:ext cx="5944870" cy="1329690"/>
          </a:xfrm>
          <a:prstGeom prst="rect">
            <a:avLst/>
          </a:prstGeom>
        </p:spPr>
        <p:txBody>
          <a:bodyPr wrap="square" lIns="0" tIns="59690" rIns="0" bIns="0" rtlCol="0" vert="horz">
            <a:spAutoFit/>
          </a:bodyPr>
          <a:lstStyle/>
          <a:p>
            <a:pPr marL="349250" indent="-337185">
              <a:lnSpc>
                <a:spcPct val="100000"/>
              </a:lnSpc>
              <a:spcBef>
                <a:spcPts val="470"/>
              </a:spcBef>
              <a:buChar char="■"/>
              <a:tabLst>
                <a:tab pos="349250" algn="l"/>
                <a:tab pos="349885" algn="l"/>
              </a:tabLst>
            </a:pPr>
            <a:r>
              <a:rPr dirty="0" sz="1750" spc="-15">
                <a:solidFill>
                  <a:srgbClr val="191B0E"/>
                </a:solidFill>
                <a:latin typeface="Franklin Gothic Book"/>
                <a:cs typeface="Franklin Gothic Book"/>
              </a:rPr>
              <a:t>Glenford</a:t>
            </a:r>
            <a:r>
              <a:rPr dirty="0" sz="1750" spc="10">
                <a:solidFill>
                  <a:srgbClr val="191B0E"/>
                </a:solidFill>
                <a:latin typeface="Franklin Gothic Book"/>
                <a:cs typeface="Franklin Gothic Book"/>
              </a:rPr>
              <a:t> </a:t>
            </a:r>
            <a:r>
              <a:rPr dirty="0" sz="1750">
                <a:solidFill>
                  <a:srgbClr val="191B0E"/>
                </a:solidFill>
                <a:latin typeface="Franklin Gothic Book"/>
                <a:cs typeface="Franklin Gothic Book"/>
              </a:rPr>
              <a:t>J. </a:t>
            </a:r>
            <a:r>
              <a:rPr dirty="0" sz="1750" spc="-5">
                <a:solidFill>
                  <a:srgbClr val="191B0E"/>
                </a:solidFill>
                <a:latin typeface="Franklin Gothic Book"/>
                <a:cs typeface="Franklin Gothic Book"/>
              </a:rPr>
              <a:t>Myers </a:t>
            </a:r>
            <a:r>
              <a:rPr dirty="0" sz="1750">
                <a:solidFill>
                  <a:srgbClr val="191B0E"/>
                </a:solidFill>
                <a:latin typeface="华文楷体"/>
                <a:cs typeface="华文楷体"/>
              </a:rPr>
              <a:t>（反向思维的代表）：</a:t>
            </a:r>
            <a:endParaRPr sz="1750">
              <a:latin typeface="华文楷体"/>
              <a:cs typeface="华文楷体"/>
            </a:endParaRPr>
          </a:p>
          <a:p>
            <a:pPr lvl="1" marL="814069" indent="-337820">
              <a:lnSpc>
                <a:spcPct val="100000"/>
              </a:lnSpc>
              <a:spcBef>
                <a:spcPts val="390"/>
              </a:spcBef>
              <a:buSzPct val="94594"/>
              <a:buFont typeface="Franklin Gothic Book"/>
              <a:buChar char="–"/>
              <a:tabLst>
                <a:tab pos="814069" algn="l"/>
                <a:tab pos="814705" algn="l"/>
              </a:tabLst>
            </a:pPr>
            <a:r>
              <a:rPr dirty="0" sz="1850" spc="-100" i="1">
                <a:solidFill>
                  <a:srgbClr val="191B0E"/>
                </a:solidFill>
                <a:latin typeface="华文楷体"/>
                <a:cs typeface="华文楷体"/>
              </a:rPr>
              <a:t>测试是为了证明程序有错，而不是证明程序无错误</a:t>
            </a:r>
            <a:endParaRPr sz="1850">
              <a:latin typeface="华文楷体"/>
              <a:cs typeface="华文楷体"/>
            </a:endParaRPr>
          </a:p>
          <a:p>
            <a:pPr lvl="1" marL="814069" indent="-337820">
              <a:lnSpc>
                <a:spcPct val="100000"/>
              </a:lnSpc>
              <a:spcBef>
                <a:spcPts val="375"/>
              </a:spcBef>
              <a:buSzPct val="94594"/>
              <a:buFont typeface="Franklin Gothic Book"/>
              <a:buChar char="–"/>
              <a:tabLst>
                <a:tab pos="814069" algn="l"/>
                <a:tab pos="814705" algn="l"/>
              </a:tabLst>
            </a:pPr>
            <a:r>
              <a:rPr dirty="0" sz="1850" spc="-100" i="1">
                <a:solidFill>
                  <a:srgbClr val="191B0E"/>
                </a:solidFill>
                <a:latin typeface="华文楷体"/>
                <a:cs typeface="华文楷体"/>
              </a:rPr>
              <a:t>一个好的测试用例是在于它能发现至今未发现的错误</a:t>
            </a:r>
            <a:endParaRPr sz="1850">
              <a:latin typeface="华文楷体"/>
              <a:cs typeface="华文楷体"/>
            </a:endParaRPr>
          </a:p>
          <a:p>
            <a:pPr lvl="1" marL="925194" indent="-448309">
              <a:lnSpc>
                <a:spcPct val="100000"/>
              </a:lnSpc>
              <a:spcBef>
                <a:spcPts val="370"/>
              </a:spcBef>
              <a:buSzPct val="94594"/>
              <a:buFont typeface="Franklin Gothic Book"/>
              <a:buChar char="–"/>
              <a:tabLst>
                <a:tab pos="925194" algn="l"/>
                <a:tab pos="925830" algn="l"/>
              </a:tabLst>
            </a:pPr>
            <a:r>
              <a:rPr dirty="0" sz="1850" spc="-100" i="1">
                <a:solidFill>
                  <a:srgbClr val="191B0E"/>
                </a:solidFill>
                <a:latin typeface="华文楷体"/>
                <a:cs typeface="华文楷体"/>
              </a:rPr>
              <a:t>一个成功的测试是发现了至今未发现的错误的测试</a:t>
            </a:r>
            <a:endParaRPr sz="1850">
              <a:latin typeface="华文楷体"/>
              <a:cs typeface="华文楷体"/>
            </a:endParaRPr>
          </a:p>
        </p:txBody>
      </p:sp>
      <p:sp>
        <p:nvSpPr>
          <p:cNvPr id="4" name="object 4"/>
          <p:cNvSpPr/>
          <p:nvPr/>
        </p:nvSpPr>
        <p:spPr>
          <a:xfrm>
            <a:off x="8485517" y="4511040"/>
            <a:ext cx="1144041" cy="1823466"/>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3590925" cy="560705"/>
          </a:xfrm>
          <a:prstGeom prst="rect"/>
        </p:spPr>
        <p:txBody>
          <a:bodyPr wrap="square" lIns="0" tIns="13970" rIns="0" bIns="0" rtlCol="0" vert="horz">
            <a:spAutoFit/>
          </a:bodyPr>
          <a:lstStyle/>
          <a:p>
            <a:pPr marL="12700">
              <a:lnSpc>
                <a:spcPct val="100000"/>
              </a:lnSpc>
              <a:spcBef>
                <a:spcPts val="110"/>
              </a:spcBef>
            </a:pPr>
            <a:r>
              <a:rPr dirty="0" spc="5"/>
              <a:t>软件测试的两面性</a:t>
            </a:r>
          </a:p>
        </p:txBody>
      </p:sp>
      <p:sp>
        <p:nvSpPr>
          <p:cNvPr id="3" name="object 3"/>
          <p:cNvSpPr/>
          <p:nvPr/>
        </p:nvSpPr>
        <p:spPr>
          <a:xfrm>
            <a:off x="4301375" y="2795016"/>
            <a:ext cx="1968500" cy="1243330"/>
          </a:xfrm>
          <a:custGeom>
            <a:avLst/>
            <a:gdLst/>
            <a:ahLst/>
            <a:cxnLst/>
            <a:rect l="l" t="t" r="r" b="b"/>
            <a:pathLst>
              <a:path w="1968500" h="1243329">
                <a:moveTo>
                  <a:pt x="0" y="0"/>
                </a:moveTo>
                <a:lnTo>
                  <a:pt x="0" y="1242822"/>
                </a:lnTo>
                <a:lnTo>
                  <a:pt x="1968245" y="1242821"/>
                </a:lnTo>
                <a:lnTo>
                  <a:pt x="1968245" y="0"/>
                </a:lnTo>
                <a:lnTo>
                  <a:pt x="0" y="0"/>
                </a:lnTo>
                <a:close/>
              </a:path>
            </a:pathLst>
          </a:custGeom>
          <a:solidFill>
            <a:srgbClr val="FFFFFF"/>
          </a:solidFill>
        </p:spPr>
        <p:txBody>
          <a:bodyPr wrap="square" lIns="0" tIns="0" rIns="0" bIns="0" rtlCol="0"/>
          <a:lstStyle/>
          <a:p/>
        </p:txBody>
      </p:sp>
      <p:sp>
        <p:nvSpPr>
          <p:cNvPr id="4" name="object 4"/>
          <p:cNvSpPr/>
          <p:nvPr/>
        </p:nvSpPr>
        <p:spPr>
          <a:xfrm>
            <a:off x="4296803" y="2790444"/>
            <a:ext cx="1977389" cy="1251585"/>
          </a:xfrm>
          <a:custGeom>
            <a:avLst/>
            <a:gdLst/>
            <a:ahLst/>
            <a:cxnLst/>
            <a:rect l="l" t="t" r="r" b="b"/>
            <a:pathLst>
              <a:path w="1977389" h="1251585">
                <a:moveTo>
                  <a:pt x="1977389" y="1251203"/>
                </a:moveTo>
                <a:lnTo>
                  <a:pt x="1977389" y="0"/>
                </a:lnTo>
                <a:lnTo>
                  <a:pt x="0" y="0"/>
                </a:lnTo>
                <a:lnTo>
                  <a:pt x="0" y="1251203"/>
                </a:lnTo>
                <a:lnTo>
                  <a:pt x="4571" y="1251203"/>
                </a:lnTo>
                <a:lnTo>
                  <a:pt x="4571" y="8381"/>
                </a:lnTo>
                <a:lnTo>
                  <a:pt x="8381" y="4571"/>
                </a:lnTo>
                <a:lnTo>
                  <a:pt x="8381" y="8381"/>
                </a:lnTo>
                <a:lnTo>
                  <a:pt x="1968995" y="8381"/>
                </a:lnTo>
                <a:lnTo>
                  <a:pt x="1968995" y="4571"/>
                </a:lnTo>
                <a:lnTo>
                  <a:pt x="1972817" y="8381"/>
                </a:lnTo>
                <a:lnTo>
                  <a:pt x="1972817" y="1251203"/>
                </a:lnTo>
                <a:lnTo>
                  <a:pt x="1977389" y="1251203"/>
                </a:lnTo>
                <a:close/>
              </a:path>
              <a:path w="1977389" h="1251585">
                <a:moveTo>
                  <a:pt x="8381" y="8381"/>
                </a:moveTo>
                <a:lnTo>
                  <a:pt x="8381" y="4571"/>
                </a:lnTo>
                <a:lnTo>
                  <a:pt x="4571" y="8381"/>
                </a:lnTo>
                <a:lnTo>
                  <a:pt x="8381" y="8381"/>
                </a:lnTo>
                <a:close/>
              </a:path>
              <a:path w="1977389" h="1251585">
                <a:moveTo>
                  <a:pt x="8381" y="1242821"/>
                </a:moveTo>
                <a:lnTo>
                  <a:pt x="8381" y="8381"/>
                </a:lnTo>
                <a:lnTo>
                  <a:pt x="4571" y="8381"/>
                </a:lnTo>
                <a:lnTo>
                  <a:pt x="4571" y="1242821"/>
                </a:lnTo>
                <a:lnTo>
                  <a:pt x="8381" y="1242821"/>
                </a:lnTo>
                <a:close/>
              </a:path>
              <a:path w="1977389" h="1251585">
                <a:moveTo>
                  <a:pt x="1972817" y="1242821"/>
                </a:moveTo>
                <a:lnTo>
                  <a:pt x="4571" y="1242821"/>
                </a:lnTo>
                <a:lnTo>
                  <a:pt x="8381" y="1247393"/>
                </a:lnTo>
                <a:lnTo>
                  <a:pt x="8381" y="1251203"/>
                </a:lnTo>
                <a:lnTo>
                  <a:pt x="1968995" y="1251203"/>
                </a:lnTo>
                <a:lnTo>
                  <a:pt x="1968995" y="1247393"/>
                </a:lnTo>
                <a:lnTo>
                  <a:pt x="1972817" y="1242821"/>
                </a:lnTo>
                <a:close/>
              </a:path>
              <a:path w="1977389" h="1251585">
                <a:moveTo>
                  <a:pt x="8381" y="1251203"/>
                </a:moveTo>
                <a:lnTo>
                  <a:pt x="8381" y="1247393"/>
                </a:lnTo>
                <a:lnTo>
                  <a:pt x="4571" y="1242821"/>
                </a:lnTo>
                <a:lnTo>
                  <a:pt x="4571" y="1251203"/>
                </a:lnTo>
                <a:lnTo>
                  <a:pt x="8381" y="1251203"/>
                </a:lnTo>
                <a:close/>
              </a:path>
              <a:path w="1977389" h="1251585">
                <a:moveTo>
                  <a:pt x="1972817" y="8381"/>
                </a:moveTo>
                <a:lnTo>
                  <a:pt x="1968995" y="4571"/>
                </a:lnTo>
                <a:lnTo>
                  <a:pt x="1968995" y="8381"/>
                </a:lnTo>
                <a:lnTo>
                  <a:pt x="1972817" y="8381"/>
                </a:lnTo>
                <a:close/>
              </a:path>
              <a:path w="1977389" h="1251585">
                <a:moveTo>
                  <a:pt x="1972817" y="1242821"/>
                </a:moveTo>
                <a:lnTo>
                  <a:pt x="1972817" y="8381"/>
                </a:lnTo>
                <a:lnTo>
                  <a:pt x="1968995" y="8381"/>
                </a:lnTo>
                <a:lnTo>
                  <a:pt x="1968995" y="1242821"/>
                </a:lnTo>
                <a:lnTo>
                  <a:pt x="1972817" y="1242821"/>
                </a:lnTo>
                <a:close/>
              </a:path>
              <a:path w="1977389" h="1251585">
                <a:moveTo>
                  <a:pt x="1972817" y="1251203"/>
                </a:moveTo>
                <a:lnTo>
                  <a:pt x="1972817" y="1242821"/>
                </a:lnTo>
                <a:lnTo>
                  <a:pt x="1968995" y="1247393"/>
                </a:lnTo>
                <a:lnTo>
                  <a:pt x="1968995" y="1251203"/>
                </a:lnTo>
                <a:lnTo>
                  <a:pt x="1972817" y="1251203"/>
                </a:lnTo>
                <a:close/>
              </a:path>
            </a:pathLst>
          </a:custGeom>
          <a:solidFill>
            <a:srgbClr val="000000"/>
          </a:solidFill>
        </p:spPr>
        <p:txBody>
          <a:bodyPr wrap="square" lIns="0" tIns="0" rIns="0" bIns="0" rtlCol="0"/>
          <a:lstStyle/>
          <a:p/>
        </p:txBody>
      </p:sp>
      <p:sp>
        <p:nvSpPr>
          <p:cNvPr id="5" name="object 5"/>
          <p:cNvSpPr txBox="1"/>
          <p:nvPr/>
        </p:nvSpPr>
        <p:spPr>
          <a:xfrm>
            <a:off x="4301375" y="2829560"/>
            <a:ext cx="1968500" cy="1083945"/>
          </a:xfrm>
          <a:prstGeom prst="rect">
            <a:avLst/>
          </a:prstGeom>
        </p:spPr>
        <p:txBody>
          <a:bodyPr wrap="square" lIns="0" tIns="15875" rIns="0" bIns="0" rtlCol="0" vert="horz">
            <a:spAutoFit/>
          </a:bodyPr>
          <a:lstStyle/>
          <a:p>
            <a:pPr algn="just" marL="79375" marR="69850">
              <a:lnSpc>
                <a:spcPct val="98900"/>
              </a:lnSpc>
              <a:spcBef>
                <a:spcPts val="125"/>
              </a:spcBef>
            </a:pPr>
            <a:r>
              <a:rPr dirty="0" sz="1750" spc="30">
                <a:latin typeface="宋体"/>
                <a:cs typeface="宋体"/>
              </a:rPr>
              <a:t>评价一个程序或系 统的特性或能力并 确定是否达到预期 </a:t>
            </a:r>
            <a:r>
              <a:rPr dirty="0" sz="1750">
                <a:latin typeface="宋体"/>
                <a:cs typeface="宋体"/>
              </a:rPr>
              <a:t>的结果</a:t>
            </a:r>
            <a:endParaRPr sz="1750">
              <a:latin typeface="宋体"/>
              <a:cs typeface="宋体"/>
            </a:endParaRPr>
          </a:p>
        </p:txBody>
      </p:sp>
      <p:sp>
        <p:nvSpPr>
          <p:cNvPr id="6" name="object 6"/>
          <p:cNvSpPr/>
          <p:nvPr/>
        </p:nvSpPr>
        <p:spPr>
          <a:xfrm>
            <a:off x="4302137" y="4370070"/>
            <a:ext cx="1967864" cy="1243330"/>
          </a:xfrm>
          <a:custGeom>
            <a:avLst/>
            <a:gdLst/>
            <a:ahLst/>
            <a:cxnLst/>
            <a:rect l="l" t="t" r="r" b="b"/>
            <a:pathLst>
              <a:path w="1967864" h="1243329">
                <a:moveTo>
                  <a:pt x="0" y="0"/>
                </a:moveTo>
                <a:lnTo>
                  <a:pt x="0" y="1242822"/>
                </a:lnTo>
                <a:lnTo>
                  <a:pt x="1967483" y="1242822"/>
                </a:lnTo>
                <a:lnTo>
                  <a:pt x="1967483" y="0"/>
                </a:lnTo>
                <a:lnTo>
                  <a:pt x="0" y="0"/>
                </a:lnTo>
                <a:close/>
              </a:path>
            </a:pathLst>
          </a:custGeom>
          <a:solidFill>
            <a:srgbClr val="FFFFFF"/>
          </a:solidFill>
        </p:spPr>
        <p:txBody>
          <a:bodyPr wrap="square" lIns="0" tIns="0" rIns="0" bIns="0" rtlCol="0"/>
          <a:lstStyle/>
          <a:p/>
        </p:txBody>
      </p:sp>
      <p:sp>
        <p:nvSpPr>
          <p:cNvPr id="7" name="object 7"/>
          <p:cNvSpPr/>
          <p:nvPr/>
        </p:nvSpPr>
        <p:spPr>
          <a:xfrm>
            <a:off x="4298327" y="4365497"/>
            <a:ext cx="1976120" cy="1251585"/>
          </a:xfrm>
          <a:custGeom>
            <a:avLst/>
            <a:gdLst/>
            <a:ahLst/>
            <a:cxnLst/>
            <a:rect l="l" t="t" r="r" b="b"/>
            <a:pathLst>
              <a:path w="1976120" h="1251585">
                <a:moveTo>
                  <a:pt x="1975866" y="1251203"/>
                </a:moveTo>
                <a:lnTo>
                  <a:pt x="1975866" y="0"/>
                </a:lnTo>
                <a:lnTo>
                  <a:pt x="0" y="0"/>
                </a:lnTo>
                <a:lnTo>
                  <a:pt x="0" y="1251204"/>
                </a:lnTo>
                <a:lnTo>
                  <a:pt x="3809" y="1251204"/>
                </a:lnTo>
                <a:lnTo>
                  <a:pt x="3809" y="8382"/>
                </a:lnTo>
                <a:lnTo>
                  <a:pt x="7619" y="4572"/>
                </a:lnTo>
                <a:lnTo>
                  <a:pt x="7619" y="8382"/>
                </a:lnTo>
                <a:lnTo>
                  <a:pt x="1967471" y="8381"/>
                </a:lnTo>
                <a:lnTo>
                  <a:pt x="1967471" y="4572"/>
                </a:lnTo>
                <a:lnTo>
                  <a:pt x="1971293" y="8381"/>
                </a:lnTo>
                <a:lnTo>
                  <a:pt x="1971293" y="1251203"/>
                </a:lnTo>
                <a:lnTo>
                  <a:pt x="1975866" y="1251203"/>
                </a:lnTo>
                <a:close/>
              </a:path>
              <a:path w="1976120" h="1251585">
                <a:moveTo>
                  <a:pt x="7619" y="8382"/>
                </a:moveTo>
                <a:lnTo>
                  <a:pt x="7619" y="4572"/>
                </a:lnTo>
                <a:lnTo>
                  <a:pt x="3809" y="8382"/>
                </a:lnTo>
                <a:lnTo>
                  <a:pt x="7619" y="8382"/>
                </a:lnTo>
                <a:close/>
              </a:path>
              <a:path w="1976120" h="1251585">
                <a:moveTo>
                  <a:pt x="7619" y="1242822"/>
                </a:moveTo>
                <a:lnTo>
                  <a:pt x="7619" y="8382"/>
                </a:lnTo>
                <a:lnTo>
                  <a:pt x="3809" y="8382"/>
                </a:lnTo>
                <a:lnTo>
                  <a:pt x="3809" y="1242822"/>
                </a:lnTo>
                <a:lnTo>
                  <a:pt x="7619" y="1242822"/>
                </a:lnTo>
                <a:close/>
              </a:path>
              <a:path w="1976120" h="1251585">
                <a:moveTo>
                  <a:pt x="1971293" y="1242822"/>
                </a:moveTo>
                <a:lnTo>
                  <a:pt x="3809" y="1242822"/>
                </a:lnTo>
                <a:lnTo>
                  <a:pt x="7619" y="1247393"/>
                </a:lnTo>
                <a:lnTo>
                  <a:pt x="7619" y="1251204"/>
                </a:lnTo>
                <a:lnTo>
                  <a:pt x="1967471" y="1251203"/>
                </a:lnTo>
                <a:lnTo>
                  <a:pt x="1967471" y="1247393"/>
                </a:lnTo>
                <a:lnTo>
                  <a:pt x="1971293" y="1242822"/>
                </a:lnTo>
                <a:close/>
              </a:path>
              <a:path w="1976120" h="1251585">
                <a:moveTo>
                  <a:pt x="7619" y="1251204"/>
                </a:moveTo>
                <a:lnTo>
                  <a:pt x="7619" y="1247393"/>
                </a:lnTo>
                <a:lnTo>
                  <a:pt x="3809" y="1242822"/>
                </a:lnTo>
                <a:lnTo>
                  <a:pt x="3809" y="1251204"/>
                </a:lnTo>
                <a:lnTo>
                  <a:pt x="7619" y="1251204"/>
                </a:lnTo>
                <a:close/>
              </a:path>
              <a:path w="1976120" h="1251585">
                <a:moveTo>
                  <a:pt x="1971293" y="8381"/>
                </a:moveTo>
                <a:lnTo>
                  <a:pt x="1967471" y="4572"/>
                </a:lnTo>
                <a:lnTo>
                  <a:pt x="1967471" y="8381"/>
                </a:lnTo>
                <a:lnTo>
                  <a:pt x="1971293" y="8381"/>
                </a:lnTo>
                <a:close/>
              </a:path>
              <a:path w="1976120" h="1251585">
                <a:moveTo>
                  <a:pt x="1971293" y="1242822"/>
                </a:moveTo>
                <a:lnTo>
                  <a:pt x="1971293" y="8381"/>
                </a:lnTo>
                <a:lnTo>
                  <a:pt x="1967471" y="8381"/>
                </a:lnTo>
                <a:lnTo>
                  <a:pt x="1967471" y="1242822"/>
                </a:lnTo>
                <a:lnTo>
                  <a:pt x="1971293" y="1242822"/>
                </a:lnTo>
                <a:close/>
              </a:path>
              <a:path w="1976120" h="1251585">
                <a:moveTo>
                  <a:pt x="1971293" y="1251203"/>
                </a:moveTo>
                <a:lnTo>
                  <a:pt x="1971293" y="1242822"/>
                </a:lnTo>
                <a:lnTo>
                  <a:pt x="1967471" y="1247393"/>
                </a:lnTo>
                <a:lnTo>
                  <a:pt x="1967471" y="1251203"/>
                </a:lnTo>
                <a:lnTo>
                  <a:pt x="1971293" y="1251203"/>
                </a:lnTo>
                <a:close/>
              </a:path>
            </a:pathLst>
          </a:custGeom>
          <a:solidFill>
            <a:srgbClr val="000000"/>
          </a:solidFill>
        </p:spPr>
        <p:txBody>
          <a:bodyPr wrap="square" lIns="0" tIns="0" rIns="0" bIns="0" rtlCol="0"/>
          <a:lstStyle/>
          <a:p/>
        </p:txBody>
      </p:sp>
      <p:sp>
        <p:nvSpPr>
          <p:cNvPr id="8" name="object 8"/>
          <p:cNvSpPr txBox="1"/>
          <p:nvPr/>
        </p:nvSpPr>
        <p:spPr>
          <a:xfrm>
            <a:off x="4302137" y="4404614"/>
            <a:ext cx="1967864" cy="817244"/>
          </a:xfrm>
          <a:prstGeom prst="rect">
            <a:avLst/>
          </a:prstGeom>
        </p:spPr>
        <p:txBody>
          <a:bodyPr wrap="square" lIns="0" tIns="17145" rIns="0" bIns="0" rtlCol="0" vert="horz">
            <a:spAutoFit/>
          </a:bodyPr>
          <a:lstStyle/>
          <a:p>
            <a:pPr algn="just" marL="80645" marR="68580">
              <a:lnSpc>
                <a:spcPct val="98300"/>
              </a:lnSpc>
              <a:spcBef>
                <a:spcPts val="135"/>
              </a:spcBef>
            </a:pPr>
            <a:r>
              <a:rPr dirty="0" sz="1750" spc="30">
                <a:latin typeface="宋体"/>
                <a:cs typeface="宋体"/>
              </a:rPr>
              <a:t>测试是为发现错误 而针对某个程序或 </a:t>
            </a:r>
            <a:r>
              <a:rPr dirty="0" sz="1750">
                <a:latin typeface="宋体"/>
                <a:cs typeface="宋体"/>
              </a:rPr>
              <a:t>系统的执行过程</a:t>
            </a:r>
            <a:endParaRPr sz="1750">
              <a:latin typeface="宋体"/>
              <a:cs typeface="宋体"/>
            </a:endParaRPr>
          </a:p>
        </p:txBody>
      </p:sp>
      <p:sp>
        <p:nvSpPr>
          <p:cNvPr id="9" name="object 9"/>
          <p:cNvSpPr txBox="1"/>
          <p:nvPr/>
        </p:nvSpPr>
        <p:spPr>
          <a:xfrm>
            <a:off x="1642243" y="3561841"/>
            <a:ext cx="293370" cy="1295400"/>
          </a:xfrm>
          <a:prstGeom prst="rect">
            <a:avLst/>
          </a:prstGeom>
        </p:spPr>
        <p:txBody>
          <a:bodyPr wrap="square" lIns="0" tIns="17145" rIns="0" bIns="0" rtlCol="0" vert="horz">
            <a:spAutoFit/>
          </a:bodyPr>
          <a:lstStyle/>
          <a:p>
            <a:pPr algn="just" marL="12700" marR="5080">
              <a:lnSpc>
                <a:spcPct val="98800"/>
              </a:lnSpc>
              <a:spcBef>
                <a:spcPts val="135"/>
              </a:spcBef>
            </a:pPr>
            <a:r>
              <a:rPr dirty="0" sz="2100" spc="-5" b="1">
                <a:latin typeface="宋体"/>
                <a:cs typeface="宋体"/>
              </a:rPr>
              <a:t>软 件 测 试</a:t>
            </a:r>
            <a:endParaRPr sz="2100">
              <a:latin typeface="宋体"/>
              <a:cs typeface="宋体"/>
            </a:endParaRPr>
          </a:p>
        </p:txBody>
      </p:sp>
      <p:sp>
        <p:nvSpPr>
          <p:cNvPr id="10" name="object 10"/>
          <p:cNvSpPr/>
          <p:nvPr/>
        </p:nvSpPr>
        <p:spPr>
          <a:xfrm>
            <a:off x="2275979" y="2989326"/>
            <a:ext cx="1504950" cy="890269"/>
          </a:xfrm>
          <a:custGeom>
            <a:avLst/>
            <a:gdLst/>
            <a:ahLst/>
            <a:cxnLst/>
            <a:rect l="l" t="t" r="r" b="b"/>
            <a:pathLst>
              <a:path w="1504950" h="890270">
                <a:moveTo>
                  <a:pt x="0" y="0"/>
                </a:moveTo>
                <a:lnTo>
                  <a:pt x="0" y="890015"/>
                </a:lnTo>
                <a:lnTo>
                  <a:pt x="1504949" y="890015"/>
                </a:lnTo>
                <a:lnTo>
                  <a:pt x="1504949" y="0"/>
                </a:lnTo>
                <a:lnTo>
                  <a:pt x="0" y="0"/>
                </a:lnTo>
                <a:close/>
              </a:path>
            </a:pathLst>
          </a:custGeom>
          <a:solidFill>
            <a:srgbClr val="FFFFFF"/>
          </a:solidFill>
        </p:spPr>
        <p:txBody>
          <a:bodyPr wrap="square" lIns="0" tIns="0" rIns="0" bIns="0" rtlCol="0"/>
          <a:lstStyle/>
          <a:p/>
        </p:txBody>
      </p:sp>
      <p:sp>
        <p:nvSpPr>
          <p:cNvPr id="11" name="object 11"/>
          <p:cNvSpPr/>
          <p:nvPr/>
        </p:nvSpPr>
        <p:spPr>
          <a:xfrm>
            <a:off x="2272169" y="2985516"/>
            <a:ext cx="1513840" cy="898525"/>
          </a:xfrm>
          <a:custGeom>
            <a:avLst/>
            <a:gdLst/>
            <a:ahLst/>
            <a:cxnLst/>
            <a:rect l="l" t="t" r="r" b="b"/>
            <a:pathLst>
              <a:path w="1513839" h="898525">
                <a:moveTo>
                  <a:pt x="1513332" y="898398"/>
                </a:moveTo>
                <a:lnTo>
                  <a:pt x="1513332" y="0"/>
                </a:lnTo>
                <a:lnTo>
                  <a:pt x="0" y="0"/>
                </a:lnTo>
                <a:lnTo>
                  <a:pt x="0" y="898398"/>
                </a:lnTo>
                <a:lnTo>
                  <a:pt x="3810" y="898398"/>
                </a:lnTo>
                <a:lnTo>
                  <a:pt x="3810" y="8382"/>
                </a:lnTo>
                <a:lnTo>
                  <a:pt x="8381" y="3810"/>
                </a:lnTo>
                <a:lnTo>
                  <a:pt x="8381" y="8382"/>
                </a:lnTo>
                <a:lnTo>
                  <a:pt x="1504949" y="8382"/>
                </a:lnTo>
                <a:lnTo>
                  <a:pt x="1504949" y="3810"/>
                </a:lnTo>
                <a:lnTo>
                  <a:pt x="1508759" y="8382"/>
                </a:lnTo>
                <a:lnTo>
                  <a:pt x="1508759" y="898398"/>
                </a:lnTo>
                <a:lnTo>
                  <a:pt x="1513332" y="898398"/>
                </a:lnTo>
                <a:close/>
              </a:path>
              <a:path w="1513839" h="898525">
                <a:moveTo>
                  <a:pt x="8381" y="8382"/>
                </a:moveTo>
                <a:lnTo>
                  <a:pt x="8381" y="3810"/>
                </a:lnTo>
                <a:lnTo>
                  <a:pt x="3810" y="8382"/>
                </a:lnTo>
                <a:lnTo>
                  <a:pt x="8381" y="8382"/>
                </a:lnTo>
                <a:close/>
              </a:path>
              <a:path w="1513839" h="898525">
                <a:moveTo>
                  <a:pt x="8381" y="890016"/>
                </a:moveTo>
                <a:lnTo>
                  <a:pt x="8381" y="8382"/>
                </a:lnTo>
                <a:lnTo>
                  <a:pt x="3810" y="8382"/>
                </a:lnTo>
                <a:lnTo>
                  <a:pt x="3810" y="890016"/>
                </a:lnTo>
                <a:lnTo>
                  <a:pt x="8381" y="890016"/>
                </a:lnTo>
                <a:close/>
              </a:path>
              <a:path w="1513839" h="898525">
                <a:moveTo>
                  <a:pt x="1508759" y="890016"/>
                </a:moveTo>
                <a:lnTo>
                  <a:pt x="3810" y="890016"/>
                </a:lnTo>
                <a:lnTo>
                  <a:pt x="8381" y="893826"/>
                </a:lnTo>
                <a:lnTo>
                  <a:pt x="8382" y="898398"/>
                </a:lnTo>
                <a:lnTo>
                  <a:pt x="1504949" y="898398"/>
                </a:lnTo>
                <a:lnTo>
                  <a:pt x="1504949" y="893826"/>
                </a:lnTo>
                <a:lnTo>
                  <a:pt x="1508759" y="890016"/>
                </a:lnTo>
                <a:close/>
              </a:path>
              <a:path w="1513839" h="898525">
                <a:moveTo>
                  <a:pt x="8382" y="898398"/>
                </a:moveTo>
                <a:lnTo>
                  <a:pt x="8381" y="893826"/>
                </a:lnTo>
                <a:lnTo>
                  <a:pt x="3810" y="890016"/>
                </a:lnTo>
                <a:lnTo>
                  <a:pt x="3810" y="898398"/>
                </a:lnTo>
                <a:lnTo>
                  <a:pt x="8382" y="898398"/>
                </a:lnTo>
                <a:close/>
              </a:path>
              <a:path w="1513839" h="898525">
                <a:moveTo>
                  <a:pt x="1508759" y="8382"/>
                </a:moveTo>
                <a:lnTo>
                  <a:pt x="1504949" y="3810"/>
                </a:lnTo>
                <a:lnTo>
                  <a:pt x="1504949" y="8382"/>
                </a:lnTo>
                <a:lnTo>
                  <a:pt x="1508759" y="8382"/>
                </a:lnTo>
                <a:close/>
              </a:path>
              <a:path w="1513839" h="898525">
                <a:moveTo>
                  <a:pt x="1508759" y="890016"/>
                </a:moveTo>
                <a:lnTo>
                  <a:pt x="1508759" y="8382"/>
                </a:lnTo>
                <a:lnTo>
                  <a:pt x="1504949" y="8382"/>
                </a:lnTo>
                <a:lnTo>
                  <a:pt x="1504949" y="890016"/>
                </a:lnTo>
                <a:lnTo>
                  <a:pt x="1508759" y="890016"/>
                </a:lnTo>
                <a:close/>
              </a:path>
              <a:path w="1513839" h="898525">
                <a:moveTo>
                  <a:pt x="1508759" y="898398"/>
                </a:moveTo>
                <a:lnTo>
                  <a:pt x="1508759" y="890016"/>
                </a:lnTo>
                <a:lnTo>
                  <a:pt x="1504949" y="893826"/>
                </a:lnTo>
                <a:lnTo>
                  <a:pt x="1504949" y="898398"/>
                </a:lnTo>
                <a:lnTo>
                  <a:pt x="1508759" y="898398"/>
                </a:lnTo>
                <a:close/>
              </a:path>
            </a:pathLst>
          </a:custGeom>
          <a:solidFill>
            <a:srgbClr val="000000"/>
          </a:solidFill>
        </p:spPr>
        <p:txBody>
          <a:bodyPr wrap="square" lIns="0" tIns="0" rIns="0" bIns="0" rtlCol="0"/>
          <a:lstStyle/>
          <a:p/>
        </p:txBody>
      </p:sp>
      <p:sp>
        <p:nvSpPr>
          <p:cNvPr id="12" name="object 12"/>
          <p:cNvSpPr txBox="1"/>
          <p:nvPr/>
        </p:nvSpPr>
        <p:spPr>
          <a:xfrm>
            <a:off x="2275979" y="3013963"/>
            <a:ext cx="1504950" cy="452755"/>
          </a:xfrm>
          <a:prstGeom prst="rect">
            <a:avLst/>
          </a:prstGeom>
        </p:spPr>
        <p:txBody>
          <a:bodyPr wrap="square" lIns="0" tIns="12700" rIns="0" bIns="0" rtlCol="0" vert="horz">
            <a:spAutoFit/>
          </a:bodyPr>
          <a:lstStyle/>
          <a:p>
            <a:pPr marL="39370" marR="31115" indent="265430">
              <a:lnSpc>
                <a:spcPct val="100000"/>
              </a:lnSpc>
              <a:spcBef>
                <a:spcPts val="100"/>
              </a:spcBef>
            </a:pPr>
            <a:r>
              <a:rPr dirty="0" sz="1400" b="1">
                <a:latin typeface="宋体"/>
                <a:cs typeface="宋体"/>
              </a:rPr>
              <a:t>正向思维</a:t>
            </a:r>
            <a:r>
              <a:rPr dirty="0" sz="1400">
                <a:latin typeface="宋体"/>
                <a:cs typeface="宋体"/>
              </a:rPr>
              <a:t>－  </a:t>
            </a:r>
            <a:r>
              <a:rPr dirty="0" sz="1400">
                <a:latin typeface="宋体"/>
                <a:cs typeface="宋体"/>
              </a:rPr>
              <a:t>验证软件正常工作</a:t>
            </a:r>
            <a:endParaRPr sz="1400">
              <a:latin typeface="宋体"/>
              <a:cs typeface="宋体"/>
            </a:endParaRPr>
          </a:p>
        </p:txBody>
      </p:sp>
      <p:sp>
        <p:nvSpPr>
          <p:cNvPr id="13" name="object 13"/>
          <p:cNvSpPr/>
          <p:nvPr/>
        </p:nvSpPr>
        <p:spPr>
          <a:xfrm>
            <a:off x="2291981" y="4496561"/>
            <a:ext cx="1461135" cy="939165"/>
          </a:xfrm>
          <a:custGeom>
            <a:avLst/>
            <a:gdLst/>
            <a:ahLst/>
            <a:cxnLst/>
            <a:rect l="l" t="t" r="r" b="b"/>
            <a:pathLst>
              <a:path w="1461135" h="939164">
                <a:moveTo>
                  <a:pt x="0" y="0"/>
                </a:moveTo>
                <a:lnTo>
                  <a:pt x="0" y="938784"/>
                </a:lnTo>
                <a:lnTo>
                  <a:pt x="1460753" y="938784"/>
                </a:lnTo>
                <a:lnTo>
                  <a:pt x="1460753" y="0"/>
                </a:lnTo>
                <a:lnTo>
                  <a:pt x="0" y="0"/>
                </a:lnTo>
                <a:close/>
              </a:path>
            </a:pathLst>
          </a:custGeom>
          <a:solidFill>
            <a:srgbClr val="FFFFFF"/>
          </a:solidFill>
        </p:spPr>
        <p:txBody>
          <a:bodyPr wrap="square" lIns="0" tIns="0" rIns="0" bIns="0" rtlCol="0"/>
          <a:lstStyle/>
          <a:p/>
        </p:txBody>
      </p:sp>
      <p:sp>
        <p:nvSpPr>
          <p:cNvPr id="14" name="object 14"/>
          <p:cNvSpPr/>
          <p:nvPr/>
        </p:nvSpPr>
        <p:spPr>
          <a:xfrm>
            <a:off x="2288171" y="4492752"/>
            <a:ext cx="1468755" cy="946785"/>
          </a:xfrm>
          <a:custGeom>
            <a:avLst/>
            <a:gdLst/>
            <a:ahLst/>
            <a:cxnLst/>
            <a:rect l="l" t="t" r="r" b="b"/>
            <a:pathLst>
              <a:path w="1468754" h="946785">
                <a:moveTo>
                  <a:pt x="1468373" y="946403"/>
                </a:moveTo>
                <a:lnTo>
                  <a:pt x="1468373" y="0"/>
                </a:lnTo>
                <a:lnTo>
                  <a:pt x="0" y="0"/>
                </a:lnTo>
                <a:lnTo>
                  <a:pt x="0" y="946403"/>
                </a:lnTo>
                <a:lnTo>
                  <a:pt x="3810" y="946403"/>
                </a:lnTo>
                <a:lnTo>
                  <a:pt x="3810" y="7620"/>
                </a:lnTo>
                <a:lnTo>
                  <a:pt x="8381" y="3810"/>
                </a:lnTo>
                <a:lnTo>
                  <a:pt x="8381" y="7620"/>
                </a:lnTo>
                <a:lnTo>
                  <a:pt x="1459991" y="7620"/>
                </a:lnTo>
                <a:lnTo>
                  <a:pt x="1459991" y="3810"/>
                </a:lnTo>
                <a:lnTo>
                  <a:pt x="1464563" y="7620"/>
                </a:lnTo>
                <a:lnTo>
                  <a:pt x="1464563" y="946403"/>
                </a:lnTo>
                <a:lnTo>
                  <a:pt x="1468373" y="946403"/>
                </a:lnTo>
                <a:close/>
              </a:path>
              <a:path w="1468754" h="946785">
                <a:moveTo>
                  <a:pt x="8381" y="7620"/>
                </a:moveTo>
                <a:lnTo>
                  <a:pt x="8381" y="3810"/>
                </a:lnTo>
                <a:lnTo>
                  <a:pt x="3810" y="7620"/>
                </a:lnTo>
                <a:lnTo>
                  <a:pt x="8381" y="7620"/>
                </a:lnTo>
                <a:close/>
              </a:path>
              <a:path w="1468754" h="946785">
                <a:moveTo>
                  <a:pt x="8381" y="938022"/>
                </a:moveTo>
                <a:lnTo>
                  <a:pt x="8381" y="7620"/>
                </a:lnTo>
                <a:lnTo>
                  <a:pt x="3810" y="7620"/>
                </a:lnTo>
                <a:lnTo>
                  <a:pt x="3810" y="938022"/>
                </a:lnTo>
                <a:lnTo>
                  <a:pt x="8381" y="938022"/>
                </a:lnTo>
                <a:close/>
              </a:path>
              <a:path w="1468754" h="946785">
                <a:moveTo>
                  <a:pt x="1464563" y="938022"/>
                </a:moveTo>
                <a:lnTo>
                  <a:pt x="3810" y="938022"/>
                </a:lnTo>
                <a:lnTo>
                  <a:pt x="8381" y="942594"/>
                </a:lnTo>
                <a:lnTo>
                  <a:pt x="8381" y="946403"/>
                </a:lnTo>
                <a:lnTo>
                  <a:pt x="1459991" y="946403"/>
                </a:lnTo>
                <a:lnTo>
                  <a:pt x="1459991" y="942594"/>
                </a:lnTo>
                <a:lnTo>
                  <a:pt x="1464563" y="938022"/>
                </a:lnTo>
                <a:close/>
              </a:path>
              <a:path w="1468754" h="946785">
                <a:moveTo>
                  <a:pt x="8381" y="946403"/>
                </a:moveTo>
                <a:lnTo>
                  <a:pt x="8381" y="942594"/>
                </a:lnTo>
                <a:lnTo>
                  <a:pt x="3810" y="938022"/>
                </a:lnTo>
                <a:lnTo>
                  <a:pt x="3810" y="946403"/>
                </a:lnTo>
                <a:lnTo>
                  <a:pt x="8381" y="946403"/>
                </a:lnTo>
                <a:close/>
              </a:path>
              <a:path w="1468754" h="946785">
                <a:moveTo>
                  <a:pt x="1464563" y="7620"/>
                </a:moveTo>
                <a:lnTo>
                  <a:pt x="1459991" y="3810"/>
                </a:lnTo>
                <a:lnTo>
                  <a:pt x="1459991" y="7620"/>
                </a:lnTo>
                <a:lnTo>
                  <a:pt x="1464563" y="7620"/>
                </a:lnTo>
                <a:close/>
              </a:path>
              <a:path w="1468754" h="946785">
                <a:moveTo>
                  <a:pt x="1464563" y="938022"/>
                </a:moveTo>
                <a:lnTo>
                  <a:pt x="1464563" y="7620"/>
                </a:lnTo>
                <a:lnTo>
                  <a:pt x="1459991" y="7620"/>
                </a:lnTo>
                <a:lnTo>
                  <a:pt x="1459991" y="938022"/>
                </a:lnTo>
                <a:lnTo>
                  <a:pt x="1464563" y="938022"/>
                </a:lnTo>
                <a:close/>
              </a:path>
              <a:path w="1468754" h="946785">
                <a:moveTo>
                  <a:pt x="1464563" y="946403"/>
                </a:moveTo>
                <a:lnTo>
                  <a:pt x="1464563" y="938022"/>
                </a:lnTo>
                <a:lnTo>
                  <a:pt x="1459991" y="942594"/>
                </a:lnTo>
                <a:lnTo>
                  <a:pt x="1459991" y="946403"/>
                </a:lnTo>
                <a:lnTo>
                  <a:pt x="1464563" y="946403"/>
                </a:lnTo>
                <a:close/>
              </a:path>
            </a:pathLst>
          </a:custGeom>
          <a:solidFill>
            <a:srgbClr val="000000"/>
          </a:solidFill>
        </p:spPr>
        <p:txBody>
          <a:bodyPr wrap="square" lIns="0" tIns="0" rIns="0" bIns="0" rtlCol="0"/>
          <a:lstStyle/>
          <a:p/>
        </p:txBody>
      </p:sp>
      <p:sp>
        <p:nvSpPr>
          <p:cNvPr id="15" name="object 15"/>
          <p:cNvSpPr txBox="1"/>
          <p:nvPr/>
        </p:nvSpPr>
        <p:spPr>
          <a:xfrm>
            <a:off x="2291981" y="4521200"/>
            <a:ext cx="1461135" cy="452755"/>
          </a:xfrm>
          <a:prstGeom prst="rect">
            <a:avLst/>
          </a:prstGeom>
        </p:spPr>
        <p:txBody>
          <a:bodyPr wrap="square" lIns="0" tIns="12700" rIns="0" bIns="0" rtlCol="0" vert="horz">
            <a:spAutoFit/>
          </a:bodyPr>
          <a:lstStyle/>
          <a:p>
            <a:pPr marL="105410" marR="99695" indent="176530">
              <a:lnSpc>
                <a:spcPct val="100000"/>
              </a:lnSpc>
              <a:spcBef>
                <a:spcPts val="100"/>
              </a:spcBef>
            </a:pPr>
            <a:r>
              <a:rPr dirty="0" sz="1400" b="1">
                <a:latin typeface="宋体"/>
                <a:cs typeface="宋体"/>
              </a:rPr>
              <a:t>逆向思维</a:t>
            </a:r>
            <a:r>
              <a:rPr dirty="0" sz="1400">
                <a:latin typeface="宋体"/>
                <a:cs typeface="宋体"/>
              </a:rPr>
              <a:t>－  </a:t>
            </a:r>
            <a:r>
              <a:rPr dirty="0" sz="1400">
                <a:latin typeface="宋体"/>
                <a:cs typeface="宋体"/>
              </a:rPr>
              <a:t>假定软件有错误</a:t>
            </a:r>
            <a:endParaRPr sz="1400">
              <a:latin typeface="宋体"/>
              <a:cs typeface="宋体"/>
            </a:endParaRPr>
          </a:p>
        </p:txBody>
      </p:sp>
      <p:sp>
        <p:nvSpPr>
          <p:cNvPr id="16" name="object 16"/>
          <p:cNvSpPr/>
          <p:nvPr/>
        </p:nvSpPr>
        <p:spPr>
          <a:xfrm>
            <a:off x="1928507" y="3573779"/>
            <a:ext cx="346710" cy="1426845"/>
          </a:xfrm>
          <a:custGeom>
            <a:avLst/>
            <a:gdLst/>
            <a:ahLst/>
            <a:cxnLst/>
            <a:rect l="l" t="t" r="r" b="b"/>
            <a:pathLst>
              <a:path w="346710" h="1426845">
                <a:moveTo>
                  <a:pt x="48180" y="712878"/>
                </a:moveTo>
                <a:lnTo>
                  <a:pt x="38862" y="710945"/>
                </a:lnTo>
                <a:lnTo>
                  <a:pt x="22098" y="709421"/>
                </a:lnTo>
                <a:lnTo>
                  <a:pt x="3810" y="708659"/>
                </a:lnTo>
                <a:lnTo>
                  <a:pt x="1524" y="708659"/>
                </a:lnTo>
                <a:lnTo>
                  <a:pt x="0" y="710945"/>
                </a:lnTo>
                <a:lnTo>
                  <a:pt x="0" y="715518"/>
                </a:lnTo>
                <a:lnTo>
                  <a:pt x="1524" y="717041"/>
                </a:lnTo>
                <a:lnTo>
                  <a:pt x="22098" y="716942"/>
                </a:lnTo>
                <a:lnTo>
                  <a:pt x="38862" y="714755"/>
                </a:lnTo>
                <a:lnTo>
                  <a:pt x="48180" y="712878"/>
                </a:lnTo>
                <a:close/>
              </a:path>
              <a:path w="346710" h="1426845">
                <a:moveTo>
                  <a:pt x="346710" y="8381"/>
                </a:moveTo>
                <a:lnTo>
                  <a:pt x="346710" y="0"/>
                </a:lnTo>
                <a:lnTo>
                  <a:pt x="328422" y="0"/>
                </a:lnTo>
                <a:lnTo>
                  <a:pt x="267035" y="11260"/>
                </a:lnTo>
                <a:lnTo>
                  <a:pt x="221403" y="31827"/>
                </a:lnTo>
                <a:lnTo>
                  <a:pt x="185847" y="63913"/>
                </a:lnTo>
                <a:lnTo>
                  <a:pt x="171450" y="107441"/>
                </a:lnTo>
                <a:lnTo>
                  <a:pt x="171450" y="609600"/>
                </a:lnTo>
                <a:lnTo>
                  <a:pt x="170688" y="614171"/>
                </a:lnTo>
                <a:lnTo>
                  <a:pt x="154514" y="652854"/>
                </a:lnTo>
                <a:lnTo>
                  <a:pt x="120653" y="680475"/>
                </a:lnTo>
                <a:lnTo>
                  <a:pt x="78662" y="698186"/>
                </a:lnTo>
                <a:lnTo>
                  <a:pt x="38100" y="707135"/>
                </a:lnTo>
                <a:lnTo>
                  <a:pt x="3810" y="708659"/>
                </a:lnTo>
                <a:lnTo>
                  <a:pt x="22098" y="709421"/>
                </a:lnTo>
                <a:lnTo>
                  <a:pt x="38862" y="710945"/>
                </a:lnTo>
                <a:lnTo>
                  <a:pt x="48180" y="712878"/>
                </a:lnTo>
                <a:lnTo>
                  <a:pt x="83288" y="705803"/>
                </a:lnTo>
                <a:lnTo>
                  <a:pt x="129220" y="685109"/>
                </a:lnTo>
                <a:lnTo>
                  <a:pt x="165025" y="652950"/>
                </a:lnTo>
                <a:lnTo>
                  <a:pt x="179070" y="609600"/>
                </a:lnTo>
                <a:lnTo>
                  <a:pt x="179070" y="107441"/>
                </a:lnTo>
                <a:lnTo>
                  <a:pt x="179832" y="102107"/>
                </a:lnTo>
                <a:lnTo>
                  <a:pt x="196834" y="63285"/>
                </a:lnTo>
                <a:lnTo>
                  <a:pt x="230009" y="36333"/>
                </a:lnTo>
                <a:lnTo>
                  <a:pt x="271243" y="19217"/>
                </a:lnTo>
                <a:lnTo>
                  <a:pt x="312420" y="9905"/>
                </a:lnTo>
                <a:lnTo>
                  <a:pt x="328422" y="8451"/>
                </a:lnTo>
                <a:lnTo>
                  <a:pt x="346710" y="8381"/>
                </a:lnTo>
                <a:close/>
              </a:path>
              <a:path w="346710" h="1426845">
                <a:moveTo>
                  <a:pt x="346710" y="1426464"/>
                </a:moveTo>
                <a:lnTo>
                  <a:pt x="346710" y="1418082"/>
                </a:lnTo>
                <a:lnTo>
                  <a:pt x="329184" y="1417320"/>
                </a:lnTo>
                <a:lnTo>
                  <a:pt x="312420" y="1415795"/>
                </a:lnTo>
                <a:lnTo>
                  <a:pt x="270604" y="1407028"/>
                </a:lnTo>
                <a:lnTo>
                  <a:pt x="227747" y="1388230"/>
                </a:lnTo>
                <a:lnTo>
                  <a:pt x="193889" y="1358831"/>
                </a:lnTo>
                <a:lnTo>
                  <a:pt x="179070" y="1318260"/>
                </a:lnTo>
                <a:lnTo>
                  <a:pt x="179070" y="810768"/>
                </a:lnTo>
                <a:lnTo>
                  <a:pt x="162254" y="769758"/>
                </a:lnTo>
                <a:lnTo>
                  <a:pt x="126411" y="739459"/>
                </a:lnTo>
                <a:lnTo>
                  <a:pt x="81845" y="719858"/>
                </a:lnTo>
                <a:lnTo>
                  <a:pt x="48180" y="712878"/>
                </a:lnTo>
                <a:lnTo>
                  <a:pt x="38862" y="714755"/>
                </a:lnTo>
                <a:lnTo>
                  <a:pt x="22098" y="716942"/>
                </a:lnTo>
                <a:lnTo>
                  <a:pt x="3810" y="717041"/>
                </a:lnTo>
                <a:lnTo>
                  <a:pt x="21336" y="717804"/>
                </a:lnTo>
                <a:lnTo>
                  <a:pt x="38100" y="719327"/>
                </a:lnTo>
                <a:lnTo>
                  <a:pt x="79658" y="728126"/>
                </a:lnTo>
                <a:lnTo>
                  <a:pt x="122486" y="746769"/>
                </a:lnTo>
                <a:lnTo>
                  <a:pt x="156459" y="775885"/>
                </a:lnTo>
                <a:lnTo>
                  <a:pt x="171450" y="816101"/>
                </a:lnTo>
                <a:lnTo>
                  <a:pt x="171450" y="1324356"/>
                </a:lnTo>
                <a:lnTo>
                  <a:pt x="187963" y="1365245"/>
                </a:lnTo>
                <a:lnTo>
                  <a:pt x="224132" y="1395603"/>
                </a:lnTo>
                <a:lnTo>
                  <a:pt x="269012" y="1415292"/>
                </a:lnTo>
                <a:lnTo>
                  <a:pt x="311658" y="1424177"/>
                </a:lnTo>
                <a:lnTo>
                  <a:pt x="329184" y="1425702"/>
                </a:lnTo>
                <a:lnTo>
                  <a:pt x="346710" y="1426464"/>
                </a:lnTo>
                <a:close/>
              </a:path>
            </a:pathLst>
          </a:custGeom>
          <a:solidFill>
            <a:srgbClr val="000000"/>
          </a:solidFill>
        </p:spPr>
        <p:txBody>
          <a:bodyPr wrap="square" lIns="0" tIns="0" rIns="0" bIns="0" rtlCol="0"/>
          <a:lstStyle/>
          <a:p/>
        </p:txBody>
      </p:sp>
      <p:sp>
        <p:nvSpPr>
          <p:cNvPr id="17" name="object 17"/>
          <p:cNvSpPr/>
          <p:nvPr/>
        </p:nvSpPr>
        <p:spPr>
          <a:xfrm>
            <a:off x="3780929" y="3385565"/>
            <a:ext cx="520700" cy="67310"/>
          </a:xfrm>
          <a:custGeom>
            <a:avLst/>
            <a:gdLst/>
            <a:ahLst/>
            <a:cxnLst/>
            <a:rect l="l" t="t" r="r" b="b"/>
            <a:pathLst>
              <a:path w="520700" h="67310">
                <a:moveTo>
                  <a:pt x="453153" y="37758"/>
                </a:moveTo>
                <a:lnTo>
                  <a:pt x="452866" y="29360"/>
                </a:lnTo>
                <a:lnTo>
                  <a:pt x="0" y="45719"/>
                </a:lnTo>
                <a:lnTo>
                  <a:pt x="0" y="54101"/>
                </a:lnTo>
                <a:lnTo>
                  <a:pt x="453153" y="37758"/>
                </a:lnTo>
                <a:close/>
              </a:path>
              <a:path w="520700" h="67310">
                <a:moveTo>
                  <a:pt x="520445" y="31241"/>
                </a:moveTo>
                <a:lnTo>
                  <a:pt x="451866" y="0"/>
                </a:lnTo>
                <a:lnTo>
                  <a:pt x="452866" y="29360"/>
                </a:lnTo>
                <a:lnTo>
                  <a:pt x="464058" y="28955"/>
                </a:lnTo>
                <a:lnTo>
                  <a:pt x="464820" y="37337"/>
                </a:lnTo>
                <a:lnTo>
                  <a:pt x="464820" y="61292"/>
                </a:lnTo>
                <a:lnTo>
                  <a:pt x="520445" y="31241"/>
                </a:lnTo>
                <a:close/>
              </a:path>
              <a:path w="520700" h="67310">
                <a:moveTo>
                  <a:pt x="464820" y="37337"/>
                </a:moveTo>
                <a:lnTo>
                  <a:pt x="464058" y="28955"/>
                </a:lnTo>
                <a:lnTo>
                  <a:pt x="452866" y="29360"/>
                </a:lnTo>
                <a:lnTo>
                  <a:pt x="453153" y="37758"/>
                </a:lnTo>
                <a:lnTo>
                  <a:pt x="464820" y="37337"/>
                </a:lnTo>
                <a:close/>
              </a:path>
              <a:path w="520700" h="67310">
                <a:moveTo>
                  <a:pt x="464820" y="61292"/>
                </a:moveTo>
                <a:lnTo>
                  <a:pt x="464820" y="37337"/>
                </a:lnTo>
                <a:lnTo>
                  <a:pt x="453153" y="37758"/>
                </a:lnTo>
                <a:lnTo>
                  <a:pt x="454152" y="67055"/>
                </a:lnTo>
                <a:lnTo>
                  <a:pt x="464820" y="61292"/>
                </a:lnTo>
                <a:close/>
              </a:path>
            </a:pathLst>
          </a:custGeom>
          <a:solidFill>
            <a:srgbClr val="000000"/>
          </a:solidFill>
        </p:spPr>
        <p:txBody>
          <a:bodyPr wrap="square" lIns="0" tIns="0" rIns="0" bIns="0" rtlCol="0"/>
          <a:lstStyle/>
          <a:p/>
        </p:txBody>
      </p:sp>
      <p:sp>
        <p:nvSpPr>
          <p:cNvPr id="18" name="object 18"/>
          <p:cNvSpPr/>
          <p:nvPr/>
        </p:nvSpPr>
        <p:spPr>
          <a:xfrm>
            <a:off x="3752735" y="4954523"/>
            <a:ext cx="549910" cy="66675"/>
          </a:xfrm>
          <a:custGeom>
            <a:avLst/>
            <a:gdLst/>
            <a:ahLst/>
            <a:cxnLst/>
            <a:rect l="l" t="t" r="r" b="b"/>
            <a:pathLst>
              <a:path w="549910" h="66675">
                <a:moveTo>
                  <a:pt x="482527" y="29197"/>
                </a:moveTo>
                <a:lnTo>
                  <a:pt x="0" y="6858"/>
                </a:lnTo>
                <a:lnTo>
                  <a:pt x="0" y="15240"/>
                </a:lnTo>
                <a:lnTo>
                  <a:pt x="482143" y="37561"/>
                </a:lnTo>
                <a:lnTo>
                  <a:pt x="482527" y="29197"/>
                </a:lnTo>
                <a:close/>
              </a:path>
              <a:path w="549910" h="66675">
                <a:moveTo>
                  <a:pt x="493776" y="60536"/>
                </a:moveTo>
                <a:lnTo>
                  <a:pt x="493776" y="38100"/>
                </a:lnTo>
                <a:lnTo>
                  <a:pt x="482143" y="37561"/>
                </a:lnTo>
                <a:lnTo>
                  <a:pt x="480822" y="66294"/>
                </a:lnTo>
                <a:lnTo>
                  <a:pt x="493776" y="60536"/>
                </a:lnTo>
                <a:close/>
              </a:path>
              <a:path w="549910" h="66675">
                <a:moveTo>
                  <a:pt x="493776" y="38100"/>
                </a:moveTo>
                <a:lnTo>
                  <a:pt x="493776" y="29718"/>
                </a:lnTo>
                <a:lnTo>
                  <a:pt x="482527" y="29197"/>
                </a:lnTo>
                <a:lnTo>
                  <a:pt x="482143" y="37561"/>
                </a:lnTo>
                <a:lnTo>
                  <a:pt x="493776" y="38100"/>
                </a:lnTo>
                <a:close/>
              </a:path>
              <a:path w="549910" h="66675">
                <a:moveTo>
                  <a:pt x="549402" y="35814"/>
                </a:moveTo>
                <a:lnTo>
                  <a:pt x="483870" y="0"/>
                </a:lnTo>
                <a:lnTo>
                  <a:pt x="482527" y="29197"/>
                </a:lnTo>
                <a:lnTo>
                  <a:pt x="493776" y="29718"/>
                </a:lnTo>
                <a:lnTo>
                  <a:pt x="493776" y="60536"/>
                </a:lnTo>
                <a:lnTo>
                  <a:pt x="549402" y="35814"/>
                </a:lnTo>
                <a:close/>
              </a:path>
            </a:pathLst>
          </a:custGeom>
          <a:solidFill>
            <a:srgbClr val="000000"/>
          </a:solidFill>
        </p:spPr>
        <p:txBody>
          <a:bodyPr wrap="square" lIns="0" tIns="0" rIns="0" bIns="0" rtlCol="0"/>
          <a:lstStyle/>
          <a:p/>
        </p:txBody>
      </p:sp>
      <p:sp>
        <p:nvSpPr>
          <p:cNvPr id="19" name="object 19"/>
          <p:cNvSpPr/>
          <p:nvPr/>
        </p:nvSpPr>
        <p:spPr>
          <a:xfrm>
            <a:off x="6985127" y="2795016"/>
            <a:ext cx="1968500" cy="1243330"/>
          </a:xfrm>
          <a:custGeom>
            <a:avLst/>
            <a:gdLst/>
            <a:ahLst/>
            <a:cxnLst/>
            <a:rect l="l" t="t" r="r" b="b"/>
            <a:pathLst>
              <a:path w="1968500" h="1243329">
                <a:moveTo>
                  <a:pt x="0" y="0"/>
                </a:moveTo>
                <a:lnTo>
                  <a:pt x="0" y="1242822"/>
                </a:lnTo>
                <a:lnTo>
                  <a:pt x="1968246" y="1242822"/>
                </a:lnTo>
                <a:lnTo>
                  <a:pt x="1968246" y="0"/>
                </a:lnTo>
                <a:lnTo>
                  <a:pt x="0" y="0"/>
                </a:lnTo>
                <a:close/>
              </a:path>
            </a:pathLst>
          </a:custGeom>
          <a:solidFill>
            <a:srgbClr val="FFFFFF"/>
          </a:solidFill>
        </p:spPr>
        <p:txBody>
          <a:bodyPr wrap="square" lIns="0" tIns="0" rIns="0" bIns="0" rtlCol="0"/>
          <a:lstStyle/>
          <a:p/>
        </p:txBody>
      </p:sp>
      <p:sp>
        <p:nvSpPr>
          <p:cNvPr id="20" name="object 20"/>
          <p:cNvSpPr/>
          <p:nvPr/>
        </p:nvSpPr>
        <p:spPr>
          <a:xfrm>
            <a:off x="6980567" y="2790444"/>
            <a:ext cx="1977389" cy="1251585"/>
          </a:xfrm>
          <a:custGeom>
            <a:avLst/>
            <a:gdLst/>
            <a:ahLst/>
            <a:cxnLst/>
            <a:rect l="l" t="t" r="r" b="b"/>
            <a:pathLst>
              <a:path w="1977390" h="1251585">
                <a:moveTo>
                  <a:pt x="1977389" y="1251203"/>
                </a:moveTo>
                <a:lnTo>
                  <a:pt x="1977389" y="0"/>
                </a:lnTo>
                <a:lnTo>
                  <a:pt x="0" y="0"/>
                </a:lnTo>
                <a:lnTo>
                  <a:pt x="0" y="1251203"/>
                </a:lnTo>
                <a:lnTo>
                  <a:pt x="4559" y="1251203"/>
                </a:lnTo>
                <a:lnTo>
                  <a:pt x="4559" y="8381"/>
                </a:lnTo>
                <a:lnTo>
                  <a:pt x="8369" y="4572"/>
                </a:lnTo>
                <a:lnTo>
                  <a:pt x="8369" y="8381"/>
                </a:lnTo>
                <a:lnTo>
                  <a:pt x="1969008" y="8381"/>
                </a:lnTo>
                <a:lnTo>
                  <a:pt x="1969008" y="4571"/>
                </a:lnTo>
                <a:lnTo>
                  <a:pt x="1972805" y="8381"/>
                </a:lnTo>
                <a:lnTo>
                  <a:pt x="1972805" y="1251203"/>
                </a:lnTo>
                <a:lnTo>
                  <a:pt x="1977389" y="1251203"/>
                </a:lnTo>
                <a:close/>
              </a:path>
              <a:path w="1977390" h="1251585">
                <a:moveTo>
                  <a:pt x="8369" y="8381"/>
                </a:moveTo>
                <a:lnTo>
                  <a:pt x="8369" y="4572"/>
                </a:lnTo>
                <a:lnTo>
                  <a:pt x="4559" y="8381"/>
                </a:lnTo>
                <a:lnTo>
                  <a:pt x="8369" y="8381"/>
                </a:lnTo>
                <a:close/>
              </a:path>
              <a:path w="1977390" h="1251585">
                <a:moveTo>
                  <a:pt x="8369" y="1242821"/>
                </a:moveTo>
                <a:lnTo>
                  <a:pt x="8369" y="8381"/>
                </a:lnTo>
                <a:lnTo>
                  <a:pt x="4559" y="8381"/>
                </a:lnTo>
                <a:lnTo>
                  <a:pt x="4559" y="1242821"/>
                </a:lnTo>
                <a:lnTo>
                  <a:pt x="8369" y="1242821"/>
                </a:lnTo>
                <a:close/>
              </a:path>
              <a:path w="1977390" h="1251585">
                <a:moveTo>
                  <a:pt x="1972805" y="1242821"/>
                </a:moveTo>
                <a:lnTo>
                  <a:pt x="4559" y="1242821"/>
                </a:lnTo>
                <a:lnTo>
                  <a:pt x="8369" y="1247393"/>
                </a:lnTo>
                <a:lnTo>
                  <a:pt x="8369" y="1251203"/>
                </a:lnTo>
                <a:lnTo>
                  <a:pt x="1969008" y="1251203"/>
                </a:lnTo>
                <a:lnTo>
                  <a:pt x="1969008" y="1247393"/>
                </a:lnTo>
                <a:lnTo>
                  <a:pt x="1972805" y="1242821"/>
                </a:lnTo>
                <a:close/>
              </a:path>
              <a:path w="1977390" h="1251585">
                <a:moveTo>
                  <a:pt x="8369" y="1251203"/>
                </a:moveTo>
                <a:lnTo>
                  <a:pt x="8369" y="1247393"/>
                </a:lnTo>
                <a:lnTo>
                  <a:pt x="4559" y="1242821"/>
                </a:lnTo>
                <a:lnTo>
                  <a:pt x="4559" y="1251203"/>
                </a:lnTo>
                <a:lnTo>
                  <a:pt x="8369" y="1251203"/>
                </a:lnTo>
                <a:close/>
              </a:path>
              <a:path w="1977390" h="1251585">
                <a:moveTo>
                  <a:pt x="1972805" y="8381"/>
                </a:moveTo>
                <a:lnTo>
                  <a:pt x="1969008" y="4571"/>
                </a:lnTo>
                <a:lnTo>
                  <a:pt x="1969008" y="8381"/>
                </a:lnTo>
                <a:lnTo>
                  <a:pt x="1972805" y="8381"/>
                </a:lnTo>
                <a:close/>
              </a:path>
              <a:path w="1977390" h="1251585">
                <a:moveTo>
                  <a:pt x="1972805" y="1242821"/>
                </a:moveTo>
                <a:lnTo>
                  <a:pt x="1972805" y="8381"/>
                </a:lnTo>
                <a:lnTo>
                  <a:pt x="1969008" y="8381"/>
                </a:lnTo>
                <a:lnTo>
                  <a:pt x="1969008" y="1242821"/>
                </a:lnTo>
                <a:lnTo>
                  <a:pt x="1972805" y="1242821"/>
                </a:lnTo>
                <a:close/>
              </a:path>
              <a:path w="1977390" h="1251585">
                <a:moveTo>
                  <a:pt x="1972805" y="1251203"/>
                </a:moveTo>
                <a:lnTo>
                  <a:pt x="1972805" y="1242821"/>
                </a:lnTo>
                <a:lnTo>
                  <a:pt x="1969008" y="1247393"/>
                </a:lnTo>
                <a:lnTo>
                  <a:pt x="1969008" y="1251203"/>
                </a:lnTo>
                <a:lnTo>
                  <a:pt x="1972805" y="1251203"/>
                </a:lnTo>
                <a:close/>
              </a:path>
            </a:pathLst>
          </a:custGeom>
          <a:solidFill>
            <a:srgbClr val="000000"/>
          </a:solidFill>
        </p:spPr>
        <p:txBody>
          <a:bodyPr wrap="square" lIns="0" tIns="0" rIns="0" bIns="0" rtlCol="0"/>
          <a:lstStyle/>
          <a:p/>
        </p:txBody>
      </p:sp>
      <p:sp>
        <p:nvSpPr>
          <p:cNvPr id="21" name="object 21"/>
          <p:cNvSpPr txBox="1"/>
          <p:nvPr/>
        </p:nvSpPr>
        <p:spPr>
          <a:xfrm>
            <a:off x="6985127" y="2829560"/>
            <a:ext cx="1968500" cy="1092200"/>
          </a:xfrm>
          <a:prstGeom prst="rect">
            <a:avLst/>
          </a:prstGeom>
        </p:spPr>
        <p:txBody>
          <a:bodyPr wrap="square" lIns="0" tIns="13335" rIns="0" bIns="0" rtlCol="0" vert="horz">
            <a:spAutoFit/>
          </a:bodyPr>
          <a:lstStyle/>
          <a:p>
            <a:pPr algn="just" marL="80010" marR="69850">
              <a:lnSpc>
                <a:spcPct val="99900"/>
              </a:lnSpc>
              <a:spcBef>
                <a:spcPts val="105"/>
              </a:spcBef>
            </a:pPr>
            <a:r>
              <a:rPr dirty="0" sz="1750" spc="30">
                <a:latin typeface="宋体"/>
                <a:cs typeface="宋体"/>
              </a:rPr>
              <a:t>在设计规定的环境 下运行软件的所有 功能，直至全部通 </a:t>
            </a:r>
            <a:r>
              <a:rPr dirty="0" sz="1750">
                <a:latin typeface="宋体"/>
                <a:cs typeface="宋体"/>
              </a:rPr>
              <a:t>过</a:t>
            </a:r>
            <a:r>
              <a:rPr dirty="0" sz="1400">
                <a:latin typeface="宋体"/>
                <a:cs typeface="宋体"/>
              </a:rPr>
              <a:t>。</a:t>
            </a:r>
            <a:endParaRPr sz="1400">
              <a:latin typeface="宋体"/>
              <a:cs typeface="宋体"/>
            </a:endParaRPr>
          </a:p>
        </p:txBody>
      </p:sp>
      <p:sp>
        <p:nvSpPr>
          <p:cNvPr id="22" name="object 22"/>
          <p:cNvSpPr/>
          <p:nvPr/>
        </p:nvSpPr>
        <p:spPr>
          <a:xfrm>
            <a:off x="6269621" y="3384803"/>
            <a:ext cx="715645" cy="67310"/>
          </a:xfrm>
          <a:custGeom>
            <a:avLst/>
            <a:gdLst/>
            <a:ahLst/>
            <a:cxnLst/>
            <a:rect l="l" t="t" r="r" b="b"/>
            <a:pathLst>
              <a:path w="715645" h="67310">
                <a:moveTo>
                  <a:pt x="659892" y="37338"/>
                </a:moveTo>
                <a:lnTo>
                  <a:pt x="659892" y="28956"/>
                </a:lnTo>
                <a:lnTo>
                  <a:pt x="0" y="28194"/>
                </a:lnTo>
                <a:lnTo>
                  <a:pt x="0" y="36576"/>
                </a:lnTo>
                <a:lnTo>
                  <a:pt x="659892" y="37338"/>
                </a:lnTo>
                <a:close/>
              </a:path>
              <a:path w="715645" h="67310">
                <a:moveTo>
                  <a:pt x="715518" y="33528"/>
                </a:moveTo>
                <a:lnTo>
                  <a:pt x="648462" y="0"/>
                </a:lnTo>
                <a:lnTo>
                  <a:pt x="648462" y="28942"/>
                </a:lnTo>
                <a:lnTo>
                  <a:pt x="659892" y="28956"/>
                </a:lnTo>
                <a:lnTo>
                  <a:pt x="659892" y="61341"/>
                </a:lnTo>
                <a:lnTo>
                  <a:pt x="715518" y="33528"/>
                </a:lnTo>
                <a:close/>
              </a:path>
              <a:path w="715645" h="67310">
                <a:moveTo>
                  <a:pt x="659892" y="61341"/>
                </a:moveTo>
                <a:lnTo>
                  <a:pt x="659892" y="37338"/>
                </a:lnTo>
                <a:lnTo>
                  <a:pt x="648462" y="37324"/>
                </a:lnTo>
                <a:lnTo>
                  <a:pt x="648462" y="67056"/>
                </a:lnTo>
                <a:lnTo>
                  <a:pt x="659892" y="61341"/>
                </a:lnTo>
                <a:close/>
              </a:path>
            </a:pathLst>
          </a:custGeom>
          <a:solidFill>
            <a:srgbClr val="000000"/>
          </a:solidFill>
        </p:spPr>
        <p:txBody>
          <a:bodyPr wrap="square" lIns="0" tIns="0" rIns="0" bIns="0" rtlCol="0"/>
          <a:lstStyle/>
          <a:p/>
        </p:txBody>
      </p:sp>
      <p:sp>
        <p:nvSpPr>
          <p:cNvPr id="23" name="object 23"/>
          <p:cNvSpPr/>
          <p:nvPr/>
        </p:nvSpPr>
        <p:spPr>
          <a:xfrm>
            <a:off x="6269621" y="4956047"/>
            <a:ext cx="711200" cy="67310"/>
          </a:xfrm>
          <a:custGeom>
            <a:avLst/>
            <a:gdLst/>
            <a:ahLst/>
            <a:cxnLst/>
            <a:rect l="l" t="t" r="r" b="b"/>
            <a:pathLst>
              <a:path w="711200" h="67310">
                <a:moveTo>
                  <a:pt x="655320" y="37337"/>
                </a:moveTo>
                <a:lnTo>
                  <a:pt x="655320" y="28955"/>
                </a:lnTo>
                <a:lnTo>
                  <a:pt x="0" y="30480"/>
                </a:lnTo>
                <a:lnTo>
                  <a:pt x="0" y="38862"/>
                </a:lnTo>
                <a:lnTo>
                  <a:pt x="655320" y="37337"/>
                </a:lnTo>
                <a:close/>
              </a:path>
              <a:path w="711200" h="67310">
                <a:moveTo>
                  <a:pt x="710946" y="33527"/>
                </a:moveTo>
                <a:lnTo>
                  <a:pt x="643890" y="0"/>
                </a:lnTo>
                <a:lnTo>
                  <a:pt x="643890" y="28982"/>
                </a:lnTo>
                <a:lnTo>
                  <a:pt x="655320" y="28955"/>
                </a:lnTo>
                <a:lnTo>
                  <a:pt x="655320" y="61341"/>
                </a:lnTo>
                <a:lnTo>
                  <a:pt x="710946" y="33527"/>
                </a:lnTo>
                <a:close/>
              </a:path>
              <a:path w="711200" h="67310">
                <a:moveTo>
                  <a:pt x="655320" y="61341"/>
                </a:moveTo>
                <a:lnTo>
                  <a:pt x="655320" y="37337"/>
                </a:lnTo>
                <a:lnTo>
                  <a:pt x="643890" y="37364"/>
                </a:lnTo>
                <a:lnTo>
                  <a:pt x="643890" y="67055"/>
                </a:lnTo>
                <a:lnTo>
                  <a:pt x="655320" y="61341"/>
                </a:lnTo>
                <a:close/>
              </a:path>
            </a:pathLst>
          </a:custGeom>
          <a:solidFill>
            <a:srgbClr val="000000"/>
          </a:solidFill>
        </p:spPr>
        <p:txBody>
          <a:bodyPr wrap="square" lIns="0" tIns="0" rIns="0" bIns="0" rtlCol="0"/>
          <a:lstStyle/>
          <a:p/>
        </p:txBody>
      </p:sp>
      <p:sp>
        <p:nvSpPr>
          <p:cNvPr id="24" name="object 24"/>
          <p:cNvSpPr/>
          <p:nvPr/>
        </p:nvSpPr>
        <p:spPr>
          <a:xfrm>
            <a:off x="6980567" y="4332732"/>
            <a:ext cx="2336800" cy="1294765"/>
          </a:xfrm>
          <a:custGeom>
            <a:avLst/>
            <a:gdLst/>
            <a:ahLst/>
            <a:cxnLst/>
            <a:rect l="l" t="t" r="r" b="b"/>
            <a:pathLst>
              <a:path w="2336800" h="1294764">
                <a:moveTo>
                  <a:pt x="0" y="0"/>
                </a:moveTo>
                <a:lnTo>
                  <a:pt x="0" y="1294638"/>
                </a:lnTo>
                <a:lnTo>
                  <a:pt x="2336292" y="1294638"/>
                </a:lnTo>
                <a:lnTo>
                  <a:pt x="2336292" y="0"/>
                </a:lnTo>
                <a:lnTo>
                  <a:pt x="0" y="0"/>
                </a:lnTo>
                <a:close/>
              </a:path>
            </a:pathLst>
          </a:custGeom>
          <a:solidFill>
            <a:srgbClr val="FFFFFF"/>
          </a:solidFill>
        </p:spPr>
        <p:txBody>
          <a:bodyPr wrap="square" lIns="0" tIns="0" rIns="0" bIns="0" rtlCol="0"/>
          <a:lstStyle/>
          <a:p/>
        </p:txBody>
      </p:sp>
      <p:sp>
        <p:nvSpPr>
          <p:cNvPr id="25" name="object 25"/>
          <p:cNvSpPr/>
          <p:nvPr/>
        </p:nvSpPr>
        <p:spPr>
          <a:xfrm>
            <a:off x="6976757" y="4328159"/>
            <a:ext cx="2344420" cy="1303020"/>
          </a:xfrm>
          <a:custGeom>
            <a:avLst/>
            <a:gdLst/>
            <a:ahLst/>
            <a:cxnLst/>
            <a:rect l="l" t="t" r="r" b="b"/>
            <a:pathLst>
              <a:path w="2344420" h="1303020">
                <a:moveTo>
                  <a:pt x="2343912" y="1303020"/>
                </a:moveTo>
                <a:lnTo>
                  <a:pt x="2343912" y="0"/>
                </a:lnTo>
                <a:lnTo>
                  <a:pt x="0" y="0"/>
                </a:lnTo>
                <a:lnTo>
                  <a:pt x="0" y="1303020"/>
                </a:lnTo>
                <a:lnTo>
                  <a:pt x="3809" y="1303020"/>
                </a:lnTo>
                <a:lnTo>
                  <a:pt x="3809" y="8382"/>
                </a:lnTo>
                <a:lnTo>
                  <a:pt x="8369" y="4572"/>
                </a:lnTo>
                <a:lnTo>
                  <a:pt x="8369" y="8382"/>
                </a:lnTo>
                <a:lnTo>
                  <a:pt x="2335517" y="8382"/>
                </a:lnTo>
                <a:lnTo>
                  <a:pt x="2335517" y="4572"/>
                </a:lnTo>
                <a:lnTo>
                  <a:pt x="2340089" y="8382"/>
                </a:lnTo>
                <a:lnTo>
                  <a:pt x="2340089" y="1303020"/>
                </a:lnTo>
                <a:lnTo>
                  <a:pt x="2343912" y="1303020"/>
                </a:lnTo>
                <a:close/>
              </a:path>
              <a:path w="2344420" h="1303020">
                <a:moveTo>
                  <a:pt x="8369" y="8382"/>
                </a:moveTo>
                <a:lnTo>
                  <a:pt x="8369" y="4572"/>
                </a:lnTo>
                <a:lnTo>
                  <a:pt x="3809" y="8382"/>
                </a:lnTo>
                <a:lnTo>
                  <a:pt x="8369" y="8382"/>
                </a:lnTo>
                <a:close/>
              </a:path>
              <a:path w="2344420" h="1303020">
                <a:moveTo>
                  <a:pt x="8369" y="1295400"/>
                </a:moveTo>
                <a:lnTo>
                  <a:pt x="8369" y="8382"/>
                </a:lnTo>
                <a:lnTo>
                  <a:pt x="3809" y="8382"/>
                </a:lnTo>
                <a:lnTo>
                  <a:pt x="3809" y="1295400"/>
                </a:lnTo>
                <a:lnTo>
                  <a:pt x="8369" y="1295400"/>
                </a:lnTo>
                <a:close/>
              </a:path>
              <a:path w="2344420" h="1303020">
                <a:moveTo>
                  <a:pt x="2340089" y="1295400"/>
                </a:moveTo>
                <a:lnTo>
                  <a:pt x="3809" y="1295400"/>
                </a:lnTo>
                <a:lnTo>
                  <a:pt x="8369" y="1299210"/>
                </a:lnTo>
                <a:lnTo>
                  <a:pt x="8369" y="1303020"/>
                </a:lnTo>
                <a:lnTo>
                  <a:pt x="2335517" y="1303020"/>
                </a:lnTo>
                <a:lnTo>
                  <a:pt x="2335517" y="1299210"/>
                </a:lnTo>
                <a:lnTo>
                  <a:pt x="2340089" y="1295400"/>
                </a:lnTo>
                <a:close/>
              </a:path>
              <a:path w="2344420" h="1303020">
                <a:moveTo>
                  <a:pt x="8369" y="1303020"/>
                </a:moveTo>
                <a:lnTo>
                  <a:pt x="8369" y="1299210"/>
                </a:lnTo>
                <a:lnTo>
                  <a:pt x="3809" y="1295400"/>
                </a:lnTo>
                <a:lnTo>
                  <a:pt x="3809" y="1303020"/>
                </a:lnTo>
                <a:lnTo>
                  <a:pt x="8369" y="1303020"/>
                </a:lnTo>
                <a:close/>
              </a:path>
              <a:path w="2344420" h="1303020">
                <a:moveTo>
                  <a:pt x="2340089" y="8382"/>
                </a:moveTo>
                <a:lnTo>
                  <a:pt x="2335517" y="4572"/>
                </a:lnTo>
                <a:lnTo>
                  <a:pt x="2335517" y="8382"/>
                </a:lnTo>
                <a:lnTo>
                  <a:pt x="2340089" y="8382"/>
                </a:lnTo>
                <a:close/>
              </a:path>
              <a:path w="2344420" h="1303020">
                <a:moveTo>
                  <a:pt x="2340089" y="1295400"/>
                </a:moveTo>
                <a:lnTo>
                  <a:pt x="2340089" y="8382"/>
                </a:lnTo>
                <a:lnTo>
                  <a:pt x="2335517" y="8382"/>
                </a:lnTo>
                <a:lnTo>
                  <a:pt x="2335517" y="1295400"/>
                </a:lnTo>
                <a:lnTo>
                  <a:pt x="2340089" y="1295400"/>
                </a:lnTo>
                <a:close/>
              </a:path>
              <a:path w="2344420" h="1303020">
                <a:moveTo>
                  <a:pt x="2340089" y="1303020"/>
                </a:moveTo>
                <a:lnTo>
                  <a:pt x="2340089" y="1295400"/>
                </a:lnTo>
                <a:lnTo>
                  <a:pt x="2335517" y="1299210"/>
                </a:lnTo>
                <a:lnTo>
                  <a:pt x="2335517" y="1303020"/>
                </a:lnTo>
                <a:lnTo>
                  <a:pt x="2340089" y="1303020"/>
                </a:lnTo>
                <a:close/>
              </a:path>
            </a:pathLst>
          </a:custGeom>
          <a:solidFill>
            <a:srgbClr val="000000"/>
          </a:solidFill>
        </p:spPr>
        <p:txBody>
          <a:bodyPr wrap="square" lIns="0" tIns="0" rIns="0" bIns="0" rtlCol="0"/>
          <a:lstStyle/>
          <a:p/>
        </p:txBody>
      </p:sp>
      <p:sp>
        <p:nvSpPr>
          <p:cNvPr id="26" name="object 26"/>
          <p:cNvSpPr txBox="1"/>
          <p:nvPr/>
        </p:nvSpPr>
        <p:spPr>
          <a:xfrm>
            <a:off x="7048633" y="4367276"/>
            <a:ext cx="2220595" cy="292735"/>
          </a:xfrm>
          <a:prstGeom prst="rect">
            <a:avLst/>
          </a:prstGeom>
        </p:spPr>
        <p:txBody>
          <a:bodyPr wrap="square" lIns="0" tIns="12700" rIns="0" bIns="0" rtlCol="0" vert="horz">
            <a:spAutoFit/>
          </a:bodyPr>
          <a:lstStyle/>
          <a:p>
            <a:pPr marL="12700">
              <a:lnSpc>
                <a:spcPct val="100000"/>
              </a:lnSpc>
              <a:spcBef>
                <a:spcPts val="100"/>
              </a:spcBef>
            </a:pPr>
            <a:r>
              <a:rPr dirty="0" sz="1750" spc="165">
                <a:latin typeface="宋体"/>
                <a:cs typeface="宋体"/>
              </a:rPr>
              <a:t>寻找容易犯错误的地</a:t>
            </a:r>
            <a:endParaRPr sz="1750">
              <a:latin typeface="宋体"/>
              <a:cs typeface="宋体"/>
            </a:endParaRPr>
          </a:p>
        </p:txBody>
      </p:sp>
      <p:sp>
        <p:nvSpPr>
          <p:cNvPr id="27" name="object 27"/>
          <p:cNvSpPr txBox="1"/>
          <p:nvPr/>
        </p:nvSpPr>
        <p:spPr>
          <a:xfrm>
            <a:off x="7048633" y="4634748"/>
            <a:ext cx="2440940" cy="292735"/>
          </a:xfrm>
          <a:prstGeom prst="rect">
            <a:avLst/>
          </a:prstGeom>
        </p:spPr>
        <p:txBody>
          <a:bodyPr wrap="square" lIns="0" tIns="12700" rIns="0" bIns="0" rtlCol="0" vert="horz">
            <a:spAutoFit/>
          </a:bodyPr>
          <a:lstStyle/>
          <a:p>
            <a:pPr marL="12700">
              <a:lnSpc>
                <a:spcPct val="100000"/>
              </a:lnSpc>
              <a:spcBef>
                <a:spcPts val="100"/>
              </a:spcBef>
            </a:pPr>
            <a:r>
              <a:rPr dirty="0" sz="1750" spc="150">
                <a:latin typeface="宋体"/>
                <a:cs typeface="宋体"/>
              </a:rPr>
              <a:t>方和系统的薄弱环节，</a:t>
            </a:r>
            <a:endParaRPr sz="1750">
              <a:latin typeface="宋体"/>
              <a:cs typeface="宋体"/>
            </a:endParaRPr>
          </a:p>
        </p:txBody>
      </p:sp>
      <p:sp>
        <p:nvSpPr>
          <p:cNvPr id="28" name="object 28"/>
          <p:cNvSpPr txBox="1"/>
          <p:nvPr/>
        </p:nvSpPr>
        <p:spPr>
          <a:xfrm>
            <a:off x="7048633" y="4902220"/>
            <a:ext cx="2220595" cy="548640"/>
          </a:xfrm>
          <a:prstGeom prst="rect">
            <a:avLst/>
          </a:prstGeom>
        </p:spPr>
        <p:txBody>
          <a:bodyPr wrap="square" lIns="0" tIns="29845" rIns="0" bIns="0" rtlCol="0" vert="horz">
            <a:spAutoFit/>
          </a:bodyPr>
          <a:lstStyle/>
          <a:p>
            <a:pPr marL="12700" marR="5080">
              <a:lnSpc>
                <a:spcPts val="2020"/>
              </a:lnSpc>
              <a:spcBef>
                <a:spcPts val="235"/>
              </a:spcBef>
            </a:pPr>
            <a:r>
              <a:rPr dirty="0" sz="1750" spc="165">
                <a:latin typeface="宋体"/>
                <a:cs typeface="宋体"/>
              </a:rPr>
              <a:t>试图破坏系统，直至 </a:t>
            </a:r>
            <a:r>
              <a:rPr dirty="0" sz="1750">
                <a:latin typeface="宋体"/>
                <a:cs typeface="宋体"/>
              </a:rPr>
              <a:t>找不出问题。</a:t>
            </a:r>
            <a:endParaRPr sz="1750">
              <a:latin typeface="宋体"/>
              <a:cs typeface="宋体"/>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3145790" cy="560705"/>
          </a:xfrm>
          <a:prstGeom prst="rect"/>
        </p:spPr>
        <p:txBody>
          <a:bodyPr wrap="square" lIns="0" tIns="13970" rIns="0" bIns="0" rtlCol="0" vert="horz">
            <a:spAutoFit/>
          </a:bodyPr>
          <a:lstStyle/>
          <a:p>
            <a:pPr marL="12700">
              <a:lnSpc>
                <a:spcPct val="100000"/>
              </a:lnSpc>
              <a:spcBef>
                <a:spcPts val="110"/>
              </a:spcBef>
            </a:pPr>
            <a:r>
              <a:rPr dirty="0" spc="10"/>
              <a:t>软件测试的目的</a:t>
            </a:r>
          </a:p>
        </p:txBody>
      </p:sp>
      <p:sp>
        <p:nvSpPr>
          <p:cNvPr id="3" name="object 3"/>
          <p:cNvSpPr txBox="1"/>
          <p:nvPr/>
        </p:nvSpPr>
        <p:spPr>
          <a:xfrm>
            <a:off x="1272673" y="1942592"/>
            <a:ext cx="8401050" cy="3369945"/>
          </a:xfrm>
          <a:prstGeom prst="rect">
            <a:avLst/>
          </a:prstGeom>
        </p:spPr>
        <p:txBody>
          <a:bodyPr wrap="square" lIns="0" tIns="12700" rIns="0" bIns="0" rtlCol="0" vert="horz">
            <a:spAutoFit/>
          </a:bodyPr>
          <a:lstStyle/>
          <a:p>
            <a:pPr marL="349250" indent="-337185">
              <a:lnSpc>
                <a:spcPts val="2039"/>
              </a:lnSpc>
              <a:spcBef>
                <a:spcPts val="100"/>
              </a:spcBef>
              <a:buFont typeface="Franklin Gothic Book"/>
              <a:buChar char="■"/>
              <a:tabLst>
                <a:tab pos="349250" algn="l"/>
                <a:tab pos="349885" algn="l"/>
              </a:tabLst>
            </a:pPr>
            <a:r>
              <a:rPr dirty="0" sz="1750">
                <a:solidFill>
                  <a:srgbClr val="191B0E"/>
                </a:solidFill>
                <a:latin typeface="华文楷体"/>
                <a:cs typeface="华文楷体"/>
              </a:rPr>
              <a:t>根据</a:t>
            </a:r>
            <a:r>
              <a:rPr dirty="0" sz="1750" spc="-10">
                <a:solidFill>
                  <a:srgbClr val="191B0E"/>
                </a:solidFill>
                <a:latin typeface="Franklin Gothic Book"/>
                <a:cs typeface="Franklin Gothic Book"/>
              </a:rPr>
              <a:t>Grenford.J.Myers</a:t>
            </a:r>
            <a:r>
              <a:rPr dirty="0" sz="1750">
                <a:solidFill>
                  <a:srgbClr val="191B0E"/>
                </a:solidFill>
                <a:latin typeface="华文楷体"/>
                <a:cs typeface="华文楷体"/>
              </a:rPr>
              <a:t>的观点，软件测试的目的：</a:t>
            </a:r>
            <a:endParaRPr sz="1750">
              <a:latin typeface="华文楷体"/>
              <a:cs typeface="华文楷体"/>
            </a:endParaRPr>
          </a:p>
          <a:p>
            <a:pPr lvl="1" marL="925194" indent="-576580">
              <a:lnSpc>
                <a:spcPts val="1980"/>
              </a:lnSpc>
              <a:buSzPct val="94285"/>
              <a:buAutoNum type="arabicPlain"/>
              <a:tabLst>
                <a:tab pos="925830" algn="l"/>
              </a:tabLst>
            </a:pPr>
            <a:r>
              <a:rPr dirty="0" sz="1750">
                <a:solidFill>
                  <a:srgbClr val="191B0E"/>
                </a:solidFill>
                <a:latin typeface="华文楷体"/>
                <a:cs typeface="华文楷体"/>
              </a:rPr>
              <a:t>测试程序的执行过程，目的在于发现缺陷；</a:t>
            </a:r>
            <a:endParaRPr sz="1750">
              <a:latin typeface="华文楷体"/>
              <a:cs typeface="华文楷体"/>
            </a:endParaRPr>
          </a:p>
          <a:p>
            <a:pPr lvl="1" marL="925194" indent="-576580">
              <a:lnSpc>
                <a:spcPts val="1975"/>
              </a:lnSpc>
              <a:buSzPct val="94285"/>
              <a:buAutoNum type="arabicPlain"/>
              <a:tabLst>
                <a:tab pos="925830" algn="l"/>
              </a:tabLst>
            </a:pPr>
            <a:r>
              <a:rPr dirty="0" sz="1750">
                <a:solidFill>
                  <a:srgbClr val="191B0E"/>
                </a:solidFill>
                <a:latin typeface="华文楷体"/>
                <a:cs typeface="华文楷体"/>
              </a:rPr>
              <a:t>一个好的测试用例在于能发现至今尚未发现的缺陷；</a:t>
            </a:r>
            <a:endParaRPr sz="1750">
              <a:latin typeface="华文楷体"/>
              <a:cs typeface="华文楷体"/>
            </a:endParaRPr>
          </a:p>
          <a:p>
            <a:pPr lvl="1" marL="925194" indent="-576580">
              <a:lnSpc>
                <a:spcPts val="1970"/>
              </a:lnSpc>
              <a:buSzPct val="94285"/>
              <a:buAutoNum type="arabicPlain"/>
              <a:tabLst>
                <a:tab pos="925830" algn="l"/>
              </a:tabLst>
            </a:pPr>
            <a:r>
              <a:rPr dirty="0" sz="1750">
                <a:solidFill>
                  <a:srgbClr val="191B0E"/>
                </a:solidFill>
                <a:latin typeface="华文楷体"/>
                <a:cs typeface="华文楷体"/>
              </a:rPr>
              <a:t>一个成功的测试是发现了至今未发现的多个缺陷的测试；</a:t>
            </a:r>
            <a:endParaRPr sz="1750">
              <a:latin typeface="华文楷体"/>
              <a:cs typeface="华文楷体"/>
            </a:endParaRPr>
          </a:p>
          <a:p>
            <a:pPr marL="349250" marR="253365">
              <a:lnSpc>
                <a:spcPts val="2000"/>
              </a:lnSpc>
              <a:spcBef>
                <a:spcPts val="80"/>
              </a:spcBef>
            </a:pPr>
            <a:r>
              <a:rPr dirty="0" sz="1750">
                <a:solidFill>
                  <a:srgbClr val="191B0E"/>
                </a:solidFill>
                <a:latin typeface="华文楷体"/>
                <a:cs typeface="华文楷体"/>
              </a:rPr>
              <a:t>测试的目的：不仅仅是为了发现软件缺陷与错误，而且也是对软件质量进行度量 </a:t>
            </a:r>
            <a:r>
              <a:rPr dirty="0" sz="1750">
                <a:solidFill>
                  <a:srgbClr val="191B0E"/>
                </a:solidFill>
                <a:latin typeface="华文楷体"/>
                <a:cs typeface="华文楷体"/>
              </a:rPr>
              <a:t>与评估，以提高软件质量。</a:t>
            </a:r>
            <a:endParaRPr sz="1750">
              <a:latin typeface="华文楷体"/>
              <a:cs typeface="华文楷体"/>
            </a:endParaRPr>
          </a:p>
          <a:p>
            <a:pPr algn="just" lvl="2" marL="814069" marR="234315" indent="-337185">
              <a:lnSpc>
                <a:spcPct val="89600"/>
              </a:lnSpc>
              <a:spcBef>
                <a:spcPts val="550"/>
              </a:spcBef>
              <a:buSzPct val="94594"/>
              <a:buFont typeface="Franklin Gothic Book"/>
              <a:buChar char="–"/>
              <a:tabLst>
                <a:tab pos="814705" algn="l"/>
              </a:tabLst>
            </a:pPr>
            <a:r>
              <a:rPr dirty="0" sz="1850" spc="-100" i="1">
                <a:solidFill>
                  <a:srgbClr val="191B0E"/>
                </a:solidFill>
                <a:latin typeface="华文楷体"/>
                <a:cs typeface="华文楷体"/>
              </a:rPr>
              <a:t>测试是想以最少的时间和人力，系统地找出软件中潜在的各种缺陷，通过修 正缺陷提高软件质量，回避软件发布后由于潜在缺陷造成的隐患所带来的商 </a:t>
            </a:r>
            <a:r>
              <a:rPr dirty="0" sz="1850" spc="-100" i="1">
                <a:solidFill>
                  <a:srgbClr val="191B0E"/>
                </a:solidFill>
                <a:latin typeface="华文楷体"/>
                <a:cs typeface="华文楷体"/>
              </a:rPr>
              <a:t>业风险；</a:t>
            </a:r>
            <a:endParaRPr sz="1850">
              <a:latin typeface="华文楷体"/>
              <a:cs typeface="华文楷体"/>
            </a:endParaRPr>
          </a:p>
          <a:p>
            <a:pPr lvl="2" marL="814069" indent="-337185">
              <a:lnSpc>
                <a:spcPct val="100000"/>
              </a:lnSpc>
              <a:spcBef>
                <a:spcPts val="370"/>
              </a:spcBef>
              <a:buSzPct val="94594"/>
              <a:buFont typeface="Franklin Gothic Book"/>
              <a:buChar char="–"/>
              <a:tabLst>
                <a:tab pos="814069" algn="l"/>
                <a:tab pos="814705" algn="l"/>
              </a:tabLst>
            </a:pPr>
            <a:r>
              <a:rPr dirty="0" sz="1850" spc="-100" i="1">
                <a:solidFill>
                  <a:srgbClr val="191B0E"/>
                </a:solidFill>
                <a:latin typeface="华文楷体"/>
                <a:cs typeface="华文楷体"/>
              </a:rPr>
              <a:t>测试的附带收获是，它能够证明软件的</a:t>
            </a:r>
            <a:r>
              <a:rPr dirty="0" sz="1850" spc="-95" i="1">
                <a:solidFill>
                  <a:srgbClr val="191B0E"/>
                </a:solidFill>
                <a:latin typeface="华文楷体"/>
                <a:cs typeface="华文楷体"/>
              </a:rPr>
              <a:t>功</a:t>
            </a:r>
            <a:r>
              <a:rPr dirty="0" sz="1850" spc="-100" i="1">
                <a:solidFill>
                  <a:srgbClr val="191B0E"/>
                </a:solidFill>
                <a:latin typeface="华文楷体"/>
                <a:cs typeface="华文楷体"/>
              </a:rPr>
              <a:t>能和性能是否与需求说明书相符合；</a:t>
            </a:r>
            <a:endParaRPr sz="1850">
              <a:latin typeface="华文楷体"/>
              <a:cs typeface="华文楷体"/>
            </a:endParaRPr>
          </a:p>
          <a:p>
            <a:pPr lvl="2" marL="814069" indent="-337185">
              <a:lnSpc>
                <a:spcPct val="100000"/>
              </a:lnSpc>
              <a:spcBef>
                <a:spcPts val="365"/>
              </a:spcBef>
              <a:buSzPct val="94594"/>
              <a:buFont typeface="Franklin Gothic Book"/>
              <a:buChar char="–"/>
              <a:tabLst>
                <a:tab pos="814069" algn="l"/>
                <a:tab pos="814705" algn="l"/>
              </a:tabLst>
            </a:pPr>
            <a:r>
              <a:rPr dirty="0" sz="1850" spc="-100" i="1">
                <a:solidFill>
                  <a:srgbClr val="191B0E"/>
                </a:solidFill>
                <a:latin typeface="华文楷体"/>
                <a:cs typeface="华文楷体"/>
              </a:rPr>
              <a:t>实施测试收集到的测试结果数据为可靠性分析提供了依据；</a:t>
            </a:r>
            <a:endParaRPr sz="1850">
              <a:latin typeface="华文楷体"/>
              <a:cs typeface="华文楷体"/>
            </a:endParaRPr>
          </a:p>
          <a:p>
            <a:pPr lvl="2" marL="814069" indent="-337185">
              <a:lnSpc>
                <a:spcPct val="100000"/>
              </a:lnSpc>
              <a:spcBef>
                <a:spcPts val="375"/>
              </a:spcBef>
              <a:buSzPct val="94594"/>
              <a:buFont typeface="Franklin Gothic Book"/>
              <a:buChar char="–"/>
              <a:tabLst>
                <a:tab pos="814069" algn="l"/>
                <a:tab pos="814705" algn="l"/>
              </a:tabLst>
            </a:pPr>
            <a:r>
              <a:rPr dirty="0" sz="1850" spc="-100" i="1">
                <a:solidFill>
                  <a:srgbClr val="191B0E"/>
                </a:solidFill>
                <a:latin typeface="华文楷体"/>
                <a:cs typeface="华文楷体"/>
              </a:rPr>
              <a:t>测试不能表明软件中不存在错误，它只能说明软件中存在错误。</a:t>
            </a:r>
            <a:endParaRPr sz="1850">
              <a:latin typeface="华文楷体"/>
              <a:cs typeface="华文楷体"/>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3970" rIns="0" bIns="0" rtlCol="0" vert="horz">
            <a:spAutoFit/>
          </a:bodyPr>
          <a:lstStyle/>
          <a:p>
            <a:pPr marL="12700">
              <a:lnSpc>
                <a:spcPct val="100000"/>
              </a:lnSpc>
              <a:spcBef>
                <a:spcPts val="110"/>
              </a:spcBef>
            </a:pPr>
            <a:r>
              <a:rPr dirty="0" spc="10"/>
              <a:t>软件测试的原则</a:t>
            </a:r>
          </a:p>
        </p:txBody>
      </p:sp>
      <p:sp>
        <p:nvSpPr>
          <p:cNvPr id="3" name="object 3"/>
          <p:cNvSpPr txBox="1">
            <a:spLocks noGrp="1"/>
          </p:cNvSpPr>
          <p:nvPr>
            <p:ph type="body" idx="1"/>
          </p:nvPr>
        </p:nvSpPr>
        <p:spPr>
          <a:prstGeom prst="rect"/>
        </p:spPr>
        <p:txBody>
          <a:bodyPr wrap="square" lIns="0" tIns="115570" rIns="0" bIns="0" rtlCol="0" vert="horz">
            <a:spAutoFit/>
          </a:bodyPr>
          <a:lstStyle/>
          <a:p>
            <a:pPr marL="349250" indent="-337185">
              <a:lnSpc>
                <a:spcPct val="100000"/>
              </a:lnSpc>
              <a:spcBef>
                <a:spcPts val="910"/>
              </a:spcBef>
              <a:buSzPct val="94594"/>
              <a:buFont typeface="Franklin Gothic Book"/>
              <a:buChar char="■"/>
              <a:tabLst>
                <a:tab pos="349250" algn="l"/>
                <a:tab pos="349885" algn="l"/>
              </a:tabLst>
            </a:pPr>
            <a:r>
              <a:rPr dirty="0" sz="1850" spc="-100" i="1">
                <a:latin typeface="华文楷体"/>
                <a:cs typeface="华文楷体"/>
              </a:rPr>
              <a:t>尽早地和及时地测试；</a:t>
            </a:r>
            <a:endParaRPr sz="1850">
              <a:latin typeface="华文楷体"/>
              <a:cs typeface="华文楷体"/>
            </a:endParaRPr>
          </a:p>
          <a:p>
            <a:pPr marL="349250" indent="-337185">
              <a:lnSpc>
                <a:spcPct val="100000"/>
              </a:lnSpc>
              <a:spcBef>
                <a:spcPts val="810"/>
              </a:spcBef>
              <a:buSzPct val="94594"/>
              <a:buFont typeface="Franklin Gothic Book"/>
              <a:buChar char="■"/>
              <a:tabLst>
                <a:tab pos="349250" algn="l"/>
                <a:tab pos="349885" algn="l"/>
              </a:tabLst>
            </a:pPr>
            <a:r>
              <a:rPr dirty="0" sz="1850" spc="-100" i="1">
                <a:latin typeface="华文楷体"/>
                <a:cs typeface="华文楷体"/>
              </a:rPr>
              <a:t>测试用例应当由测试数据和与之对应的预期结果这两部分组成；</a:t>
            </a:r>
            <a:endParaRPr sz="1850">
              <a:latin typeface="华文楷体"/>
              <a:cs typeface="华文楷体"/>
            </a:endParaRPr>
          </a:p>
          <a:p>
            <a:pPr marL="349250" indent="-337185">
              <a:lnSpc>
                <a:spcPct val="100000"/>
              </a:lnSpc>
              <a:spcBef>
                <a:spcPts val="810"/>
              </a:spcBef>
              <a:buSzPct val="94594"/>
              <a:buFont typeface="Franklin Gothic Book"/>
              <a:buChar char="■"/>
              <a:tabLst>
                <a:tab pos="349250" algn="l"/>
                <a:tab pos="349885" algn="l"/>
              </a:tabLst>
            </a:pPr>
            <a:r>
              <a:rPr dirty="0" sz="1850" spc="-100" i="1">
                <a:latin typeface="华文楷体"/>
                <a:cs typeface="华文楷体"/>
              </a:rPr>
              <a:t>在程序提交测试后，应当由专门的测试人员进行测试；</a:t>
            </a:r>
            <a:endParaRPr sz="1850">
              <a:latin typeface="华文楷体"/>
              <a:cs typeface="华文楷体"/>
            </a:endParaRPr>
          </a:p>
          <a:p>
            <a:pPr marL="349250" indent="-337185">
              <a:lnSpc>
                <a:spcPct val="100000"/>
              </a:lnSpc>
              <a:spcBef>
                <a:spcPts val="810"/>
              </a:spcBef>
              <a:buSzPct val="94594"/>
              <a:buFont typeface="Franklin Gothic Book"/>
              <a:buChar char="■"/>
              <a:tabLst>
                <a:tab pos="349250" algn="l"/>
                <a:tab pos="349885" algn="l"/>
              </a:tabLst>
            </a:pPr>
            <a:r>
              <a:rPr dirty="0" sz="1850" spc="-100" i="1">
                <a:latin typeface="华文楷体"/>
                <a:cs typeface="华文楷体"/>
              </a:rPr>
              <a:t>测试用例应包括合理的输入条件和不合理的输入条件</a:t>
            </a:r>
            <a:endParaRPr sz="1850">
              <a:latin typeface="华文楷体"/>
              <a:cs typeface="华文楷体"/>
            </a:endParaRPr>
          </a:p>
          <a:p>
            <a:pPr marL="349250" indent="-337185">
              <a:lnSpc>
                <a:spcPct val="100000"/>
              </a:lnSpc>
              <a:spcBef>
                <a:spcPts val="810"/>
              </a:spcBef>
              <a:buSzPct val="94594"/>
              <a:buFont typeface="Franklin Gothic Book"/>
              <a:buChar char="■"/>
              <a:tabLst>
                <a:tab pos="349250" algn="l"/>
                <a:tab pos="349885" algn="l"/>
              </a:tabLst>
            </a:pPr>
            <a:r>
              <a:rPr dirty="0" sz="1850" spc="-100" i="1">
                <a:latin typeface="华文楷体"/>
                <a:cs typeface="华文楷体"/>
              </a:rPr>
              <a:t>严格执行测试计划，排除测试的随意性；</a:t>
            </a:r>
            <a:endParaRPr sz="1850">
              <a:latin typeface="华文楷体"/>
              <a:cs typeface="华文楷体"/>
            </a:endParaRPr>
          </a:p>
          <a:p>
            <a:pPr marL="349250" indent="-337185">
              <a:lnSpc>
                <a:spcPct val="100000"/>
              </a:lnSpc>
              <a:spcBef>
                <a:spcPts val="810"/>
              </a:spcBef>
              <a:buSzPct val="94594"/>
              <a:buFont typeface="Franklin Gothic Book"/>
              <a:buChar char="■"/>
              <a:tabLst>
                <a:tab pos="349250" algn="l"/>
                <a:tab pos="349885" algn="l"/>
              </a:tabLst>
            </a:pPr>
            <a:r>
              <a:rPr dirty="0" sz="1850" spc="-100" i="1">
                <a:latin typeface="华文楷体"/>
                <a:cs typeface="华文楷体"/>
              </a:rPr>
              <a:t>充分注意测试当中的群体现象；</a:t>
            </a:r>
            <a:endParaRPr sz="1850">
              <a:latin typeface="华文楷体"/>
              <a:cs typeface="华文楷体"/>
            </a:endParaRPr>
          </a:p>
          <a:p>
            <a:pPr marL="349250" indent="-337185">
              <a:lnSpc>
                <a:spcPct val="100000"/>
              </a:lnSpc>
              <a:spcBef>
                <a:spcPts val="810"/>
              </a:spcBef>
              <a:buSzPct val="94594"/>
              <a:buFont typeface="Franklin Gothic Book"/>
              <a:buChar char="■"/>
              <a:tabLst>
                <a:tab pos="349250" algn="l"/>
                <a:tab pos="349885" algn="l"/>
              </a:tabLst>
            </a:pPr>
            <a:r>
              <a:rPr dirty="0" sz="1850" spc="-100" i="1">
                <a:latin typeface="华文楷体"/>
                <a:cs typeface="华文楷体"/>
              </a:rPr>
              <a:t>应对每一个测试结果做全面的检查；</a:t>
            </a:r>
            <a:endParaRPr sz="1850">
              <a:latin typeface="华文楷体"/>
              <a:cs typeface="华文楷体"/>
            </a:endParaRPr>
          </a:p>
          <a:p>
            <a:pPr marL="349250" marR="5080" indent="-337185">
              <a:lnSpc>
                <a:spcPts val="2000"/>
              </a:lnSpc>
              <a:spcBef>
                <a:spcPts val="1040"/>
              </a:spcBef>
              <a:buSzPct val="94594"/>
              <a:buFont typeface="Franklin Gothic Book"/>
              <a:buChar char="■"/>
              <a:tabLst>
                <a:tab pos="349250" algn="l"/>
                <a:tab pos="349885" algn="l"/>
              </a:tabLst>
            </a:pPr>
            <a:r>
              <a:rPr dirty="0" sz="1850" spc="-100" i="1">
                <a:latin typeface="华文楷体"/>
                <a:cs typeface="华文楷体"/>
              </a:rPr>
              <a:t>保存测试计划、测试用例、出错统计和最终分析报告，为维护工作提供充分的资 </a:t>
            </a:r>
            <a:r>
              <a:rPr dirty="0" sz="1850" spc="-100" i="1">
                <a:latin typeface="华文楷体"/>
                <a:cs typeface="华文楷体"/>
              </a:rPr>
              <a:t>料。</a:t>
            </a:r>
            <a:endParaRPr sz="1850">
              <a:latin typeface="华文楷体"/>
              <a:cs typeface="华文楷体"/>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21677" y="771905"/>
            <a:ext cx="10071735" cy="6014720"/>
          </a:xfrm>
          <a:custGeom>
            <a:avLst/>
            <a:gdLst/>
            <a:ahLst/>
            <a:cxnLst/>
            <a:rect l="l" t="t" r="r" b="b"/>
            <a:pathLst>
              <a:path w="10071735" h="6014720">
                <a:moveTo>
                  <a:pt x="0" y="6014466"/>
                </a:moveTo>
                <a:lnTo>
                  <a:pt x="10071475" y="6014466"/>
                </a:lnTo>
                <a:lnTo>
                  <a:pt x="10071475" y="0"/>
                </a:lnTo>
                <a:lnTo>
                  <a:pt x="0" y="0"/>
                </a:lnTo>
                <a:lnTo>
                  <a:pt x="0" y="6014466"/>
                </a:lnTo>
                <a:close/>
              </a:path>
            </a:pathLst>
          </a:custGeom>
          <a:solidFill>
            <a:srgbClr val="EFEDE3"/>
          </a:solidFill>
        </p:spPr>
        <p:txBody>
          <a:bodyPr wrap="square" lIns="0" tIns="0" rIns="0" bIns="0" rtlCol="0"/>
          <a:lstStyle/>
          <a:p/>
        </p:txBody>
      </p:sp>
      <p:sp>
        <p:nvSpPr>
          <p:cNvPr id="3" name="object 3"/>
          <p:cNvSpPr/>
          <p:nvPr/>
        </p:nvSpPr>
        <p:spPr>
          <a:xfrm>
            <a:off x="1403" y="771905"/>
            <a:ext cx="420370" cy="6014720"/>
          </a:xfrm>
          <a:custGeom>
            <a:avLst/>
            <a:gdLst/>
            <a:ahLst/>
            <a:cxnLst/>
            <a:rect l="l" t="t" r="r" b="b"/>
            <a:pathLst>
              <a:path w="420370" h="6014720">
                <a:moveTo>
                  <a:pt x="0" y="6014466"/>
                </a:moveTo>
                <a:lnTo>
                  <a:pt x="419867" y="6014466"/>
                </a:lnTo>
                <a:lnTo>
                  <a:pt x="419867" y="0"/>
                </a:lnTo>
                <a:lnTo>
                  <a:pt x="0" y="0"/>
                </a:lnTo>
                <a:lnTo>
                  <a:pt x="0" y="6014466"/>
                </a:lnTo>
                <a:close/>
              </a:path>
            </a:pathLst>
          </a:custGeom>
          <a:solidFill>
            <a:srgbClr val="EFEDE3"/>
          </a:solidFill>
        </p:spPr>
        <p:txBody>
          <a:bodyPr wrap="square" lIns="0" tIns="0" rIns="0" bIns="0" rtlCol="0"/>
          <a:lstStyle/>
          <a:p/>
        </p:txBody>
      </p:sp>
      <p:sp>
        <p:nvSpPr>
          <p:cNvPr id="4" name="object 4"/>
          <p:cNvSpPr/>
          <p:nvPr/>
        </p:nvSpPr>
        <p:spPr>
          <a:xfrm>
            <a:off x="421271" y="772668"/>
            <a:ext cx="200660" cy="6014085"/>
          </a:xfrm>
          <a:custGeom>
            <a:avLst/>
            <a:gdLst/>
            <a:ahLst/>
            <a:cxnLst/>
            <a:rect l="l" t="t" r="r" b="b"/>
            <a:pathLst>
              <a:path w="200659" h="6014084">
                <a:moveTo>
                  <a:pt x="0" y="0"/>
                </a:moveTo>
                <a:lnTo>
                  <a:pt x="0" y="6013704"/>
                </a:lnTo>
                <a:lnTo>
                  <a:pt x="200406" y="6013704"/>
                </a:lnTo>
                <a:lnTo>
                  <a:pt x="200406" y="0"/>
                </a:lnTo>
                <a:lnTo>
                  <a:pt x="0" y="0"/>
                </a:lnTo>
                <a:close/>
              </a:path>
            </a:pathLst>
          </a:custGeom>
          <a:solidFill>
            <a:srgbClr val="191B0E"/>
          </a:solidFill>
        </p:spPr>
        <p:txBody>
          <a:bodyPr wrap="square" lIns="0" tIns="0" rIns="0" bIns="0" rtlCol="0"/>
          <a:lstStyle/>
          <a:p/>
        </p:txBody>
      </p:sp>
      <p:sp>
        <p:nvSpPr>
          <p:cNvPr id="5" name="object 5"/>
          <p:cNvSpPr/>
          <p:nvPr/>
        </p:nvSpPr>
        <p:spPr>
          <a:xfrm>
            <a:off x="9015869" y="838200"/>
            <a:ext cx="1597152" cy="512063"/>
          </a:xfrm>
          <a:prstGeom prst="rect">
            <a:avLst/>
          </a:prstGeom>
          <a:blipFill>
            <a:blip r:embed="rId2" cstate="print"/>
            <a:stretch>
              <a:fillRect/>
            </a:stretch>
          </a:blipFill>
        </p:spPr>
        <p:txBody>
          <a:bodyPr wrap="square" lIns="0" tIns="0" rIns="0" bIns="0" rtlCol="0"/>
          <a:lstStyle/>
          <a:p/>
        </p:txBody>
      </p:sp>
      <p:sp>
        <p:nvSpPr>
          <p:cNvPr id="6" name="object 6"/>
          <p:cNvSpPr txBox="1">
            <a:spLocks noGrp="1"/>
          </p:cNvSpPr>
          <p:nvPr>
            <p:ph type="title"/>
          </p:nvPr>
        </p:nvSpPr>
        <p:spPr>
          <a:xfrm>
            <a:off x="1272673" y="1312420"/>
            <a:ext cx="5372100" cy="560705"/>
          </a:xfrm>
          <a:prstGeom prst="rect"/>
        </p:spPr>
        <p:txBody>
          <a:bodyPr wrap="square" lIns="0" tIns="13970" rIns="0" bIns="0" rtlCol="0" vert="horz">
            <a:spAutoFit/>
          </a:bodyPr>
          <a:lstStyle/>
          <a:p>
            <a:pPr marL="12700">
              <a:lnSpc>
                <a:spcPct val="100000"/>
              </a:lnSpc>
              <a:spcBef>
                <a:spcPts val="110"/>
              </a:spcBef>
            </a:pPr>
            <a:r>
              <a:rPr dirty="0" spc="5"/>
              <a:t>软件测试和软件开发的关系</a:t>
            </a:r>
          </a:p>
        </p:txBody>
      </p:sp>
      <p:sp>
        <p:nvSpPr>
          <p:cNvPr id="7" name="object 7"/>
          <p:cNvSpPr/>
          <p:nvPr/>
        </p:nvSpPr>
        <p:spPr>
          <a:xfrm>
            <a:off x="2529725" y="2402586"/>
            <a:ext cx="5667755" cy="3207257"/>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5184533" y="2259329"/>
            <a:ext cx="8890" cy="33655"/>
          </a:xfrm>
          <a:custGeom>
            <a:avLst/>
            <a:gdLst/>
            <a:ahLst/>
            <a:cxnLst/>
            <a:rect l="l" t="t" r="r" b="b"/>
            <a:pathLst>
              <a:path w="8889" h="33655">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9" name="object 9"/>
          <p:cNvSpPr/>
          <p:nvPr/>
        </p:nvSpPr>
        <p:spPr>
          <a:xfrm>
            <a:off x="5184533" y="2318004"/>
            <a:ext cx="8890" cy="8890"/>
          </a:xfrm>
          <a:custGeom>
            <a:avLst/>
            <a:gdLst/>
            <a:ahLst/>
            <a:cxnLst/>
            <a:rect l="l" t="t" r="r" b="b"/>
            <a:pathLst>
              <a:path w="8889" h="8889">
                <a:moveTo>
                  <a:pt x="8382" y="8381"/>
                </a:moveTo>
                <a:lnTo>
                  <a:pt x="8382" y="0"/>
                </a:lnTo>
                <a:lnTo>
                  <a:pt x="0" y="0"/>
                </a:lnTo>
                <a:lnTo>
                  <a:pt x="0" y="8381"/>
                </a:lnTo>
                <a:lnTo>
                  <a:pt x="8382" y="8381"/>
                </a:lnTo>
                <a:close/>
              </a:path>
            </a:pathLst>
          </a:custGeom>
          <a:solidFill>
            <a:srgbClr val="CCFFCC"/>
          </a:solidFill>
        </p:spPr>
        <p:txBody>
          <a:bodyPr wrap="square" lIns="0" tIns="0" rIns="0" bIns="0" rtlCol="0"/>
          <a:lstStyle/>
          <a:p/>
        </p:txBody>
      </p:sp>
      <p:sp>
        <p:nvSpPr>
          <p:cNvPr id="10" name="object 10"/>
          <p:cNvSpPr/>
          <p:nvPr/>
        </p:nvSpPr>
        <p:spPr>
          <a:xfrm>
            <a:off x="5184533" y="2351532"/>
            <a:ext cx="8890" cy="33655"/>
          </a:xfrm>
          <a:custGeom>
            <a:avLst/>
            <a:gdLst/>
            <a:ahLst/>
            <a:cxnLst/>
            <a:rect l="l" t="t" r="r" b="b"/>
            <a:pathLst>
              <a:path w="8889" h="33655">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11" name="object 11"/>
          <p:cNvSpPr/>
          <p:nvPr/>
        </p:nvSpPr>
        <p:spPr>
          <a:xfrm>
            <a:off x="5184533" y="2409444"/>
            <a:ext cx="8890" cy="8890"/>
          </a:xfrm>
          <a:custGeom>
            <a:avLst/>
            <a:gdLst/>
            <a:ahLst/>
            <a:cxnLst/>
            <a:rect l="l" t="t" r="r" b="b"/>
            <a:pathLst>
              <a:path w="8889" h="8889">
                <a:moveTo>
                  <a:pt x="8382" y="8381"/>
                </a:moveTo>
                <a:lnTo>
                  <a:pt x="8382" y="0"/>
                </a:lnTo>
                <a:lnTo>
                  <a:pt x="0" y="0"/>
                </a:lnTo>
                <a:lnTo>
                  <a:pt x="0" y="8381"/>
                </a:lnTo>
                <a:lnTo>
                  <a:pt x="8382" y="8381"/>
                </a:lnTo>
                <a:close/>
              </a:path>
            </a:pathLst>
          </a:custGeom>
          <a:solidFill>
            <a:srgbClr val="CCFFCC"/>
          </a:solidFill>
        </p:spPr>
        <p:txBody>
          <a:bodyPr wrap="square" lIns="0" tIns="0" rIns="0" bIns="0" rtlCol="0"/>
          <a:lstStyle/>
          <a:p/>
        </p:txBody>
      </p:sp>
      <p:sp>
        <p:nvSpPr>
          <p:cNvPr id="12" name="object 12"/>
          <p:cNvSpPr/>
          <p:nvPr/>
        </p:nvSpPr>
        <p:spPr>
          <a:xfrm>
            <a:off x="5184533" y="2442972"/>
            <a:ext cx="8890" cy="33655"/>
          </a:xfrm>
          <a:custGeom>
            <a:avLst/>
            <a:gdLst/>
            <a:ahLst/>
            <a:cxnLst/>
            <a:rect l="l" t="t" r="r" b="b"/>
            <a:pathLst>
              <a:path w="8889" h="33655">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13" name="object 13"/>
          <p:cNvSpPr/>
          <p:nvPr/>
        </p:nvSpPr>
        <p:spPr>
          <a:xfrm>
            <a:off x="5184533" y="2501645"/>
            <a:ext cx="8890" cy="8890"/>
          </a:xfrm>
          <a:custGeom>
            <a:avLst/>
            <a:gdLst/>
            <a:ahLst/>
            <a:cxnLst/>
            <a:rect l="l" t="t" r="r" b="b"/>
            <a:pathLst>
              <a:path w="8889" h="8889">
                <a:moveTo>
                  <a:pt x="8382" y="8381"/>
                </a:moveTo>
                <a:lnTo>
                  <a:pt x="8382" y="0"/>
                </a:lnTo>
                <a:lnTo>
                  <a:pt x="0" y="0"/>
                </a:lnTo>
                <a:lnTo>
                  <a:pt x="0" y="8381"/>
                </a:lnTo>
                <a:lnTo>
                  <a:pt x="8382" y="8381"/>
                </a:lnTo>
                <a:close/>
              </a:path>
            </a:pathLst>
          </a:custGeom>
          <a:solidFill>
            <a:srgbClr val="CCFFCC"/>
          </a:solidFill>
        </p:spPr>
        <p:txBody>
          <a:bodyPr wrap="square" lIns="0" tIns="0" rIns="0" bIns="0" rtlCol="0"/>
          <a:lstStyle/>
          <a:p/>
        </p:txBody>
      </p:sp>
      <p:sp>
        <p:nvSpPr>
          <p:cNvPr id="14" name="object 14"/>
          <p:cNvSpPr/>
          <p:nvPr/>
        </p:nvSpPr>
        <p:spPr>
          <a:xfrm>
            <a:off x="5184533" y="2535173"/>
            <a:ext cx="8890" cy="33655"/>
          </a:xfrm>
          <a:custGeom>
            <a:avLst/>
            <a:gdLst/>
            <a:ahLst/>
            <a:cxnLst/>
            <a:rect l="l" t="t" r="r" b="b"/>
            <a:pathLst>
              <a:path w="8889" h="33655">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15" name="object 15"/>
          <p:cNvSpPr/>
          <p:nvPr/>
        </p:nvSpPr>
        <p:spPr>
          <a:xfrm>
            <a:off x="5184533" y="2593848"/>
            <a:ext cx="8890" cy="8890"/>
          </a:xfrm>
          <a:custGeom>
            <a:avLst/>
            <a:gdLst/>
            <a:ahLst/>
            <a:cxnLst/>
            <a:rect l="l" t="t" r="r" b="b"/>
            <a:pathLst>
              <a:path w="8889" h="8889">
                <a:moveTo>
                  <a:pt x="8382" y="8381"/>
                </a:moveTo>
                <a:lnTo>
                  <a:pt x="8382" y="0"/>
                </a:lnTo>
                <a:lnTo>
                  <a:pt x="0" y="0"/>
                </a:lnTo>
                <a:lnTo>
                  <a:pt x="0" y="8381"/>
                </a:lnTo>
                <a:lnTo>
                  <a:pt x="8382" y="8381"/>
                </a:lnTo>
                <a:close/>
              </a:path>
            </a:pathLst>
          </a:custGeom>
          <a:solidFill>
            <a:srgbClr val="CCFFCC"/>
          </a:solidFill>
        </p:spPr>
        <p:txBody>
          <a:bodyPr wrap="square" lIns="0" tIns="0" rIns="0" bIns="0" rtlCol="0"/>
          <a:lstStyle/>
          <a:p/>
        </p:txBody>
      </p:sp>
      <p:sp>
        <p:nvSpPr>
          <p:cNvPr id="16" name="object 16"/>
          <p:cNvSpPr/>
          <p:nvPr/>
        </p:nvSpPr>
        <p:spPr>
          <a:xfrm>
            <a:off x="5184533" y="2626614"/>
            <a:ext cx="8890" cy="33655"/>
          </a:xfrm>
          <a:custGeom>
            <a:avLst/>
            <a:gdLst/>
            <a:ahLst/>
            <a:cxnLst/>
            <a:rect l="l" t="t" r="r" b="b"/>
            <a:pathLst>
              <a:path w="8889" h="33655">
                <a:moveTo>
                  <a:pt x="8382" y="33528"/>
                </a:moveTo>
                <a:lnTo>
                  <a:pt x="8382" y="0"/>
                </a:lnTo>
                <a:lnTo>
                  <a:pt x="0" y="0"/>
                </a:lnTo>
                <a:lnTo>
                  <a:pt x="0" y="33528"/>
                </a:lnTo>
                <a:lnTo>
                  <a:pt x="8382" y="33528"/>
                </a:lnTo>
                <a:close/>
              </a:path>
            </a:pathLst>
          </a:custGeom>
          <a:solidFill>
            <a:srgbClr val="CCFFCC"/>
          </a:solidFill>
        </p:spPr>
        <p:txBody>
          <a:bodyPr wrap="square" lIns="0" tIns="0" rIns="0" bIns="0" rtlCol="0"/>
          <a:lstStyle/>
          <a:p/>
        </p:txBody>
      </p:sp>
      <p:sp>
        <p:nvSpPr>
          <p:cNvPr id="17" name="object 17"/>
          <p:cNvSpPr/>
          <p:nvPr/>
        </p:nvSpPr>
        <p:spPr>
          <a:xfrm>
            <a:off x="5184533" y="2685288"/>
            <a:ext cx="8890" cy="8890"/>
          </a:xfrm>
          <a:custGeom>
            <a:avLst/>
            <a:gdLst/>
            <a:ahLst/>
            <a:cxnLst/>
            <a:rect l="l" t="t" r="r" b="b"/>
            <a:pathLst>
              <a:path w="8889" h="8889">
                <a:moveTo>
                  <a:pt x="8382" y="8382"/>
                </a:moveTo>
                <a:lnTo>
                  <a:pt x="8382" y="0"/>
                </a:lnTo>
                <a:lnTo>
                  <a:pt x="0" y="0"/>
                </a:lnTo>
                <a:lnTo>
                  <a:pt x="0" y="8382"/>
                </a:lnTo>
                <a:lnTo>
                  <a:pt x="8382" y="8382"/>
                </a:lnTo>
                <a:close/>
              </a:path>
            </a:pathLst>
          </a:custGeom>
          <a:solidFill>
            <a:srgbClr val="CCFFCC"/>
          </a:solidFill>
        </p:spPr>
        <p:txBody>
          <a:bodyPr wrap="square" lIns="0" tIns="0" rIns="0" bIns="0" rtlCol="0"/>
          <a:lstStyle/>
          <a:p/>
        </p:txBody>
      </p:sp>
      <p:sp>
        <p:nvSpPr>
          <p:cNvPr id="18" name="object 18"/>
          <p:cNvSpPr/>
          <p:nvPr/>
        </p:nvSpPr>
        <p:spPr>
          <a:xfrm>
            <a:off x="5184533" y="2718816"/>
            <a:ext cx="8890" cy="33655"/>
          </a:xfrm>
          <a:custGeom>
            <a:avLst/>
            <a:gdLst/>
            <a:ahLst/>
            <a:cxnLst/>
            <a:rect l="l" t="t" r="r" b="b"/>
            <a:pathLst>
              <a:path w="8889" h="33655">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19" name="object 19"/>
          <p:cNvSpPr/>
          <p:nvPr/>
        </p:nvSpPr>
        <p:spPr>
          <a:xfrm>
            <a:off x="5184533" y="2777489"/>
            <a:ext cx="8890" cy="8890"/>
          </a:xfrm>
          <a:custGeom>
            <a:avLst/>
            <a:gdLst/>
            <a:ahLst/>
            <a:cxnLst/>
            <a:rect l="l" t="t" r="r" b="b"/>
            <a:pathLst>
              <a:path w="8889" h="8889">
                <a:moveTo>
                  <a:pt x="8382" y="8382"/>
                </a:moveTo>
                <a:lnTo>
                  <a:pt x="8382" y="0"/>
                </a:lnTo>
                <a:lnTo>
                  <a:pt x="0" y="0"/>
                </a:lnTo>
                <a:lnTo>
                  <a:pt x="0" y="8382"/>
                </a:lnTo>
                <a:lnTo>
                  <a:pt x="8382" y="8382"/>
                </a:lnTo>
                <a:close/>
              </a:path>
            </a:pathLst>
          </a:custGeom>
          <a:solidFill>
            <a:srgbClr val="CCFFCC"/>
          </a:solidFill>
        </p:spPr>
        <p:txBody>
          <a:bodyPr wrap="square" lIns="0" tIns="0" rIns="0" bIns="0" rtlCol="0"/>
          <a:lstStyle/>
          <a:p/>
        </p:txBody>
      </p:sp>
      <p:sp>
        <p:nvSpPr>
          <p:cNvPr id="20" name="object 20"/>
          <p:cNvSpPr/>
          <p:nvPr/>
        </p:nvSpPr>
        <p:spPr>
          <a:xfrm>
            <a:off x="5184533" y="2811017"/>
            <a:ext cx="8890" cy="33655"/>
          </a:xfrm>
          <a:custGeom>
            <a:avLst/>
            <a:gdLst/>
            <a:ahLst/>
            <a:cxnLst/>
            <a:rect l="l" t="t" r="r" b="b"/>
            <a:pathLst>
              <a:path w="8889" h="33655">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21" name="object 21"/>
          <p:cNvSpPr/>
          <p:nvPr/>
        </p:nvSpPr>
        <p:spPr>
          <a:xfrm>
            <a:off x="5184533" y="2868929"/>
            <a:ext cx="8890" cy="8890"/>
          </a:xfrm>
          <a:custGeom>
            <a:avLst/>
            <a:gdLst/>
            <a:ahLst/>
            <a:cxnLst/>
            <a:rect l="l" t="t" r="r" b="b"/>
            <a:pathLst>
              <a:path w="8889" h="8889">
                <a:moveTo>
                  <a:pt x="8382" y="8381"/>
                </a:moveTo>
                <a:lnTo>
                  <a:pt x="8382" y="0"/>
                </a:lnTo>
                <a:lnTo>
                  <a:pt x="0" y="0"/>
                </a:lnTo>
                <a:lnTo>
                  <a:pt x="0" y="8381"/>
                </a:lnTo>
                <a:lnTo>
                  <a:pt x="8382" y="8381"/>
                </a:lnTo>
                <a:close/>
              </a:path>
            </a:pathLst>
          </a:custGeom>
          <a:solidFill>
            <a:srgbClr val="CCFFCC"/>
          </a:solidFill>
        </p:spPr>
        <p:txBody>
          <a:bodyPr wrap="square" lIns="0" tIns="0" rIns="0" bIns="0" rtlCol="0"/>
          <a:lstStyle/>
          <a:p/>
        </p:txBody>
      </p:sp>
      <p:sp>
        <p:nvSpPr>
          <p:cNvPr id="22" name="object 22"/>
          <p:cNvSpPr/>
          <p:nvPr/>
        </p:nvSpPr>
        <p:spPr>
          <a:xfrm>
            <a:off x="5184533" y="2902457"/>
            <a:ext cx="8890" cy="33655"/>
          </a:xfrm>
          <a:custGeom>
            <a:avLst/>
            <a:gdLst/>
            <a:ahLst/>
            <a:cxnLst/>
            <a:rect l="l" t="t" r="r" b="b"/>
            <a:pathLst>
              <a:path w="8889" h="33655">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23" name="object 23"/>
          <p:cNvSpPr/>
          <p:nvPr/>
        </p:nvSpPr>
        <p:spPr>
          <a:xfrm>
            <a:off x="5184533" y="2961132"/>
            <a:ext cx="8890" cy="8890"/>
          </a:xfrm>
          <a:custGeom>
            <a:avLst/>
            <a:gdLst/>
            <a:ahLst/>
            <a:cxnLst/>
            <a:rect l="l" t="t" r="r" b="b"/>
            <a:pathLst>
              <a:path w="8889" h="8889">
                <a:moveTo>
                  <a:pt x="8382" y="8381"/>
                </a:moveTo>
                <a:lnTo>
                  <a:pt x="8382" y="0"/>
                </a:lnTo>
                <a:lnTo>
                  <a:pt x="0" y="0"/>
                </a:lnTo>
                <a:lnTo>
                  <a:pt x="0" y="8381"/>
                </a:lnTo>
                <a:lnTo>
                  <a:pt x="8382" y="8381"/>
                </a:lnTo>
                <a:close/>
              </a:path>
            </a:pathLst>
          </a:custGeom>
          <a:solidFill>
            <a:srgbClr val="CCFFCC"/>
          </a:solidFill>
        </p:spPr>
        <p:txBody>
          <a:bodyPr wrap="square" lIns="0" tIns="0" rIns="0" bIns="0" rtlCol="0"/>
          <a:lstStyle/>
          <a:p/>
        </p:txBody>
      </p:sp>
      <p:sp>
        <p:nvSpPr>
          <p:cNvPr id="24" name="object 24"/>
          <p:cNvSpPr/>
          <p:nvPr/>
        </p:nvSpPr>
        <p:spPr>
          <a:xfrm>
            <a:off x="5184533" y="2994660"/>
            <a:ext cx="8890" cy="33655"/>
          </a:xfrm>
          <a:custGeom>
            <a:avLst/>
            <a:gdLst/>
            <a:ahLst/>
            <a:cxnLst/>
            <a:rect l="l" t="t" r="r" b="b"/>
            <a:pathLst>
              <a:path w="8889" h="33655">
                <a:moveTo>
                  <a:pt x="8382" y="33528"/>
                </a:moveTo>
                <a:lnTo>
                  <a:pt x="8382" y="0"/>
                </a:lnTo>
                <a:lnTo>
                  <a:pt x="0" y="0"/>
                </a:lnTo>
                <a:lnTo>
                  <a:pt x="0" y="33528"/>
                </a:lnTo>
                <a:lnTo>
                  <a:pt x="8382" y="33528"/>
                </a:lnTo>
                <a:close/>
              </a:path>
            </a:pathLst>
          </a:custGeom>
          <a:solidFill>
            <a:srgbClr val="CCFFCC"/>
          </a:solidFill>
        </p:spPr>
        <p:txBody>
          <a:bodyPr wrap="square" lIns="0" tIns="0" rIns="0" bIns="0" rtlCol="0"/>
          <a:lstStyle/>
          <a:p/>
        </p:txBody>
      </p:sp>
      <p:sp>
        <p:nvSpPr>
          <p:cNvPr id="25" name="object 25"/>
          <p:cNvSpPr/>
          <p:nvPr/>
        </p:nvSpPr>
        <p:spPr>
          <a:xfrm>
            <a:off x="5184533" y="3053333"/>
            <a:ext cx="8890" cy="8890"/>
          </a:xfrm>
          <a:custGeom>
            <a:avLst/>
            <a:gdLst/>
            <a:ahLst/>
            <a:cxnLst/>
            <a:rect l="l" t="t" r="r" b="b"/>
            <a:pathLst>
              <a:path w="8889" h="8889">
                <a:moveTo>
                  <a:pt x="8382" y="8381"/>
                </a:moveTo>
                <a:lnTo>
                  <a:pt x="8382" y="0"/>
                </a:lnTo>
                <a:lnTo>
                  <a:pt x="0" y="0"/>
                </a:lnTo>
                <a:lnTo>
                  <a:pt x="0" y="8381"/>
                </a:lnTo>
                <a:lnTo>
                  <a:pt x="8382" y="8381"/>
                </a:lnTo>
                <a:close/>
              </a:path>
            </a:pathLst>
          </a:custGeom>
          <a:solidFill>
            <a:srgbClr val="CCFFCC"/>
          </a:solidFill>
        </p:spPr>
        <p:txBody>
          <a:bodyPr wrap="square" lIns="0" tIns="0" rIns="0" bIns="0" rtlCol="0"/>
          <a:lstStyle/>
          <a:p/>
        </p:txBody>
      </p:sp>
      <p:sp>
        <p:nvSpPr>
          <p:cNvPr id="26" name="object 26"/>
          <p:cNvSpPr/>
          <p:nvPr/>
        </p:nvSpPr>
        <p:spPr>
          <a:xfrm>
            <a:off x="5184533" y="3086100"/>
            <a:ext cx="8890" cy="33655"/>
          </a:xfrm>
          <a:custGeom>
            <a:avLst/>
            <a:gdLst/>
            <a:ahLst/>
            <a:cxnLst/>
            <a:rect l="l" t="t" r="r" b="b"/>
            <a:pathLst>
              <a:path w="8889" h="33655">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27" name="object 27"/>
          <p:cNvSpPr/>
          <p:nvPr/>
        </p:nvSpPr>
        <p:spPr>
          <a:xfrm>
            <a:off x="5184533" y="3144773"/>
            <a:ext cx="8890" cy="8890"/>
          </a:xfrm>
          <a:custGeom>
            <a:avLst/>
            <a:gdLst/>
            <a:ahLst/>
            <a:cxnLst/>
            <a:rect l="l" t="t" r="r" b="b"/>
            <a:pathLst>
              <a:path w="8889" h="8889">
                <a:moveTo>
                  <a:pt x="8382" y="8381"/>
                </a:moveTo>
                <a:lnTo>
                  <a:pt x="8382" y="0"/>
                </a:lnTo>
                <a:lnTo>
                  <a:pt x="0" y="0"/>
                </a:lnTo>
                <a:lnTo>
                  <a:pt x="0" y="8381"/>
                </a:lnTo>
                <a:lnTo>
                  <a:pt x="8382" y="8381"/>
                </a:lnTo>
                <a:close/>
              </a:path>
            </a:pathLst>
          </a:custGeom>
          <a:solidFill>
            <a:srgbClr val="CCFFCC"/>
          </a:solidFill>
        </p:spPr>
        <p:txBody>
          <a:bodyPr wrap="square" lIns="0" tIns="0" rIns="0" bIns="0" rtlCol="0"/>
          <a:lstStyle/>
          <a:p/>
        </p:txBody>
      </p:sp>
      <p:sp>
        <p:nvSpPr>
          <p:cNvPr id="28" name="object 28"/>
          <p:cNvSpPr/>
          <p:nvPr/>
        </p:nvSpPr>
        <p:spPr>
          <a:xfrm>
            <a:off x="5184533" y="3178301"/>
            <a:ext cx="8890" cy="33655"/>
          </a:xfrm>
          <a:custGeom>
            <a:avLst/>
            <a:gdLst/>
            <a:ahLst/>
            <a:cxnLst/>
            <a:rect l="l" t="t" r="r" b="b"/>
            <a:pathLst>
              <a:path w="8889" h="33655">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29" name="object 29"/>
          <p:cNvSpPr/>
          <p:nvPr/>
        </p:nvSpPr>
        <p:spPr>
          <a:xfrm>
            <a:off x="5184533" y="3236976"/>
            <a:ext cx="8890" cy="8890"/>
          </a:xfrm>
          <a:custGeom>
            <a:avLst/>
            <a:gdLst/>
            <a:ahLst/>
            <a:cxnLst/>
            <a:rect l="l" t="t" r="r" b="b"/>
            <a:pathLst>
              <a:path w="8889" h="8889">
                <a:moveTo>
                  <a:pt x="8382" y="8381"/>
                </a:moveTo>
                <a:lnTo>
                  <a:pt x="8382" y="0"/>
                </a:lnTo>
                <a:lnTo>
                  <a:pt x="0" y="0"/>
                </a:lnTo>
                <a:lnTo>
                  <a:pt x="0" y="8381"/>
                </a:lnTo>
                <a:lnTo>
                  <a:pt x="8382" y="8381"/>
                </a:lnTo>
                <a:close/>
              </a:path>
            </a:pathLst>
          </a:custGeom>
          <a:solidFill>
            <a:srgbClr val="CCFFCC"/>
          </a:solidFill>
        </p:spPr>
        <p:txBody>
          <a:bodyPr wrap="square" lIns="0" tIns="0" rIns="0" bIns="0" rtlCol="0"/>
          <a:lstStyle/>
          <a:p/>
        </p:txBody>
      </p:sp>
      <p:sp>
        <p:nvSpPr>
          <p:cNvPr id="30" name="object 30"/>
          <p:cNvSpPr/>
          <p:nvPr/>
        </p:nvSpPr>
        <p:spPr>
          <a:xfrm>
            <a:off x="5184533" y="3270503"/>
            <a:ext cx="8890" cy="33020"/>
          </a:xfrm>
          <a:custGeom>
            <a:avLst/>
            <a:gdLst/>
            <a:ahLst/>
            <a:cxnLst/>
            <a:rect l="l" t="t" r="r" b="b"/>
            <a:pathLst>
              <a:path w="8889" h="33020">
                <a:moveTo>
                  <a:pt x="8382" y="32765"/>
                </a:moveTo>
                <a:lnTo>
                  <a:pt x="8382" y="0"/>
                </a:lnTo>
                <a:lnTo>
                  <a:pt x="0" y="0"/>
                </a:lnTo>
                <a:lnTo>
                  <a:pt x="0" y="32765"/>
                </a:lnTo>
                <a:lnTo>
                  <a:pt x="8382" y="32765"/>
                </a:lnTo>
                <a:close/>
              </a:path>
            </a:pathLst>
          </a:custGeom>
          <a:solidFill>
            <a:srgbClr val="CCFFCC"/>
          </a:solidFill>
        </p:spPr>
        <p:txBody>
          <a:bodyPr wrap="square" lIns="0" tIns="0" rIns="0" bIns="0" rtlCol="0"/>
          <a:lstStyle/>
          <a:p/>
        </p:txBody>
      </p:sp>
      <p:sp>
        <p:nvSpPr>
          <p:cNvPr id="31" name="object 31"/>
          <p:cNvSpPr/>
          <p:nvPr/>
        </p:nvSpPr>
        <p:spPr>
          <a:xfrm>
            <a:off x="5184533" y="3328415"/>
            <a:ext cx="8890" cy="8890"/>
          </a:xfrm>
          <a:custGeom>
            <a:avLst/>
            <a:gdLst/>
            <a:ahLst/>
            <a:cxnLst/>
            <a:rect l="l" t="t" r="r" b="b"/>
            <a:pathLst>
              <a:path w="8889" h="8889">
                <a:moveTo>
                  <a:pt x="8382" y="8382"/>
                </a:moveTo>
                <a:lnTo>
                  <a:pt x="8382" y="0"/>
                </a:lnTo>
                <a:lnTo>
                  <a:pt x="0" y="0"/>
                </a:lnTo>
                <a:lnTo>
                  <a:pt x="0" y="8382"/>
                </a:lnTo>
                <a:lnTo>
                  <a:pt x="8382" y="8382"/>
                </a:lnTo>
                <a:close/>
              </a:path>
            </a:pathLst>
          </a:custGeom>
          <a:solidFill>
            <a:srgbClr val="CCFFCC"/>
          </a:solidFill>
        </p:spPr>
        <p:txBody>
          <a:bodyPr wrap="square" lIns="0" tIns="0" rIns="0" bIns="0" rtlCol="0"/>
          <a:lstStyle/>
          <a:p/>
        </p:txBody>
      </p:sp>
      <p:sp>
        <p:nvSpPr>
          <p:cNvPr id="32" name="object 32"/>
          <p:cNvSpPr/>
          <p:nvPr/>
        </p:nvSpPr>
        <p:spPr>
          <a:xfrm>
            <a:off x="5184533" y="3361944"/>
            <a:ext cx="8890" cy="33655"/>
          </a:xfrm>
          <a:custGeom>
            <a:avLst/>
            <a:gdLst/>
            <a:ahLst/>
            <a:cxnLst/>
            <a:rect l="l" t="t" r="r" b="b"/>
            <a:pathLst>
              <a:path w="8889" h="33654">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33" name="object 33"/>
          <p:cNvSpPr/>
          <p:nvPr/>
        </p:nvSpPr>
        <p:spPr>
          <a:xfrm>
            <a:off x="5184533" y="3420617"/>
            <a:ext cx="8890" cy="8890"/>
          </a:xfrm>
          <a:custGeom>
            <a:avLst/>
            <a:gdLst/>
            <a:ahLst/>
            <a:cxnLst/>
            <a:rect l="l" t="t" r="r" b="b"/>
            <a:pathLst>
              <a:path w="8889" h="8889">
                <a:moveTo>
                  <a:pt x="8382" y="8382"/>
                </a:moveTo>
                <a:lnTo>
                  <a:pt x="8382" y="0"/>
                </a:lnTo>
                <a:lnTo>
                  <a:pt x="0" y="0"/>
                </a:lnTo>
                <a:lnTo>
                  <a:pt x="0" y="8382"/>
                </a:lnTo>
                <a:lnTo>
                  <a:pt x="8382" y="8382"/>
                </a:lnTo>
                <a:close/>
              </a:path>
            </a:pathLst>
          </a:custGeom>
          <a:solidFill>
            <a:srgbClr val="CCFFCC"/>
          </a:solidFill>
        </p:spPr>
        <p:txBody>
          <a:bodyPr wrap="square" lIns="0" tIns="0" rIns="0" bIns="0" rtlCol="0"/>
          <a:lstStyle/>
          <a:p/>
        </p:txBody>
      </p:sp>
      <p:sp>
        <p:nvSpPr>
          <p:cNvPr id="34" name="object 34"/>
          <p:cNvSpPr/>
          <p:nvPr/>
        </p:nvSpPr>
        <p:spPr>
          <a:xfrm>
            <a:off x="5184533" y="3454146"/>
            <a:ext cx="8890" cy="33655"/>
          </a:xfrm>
          <a:custGeom>
            <a:avLst/>
            <a:gdLst/>
            <a:ahLst/>
            <a:cxnLst/>
            <a:rect l="l" t="t" r="r" b="b"/>
            <a:pathLst>
              <a:path w="8889" h="33654">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35" name="object 35"/>
          <p:cNvSpPr/>
          <p:nvPr/>
        </p:nvSpPr>
        <p:spPr>
          <a:xfrm>
            <a:off x="5184533" y="3512058"/>
            <a:ext cx="8890" cy="8890"/>
          </a:xfrm>
          <a:custGeom>
            <a:avLst/>
            <a:gdLst/>
            <a:ahLst/>
            <a:cxnLst/>
            <a:rect l="l" t="t" r="r" b="b"/>
            <a:pathLst>
              <a:path w="8889" h="8889">
                <a:moveTo>
                  <a:pt x="8382" y="8382"/>
                </a:moveTo>
                <a:lnTo>
                  <a:pt x="8382" y="0"/>
                </a:lnTo>
                <a:lnTo>
                  <a:pt x="0" y="0"/>
                </a:lnTo>
                <a:lnTo>
                  <a:pt x="0" y="8382"/>
                </a:lnTo>
                <a:lnTo>
                  <a:pt x="8382" y="8382"/>
                </a:lnTo>
                <a:close/>
              </a:path>
            </a:pathLst>
          </a:custGeom>
          <a:solidFill>
            <a:srgbClr val="CCFFCC"/>
          </a:solidFill>
        </p:spPr>
        <p:txBody>
          <a:bodyPr wrap="square" lIns="0" tIns="0" rIns="0" bIns="0" rtlCol="0"/>
          <a:lstStyle/>
          <a:p/>
        </p:txBody>
      </p:sp>
      <p:sp>
        <p:nvSpPr>
          <p:cNvPr id="36" name="object 36"/>
          <p:cNvSpPr/>
          <p:nvPr/>
        </p:nvSpPr>
        <p:spPr>
          <a:xfrm>
            <a:off x="5184533" y="3545585"/>
            <a:ext cx="8890" cy="33655"/>
          </a:xfrm>
          <a:custGeom>
            <a:avLst/>
            <a:gdLst/>
            <a:ahLst/>
            <a:cxnLst/>
            <a:rect l="l" t="t" r="r" b="b"/>
            <a:pathLst>
              <a:path w="8889" h="33654">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37" name="object 37"/>
          <p:cNvSpPr/>
          <p:nvPr/>
        </p:nvSpPr>
        <p:spPr>
          <a:xfrm>
            <a:off x="5184533" y="3604259"/>
            <a:ext cx="8890" cy="8890"/>
          </a:xfrm>
          <a:custGeom>
            <a:avLst/>
            <a:gdLst/>
            <a:ahLst/>
            <a:cxnLst/>
            <a:rect l="l" t="t" r="r" b="b"/>
            <a:pathLst>
              <a:path w="8889" h="8889">
                <a:moveTo>
                  <a:pt x="8382" y="8381"/>
                </a:moveTo>
                <a:lnTo>
                  <a:pt x="8382" y="0"/>
                </a:lnTo>
                <a:lnTo>
                  <a:pt x="0" y="0"/>
                </a:lnTo>
                <a:lnTo>
                  <a:pt x="0" y="8381"/>
                </a:lnTo>
                <a:lnTo>
                  <a:pt x="8382" y="8381"/>
                </a:lnTo>
                <a:close/>
              </a:path>
            </a:pathLst>
          </a:custGeom>
          <a:solidFill>
            <a:srgbClr val="CCFFCC"/>
          </a:solidFill>
        </p:spPr>
        <p:txBody>
          <a:bodyPr wrap="square" lIns="0" tIns="0" rIns="0" bIns="0" rtlCol="0"/>
          <a:lstStyle/>
          <a:p/>
        </p:txBody>
      </p:sp>
      <p:sp>
        <p:nvSpPr>
          <p:cNvPr id="38" name="object 38"/>
          <p:cNvSpPr/>
          <p:nvPr/>
        </p:nvSpPr>
        <p:spPr>
          <a:xfrm>
            <a:off x="5184533" y="3637788"/>
            <a:ext cx="8890" cy="33655"/>
          </a:xfrm>
          <a:custGeom>
            <a:avLst/>
            <a:gdLst/>
            <a:ahLst/>
            <a:cxnLst/>
            <a:rect l="l" t="t" r="r" b="b"/>
            <a:pathLst>
              <a:path w="8889" h="33654">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39" name="object 39"/>
          <p:cNvSpPr/>
          <p:nvPr/>
        </p:nvSpPr>
        <p:spPr>
          <a:xfrm>
            <a:off x="5184533" y="3696461"/>
            <a:ext cx="8890" cy="8890"/>
          </a:xfrm>
          <a:custGeom>
            <a:avLst/>
            <a:gdLst/>
            <a:ahLst/>
            <a:cxnLst/>
            <a:rect l="l" t="t" r="r" b="b"/>
            <a:pathLst>
              <a:path w="8889" h="8889">
                <a:moveTo>
                  <a:pt x="8382" y="8382"/>
                </a:moveTo>
                <a:lnTo>
                  <a:pt x="8382" y="0"/>
                </a:lnTo>
                <a:lnTo>
                  <a:pt x="0" y="0"/>
                </a:lnTo>
                <a:lnTo>
                  <a:pt x="0" y="8382"/>
                </a:lnTo>
                <a:lnTo>
                  <a:pt x="8382" y="8382"/>
                </a:lnTo>
                <a:close/>
              </a:path>
            </a:pathLst>
          </a:custGeom>
          <a:solidFill>
            <a:srgbClr val="CCFFCC"/>
          </a:solidFill>
        </p:spPr>
        <p:txBody>
          <a:bodyPr wrap="square" lIns="0" tIns="0" rIns="0" bIns="0" rtlCol="0"/>
          <a:lstStyle/>
          <a:p/>
        </p:txBody>
      </p:sp>
      <p:sp>
        <p:nvSpPr>
          <p:cNvPr id="40" name="object 40"/>
          <p:cNvSpPr/>
          <p:nvPr/>
        </p:nvSpPr>
        <p:spPr>
          <a:xfrm>
            <a:off x="5184533" y="3729228"/>
            <a:ext cx="8890" cy="33655"/>
          </a:xfrm>
          <a:custGeom>
            <a:avLst/>
            <a:gdLst/>
            <a:ahLst/>
            <a:cxnLst/>
            <a:rect l="l" t="t" r="r" b="b"/>
            <a:pathLst>
              <a:path w="8889" h="33654">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41" name="object 41"/>
          <p:cNvSpPr/>
          <p:nvPr/>
        </p:nvSpPr>
        <p:spPr>
          <a:xfrm>
            <a:off x="5184533" y="3787902"/>
            <a:ext cx="8890" cy="8890"/>
          </a:xfrm>
          <a:custGeom>
            <a:avLst/>
            <a:gdLst/>
            <a:ahLst/>
            <a:cxnLst/>
            <a:rect l="l" t="t" r="r" b="b"/>
            <a:pathLst>
              <a:path w="8889" h="8889">
                <a:moveTo>
                  <a:pt x="8382" y="8382"/>
                </a:moveTo>
                <a:lnTo>
                  <a:pt x="8382" y="0"/>
                </a:lnTo>
                <a:lnTo>
                  <a:pt x="0" y="0"/>
                </a:lnTo>
                <a:lnTo>
                  <a:pt x="0" y="8382"/>
                </a:lnTo>
                <a:lnTo>
                  <a:pt x="8382" y="8382"/>
                </a:lnTo>
                <a:close/>
              </a:path>
            </a:pathLst>
          </a:custGeom>
          <a:solidFill>
            <a:srgbClr val="CCFFCC"/>
          </a:solidFill>
        </p:spPr>
        <p:txBody>
          <a:bodyPr wrap="square" lIns="0" tIns="0" rIns="0" bIns="0" rtlCol="0"/>
          <a:lstStyle/>
          <a:p/>
        </p:txBody>
      </p:sp>
      <p:sp>
        <p:nvSpPr>
          <p:cNvPr id="42" name="object 42"/>
          <p:cNvSpPr/>
          <p:nvPr/>
        </p:nvSpPr>
        <p:spPr>
          <a:xfrm>
            <a:off x="5184533" y="3821429"/>
            <a:ext cx="8890" cy="33655"/>
          </a:xfrm>
          <a:custGeom>
            <a:avLst/>
            <a:gdLst/>
            <a:ahLst/>
            <a:cxnLst/>
            <a:rect l="l" t="t" r="r" b="b"/>
            <a:pathLst>
              <a:path w="8889" h="33654">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43" name="object 43"/>
          <p:cNvSpPr/>
          <p:nvPr/>
        </p:nvSpPr>
        <p:spPr>
          <a:xfrm>
            <a:off x="5184533" y="3880103"/>
            <a:ext cx="8890" cy="8890"/>
          </a:xfrm>
          <a:custGeom>
            <a:avLst/>
            <a:gdLst/>
            <a:ahLst/>
            <a:cxnLst/>
            <a:rect l="l" t="t" r="r" b="b"/>
            <a:pathLst>
              <a:path w="8889" h="8889">
                <a:moveTo>
                  <a:pt x="8382" y="8382"/>
                </a:moveTo>
                <a:lnTo>
                  <a:pt x="8382" y="0"/>
                </a:lnTo>
                <a:lnTo>
                  <a:pt x="0" y="0"/>
                </a:lnTo>
                <a:lnTo>
                  <a:pt x="0" y="8382"/>
                </a:lnTo>
                <a:lnTo>
                  <a:pt x="8382" y="8382"/>
                </a:lnTo>
                <a:close/>
              </a:path>
            </a:pathLst>
          </a:custGeom>
          <a:solidFill>
            <a:srgbClr val="CCFFCC"/>
          </a:solidFill>
        </p:spPr>
        <p:txBody>
          <a:bodyPr wrap="square" lIns="0" tIns="0" rIns="0" bIns="0" rtlCol="0"/>
          <a:lstStyle/>
          <a:p/>
        </p:txBody>
      </p:sp>
      <p:sp>
        <p:nvSpPr>
          <p:cNvPr id="44" name="object 44"/>
          <p:cNvSpPr/>
          <p:nvPr/>
        </p:nvSpPr>
        <p:spPr>
          <a:xfrm>
            <a:off x="5184533" y="3913632"/>
            <a:ext cx="8890" cy="33020"/>
          </a:xfrm>
          <a:custGeom>
            <a:avLst/>
            <a:gdLst/>
            <a:ahLst/>
            <a:cxnLst/>
            <a:rect l="l" t="t" r="r" b="b"/>
            <a:pathLst>
              <a:path w="8889" h="33020">
                <a:moveTo>
                  <a:pt x="8382" y="32765"/>
                </a:moveTo>
                <a:lnTo>
                  <a:pt x="8382" y="0"/>
                </a:lnTo>
                <a:lnTo>
                  <a:pt x="0" y="0"/>
                </a:lnTo>
                <a:lnTo>
                  <a:pt x="0" y="32765"/>
                </a:lnTo>
                <a:lnTo>
                  <a:pt x="8382" y="32765"/>
                </a:lnTo>
                <a:close/>
              </a:path>
            </a:pathLst>
          </a:custGeom>
          <a:solidFill>
            <a:srgbClr val="CCFFCC"/>
          </a:solidFill>
        </p:spPr>
        <p:txBody>
          <a:bodyPr wrap="square" lIns="0" tIns="0" rIns="0" bIns="0" rtlCol="0"/>
          <a:lstStyle/>
          <a:p/>
        </p:txBody>
      </p:sp>
      <p:sp>
        <p:nvSpPr>
          <p:cNvPr id="45" name="object 45"/>
          <p:cNvSpPr/>
          <p:nvPr/>
        </p:nvSpPr>
        <p:spPr>
          <a:xfrm>
            <a:off x="5184533" y="3971544"/>
            <a:ext cx="8890" cy="8890"/>
          </a:xfrm>
          <a:custGeom>
            <a:avLst/>
            <a:gdLst/>
            <a:ahLst/>
            <a:cxnLst/>
            <a:rect l="l" t="t" r="r" b="b"/>
            <a:pathLst>
              <a:path w="8889" h="8889">
                <a:moveTo>
                  <a:pt x="8382" y="8382"/>
                </a:moveTo>
                <a:lnTo>
                  <a:pt x="8382" y="0"/>
                </a:lnTo>
                <a:lnTo>
                  <a:pt x="0" y="0"/>
                </a:lnTo>
                <a:lnTo>
                  <a:pt x="0" y="8382"/>
                </a:lnTo>
                <a:lnTo>
                  <a:pt x="8382" y="8382"/>
                </a:lnTo>
                <a:close/>
              </a:path>
            </a:pathLst>
          </a:custGeom>
          <a:solidFill>
            <a:srgbClr val="CCFFCC"/>
          </a:solidFill>
        </p:spPr>
        <p:txBody>
          <a:bodyPr wrap="square" lIns="0" tIns="0" rIns="0" bIns="0" rtlCol="0"/>
          <a:lstStyle/>
          <a:p/>
        </p:txBody>
      </p:sp>
      <p:sp>
        <p:nvSpPr>
          <p:cNvPr id="46" name="object 46"/>
          <p:cNvSpPr/>
          <p:nvPr/>
        </p:nvSpPr>
        <p:spPr>
          <a:xfrm>
            <a:off x="5184533" y="4005071"/>
            <a:ext cx="8890" cy="33655"/>
          </a:xfrm>
          <a:custGeom>
            <a:avLst/>
            <a:gdLst/>
            <a:ahLst/>
            <a:cxnLst/>
            <a:rect l="l" t="t" r="r" b="b"/>
            <a:pathLst>
              <a:path w="8889" h="33654">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47" name="object 47"/>
          <p:cNvSpPr/>
          <p:nvPr/>
        </p:nvSpPr>
        <p:spPr>
          <a:xfrm>
            <a:off x="5184533" y="4063746"/>
            <a:ext cx="8890" cy="8890"/>
          </a:xfrm>
          <a:custGeom>
            <a:avLst/>
            <a:gdLst/>
            <a:ahLst/>
            <a:cxnLst/>
            <a:rect l="l" t="t" r="r" b="b"/>
            <a:pathLst>
              <a:path w="8889" h="8889">
                <a:moveTo>
                  <a:pt x="8382" y="8382"/>
                </a:moveTo>
                <a:lnTo>
                  <a:pt x="8382" y="0"/>
                </a:lnTo>
                <a:lnTo>
                  <a:pt x="0" y="0"/>
                </a:lnTo>
                <a:lnTo>
                  <a:pt x="0" y="8382"/>
                </a:lnTo>
                <a:lnTo>
                  <a:pt x="8382" y="8382"/>
                </a:lnTo>
                <a:close/>
              </a:path>
            </a:pathLst>
          </a:custGeom>
          <a:solidFill>
            <a:srgbClr val="CCFFCC"/>
          </a:solidFill>
        </p:spPr>
        <p:txBody>
          <a:bodyPr wrap="square" lIns="0" tIns="0" rIns="0" bIns="0" rtlCol="0"/>
          <a:lstStyle/>
          <a:p/>
        </p:txBody>
      </p:sp>
      <p:sp>
        <p:nvSpPr>
          <p:cNvPr id="48" name="object 48"/>
          <p:cNvSpPr/>
          <p:nvPr/>
        </p:nvSpPr>
        <p:spPr>
          <a:xfrm>
            <a:off x="5184533" y="4097273"/>
            <a:ext cx="8890" cy="33655"/>
          </a:xfrm>
          <a:custGeom>
            <a:avLst/>
            <a:gdLst/>
            <a:ahLst/>
            <a:cxnLst/>
            <a:rect l="l" t="t" r="r" b="b"/>
            <a:pathLst>
              <a:path w="8889" h="33654">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49" name="object 49"/>
          <p:cNvSpPr/>
          <p:nvPr/>
        </p:nvSpPr>
        <p:spPr>
          <a:xfrm>
            <a:off x="5184533" y="4155947"/>
            <a:ext cx="8890" cy="7620"/>
          </a:xfrm>
          <a:custGeom>
            <a:avLst/>
            <a:gdLst/>
            <a:ahLst/>
            <a:cxnLst/>
            <a:rect l="l" t="t" r="r" b="b"/>
            <a:pathLst>
              <a:path w="8889" h="7620">
                <a:moveTo>
                  <a:pt x="8382" y="7619"/>
                </a:moveTo>
                <a:lnTo>
                  <a:pt x="8382" y="0"/>
                </a:lnTo>
                <a:lnTo>
                  <a:pt x="0" y="0"/>
                </a:lnTo>
                <a:lnTo>
                  <a:pt x="0" y="7619"/>
                </a:lnTo>
                <a:lnTo>
                  <a:pt x="8382" y="7619"/>
                </a:lnTo>
                <a:close/>
              </a:path>
            </a:pathLst>
          </a:custGeom>
          <a:solidFill>
            <a:srgbClr val="CCFFCC"/>
          </a:solidFill>
        </p:spPr>
        <p:txBody>
          <a:bodyPr wrap="square" lIns="0" tIns="0" rIns="0" bIns="0" rtlCol="0"/>
          <a:lstStyle/>
          <a:p/>
        </p:txBody>
      </p:sp>
      <p:sp>
        <p:nvSpPr>
          <p:cNvPr id="50" name="object 50"/>
          <p:cNvSpPr/>
          <p:nvPr/>
        </p:nvSpPr>
        <p:spPr>
          <a:xfrm>
            <a:off x="5184533" y="4188714"/>
            <a:ext cx="8890" cy="33655"/>
          </a:xfrm>
          <a:custGeom>
            <a:avLst/>
            <a:gdLst/>
            <a:ahLst/>
            <a:cxnLst/>
            <a:rect l="l" t="t" r="r" b="b"/>
            <a:pathLst>
              <a:path w="8889" h="33654">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51" name="object 51"/>
          <p:cNvSpPr/>
          <p:nvPr/>
        </p:nvSpPr>
        <p:spPr>
          <a:xfrm>
            <a:off x="5184533" y="4247388"/>
            <a:ext cx="8890" cy="8890"/>
          </a:xfrm>
          <a:custGeom>
            <a:avLst/>
            <a:gdLst/>
            <a:ahLst/>
            <a:cxnLst/>
            <a:rect l="l" t="t" r="r" b="b"/>
            <a:pathLst>
              <a:path w="8889" h="8889">
                <a:moveTo>
                  <a:pt x="8382" y="8382"/>
                </a:moveTo>
                <a:lnTo>
                  <a:pt x="8382" y="0"/>
                </a:lnTo>
                <a:lnTo>
                  <a:pt x="0" y="0"/>
                </a:lnTo>
                <a:lnTo>
                  <a:pt x="0" y="8382"/>
                </a:lnTo>
                <a:lnTo>
                  <a:pt x="8382" y="8382"/>
                </a:lnTo>
                <a:close/>
              </a:path>
            </a:pathLst>
          </a:custGeom>
          <a:solidFill>
            <a:srgbClr val="CCFFCC"/>
          </a:solidFill>
        </p:spPr>
        <p:txBody>
          <a:bodyPr wrap="square" lIns="0" tIns="0" rIns="0" bIns="0" rtlCol="0"/>
          <a:lstStyle/>
          <a:p/>
        </p:txBody>
      </p:sp>
      <p:sp>
        <p:nvSpPr>
          <p:cNvPr id="52" name="object 52"/>
          <p:cNvSpPr/>
          <p:nvPr/>
        </p:nvSpPr>
        <p:spPr>
          <a:xfrm>
            <a:off x="5184533" y="4280915"/>
            <a:ext cx="8890" cy="33655"/>
          </a:xfrm>
          <a:custGeom>
            <a:avLst/>
            <a:gdLst/>
            <a:ahLst/>
            <a:cxnLst/>
            <a:rect l="l" t="t" r="r" b="b"/>
            <a:pathLst>
              <a:path w="8889" h="33654">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53" name="object 53"/>
          <p:cNvSpPr/>
          <p:nvPr/>
        </p:nvSpPr>
        <p:spPr>
          <a:xfrm>
            <a:off x="5184533" y="4339590"/>
            <a:ext cx="8890" cy="8890"/>
          </a:xfrm>
          <a:custGeom>
            <a:avLst/>
            <a:gdLst/>
            <a:ahLst/>
            <a:cxnLst/>
            <a:rect l="l" t="t" r="r" b="b"/>
            <a:pathLst>
              <a:path w="8889" h="8889">
                <a:moveTo>
                  <a:pt x="8382" y="8382"/>
                </a:moveTo>
                <a:lnTo>
                  <a:pt x="8382" y="0"/>
                </a:lnTo>
                <a:lnTo>
                  <a:pt x="0" y="0"/>
                </a:lnTo>
                <a:lnTo>
                  <a:pt x="0" y="8382"/>
                </a:lnTo>
                <a:lnTo>
                  <a:pt x="8382" y="8382"/>
                </a:lnTo>
                <a:close/>
              </a:path>
            </a:pathLst>
          </a:custGeom>
          <a:solidFill>
            <a:srgbClr val="CCFFCC"/>
          </a:solidFill>
        </p:spPr>
        <p:txBody>
          <a:bodyPr wrap="square" lIns="0" tIns="0" rIns="0" bIns="0" rtlCol="0"/>
          <a:lstStyle/>
          <a:p/>
        </p:txBody>
      </p:sp>
      <p:sp>
        <p:nvSpPr>
          <p:cNvPr id="54" name="object 54"/>
          <p:cNvSpPr/>
          <p:nvPr/>
        </p:nvSpPr>
        <p:spPr>
          <a:xfrm>
            <a:off x="5184533" y="4373117"/>
            <a:ext cx="8890" cy="33020"/>
          </a:xfrm>
          <a:custGeom>
            <a:avLst/>
            <a:gdLst/>
            <a:ahLst/>
            <a:cxnLst/>
            <a:rect l="l" t="t" r="r" b="b"/>
            <a:pathLst>
              <a:path w="8889" h="33020">
                <a:moveTo>
                  <a:pt x="8382" y="32765"/>
                </a:moveTo>
                <a:lnTo>
                  <a:pt x="8382" y="0"/>
                </a:lnTo>
                <a:lnTo>
                  <a:pt x="0" y="0"/>
                </a:lnTo>
                <a:lnTo>
                  <a:pt x="0" y="32765"/>
                </a:lnTo>
                <a:lnTo>
                  <a:pt x="8382" y="32765"/>
                </a:lnTo>
                <a:close/>
              </a:path>
            </a:pathLst>
          </a:custGeom>
          <a:solidFill>
            <a:srgbClr val="CCFFCC"/>
          </a:solidFill>
        </p:spPr>
        <p:txBody>
          <a:bodyPr wrap="square" lIns="0" tIns="0" rIns="0" bIns="0" rtlCol="0"/>
          <a:lstStyle/>
          <a:p/>
        </p:txBody>
      </p:sp>
      <p:sp>
        <p:nvSpPr>
          <p:cNvPr id="55" name="object 55"/>
          <p:cNvSpPr/>
          <p:nvPr/>
        </p:nvSpPr>
        <p:spPr>
          <a:xfrm>
            <a:off x="5184533" y="4431029"/>
            <a:ext cx="8890" cy="8890"/>
          </a:xfrm>
          <a:custGeom>
            <a:avLst/>
            <a:gdLst/>
            <a:ahLst/>
            <a:cxnLst/>
            <a:rect l="l" t="t" r="r" b="b"/>
            <a:pathLst>
              <a:path w="8889" h="8889">
                <a:moveTo>
                  <a:pt x="8382" y="8382"/>
                </a:moveTo>
                <a:lnTo>
                  <a:pt x="8382" y="0"/>
                </a:lnTo>
                <a:lnTo>
                  <a:pt x="0" y="0"/>
                </a:lnTo>
                <a:lnTo>
                  <a:pt x="0" y="8382"/>
                </a:lnTo>
                <a:lnTo>
                  <a:pt x="8382" y="8382"/>
                </a:lnTo>
                <a:close/>
              </a:path>
            </a:pathLst>
          </a:custGeom>
          <a:solidFill>
            <a:srgbClr val="CCFFCC"/>
          </a:solidFill>
        </p:spPr>
        <p:txBody>
          <a:bodyPr wrap="square" lIns="0" tIns="0" rIns="0" bIns="0" rtlCol="0"/>
          <a:lstStyle/>
          <a:p/>
        </p:txBody>
      </p:sp>
      <p:sp>
        <p:nvSpPr>
          <p:cNvPr id="56" name="object 56"/>
          <p:cNvSpPr/>
          <p:nvPr/>
        </p:nvSpPr>
        <p:spPr>
          <a:xfrm>
            <a:off x="5184533" y="4464558"/>
            <a:ext cx="8890" cy="33655"/>
          </a:xfrm>
          <a:custGeom>
            <a:avLst/>
            <a:gdLst/>
            <a:ahLst/>
            <a:cxnLst/>
            <a:rect l="l" t="t" r="r" b="b"/>
            <a:pathLst>
              <a:path w="8889" h="33654">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57" name="object 57"/>
          <p:cNvSpPr/>
          <p:nvPr/>
        </p:nvSpPr>
        <p:spPr>
          <a:xfrm>
            <a:off x="5184533" y="4523232"/>
            <a:ext cx="8890" cy="8890"/>
          </a:xfrm>
          <a:custGeom>
            <a:avLst/>
            <a:gdLst/>
            <a:ahLst/>
            <a:cxnLst/>
            <a:rect l="l" t="t" r="r" b="b"/>
            <a:pathLst>
              <a:path w="8889" h="8889">
                <a:moveTo>
                  <a:pt x="8382" y="8382"/>
                </a:moveTo>
                <a:lnTo>
                  <a:pt x="8382" y="0"/>
                </a:lnTo>
                <a:lnTo>
                  <a:pt x="0" y="0"/>
                </a:lnTo>
                <a:lnTo>
                  <a:pt x="0" y="8382"/>
                </a:lnTo>
                <a:lnTo>
                  <a:pt x="8382" y="8382"/>
                </a:lnTo>
                <a:close/>
              </a:path>
            </a:pathLst>
          </a:custGeom>
          <a:solidFill>
            <a:srgbClr val="CCFFCC"/>
          </a:solidFill>
        </p:spPr>
        <p:txBody>
          <a:bodyPr wrap="square" lIns="0" tIns="0" rIns="0" bIns="0" rtlCol="0"/>
          <a:lstStyle/>
          <a:p/>
        </p:txBody>
      </p:sp>
      <p:sp>
        <p:nvSpPr>
          <p:cNvPr id="58" name="object 58"/>
          <p:cNvSpPr/>
          <p:nvPr/>
        </p:nvSpPr>
        <p:spPr>
          <a:xfrm>
            <a:off x="5184533" y="4556759"/>
            <a:ext cx="8890" cy="33655"/>
          </a:xfrm>
          <a:custGeom>
            <a:avLst/>
            <a:gdLst/>
            <a:ahLst/>
            <a:cxnLst/>
            <a:rect l="l" t="t" r="r" b="b"/>
            <a:pathLst>
              <a:path w="8889" h="33654">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59" name="object 59"/>
          <p:cNvSpPr/>
          <p:nvPr/>
        </p:nvSpPr>
        <p:spPr>
          <a:xfrm>
            <a:off x="5184533" y="4614671"/>
            <a:ext cx="8890" cy="8890"/>
          </a:xfrm>
          <a:custGeom>
            <a:avLst/>
            <a:gdLst/>
            <a:ahLst/>
            <a:cxnLst/>
            <a:rect l="l" t="t" r="r" b="b"/>
            <a:pathLst>
              <a:path w="8889" h="8889">
                <a:moveTo>
                  <a:pt x="8382" y="8382"/>
                </a:moveTo>
                <a:lnTo>
                  <a:pt x="8382" y="0"/>
                </a:lnTo>
                <a:lnTo>
                  <a:pt x="0" y="0"/>
                </a:lnTo>
                <a:lnTo>
                  <a:pt x="0" y="8382"/>
                </a:lnTo>
                <a:lnTo>
                  <a:pt x="8382" y="8382"/>
                </a:lnTo>
                <a:close/>
              </a:path>
            </a:pathLst>
          </a:custGeom>
          <a:solidFill>
            <a:srgbClr val="CCFFCC"/>
          </a:solidFill>
        </p:spPr>
        <p:txBody>
          <a:bodyPr wrap="square" lIns="0" tIns="0" rIns="0" bIns="0" rtlCol="0"/>
          <a:lstStyle/>
          <a:p/>
        </p:txBody>
      </p:sp>
      <p:sp>
        <p:nvSpPr>
          <p:cNvPr id="60" name="object 60"/>
          <p:cNvSpPr/>
          <p:nvPr/>
        </p:nvSpPr>
        <p:spPr>
          <a:xfrm>
            <a:off x="5184533" y="4648200"/>
            <a:ext cx="8890" cy="33655"/>
          </a:xfrm>
          <a:custGeom>
            <a:avLst/>
            <a:gdLst/>
            <a:ahLst/>
            <a:cxnLst/>
            <a:rect l="l" t="t" r="r" b="b"/>
            <a:pathLst>
              <a:path w="8889" h="33654">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61" name="object 61"/>
          <p:cNvSpPr/>
          <p:nvPr/>
        </p:nvSpPr>
        <p:spPr>
          <a:xfrm>
            <a:off x="5184533" y="4706873"/>
            <a:ext cx="8890" cy="8890"/>
          </a:xfrm>
          <a:custGeom>
            <a:avLst/>
            <a:gdLst/>
            <a:ahLst/>
            <a:cxnLst/>
            <a:rect l="l" t="t" r="r" b="b"/>
            <a:pathLst>
              <a:path w="8889" h="8889">
                <a:moveTo>
                  <a:pt x="8382" y="8381"/>
                </a:moveTo>
                <a:lnTo>
                  <a:pt x="8382" y="0"/>
                </a:lnTo>
                <a:lnTo>
                  <a:pt x="0" y="0"/>
                </a:lnTo>
                <a:lnTo>
                  <a:pt x="0" y="8381"/>
                </a:lnTo>
                <a:lnTo>
                  <a:pt x="8382" y="8381"/>
                </a:lnTo>
                <a:close/>
              </a:path>
            </a:pathLst>
          </a:custGeom>
          <a:solidFill>
            <a:srgbClr val="CCFFCC"/>
          </a:solidFill>
        </p:spPr>
        <p:txBody>
          <a:bodyPr wrap="square" lIns="0" tIns="0" rIns="0" bIns="0" rtlCol="0"/>
          <a:lstStyle/>
          <a:p/>
        </p:txBody>
      </p:sp>
      <p:sp>
        <p:nvSpPr>
          <p:cNvPr id="62" name="object 62"/>
          <p:cNvSpPr/>
          <p:nvPr/>
        </p:nvSpPr>
        <p:spPr>
          <a:xfrm>
            <a:off x="5184533" y="4740402"/>
            <a:ext cx="8890" cy="33655"/>
          </a:xfrm>
          <a:custGeom>
            <a:avLst/>
            <a:gdLst/>
            <a:ahLst/>
            <a:cxnLst/>
            <a:rect l="l" t="t" r="r" b="b"/>
            <a:pathLst>
              <a:path w="8889" h="33654">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63" name="object 63"/>
          <p:cNvSpPr/>
          <p:nvPr/>
        </p:nvSpPr>
        <p:spPr>
          <a:xfrm>
            <a:off x="5184533" y="4799076"/>
            <a:ext cx="8890" cy="8890"/>
          </a:xfrm>
          <a:custGeom>
            <a:avLst/>
            <a:gdLst/>
            <a:ahLst/>
            <a:cxnLst/>
            <a:rect l="l" t="t" r="r" b="b"/>
            <a:pathLst>
              <a:path w="8889" h="8889">
                <a:moveTo>
                  <a:pt x="8382" y="8382"/>
                </a:moveTo>
                <a:lnTo>
                  <a:pt x="8382" y="0"/>
                </a:lnTo>
                <a:lnTo>
                  <a:pt x="0" y="0"/>
                </a:lnTo>
                <a:lnTo>
                  <a:pt x="0" y="8382"/>
                </a:lnTo>
                <a:lnTo>
                  <a:pt x="8382" y="8382"/>
                </a:lnTo>
                <a:close/>
              </a:path>
            </a:pathLst>
          </a:custGeom>
          <a:solidFill>
            <a:srgbClr val="CCFFCC"/>
          </a:solidFill>
        </p:spPr>
        <p:txBody>
          <a:bodyPr wrap="square" lIns="0" tIns="0" rIns="0" bIns="0" rtlCol="0"/>
          <a:lstStyle/>
          <a:p/>
        </p:txBody>
      </p:sp>
      <p:sp>
        <p:nvSpPr>
          <p:cNvPr id="64" name="object 64"/>
          <p:cNvSpPr/>
          <p:nvPr/>
        </p:nvSpPr>
        <p:spPr>
          <a:xfrm>
            <a:off x="5184533" y="4831841"/>
            <a:ext cx="8890" cy="33655"/>
          </a:xfrm>
          <a:custGeom>
            <a:avLst/>
            <a:gdLst/>
            <a:ahLst/>
            <a:cxnLst/>
            <a:rect l="l" t="t" r="r" b="b"/>
            <a:pathLst>
              <a:path w="8889" h="33654">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65" name="object 65"/>
          <p:cNvSpPr/>
          <p:nvPr/>
        </p:nvSpPr>
        <p:spPr>
          <a:xfrm>
            <a:off x="5184533" y="4890515"/>
            <a:ext cx="8890" cy="8890"/>
          </a:xfrm>
          <a:custGeom>
            <a:avLst/>
            <a:gdLst/>
            <a:ahLst/>
            <a:cxnLst/>
            <a:rect l="l" t="t" r="r" b="b"/>
            <a:pathLst>
              <a:path w="8889" h="8889">
                <a:moveTo>
                  <a:pt x="8382" y="8382"/>
                </a:moveTo>
                <a:lnTo>
                  <a:pt x="8382" y="0"/>
                </a:lnTo>
                <a:lnTo>
                  <a:pt x="0" y="0"/>
                </a:lnTo>
                <a:lnTo>
                  <a:pt x="0" y="8382"/>
                </a:lnTo>
                <a:lnTo>
                  <a:pt x="8382" y="8382"/>
                </a:lnTo>
                <a:close/>
              </a:path>
            </a:pathLst>
          </a:custGeom>
          <a:solidFill>
            <a:srgbClr val="CCFFCC"/>
          </a:solidFill>
        </p:spPr>
        <p:txBody>
          <a:bodyPr wrap="square" lIns="0" tIns="0" rIns="0" bIns="0" rtlCol="0"/>
          <a:lstStyle/>
          <a:p/>
        </p:txBody>
      </p:sp>
      <p:sp>
        <p:nvSpPr>
          <p:cNvPr id="66" name="object 66"/>
          <p:cNvSpPr/>
          <p:nvPr/>
        </p:nvSpPr>
        <p:spPr>
          <a:xfrm>
            <a:off x="5184533" y="4924044"/>
            <a:ext cx="8890" cy="33655"/>
          </a:xfrm>
          <a:custGeom>
            <a:avLst/>
            <a:gdLst/>
            <a:ahLst/>
            <a:cxnLst/>
            <a:rect l="l" t="t" r="r" b="b"/>
            <a:pathLst>
              <a:path w="8889" h="33654">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67" name="object 67"/>
          <p:cNvSpPr/>
          <p:nvPr/>
        </p:nvSpPr>
        <p:spPr>
          <a:xfrm>
            <a:off x="5184533" y="4982717"/>
            <a:ext cx="8890" cy="8890"/>
          </a:xfrm>
          <a:custGeom>
            <a:avLst/>
            <a:gdLst/>
            <a:ahLst/>
            <a:cxnLst/>
            <a:rect l="l" t="t" r="r" b="b"/>
            <a:pathLst>
              <a:path w="8889" h="8889">
                <a:moveTo>
                  <a:pt x="8382" y="8382"/>
                </a:moveTo>
                <a:lnTo>
                  <a:pt x="8382" y="0"/>
                </a:lnTo>
                <a:lnTo>
                  <a:pt x="0" y="0"/>
                </a:lnTo>
                <a:lnTo>
                  <a:pt x="0" y="8382"/>
                </a:lnTo>
                <a:lnTo>
                  <a:pt x="8382" y="8382"/>
                </a:lnTo>
                <a:close/>
              </a:path>
            </a:pathLst>
          </a:custGeom>
          <a:solidFill>
            <a:srgbClr val="CCFFCC"/>
          </a:solidFill>
        </p:spPr>
        <p:txBody>
          <a:bodyPr wrap="square" lIns="0" tIns="0" rIns="0" bIns="0" rtlCol="0"/>
          <a:lstStyle/>
          <a:p/>
        </p:txBody>
      </p:sp>
      <p:sp>
        <p:nvSpPr>
          <p:cNvPr id="68" name="object 68"/>
          <p:cNvSpPr/>
          <p:nvPr/>
        </p:nvSpPr>
        <p:spPr>
          <a:xfrm>
            <a:off x="5184533" y="5016246"/>
            <a:ext cx="8890" cy="33020"/>
          </a:xfrm>
          <a:custGeom>
            <a:avLst/>
            <a:gdLst/>
            <a:ahLst/>
            <a:cxnLst/>
            <a:rect l="l" t="t" r="r" b="b"/>
            <a:pathLst>
              <a:path w="8889" h="33020">
                <a:moveTo>
                  <a:pt x="8382" y="32765"/>
                </a:moveTo>
                <a:lnTo>
                  <a:pt x="8382" y="0"/>
                </a:lnTo>
                <a:lnTo>
                  <a:pt x="0" y="0"/>
                </a:lnTo>
                <a:lnTo>
                  <a:pt x="0" y="32765"/>
                </a:lnTo>
                <a:lnTo>
                  <a:pt x="8382" y="32765"/>
                </a:lnTo>
                <a:close/>
              </a:path>
            </a:pathLst>
          </a:custGeom>
          <a:solidFill>
            <a:srgbClr val="CCFFCC"/>
          </a:solidFill>
        </p:spPr>
        <p:txBody>
          <a:bodyPr wrap="square" lIns="0" tIns="0" rIns="0" bIns="0" rtlCol="0"/>
          <a:lstStyle/>
          <a:p/>
        </p:txBody>
      </p:sp>
      <p:sp>
        <p:nvSpPr>
          <p:cNvPr id="69" name="object 69"/>
          <p:cNvSpPr/>
          <p:nvPr/>
        </p:nvSpPr>
        <p:spPr>
          <a:xfrm>
            <a:off x="5184533" y="5074158"/>
            <a:ext cx="8890" cy="8890"/>
          </a:xfrm>
          <a:custGeom>
            <a:avLst/>
            <a:gdLst/>
            <a:ahLst/>
            <a:cxnLst/>
            <a:rect l="l" t="t" r="r" b="b"/>
            <a:pathLst>
              <a:path w="8889" h="8889">
                <a:moveTo>
                  <a:pt x="8382" y="8382"/>
                </a:moveTo>
                <a:lnTo>
                  <a:pt x="8382" y="0"/>
                </a:lnTo>
                <a:lnTo>
                  <a:pt x="0" y="0"/>
                </a:lnTo>
                <a:lnTo>
                  <a:pt x="0" y="8382"/>
                </a:lnTo>
                <a:lnTo>
                  <a:pt x="8382" y="8382"/>
                </a:lnTo>
                <a:close/>
              </a:path>
            </a:pathLst>
          </a:custGeom>
          <a:solidFill>
            <a:srgbClr val="CCFFCC"/>
          </a:solidFill>
        </p:spPr>
        <p:txBody>
          <a:bodyPr wrap="square" lIns="0" tIns="0" rIns="0" bIns="0" rtlCol="0"/>
          <a:lstStyle/>
          <a:p/>
        </p:txBody>
      </p:sp>
      <p:sp>
        <p:nvSpPr>
          <p:cNvPr id="70" name="object 70"/>
          <p:cNvSpPr/>
          <p:nvPr/>
        </p:nvSpPr>
        <p:spPr>
          <a:xfrm>
            <a:off x="5184533" y="5107685"/>
            <a:ext cx="8890" cy="33655"/>
          </a:xfrm>
          <a:custGeom>
            <a:avLst/>
            <a:gdLst/>
            <a:ahLst/>
            <a:cxnLst/>
            <a:rect l="l" t="t" r="r" b="b"/>
            <a:pathLst>
              <a:path w="8889" h="33654">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71" name="object 71"/>
          <p:cNvSpPr/>
          <p:nvPr/>
        </p:nvSpPr>
        <p:spPr>
          <a:xfrm>
            <a:off x="5184533" y="5166359"/>
            <a:ext cx="8890" cy="8890"/>
          </a:xfrm>
          <a:custGeom>
            <a:avLst/>
            <a:gdLst/>
            <a:ahLst/>
            <a:cxnLst/>
            <a:rect l="l" t="t" r="r" b="b"/>
            <a:pathLst>
              <a:path w="8889" h="8889">
                <a:moveTo>
                  <a:pt x="8382" y="8382"/>
                </a:moveTo>
                <a:lnTo>
                  <a:pt x="8382" y="0"/>
                </a:lnTo>
                <a:lnTo>
                  <a:pt x="0" y="0"/>
                </a:lnTo>
                <a:lnTo>
                  <a:pt x="0" y="8382"/>
                </a:lnTo>
                <a:lnTo>
                  <a:pt x="8382" y="8382"/>
                </a:lnTo>
                <a:close/>
              </a:path>
            </a:pathLst>
          </a:custGeom>
          <a:solidFill>
            <a:srgbClr val="CCFFCC"/>
          </a:solidFill>
        </p:spPr>
        <p:txBody>
          <a:bodyPr wrap="square" lIns="0" tIns="0" rIns="0" bIns="0" rtlCol="0"/>
          <a:lstStyle/>
          <a:p/>
        </p:txBody>
      </p:sp>
      <p:sp>
        <p:nvSpPr>
          <p:cNvPr id="72" name="object 72"/>
          <p:cNvSpPr/>
          <p:nvPr/>
        </p:nvSpPr>
        <p:spPr>
          <a:xfrm>
            <a:off x="5184533" y="5199888"/>
            <a:ext cx="8890" cy="33655"/>
          </a:xfrm>
          <a:custGeom>
            <a:avLst/>
            <a:gdLst/>
            <a:ahLst/>
            <a:cxnLst/>
            <a:rect l="l" t="t" r="r" b="b"/>
            <a:pathLst>
              <a:path w="8889" h="33654">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73" name="object 73"/>
          <p:cNvSpPr/>
          <p:nvPr/>
        </p:nvSpPr>
        <p:spPr>
          <a:xfrm>
            <a:off x="5184533" y="5257800"/>
            <a:ext cx="8890" cy="8890"/>
          </a:xfrm>
          <a:custGeom>
            <a:avLst/>
            <a:gdLst/>
            <a:ahLst/>
            <a:cxnLst/>
            <a:rect l="l" t="t" r="r" b="b"/>
            <a:pathLst>
              <a:path w="8889" h="8889">
                <a:moveTo>
                  <a:pt x="8382" y="8381"/>
                </a:moveTo>
                <a:lnTo>
                  <a:pt x="8382" y="0"/>
                </a:lnTo>
                <a:lnTo>
                  <a:pt x="0" y="0"/>
                </a:lnTo>
                <a:lnTo>
                  <a:pt x="0" y="8381"/>
                </a:lnTo>
                <a:lnTo>
                  <a:pt x="8382" y="8381"/>
                </a:lnTo>
                <a:close/>
              </a:path>
            </a:pathLst>
          </a:custGeom>
          <a:solidFill>
            <a:srgbClr val="CCFFCC"/>
          </a:solidFill>
        </p:spPr>
        <p:txBody>
          <a:bodyPr wrap="square" lIns="0" tIns="0" rIns="0" bIns="0" rtlCol="0"/>
          <a:lstStyle/>
          <a:p/>
        </p:txBody>
      </p:sp>
      <p:sp>
        <p:nvSpPr>
          <p:cNvPr id="74" name="object 74"/>
          <p:cNvSpPr/>
          <p:nvPr/>
        </p:nvSpPr>
        <p:spPr>
          <a:xfrm>
            <a:off x="5184533" y="5291328"/>
            <a:ext cx="8890" cy="33655"/>
          </a:xfrm>
          <a:custGeom>
            <a:avLst/>
            <a:gdLst/>
            <a:ahLst/>
            <a:cxnLst/>
            <a:rect l="l" t="t" r="r" b="b"/>
            <a:pathLst>
              <a:path w="8889" h="33654">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75" name="object 75"/>
          <p:cNvSpPr/>
          <p:nvPr/>
        </p:nvSpPr>
        <p:spPr>
          <a:xfrm>
            <a:off x="5184533" y="5350002"/>
            <a:ext cx="8890" cy="8890"/>
          </a:xfrm>
          <a:custGeom>
            <a:avLst/>
            <a:gdLst/>
            <a:ahLst/>
            <a:cxnLst/>
            <a:rect l="l" t="t" r="r" b="b"/>
            <a:pathLst>
              <a:path w="8889" h="8889">
                <a:moveTo>
                  <a:pt x="8382" y="8382"/>
                </a:moveTo>
                <a:lnTo>
                  <a:pt x="8382" y="0"/>
                </a:lnTo>
                <a:lnTo>
                  <a:pt x="0" y="0"/>
                </a:lnTo>
                <a:lnTo>
                  <a:pt x="0" y="8382"/>
                </a:lnTo>
                <a:lnTo>
                  <a:pt x="8382" y="8382"/>
                </a:lnTo>
                <a:close/>
              </a:path>
            </a:pathLst>
          </a:custGeom>
          <a:solidFill>
            <a:srgbClr val="CCFFCC"/>
          </a:solidFill>
        </p:spPr>
        <p:txBody>
          <a:bodyPr wrap="square" lIns="0" tIns="0" rIns="0" bIns="0" rtlCol="0"/>
          <a:lstStyle/>
          <a:p/>
        </p:txBody>
      </p:sp>
      <p:sp>
        <p:nvSpPr>
          <p:cNvPr id="76" name="object 76"/>
          <p:cNvSpPr/>
          <p:nvPr/>
        </p:nvSpPr>
        <p:spPr>
          <a:xfrm>
            <a:off x="5184533" y="5383529"/>
            <a:ext cx="8890" cy="33655"/>
          </a:xfrm>
          <a:custGeom>
            <a:avLst/>
            <a:gdLst/>
            <a:ahLst/>
            <a:cxnLst/>
            <a:rect l="l" t="t" r="r" b="b"/>
            <a:pathLst>
              <a:path w="8889" h="33654">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77" name="object 77"/>
          <p:cNvSpPr/>
          <p:nvPr/>
        </p:nvSpPr>
        <p:spPr>
          <a:xfrm>
            <a:off x="5184533" y="5442203"/>
            <a:ext cx="8890" cy="8890"/>
          </a:xfrm>
          <a:custGeom>
            <a:avLst/>
            <a:gdLst/>
            <a:ahLst/>
            <a:cxnLst/>
            <a:rect l="l" t="t" r="r" b="b"/>
            <a:pathLst>
              <a:path w="8889" h="8889">
                <a:moveTo>
                  <a:pt x="8382" y="8382"/>
                </a:moveTo>
                <a:lnTo>
                  <a:pt x="8382" y="0"/>
                </a:lnTo>
                <a:lnTo>
                  <a:pt x="0" y="0"/>
                </a:lnTo>
                <a:lnTo>
                  <a:pt x="0" y="8382"/>
                </a:lnTo>
                <a:lnTo>
                  <a:pt x="8382" y="8382"/>
                </a:lnTo>
                <a:close/>
              </a:path>
            </a:pathLst>
          </a:custGeom>
          <a:solidFill>
            <a:srgbClr val="CCFFCC"/>
          </a:solidFill>
        </p:spPr>
        <p:txBody>
          <a:bodyPr wrap="square" lIns="0" tIns="0" rIns="0" bIns="0" rtlCol="0"/>
          <a:lstStyle/>
          <a:p/>
        </p:txBody>
      </p:sp>
      <p:sp>
        <p:nvSpPr>
          <p:cNvPr id="78" name="object 78"/>
          <p:cNvSpPr/>
          <p:nvPr/>
        </p:nvSpPr>
        <p:spPr>
          <a:xfrm>
            <a:off x="5184533" y="5475732"/>
            <a:ext cx="8890" cy="33020"/>
          </a:xfrm>
          <a:custGeom>
            <a:avLst/>
            <a:gdLst/>
            <a:ahLst/>
            <a:cxnLst/>
            <a:rect l="l" t="t" r="r" b="b"/>
            <a:pathLst>
              <a:path w="8889" h="33020">
                <a:moveTo>
                  <a:pt x="8382" y="32765"/>
                </a:moveTo>
                <a:lnTo>
                  <a:pt x="8382" y="0"/>
                </a:lnTo>
                <a:lnTo>
                  <a:pt x="0" y="0"/>
                </a:lnTo>
                <a:lnTo>
                  <a:pt x="0" y="32765"/>
                </a:lnTo>
                <a:lnTo>
                  <a:pt x="8382" y="32765"/>
                </a:lnTo>
                <a:close/>
              </a:path>
            </a:pathLst>
          </a:custGeom>
          <a:solidFill>
            <a:srgbClr val="CCFFCC"/>
          </a:solidFill>
        </p:spPr>
        <p:txBody>
          <a:bodyPr wrap="square" lIns="0" tIns="0" rIns="0" bIns="0" rtlCol="0"/>
          <a:lstStyle/>
          <a:p/>
        </p:txBody>
      </p:sp>
      <p:sp>
        <p:nvSpPr>
          <p:cNvPr id="79" name="object 79"/>
          <p:cNvSpPr/>
          <p:nvPr/>
        </p:nvSpPr>
        <p:spPr>
          <a:xfrm>
            <a:off x="5184533" y="5533644"/>
            <a:ext cx="8890" cy="8890"/>
          </a:xfrm>
          <a:custGeom>
            <a:avLst/>
            <a:gdLst/>
            <a:ahLst/>
            <a:cxnLst/>
            <a:rect l="l" t="t" r="r" b="b"/>
            <a:pathLst>
              <a:path w="8889" h="8889">
                <a:moveTo>
                  <a:pt x="8382" y="8382"/>
                </a:moveTo>
                <a:lnTo>
                  <a:pt x="8382" y="0"/>
                </a:lnTo>
                <a:lnTo>
                  <a:pt x="0" y="0"/>
                </a:lnTo>
                <a:lnTo>
                  <a:pt x="0" y="8382"/>
                </a:lnTo>
                <a:lnTo>
                  <a:pt x="8382" y="8382"/>
                </a:lnTo>
                <a:close/>
              </a:path>
            </a:pathLst>
          </a:custGeom>
          <a:solidFill>
            <a:srgbClr val="CCFFCC"/>
          </a:solidFill>
        </p:spPr>
        <p:txBody>
          <a:bodyPr wrap="square" lIns="0" tIns="0" rIns="0" bIns="0" rtlCol="0"/>
          <a:lstStyle/>
          <a:p/>
        </p:txBody>
      </p:sp>
      <p:sp>
        <p:nvSpPr>
          <p:cNvPr id="80" name="object 80"/>
          <p:cNvSpPr/>
          <p:nvPr/>
        </p:nvSpPr>
        <p:spPr>
          <a:xfrm>
            <a:off x="5184533" y="5567171"/>
            <a:ext cx="8890" cy="33655"/>
          </a:xfrm>
          <a:custGeom>
            <a:avLst/>
            <a:gdLst/>
            <a:ahLst/>
            <a:cxnLst/>
            <a:rect l="l" t="t" r="r" b="b"/>
            <a:pathLst>
              <a:path w="8889" h="33654">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81" name="object 81"/>
          <p:cNvSpPr/>
          <p:nvPr/>
        </p:nvSpPr>
        <p:spPr>
          <a:xfrm>
            <a:off x="5184533" y="5625846"/>
            <a:ext cx="8890" cy="8890"/>
          </a:xfrm>
          <a:custGeom>
            <a:avLst/>
            <a:gdLst/>
            <a:ahLst/>
            <a:cxnLst/>
            <a:rect l="l" t="t" r="r" b="b"/>
            <a:pathLst>
              <a:path w="8889" h="8889">
                <a:moveTo>
                  <a:pt x="8382" y="8382"/>
                </a:moveTo>
                <a:lnTo>
                  <a:pt x="8382" y="0"/>
                </a:lnTo>
                <a:lnTo>
                  <a:pt x="0" y="0"/>
                </a:lnTo>
                <a:lnTo>
                  <a:pt x="0" y="8382"/>
                </a:lnTo>
                <a:lnTo>
                  <a:pt x="8382" y="8382"/>
                </a:lnTo>
                <a:close/>
              </a:path>
            </a:pathLst>
          </a:custGeom>
          <a:solidFill>
            <a:srgbClr val="CCFFCC"/>
          </a:solidFill>
        </p:spPr>
        <p:txBody>
          <a:bodyPr wrap="square" lIns="0" tIns="0" rIns="0" bIns="0" rtlCol="0"/>
          <a:lstStyle/>
          <a:p/>
        </p:txBody>
      </p:sp>
      <p:sp>
        <p:nvSpPr>
          <p:cNvPr id="82" name="object 82"/>
          <p:cNvSpPr/>
          <p:nvPr/>
        </p:nvSpPr>
        <p:spPr>
          <a:xfrm>
            <a:off x="5184533" y="5659373"/>
            <a:ext cx="8890" cy="33655"/>
          </a:xfrm>
          <a:custGeom>
            <a:avLst/>
            <a:gdLst/>
            <a:ahLst/>
            <a:cxnLst/>
            <a:rect l="l" t="t" r="r" b="b"/>
            <a:pathLst>
              <a:path w="8889" h="33654">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83" name="object 83"/>
          <p:cNvSpPr/>
          <p:nvPr/>
        </p:nvSpPr>
        <p:spPr>
          <a:xfrm>
            <a:off x="5184533" y="5717285"/>
            <a:ext cx="8890" cy="8890"/>
          </a:xfrm>
          <a:custGeom>
            <a:avLst/>
            <a:gdLst/>
            <a:ahLst/>
            <a:cxnLst/>
            <a:rect l="l" t="t" r="r" b="b"/>
            <a:pathLst>
              <a:path w="8889" h="8889">
                <a:moveTo>
                  <a:pt x="8382" y="8381"/>
                </a:moveTo>
                <a:lnTo>
                  <a:pt x="8382" y="0"/>
                </a:lnTo>
                <a:lnTo>
                  <a:pt x="0" y="0"/>
                </a:lnTo>
                <a:lnTo>
                  <a:pt x="0" y="8381"/>
                </a:lnTo>
                <a:lnTo>
                  <a:pt x="8382" y="8381"/>
                </a:lnTo>
                <a:close/>
              </a:path>
            </a:pathLst>
          </a:custGeom>
          <a:solidFill>
            <a:srgbClr val="CCFFCC"/>
          </a:solidFill>
        </p:spPr>
        <p:txBody>
          <a:bodyPr wrap="square" lIns="0" tIns="0" rIns="0" bIns="0" rtlCol="0"/>
          <a:lstStyle/>
          <a:p/>
        </p:txBody>
      </p:sp>
      <p:sp>
        <p:nvSpPr>
          <p:cNvPr id="84" name="object 84"/>
          <p:cNvSpPr/>
          <p:nvPr/>
        </p:nvSpPr>
        <p:spPr>
          <a:xfrm>
            <a:off x="5184533" y="5750814"/>
            <a:ext cx="8890" cy="33655"/>
          </a:xfrm>
          <a:custGeom>
            <a:avLst/>
            <a:gdLst/>
            <a:ahLst/>
            <a:cxnLst/>
            <a:rect l="l" t="t" r="r" b="b"/>
            <a:pathLst>
              <a:path w="8889" h="33654">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85" name="object 85"/>
          <p:cNvSpPr/>
          <p:nvPr/>
        </p:nvSpPr>
        <p:spPr>
          <a:xfrm>
            <a:off x="5184533" y="5809488"/>
            <a:ext cx="8890" cy="8890"/>
          </a:xfrm>
          <a:custGeom>
            <a:avLst/>
            <a:gdLst/>
            <a:ahLst/>
            <a:cxnLst/>
            <a:rect l="l" t="t" r="r" b="b"/>
            <a:pathLst>
              <a:path w="8889" h="8889">
                <a:moveTo>
                  <a:pt x="8382" y="8381"/>
                </a:moveTo>
                <a:lnTo>
                  <a:pt x="8382" y="0"/>
                </a:lnTo>
                <a:lnTo>
                  <a:pt x="0" y="0"/>
                </a:lnTo>
                <a:lnTo>
                  <a:pt x="0" y="8381"/>
                </a:lnTo>
                <a:lnTo>
                  <a:pt x="8382" y="8381"/>
                </a:lnTo>
                <a:close/>
              </a:path>
            </a:pathLst>
          </a:custGeom>
          <a:solidFill>
            <a:srgbClr val="CCFFCC"/>
          </a:solidFill>
        </p:spPr>
        <p:txBody>
          <a:bodyPr wrap="square" lIns="0" tIns="0" rIns="0" bIns="0" rtlCol="0"/>
          <a:lstStyle/>
          <a:p/>
        </p:txBody>
      </p:sp>
      <p:sp>
        <p:nvSpPr>
          <p:cNvPr id="86" name="object 86"/>
          <p:cNvSpPr/>
          <p:nvPr/>
        </p:nvSpPr>
        <p:spPr>
          <a:xfrm>
            <a:off x="5184533" y="5843015"/>
            <a:ext cx="8890" cy="33655"/>
          </a:xfrm>
          <a:custGeom>
            <a:avLst/>
            <a:gdLst/>
            <a:ahLst/>
            <a:cxnLst/>
            <a:rect l="l" t="t" r="r" b="b"/>
            <a:pathLst>
              <a:path w="8889" h="33654">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87" name="object 87"/>
          <p:cNvSpPr/>
          <p:nvPr/>
        </p:nvSpPr>
        <p:spPr>
          <a:xfrm>
            <a:off x="5184533" y="5901690"/>
            <a:ext cx="8890" cy="8890"/>
          </a:xfrm>
          <a:custGeom>
            <a:avLst/>
            <a:gdLst/>
            <a:ahLst/>
            <a:cxnLst/>
            <a:rect l="l" t="t" r="r" b="b"/>
            <a:pathLst>
              <a:path w="8889" h="8889">
                <a:moveTo>
                  <a:pt x="8382" y="8382"/>
                </a:moveTo>
                <a:lnTo>
                  <a:pt x="8382" y="0"/>
                </a:lnTo>
                <a:lnTo>
                  <a:pt x="0" y="0"/>
                </a:lnTo>
                <a:lnTo>
                  <a:pt x="0" y="8382"/>
                </a:lnTo>
                <a:lnTo>
                  <a:pt x="8382" y="8382"/>
                </a:lnTo>
                <a:close/>
              </a:path>
            </a:pathLst>
          </a:custGeom>
          <a:solidFill>
            <a:srgbClr val="CCFFCC"/>
          </a:solidFill>
        </p:spPr>
        <p:txBody>
          <a:bodyPr wrap="square" lIns="0" tIns="0" rIns="0" bIns="0" rtlCol="0"/>
          <a:lstStyle/>
          <a:p/>
        </p:txBody>
      </p:sp>
      <p:sp>
        <p:nvSpPr>
          <p:cNvPr id="88" name="object 88"/>
          <p:cNvSpPr/>
          <p:nvPr/>
        </p:nvSpPr>
        <p:spPr>
          <a:xfrm>
            <a:off x="5184533" y="5934455"/>
            <a:ext cx="8890" cy="33655"/>
          </a:xfrm>
          <a:custGeom>
            <a:avLst/>
            <a:gdLst/>
            <a:ahLst/>
            <a:cxnLst/>
            <a:rect l="l" t="t" r="r" b="b"/>
            <a:pathLst>
              <a:path w="8889" h="33654">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89" name="object 89"/>
          <p:cNvSpPr/>
          <p:nvPr/>
        </p:nvSpPr>
        <p:spPr>
          <a:xfrm>
            <a:off x="5184533" y="5993129"/>
            <a:ext cx="8890" cy="8890"/>
          </a:xfrm>
          <a:custGeom>
            <a:avLst/>
            <a:gdLst/>
            <a:ahLst/>
            <a:cxnLst/>
            <a:rect l="l" t="t" r="r" b="b"/>
            <a:pathLst>
              <a:path w="8889" h="8889">
                <a:moveTo>
                  <a:pt x="8382" y="8382"/>
                </a:moveTo>
                <a:lnTo>
                  <a:pt x="8382" y="0"/>
                </a:lnTo>
                <a:lnTo>
                  <a:pt x="0" y="0"/>
                </a:lnTo>
                <a:lnTo>
                  <a:pt x="0" y="8382"/>
                </a:lnTo>
                <a:lnTo>
                  <a:pt x="8382" y="8382"/>
                </a:lnTo>
                <a:close/>
              </a:path>
            </a:pathLst>
          </a:custGeom>
          <a:solidFill>
            <a:srgbClr val="CCFFCC"/>
          </a:solidFill>
        </p:spPr>
        <p:txBody>
          <a:bodyPr wrap="square" lIns="0" tIns="0" rIns="0" bIns="0" rtlCol="0"/>
          <a:lstStyle/>
          <a:p/>
        </p:txBody>
      </p:sp>
      <p:sp>
        <p:nvSpPr>
          <p:cNvPr id="90" name="object 90"/>
          <p:cNvSpPr/>
          <p:nvPr/>
        </p:nvSpPr>
        <p:spPr>
          <a:xfrm>
            <a:off x="5184533" y="6026658"/>
            <a:ext cx="8890" cy="33655"/>
          </a:xfrm>
          <a:custGeom>
            <a:avLst/>
            <a:gdLst/>
            <a:ahLst/>
            <a:cxnLst/>
            <a:rect l="l" t="t" r="r" b="b"/>
            <a:pathLst>
              <a:path w="8889" h="33654">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91" name="object 91"/>
          <p:cNvSpPr/>
          <p:nvPr/>
        </p:nvSpPr>
        <p:spPr>
          <a:xfrm>
            <a:off x="5184533" y="6085332"/>
            <a:ext cx="8890" cy="8890"/>
          </a:xfrm>
          <a:custGeom>
            <a:avLst/>
            <a:gdLst/>
            <a:ahLst/>
            <a:cxnLst/>
            <a:rect l="l" t="t" r="r" b="b"/>
            <a:pathLst>
              <a:path w="8889" h="8889">
                <a:moveTo>
                  <a:pt x="8382" y="8382"/>
                </a:moveTo>
                <a:lnTo>
                  <a:pt x="8382" y="0"/>
                </a:lnTo>
                <a:lnTo>
                  <a:pt x="0" y="0"/>
                </a:lnTo>
                <a:lnTo>
                  <a:pt x="0" y="8382"/>
                </a:lnTo>
                <a:lnTo>
                  <a:pt x="8382" y="8382"/>
                </a:lnTo>
                <a:close/>
              </a:path>
            </a:pathLst>
          </a:custGeom>
          <a:solidFill>
            <a:srgbClr val="CCFFCC"/>
          </a:solidFill>
        </p:spPr>
        <p:txBody>
          <a:bodyPr wrap="square" lIns="0" tIns="0" rIns="0" bIns="0" rtlCol="0"/>
          <a:lstStyle/>
          <a:p/>
        </p:txBody>
      </p:sp>
      <p:sp>
        <p:nvSpPr>
          <p:cNvPr id="92" name="object 92"/>
          <p:cNvSpPr/>
          <p:nvPr/>
        </p:nvSpPr>
        <p:spPr>
          <a:xfrm>
            <a:off x="5184533" y="6118859"/>
            <a:ext cx="8890" cy="33020"/>
          </a:xfrm>
          <a:custGeom>
            <a:avLst/>
            <a:gdLst/>
            <a:ahLst/>
            <a:cxnLst/>
            <a:rect l="l" t="t" r="r" b="b"/>
            <a:pathLst>
              <a:path w="8889" h="33020">
                <a:moveTo>
                  <a:pt x="8382" y="32765"/>
                </a:moveTo>
                <a:lnTo>
                  <a:pt x="8382" y="0"/>
                </a:lnTo>
                <a:lnTo>
                  <a:pt x="0" y="0"/>
                </a:lnTo>
                <a:lnTo>
                  <a:pt x="0" y="32765"/>
                </a:lnTo>
                <a:lnTo>
                  <a:pt x="8382" y="32765"/>
                </a:lnTo>
                <a:close/>
              </a:path>
            </a:pathLst>
          </a:custGeom>
          <a:solidFill>
            <a:srgbClr val="CCFFCC"/>
          </a:solidFill>
        </p:spPr>
        <p:txBody>
          <a:bodyPr wrap="square" lIns="0" tIns="0" rIns="0" bIns="0" rtlCol="0"/>
          <a:lstStyle/>
          <a:p/>
        </p:txBody>
      </p:sp>
      <p:sp>
        <p:nvSpPr>
          <p:cNvPr id="93" name="object 93"/>
          <p:cNvSpPr/>
          <p:nvPr/>
        </p:nvSpPr>
        <p:spPr>
          <a:xfrm>
            <a:off x="5184533" y="6176771"/>
            <a:ext cx="8890" cy="8890"/>
          </a:xfrm>
          <a:custGeom>
            <a:avLst/>
            <a:gdLst/>
            <a:ahLst/>
            <a:cxnLst/>
            <a:rect l="l" t="t" r="r" b="b"/>
            <a:pathLst>
              <a:path w="8889" h="8889">
                <a:moveTo>
                  <a:pt x="8382" y="8382"/>
                </a:moveTo>
                <a:lnTo>
                  <a:pt x="8382" y="0"/>
                </a:lnTo>
                <a:lnTo>
                  <a:pt x="0" y="0"/>
                </a:lnTo>
                <a:lnTo>
                  <a:pt x="0" y="8382"/>
                </a:lnTo>
                <a:lnTo>
                  <a:pt x="8382" y="8382"/>
                </a:lnTo>
                <a:close/>
              </a:path>
            </a:pathLst>
          </a:custGeom>
          <a:solidFill>
            <a:srgbClr val="CCFFCC"/>
          </a:solidFill>
        </p:spPr>
        <p:txBody>
          <a:bodyPr wrap="square" lIns="0" tIns="0" rIns="0" bIns="0" rtlCol="0"/>
          <a:lstStyle/>
          <a:p/>
        </p:txBody>
      </p:sp>
      <p:sp>
        <p:nvSpPr>
          <p:cNvPr id="94" name="object 94"/>
          <p:cNvSpPr/>
          <p:nvPr/>
        </p:nvSpPr>
        <p:spPr>
          <a:xfrm>
            <a:off x="5184533" y="6210300"/>
            <a:ext cx="8890" cy="33655"/>
          </a:xfrm>
          <a:custGeom>
            <a:avLst/>
            <a:gdLst/>
            <a:ahLst/>
            <a:cxnLst/>
            <a:rect l="l" t="t" r="r" b="b"/>
            <a:pathLst>
              <a:path w="8889" h="33654">
                <a:moveTo>
                  <a:pt x="8382" y="33527"/>
                </a:moveTo>
                <a:lnTo>
                  <a:pt x="8382" y="0"/>
                </a:lnTo>
                <a:lnTo>
                  <a:pt x="0" y="0"/>
                </a:lnTo>
                <a:lnTo>
                  <a:pt x="0" y="33527"/>
                </a:lnTo>
                <a:lnTo>
                  <a:pt x="8382" y="33527"/>
                </a:lnTo>
                <a:close/>
              </a:path>
            </a:pathLst>
          </a:custGeom>
          <a:solidFill>
            <a:srgbClr val="CCFFCC"/>
          </a:solidFill>
        </p:spPr>
        <p:txBody>
          <a:bodyPr wrap="square" lIns="0" tIns="0" rIns="0" bIns="0" rtlCol="0"/>
          <a:lstStyle/>
          <a:p/>
        </p:txBody>
      </p:sp>
      <p:sp>
        <p:nvSpPr>
          <p:cNvPr id="95" name="object 95"/>
          <p:cNvSpPr/>
          <p:nvPr/>
        </p:nvSpPr>
        <p:spPr>
          <a:xfrm>
            <a:off x="5184533" y="6268973"/>
            <a:ext cx="8890" cy="8890"/>
          </a:xfrm>
          <a:custGeom>
            <a:avLst/>
            <a:gdLst/>
            <a:ahLst/>
            <a:cxnLst/>
            <a:rect l="l" t="t" r="r" b="b"/>
            <a:pathLst>
              <a:path w="8889" h="8889">
                <a:moveTo>
                  <a:pt x="8382" y="8382"/>
                </a:moveTo>
                <a:lnTo>
                  <a:pt x="8382" y="0"/>
                </a:lnTo>
                <a:lnTo>
                  <a:pt x="0" y="0"/>
                </a:lnTo>
                <a:lnTo>
                  <a:pt x="0" y="8382"/>
                </a:lnTo>
                <a:lnTo>
                  <a:pt x="8382" y="8382"/>
                </a:lnTo>
                <a:close/>
              </a:path>
            </a:pathLst>
          </a:custGeom>
          <a:solidFill>
            <a:srgbClr val="CCFFCC"/>
          </a:solidFill>
        </p:spPr>
        <p:txBody>
          <a:bodyPr wrap="square" lIns="0" tIns="0" rIns="0" bIns="0" rtlCol="0"/>
          <a:lstStyle/>
          <a:p/>
        </p:txBody>
      </p:sp>
      <p:sp>
        <p:nvSpPr>
          <p:cNvPr id="96" name="object 96"/>
          <p:cNvSpPr/>
          <p:nvPr/>
        </p:nvSpPr>
        <p:spPr>
          <a:xfrm>
            <a:off x="2987687" y="2670048"/>
            <a:ext cx="2200275" cy="3487420"/>
          </a:xfrm>
          <a:custGeom>
            <a:avLst/>
            <a:gdLst/>
            <a:ahLst/>
            <a:cxnLst/>
            <a:rect l="l" t="t" r="r" b="b"/>
            <a:pathLst>
              <a:path w="2200275" h="3487420">
                <a:moveTo>
                  <a:pt x="2199894" y="3482340"/>
                </a:moveTo>
                <a:lnTo>
                  <a:pt x="7619" y="0"/>
                </a:lnTo>
                <a:lnTo>
                  <a:pt x="0" y="4572"/>
                </a:lnTo>
                <a:lnTo>
                  <a:pt x="2192274" y="3486912"/>
                </a:lnTo>
                <a:lnTo>
                  <a:pt x="2199894" y="3482340"/>
                </a:lnTo>
                <a:close/>
              </a:path>
            </a:pathLst>
          </a:custGeom>
          <a:solidFill>
            <a:srgbClr val="000000"/>
          </a:solidFill>
        </p:spPr>
        <p:txBody>
          <a:bodyPr wrap="square" lIns="0" tIns="0" rIns="0" bIns="0" rtlCol="0"/>
          <a:lstStyle/>
          <a:p/>
        </p:txBody>
      </p:sp>
      <p:sp>
        <p:nvSpPr>
          <p:cNvPr id="97" name="object 97"/>
          <p:cNvSpPr/>
          <p:nvPr/>
        </p:nvSpPr>
        <p:spPr>
          <a:xfrm>
            <a:off x="5195201" y="2670048"/>
            <a:ext cx="2161540" cy="3487420"/>
          </a:xfrm>
          <a:custGeom>
            <a:avLst/>
            <a:gdLst/>
            <a:ahLst/>
            <a:cxnLst/>
            <a:rect l="l" t="t" r="r" b="b"/>
            <a:pathLst>
              <a:path w="2161540" h="3487420">
                <a:moveTo>
                  <a:pt x="2161032" y="4572"/>
                </a:moveTo>
                <a:lnTo>
                  <a:pt x="2154174" y="0"/>
                </a:lnTo>
                <a:lnTo>
                  <a:pt x="0" y="3482340"/>
                </a:lnTo>
                <a:lnTo>
                  <a:pt x="6858" y="3486912"/>
                </a:lnTo>
                <a:lnTo>
                  <a:pt x="2161032" y="4572"/>
                </a:lnTo>
                <a:close/>
              </a:path>
            </a:pathLst>
          </a:custGeom>
          <a:solidFill>
            <a:srgbClr val="000000"/>
          </a:solidFill>
        </p:spPr>
        <p:txBody>
          <a:bodyPr wrap="square" lIns="0" tIns="0" rIns="0" bIns="0" rtlCol="0"/>
          <a:lstStyle/>
          <a:p/>
        </p:txBody>
      </p:sp>
      <p:sp>
        <p:nvSpPr>
          <p:cNvPr id="98" name="object 98"/>
          <p:cNvSpPr/>
          <p:nvPr/>
        </p:nvSpPr>
        <p:spPr>
          <a:xfrm>
            <a:off x="2907677" y="2603477"/>
            <a:ext cx="166878" cy="142151"/>
          </a:xfrm>
          <a:prstGeom prst="rect">
            <a:avLst/>
          </a:prstGeom>
          <a:blipFill>
            <a:blip r:embed="rId4" cstate="print"/>
            <a:stretch>
              <a:fillRect/>
            </a:stretch>
          </a:blipFill>
        </p:spPr>
        <p:txBody>
          <a:bodyPr wrap="square" lIns="0" tIns="0" rIns="0" bIns="0" rtlCol="0"/>
          <a:lstStyle/>
          <a:p/>
        </p:txBody>
      </p:sp>
      <p:sp>
        <p:nvSpPr>
          <p:cNvPr id="99" name="object 99"/>
          <p:cNvSpPr/>
          <p:nvPr/>
        </p:nvSpPr>
        <p:spPr>
          <a:xfrm>
            <a:off x="3509657" y="3585204"/>
            <a:ext cx="164591" cy="141314"/>
          </a:xfrm>
          <a:prstGeom prst="rect">
            <a:avLst/>
          </a:prstGeom>
          <a:blipFill>
            <a:blip r:embed="rId5" cstate="print"/>
            <a:stretch>
              <a:fillRect/>
            </a:stretch>
          </a:blipFill>
        </p:spPr>
        <p:txBody>
          <a:bodyPr wrap="square" lIns="0" tIns="0" rIns="0" bIns="0" rtlCol="0"/>
          <a:lstStyle/>
          <a:p/>
        </p:txBody>
      </p:sp>
      <p:sp>
        <p:nvSpPr>
          <p:cNvPr id="100" name="object 100"/>
          <p:cNvSpPr/>
          <p:nvPr/>
        </p:nvSpPr>
        <p:spPr>
          <a:xfrm>
            <a:off x="4173359" y="4641084"/>
            <a:ext cx="166115" cy="143413"/>
          </a:xfrm>
          <a:prstGeom prst="rect">
            <a:avLst/>
          </a:prstGeom>
          <a:blipFill>
            <a:blip r:embed="rId6" cstate="print"/>
            <a:stretch>
              <a:fillRect/>
            </a:stretch>
          </a:blipFill>
        </p:spPr>
        <p:txBody>
          <a:bodyPr wrap="square" lIns="0" tIns="0" rIns="0" bIns="0" rtlCol="0"/>
          <a:lstStyle/>
          <a:p/>
        </p:txBody>
      </p:sp>
      <p:sp>
        <p:nvSpPr>
          <p:cNvPr id="101" name="object 101"/>
          <p:cNvSpPr/>
          <p:nvPr/>
        </p:nvSpPr>
        <p:spPr>
          <a:xfrm>
            <a:off x="4843157" y="5685953"/>
            <a:ext cx="165353" cy="144218"/>
          </a:xfrm>
          <a:prstGeom prst="rect">
            <a:avLst/>
          </a:prstGeom>
          <a:blipFill>
            <a:blip r:embed="rId7" cstate="print"/>
            <a:stretch>
              <a:fillRect/>
            </a:stretch>
          </a:blipFill>
        </p:spPr>
        <p:txBody>
          <a:bodyPr wrap="square" lIns="0" tIns="0" rIns="0" bIns="0" rtlCol="0"/>
          <a:lstStyle/>
          <a:p/>
        </p:txBody>
      </p:sp>
      <p:sp>
        <p:nvSpPr>
          <p:cNvPr id="102" name="object 102"/>
          <p:cNvSpPr/>
          <p:nvPr/>
        </p:nvSpPr>
        <p:spPr>
          <a:xfrm>
            <a:off x="5352173" y="5686077"/>
            <a:ext cx="165353" cy="146056"/>
          </a:xfrm>
          <a:prstGeom prst="rect">
            <a:avLst/>
          </a:prstGeom>
          <a:blipFill>
            <a:blip r:embed="rId8" cstate="print"/>
            <a:stretch>
              <a:fillRect/>
            </a:stretch>
          </a:blipFill>
        </p:spPr>
        <p:txBody>
          <a:bodyPr wrap="square" lIns="0" tIns="0" rIns="0" bIns="0" rtlCol="0"/>
          <a:lstStyle/>
          <a:p/>
        </p:txBody>
      </p:sp>
      <p:sp>
        <p:nvSpPr>
          <p:cNvPr id="103" name="object 103"/>
          <p:cNvSpPr/>
          <p:nvPr/>
        </p:nvSpPr>
        <p:spPr>
          <a:xfrm>
            <a:off x="6018161" y="4641094"/>
            <a:ext cx="166115" cy="144422"/>
          </a:xfrm>
          <a:prstGeom prst="rect">
            <a:avLst/>
          </a:prstGeom>
          <a:blipFill>
            <a:blip r:embed="rId9" cstate="print"/>
            <a:stretch>
              <a:fillRect/>
            </a:stretch>
          </a:blipFill>
        </p:spPr>
        <p:txBody>
          <a:bodyPr wrap="square" lIns="0" tIns="0" rIns="0" bIns="0" rtlCol="0"/>
          <a:lstStyle/>
          <a:p/>
        </p:txBody>
      </p:sp>
      <p:sp>
        <p:nvSpPr>
          <p:cNvPr id="104" name="object 104"/>
          <p:cNvSpPr/>
          <p:nvPr/>
        </p:nvSpPr>
        <p:spPr>
          <a:xfrm>
            <a:off x="6681851" y="3557306"/>
            <a:ext cx="166116" cy="143289"/>
          </a:xfrm>
          <a:prstGeom prst="rect">
            <a:avLst/>
          </a:prstGeom>
          <a:blipFill>
            <a:blip r:embed="rId10" cstate="print"/>
            <a:stretch>
              <a:fillRect/>
            </a:stretch>
          </a:blipFill>
        </p:spPr>
        <p:txBody>
          <a:bodyPr wrap="square" lIns="0" tIns="0" rIns="0" bIns="0" rtlCol="0"/>
          <a:lstStyle/>
          <a:p/>
        </p:txBody>
      </p:sp>
      <p:sp>
        <p:nvSpPr>
          <p:cNvPr id="105" name="object 105"/>
          <p:cNvSpPr/>
          <p:nvPr/>
        </p:nvSpPr>
        <p:spPr>
          <a:xfrm>
            <a:off x="7283843" y="2603415"/>
            <a:ext cx="165353" cy="144341"/>
          </a:xfrm>
          <a:prstGeom prst="rect">
            <a:avLst/>
          </a:prstGeom>
          <a:blipFill>
            <a:blip r:embed="rId11" cstate="print"/>
            <a:stretch>
              <a:fillRect/>
            </a:stretch>
          </a:blipFill>
        </p:spPr>
        <p:txBody>
          <a:bodyPr wrap="square" lIns="0" tIns="0" rIns="0" bIns="0" rtlCol="0"/>
          <a:lstStyle/>
          <a:p/>
        </p:txBody>
      </p:sp>
      <p:sp>
        <p:nvSpPr>
          <p:cNvPr id="106" name="object 106"/>
          <p:cNvSpPr/>
          <p:nvPr/>
        </p:nvSpPr>
        <p:spPr>
          <a:xfrm>
            <a:off x="3097415" y="2620517"/>
            <a:ext cx="4190365" cy="88900"/>
          </a:xfrm>
          <a:custGeom>
            <a:avLst/>
            <a:gdLst/>
            <a:ahLst/>
            <a:cxnLst/>
            <a:rect l="l" t="t" r="r" b="b"/>
            <a:pathLst>
              <a:path w="4190365" h="88900">
                <a:moveTo>
                  <a:pt x="80010" y="4571"/>
                </a:moveTo>
                <a:lnTo>
                  <a:pt x="79248" y="3048"/>
                </a:lnTo>
                <a:lnTo>
                  <a:pt x="77724" y="762"/>
                </a:lnTo>
                <a:lnTo>
                  <a:pt x="75437" y="0"/>
                </a:lnTo>
                <a:lnTo>
                  <a:pt x="73152" y="1524"/>
                </a:lnTo>
                <a:lnTo>
                  <a:pt x="0" y="44195"/>
                </a:lnTo>
                <a:lnTo>
                  <a:pt x="8381" y="48998"/>
                </a:lnTo>
                <a:lnTo>
                  <a:pt x="8381" y="39624"/>
                </a:lnTo>
                <a:lnTo>
                  <a:pt x="23816" y="39624"/>
                </a:lnTo>
                <a:lnTo>
                  <a:pt x="77724" y="8381"/>
                </a:lnTo>
                <a:lnTo>
                  <a:pt x="79248" y="7619"/>
                </a:lnTo>
                <a:lnTo>
                  <a:pt x="80010" y="4571"/>
                </a:lnTo>
                <a:close/>
              </a:path>
              <a:path w="4190365" h="88900">
                <a:moveTo>
                  <a:pt x="23816" y="39624"/>
                </a:moveTo>
                <a:lnTo>
                  <a:pt x="8381" y="39624"/>
                </a:lnTo>
                <a:lnTo>
                  <a:pt x="8381" y="48006"/>
                </a:lnTo>
                <a:lnTo>
                  <a:pt x="10668" y="48006"/>
                </a:lnTo>
                <a:lnTo>
                  <a:pt x="10668" y="40386"/>
                </a:lnTo>
                <a:lnTo>
                  <a:pt x="16584" y="43814"/>
                </a:lnTo>
                <a:lnTo>
                  <a:pt x="23816" y="39624"/>
                </a:lnTo>
                <a:close/>
              </a:path>
              <a:path w="4190365" h="88900">
                <a:moveTo>
                  <a:pt x="80010" y="83057"/>
                </a:moveTo>
                <a:lnTo>
                  <a:pt x="79248" y="80771"/>
                </a:lnTo>
                <a:lnTo>
                  <a:pt x="77724" y="79248"/>
                </a:lnTo>
                <a:lnTo>
                  <a:pt x="23816" y="48006"/>
                </a:lnTo>
                <a:lnTo>
                  <a:pt x="8381" y="48006"/>
                </a:lnTo>
                <a:lnTo>
                  <a:pt x="8381" y="48998"/>
                </a:lnTo>
                <a:lnTo>
                  <a:pt x="73152" y="86106"/>
                </a:lnTo>
                <a:lnTo>
                  <a:pt x="75437" y="87630"/>
                </a:lnTo>
                <a:lnTo>
                  <a:pt x="77724" y="86868"/>
                </a:lnTo>
                <a:lnTo>
                  <a:pt x="79248" y="85343"/>
                </a:lnTo>
                <a:lnTo>
                  <a:pt x="80010" y="83057"/>
                </a:lnTo>
                <a:close/>
              </a:path>
              <a:path w="4190365" h="88900">
                <a:moveTo>
                  <a:pt x="16584" y="43815"/>
                </a:moveTo>
                <a:lnTo>
                  <a:pt x="10668" y="40386"/>
                </a:lnTo>
                <a:lnTo>
                  <a:pt x="10668" y="47243"/>
                </a:lnTo>
                <a:lnTo>
                  <a:pt x="16584" y="43815"/>
                </a:lnTo>
                <a:close/>
              </a:path>
              <a:path w="4190365" h="88900">
                <a:moveTo>
                  <a:pt x="23816" y="48006"/>
                </a:moveTo>
                <a:lnTo>
                  <a:pt x="16584" y="43815"/>
                </a:lnTo>
                <a:lnTo>
                  <a:pt x="10668" y="47243"/>
                </a:lnTo>
                <a:lnTo>
                  <a:pt x="10668" y="48006"/>
                </a:lnTo>
                <a:lnTo>
                  <a:pt x="23816" y="48006"/>
                </a:lnTo>
                <a:close/>
              </a:path>
              <a:path w="4190365" h="88900">
                <a:moveTo>
                  <a:pt x="41909" y="48006"/>
                </a:moveTo>
                <a:lnTo>
                  <a:pt x="41909" y="39624"/>
                </a:lnTo>
                <a:lnTo>
                  <a:pt x="23816" y="39624"/>
                </a:lnTo>
                <a:lnTo>
                  <a:pt x="16584" y="43815"/>
                </a:lnTo>
                <a:lnTo>
                  <a:pt x="23816" y="48006"/>
                </a:lnTo>
                <a:lnTo>
                  <a:pt x="41909" y="48006"/>
                </a:lnTo>
                <a:close/>
              </a:path>
              <a:path w="4190365" h="88900">
                <a:moveTo>
                  <a:pt x="100583" y="48006"/>
                </a:moveTo>
                <a:lnTo>
                  <a:pt x="100583" y="39624"/>
                </a:lnTo>
                <a:lnTo>
                  <a:pt x="67056" y="39624"/>
                </a:lnTo>
                <a:lnTo>
                  <a:pt x="67056" y="48006"/>
                </a:lnTo>
                <a:lnTo>
                  <a:pt x="100583" y="48006"/>
                </a:lnTo>
                <a:close/>
              </a:path>
              <a:path w="4190365" h="88900">
                <a:moveTo>
                  <a:pt x="158495" y="48006"/>
                </a:moveTo>
                <a:lnTo>
                  <a:pt x="158495" y="39624"/>
                </a:lnTo>
                <a:lnTo>
                  <a:pt x="124968" y="39624"/>
                </a:lnTo>
                <a:lnTo>
                  <a:pt x="124968" y="48006"/>
                </a:lnTo>
                <a:lnTo>
                  <a:pt x="158495" y="48006"/>
                </a:lnTo>
                <a:close/>
              </a:path>
              <a:path w="4190365" h="88900">
                <a:moveTo>
                  <a:pt x="217169" y="48006"/>
                </a:moveTo>
                <a:lnTo>
                  <a:pt x="217169" y="39624"/>
                </a:lnTo>
                <a:lnTo>
                  <a:pt x="183642" y="39624"/>
                </a:lnTo>
                <a:lnTo>
                  <a:pt x="183642" y="48006"/>
                </a:lnTo>
                <a:lnTo>
                  <a:pt x="217169" y="48006"/>
                </a:lnTo>
                <a:close/>
              </a:path>
              <a:path w="4190365" h="88900">
                <a:moveTo>
                  <a:pt x="275844" y="48006"/>
                </a:moveTo>
                <a:lnTo>
                  <a:pt x="275844" y="39624"/>
                </a:lnTo>
                <a:lnTo>
                  <a:pt x="242316" y="39624"/>
                </a:lnTo>
                <a:lnTo>
                  <a:pt x="242316" y="48006"/>
                </a:lnTo>
                <a:lnTo>
                  <a:pt x="275844" y="48006"/>
                </a:lnTo>
                <a:close/>
              </a:path>
              <a:path w="4190365" h="88900">
                <a:moveTo>
                  <a:pt x="334518" y="48006"/>
                </a:moveTo>
                <a:lnTo>
                  <a:pt x="334518" y="39624"/>
                </a:lnTo>
                <a:lnTo>
                  <a:pt x="300990" y="39624"/>
                </a:lnTo>
                <a:lnTo>
                  <a:pt x="300990" y="48006"/>
                </a:lnTo>
                <a:lnTo>
                  <a:pt x="334518" y="48006"/>
                </a:lnTo>
                <a:close/>
              </a:path>
              <a:path w="4190365" h="88900">
                <a:moveTo>
                  <a:pt x="392430" y="48006"/>
                </a:moveTo>
                <a:lnTo>
                  <a:pt x="392430" y="39624"/>
                </a:lnTo>
                <a:lnTo>
                  <a:pt x="358902" y="39624"/>
                </a:lnTo>
                <a:lnTo>
                  <a:pt x="358902" y="48006"/>
                </a:lnTo>
                <a:lnTo>
                  <a:pt x="392430" y="48006"/>
                </a:lnTo>
                <a:close/>
              </a:path>
              <a:path w="4190365" h="88900">
                <a:moveTo>
                  <a:pt x="451104" y="48006"/>
                </a:moveTo>
                <a:lnTo>
                  <a:pt x="451104" y="39624"/>
                </a:lnTo>
                <a:lnTo>
                  <a:pt x="417576" y="39624"/>
                </a:lnTo>
                <a:lnTo>
                  <a:pt x="417576" y="48006"/>
                </a:lnTo>
                <a:lnTo>
                  <a:pt x="451104" y="48006"/>
                </a:lnTo>
                <a:close/>
              </a:path>
              <a:path w="4190365" h="88900">
                <a:moveTo>
                  <a:pt x="509778" y="48006"/>
                </a:moveTo>
                <a:lnTo>
                  <a:pt x="509778" y="39624"/>
                </a:lnTo>
                <a:lnTo>
                  <a:pt x="476250" y="39624"/>
                </a:lnTo>
                <a:lnTo>
                  <a:pt x="476250" y="48006"/>
                </a:lnTo>
                <a:lnTo>
                  <a:pt x="509778" y="48006"/>
                </a:lnTo>
                <a:close/>
              </a:path>
              <a:path w="4190365" h="88900">
                <a:moveTo>
                  <a:pt x="567690" y="48006"/>
                </a:moveTo>
                <a:lnTo>
                  <a:pt x="567690" y="39624"/>
                </a:lnTo>
                <a:lnTo>
                  <a:pt x="534924" y="39624"/>
                </a:lnTo>
                <a:lnTo>
                  <a:pt x="534924" y="48006"/>
                </a:lnTo>
                <a:lnTo>
                  <a:pt x="567690" y="48006"/>
                </a:lnTo>
                <a:close/>
              </a:path>
              <a:path w="4190365" h="88900">
                <a:moveTo>
                  <a:pt x="626364" y="48006"/>
                </a:moveTo>
                <a:lnTo>
                  <a:pt x="626364" y="39624"/>
                </a:lnTo>
                <a:lnTo>
                  <a:pt x="592836" y="39624"/>
                </a:lnTo>
                <a:lnTo>
                  <a:pt x="592836" y="48006"/>
                </a:lnTo>
                <a:lnTo>
                  <a:pt x="626364" y="48006"/>
                </a:lnTo>
                <a:close/>
              </a:path>
              <a:path w="4190365" h="88900">
                <a:moveTo>
                  <a:pt x="685037" y="48006"/>
                </a:moveTo>
                <a:lnTo>
                  <a:pt x="685037" y="39624"/>
                </a:lnTo>
                <a:lnTo>
                  <a:pt x="651509" y="39624"/>
                </a:lnTo>
                <a:lnTo>
                  <a:pt x="651509" y="48006"/>
                </a:lnTo>
                <a:lnTo>
                  <a:pt x="685037" y="48006"/>
                </a:lnTo>
                <a:close/>
              </a:path>
              <a:path w="4190365" h="88900">
                <a:moveTo>
                  <a:pt x="743711" y="48006"/>
                </a:moveTo>
                <a:lnTo>
                  <a:pt x="743711" y="39624"/>
                </a:lnTo>
                <a:lnTo>
                  <a:pt x="710183" y="39624"/>
                </a:lnTo>
                <a:lnTo>
                  <a:pt x="710183" y="48006"/>
                </a:lnTo>
                <a:lnTo>
                  <a:pt x="743711" y="48006"/>
                </a:lnTo>
                <a:close/>
              </a:path>
              <a:path w="4190365" h="88900">
                <a:moveTo>
                  <a:pt x="801623" y="48006"/>
                </a:moveTo>
                <a:lnTo>
                  <a:pt x="801623" y="39624"/>
                </a:lnTo>
                <a:lnTo>
                  <a:pt x="768857" y="39624"/>
                </a:lnTo>
                <a:lnTo>
                  <a:pt x="768857" y="48006"/>
                </a:lnTo>
                <a:lnTo>
                  <a:pt x="801623" y="48006"/>
                </a:lnTo>
                <a:close/>
              </a:path>
              <a:path w="4190365" h="88900">
                <a:moveTo>
                  <a:pt x="860297" y="48006"/>
                </a:moveTo>
                <a:lnTo>
                  <a:pt x="860297" y="39624"/>
                </a:lnTo>
                <a:lnTo>
                  <a:pt x="826769" y="39624"/>
                </a:lnTo>
                <a:lnTo>
                  <a:pt x="826769" y="48006"/>
                </a:lnTo>
                <a:lnTo>
                  <a:pt x="860297" y="48006"/>
                </a:lnTo>
                <a:close/>
              </a:path>
              <a:path w="4190365" h="88900">
                <a:moveTo>
                  <a:pt x="918971" y="48006"/>
                </a:moveTo>
                <a:lnTo>
                  <a:pt x="918971" y="39624"/>
                </a:lnTo>
                <a:lnTo>
                  <a:pt x="885444" y="39624"/>
                </a:lnTo>
                <a:lnTo>
                  <a:pt x="885444" y="48006"/>
                </a:lnTo>
                <a:lnTo>
                  <a:pt x="918971" y="48006"/>
                </a:lnTo>
                <a:close/>
              </a:path>
              <a:path w="4190365" h="88900">
                <a:moveTo>
                  <a:pt x="977645" y="48006"/>
                </a:moveTo>
                <a:lnTo>
                  <a:pt x="977645" y="39624"/>
                </a:lnTo>
                <a:lnTo>
                  <a:pt x="944118" y="39624"/>
                </a:lnTo>
                <a:lnTo>
                  <a:pt x="944118" y="48006"/>
                </a:lnTo>
                <a:lnTo>
                  <a:pt x="977645" y="48006"/>
                </a:lnTo>
                <a:close/>
              </a:path>
              <a:path w="4190365" h="88900">
                <a:moveTo>
                  <a:pt x="1035557" y="48006"/>
                </a:moveTo>
                <a:lnTo>
                  <a:pt x="1035557" y="39624"/>
                </a:lnTo>
                <a:lnTo>
                  <a:pt x="1002030" y="39624"/>
                </a:lnTo>
                <a:lnTo>
                  <a:pt x="1002030" y="48006"/>
                </a:lnTo>
                <a:lnTo>
                  <a:pt x="1035557" y="48006"/>
                </a:lnTo>
                <a:close/>
              </a:path>
              <a:path w="4190365" h="88900">
                <a:moveTo>
                  <a:pt x="1094232" y="48006"/>
                </a:moveTo>
                <a:lnTo>
                  <a:pt x="1094232" y="39624"/>
                </a:lnTo>
                <a:lnTo>
                  <a:pt x="1060704" y="39624"/>
                </a:lnTo>
                <a:lnTo>
                  <a:pt x="1060704" y="48006"/>
                </a:lnTo>
                <a:lnTo>
                  <a:pt x="1094232" y="48006"/>
                </a:lnTo>
                <a:close/>
              </a:path>
              <a:path w="4190365" h="88900">
                <a:moveTo>
                  <a:pt x="1152906" y="48006"/>
                </a:moveTo>
                <a:lnTo>
                  <a:pt x="1152906" y="39624"/>
                </a:lnTo>
                <a:lnTo>
                  <a:pt x="1119378" y="39624"/>
                </a:lnTo>
                <a:lnTo>
                  <a:pt x="1119378" y="48006"/>
                </a:lnTo>
                <a:lnTo>
                  <a:pt x="1152906" y="48006"/>
                </a:lnTo>
                <a:close/>
              </a:path>
              <a:path w="4190365" h="88900">
                <a:moveTo>
                  <a:pt x="1211580" y="48006"/>
                </a:moveTo>
                <a:lnTo>
                  <a:pt x="1211580" y="39624"/>
                </a:lnTo>
                <a:lnTo>
                  <a:pt x="1178052" y="39624"/>
                </a:lnTo>
                <a:lnTo>
                  <a:pt x="1178052" y="48006"/>
                </a:lnTo>
                <a:lnTo>
                  <a:pt x="1211580" y="48006"/>
                </a:lnTo>
                <a:close/>
              </a:path>
              <a:path w="4190365" h="88900">
                <a:moveTo>
                  <a:pt x="1269492" y="48006"/>
                </a:moveTo>
                <a:lnTo>
                  <a:pt x="1269492" y="39624"/>
                </a:lnTo>
                <a:lnTo>
                  <a:pt x="1235964" y="39624"/>
                </a:lnTo>
                <a:lnTo>
                  <a:pt x="1235964" y="48006"/>
                </a:lnTo>
                <a:lnTo>
                  <a:pt x="1269492" y="48006"/>
                </a:lnTo>
                <a:close/>
              </a:path>
              <a:path w="4190365" h="88900">
                <a:moveTo>
                  <a:pt x="1328166" y="48006"/>
                </a:moveTo>
                <a:lnTo>
                  <a:pt x="1328166" y="40385"/>
                </a:lnTo>
                <a:lnTo>
                  <a:pt x="1294638" y="40385"/>
                </a:lnTo>
                <a:lnTo>
                  <a:pt x="1294638" y="48006"/>
                </a:lnTo>
                <a:lnTo>
                  <a:pt x="1328166" y="48006"/>
                </a:lnTo>
                <a:close/>
              </a:path>
              <a:path w="4190365" h="88900">
                <a:moveTo>
                  <a:pt x="1386840" y="48006"/>
                </a:moveTo>
                <a:lnTo>
                  <a:pt x="1386840" y="40385"/>
                </a:lnTo>
                <a:lnTo>
                  <a:pt x="1353312" y="40385"/>
                </a:lnTo>
                <a:lnTo>
                  <a:pt x="1353312" y="48006"/>
                </a:lnTo>
                <a:lnTo>
                  <a:pt x="1386840" y="48006"/>
                </a:lnTo>
                <a:close/>
              </a:path>
              <a:path w="4190365" h="88900">
                <a:moveTo>
                  <a:pt x="1444752" y="48768"/>
                </a:moveTo>
                <a:lnTo>
                  <a:pt x="1444752" y="40386"/>
                </a:lnTo>
                <a:lnTo>
                  <a:pt x="1411986" y="40386"/>
                </a:lnTo>
                <a:lnTo>
                  <a:pt x="1411986" y="48768"/>
                </a:lnTo>
                <a:lnTo>
                  <a:pt x="1444752" y="48768"/>
                </a:lnTo>
                <a:close/>
              </a:path>
              <a:path w="4190365" h="88900">
                <a:moveTo>
                  <a:pt x="1503425" y="48768"/>
                </a:moveTo>
                <a:lnTo>
                  <a:pt x="1503425" y="40386"/>
                </a:lnTo>
                <a:lnTo>
                  <a:pt x="1469897" y="40386"/>
                </a:lnTo>
                <a:lnTo>
                  <a:pt x="1469897" y="48768"/>
                </a:lnTo>
                <a:lnTo>
                  <a:pt x="1503425" y="48768"/>
                </a:lnTo>
                <a:close/>
              </a:path>
              <a:path w="4190365" h="88900">
                <a:moveTo>
                  <a:pt x="1562099" y="48768"/>
                </a:moveTo>
                <a:lnTo>
                  <a:pt x="1562099" y="40386"/>
                </a:lnTo>
                <a:lnTo>
                  <a:pt x="1528571" y="40386"/>
                </a:lnTo>
                <a:lnTo>
                  <a:pt x="1528571" y="48768"/>
                </a:lnTo>
                <a:lnTo>
                  <a:pt x="1562099" y="48768"/>
                </a:lnTo>
                <a:close/>
              </a:path>
              <a:path w="4190365" h="88900">
                <a:moveTo>
                  <a:pt x="1620773" y="48768"/>
                </a:moveTo>
                <a:lnTo>
                  <a:pt x="1620773" y="40386"/>
                </a:lnTo>
                <a:lnTo>
                  <a:pt x="1587245" y="40386"/>
                </a:lnTo>
                <a:lnTo>
                  <a:pt x="1587245" y="48768"/>
                </a:lnTo>
                <a:lnTo>
                  <a:pt x="1620773" y="48768"/>
                </a:lnTo>
                <a:close/>
              </a:path>
              <a:path w="4190365" h="88900">
                <a:moveTo>
                  <a:pt x="1678685" y="48768"/>
                </a:moveTo>
                <a:lnTo>
                  <a:pt x="1678685" y="40386"/>
                </a:lnTo>
                <a:lnTo>
                  <a:pt x="1645920" y="40386"/>
                </a:lnTo>
                <a:lnTo>
                  <a:pt x="1645920" y="48768"/>
                </a:lnTo>
                <a:lnTo>
                  <a:pt x="1678685" y="48768"/>
                </a:lnTo>
                <a:close/>
              </a:path>
              <a:path w="4190365" h="88900">
                <a:moveTo>
                  <a:pt x="1737359" y="48768"/>
                </a:moveTo>
                <a:lnTo>
                  <a:pt x="1737359" y="40386"/>
                </a:lnTo>
                <a:lnTo>
                  <a:pt x="1703832" y="40386"/>
                </a:lnTo>
                <a:lnTo>
                  <a:pt x="1703832" y="48768"/>
                </a:lnTo>
                <a:lnTo>
                  <a:pt x="1737359" y="48768"/>
                </a:lnTo>
                <a:close/>
              </a:path>
              <a:path w="4190365" h="88900">
                <a:moveTo>
                  <a:pt x="1796033" y="48768"/>
                </a:moveTo>
                <a:lnTo>
                  <a:pt x="1796033" y="40386"/>
                </a:lnTo>
                <a:lnTo>
                  <a:pt x="1762506" y="40386"/>
                </a:lnTo>
                <a:lnTo>
                  <a:pt x="1762506" y="48768"/>
                </a:lnTo>
                <a:lnTo>
                  <a:pt x="1796033" y="48768"/>
                </a:lnTo>
                <a:close/>
              </a:path>
              <a:path w="4190365" h="88900">
                <a:moveTo>
                  <a:pt x="1854708" y="48768"/>
                </a:moveTo>
                <a:lnTo>
                  <a:pt x="1854708" y="40386"/>
                </a:lnTo>
                <a:lnTo>
                  <a:pt x="1821180" y="40386"/>
                </a:lnTo>
                <a:lnTo>
                  <a:pt x="1821180" y="48768"/>
                </a:lnTo>
                <a:lnTo>
                  <a:pt x="1854708" y="48768"/>
                </a:lnTo>
                <a:close/>
              </a:path>
              <a:path w="4190365" h="88900">
                <a:moveTo>
                  <a:pt x="1912620" y="48768"/>
                </a:moveTo>
                <a:lnTo>
                  <a:pt x="1912620" y="40386"/>
                </a:lnTo>
                <a:lnTo>
                  <a:pt x="1879092" y="40386"/>
                </a:lnTo>
                <a:lnTo>
                  <a:pt x="1879092" y="48768"/>
                </a:lnTo>
                <a:lnTo>
                  <a:pt x="1912620" y="48768"/>
                </a:lnTo>
                <a:close/>
              </a:path>
              <a:path w="4190365" h="88900">
                <a:moveTo>
                  <a:pt x="1971294" y="48768"/>
                </a:moveTo>
                <a:lnTo>
                  <a:pt x="1971294" y="40386"/>
                </a:lnTo>
                <a:lnTo>
                  <a:pt x="1937766" y="40386"/>
                </a:lnTo>
                <a:lnTo>
                  <a:pt x="1937766" y="48768"/>
                </a:lnTo>
                <a:lnTo>
                  <a:pt x="1971294" y="48768"/>
                </a:lnTo>
                <a:close/>
              </a:path>
              <a:path w="4190365" h="88900">
                <a:moveTo>
                  <a:pt x="2029968" y="48768"/>
                </a:moveTo>
                <a:lnTo>
                  <a:pt x="2029968" y="40386"/>
                </a:lnTo>
                <a:lnTo>
                  <a:pt x="1996440" y="40386"/>
                </a:lnTo>
                <a:lnTo>
                  <a:pt x="1996440" y="48768"/>
                </a:lnTo>
                <a:lnTo>
                  <a:pt x="2029968" y="48768"/>
                </a:lnTo>
                <a:close/>
              </a:path>
              <a:path w="4190365" h="88900">
                <a:moveTo>
                  <a:pt x="2088642" y="48768"/>
                </a:moveTo>
                <a:lnTo>
                  <a:pt x="2088642" y="40386"/>
                </a:lnTo>
                <a:lnTo>
                  <a:pt x="2055114" y="40386"/>
                </a:lnTo>
                <a:lnTo>
                  <a:pt x="2055114" y="48768"/>
                </a:lnTo>
                <a:lnTo>
                  <a:pt x="2088642" y="48768"/>
                </a:lnTo>
                <a:close/>
              </a:path>
              <a:path w="4190365" h="88900">
                <a:moveTo>
                  <a:pt x="2146554" y="48768"/>
                </a:moveTo>
                <a:lnTo>
                  <a:pt x="2146554" y="40386"/>
                </a:lnTo>
                <a:lnTo>
                  <a:pt x="2113026" y="40386"/>
                </a:lnTo>
                <a:lnTo>
                  <a:pt x="2113026" y="48768"/>
                </a:lnTo>
                <a:lnTo>
                  <a:pt x="2146554" y="48768"/>
                </a:lnTo>
                <a:close/>
              </a:path>
              <a:path w="4190365" h="88900">
                <a:moveTo>
                  <a:pt x="2205228" y="48768"/>
                </a:moveTo>
                <a:lnTo>
                  <a:pt x="2205228" y="40386"/>
                </a:lnTo>
                <a:lnTo>
                  <a:pt x="2171700" y="40386"/>
                </a:lnTo>
                <a:lnTo>
                  <a:pt x="2171700" y="48768"/>
                </a:lnTo>
                <a:lnTo>
                  <a:pt x="2205228" y="48768"/>
                </a:lnTo>
                <a:close/>
              </a:path>
              <a:path w="4190365" h="88900">
                <a:moveTo>
                  <a:pt x="2263902" y="48768"/>
                </a:moveTo>
                <a:lnTo>
                  <a:pt x="2263902" y="40386"/>
                </a:lnTo>
                <a:lnTo>
                  <a:pt x="2230374" y="40386"/>
                </a:lnTo>
                <a:lnTo>
                  <a:pt x="2230374" y="48768"/>
                </a:lnTo>
                <a:lnTo>
                  <a:pt x="2263902" y="48768"/>
                </a:lnTo>
                <a:close/>
              </a:path>
              <a:path w="4190365" h="88900">
                <a:moveTo>
                  <a:pt x="2321813" y="48768"/>
                </a:moveTo>
                <a:lnTo>
                  <a:pt x="2321813" y="40386"/>
                </a:lnTo>
                <a:lnTo>
                  <a:pt x="2289047" y="40386"/>
                </a:lnTo>
                <a:lnTo>
                  <a:pt x="2289047" y="48768"/>
                </a:lnTo>
                <a:lnTo>
                  <a:pt x="2321813" y="48768"/>
                </a:lnTo>
                <a:close/>
              </a:path>
              <a:path w="4190365" h="88900">
                <a:moveTo>
                  <a:pt x="2380487" y="48768"/>
                </a:moveTo>
                <a:lnTo>
                  <a:pt x="2380487" y="40386"/>
                </a:lnTo>
                <a:lnTo>
                  <a:pt x="2346960" y="40386"/>
                </a:lnTo>
                <a:lnTo>
                  <a:pt x="2346960" y="48768"/>
                </a:lnTo>
                <a:lnTo>
                  <a:pt x="2380487" y="48768"/>
                </a:lnTo>
                <a:close/>
              </a:path>
              <a:path w="4190365" h="88900">
                <a:moveTo>
                  <a:pt x="2439161" y="48768"/>
                </a:moveTo>
                <a:lnTo>
                  <a:pt x="2439161" y="40386"/>
                </a:lnTo>
                <a:lnTo>
                  <a:pt x="2405634" y="40386"/>
                </a:lnTo>
                <a:lnTo>
                  <a:pt x="2405634" y="48768"/>
                </a:lnTo>
                <a:lnTo>
                  <a:pt x="2439161" y="48768"/>
                </a:lnTo>
                <a:close/>
              </a:path>
              <a:path w="4190365" h="88900">
                <a:moveTo>
                  <a:pt x="2497835" y="48768"/>
                </a:moveTo>
                <a:lnTo>
                  <a:pt x="2497835" y="40386"/>
                </a:lnTo>
                <a:lnTo>
                  <a:pt x="2464308" y="40386"/>
                </a:lnTo>
                <a:lnTo>
                  <a:pt x="2464308" y="48768"/>
                </a:lnTo>
                <a:lnTo>
                  <a:pt x="2497835" y="48768"/>
                </a:lnTo>
                <a:close/>
              </a:path>
              <a:path w="4190365" h="88900">
                <a:moveTo>
                  <a:pt x="2555747" y="48768"/>
                </a:moveTo>
                <a:lnTo>
                  <a:pt x="2555747" y="40386"/>
                </a:lnTo>
                <a:lnTo>
                  <a:pt x="2522982" y="40386"/>
                </a:lnTo>
                <a:lnTo>
                  <a:pt x="2522982" y="48768"/>
                </a:lnTo>
                <a:lnTo>
                  <a:pt x="2555747" y="48768"/>
                </a:lnTo>
                <a:close/>
              </a:path>
              <a:path w="4190365" h="88900">
                <a:moveTo>
                  <a:pt x="2614422" y="48768"/>
                </a:moveTo>
                <a:lnTo>
                  <a:pt x="2614422" y="40386"/>
                </a:lnTo>
                <a:lnTo>
                  <a:pt x="2580894" y="40386"/>
                </a:lnTo>
                <a:lnTo>
                  <a:pt x="2580894" y="48768"/>
                </a:lnTo>
                <a:lnTo>
                  <a:pt x="2614422" y="48768"/>
                </a:lnTo>
                <a:close/>
              </a:path>
              <a:path w="4190365" h="88900">
                <a:moveTo>
                  <a:pt x="2673096" y="48768"/>
                </a:moveTo>
                <a:lnTo>
                  <a:pt x="2673096" y="40386"/>
                </a:lnTo>
                <a:lnTo>
                  <a:pt x="2639568" y="40386"/>
                </a:lnTo>
                <a:lnTo>
                  <a:pt x="2639568" y="48768"/>
                </a:lnTo>
                <a:lnTo>
                  <a:pt x="2673096" y="48768"/>
                </a:lnTo>
                <a:close/>
              </a:path>
              <a:path w="4190365" h="88900">
                <a:moveTo>
                  <a:pt x="2731770" y="48768"/>
                </a:moveTo>
                <a:lnTo>
                  <a:pt x="2731770" y="40386"/>
                </a:lnTo>
                <a:lnTo>
                  <a:pt x="2698242" y="40386"/>
                </a:lnTo>
                <a:lnTo>
                  <a:pt x="2698242" y="48768"/>
                </a:lnTo>
                <a:lnTo>
                  <a:pt x="2731770" y="48768"/>
                </a:lnTo>
                <a:close/>
              </a:path>
              <a:path w="4190365" h="88900">
                <a:moveTo>
                  <a:pt x="2789682" y="48768"/>
                </a:moveTo>
                <a:lnTo>
                  <a:pt x="2789682" y="40386"/>
                </a:lnTo>
                <a:lnTo>
                  <a:pt x="2756154" y="40386"/>
                </a:lnTo>
                <a:lnTo>
                  <a:pt x="2756154" y="48768"/>
                </a:lnTo>
                <a:lnTo>
                  <a:pt x="2789682" y="48768"/>
                </a:lnTo>
                <a:close/>
              </a:path>
              <a:path w="4190365" h="88900">
                <a:moveTo>
                  <a:pt x="2848356" y="48768"/>
                </a:moveTo>
                <a:lnTo>
                  <a:pt x="2848356" y="40386"/>
                </a:lnTo>
                <a:lnTo>
                  <a:pt x="2814828" y="40386"/>
                </a:lnTo>
                <a:lnTo>
                  <a:pt x="2814828" y="48768"/>
                </a:lnTo>
                <a:lnTo>
                  <a:pt x="2848356" y="48768"/>
                </a:lnTo>
                <a:close/>
              </a:path>
              <a:path w="4190365" h="88900">
                <a:moveTo>
                  <a:pt x="2907030" y="48768"/>
                </a:moveTo>
                <a:lnTo>
                  <a:pt x="2907030" y="40386"/>
                </a:lnTo>
                <a:lnTo>
                  <a:pt x="2873502" y="40386"/>
                </a:lnTo>
                <a:lnTo>
                  <a:pt x="2873502" y="48768"/>
                </a:lnTo>
                <a:lnTo>
                  <a:pt x="2907030" y="48768"/>
                </a:lnTo>
                <a:close/>
              </a:path>
              <a:path w="4190365" h="88900">
                <a:moveTo>
                  <a:pt x="2965704" y="48768"/>
                </a:moveTo>
                <a:lnTo>
                  <a:pt x="2965704" y="40386"/>
                </a:lnTo>
                <a:lnTo>
                  <a:pt x="2932176" y="40386"/>
                </a:lnTo>
                <a:lnTo>
                  <a:pt x="2932176" y="48768"/>
                </a:lnTo>
                <a:lnTo>
                  <a:pt x="2965704" y="48768"/>
                </a:lnTo>
                <a:close/>
              </a:path>
              <a:path w="4190365" h="88900">
                <a:moveTo>
                  <a:pt x="3023616" y="48768"/>
                </a:moveTo>
                <a:lnTo>
                  <a:pt x="3023616" y="40386"/>
                </a:lnTo>
                <a:lnTo>
                  <a:pt x="2990088" y="40386"/>
                </a:lnTo>
                <a:lnTo>
                  <a:pt x="2990088" y="48768"/>
                </a:lnTo>
                <a:lnTo>
                  <a:pt x="3023616" y="48768"/>
                </a:lnTo>
                <a:close/>
              </a:path>
              <a:path w="4190365" h="88900">
                <a:moveTo>
                  <a:pt x="3082290" y="48768"/>
                </a:moveTo>
                <a:lnTo>
                  <a:pt x="3082290" y="40386"/>
                </a:lnTo>
                <a:lnTo>
                  <a:pt x="3048762" y="40386"/>
                </a:lnTo>
                <a:lnTo>
                  <a:pt x="3048762" y="48768"/>
                </a:lnTo>
                <a:lnTo>
                  <a:pt x="3082290" y="48768"/>
                </a:lnTo>
                <a:close/>
              </a:path>
              <a:path w="4190365" h="88900">
                <a:moveTo>
                  <a:pt x="3140964" y="48768"/>
                </a:moveTo>
                <a:lnTo>
                  <a:pt x="3140964" y="40386"/>
                </a:lnTo>
                <a:lnTo>
                  <a:pt x="3107436" y="40386"/>
                </a:lnTo>
                <a:lnTo>
                  <a:pt x="3107436" y="48768"/>
                </a:lnTo>
                <a:lnTo>
                  <a:pt x="3140964" y="48768"/>
                </a:lnTo>
                <a:close/>
              </a:path>
              <a:path w="4190365" h="88900">
                <a:moveTo>
                  <a:pt x="3198863" y="48768"/>
                </a:moveTo>
                <a:lnTo>
                  <a:pt x="3198863" y="40386"/>
                </a:lnTo>
                <a:lnTo>
                  <a:pt x="3166097" y="40386"/>
                </a:lnTo>
                <a:lnTo>
                  <a:pt x="3166097" y="48768"/>
                </a:lnTo>
                <a:lnTo>
                  <a:pt x="3198863" y="48768"/>
                </a:lnTo>
                <a:close/>
              </a:path>
              <a:path w="4190365" h="88900">
                <a:moveTo>
                  <a:pt x="3257537" y="48768"/>
                </a:moveTo>
                <a:lnTo>
                  <a:pt x="3257537" y="40386"/>
                </a:lnTo>
                <a:lnTo>
                  <a:pt x="3224009" y="40386"/>
                </a:lnTo>
                <a:lnTo>
                  <a:pt x="3224009" y="48768"/>
                </a:lnTo>
                <a:lnTo>
                  <a:pt x="3257537" y="48768"/>
                </a:lnTo>
                <a:close/>
              </a:path>
              <a:path w="4190365" h="88900">
                <a:moveTo>
                  <a:pt x="3316211" y="48768"/>
                </a:moveTo>
                <a:lnTo>
                  <a:pt x="3316211" y="40386"/>
                </a:lnTo>
                <a:lnTo>
                  <a:pt x="3282683" y="40386"/>
                </a:lnTo>
                <a:lnTo>
                  <a:pt x="3282683" y="48768"/>
                </a:lnTo>
                <a:lnTo>
                  <a:pt x="3316211" y="48768"/>
                </a:lnTo>
                <a:close/>
              </a:path>
              <a:path w="4190365" h="88900">
                <a:moveTo>
                  <a:pt x="3374898" y="48768"/>
                </a:moveTo>
                <a:lnTo>
                  <a:pt x="3374898" y="40386"/>
                </a:lnTo>
                <a:lnTo>
                  <a:pt x="3341370" y="40386"/>
                </a:lnTo>
                <a:lnTo>
                  <a:pt x="3341370" y="48768"/>
                </a:lnTo>
                <a:lnTo>
                  <a:pt x="3374898" y="48768"/>
                </a:lnTo>
                <a:close/>
              </a:path>
              <a:path w="4190365" h="88900">
                <a:moveTo>
                  <a:pt x="3432810" y="48768"/>
                </a:moveTo>
                <a:lnTo>
                  <a:pt x="3432810" y="40386"/>
                </a:lnTo>
                <a:lnTo>
                  <a:pt x="3400044" y="40386"/>
                </a:lnTo>
                <a:lnTo>
                  <a:pt x="3400044" y="48768"/>
                </a:lnTo>
                <a:lnTo>
                  <a:pt x="3432810" y="48768"/>
                </a:lnTo>
                <a:close/>
              </a:path>
              <a:path w="4190365" h="88900">
                <a:moveTo>
                  <a:pt x="3491484" y="48768"/>
                </a:moveTo>
                <a:lnTo>
                  <a:pt x="3491484" y="40386"/>
                </a:lnTo>
                <a:lnTo>
                  <a:pt x="3457956" y="40386"/>
                </a:lnTo>
                <a:lnTo>
                  <a:pt x="3457956" y="48768"/>
                </a:lnTo>
                <a:lnTo>
                  <a:pt x="3491484" y="48768"/>
                </a:lnTo>
                <a:close/>
              </a:path>
              <a:path w="4190365" h="88900">
                <a:moveTo>
                  <a:pt x="3550158" y="48768"/>
                </a:moveTo>
                <a:lnTo>
                  <a:pt x="3550158" y="40386"/>
                </a:lnTo>
                <a:lnTo>
                  <a:pt x="3516630" y="40386"/>
                </a:lnTo>
                <a:lnTo>
                  <a:pt x="3516630" y="48768"/>
                </a:lnTo>
                <a:lnTo>
                  <a:pt x="3550158" y="48768"/>
                </a:lnTo>
                <a:close/>
              </a:path>
              <a:path w="4190365" h="88900">
                <a:moveTo>
                  <a:pt x="3608831" y="48768"/>
                </a:moveTo>
                <a:lnTo>
                  <a:pt x="3608831" y="40386"/>
                </a:lnTo>
                <a:lnTo>
                  <a:pt x="3575304" y="40386"/>
                </a:lnTo>
                <a:lnTo>
                  <a:pt x="3575304" y="48768"/>
                </a:lnTo>
                <a:lnTo>
                  <a:pt x="3608831" y="48768"/>
                </a:lnTo>
                <a:close/>
              </a:path>
              <a:path w="4190365" h="88900">
                <a:moveTo>
                  <a:pt x="3666744" y="48768"/>
                </a:moveTo>
                <a:lnTo>
                  <a:pt x="3666744" y="40386"/>
                </a:lnTo>
                <a:lnTo>
                  <a:pt x="3633216" y="40386"/>
                </a:lnTo>
                <a:lnTo>
                  <a:pt x="3633216" y="48768"/>
                </a:lnTo>
                <a:lnTo>
                  <a:pt x="3666744" y="48768"/>
                </a:lnTo>
                <a:close/>
              </a:path>
              <a:path w="4190365" h="88900">
                <a:moveTo>
                  <a:pt x="3725418" y="48768"/>
                </a:moveTo>
                <a:lnTo>
                  <a:pt x="3725418" y="40386"/>
                </a:lnTo>
                <a:lnTo>
                  <a:pt x="3691890" y="40386"/>
                </a:lnTo>
                <a:lnTo>
                  <a:pt x="3691890" y="48768"/>
                </a:lnTo>
                <a:lnTo>
                  <a:pt x="3725418" y="48768"/>
                </a:lnTo>
                <a:close/>
              </a:path>
              <a:path w="4190365" h="88900">
                <a:moveTo>
                  <a:pt x="3784092" y="48768"/>
                </a:moveTo>
                <a:lnTo>
                  <a:pt x="3784092" y="40386"/>
                </a:lnTo>
                <a:lnTo>
                  <a:pt x="3750564" y="40386"/>
                </a:lnTo>
                <a:lnTo>
                  <a:pt x="3750564" y="48768"/>
                </a:lnTo>
                <a:lnTo>
                  <a:pt x="3784092" y="48768"/>
                </a:lnTo>
                <a:close/>
              </a:path>
              <a:path w="4190365" h="88900">
                <a:moveTo>
                  <a:pt x="3842766" y="48768"/>
                </a:moveTo>
                <a:lnTo>
                  <a:pt x="3842766" y="40386"/>
                </a:lnTo>
                <a:lnTo>
                  <a:pt x="3809238" y="40386"/>
                </a:lnTo>
                <a:lnTo>
                  <a:pt x="3809238" y="48768"/>
                </a:lnTo>
                <a:lnTo>
                  <a:pt x="3842766" y="48768"/>
                </a:lnTo>
                <a:close/>
              </a:path>
              <a:path w="4190365" h="88900">
                <a:moveTo>
                  <a:pt x="3900678" y="48768"/>
                </a:moveTo>
                <a:lnTo>
                  <a:pt x="3900678" y="40386"/>
                </a:lnTo>
                <a:lnTo>
                  <a:pt x="3867150" y="40386"/>
                </a:lnTo>
                <a:lnTo>
                  <a:pt x="3867150" y="48768"/>
                </a:lnTo>
                <a:lnTo>
                  <a:pt x="3900678" y="48768"/>
                </a:lnTo>
                <a:close/>
              </a:path>
              <a:path w="4190365" h="88900">
                <a:moveTo>
                  <a:pt x="3959339" y="48768"/>
                </a:moveTo>
                <a:lnTo>
                  <a:pt x="3959339" y="40386"/>
                </a:lnTo>
                <a:lnTo>
                  <a:pt x="3925811" y="40386"/>
                </a:lnTo>
                <a:lnTo>
                  <a:pt x="3925811" y="48768"/>
                </a:lnTo>
                <a:lnTo>
                  <a:pt x="3959339" y="48768"/>
                </a:lnTo>
                <a:close/>
              </a:path>
              <a:path w="4190365" h="88900">
                <a:moveTo>
                  <a:pt x="4018013" y="48768"/>
                </a:moveTo>
                <a:lnTo>
                  <a:pt x="4018013" y="40386"/>
                </a:lnTo>
                <a:lnTo>
                  <a:pt x="3984485" y="40386"/>
                </a:lnTo>
                <a:lnTo>
                  <a:pt x="3984485" y="48768"/>
                </a:lnTo>
                <a:lnTo>
                  <a:pt x="4018013" y="48768"/>
                </a:lnTo>
                <a:close/>
              </a:path>
              <a:path w="4190365" h="88900">
                <a:moveTo>
                  <a:pt x="4075925" y="48768"/>
                </a:moveTo>
                <a:lnTo>
                  <a:pt x="4075925" y="40386"/>
                </a:lnTo>
                <a:lnTo>
                  <a:pt x="4043159" y="40386"/>
                </a:lnTo>
                <a:lnTo>
                  <a:pt x="4043159" y="48768"/>
                </a:lnTo>
                <a:lnTo>
                  <a:pt x="4075925" y="48768"/>
                </a:lnTo>
                <a:close/>
              </a:path>
              <a:path w="4190365" h="88900">
                <a:moveTo>
                  <a:pt x="4134599" y="48768"/>
                </a:moveTo>
                <a:lnTo>
                  <a:pt x="4134599" y="40386"/>
                </a:lnTo>
                <a:lnTo>
                  <a:pt x="4101071" y="40386"/>
                </a:lnTo>
                <a:lnTo>
                  <a:pt x="4101071" y="48768"/>
                </a:lnTo>
                <a:lnTo>
                  <a:pt x="4134599" y="48768"/>
                </a:lnTo>
                <a:close/>
              </a:path>
              <a:path w="4190365" h="88900">
                <a:moveTo>
                  <a:pt x="4190238" y="44957"/>
                </a:moveTo>
                <a:lnTo>
                  <a:pt x="4117835" y="2286"/>
                </a:lnTo>
                <a:lnTo>
                  <a:pt x="4115562" y="762"/>
                </a:lnTo>
                <a:lnTo>
                  <a:pt x="4113276" y="1524"/>
                </a:lnTo>
                <a:lnTo>
                  <a:pt x="4111752" y="3809"/>
                </a:lnTo>
                <a:lnTo>
                  <a:pt x="4110990" y="6095"/>
                </a:lnTo>
                <a:lnTo>
                  <a:pt x="4110990" y="8381"/>
                </a:lnTo>
                <a:lnTo>
                  <a:pt x="4113276" y="9143"/>
                </a:lnTo>
                <a:lnTo>
                  <a:pt x="4166147" y="40386"/>
                </a:lnTo>
                <a:lnTo>
                  <a:pt x="4181856" y="40386"/>
                </a:lnTo>
                <a:lnTo>
                  <a:pt x="4181856" y="49898"/>
                </a:lnTo>
                <a:lnTo>
                  <a:pt x="4190238" y="44957"/>
                </a:lnTo>
                <a:close/>
              </a:path>
              <a:path w="4190365" h="88900">
                <a:moveTo>
                  <a:pt x="4181856" y="49898"/>
                </a:moveTo>
                <a:lnTo>
                  <a:pt x="4181856" y="48768"/>
                </a:lnTo>
                <a:lnTo>
                  <a:pt x="4167183" y="48768"/>
                </a:lnTo>
                <a:lnTo>
                  <a:pt x="4113276" y="80009"/>
                </a:lnTo>
                <a:lnTo>
                  <a:pt x="4110990" y="81533"/>
                </a:lnTo>
                <a:lnTo>
                  <a:pt x="4110990" y="83819"/>
                </a:lnTo>
                <a:lnTo>
                  <a:pt x="4111752" y="86106"/>
                </a:lnTo>
                <a:lnTo>
                  <a:pt x="4113276" y="87630"/>
                </a:lnTo>
                <a:lnTo>
                  <a:pt x="4115562" y="88392"/>
                </a:lnTo>
                <a:lnTo>
                  <a:pt x="4117835" y="87630"/>
                </a:lnTo>
                <a:lnTo>
                  <a:pt x="4181856" y="49898"/>
                </a:lnTo>
                <a:close/>
              </a:path>
              <a:path w="4190365" h="88900">
                <a:moveTo>
                  <a:pt x="4173821" y="44921"/>
                </a:moveTo>
                <a:lnTo>
                  <a:pt x="4166147" y="40386"/>
                </a:lnTo>
                <a:lnTo>
                  <a:pt x="4159758" y="40386"/>
                </a:lnTo>
                <a:lnTo>
                  <a:pt x="4159758" y="48768"/>
                </a:lnTo>
                <a:lnTo>
                  <a:pt x="4167183" y="48768"/>
                </a:lnTo>
                <a:lnTo>
                  <a:pt x="4173821" y="44921"/>
                </a:lnTo>
                <a:close/>
              </a:path>
              <a:path w="4190365" h="88900">
                <a:moveTo>
                  <a:pt x="4181856" y="48768"/>
                </a:moveTo>
                <a:lnTo>
                  <a:pt x="4181856" y="40386"/>
                </a:lnTo>
                <a:lnTo>
                  <a:pt x="4166147" y="40386"/>
                </a:lnTo>
                <a:lnTo>
                  <a:pt x="4173821" y="44921"/>
                </a:lnTo>
                <a:lnTo>
                  <a:pt x="4180332" y="41148"/>
                </a:lnTo>
                <a:lnTo>
                  <a:pt x="4180332" y="48768"/>
                </a:lnTo>
                <a:lnTo>
                  <a:pt x="4181856" y="48768"/>
                </a:lnTo>
                <a:close/>
              </a:path>
              <a:path w="4190365" h="88900">
                <a:moveTo>
                  <a:pt x="4180332" y="48768"/>
                </a:moveTo>
                <a:lnTo>
                  <a:pt x="4173821" y="44921"/>
                </a:lnTo>
                <a:lnTo>
                  <a:pt x="4167183" y="48768"/>
                </a:lnTo>
                <a:lnTo>
                  <a:pt x="4180332" y="48768"/>
                </a:lnTo>
                <a:close/>
              </a:path>
              <a:path w="4190365" h="88900">
                <a:moveTo>
                  <a:pt x="4180332" y="48768"/>
                </a:moveTo>
                <a:lnTo>
                  <a:pt x="4180332" y="41148"/>
                </a:lnTo>
                <a:lnTo>
                  <a:pt x="4173821" y="44921"/>
                </a:lnTo>
                <a:lnTo>
                  <a:pt x="4180332" y="48768"/>
                </a:lnTo>
                <a:close/>
              </a:path>
            </a:pathLst>
          </a:custGeom>
          <a:solidFill>
            <a:srgbClr val="000000"/>
          </a:solidFill>
        </p:spPr>
        <p:txBody>
          <a:bodyPr wrap="square" lIns="0" tIns="0" rIns="0" bIns="0" rtlCol="0"/>
          <a:lstStyle/>
          <a:p/>
        </p:txBody>
      </p:sp>
      <p:sp>
        <p:nvSpPr>
          <p:cNvPr id="107" name="object 107"/>
          <p:cNvSpPr/>
          <p:nvPr/>
        </p:nvSpPr>
        <p:spPr>
          <a:xfrm>
            <a:off x="3684155" y="3587496"/>
            <a:ext cx="3015615" cy="88900"/>
          </a:xfrm>
          <a:custGeom>
            <a:avLst/>
            <a:gdLst/>
            <a:ahLst/>
            <a:cxnLst/>
            <a:rect l="l" t="t" r="r" b="b"/>
            <a:pathLst>
              <a:path w="3015615" h="88900">
                <a:moveTo>
                  <a:pt x="80010" y="4571"/>
                </a:moveTo>
                <a:lnTo>
                  <a:pt x="78486" y="3048"/>
                </a:lnTo>
                <a:lnTo>
                  <a:pt x="77724" y="762"/>
                </a:lnTo>
                <a:lnTo>
                  <a:pt x="75437" y="0"/>
                </a:lnTo>
                <a:lnTo>
                  <a:pt x="73151" y="1524"/>
                </a:lnTo>
                <a:lnTo>
                  <a:pt x="0" y="43433"/>
                </a:lnTo>
                <a:lnTo>
                  <a:pt x="8381" y="48323"/>
                </a:lnTo>
                <a:lnTo>
                  <a:pt x="8381" y="39623"/>
                </a:lnTo>
                <a:lnTo>
                  <a:pt x="23666" y="39623"/>
                </a:lnTo>
                <a:lnTo>
                  <a:pt x="76962" y="8381"/>
                </a:lnTo>
                <a:lnTo>
                  <a:pt x="79248" y="6857"/>
                </a:lnTo>
                <a:lnTo>
                  <a:pt x="80010" y="4571"/>
                </a:lnTo>
                <a:close/>
              </a:path>
              <a:path w="3015615" h="88900">
                <a:moveTo>
                  <a:pt x="23666" y="39624"/>
                </a:moveTo>
                <a:lnTo>
                  <a:pt x="8381" y="39623"/>
                </a:lnTo>
                <a:lnTo>
                  <a:pt x="8381" y="48005"/>
                </a:lnTo>
                <a:lnTo>
                  <a:pt x="10667" y="48005"/>
                </a:lnTo>
                <a:lnTo>
                  <a:pt x="10667" y="40386"/>
                </a:lnTo>
                <a:lnTo>
                  <a:pt x="16517" y="43814"/>
                </a:lnTo>
                <a:lnTo>
                  <a:pt x="23666" y="39624"/>
                </a:lnTo>
                <a:close/>
              </a:path>
              <a:path w="3015615" h="88900">
                <a:moveTo>
                  <a:pt x="80010" y="83057"/>
                </a:moveTo>
                <a:lnTo>
                  <a:pt x="79248" y="80009"/>
                </a:lnTo>
                <a:lnTo>
                  <a:pt x="76962" y="79248"/>
                </a:lnTo>
                <a:lnTo>
                  <a:pt x="23666" y="48005"/>
                </a:lnTo>
                <a:lnTo>
                  <a:pt x="8381" y="48005"/>
                </a:lnTo>
                <a:lnTo>
                  <a:pt x="8381" y="48323"/>
                </a:lnTo>
                <a:lnTo>
                  <a:pt x="73151" y="86105"/>
                </a:lnTo>
                <a:lnTo>
                  <a:pt x="75437" y="87629"/>
                </a:lnTo>
                <a:lnTo>
                  <a:pt x="77724" y="86867"/>
                </a:lnTo>
                <a:lnTo>
                  <a:pt x="78486" y="84581"/>
                </a:lnTo>
                <a:lnTo>
                  <a:pt x="80010" y="83057"/>
                </a:lnTo>
                <a:close/>
              </a:path>
              <a:path w="3015615" h="88900">
                <a:moveTo>
                  <a:pt x="16517" y="43814"/>
                </a:moveTo>
                <a:lnTo>
                  <a:pt x="10667" y="40386"/>
                </a:lnTo>
                <a:lnTo>
                  <a:pt x="10667" y="47243"/>
                </a:lnTo>
                <a:lnTo>
                  <a:pt x="16517" y="43814"/>
                </a:lnTo>
                <a:close/>
              </a:path>
              <a:path w="3015615" h="88900">
                <a:moveTo>
                  <a:pt x="23666" y="48005"/>
                </a:moveTo>
                <a:lnTo>
                  <a:pt x="16517" y="43814"/>
                </a:lnTo>
                <a:lnTo>
                  <a:pt x="10667" y="47243"/>
                </a:lnTo>
                <a:lnTo>
                  <a:pt x="10667" y="48005"/>
                </a:lnTo>
                <a:lnTo>
                  <a:pt x="23666" y="48005"/>
                </a:lnTo>
                <a:close/>
              </a:path>
              <a:path w="3015615" h="88900">
                <a:moveTo>
                  <a:pt x="41909" y="48005"/>
                </a:moveTo>
                <a:lnTo>
                  <a:pt x="41909" y="39623"/>
                </a:lnTo>
                <a:lnTo>
                  <a:pt x="23666" y="39624"/>
                </a:lnTo>
                <a:lnTo>
                  <a:pt x="16517" y="43814"/>
                </a:lnTo>
                <a:lnTo>
                  <a:pt x="23666" y="48005"/>
                </a:lnTo>
                <a:lnTo>
                  <a:pt x="41909" y="48005"/>
                </a:lnTo>
                <a:close/>
              </a:path>
              <a:path w="3015615" h="88900">
                <a:moveTo>
                  <a:pt x="100583" y="48005"/>
                </a:moveTo>
                <a:lnTo>
                  <a:pt x="100583" y="39623"/>
                </a:lnTo>
                <a:lnTo>
                  <a:pt x="67055" y="39623"/>
                </a:lnTo>
                <a:lnTo>
                  <a:pt x="67055" y="48005"/>
                </a:lnTo>
                <a:lnTo>
                  <a:pt x="100583" y="48005"/>
                </a:lnTo>
                <a:close/>
              </a:path>
              <a:path w="3015615" h="88900">
                <a:moveTo>
                  <a:pt x="158495" y="48005"/>
                </a:moveTo>
                <a:lnTo>
                  <a:pt x="158495" y="39623"/>
                </a:lnTo>
                <a:lnTo>
                  <a:pt x="124967" y="39623"/>
                </a:lnTo>
                <a:lnTo>
                  <a:pt x="124967" y="48005"/>
                </a:lnTo>
                <a:lnTo>
                  <a:pt x="158495" y="48005"/>
                </a:lnTo>
                <a:close/>
              </a:path>
              <a:path w="3015615" h="88900">
                <a:moveTo>
                  <a:pt x="217169" y="48005"/>
                </a:moveTo>
                <a:lnTo>
                  <a:pt x="217169" y="39623"/>
                </a:lnTo>
                <a:lnTo>
                  <a:pt x="183641" y="39623"/>
                </a:lnTo>
                <a:lnTo>
                  <a:pt x="183641" y="48005"/>
                </a:lnTo>
                <a:lnTo>
                  <a:pt x="217169" y="48005"/>
                </a:lnTo>
                <a:close/>
              </a:path>
              <a:path w="3015615" h="88900">
                <a:moveTo>
                  <a:pt x="275843" y="48005"/>
                </a:moveTo>
                <a:lnTo>
                  <a:pt x="275843" y="39623"/>
                </a:lnTo>
                <a:lnTo>
                  <a:pt x="242315" y="39623"/>
                </a:lnTo>
                <a:lnTo>
                  <a:pt x="242315" y="48005"/>
                </a:lnTo>
                <a:lnTo>
                  <a:pt x="275843" y="48005"/>
                </a:lnTo>
                <a:close/>
              </a:path>
              <a:path w="3015615" h="88900">
                <a:moveTo>
                  <a:pt x="333755" y="48005"/>
                </a:moveTo>
                <a:lnTo>
                  <a:pt x="333755" y="39623"/>
                </a:lnTo>
                <a:lnTo>
                  <a:pt x="300989" y="39623"/>
                </a:lnTo>
                <a:lnTo>
                  <a:pt x="300989" y="48005"/>
                </a:lnTo>
                <a:lnTo>
                  <a:pt x="333755" y="48005"/>
                </a:lnTo>
                <a:close/>
              </a:path>
              <a:path w="3015615" h="88900">
                <a:moveTo>
                  <a:pt x="392429" y="48005"/>
                </a:moveTo>
                <a:lnTo>
                  <a:pt x="392429" y="39623"/>
                </a:lnTo>
                <a:lnTo>
                  <a:pt x="358901" y="39623"/>
                </a:lnTo>
                <a:lnTo>
                  <a:pt x="358901" y="48005"/>
                </a:lnTo>
                <a:lnTo>
                  <a:pt x="392429" y="48005"/>
                </a:lnTo>
                <a:close/>
              </a:path>
              <a:path w="3015615" h="88900">
                <a:moveTo>
                  <a:pt x="451103" y="48005"/>
                </a:moveTo>
                <a:lnTo>
                  <a:pt x="451103" y="39623"/>
                </a:lnTo>
                <a:lnTo>
                  <a:pt x="417575" y="39623"/>
                </a:lnTo>
                <a:lnTo>
                  <a:pt x="417575" y="48005"/>
                </a:lnTo>
                <a:lnTo>
                  <a:pt x="451103" y="48005"/>
                </a:lnTo>
                <a:close/>
              </a:path>
              <a:path w="3015615" h="88900">
                <a:moveTo>
                  <a:pt x="509777" y="48005"/>
                </a:moveTo>
                <a:lnTo>
                  <a:pt x="509777" y="39623"/>
                </a:lnTo>
                <a:lnTo>
                  <a:pt x="476250" y="39623"/>
                </a:lnTo>
                <a:lnTo>
                  <a:pt x="476250" y="48005"/>
                </a:lnTo>
                <a:lnTo>
                  <a:pt x="509777" y="48005"/>
                </a:lnTo>
                <a:close/>
              </a:path>
              <a:path w="3015615" h="88900">
                <a:moveTo>
                  <a:pt x="567689" y="48005"/>
                </a:moveTo>
                <a:lnTo>
                  <a:pt x="567689" y="39623"/>
                </a:lnTo>
                <a:lnTo>
                  <a:pt x="534924" y="39623"/>
                </a:lnTo>
                <a:lnTo>
                  <a:pt x="534924" y="48005"/>
                </a:lnTo>
                <a:lnTo>
                  <a:pt x="567689" y="48005"/>
                </a:lnTo>
                <a:close/>
              </a:path>
              <a:path w="3015615" h="88900">
                <a:moveTo>
                  <a:pt x="626363" y="48005"/>
                </a:moveTo>
                <a:lnTo>
                  <a:pt x="626363" y="39623"/>
                </a:lnTo>
                <a:lnTo>
                  <a:pt x="592836" y="39623"/>
                </a:lnTo>
                <a:lnTo>
                  <a:pt x="592836" y="48005"/>
                </a:lnTo>
                <a:lnTo>
                  <a:pt x="626363" y="48005"/>
                </a:lnTo>
                <a:close/>
              </a:path>
              <a:path w="3015615" h="88900">
                <a:moveTo>
                  <a:pt x="685038" y="48005"/>
                </a:moveTo>
                <a:lnTo>
                  <a:pt x="685038" y="39623"/>
                </a:lnTo>
                <a:lnTo>
                  <a:pt x="651510" y="39623"/>
                </a:lnTo>
                <a:lnTo>
                  <a:pt x="651510" y="48005"/>
                </a:lnTo>
                <a:lnTo>
                  <a:pt x="685038" y="48005"/>
                </a:lnTo>
                <a:close/>
              </a:path>
              <a:path w="3015615" h="88900">
                <a:moveTo>
                  <a:pt x="743712" y="48005"/>
                </a:moveTo>
                <a:lnTo>
                  <a:pt x="743712" y="39623"/>
                </a:lnTo>
                <a:lnTo>
                  <a:pt x="710184" y="39623"/>
                </a:lnTo>
                <a:lnTo>
                  <a:pt x="710184" y="48005"/>
                </a:lnTo>
                <a:lnTo>
                  <a:pt x="743712" y="48005"/>
                </a:lnTo>
                <a:close/>
              </a:path>
              <a:path w="3015615" h="88900">
                <a:moveTo>
                  <a:pt x="801624" y="48005"/>
                </a:moveTo>
                <a:lnTo>
                  <a:pt x="801624" y="39623"/>
                </a:lnTo>
                <a:lnTo>
                  <a:pt x="768096" y="39623"/>
                </a:lnTo>
                <a:lnTo>
                  <a:pt x="768096" y="48005"/>
                </a:lnTo>
                <a:lnTo>
                  <a:pt x="801624" y="48005"/>
                </a:lnTo>
                <a:close/>
              </a:path>
              <a:path w="3015615" h="88900">
                <a:moveTo>
                  <a:pt x="860297" y="48005"/>
                </a:moveTo>
                <a:lnTo>
                  <a:pt x="860297" y="39623"/>
                </a:lnTo>
                <a:lnTo>
                  <a:pt x="826769" y="39623"/>
                </a:lnTo>
                <a:lnTo>
                  <a:pt x="826769" y="48005"/>
                </a:lnTo>
                <a:lnTo>
                  <a:pt x="860297" y="48005"/>
                </a:lnTo>
                <a:close/>
              </a:path>
              <a:path w="3015615" h="88900">
                <a:moveTo>
                  <a:pt x="918971" y="48005"/>
                </a:moveTo>
                <a:lnTo>
                  <a:pt x="918971" y="39623"/>
                </a:lnTo>
                <a:lnTo>
                  <a:pt x="885443" y="39623"/>
                </a:lnTo>
                <a:lnTo>
                  <a:pt x="885443" y="48005"/>
                </a:lnTo>
                <a:lnTo>
                  <a:pt x="918971" y="48005"/>
                </a:lnTo>
                <a:close/>
              </a:path>
              <a:path w="3015615" h="88900">
                <a:moveTo>
                  <a:pt x="977645" y="48005"/>
                </a:moveTo>
                <a:lnTo>
                  <a:pt x="977645" y="39623"/>
                </a:lnTo>
                <a:lnTo>
                  <a:pt x="944117" y="39623"/>
                </a:lnTo>
                <a:lnTo>
                  <a:pt x="944117" y="48005"/>
                </a:lnTo>
                <a:lnTo>
                  <a:pt x="977645" y="48005"/>
                </a:lnTo>
                <a:close/>
              </a:path>
              <a:path w="3015615" h="88900">
                <a:moveTo>
                  <a:pt x="1035557" y="48005"/>
                </a:moveTo>
                <a:lnTo>
                  <a:pt x="1035557" y="39623"/>
                </a:lnTo>
                <a:lnTo>
                  <a:pt x="1002029" y="39623"/>
                </a:lnTo>
                <a:lnTo>
                  <a:pt x="1002029" y="48005"/>
                </a:lnTo>
                <a:lnTo>
                  <a:pt x="1035557" y="48005"/>
                </a:lnTo>
                <a:close/>
              </a:path>
              <a:path w="3015615" h="88900">
                <a:moveTo>
                  <a:pt x="1094231" y="48005"/>
                </a:moveTo>
                <a:lnTo>
                  <a:pt x="1094231" y="39623"/>
                </a:lnTo>
                <a:lnTo>
                  <a:pt x="1060703" y="39623"/>
                </a:lnTo>
                <a:lnTo>
                  <a:pt x="1060703" y="48005"/>
                </a:lnTo>
                <a:lnTo>
                  <a:pt x="1094231" y="48005"/>
                </a:lnTo>
                <a:close/>
              </a:path>
              <a:path w="3015615" h="88900">
                <a:moveTo>
                  <a:pt x="1152905" y="48005"/>
                </a:moveTo>
                <a:lnTo>
                  <a:pt x="1152905" y="39623"/>
                </a:lnTo>
                <a:lnTo>
                  <a:pt x="1119377" y="39623"/>
                </a:lnTo>
                <a:lnTo>
                  <a:pt x="1119377" y="48005"/>
                </a:lnTo>
                <a:lnTo>
                  <a:pt x="1152905" y="48005"/>
                </a:lnTo>
                <a:close/>
              </a:path>
              <a:path w="3015615" h="88900">
                <a:moveTo>
                  <a:pt x="1210817" y="48005"/>
                </a:moveTo>
                <a:lnTo>
                  <a:pt x="1210817" y="39623"/>
                </a:lnTo>
                <a:lnTo>
                  <a:pt x="1178052" y="39623"/>
                </a:lnTo>
                <a:lnTo>
                  <a:pt x="1178052" y="48005"/>
                </a:lnTo>
                <a:lnTo>
                  <a:pt x="1210817" y="48005"/>
                </a:lnTo>
                <a:close/>
              </a:path>
              <a:path w="3015615" h="88900">
                <a:moveTo>
                  <a:pt x="1269491" y="48005"/>
                </a:moveTo>
                <a:lnTo>
                  <a:pt x="1269491" y="39623"/>
                </a:lnTo>
                <a:lnTo>
                  <a:pt x="1235964" y="39623"/>
                </a:lnTo>
                <a:lnTo>
                  <a:pt x="1235964" y="48005"/>
                </a:lnTo>
                <a:lnTo>
                  <a:pt x="1269491" y="48005"/>
                </a:lnTo>
                <a:close/>
              </a:path>
              <a:path w="3015615" h="88900">
                <a:moveTo>
                  <a:pt x="1328165" y="48005"/>
                </a:moveTo>
                <a:lnTo>
                  <a:pt x="1328165" y="40386"/>
                </a:lnTo>
                <a:lnTo>
                  <a:pt x="1294638" y="39624"/>
                </a:lnTo>
                <a:lnTo>
                  <a:pt x="1294638" y="48005"/>
                </a:lnTo>
                <a:lnTo>
                  <a:pt x="1328165" y="48005"/>
                </a:lnTo>
                <a:close/>
              </a:path>
              <a:path w="3015615" h="88900">
                <a:moveTo>
                  <a:pt x="1386839" y="48005"/>
                </a:moveTo>
                <a:lnTo>
                  <a:pt x="1386839" y="40385"/>
                </a:lnTo>
                <a:lnTo>
                  <a:pt x="1353312" y="40385"/>
                </a:lnTo>
                <a:lnTo>
                  <a:pt x="1353312" y="48005"/>
                </a:lnTo>
                <a:lnTo>
                  <a:pt x="1386839" y="48005"/>
                </a:lnTo>
                <a:close/>
              </a:path>
              <a:path w="3015615" h="88900">
                <a:moveTo>
                  <a:pt x="1444752" y="48767"/>
                </a:moveTo>
                <a:lnTo>
                  <a:pt x="1444752" y="40385"/>
                </a:lnTo>
                <a:lnTo>
                  <a:pt x="1411986" y="40385"/>
                </a:lnTo>
                <a:lnTo>
                  <a:pt x="1411986" y="48767"/>
                </a:lnTo>
                <a:lnTo>
                  <a:pt x="1444752" y="48767"/>
                </a:lnTo>
                <a:close/>
              </a:path>
              <a:path w="3015615" h="88900">
                <a:moveTo>
                  <a:pt x="1503426" y="48767"/>
                </a:moveTo>
                <a:lnTo>
                  <a:pt x="1503426" y="40385"/>
                </a:lnTo>
                <a:lnTo>
                  <a:pt x="1469898" y="40385"/>
                </a:lnTo>
                <a:lnTo>
                  <a:pt x="1469898" y="48767"/>
                </a:lnTo>
                <a:lnTo>
                  <a:pt x="1503426" y="48767"/>
                </a:lnTo>
                <a:close/>
              </a:path>
              <a:path w="3015615" h="88900">
                <a:moveTo>
                  <a:pt x="1562100" y="48767"/>
                </a:moveTo>
                <a:lnTo>
                  <a:pt x="1562100" y="40385"/>
                </a:lnTo>
                <a:lnTo>
                  <a:pt x="1528572" y="40385"/>
                </a:lnTo>
                <a:lnTo>
                  <a:pt x="1528572" y="48767"/>
                </a:lnTo>
                <a:lnTo>
                  <a:pt x="1562100" y="48767"/>
                </a:lnTo>
                <a:close/>
              </a:path>
              <a:path w="3015615" h="88900">
                <a:moveTo>
                  <a:pt x="1620774" y="48767"/>
                </a:moveTo>
                <a:lnTo>
                  <a:pt x="1620774" y="40385"/>
                </a:lnTo>
                <a:lnTo>
                  <a:pt x="1587246" y="40385"/>
                </a:lnTo>
                <a:lnTo>
                  <a:pt x="1587246" y="48767"/>
                </a:lnTo>
                <a:lnTo>
                  <a:pt x="1620774" y="48767"/>
                </a:lnTo>
                <a:close/>
              </a:path>
              <a:path w="3015615" h="88900">
                <a:moveTo>
                  <a:pt x="1678685" y="48767"/>
                </a:moveTo>
                <a:lnTo>
                  <a:pt x="1678685" y="40385"/>
                </a:lnTo>
                <a:lnTo>
                  <a:pt x="1645157" y="40385"/>
                </a:lnTo>
                <a:lnTo>
                  <a:pt x="1645157" y="48767"/>
                </a:lnTo>
                <a:lnTo>
                  <a:pt x="1678685" y="48767"/>
                </a:lnTo>
                <a:close/>
              </a:path>
              <a:path w="3015615" h="88900">
                <a:moveTo>
                  <a:pt x="1737359" y="48767"/>
                </a:moveTo>
                <a:lnTo>
                  <a:pt x="1737359" y="40385"/>
                </a:lnTo>
                <a:lnTo>
                  <a:pt x="1703831" y="40385"/>
                </a:lnTo>
                <a:lnTo>
                  <a:pt x="1703831" y="48767"/>
                </a:lnTo>
                <a:lnTo>
                  <a:pt x="1737359" y="48767"/>
                </a:lnTo>
                <a:close/>
              </a:path>
              <a:path w="3015615" h="88900">
                <a:moveTo>
                  <a:pt x="1796033" y="48767"/>
                </a:moveTo>
                <a:lnTo>
                  <a:pt x="1796033" y="40385"/>
                </a:lnTo>
                <a:lnTo>
                  <a:pt x="1762505" y="40385"/>
                </a:lnTo>
                <a:lnTo>
                  <a:pt x="1762505" y="48767"/>
                </a:lnTo>
                <a:lnTo>
                  <a:pt x="1796033" y="48767"/>
                </a:lnTo>
                <a:close/>
              </a:path>
              <a:path w="3015615" h="88900">
                <a:moveTo>
                  <a:pt x="1854707" y="48767"/>
                </a:moveTo>
                <a:lnTo>
                  <a:pt x="1854707" y="40385"/>
                </a:lnTo>
                <a:lnTo>
                  <a:pt x="1821179" y="40385"/>
                </a:lnTo>
                <a:lnTo>
                  <a:pt x="1821179" y="48767"/>
                </a:lnTo>
                <a:lnTo>
                  <a:pt x="1854707" y="48767"/>
                </a:lnTo>
                <a:close/>
              </a:path>
              <a:path w="3015615" h="88900">
                <a:moveTo>
                  <a:pt x="1912619" y="48767"/>
                </a:moveTo>
                <a:lnTo>
                  <a:pt x="1912619" y="40385"/>
                </a:lnTo>
                <a:lnTo>
                  <a:pt x="1879091" y="40385"/>
                </a:lnTo>
                <a:lnTo>
                  <a:pt x="1879091" y="48767"/>
                </a:lnTo>
                <a:lnTo>
                  <a:pt x="1912619" y="48767"/>
                </a:lnTo>
                <a:close/>
              </a:path>
              <a:path w="3015615" h="88900">
                <a:moveTo>
                  <a:pt x="1971293" y="48767"/>
                </a:moveTo>
                <a:lnTo>
                  <a:pt x="1971293" y="40385"/>
                </a:lnTo>
                <a:lnTo>
                  <a:pt x="1937765" y="40385"/>
                </a:lnTo>
                <a:lnTo>
                  <a:pt x="1937765" y="48767"/>
                </a:lnTo>
                <a:lnTo>
                  <a:pt x="1971293" y="48767"/>
                </a:lnTo>
                <a:close/>
              </a:path>
              <a:path w="3015615" h="88900">
                <a:moveTo>
                  <a:pt x="2029967" y="48767"/>
                </a:moveTo>
                <a:lnTo>
                  <a:pt x="2029967" y="40385"/>
                </a:lnTo>
                <a:lnTo>
                  <a:pt x="1996439" y="40385"/>
                </a:lnTo>
                <a:lnTo>
                  <a:pt x="1996439" y="48767"/>
                </a:lnTo>
                <a:lnTo>
                  <a:pt x="2029967" y="48767"/>
                </a:lnTo>
                <a:close/>
              </a:path>
              <a:path w="3015615" h="88900">
                <a:moveTo>
                  <a:pt x="2087879" y="48767"/>
                </a:moveTo>
                <a:lnTo>
                  <a:pt x="2087879" y="40385"/>
                </a:lnTo>
                <a:lnTo>
                  <a:pt x="2055114" y="40385"/>
                </a:lnTo>
                <a:lnTo>
                  <a:pt x="2055114" y="48767"/>
                </a:lnTo>
                <a:lnTo>
                  <a:pt x="2087879" y="48767"/>
                </a:lnTo>
                <a:close/>
              </a:path>
              <a:path w="3015615" h="88900">
                <a:moveTo>
                  <a:pt x="2146554" y="48767"/>
                </a:moveTo>
                <a:lnTo>
                  <a:pt x="2146554" y="40385"/>
                </a:lnTo>
                <a:lnTo>
                  <a:pt x="2113026" y="40385"/>
                </a:lnTo>
                <a:lnTo>
                  <a:pt x="2113026" y="48767"/>
                </a:lnTo>
                <a:lnTo>
                  <a:pt x="2146554" y="48767"/>
                </a:lnTo>
                <a:close/>
              </a:path>
              <a:path w="3015615" h="88900">
                <a:moveTo>
                  <a:pt x="2205228" y="48767"/>
                </a:moveTo>
                <a:lnTo>
                  <a:pt x="2205228" y="40385"/>
                </a:lnTo>
                <a:lnTo>
                  <a:pt x="2171700" y="40385"/>
                </a:lnTo>
                <a:lnTo>
                  <a:pt x="2171700" y="48767"/>
                </a:lnTo>
                <a:lnTo>
                  <a:pt x="2205228" y="48767"/>
                </a:lnTo>
                <a:close/>
              </a:path>
              <a:path w="3015615" h="88900">
                <a:moveTo>
                  <a:pt x="2263902" y="48767"/>
                </a:moveTo>
                <a:lnTo>
                  <a:pt x="2263902" y="40385"/>
                </a:lnTo>
                <a:lnTo>
                  <a:pt x="2230374" y="40385"/>
                </a:lnTo>
                <a:lnTo>
                  <a:pt x="2230374" y="48767"/>
                </a:lnTo>
                <a:lnTo>
                  <a:pt x="2263902" y="48767"/>
                </a:lnTo>
                <a:close/>
              </a:path>
              <a:path w="3015615" h="88900">
                <a:moveTo>
                  <a:pt x="2321814" y="48767"/>
                </a:moveTo>
                <a:lnTo>
                  <a:pt x="2321814" y="40385"/>
                </a:lnTo>
                <a:lnTo>
                  <a:pt x="2289048" y="40385"/>
                </a:lnTo>
                <a:lnTo>
                  <a:pt x="2289048" y="48767"/>
                </a:lnTo>
                <a:lnTo>
                  <a:pt x="2321814" y="48767"/>
                </a:lnTo>
                <a:close/>
              </a:path>
              <a:path w="3015615" h="88900">
                <a:moveTo>
                  <a:pt x="2380488" y="48767"/>
                </a:moveTo>
                <a:lnTo>
                  <a:pt x="2380488" y="40385"/>
                </a:lnTo>
                <a:lnTo>
                  <a:pt x="2346960" y="40385"/>
                </a:lnTo>
                <a:lnTo>
                  <a:pt x="2346960" y="48767"/>
                </a:lnTo>
                <a:lnTo>
                  <a:pt x="2380488" y="48767"/>
                </a:lnTo>
                <a:close/>
              </a:path>
              <a:path w="3015615" h="88900">
                <a:moveTo>
                  <a:pt x="2439162" y="48767"/>
                </a:moveTo>
                <a:lnTo>
                  <a:pt x="2439162" y="40385"/>
                </a:lnTo>
                <a:lnTo>
                  <a:pt x="2405634" y="40385"/>
                </a:lnTo>
                <a:lnTo>
                  <a:pt x="2405634" y="48767"/>
                </a:lnTo>
                <a:lnTo>
                  <a:pt x="2439162" y="48767"/>
                </a:lnTo>
                <a:close/>
              </a:path>
              <a:path w="3015615" h="88900">
                <a:moveTo>
                  <a:pt x="2497835" y="48767"/>
                </a:moveTo>
                <a:lnTo>
                  <a:pt x="2497835" y="40385"/>
                </a:lnTo>
                <a:lnTo>
                  <a:pt x="2464307" y="40385"/>
                </a:lnTo>
                <a:lnTo>
                  <a:pt x="2464307" y="48767"/>
                </a:lnTo>
                <a:lnTo>
                  <a:pt x="2497835" y="48767"/>
                </a:lnTo>
                <a:close/>
              </a:path>
              <a:path w="3015615" h="88900">
                <a:moveTo>
                  <a:pt x="2555747" y="48767"/>
                </a:moveTo>
                <a:lnTo>
                  <a:pt x="2555747" y="40385"/>
                </a:lnTo>
                <a:lnTo>
                  <a:pt x="2522219" y="40385"/>
                </a:lnTo>
                <a:lnTo>
                  <a:pt x="2522219" y="48767"/>
                </a:lnTo>
                <a:lnTo>
                  <a:pt x="2555747" y="48767"/>
                </a:lnTo>
                <a:close/>
              </a:path>
              <a:path w="3015615" h="88900">
                <a:moveTo>
                  <a:pt x="2614409" y="48767"/>
                </a:moveTo>
                <a:lnTo>
                  <a:pt x="2614409" y="40385"/>
                </a:lnTo>
                <a:lnTo>
                  <a:pt x="2580881" y="40385"/>
                </a:lnTo>
                <a:lnTo>
                  <a:pt x="2580881" y="48767"/>
                </a:lnTo>
                <a:lnTo>
                  <a:pt x="2614409" y="48767"/>
                </a:lnTo>
                <a:close/>
              </a:path>
              <a:path w="3015615" h="88900">
                <a:moveTo>
                  <a:pt x="2673095" y="48767"/>
                </a:moveTo>
                <a:lnTo>
                  <a:pt x="2673095" y="40385"/>
                </a:lnTo>
                <a:lnTo>
                  <a:pt x="2639567" y="40385"/>
                </a:lnTo>
                <a:lnTo>
                  <a:pt x="2639567" y="48767"/>
                </a:lnTo>
                <a:lnTo>
                  <a:pt x="2673095" y="48767"/>
                </a:lnTo>
                <a:close/>
              </a:path>
              <a:path w="3015615" h="88900">
                <a:moveTo>
                  <a:pt x="2731769" y="48767"/>
                </a:moveTo>
                <a:lnTo>
                  <a:pt x="2731769" y="40385"/>
                </a:lnTo>
                <a:lnTo>
                  <a:pt x="2698241" y="40385"/>
                </a:lnTo>
                <a:lnTo>
                  <a:pt x="2698241" y="48767"/>
                </a:lnTo>
                <a:lnTo>
                  <a:pt x="2731769" y="48767"/>
                </a:lnTo>
                <a:close/>
              </a:path>
              <a:path w="3015615" h="88900">
                <a:moveTo>
                  <a:pt x="2789681" y="48767"/>
                </a:moveTo>
                <a:lnTo>
                  <a:pt x="2789681" y="40385"/>
                </a:lnTo>
                <a:lnTo>
                  <a:pt x="2756154" y="40385"/>
                </a:lnTo>
                <a:lnTo>
                  <a:pt x="2756154" y="48767"/>
                </a:lnTo>
                <a:lnTo>
                  <a:pt x="2789681" y="48767"/>
                </a:lnTo>
                <a:close/>
              </a:path>
              <a:path w="3015615" h="88900">
                <a:moveTo>
                  <a:pt x="2848343" y="48767"/>
                </a:moveTo>
                <a:lnTo>
                  <a:pt x="2848343" y="40385"/>
                </a:lnTo>
                <a:lnTo>
                  <a:pt x="2814815" y="40385"/>
                </a:lnTo>
                <a:lnTo>
                  <a:pt x="2814815" y="48767"/>
                </a:lnTo>
                <a:lnTo>
                  <a:pt x="2848343" y="48767"/>
                </a:lnTo>
                <a:close/>
              </a:path>
              <a:path w="3015615" h="88900">
                <a:moveTo>
                  <a:pt x="2907029" y="48767"/>
                </a:moveTo>
                <a:lnTo>
                  <a:pt x="2907029" y="40385"/>
                </a:lnTo>
                <a:lnTo>
                  <a:pt x="2873502" y="40385"/>
                </a:lnTo>
                <a:lnTo>
                  <a:pt x="2873502" y="48767"/>
                </a:lnTo>
                <a:lnTo>
                  <a:pt x="2907029" y="48767"/>
                </a:lnTo>
                <a:close/>
              </a:path>
              <a:path w="3015615" h="88900">
                <a:moveTo>
                  <a:pt x="2964942" y="48767"/>
                </a:moveTo>
                <a:lnTo>
                  <a:pt x="2964942" y="40385"/>
                </a:lnTo>
                <a:lnTo>
                  <a:pt x="2932176" y="40385"/>
                </a:lnTo>
                <a:lnTo>
                  <a:pt x="2932176" y="48767"/>
                </a:lnTo>
                <a:lnTo>
                  <a:pt x="2964942" y="48767"/>
                </a:lnTo>
                <a:close/>
              </a:path>
              <a:path w="3015615" h="88900">
                <a:moveTo>
                  <a:pt x="3015221" y="44957"/>
                </a:moveTo>
                <a:lnTo>
                  <a:pt x="2942069" y="2285"/>
                </a:lnTo>
                <a:lnTo>
                  <a:pt x="2940545" y="761"/>
                </a:lnTo>
                <a:lnTo>
                  <a:pt x="2937509" y="1523"/>
                </a:lnTo>
                <a:lnTo>
                  <a:pt x="2936748" y="3809"/>
                </a:lnTo>
                <a:lnTo>
                  <a:pt x="2935224" y="5333"/>
                </a:lnTo>
                <a:lnTo>
                  <a:pt x="2935985" y="8381"/>
                </a:lnTo>
                <a:lnTo>
                  <a:pt x="2938272" y="9143"/>
                </a:lnTo>
                <a:lnTo>
                  <a:pt x="2991567" y="40385"/>
                </a:lnTo>
                <a:lnTo>
                  <a:pt x="3006852" y="40385"/>
                </a:lnTo>
                <a:lnTo>
                  <a:pt x="3006852" y="49840"/>
                </a:lnTo>
                <a:lnTo>
                  <a:pt x="3015221" y="44957"/>
                </a:lnTo>
                <a:close/>
              </a:path>
              <a:path w="3015615" h="88900">
                <a:moveTo>
                  <a:pt x="3006852" y="49840"/>
                </a:moveTo>
                <a:lnTo>
                  <a:pt x="3006852" y="48767"/>
                </a:lnTo>
                <a:lnTo>
                  <a:pt x="2991567" y="48767"/>
                </a:lnTo>
                <a:lnTo>
                  <a:pt x="2938272" y="80009"/>
                </a:lnTo>
                <a:lnTo>
                  <a:pt x="2935985" y="81533"/>
                </a:lnTo>
                <a:lnTo>
                  <a:pt x="2935224" y="83819"/>
                </a:lnTo>
                <a:lnTo>
                  <a:pt x="2936748" y="86105"/>
                </a:lnTo>
                <a:lnTo>
                  <a:pt x="2937509" y="87629"/>
                </a:lnTo>
                <a:lnTo>
                  <a:pt x="2940545" y="88391"/>
                </a:lnTo>
                <a:lnTo>
                  <a:pt x="2942069" y="87629"/>
                </a:lnTo>
                <a:lnTo>
                  <a:pt x="3006852" y="49840"/>
                </a:lnTo>
                <a:close/>
              </a:path>
              <a:path w="3015615" h="88900">
                <a:moveTo>
                  <a:pt x="2998716" y="44576"/>
                </a:moveTo>
                <a:lnTo>
                  <a:pt x="2991567" y="40385"/>
                </a:lnTo>
                <a:lnTo>
                  <a:pt x="2990087" y="40385"/>
                </a:lnTo>
                <a:lnTo>
                  <a:pt x="2990087" y="48767"/>
                </a:lnTo>
                <a:lnTo>
                  <a:pt x="2991567" y="48767"/>
                </a:lnTo>
                <a:lnTo>
                  <a:pt x="2998716" y="44576"/>
                </a:lnTo>
                <a:close/>
              </a:path>
              <a:path w="3015615" h="88900">
                <a:moveTo>
                  <a:pt x="3006852" y="48767"/>
                </a:moveTo>
                <a:lnTo>
                  <a:pt x="3006852" y="40385"/>
                </a:lnTo>
                <a:lnTo>
                  <a:pt x="2991567" y="40385"/>
                </a:lnTo>
                <a:lnTo>
                  <a:pt x="2998716" y="44576"/>
                </a:lnTo>
                <a:lnTo>
                  <a:pt x="3004566" y="41147"/>
                </a:lnTo>
                <a:lnTo>
                  <a:pt x="3004566" y="48767"/>
                </a:lnTo>
                <a:lnTo>
                  <a:pt x="3006852" y="48767"/>
                </a:lnTo>
                <a:close/>
              </a:path>
              <a:path w="3015615" h="88900">
                <a:moveTo>
                  <a:pt x="3004566" y="48767"/>
                </a:moveTo>
                <a:lnTo>
                  <a:pt x="3004566" y="48005"/>
                </a:lnTo>
                <a:lnTo>
                  <a:pt x="2998716" y="44576"/>
                </a:lnTo>
                <a:lnTo>
                  <a:pt x="2991567" y="48767"/>
                </a:lnTo>
                <a:lnTo>
                  <a:pt x="3004566" y="48767"/>
                </a:lnTo>
                <a:close/>
              </a:path>
              <a:path w="3015615" h="88900">
                <a:moveTo>
                  <a:pt x="3004566" y="48005"/>
                </a:moveTo>
                <a:lnTo>
                  <a:pt x="3004566" y="41147"/>
                </a:lnTo>
                <a:lnTo>
                  <a:pt x="2998716" y="44576"/>
                </a:lnTo>
                <a:lnTo>
                  <a:pt x="3004566" y="48005"/>
                </a:lnTo>
                <a:close/>
              </a:path>
            </a:pathLst>
          </a:custGeom>
          <a:solidFill>
            <a:srgbClr val="000000"/>
          </a:solidFill>
        </p:spPr>
        <p:txBody>
          <a:bodyPr wrap="square" lIns="0" tIns="0" rIns="0" bIns="0" rtlCol="0"/>
          <a:lstStyle/>
          <a:p/>
        </p:txBody>
      </p:sp>
      <p:sp>
        <p:nvSpPr>
          <p:cNvPr id="108" name="object 108"/>
          <p:cNvSpPr/>
          <p:nvPr/>
        </p:nvSpPr>
        <p:spPr>
          <a:xfrm>
            <a:off x="4364621" y="4658105"/>
            <a:ext cx="1642110" cy="88900"/>
          </a:xfrm>
          <a:custGeom>
            <a:avLst/>
            <a:gdLst/>
            <a:ahLst/>
            <a:cxnLst/>
            <a:rect l="l" t="t" r="r" b="b"/>
            <a:pathLst>
              <a:path w="1642110" h="88900">
                <a:moveTo>
                  <a:pt x="80010" y="4572"/>
                </a:moveTo>
                <a:lnTo>
                  <a:pt x="79248" y="3048"/>
                </a:lnTo>
                <a:lnTo>
                  <a:pt x="77724" y="762"/>
                </a:lnTo>
                <a:lnTo>
                  <a:pt x="75437" y="0"/>
                </a:lnTo>
                <a:lnTo>
                  <a:pt x="73151" y="1524"/>
                </a:lnTo>
                <a:lnTo>
                  <a:pt x="0" y="44196"/>
                </a:lnTo>
                <a:lnTo>
                  <a:pt x="8382" y="49085"/>
                </a:lnTo>
                <a:lnTo>
                  <a:pt x="8382" y="39623"/>
                </a:lnTo>
                <a:lnTo>
                  <a:pt x="23816" y="39623"/>
                </a:lnTo>
                <a:lnTo>
                  <a:pt x="77724" y="8382"/>
                </a:lnTo>
                <a:lnTo>
                  <a:pt x="79248" y="7620"/>
                </a:lnTo>
                <a:lnTo>
                  <a:pt x="80010" y="4572"/>
                </a:lnTo>
                <a:close/>
              </a:path>
              <a:path w="1642110" h="88900">
                <a:moveTo>
                  <a:pt x="23816" y="39623"/>
                </a:moveTo>
                <a:lnTo>
                  <a:pt x="8382" y="39623"/>
                </a:lnTo>
                <a:lnTo>
                  <a:pt x="8382" y="48006"/>
                </a:lnTo>
                <a:lnTo>
                  <a:pt x="10668" y="48006"/>
                </a:lnTo>
                <a:lnTo>
                  <a:pt x="10668" y="40386"/>
                </a:lnTo>
                <a:lnTo>
                  <a:pt x="16584" y="43815"/>
                </a:lnTo>
                <a:lnTo>
                  <a:pt x="23816" y="39623"/>
                </a:lnTo>
                <a:close/>
              </a:path>
              <a:path w="1642110" h="88900">
                <a:moveTo>
                  <a:pt x="80010" y="83058"/>
                </a:moveTo>
                <a:lnTo>
                  <a:pt x="79248" y="80772"/>
                </a:lnTo>
                <a:lnTo>
                  <a:pt x="77724" y="79248"/>
                </a:lnTo>
                <a:lnTo>
                  <a:pt x="23816" y="48006"/>
                </a:lnTo>
                <a:lnTo>
                  <a:pt x="8382" y="48006"/>
                </a:lnTo>
                <a:lnTo>
                  <a:pt x="8382" y="49085"/>
                </a:lnTo>
                <a:lnTo>
                  <a:pt x="73151" y="86868"/>
                </a:lnTo>
                <a:lnTo>
                  <a:pt x="75437" y="87630"/>
                </a:lnTo>
                <a:lnTo>
                  <a:pt x="77724" y="86868"/>
                </a:lnTo>
                <a:lnTo>
                  <a:pt x="79248" y="85344"/>
                </a:lnTo>
                <a:lnTo>
                  <a:pt x="80010" y="83058"/>
                </a:lnTo>
                <a:close/>
              </a:path>
              <a:path w="1642110" h="88900">
                <a:moveTo>
                  <a:pt x="16584" y="43815"/>
                </a:moveTo>
                <a:lnTo>
                  <a:pt x="10668" y="40386"/>
                </a:lnTo>
                <a:lnTo>
                  <a:pt x="10668" y="47244"/>
                </a:lnTo>
                <a:lnTo>
                  <a:pt x="16584" y="43815"/>
                </a:lnTo>
                <a:close/>
              </a:path>
              <a:path w="1642110" h="88900">
                <a:moveTo>
                  <a:pt x="23816" y="48006"/>
                </a:moveTo>
                <a:lnTo>
                  <a:pt x="16584" y="43815"/>
                </a:lnTo>
                <a:lnTo>
                  <a:pt x="10668" y="47244"/>
                </a:lnTo>
                <a:lnTo>
                  <a:pt x="10668" y="48006"/>
                </a:lnTo>
                <a:lnTo>
                  <a:pt x="23816" y="48006"/>
                </a:lnTo>
                <a:close/>
              </a:path>
              <a:path w="1642110" h="88900">
                <a:moveTo>
                  <a:pt x="41910" y="48006"/>
                </a:moveTo>
                <a:lnTo>
                  <a:pt x="41910" y="39623"/>
                </a:lnTo>
                <a:lnTo>
                  <a:pt x="23816" y="39624"/>
                </a:lnTo>
                <a:lnTo>
                  <a:pt x="16584" y="43815"/>
                </a:lnTo>
                <a:lnTo>
                  <a:pt x="23816" y="48006"/>
                </a:lnTo>
                <a:lnTo>
                  <a:pt x="41910" y="48006"/>
                </a:lnTo>
                <a:close/>
              </a:path>
              <a:path w="1642110" h="88900">
                <a:moveTo>
                  <a:pt x="100584" y="48006"/>
                </a:moveTo>
                <a:lnTo>
                  <a:pt x="100584" y="39623"/>
                </a:lnTo>
                <a:lnTo>
                  <a:pt x="67056" y="39623"/>
                </a:lnTo>
                <a:lnTo>
                  <a:pt x="67056" y="48006"/>
                </a:lnTo>
                <a:lnTo>
                  <a:pt x="100584" y="48006"/>
                </a:lnTo>
                <a:close/>
              </a:path>
              <a:path w="1642110" h="88900">
                <a:moveTo>
                  <a:pt x="159258" y="48006"/>
                </a:moveTo>
                <a:lnTo>
                  <a:pt x="159258" y="39623"/>
                </a:lnTo>
                <a:lnTo>
                  <a:pt x="125730" y="39623"/>
                </a:lnTo>
                <a:lnTo>
                  <a:pt x="125730" y="48006"/>
                </a:lnTo>
                <a:lnTo>
                  <a:pt x="159258" y="48006"/>
                </a:lnTo>
                <a:close/>
              </a:path>
              <a:path w="1642110" h="88900">
                <a:moveTo>
                  <a:pt x="217169" y="48006"/>
                </a:moveTo>
                <a:lnTo>
                  <a:pt x="217169" y="39623"/>
                </a:lnTo>
                <a:lnTo>
                  <a:pt x="184403" y="39623"/>
                </a:lnTo>
                <a:lnTo>
                  <a:pt x="184403" y="48006"/>
                </a:lnTo>
                <a:lnTo>
                  <a:pt x="217169" y="48006"/>
                </a:lnTo>
                <a:close/>
              </a:path>
              <a:path w="1642110" h="88900">
                <a:moveTo>
                  <a:pt x="275843" y="48006"/>
                </a:moveTo>
                <a:lnTo>
                  <a:pt x="275843" y="39623"/>
                </a:lnTo>
                <a:lnTo>
                  <a:pt x="242315" y="39623"/>
                </a:lnTo>
                <a:lnTo>
                  <a:pt x="242315" y="48006"/>
                </a:lnTo>
                <a:lnTo>
                  <a:pt x="275843" y="48006"/>
                </a:lnTo>
                <a:close/>
              </a:path>
              <a:path w="1642110" h="88900">
                <a:moveTo>
                  <a:pt x="334517" y="48006"/>
                </a:moveTo>
                <a:lnTo>
                  <a:pt x="334517" y="39623"/>
                </a:lnTo>
                <a:lnTo>
                  <a:pt x="300989" y="39623"/>
                </a:lnTo>
                <a:lnTo>
                  <a:pt x="300989" y="48006"/>
                </a:lnTo>
                <a:lnTo>
                  <a:pt x="334517" y="48006"/>
                </a:lnTo>
                <a:close/>
              </a:path>
              <a:path w="1642110" h="88900">
                <a:moveTo>
                  <a:pt x="393191" y="48006"/>
                </a:moveTo>
                <a:lnTo>
                  <a:pt x="393191" y="40385"/>
                </a:lnTo>
                <a:lnTo>
                  <a:pt x="359663" y="40385"/>
                </a:lnTo>
                <a:lnTo>
                  <a:pt x="359663" y="48006"/>
                </a:lnTo>
                <a:lnTo>
                  <a:pt x="393191" y="48006"/>
                </a:lnTo>
                <a:close/>
              </a:path>
              <a:path w="1642110" h="88900">
                <a:moveTo>
                  <a:pt x="451103" y="48768"/>
                </a:moveTo>
                <a:lnTo>
                  <a:pt x="451103" y="40385"/>
                </a:lnTo>
                <a:lnTo>
                  <a:pt x="417575" y="40385"/>
                </a:lnTo>
                <a:lnTo>
                  <a:pt x="417575" y="48768"/>
                </a:lnTo>
                <a:lnTo>
                  <a:pt x="451103" y="48768"/>
                </a:lnTo>
                <a:close/>
              </a:path>
              <a:path w="1642110" h="88900">
                <a:moveTo>
                  <a:pt x="509777" y="48768"/>
                </a:moveTo>
                <a:lnTo>
                  <a:pt x="509777" y="40385"/>
                </a:lnTo>
                <a:lnTo>
                  <a:pt x="476250" y="40385"/>
                </a:lnTo>
                <a:lnTo>
                  <a:pt x="476250" y="48768"/>
                </a:lnTo>
                <a:lnTo>
                  <a:pt x="509777" y="48768"/>
                </a:lnTo>
                <a:close/>
              </a:path>
              <a:path w="1642110" h="88900">
                <a:moveTo>
                  <a:pt x="568451" y="48768"/>
                </a:moveTo>
                <a:lnTo>
                  <a:pt x="568451" y="40385"/>
                </a:lnTo>
                <a:lnTo>
                  <a:pt x="534924" y="40385"/>
                </a:lnTo>
                <a:lnTo>
                  <a:pt x="534924" y="48768"/>
                </a:lnTo>
                <a:lnTo>
                  <a:pt x="568451" y="48768"/>
                </a:lnTo>
                <a:close/>
              </a:path>
              <a:path w="1642110" h="88900">
                <a:moveTo>
                  <a:pt x="626363" y="48768"/>
                </a:moveTo>
                <a:lnTo>
                  <a:pt x="626363" y="40385"/>
                </a:lnTo>
                <a:lnTo>
                  <a:pt x="593598" y="40385"/>
                </a:lnTo>
                <a:lnTo>
                  <a:pt x="593598" y="48768"/>
                </a:lnTo>
                <a:lnTo>
                  <a:pt x="626363" y="48768"/>
                </a:lnTo>
                <a:close/>
              </a:path>
              <a:path w="1642110" h="88900">
                <a:moveTo>
                  <a:pt x="685038" y="48768"/>
                </a:moveTo>
                <a:lnTo>
                  <a:pt x="685038" y="40385"/>
                </a:lnTo>
                <a:lnTo>
                  <a:pt x="651510" y="40385"/>
                </a:lnTo>
                <a:lnTo>
                  <a:pt x="651510" y="48768"/>
                </a:lnTo>
                <a:lnTo>
                  <a:pt x="685038" y="48768"/>
                </a:lnTo>
                <a:close/>
              </a:path>
              <a:path w="1642110" h="88900">
                <a:moveTo>
                  <a:pt x="743712" y="48768"/>
                </a:moveTo>
                <a:lnTo>
                  <a:pt x="743712" y="40385"/>
                </a:lnTo>
                <a:lnTo>
                  <a:pt x="710184" y="40385"/>
                </a:lnTo>
                <a:lnTo>
                  <a:pt x="710184" y="48768"/>
                </a:lnTo>
                <a:lnTo>
                  <a:pt x="743712" y="48768"/>
                </a:lnTo>
                <a:close/>
              </a:path>
              <a:path w="1642110" h="88900">
                <a:moveTo>
                  <a:pt x="802386" y="48768"/>
                </a:moveTo>
                <a:lnTo>
                  <a:pt x="802386" y="40385"/>
                </a:lnTo>
                <a:lnTo>
                  <a:pt x="768858" y="40385"/>
                </a:lnTo>
                <a:lnTo>
                  <a:pt x="768858" y="48768"/>
                </a:lnTo>
                <a:lnTo>
                  <a:pt x="802386" y="48768"/>
                </a:lnTo>
                <a:close/>
              </a:path>
              <a:path w="1642110" h="88900">
                <a:moveTo>
                  <a:pt x="860298" y="48768"/>
                </a:moveTo>
                <a:lnTo>
                  <a:pt x="860298" y="40385"/>
                </a:lnTo>
                <a:lnTo>
                  <a:pt x="827532" y="40385"/>
                </a:lnTo>
                <a:lnTo>
                  <a:pt x="827532" y="48768"/>
                </a:lnTo>
                <a:lnTo>
                  <a:pt x="860298" y="48768"/>
                </a:lnTo>
                <a:close/>
              </a:path>
              <a:path w="1642110" h="88900">
                <a:moveTo>
                  <a:pt x="918972" y="48768"/>
                </a:moveTo>
                <a:lnTo>
                  <a:pt x="918972" y="40385"/>
                </a:lnTo>
                <a:lnTo>
                  <a:pt x="885444" y="40385"/>
                </a:lnTo>
                <a:lnTo>
                  <a:pt x="885444" y="48768"/>
                </a:lnTo>
                <a:lnTo>
                  <a:pt x="918972" y="48768"/>
                </a:lnTo>
                <a:close/>
              </a:path>
              <a:path w="1642110" h="88900">
                <a:moveTo>
                  <a:pt x="977646" y="48768"/>
                </a:moveTo>
                <a:lnTo>
                  <a:pt x="977646" y="40385"/>
                </a:lnTo>
                <a:lnTo>
                  <a:pt x="944118" y="40385"/>
                </a:lnTo>
                <a:lnTo>
                  <a:pt x="944118" y="48768"/>
                </a:lnTo>
                <a:lnTo>
                  <a:pt x="977646" y="48768"/>
                </a:lnTo>
                <a:close/>
              </a:path>
              <a:path w="1642110" h="88900">
                <a:moveTo>
                  <a:pt x="1036319" y="48768"/>
                </a:moveTo>
                <a:lnTo>
                  <a:pt x="1036319" y="40385"/>
                </a:lnTo>
                <a:lnTo>
                  <a:pt x="1002791" y="40385"/>
                </a:lnTo>
                <a:lnTo>
                  <a:pt x="1002791" y="48768"/>
                </a:lnTo>
                <a:lnTo>
                  <a:pt x="1036319" y="48768"/>
                </a:lnTo>
                <a:close/>
              </a:path>
              <a:path w="1642110" h="88900">
                <a:moveTo>
                  <a:pt x="1094231" y="48768"/>
                </a:moveTo>
                <a:lnTo>
                  <a:pt x="1094231" y="40385"/>
                </a:lnTo>
                <a:lnTo>
                  <a:pt x="1061465" y="40385"/>
                </a:lnTo>
                <a:lnTo>
                  <a:pt x="1061465" y="48768"/>
                </a:lnTo>
                <a:lnTo>
                  <a:pt x="1094231" y="48768"/>
                </a:lnTo>
                <a:close/>
              </a:path>
              <a:path w="1642110" h="88900">
                <a:moveTo>
                  <a:pt x="1152905" y="48768"/>
                </a:moveTo>
                <a:lnTo>
                  <a:pt x="1152905" y="40385"/>
                </a:lnTo>
                <a:lnTo>
                  <a:pt x="1119377" y="40385"/>
                </a:lnTo>
                <a:lnTo>
                  <a:pt x="1119377" y="48768"/>
                </a:lnTo>
                <a:lnTo>
                  <a:pt x="1152905" y="48768"/>
                </a:lnTo>
                <a:close/>
              </a:path>
              <a:path w="1642110" h="88900">
                <a:moveTo>
                  <a:pt x="1211579" y="48768"/>
                </a:moveTo>
                <a:lnTo>
                  <a:pt x="1211579" y="40385"/>
                </a:lnTo>
                <a:lnTo>
                  <a:pt x="1178052" y="40385"/>
                </a:lnTo>
                <a:lnTo>
                  <a:pt x="1178052" y="48768"/>
                </a:lnTo>
                <a:lnTo>
                  <a:pt x="1211579" y="48768"/>
                </a:lnTo>
                <a:close/>
              </a:path>
              <a:path w="1642110" h="88900">
                <a:moveTo>
                  <a:pt x="1270253" y="48768"/>
                </a:moveTo>
                <a:lnTo>
                  <a:pt x="1270253" y="40385"/>
                </a:lnTo>
                <a:lnTo>
                  <a:pt x="1236726" y="40385"/>
                </a:lnTo>
                <a:lnTo>
                  <a:pt x="1236726" y="48768"/>
                </a:lnTo>
                <a:lnTo>
                  <a:pt x="1270253" y="48768"/>
                </a:lnTo>
                <a:close/>
              </a:path>
              <a:path w="1642110" h="88900">
                <a:moveTo>
                  <a:pt x="1328165" y="48768"/>
                </a:moveTo>
                <a:lnTo>
                  <a:pt x="1328165" y="40385"/>
                </a:lnTo>
                <a:lnTo>
                  <a:pt x="1294638" y="40385"/>
                </a:lnTo>
                <a:lnTo>
                  <a:pt x="1294638" y="48768"/>
                </a:lnTo>
                <a:lnTo>
                  <a:pt x="1328165" y="48768"/>
                </a:lnTo>
                <a:close/>
              </a:path>
              <a:path w="1642110" h="88900">
                <a:moveTo>
                  <a:pt x="1386839" y="48768"/>
                </a:moveTo>
                <a:lnTo>
                  <a:pt x="1386839" y="40385"/>
                </a:lnTo>
                <a:lnTo>
                  <a:pt x="1353312" y="40385"/>
                </a:lnTo>
                <a:lnTo>
                  <a:pt x="1353312" y="48768"/>
                </a:lnTo>
                <a:lnTo>
                  <a:pt x="1386839" y="48768"/>
                </a:lnTo>
                <a:close/>
              </a:path>
              <a:path w="1642110" h="88900">
                <a:moveTo>
                  <a:pt x="1445514" y="48768"/>
                </a:moveTo>
                <a:lnTo>
                  <a:pt x="1445514" y="40385"/>
                </a:lnTo>
                <a:lnTo>
                  <a:pt x="1411986" y="40385"/>
                </a:lnTo>
                <a:lnTo>
                  <a:pt x="1411986" y="48768"/>
                </a:lnTo>
                <a:lnTo>
                  <a:pt x="1445514" y="48768"/>
                </a:lnTo>
                <a:close/>
              </a:path>
              <a:path w="1642110" h="88900">
                <a:moveTo>
                  <a:pt x="1503426" y="48768"/>
                </a:moveTo>
                <a:lnTo>
                  <a:pt x="1503426" y="40385"/>
                </a:lnTo>
                <a:lnTo>
                  <a:pt x="1470660" y="40385"/>
                </a:lnTo>
                <a:lnTo>
                  <a:pt x="1470660" y="48768"/>
                </a:lnTo>
                <a:lnTo>
                  <a:pt x="1503426" y="48768"/>
                </a:lnTo>
                <a:close/>
              </a:path>
              <a:path w="1642110" h="88900">
                <a:moveTo>
                  <a:pt x="1562100" y="48767"/>
                </a:moveTo>
                <a:lnTo>
                  <a:pt x="1562100" y="40385"/>
                </a:lnTo>
                <a:lnTo>
                  <a:pt x="1528572" y="40385"/>
                </a:lnTo>
                <a:lnTo>
                  <a:pt x="1528572" y="48768"/>
                </a:lnTo>
                <a:lnTo>
                  <a:pt x="1562100" y="48767"/>
                </a:lnTo>
                <a:close/>
              </a:path>
              <a:path w="1642110" h="88900">
                <a:moveTo>
                  <a:pt x="1642110" y="44957"/>
                </a:moveTo>
                <a:lnTo>
                  <a:pt x="1568958" y="2285"/>
                </a:lnTo>
                <a:lnTo>
                  <a:pt x="1567434" y="1523"/>
                </a:lnTo>
                <a:lnTo>
                  <a:pt x="1564386" y="1523"/>
                </a:lnTo>
                <a:lnTo>
                  <a:pt x="1563624" y="3809"/>
                </a:lnTo>
                <a:lnTo>
                  <a:pt x="1562100" y="6095"/>
                </a:lnTo>
                <a:lnTo>
                  <a:pt x="1562862" y="8381"/>
                </a:lnTo>
                <a:lnTo>
                  <a:pt x="1565148" y="9905"/>
                </a:lnTo>
                <a:lnTo>
                  <a:pt x="1618349" y="41092"/>
                </a:lnTo>
                <a:lnTo>
                  <a:pt x="1620774" y="41147"/>
                </a:lnTo>
                <a:lnTo>
                  <a:pt x="1620774" y="42514"/>
                </a:lnTo>
                <a:lnTo>
                  <a:pt x="1624942" y="44957"/>
                </a:lnTo>
                <a:lnTo>
                  <a:pt x="1631441" y="41147"/>
                </a:lnTo>
                <a:lnTo>
                  <a:pt x="1631441" y="51180"/>
                </a:lnTo>
                <a:lnTo>
                  <a:pt x="1642110" y="44957"/>
                </a:lnTo>
                <a:close/>
              </a:path>
              <a:path w="1642110" h="88900">
                <a:moveTo>
                  <a:pt x="1620774" y="57403"/>
                </a:moveTo>
                <a:lnTo>
                  <a:pt x="1620774" y="48767"/>
                </a:lnTo>
                <a:lnTo>
                  <a:pt x="1618349" y="48823"/>
                </a:lnTo>
                <a:lnTo>
                  <a:pt x="1565148" y="80009"/>
                </a:lnTo>
                <a:lnTo>
                  <a:pt x="1562862" y="81533"/>
                </a:lnTo>
                <a:lnTo>
                  <a:pt x="1562100" y="83819"/>
                </a:lnTo>
                <a:lnTo>
                  <a:pt x="1563624" y="86105"/>
                </a:lnTo>
                <a:lnTo>
                  <a:pt x="1564386" y="87629"/>
                </a:lnTo>
                <a:lnTo>
                  <a:pt x="1566672" y="88391"/>
                </a:lnTo>
                <a:lnTo>
                  <a:pt x="1568958" y="87629"/>
                </a:lnTo>
                <a:lnTo>
                  <a:pt x="1620774" y="57403"/>
                </a:lnTo>
                <a:close/>
              </a:path>
              <a:path w="1642110" h="88900">
                <a:moveTo>
                  <a:pt x="1620774" y="47401"/>
                </a:moveTo>
                <a:lnTo>
                  <a:pt x="1620774" y="42514"/>
                </a:lnTo>
                <a:lnTo>
                  <a:pt x="1618349" y="41092"/>
                </a:lnTo>
                <a:lnTo>
                  <a:pt x="1587246" y="40385"/>
                </a:lnTo>
                <a:lnTo>
                  <a:pt x="1587246" y="48767"/>
                </a:lnTo>
                <a:lnTo>
                  <a:pt x="1618443" y="48767"/>
                </a:lnTo>
                <a:lnTo>
                  <a:pt x="1620774" y="47401"/>
                </a:lnTo>
                <a:close/>
              </a:path>
              <a:path w="1642110" h="88900">
                <a:moveTo>
                  <a:pt x="1620774" y="42514"/>
                </a:moveTo>
                <a:lnTo>
                  <a:pt x="1620774" y="41147"/>
                </a:lnTo>
                <a:lnTo>
                  <a:pt x="1618349" y="41092"/>
                </a:lnTo>
                <a:lnTo>
                  <a:pt x="1620774" y="42514"/>
                </a:lnTo>
                <a:close/>
              </a:path>
              <a:path w="1642110" h="88900">
                <a:moveTo>
                  <a:pt x="1631441" y="51180"/>
                </a:moveTo>
                <a:lnTo>
                  <a:pt x="1631441" y="48767"/>
                </a:lnTo>
                <a:lnTo>
                  <a:pt x="1624942" y="44957"/>
                </a:lnTo>
                <a:lnTo>
                  <a:pt x="1618443" y="48767"/>
                </a:lnTo>
                <a:lnTo>
                  <a:pt x="1620774" y="48767"/>
                </a:lnTo>
                <a:lnTo>
                  <a:pt x="1620774" y="57403"/>
                </a:lnTo>
                <a:lnTo>
                  <a:pt x="1631441" y="51180"/>
                </a:lnTo>
                <a:close/>
              </a:path>
              <a:path w="1642110" h="88900">
                <a:moveTo>
                  <a:pt x="1631441" y="48767"/>
                </a:moveTo>
                <a:lnTo>
                  <a:pt x="1631441" y="41147"/>
                </a:lnTo>
                <a:lnTo>
                  <a:pt x="1624942" y="44957"/>
                </a:lnTo>
                <a:lnTo>
                  <a:pt x="1631441" y="48767"/>
                </a:lnTo>
                <a:close/>
              </a:path>
            </a:pathLst>
          </a:custGeom>
          <a:solidFill>
            <a:srgbClr val="000000"/>
          </a:solidFill>
        </p:spPr>
        <p:txBody>
          <a:bodyPr wrap="square" lIns="0" tIns="0" rIns="0" bIns="0" rtlCol="0"/>
          <a:lstStyle/>
          <a:p/>
        </p:txBody>
      </p:sp>
      <p:sp>
        <p:nvSpPr>
          <p:cNvPr id="109" name="object 109"/>
          <p:cNvSpPr/>
          <p:nvPr/>
        </p:nvSpPr>
        <p:spPr>
          <a:xfrm>
            <a:off x="5004701" y="5704332"/>
            <a:ext cx="375920" cy="88900"/>
          </a:xfrm>
          <a:custGeom>
            <a:avLst/>
            <a:gdLst/>
            <a:ahLst/>
            <a:cxnLst/>
            <a:rect l="l" t="t" r="r" b="b"/>
            <a:pathLst>
              <a:path w="375920" h="88900">
                <a:moveTo>
                  <a:pt x="80009" y="4571"/>
                </a:moveTo>
                <a:lnTo>
                  <a:pt x="78485" y="3047"/>
                </a:lnTo>
                <a:lnTo>
                  <a:pt x="77723" y="762"/>
                </a:lnTo>
                <a:lnTo>
                  <a:pt x="74675" y="0"/>
                </a:lnTo>
                <a:lnTo>
                  <a:pt x="73151" y="1523"/>
                </a:lnTo>
                <a:lnTo>
                  <a:pt x="0" y="43433"/>
                </a:lnTo>
                <a:lnTo>
                  <a:pt x="8381" y="48323"/>
                </a:lnTo>
                <a:lnTo>
                  <a:pt x="8381" y="39623"/>
                </a:lnTo>
                <a:lnTo>
                  <a:pt x="23054" y="39623"/>
                </a:lnTo>
                <a:lnTo>
                  <a:pt x="76961" y="8381"/>
                </a:lnTo>
                <a:lnTo>
                  <a:pt x="79247" y="7619"/>
                </a:lnTo>
                <a:lnTo>
                  <a:pt x="80009" y="4571"/>
                </a:lnTo>
                <a:close/>
              </a:path>
              <a:path w="375920" h="88900">
                <a:moveTo>
                  <a:pt x="23054" y="39623"/>
                </a:moveTo>
                <a:lnTo>
                  <a:pt x="8381" y="39623"/>
                </a:lnTo>
                <a:lnTo>
                  <a:pt x="8381" y="48005"/>
                </a:lnTo>
                <a:lnTo>
                  <a:pt x="9905" y="48005"/>
                </a:lnTo>
                <a:lnTo>
                  <a:pt x="9905" y="47243"/>
                </a:lnTo>
                <a:lnTo>
                  <a:pt x="10667" y="39623"/>
                </a:lnTo>
                <a:lnTo>
                  <a:pt x="16765" y="43268"/>
                </a:lnTo>
                <a:lnTo>
                  <a:pt x="23054" y="39623"/>
                </a:lnTo>
                <a:close/>
              </a:path>
              <a:path w="375920" h="88900">
                <a:moveTo>
                  <a:pt x="80009" y="83057"/>
                </a:moveTo>
                <a:lnTo>
                  <a:pt x="79247" y="80009"/>
                </a:lnTo>
                <a:lnTo>
                  <a:pt x="76961" y="79247"/>
                </a:lnTo>
                <a:lnTo>
                  <a:pt x="24691" y="48005"/>
                </a:lnTo>
                <a:lnTo>
                  <a:pt x="8381" y="48005"/>
                </a:lnTo>
                <a:lnTo>
                  <a:pt x="8381" y="48323"/>
                </a:lnTo>
                <a:lnTo>
                  <a:pt x="73151" y="86105"/>
                </a:lnTo>
                <a:lnTo>
                  <a:pt x="74675" y="87629"/>
                </a:lnTo>
                <a:lnTo>
                  <a:pt x="76961" y="86867"/>
                </a:lnTo>
                <a:lnTo>
                  <a:pt x="78485" y="84581"/>
                </a:lnTo>
                <a:lnTo>
                  <a:pt x="80009" y="83057"/>
                </a:lnTo>
                <a:close/>
              </a:path>
              <a:path w="375920" h="88900">
                <a:moveTo>
                  <a:pt x="16765" y="43268"/>
                </a:moveTo>
                <a:lnTo>
                  <a:pt x="10667" y="39623"/>
                </a:lnTo>
                <a:lnTo>
                  <a:pt x="9905" y="47243"/>
                </a:lnTo>
                <a:lnTo>
                  <a:pt x="16765" y="43268"/>
                </a:lnTo>
                <a:close/>
              </a:path>
              <a:path w="375920" h="88900">
                <a:moveTo>
                  <a:pt x="24691" y="48005"/>
                </a:moveTo>
                <a:lnTo>
                  <a:pt x="16765" y="43268"/>
                </a:lnTo>
                <a:lnTo>
                  <a:pt x="9905" y="47243"/>
                </a:lnTo>
                <a:lnTo>
                  <a:pt x="9905" y="48005"/>
                </a:lnTo>
                <a:lnTo>
                  <a:pt x="24691" y="48005"/>
                </a:lnTo>
                <a:close/>
              </a:path>
              <a:path w="375920" h="88900">
                <a:moveTo>
                  <a:pt x="41909" y="48005"/>
                </a:moveTo>
                <a:lnTo>
                  <a:pt x="41909" y="39623"/>
                </a:lnTo>
                <a:lnTo>
                  <a:pt x="23054" y="39623"/>
                </a:lnTo>
                <a:lnTo>
                  <a:pt x="16765" y="43268"/>
                </a:lnTo>
                <a:lnTo>
                  <a:pt x="24691" y="48005"/>
                </a:lnTo>
                <a:lnTo>
                  <a:pt x="41909" y="48005"/>
                </a:lnTo>
                <a:close/>
              </a:path>
              <a:path w="375920" h="88900">
                <a:moveTo>
                  <a:pt x="99821" y="48005"/>
                </a:moveTo>
                <a:lnTo>
                  <a:pt x="99821" y="39623"/>
                </a:lnTo>
                <a:lnTo>
                  <a:pt x="66293" y="39623"/>
                </a:lnTo>
                <a:lnTo>
                  <a:pt x="66293" y="48005"/>
                </a:lnTo>
                <a:lnTo>
                  <a:pt x="99821" y="48005"/>
                </a:lnTo>
                <a:close/>
              </a:path>
              <a:path w="375920" h="88900">
                <a:moveTo>
                  <a:pt x="158495" y="48005"/>
                </a:moveTo>
                <a:lnTo>
                  <a:pt x="158495" y="39623"/>
                </a:lnTo>
                <a:lnTo>
                  <a:pt x="124967" y="39623"/>
                </a:lnTo>
                <a:lnTo>
                  <a:pt x="124967" y="48005"/>
                </a:lnTo>
                <a:lnTo>
                  <a:pt x="158495" y="48005"/>
                </a:lnTo>
                <a:close/>
              </a:path>
              <a:path w="375920" h="88900">
                <a:moveTo>
                  <a:pt x="217169" y="48005"/>
                </a:moveTo>
                <a:lnTo>
                  <a:pt x="217169" y="39623"/>
                </a:lnTo>
                <a:lnTo>
                  <a:pt x="183641" y="39623"/>
                </a:lnTo>
                <a:lnTo>
                  <a:pt x="183641" y="48005"/>
                </a:lnTo>
                <a:lnTo>
                  <a:pt x="217169" y="48005"/>
                </a:lnTo>
                <a:close/>
              </a:path>
              <a:path w="375920" h="88900">
                <a:moveTo>
                  <a:pt x="275843" y="48767"/>
                </a:moveTo>
                <a:lnTo>
                  <a:pt x="275843" y="40385"/>
                </a:lnTo>
                <a:lnTo>
                  <a:pt x="242315" y="40385"/>
                </a:lnTo>
                <a:lnTo>
                  <a:pt x="242315" y="48767"/>
                </a:lnTo>
                <a:lnTo>
                  <a:pt x="275843" y="48767"/>
                </a:lnTo>
                <a:close/>
              </a:path>
              <a:path w="375920" h="88900">
                <a:moveTo>
                  <a:pt x="375665" y="44195"/>
                </a:moveTo>
                <a:lnTo>
                  <a:pt x="302513" y="1523"/>
                </a:lnTo>
                <a:lnTo>
                  <a:pt x="300227" y="762"/>
                </a:lnTo>
                <a:lnTo>
                  <a:pt x="297941" y="1523"/>
                </a:lnTo>
                <a:lnTo>
                  <a:pt x="296417" y="3047"/>
                </a:lnTo>
                <a:lnTo>
                  <a:pt x="295655" y="5333"/>
                </a:lnTo>
                <a:lnTo>
                  <a:pt x="296417" y="7619"/>
                </a:lnTo>
                <a:lnTo>
                  <a:pt x="297941" y="9143"/>
                </a:lnTo>
                <a:lnTo>
                  <a:pt x="358901" y="44473"/>
                </a:lnTo>
                <a:lnTo>
                  <a:pt x="358901" y="40385"/>
                </a:lnTo>
                <a:lnTo>
                  <a:pt x="367284" y="40385"/>
                </a:lnTo>
                <a:lnTo>
                  <a:pt x="367284" y="49085"/>
                </a:lnTo>
                <a:lnTo>
                  <a:pt x="375665" y="44195"/>
                </a:lnTo>
                <a:close/>
              </a:path>
              <a:path w="375920" h="88900">
                <a:moveTo>
                  <a:pt x="364997" y="48767"/>
                </a:moveTo>
                <a:lnTo>
                  <a:pt x="364997" y="48005"/>
                </a:lnTo>
                <a:lnTo>
                  <a:pt x="359081" y="44576"/>
                </a:lnTo>
                <a:lnTo>
                  <a:pt x="297941" y="80009"/>
                </a:lnTo>
                <a:lnTo>
                  <a:pt x="295655" y="80771"/>
                </a:lnTo>
                <a:lnTo>
                  <a:pt x="295655" y="83819"/>
                </a:lnTo>
                <a:lnTo>
                  <a:pt x="296417" y="85343"/>
                </a:lnTo>
                <a:lnTo>
                  <a:pt x="297941" y="87629"/>
                </a:lnTo>
                <a:lnTo>
                  <a:pt x="300227" y="88391"/>
                </a:lnTo>
                <a:lnTo>
                  <a:pt x="302513" y="86867"/>
                </a:lnTo>
                <a:lnTo>
                  <a:pt x="358901" y="53974"/>
                </a:lnTo>
                <a:lnTo>
                  <a:pt x="358901" y="48767"/>
                </a:lnTo>
                <a:lnTo>
                  <a:pt x="364997" y="48767"/>
                </a:lnTo>
                <a:close/>
              </a:path>
              <a:path w="375920" h="88900">
                <a:moveTo>
                  <a:pt x="333755" y="48767"/>
                </a:moveTo>
                <a:lnTo>
                  <a:pt x="333755" y="40385"/>
                </a:lnTo>
                <a:lnTo>
                  <a:pt x="300227" y="40385"/>
                </a:lnTo>
                <a:lnTo>
                  <a:pt x="300227" y="48767"/>
                </a:lnTo>
                <a:lnTo>
                  <a:pt x="333755" y="48767"/>
                </a:lnTo>
                <a:close/>
              </a:path>
              <a:path w="375920" h="88900">
                <a:moveTo>
                  <a:pt x="367284" y="48767"/>
                </a:moveTo>
                <a:lnTo>
                  <a:pt x="367284" y="40385"/>
                </a:lnTo>
                <a:lnTo>
                  <a:pt x="358901" y="40385"/>
                </a:lnTo>
                <a:lnTo>
                  <a:pt x="358901" y="44473"/>
                </a:lnTo>
                <a:lnTo>
                  <a:pt x="359081" y="44576"/>
                </a:lnTo>
                <a:lnTo>
                  <a:pt x="364997" y="41147"/>
                </a:lnTo>
                <a:lnTo>
                  <a:pt x="364997" y="48767"/>
                </a:lnTo>
                <a:lnTo>
                  <a:pt x="367284" y="48767"/>
                </a:lnTo>
                <a:close/>
              </a:path>
              <a:path w="375920" h="88900">
                <a:moveTo>
                  <a:pt x="359081" y="44576"/>
                </a:moveTo>
                <a:lnTo>
                  <a:pt x="358901" y="44473"/>
                </a:lnTo>
                <a:lnTo>
                  <a:pt x="358901" y="44680"/>
                </a:lnTo>
                <a:lnTo>
                  <a:pt x="359081" y="44576"/>
                </a:lnTo>
                <a:close/>
              </a:path>
              <a:path w="375920" h="88900">
                <a:moveTo>
                  <a:pt x="367284" y="49085"/>
                </a:moveTo>
                <a:lnTo>
                  <a:pt x="367284" y="48767"/>
                </a:lnTo>
                <a:lnTo>
                  <a:pt x="358901" y="48767"/>
                </a:lnTo>
                <a:lnTo>
                  <a:pt x="358901" y="53974"/>
                </a:lnTo>
                <a:lnTo>
                  <a:pt x="367284" y="49085"/>
                </a:lnTo>
                <a:close/>
              </a:path>
              <a:path w="375920" h="88900">
                <a:moveTo>
                  <a:pt x="364997" y="48005"/>
                </a:moveTo>
                <a:lnTo>
                  <a:pt x="364997" y="41147"/>
                </a:lnTo>
                <a:lnTo>
                  <a:pt x="359081" y="44576"/>
                </a:lnTo>
                <a:lnTo>
                  <a:pt x="364997" y="48005"/>
                </a:lnTo>
                <a:close/>
              </a:path>
            </a:pathLst>
          </a:custGeom>
          <a:solidFill>
            <a:srgbClr val="000000"/>
          </a:solidFill>
        </p:spPr>
        <p:txBody>
          <a:bodyPr wrap="square" lIns="0" tIns="0" rIns="0" bIns="0" rtlCol="0"/>
          <a:lstStyle/>
          <a:p/>
        </p:txBody>
      </p:sp>
      <p:sp>
        <p:nvSpPr>
          <p:cNvPr id="110" name="object 110"/>
          <p:cNvSpPr/>
          <p:nvPr/>
        </p:nvSpPr>
        <p:spPr>
          <a:xfrm>
            <a:off x="2282075" y="5439155"/>
            <a:ext cx="402590" cy="0"/>
          </a:xfrm>
          <a:custGeom>
            <a:avLst/>
            <a:gdLst/>
            <a:ahLst/>
            <a:cxnLst/>
            <a:rect l="l" t="t" r="r" b="b"/>
            <a:pathLst>
              <a:path w="402589" h="0">
                <a:moveTo>
                  <a:pt x="0" y="0"/>
                </a:moveTo>
                <a:lnTo>
                  <a:pt x="402336" y="0"/>
                </a:lnTo>
              </a:path>
            </a:pathLst>
          </a:custGeom>
          <a:ln w="4571">
            <a:solidFill>
              <a:srgbClr val="000000"/>
            </a:solidFill>
          </a:ln>
        </p:spPr>
        <p:txBody>
          <a:bodyPr wrap="square" lIns="0" tIns="0" rIns="0" bIns="0" rtlCol="0"/>
          <a:lstStyle/>
          <a:p/>
        </p:txBody>
      </p:sp>
      <p:sp>
        <p:nvSpPr>
          <p:cNvPr id="111" name="object 111"/>
          <p:cNvSpPr txBox="1"/>
          <p:nvPr/>
        </p:nvSpPr>
        <p:spPr>
          <a:xfrm>
            <a:off x="2226443" y="2390822"/>
            <a:ext cx="5652770" cy="3540760"/>
          </a:xfrm>
          <a:prstGeom prst="rect">
            <a:avLst/>
          </a:prstGeom>
        </p:spPr>
        <p:txBody>
          <a:bodyPr wrap="square" lIns="0" tIns="0" rIns="0" bIns="0" rtlCol="0" vert="horz">
            <a:spAutoFit/>
          </a:bodyPr>
          <a:lstStyle/>
          <a:p>
            <a:pPr algn="ctr" marR="132080">
              <a:lnSpc>
                <a:spcPts val="690"/>
              </a:lnSpc>
            </a:pPr>
            <a:r>
              <a:rPr dirty="0" sz="800" spc="-10">
                <a:latin typeface="宋体"/>
                <a:cs typeface="宋体"/>
              </a:rPr>
              <a:t>用户需求验证</a:t>
            </a:r>
            <a:endParaRPr sz="800">
              <a:latin typeface="宋体"/>
              <a:cs typeface="宋体"/>
            </a:endParaRPr>
          </a:p>
          <a:p>
            <a:pPr>
              <a:lnSpc>
                <a:spcPts val="805"/>
              </a:lnSpc>
              <a:tabLst>
                <a:tab pos="5249545" algn="l"/>
              </a:tabLst>
            </a:pPr>
            <a:r>
              <a:rPr dirty="0" baseline="-10416" sz="1200" spc="-15">
                <a:latin typeface="宋体"/>
                <a:cs typeface="宋体"/>
              </a:rPr>
              <a:t>需求分</a:t>
            </a:r>
            <a:r>
              <a:rPr dirty="0" baseline="-10416" sz="1200" spc="-15">
                <a:latin typeface="宋体"/>
                <a:cs typeface="宋体"/>
              </a:rPr>
              <a:t>	</a:t>
            </a:r>
            <a:r>
              <a:rPr dirty="0" sz="800" spc="-10">
                <a:latin typeface="宋体"/>
                <a:cs typeface="宋体"/>
              </a:rPr>
              <a:t>验收测试</a:t>
            </a:r>
            <a:endParaRPr sz="800">
              <a:latin typeface="宋体"/>
              <a:cs typeface="宋体"/>
            </a:endParaRPr>
          </a:p>
          <a:p>
            <a:pPr>
              <a:lnSpc>
                <a:spcPct val="100000"/>
              </a:lnSpc>
              <a:spcBef>
                <a:spcPts val="150"/>
              </a:spcBef>
              <a:tabLst>
                <a:tab pos="5249545" algn="l"/>
              </a:tabLst>
            </a:pPr>
            <a:r>
              <a:rPr dirty="0" sz="800" spc="-10">
                <a:latin typeface="宋体"/>
                <a:cs typeface="宋体"/>
              </a:rPr>
              <a:t>析和定义	</a:t>
            </a:r>
            <a:r>
              <a:rPr dirty="0" baseline="13888" sz="1200" spc="-15">
                <a:latin typeface="宋体"/>
                <a:cs typeface="宋体"/>
              </a:rPr>
              <a:t>测试</a:t>
            </a:r>
            <a:endParaRPr baseline="13888" sz="1200">
              <a:latin typeface="宋体"/>
              <a:cs typeface="宋体"/>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spcBef>
                <a:spcPts val="15"/>
              </a:spcBef>
            </a:pPr>
            <a:endParaRPr sz="1050">
              <a:latin typeface="Times New Roman"/>
              <a:cs typeface="Times New Roman"/>
            </a:endParaRPr>
          </a:p>
          <a:p>
            <a:pPr algn="ctr" marR="273050">
              <a:lnSpc>
                <a:spcPts val="844"/>
              </a:lnSpc>
            </a:pPr>
            <a:r>
              <a:rPr dirty="0" sz="800" spc="-10">
                <a:latin typeface="宋体"/>
                <a:cs typeface="宋体"/>
              </a:rPr>
              <a:t>系统非功能特性</a:t>
            </a:r>
            <a:r>
              <a:rPr dirty="0" sz="800" spc="-20">
                <a:latin typeface="宋体"/>
                <a:cs typeface="宋体"/>
              </a:rPr>
              <a:t>验</a:t>
            </a:r>
            <a:r>
              <a:rPr dirty="0" sz="800" spc="-10">
                <a:latin typeface="宋体"/>
                <a:cs typeface="宋体"/>
              </a:rPr>
              <a:t>证</a:t>
            </a:r>
            <a:endParaRPr sz="800">
              <a:latin typeface="宋体"/>
              <a:cs typeface="宋体"/>
            </a:endParaRPr>
          </a:p>
          <a:p>
            <a:pPr algn="ctr" marL="233679">
              <a:lnSpc>
                <a:spcPts val="844"/>
              </a:lnSpc>
              <a:tabLst>
                <a:tab pos="4045585" algn="l"/>
              </a:tabLst>
            </a:pPr>
            <a:r>
              <a:rPr dirty="0" baseline="-6944" sz="1200" spc="-15">
                <a:latin typeface="宋体"/>
                <a:cs typeface="宋体"/>
              </a:rPr>
              <a:t>系统设计	</a:t>
            </a:r>
            <a:r>
              <a:rPr dirty="0" sz="800" spc="-10">
                <a:latin typeface="宋体"/>
                <a:cs typeface="宋体"/>
              </a:rPr>
              <a:t>系统测试</a:t>
            </a:r>
            <a:endParaRPr sz="800">
              <a:latin typeface="宋体"/>
              <a:cs typeface="宋体"/>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gn="ctr" marL="80645">
              <a:lnSpc>
                <a:spcPts val="755"/>
              </a:lnSpc>
              <a:spcBef>
                <a:spcPts val="545"/>
              </a:spcBef>
            </a:pPr>
            <a:r>
              <a:rPr dirty="0" sz="800" spc="-10">
                <a:latin typeface="宋体"/>
                <a:cs typeface="宋体"/>
              </a:rPr>
              <a:t>功能验证</a:t>
            </a:r>
            <a:endParaRPr sz="800">
              <a:latin typeface="宋体"/>
              <a:cs typeface="宋体"/>
            </a:endParaRPr>
          </a:p>
          <a:p>
            <a:pPr marL="1318895">
              <a:lnSpc>
                <a:spcPts val="560"/>
              </a:lnSpc>
            </a:pPr>
            <a:r>
              <a:rPr dirty="0" sz="800" spc="-10">
                <a:latin typeface="宋体"/>
                <a:cs typeface="宋体"/>
              </a:rPr>
              <a:t>详细功能设</a:t>
            </a:r>
            <a:endParaRPr sz="800">
              <a:latin typeface="宋体"/>
              <a:cs typeface="宋体"/>
            </a:endParaRPr>
          </a:p>
          <a:p>
            <a:pPr marL="1318895">
              <a:lnSpc>
                <a:spcPts val="765"/>
              </a:lnSpc>
              <a:tabLst>
                <a:tab pos="4020820" algn="l"/>
              </a:tabLst>
            </a:pPr>
            <a:r>
              <a:rPr dirty="0" baseline="-24305" sz="1200" spc="-15">
                <a:latin typeface="宋体"/>
                <a:cs typeface="宋体"/>
              </a:rPr>
              <a:t>计	</a:t>
            </a:r>
            <a:r>
              <a:rPr dirty="0" sz="800" spc="-10">
                <a:latin typeface="宋体"/>
                <a:cs typeface="宋体"/>
              </a:rPr>
              <a:t>功能测试</a:t>
            </a:r>
            <a:endParaRPr sz="800">
              <a:latin typeface="宋体"/>
              <a:cs typeface="宋体"/>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50"/>
              </a:spcBef>
            </a:pPr>
            <a:endParaRPr sz="950">
              <a:latin typeface="Times New Roman"/>
              <a:cs typeface="Times New Roman"/>
            </a:endParaRPr>
          </a:p>
          <a:p>
            <a:pPr marL="2757170">
              <a:lnSpc>
                <a:spcPts val="944"/>
              </a:lnSpc>
            </a:pPr>
            <a:r>
              <a:rPr dirty="0" sz="800" spc="-10">
                <a:latin typeface="宋体"/>
                <a:cs typeface="宋体"/>
              </a:rPr>
              <a:t>代码验证</a:t>
            </a:r>
            <a:endParaRPr sz="800">
              <a:latin typeface="宋体"/>
              <a:cs typeface="宋体"/>
            </a:endParaRPr>
          </a:p>
          <a:p>
            <a:pPr marL="5016500">
              <a:lnSpc>
                <a:spcPts val="819"/>
              </a:lnSpc>
            </a:pPr>
            <a:r>
              <a:rPr dirty="0" sz="800" spc="-10">
                <a:latin typeface="宋体"/>
                <a:cs typeface="宋体"/>
              </a:rPr>
              <a:t>验证过程</a:t>
            </a:r>
            <a:endParaRPr sz="800">
              <a:latin typeface="宋体"/>
              <a:cs typeface="宋体"/>
            </a:endParaRPr>
          </a:p>
          <a:p>
            <a:pPr marL="55244">
              <a:lnSpc>
                <a:spcPts val="835"/>
              </a:lnSpc>
            </a:pPr>
            <a:r>
              <a:rPr dirty="0" sz="800" spc="-10">
                <a:latin typeface="宋体"/>
                <a:cs typeface="宋体"/>
              </a:rPr>
              <a:t>构建过程</a:t>
            </a:r>
            <a:endParaRPr sz="800">
              <a:latin typeface="宋体"/>
              <a:cs typeface="宋体"/>
            </a:endParaRPr>
          </a:p>
          <a:p>
            <a:pPr marL="3449954">
              <a:lnSpc>
                <a:spcPts val="944"/>
              </a:lnSpc>
              <a:spcBef>
                <a:spcPts val="175"/>
              </a:spcBef>
            </a:pPr>
            <a:r>
              <a:rPr dirty="0" sz="800" spc="-10">
                <a:latin typeface="宋体"/>
                <a:cs typeface="宋体"/>
              </a:rPr>
              <a:t>单元测试</a:t>
            </a:r>
            <a:endParaRPr sz="800">
              <a:latin typeface="宋体"/>
              <a:cs typeface="宋体"/>
            </a:endParaRPr>
          </a:p>
          <a:p>
            <a:pPr algn="ctr" marR="1342390">
              <a:lnSpc>
                <a:spcPts val="415"/>
              </a:lnSpc>
            </a:pPr>
            <a:r>
              <a:rPr dirty="0" sz="800" spc="-10">
                <a:latin typeface="宋体"/>
                <a:cs typeface="宋体"/>
              </a:rPr>
              <a:t>编码</a:t>
            </a:r>
            <a:endParaRPr sz="800">
              <a:latin typeface="宋体"/>
              <a:cs typeface="宋体"/>
            </a:endParaRPr>
          </a:p>
          <a:p>
            <a:pPr algn="ctr" marL="205104">
              <a:lnSpc>
                <a:spcPts val="2265"/>
              </a:lnSpc>
            </a:pPr>
            <a:r>
              <a:rPr dirty="0" sz="2450" spc="-5" b="1">
                <a:solidFill>
                  <a:srgbClr val="C00000"/>
                </a:solidFill>
                <a:latin typeface="宋体"/>
                <a:cs typeface="宋体"/>
              </a:rPr>
              <a:t>让人误解的瀑布模型</a:t>
            </a:r>
            <a:endParaRPr sz="2450">
              <a:latin typeface="宋体"/>
              <a:cs typeface="宋体"/>
            </a:endParaRPr>
          </a:p>
        </p:txBody>
      </p:sp>
      <p:sp>
        <p:nvSpPr>
          <p:cNvPr id="112" name="object 112"/>
          <p:cNvSpPr/>
          <p:nvPr/>
        </p:nvSpPr>
        <p:spPr>
          <a:xfrm>
            <a:off x="7242695" y="5347715"/>
            <a:ext cx="402590" cy="0"/>
          </a:xfrm>
          <a:custGeom>
            <a:avLst/>
            <a:gdLst/>
            <a:ahLst/>
            <a:cxnLst/>
            <a:rect l="l" t="t" r="r" b="b"/>
            <a:pathLst>
              <a:path w="402590" h="0">
                <a:moveTo>
                  <a:pt x="0" y="0"/>
                </a:moveTo>
                <a:lnTo>
                  <a:pt x="402335" y="0"/>
                </a:lnTo>
              </a:path>
            </a:pathLst>
          </a:custGeom>
          <a:ln w="4572">
            <a:solidFill>
              <a:srgbClr val="000000"/>
            </a:solidFill>
          </a:ln>
        </p:spPr>
        <p:txBody>
          <a:bodyPr wrap="square" lIns="0" tIns="0" rIns="0" bIns="0" rtlCol="0"/>
          <a:lstStyle/>
          <a:p/>
        </p:txBody>
      </p:sp>
      <p:sp>
        <p:nvSpPr>
          <p:cNvPr id="113" name="object 113"/>
          <p:cNvSpPr/>
          <p:nvPr/>
        </p:nvSpPr>
        <p:spPr>
          <a:xfrm>
            <a:off x="1125359" y="1971294"/>
            <a:ext cx="8686800" cy="4266438"/>
          </a:xfrm>
          <a:prstGeom prst="rect">
            <a:avLst/>
          </a:prstGeom>
          <a:blipFill>
            <a:blip r:embed="rId12" cstate="print"/>
            <a:stretch>
              <a:fillRect/>
            </a:stretch>
          </a:blipFill>
        </p:spPr>
        <p:txBody>
          <a:bodyPr wrap="square" lIns="0" tIns="0" rIns="0" bIns="0" rtlCol="0"/>
          <a:lstStyle/>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5372100" cy="560705"/>
          </a:xfrm>
          <a:prstGeom prst="rect"/>
        </p:spPr>
        <p:txBody>
          <a:bodyPr wrap="square" lIns="0" tIns="13970" rIns="0" bIns="0" rtlCol="0" vert="horz">
            <a:spAutoFit/>
          </a:bodyPr>
          <a:lstStyle/>
          <a:p>
            <a:pPr marL="12700">
              <a:lnSpc>
                <a:spcPct val="100000"/>
              </a:lnSpc>
              <a:spcBef>
                <a:spcPts val="110"/>
              </a:spcBef>
            </a:pPr>
            <a:r>
              <a:rPr dirty="0" spc="5"/>
              <a:t>软件测试和软件开发的关系</a:t>
            </a:r>
          </a:p>
        </p:txBody>
      </p:sp>
      <p:sp>
        <p:nvSpPr>
          <p:cNvPr id="3" name="object 3"/>
          <p:cNvSpPr/>
          <p:nvPr/>
        </p:nvSpPr>
        <p:spPr>
          <a:xfrm>
            <a:off x="2222944" y="2566416"/>
            <a:ext cx="6522110" cy="2994660"/>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2097919" y="3384253"/>
            <a:ext cx="550545" cy="184150"/>
          </a:xfrm>
          <a:prstGeom prst="rect">
            <a:avLst/>
          </a:prstGeom>
        </p:spPr>
        <p:txBody>
          <a:bodyPr wrap="square" lIns="0" tIns="17145" rIns="0" bIns="0" rtlCol="0" vert="horz">
            <a:spAutoFit/>
          </a:bodyPr>
          <a:lstStyle/>
          <a:p>
            <a:pPr marL="12700">
              <a:lnSpc>
                <a:spcPct val="100000"/>
              </a:lnSpc>
              <a:spcBef>
                <a:spcPts val="135"/>
              </a:spcBef>
            </a:pPr>
            <a:r>
              <a:rPr dirty="0" sz="1000" spc="25">
                <a:latin typeface="宋体"/>
                <a:cs typeface="宋体"/>
              </a:rPr>
              <a:t>需</a:t>
            </a:r>
            <a:r>
              <a:rPr dirty="0" sz="1000" spc="30">
                <a:latin typeface="宋体"/>
                <a:cs typeface="宋体"/>
              </a:rPr>
              <a:t>求</a:t>
            </a:r>
            <a:r>
              <a:rPr dirty="0" sz="1000" spc="25">
                <a:latin typeface="宋体"/>
                <a:cs typeface="宋体"/>
              </a:rPr>
              <a:t>分析</a:t>
            </a:r>
            <a:endParaRPr sz="1000">
              <a:latin typeface="宋体"/>
              <a:cs typeface="宋体"/>
            </a:endParaRPr>
          </a:p>
        </p:txBody>
      </p:sp>
      <p:sp>
        <p:nvSpPr>
          <p:cNvPr id="5" name="object 5"/>
          <p:cNvSpPr txBox="1"/>
          <p:nvPr/>
        </p:nvSpPr>
        <p:spPr>
          <a:xfrm>
            <a:off x="2814208" y="3171656"/>
            <a:ext cx="550545" cy="184150"/>
          </a:xfrm>
          <a:prstGeom prst="rect">
            <a:avLst/>
          </a:prstGeom>
        </p:spPr>
        <p:txBody>
          <a:bodyPr wrap="square" lIns="0" tIns="17145" rIns="0" bIns="0" rtlCol="0" vert="horz">
            <a:spAutoFit/>
          </a:bodyPr>
          <a:lstStyle/>
          <a:p>
            <a:pPr marL="12700">
              <a:lnSpc>
                <a:spcPct val="100000"/>
              </a:lnSpc>
              <a:spcBef>
                <a:spcPts val="135"/>
              </a:spcBef>
            </a:pPr>
            <a:r>
              <a:rPr dirty="0" sz="1000" spc="25">
                <a:latin typeface="宋体"/>
                <a:cs typeface="宋体"/>
              </a:rPr>
              <a:t>需</a:t>
            </a:r>
            <a:r>
              <a:rPr dirty="0" sz="1000" spc="30">
                <a:latin typeface="宋体"/>
                <a:cs typeface="宋体"/>
              </a:rPr>
              <a:t>求</a:t>
            </a:r>
            <a:r>
              <a:rPr dirty="0" sz="1000" spc="25">
                <a:latin typeface="宋体"/>
                <a:cs typeface="宋体"/>
              </a:rPr>
              <a:t>评审</a:t>
            </a:r>
            <a:endParaRPr sz="1000">
              <a:latin typeface="宋体"/>
              <a:cs typeface="宋体"/>
            </a:endParaRPr>
          </a:p>
        </p:txBody>
      </p:sp>
      <p:sp>
        <p:nvSpPr>
          <p:cNvPr id="6" name="object 6"/>
          <p:cNvSpPr txBox="1"/>
          <p:nvPr/>
        </p:nvSpPr>
        <p:spPr>
          <a:xfrm>
            <a:off x="7587394" y="3330148"/>
            <a:ext cx="550545" cy="184150"/>
          </a:xfrm>
          <a:prstGeom prst="rect">
            <a:avLst/>
          </a:prstGeom>
        </p:spPr>
        <p:txBody>
          <a:bodyPr wrap="square" lIns="0" tIns="17145" rIns="0" bIns="0" rtlCol="0" vert="horz">
            <a:spAutoFit/>
          </a:bodyPr>
          <a:lstStyle/>
          <a:p>
            <a:pPr marL="12700">
              <a:lnSpc>
                <a:spcPct val="100000"/>
              </a:lnSpc>
              <a:spcBef>
                <a:spcPts val="135"/>
              </a:spcBef>
            </a:pPr>
            <a:r>
              <a:rPr dirty="0" sz="1000" spc="25">
                <a:latin typeface="宋体"/>
                <a:cs typeface="宋体"/>
              </a:rPr>
              <a:t>确</a:t>
            </a:r>
            <a:r>
              <a:rPr dirty="0" sz="1000" spc="30">
                <a:latin typeface="宋体"/>
                <a:cs typeface="宋体"/>
              </a:rPr>
              <a:t>认</a:t>
            </a:r>
            <a:r>
              <a:rPr dirty="0" sz="1000" spc="25">
                <a:latin typeface="宋体"/>
                <a:cs typeface="宋体"/>
              </a:rPr>
              <a:t>测试</a:t>
            </a:r>
            <a:endParaRPr sz="1000">
              <a:latin typeface="宋体"/>
              <a:cs typeface="宋体"/>
            </a:endParaRPr>
          </a:p>
        </p:txBody>
      </p:sp>
      <p:sp>
        <p:nvSpPr>
          <p:cNvPr id="7" name="object 7"/>
          <p:cNvSpPr txBox="1"/>
          <p:nvPr/>
        </p:nvSpPr>
        <p:spPr>
          <a:xfrm>
            <a:off x="5962802" y="2692356"/>
            <a:ext cx="289560" cy="184150"/>
          </a:xfrm>
          <a:prstGeom prst="rect">
            <a:avLst/>
          </a:prstGeom>
        </p:spPr>
        <p:txBody>
          <a:bodyPr wrap="square" lIns="0" tIns="17145" rIns="0" bIns="0" rtlCol="0" vert="horz">
            <a:spAutoFit/>
          </a:bodyPr>
          <a:lstStyle/>
          <a:p>
            <a:pPr marL="12700">
              <a:lnSpc>
                <a:spcPct val="100000"/>
              </a:lnSpc>
              <a:spcBef>
                <a:spcPts val="135"/>
              </a:spcBef>
            </a:pPr>
            <a:r>
              <a:rPr dirty="0" sz="1000" spc="30">
                <a:latin typeface="宋体"/>
                <a:cs typeface="宋体"/>
              </a:rPr>
              <a:t>编码</a:t>
            </a:r>
            <a:endParaRPr sz="1000">
              <a:latin typeface="宋体"/>
              <a:cs typeface="宋体"/>
            </a:endParaRPr>
          </a:p>
        </p:txBody>
      </p:sp>
      <p:sp>
        <p:nvSpPr>
          <p:cNvPr id="8" name="object 8"/>
          <p:cNvSpPr txBox="1"/>
          <p:nvPr/>
        </p:nvSpPr>
        <p:spPr>
          <a:xfrm>
            <a:off x="5070493" y="2372312"/>
            <a:ext cx="812165" cy="184150"/>
          </a:xfrm>
          <a:prstGeom prst="rect">
            <a:avLst/>
          </a:prstGeom>
        </p:spPr>
        <p:txBody>
          <a:bodyPr wrap="square" lIns="0" tIns="17145" rIns="0" bIns="0" rtlCol="0" vert="horz">
            <a:spAutoFit/>
          </a:bodyPr>
          <a:lstStyle/>
          <a:p>
            <a:pPr marL="12700">
              <a:lnSpc>
                <a:spcPct val="100000"/>
              </a:lnSpc>
              <a:spcBef>
                <a:spcPts val="135"/>
              </a:spcBef>
            </a:pPr>
            <a:r>
              <a:rPr dirty="0" sz="1000" spc="25">
                <a:latin typeface="宋体"/>
                <a:cs typeface="宋体"/>
              </a:rPr>
              <a:t>详</a:t>
            </a:r>
            <a:r>
              <a:rPr dirty="0" sz="1000" spc="30">
                <a:latin typeface="宋体"/>
                <a:cs typeface="宋体"/>
              </a:rPr>
              <a:t>细</a:t>
            </a:r>
            <a:r>
              <a:rPr dirty="0" sz="1000" spc="25">
                <a:latin typeface="宋体"/>
                <a:cs typeface="宋体"/>
              </a:rPr>
              <a:t>设</a:t>
            </a:r>
            <a:r>
              <a:rPr dirty="0" sz="1000" spc="20">
                <a:latin typeface="宋体"/>
                <a:cs typeface="宋体"/>
              </a:rPr>
              <a:t>计</a:t>
            </a:r>
            <a:r>
              <a:rPr dirty="0" sz="1000" spc="25">
                <a:latin typeface="宋体"/>
                <a:cs typeface="宋体"/>
              </a:rPr>
              <a:t>评审</a:t>
            </a:r>
            <a:endParaRPr sz="1000">
              <a:latin typeface="宋体"/>
              <a:cs typeface="宋体"/>
            </a:endParaRPr>
          </a:p>
        </p:txBody>
      </p:sp>
      <p:sp>
        <p:nvSpPr>
          <p:cNvPr id="9" name="object 9"/>
          <p:cNvSpPr txBox="1"/>
          <p:nvPr/>
        </p:nvSpPr>
        <p:spPr>
          <a:xfrm>
            <a:off x="3345314" y="3384253"/>
            <a:ext cx="551815" cy="184150"/>
          </a:xfrm>
          <a:prstGeom prst="rect">
            <a:avLst/>
          </a:prstGeom>
        </p:spPr>
        <p:txBody>
          <a:bodyPr wrap="square" lIns="0" tIns="17145" rIns="0" bIns="0" rtlCol="0" vert="horz">
            <a:spAutoFit/>
          </a:bodyPr>
          <a:lstStyle/>
          <a:p>
            <a:pPr marL="12700">
              <a:lnSpc>
                <a:spcPct val="100000"/>
              </a:lnSpc>
              <a:spcBef>
                <a:spcPts val="135"/>
              </a:spcBef>
            </a:pPr>
            <a:r>
              <a:rPr dirty="0" sz="1000" spc="25">
                <a:latin typeface="宋体"/>
                <a:cs typeface="宋体"/>
              </a:rPr>
              <a:t>概要</a:t>
            </a:r>
            <a:r>
              <a:rPr dirty="0" sz="1000" spc="30">
                <a:latin typeface="宋体"/>
                <a:cs typeface="宋体"/>
              </a:rPr>
              <a:t>设</a:t>
            </a:r>
            <a:r>
              <a:rPr dirty="0" sz="1000" spc="35">
                <a:latin typeface="宋体"/>
                <a:cs typeface="宋体"/>
              </a:rPr>
              <a:t>计</a:t>
            </a:r>
            <a:endParaRPr sz="1000">
              <a:latin typeface="宋体"/>
              <a:cs typeface="宋体"/>
            </a:endParaRPr>
          </a:p>
        </p:txBody>
      </p:sp>
      <p:sp>
        <p:nvSpPr>
          <p:cNvPr id="10" name="object 10"/>
          <p:cNvSpPr txBox="1"/>
          <p:nvPr/>
        </p:nvSpPr>
        <p:spPr>
          <a:xfrm>
            <a:off x="3798706" y="3171656"/>
            <a:ext cx="812165" cy="184150"/>
          </a:xfrm>
          <a:prstGeom prst="rect">
            <a:avLst/>
          </a:prstGeom>
        </p:spPr>
        <p:txBody>
          <a:bodyPr wrap="square" lIns="0" tIns="17145" rIns="0" bIns="0" rtlCol="0" vert="horz">
            <a:spAutoFit/>
          </a:bodyPr>
          <a:lstStyle/>
          <a:p>
            <a:pPr marL="12700">
              <a:lnSpc>
                <a:spcPct val="100000"/>
              </a:lnSpc>
              <a:spcBef>
                <a:spcPts val="135"/>
              </a:spcBef>
            </a:pPr>
            <a:r>
              <a:rPr dirty="0" sz="1000" spc="25">
                <a:latin typeface="宋体"/>
                <a:cs typeface="宋体"/>
              </a:rPr>
              <a:t>概</a:t>
            </a:r>
            <a:r>
              <a:rPr dirty="0" sz="1000" spc="30">
                <a:latin typeface="宋体"/>
                <a:cs typeface="宋体"/>
              </a:rPr>
              <a:t>要</a:t>
            </a:r>
            <a:r>
              <a:rPr dirty="0" sz="1000" spc="25">
                <a:latin typeface="宋体"/>
                <a:cs typeface="宋体"/>
              </a:rPr>
              <a:t>设</a:t>
            </a:r>
            <a:r>
              <a:rPr dirty="0" sz="1000" spc="20">
                <a:latin typeface="宋体"/>
                <a:cs typeface="宋体"/>
              </a:rPr>
              <a:t>计</a:t>
            </a:r>
            <a:r>
              <a:rPr dirty="0" sz="1000" spc="25">
                <a:latin typeface="宋体"/>
                <a:cs typeface="宋体"/>
              </a:rPr>
              <a:t>评审</a:t>
            </a:r>
            <a:endParaRPr sz="1000">
              <a:latin typeface="宋体"/>
              <a:cs typeface="宋体"/>
            </a:endParaRPr>
          </a:p>
        </p:txBody>
      </p:sp>
      <p:sp>
        <p:nvSpPr>
          <p:cNvPr id="11" name="object 11"/>
          <p:cNvSpPr txBox="1"/>
          <p:nvPr/>
        </p:nvSpPr>
        <p:spPr>
          <a:xfrm>
            <a:off x="8171081" y="4182833"/>
            <a:ext cx="550545" cy="184150"/>
          </a:xfrm>
          <a:prstGeom prst="rect">
            <a:avLst/>
          </a:prstGeom>
        </p:spPr>
        <p:txBody>
          <a:bodyPr wrap="square" lIns="0" tIns="17145" rIns="0" bIns="0" rtlCol="0" vert="horz">
            <a:spAutoFit/>
          </a:bodyPr>
          <a:lstStyle/>
          <a:p>
            <a:pPr marL="12700">
              <a:lnSpc>
                <a:spcPct val="100000"/>
              </a:lnSpc>
              <a:spcBef>
                <a:spcPts val="135"/>
              </a:spcBef>
            </a:pPr>
            <a:r>
              <a:rPr dirty="0" sz="1000" spc="25">
                <a:latin typeface="宋体"/>
                <a:cs typeface="宋体"/>
              </a:rPr>
              <a:t>系</a:t>
            </a:r>
            <a:r>
              <a:rPr dirty="0" sz="1000" spc="30">
                <a:latin typeface="宋体"/>
                <a:cs typeface="宋体"/>
              </a:rPr>
              <a:t>统</a:t>
            </a:r>
            <a:r>
              <a:rPr dirty="0" sz="1000" spc="25">
                <a:latin typeface="宋体"/>
                <a:cs typeface="宋体"/>
              </a:rPr>
              <a:t>测试</a:t>
            </a:r>
            <a:endParaRPr sz="1000">
              <a:latin typeface="宋体"/>
              <a:cs typeface="宋体"/>
            </a:endParaRPr>
          </a:p>
        </p:txBody>
      </p:sp>
      <p:sp>
        <p:nvSpPr>
          <p:cNvPr id="12" name="object 12"/>
          <p:cNvSpPr txBox="1"/>
          <p:nvPr/>
        </p:nvSpPr>
        <p:spPr>
          <a:xfrm>
            <a:off x="7163706" y="4182833"/>
            <a:ext cx="550545" cy="184150"/>
          </a:xfrm>
          <a:prstGeom prst="rect">
            <a:avLst/>
          </a:prstGeom>
        </p:spPr>
        <p:txBody>
          <a:bodyPr wrap="square" lIns="0" tIns="17145" rIns="0" bIns="0" rtlCol="0" vert="horz">
            <a:spAutoFit/>
          </a:bodyPr>
          <a:lstStyle/>
          <a:p>
            <a:pPr marL="12700">
              <a:lnSpc>
                <a:spcPct val="100000"/>
              </a:lnSpc>
              <a:spcBef>
                <a:spcPts val="135"/>
              </a:spcBef>
            </a:pPr>
            <a:r>
              <a:rPr dirty="0" sz="1000" spc="30">
                <a:latin typeface="宋体"/>
                <a:cs typeface="宋体"/>
              </a:rPr>
              <a:t>集</a:t>
            </a:r>
            <a:r>
              <a:rPr dirty="0" sz="1000" spc="25">
                <a:latin typeface="宋体"/>
                <a:cs typeface="宋体"/>
              </a:rPr>
              <a:t>成测试</a:t>
            </a:r>
            <a:endParaRPr sz="1000">
              <a:latin typeface="宋体"/>
              <a:cs typeface="宋体"/>
            </a:endParaRPr>
          </a:p>
        </p:txBody>
      </p:sp>
      <p:sp>
        <p:nvSpPr>
          <p:cNvPr id="13" name="object 13"/>
          <p:cNvSpPr txBox="1"/>
          <p:nvPr/>
        </p:nvSpPr>
        <p:spPr>
          <a:xfrm>
            <a:off x="6498483" y="2425666"/>
            <a:ext cx="550545" cy="184150"/>
          </a:xfrm>
          <a:prstGeom prst="rect">
            <a:avLst/>
          </a:prstGeom>
        </p:spPr>
        <p:txBody>
          <a:bodyPr wrap="square" lIns="0" tIns="17145" rIns="0" bIns="0" rtlCol="0" vert="horz">
            <a:spAutoFit/>
          </a:bodyPr>
          <a:lstStyle/>
          <a:p>
            <a:pPr marL="12700">
              <a:lnSpc>
                <a:spcPct val="100000"/>
              </a:lnSpc>
              <a:spcBef>
                <a:spcPts val="135"/>
              </a:spcBef>
            </a:pPr>
            <a:r>
              <a:rPr dirty="0" sz="1000" spc="25">
                <a:latin typeface="宋体"/>
                <a:cs typeface="宋体"/>
              </a:rPr>
              <a:t>单</a:t>
            </a:r>
            <a:r>
              <a:rPr dirty="0" sz="1000" spc="30">
                <a:latin typeface="宋体"/>
                <a:cs typeface="宋体"/>
              </a:rPr>
              <a:t>元</a:t>
            </a:r>
            <a:r>
              <a:rPr dirty="0" sz="1000" spc="25">
                <a:latin typeface="宋体"/>
                <a:cs typeface="宋体"/>
              </a:rPr>
              <a:t>测试</a:t>
            </a:r>
            <a:endParaRPr sz="1000">
              <a:latin typeface="宋体"/>
              <a:cs typeface="宋体"/>
            </a:endParaRPr>
          </a:p>
        </p:txBody>
      </p:sp>
      <p:sp>
        <p:nvSpPr>
          <p:cNvPr id="14" name="object 14"/>
          <p:cNvSpPr txBox="1"/>
          <p:nvPr/>
        </p:nvSpPr>
        <p:spPr>
          <a:xfrm>
            <a:off x="4564518" y="2692369"/>
            <a:ext cx="551815" cy="184150"/>
          </a:xfrm>
          <a:prstGeom prst="rect">
            <a:avLst/>
          </a:prstGeom>
        </p:spPr>
        <p:txBody>
          <a:bodyPr wrap="square" lIns="0" tIns="17145" rIns="0" bIns="0" rtlCol="0" vert="horz">
            <a:spAutoFit/>
          </a:bodyPr>
          <a:lstStyle/>
          <a:p>
            <a:pPr marL="12700">
              <a:lnSpc>
                <a:spcPct val="100000"/>
              </a:lnSpc>
              <a:spcBef>
                <a:spcPts val="135"/>
              </a:spcBef>
            </a:pPr>
            <a:r>
              <a:rPr dirty="0" sz="1000" spc="25">
                <a:latin typeface="宋体"/>
                <a:cs typeface="宋体"/>
              </a:rPr>
              <a:t>详细</a:t>
            </a:r>
            <a:r>
              <a:rPr dirty="0" sz="1000" spc="30">
                <a:latin typeface="宋体"/>
                <a:cs typeface="宋体"/>
              </a:rPr>
              <a:t>设</a:t>
            </a:r>
            <a:r>
              <a:rPr dirty="0" sz="1000" spc="35">
                <a:latin typeface="宋体"/>
                <a:cs typeface="宋体"/>
              </a:rPr>
              <a:t>计</a:t>
            </a:r>
            <a:endParaRPr sz="1000">
              <a:latin typeface="宋体"/>
              <a:cs typeface="宋体"/>
            </a:endParaRPr>
          </a:p>
        </p:txBody>
      </p:sp>
      <p:sp>
        <p:nvSpPr>
          <p:cNvPr id="15" name="object 15"/>
          <p:cNvSpPr txBox="1"/>
          <p:nvPr/>
        </p:nvSpPr>
        <p:spPr>
          <a:xfrm>
            <a:off x="4166753" y="5568922"/>
            <a:ext cx="550545" cy="184150"/>
          </a:xfrm>
          <a:prstGeom prst="rect">
            <a:avLst/>
          </a:prstGeom>
        </p:spPr>
        <p:txBody>
          <a:bodyPr wrap="square" lIns="0" tIns="17145" rIns="0" bIns="0" rtlCol="0" vert="horz">
            <a:spAutoFit/>
          </a:bodyPr>
          <a:lstStyle/>
          <a:p>
            <a:pPr marL="12700">
              <a:lnSpc>
                <a:spcPct val="100000"/>
              </a:lnSpc>
              <a:spcBef>
                <a:spcPts val="135"/>
              </a:spcBef>
            </a:pPr>
            <a:r>
              <a:rPr dirty="0" sz="1000" spc="25">
                <a:latin typeface="宋体"/>
                <a:cs typeface="宋体"/>
              </a:rPr>
              <a:t>测</a:t>
            </a:r>
            <a:r>
              <a:rPr dirty="0" sz="1000" spc="30">
                <a:latin typeface="宋体"/>
                <a:cs typeface="宋体"/>
              </a:rPr>
              <a:t>试</a:t>
            </a:r>
            <a:r>
              <a:rPr dirty="0" sz="1000" spc="25">
                <a:latin typeface="宋体"/>
                <a:cs typeface="宋体"/>
              </a:rPr>
              <a:t>计划</a:t>
            </a:r>
            <a:endParaRPr sz="1000">
              <a:latin typeface="宋体"/>
              <a:cs typeface="宋体"/>
            </a:endParaRPr>
          </a:p>
        </p:txBody>
      </p:sp>
      <p:sp>
        <p:nvSpPr>
          <p:cNvPr id="16" name="object 16"/>
          <p:cNvSpPr txBox="1"/>
          <p:nvPr/>
        </p:nvSpPr>
        <p:spPr>
          <a:xfrm>
            <a:off x="5015604" y="5568922"/>
            <a:ext cx="550545" cy="184150"/>
          </a:xfrm>
          <a:prstGeom prst="rect">
            <a:avLst/>
          </a:prstGeom>
        </p:spPr>
        <p:txBody>
          <a:bodyPr wrap="square" lIns="0" tIns="17145" rIns="0" bIns="0" rtlCol="0" vert="horz">
            <a:spAutoFit/>
          </a:bodyPr>
          <a:lstStyle/>
          <a:p>
            <a:pPr marL="12700">
              <a:lnSpc>
                <a:spcPct val="100000"/>
              </a:lnSpc>
              <a:spcBef>
                <a:spcPts val="135"/>
              </a:spcBef>
            </a:pPr>
            <a:r>
              <a:rPr dirty="0" sz="1000" spc="25">
                <a:latin typeface="宋体"/>
                <a:cs typeface="宋体"/>
              </a:rPr>
              <a:t>测</a:t>
            </a:r>
            <a:r>
              <a:rPr dirty="0" sz="1000" spc="30">
                <a:latin typeface="宋体"/>
                <a:cs typeface="宋体"/>
              </a:rPr>
              <a:t>试</a:t>
            </a:r>
            <a:r>
              <a:rPr dirty="0" sz="1000" spc="25">
                <a:latin typeface="宋体"/>
                <a:cs typeface="宋体"/>
              </a:rPr>
              <a:t>过程</a:t>
            </a:r>
            <a:endParaRPr sz="1000">
              <a:latin typeface="宋体"/>
              <a:cs typeface="宋体"/>
            </a:endParaRPr>
          </a:p>
        </p:txBody>
      </p:sp>
      <p:sp>
        <p:nvSpPr>
          <p:cNvPr id="17" name="object 17"/>
          <p:cNvSpPr txBox="1"/>
          <p:nvPr/>
        </p:nvSpPr>
        <p:spPr>
          <a:xfrm>
            <a:off x="6368176" y="3703546"/>
            <a:ext cx="550545" cy="184150"/>
          </a:xfrm>
          <a:prstGeom prst="rect">
            <a:avLst/>
          </a:prstGeom>
        </p:spPr>
        <p:txBody>
          <a:bodyPr wrap="square" lIns="0" tIns="17145" rIns="0" bIns="0" rtlCol="0" vert="horz">
            <a:spAutoFit/>
          </a:bodyPr>
          <a:lstStyle/>
          <a:p>
            <a:pPr marL="12700">
              <a:lnSpc>
                <a:spcPct val="100000"/>
              </a:lnSpc>
              <a:spcBef>
                <a:spcPts val="135"/>
              </a:spcBef>
            </a:pPr>
            <a:r>
              <a:rPr dirty="0" sz="1000" spc="25">
                <a:latin typeface="宋体"/>
                <a:cs typeface="宋体"/>
              </a:rPr>
              <a:t>各</a:t>
            </a:r>
            <a:r>
              <a:rPr dirty="0" sz="1000" spc="30">
                <a:latin typeface="宋体"/>
                <a:cs typeface="宋体"/>
              </a:rPr>
              <a:t>子</a:t>
            </a:r>
            <a:r>
              <a:rPr dirty="0" sz="1000" spc="25">
                <a:latin typeface="宋体"/>
                <a:cs typeface="宋体"/>
              </a:rPr>
              <a:t>模块</a:t>
            </a:r>
            <a:endParaRPr sz="1000">
              <a:latin typeface="宋体"/>
              <a:cs typeface="宋体"/>
            </a:endParaRPr>
          </a:p>
        </p:txBody>
      </p:sp>
      <p:sp>
        <p:nvSpPr>
          <p:cNvPr id="18" name="object 18"/>
          <p:cNvSpPr txBox="1"/>
          <p:nvPr/>
        </p:nvSpPr>
        <p:spPr>
          <a:xfrm>
            <a:off x="5865259" y="5568922"/>
            <a:ext cx="550545" cy="184150"/>
          </a:xfrm>
          <a:prstGeom prst="rect">
            <a:avLst/>
          </a:prstGeom>
        </p:spPr>
        <p:txBody>
          <a:bodyPr wrap="square" lIns="0" tIns="17145" rIns="0" bIns="0" rtlCol="0" vert="horz">
            <a:spAutoFit/>
          </a:bodyPr>
          <a:lstStyle/>
          <a:p>
            <a:pPr marL="12700">
              <a:lnSpc>
                <a:spcPct val="100000"/>
              </a:lnSpc>
              <a:spcBef>
                <a:spcPts val="135"/>
              </a:spcBef>
            </a:pPr>
            <a:r>
              <a:rPr dirty="0" sz="1000" spc="25">
                <a:latin typeface="宋体"/>
                <a:cs typeface="宋体"/>
              </a:rPr>
              <a:t>测</a:t>
            </a:r>
            <a:r>
              <a:rPr dirty="0" sz="1000" spc="30">
                <a:latin typeface="宋体"/>
                <a:cs typeface="宋体"/>
              </a:rPr>
              <a:t>试</a:t>
            </a:r>
            <a:r>
              <a:rPr dirty="0" sz="1000" spc="25">
                <a:latin typeface="宋体"/>
                <a:cs typeface="宋体"/>
              </a:rPr>
              <a:t>评审</a:t>
            </a:r>
            <a:endParaRPr sz="1000">
              <a:latin typeface="宋体"/>
              <a:cs typeface="宋体"/>
            </a:endParaRPr>
          </a:p>
        </p:txBody>
      </p:sp>
      <p:sp>
        <p:nvSpPr>
          <p:cNvPr id="19" name="object 19"/>
          <p:cNvSpPr txBox="1"/>
          <p:nvPr/>
        </p:nvSpPr>
        <p:spPr>
          <a:xfrm>
            <a:off x="2461390" y="4688810"/>
            <a:ext cx="1336675" cy="184150"/>
          </a:xfrm>
          <a:prstGeom prst="rect">
            <a:avLst/>
          </a:prstGeom>
        </p:spPr>
        <p:txBody>
          <a:bodyPr wrap="square" lIns="0" tIns="17145" rIns="0" bIns="0" rtlCol="0" vert="horz">
            <a:spAutoFit/>
          </a:bodyPr>
          <a:lstStyle/>
          <a:p>
            <a:pPr marL="12700">
              <a:lnSpc>
                <a:spcPct val="100000"/>
              </a:lnSpc>
              <a:spcBef>
                <a:spcPts val="135"/>
              </a:spcBef>
            </a:pPr>
            <a:r>
              <a:rPr dirty="0" sz="1000" spc="30">
                <a:latin typeface="宋体"/>
                <a:cs typeface="宋体"/>
              </a:rPr>
              <a:t>项</a:t>
            </a:r>
            <a:r>
              <a:rPr dirty="0" sz="1000" spc="25">
                <a:latin typeface="宋体"/>
                <a:cs typeface="宋体"/>
              </a:rPr>
              <a:t>目阶</a:t>
            </a:r>
            <a:r>
              <a:rPr dirty="0" sz="1000" spc="20">
                <a:latin typeface="宋体"/>
                <a:cs typeface="宋体"/>
              </a:rPr>
              <a:t>段</a:t>
            </a:r>
            <a:r>
              <a:rPr dirty="0" sz="1000" spc="30">
                <a:latin typeface="宋体"/>
                <a:cs typeface="宋体"/>
              </a:rPr>
              <a:t>任</a:t>
            </a:r>
            <a:r>
              <a:rPr dirty="0" sz="1000" spc="25">
                <a:latin typeface="宋体"/>
                <a:cs typeface="宋体"/>
              </a:rPr>
              <a:t>务</a:t>
            </a:r>
            <a:r>
              <a:rPr dirty="0" sz="1000" spc="20">
                <a:latin typeface="宋体"/>
                <a:cs typeface="宋体"/>
              </a:rPr>
              <a:t>的里</a:t>
            </a:r>
            <a:r>
              <a:rPr dirty="0" sz="1000" spc="25">
                <a:latin typeface="宋体"/>
                <a:cs typeface="宋体"/>
              </a:rPr>
              <a:t>程</a:t>
            </a:r>
            <a:r>
              <a:rPr dirty="0" sz="1000" spc="35">
                <a:latin typeface="宋体"/>
                <a:cs typeface="宋体"/>
              </a:rPr>
              <a:t>碑</a:t>
            </a:r>
            <a:endParaRPr sz="1000">
              <a:latin typeface="宋体"/>
              <a:cs typeface="宋体"/>
            </a:endParaRPr>
          </a:p>
        </p:txBody>
      </p:sp>
      <p:sp>
        <p:nvSpPr>
          <p:cNvPr id="20" name="object 20"/>
          <p:cNvSpPr txBox="1"/>
          <p:nvPr/>
        </p:nvSpPr>
        <p:spPr>
          <a:xfrm>
            <a:off x="4889887" y="3607553"/>
            <a:ext cx="213995" cy="251460"/>
          </a:xfrm>
          <a:prstGeom prst="rect">
            <a:avLst/>
          </a:prstGeom>
        </p:spPr>
        <p:txBody>
          <a:bodyPr wrap="square" lIns="0" tIns="16510" rIns="0" bIns="0" rtlCol="0" vert="horz">
            <a:spAutoFit/>
          </a:bodyPr>
          <a:lstStyle/>
          <a:p>
            <a:pPr marL="12700">
              <a:lnSpc>
                <a:spcPct val="100000"/>
              </a:lnSpc>
              <a:spcBef>
                <a:spcPts val="130"/>
              </a:spcBef>
            </a:pPr>
            <a:r>
              <a:rPr dirty="0" sz="1450" spc="30" b="1">
                <a:latin typeface="Arial"/>
                <a:cs typeface="Arial"/>
              </a:rPr>
              <a:t>…</a:t>
            </a:r>
            <a:endParaRPr sz="1450">
              <a:latin typeface="Arial"/>
              <a:cs typeface="Arial"/>
            </a:endParaRPr>
          </a:p>
        </p:txBody>
      </p:sp>
      <p:sp>
        <p:nvSpPr>
          <p:cNvPr id="21" name="object 21"/>
          <p:cNvSpPr txBox="1"/>
          <p:nvPr/>
        </p:nvSpPr>
        <p:spPr>
          <a:xfrm>
            <a:off x="5488821" y="3607553"/>
            <a:ext cx="213995" cy="251460"/>
          </a:xfrm>
          <a:prstGeom prst="rect">
            <a:avLst/>
          </a:prstGeom>
        </p:spPr>
        <p:txBody>
          <a:bodyPr wrap="square" lIns="0" tIns="16510" rIns="0" bIns="0" rtlCol="0" vert="horz">
            <a:spAutoFit/>
          </a:bodyPr>
          <a:lstStyle/>
          <a:p>
            <a:pPr marL="12700">
              <a:lnSpc>
                <a:spcPct val="100000"/>
              </a:lnSpc>
              <a:spcBef>
                <a:spcPts val="130"/>
              </a:spcBef>
            </a:pPr>
            <a:r>
              <a:rPr dirty="0" sz="1450" spc="30" b="1">
                <a:latin typeface="Arial"/>
                <a:cs typeface="Arial"/>
              </a:rPr>
              <a:t>…</a:t>
            </a:r>
            <a:endParaRPr sz="1450">
              <a:latin typeface="Arial"/>
              <a:cs typeface="Arial"/>
            </a:endParaRPr>
          </a:p>
        </p:txBody>
      </p:sp>
      <p:sp>
        <p:nvSpPr>
          <p:cNvPr id="22" name="object 22"/>
          <p:cNvSpPr txBox="1"/>
          <p:nvPr/>
        </p:nvSpPr>
        <p:spPr>
          <a:xfrm>
            <a:off x="6087756" y="3607553"/>
            <a:ext cx="213995" cy="251460"/>
          </a:xfrm>
          <a:prstGeom prst="rect">
            <a:avLst/>
          </a:prstGeom>
        </p:spPr>
        <p:txBody>
          <a:bodyPr wrap="square" lIns="0" tIns="16510" rIns="0" bIns="0" rtlCol="0" vert="horz">
            <a:spAutoFit/>
          </a:bodyPr>
          <a:lstStyle/>
          <a:p>
            <a:pPr marL="12700">
              <a:lnSpc>
                <a:spcPct val="100000"/>
              </a:lnSpc>
              <a:spcBef>
                <a:spcPts val="130"/>
              </a:spcBef>
            </a:pPr>
            <a:r>
              <a:rPr dirty="0" sz="1450" spc="30" b="1">
                <a:latin typeface="Arial"/>
                <a:cs typeface="Arial"/>
              </a:rPr>
              <a:t>…</a:t>
            </a:r>
            <a:endParaRPr sz="1450">
              <a:latin typeface="Arial"/>
              <a:cs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2700020" cy="560705"/>
          </a:xfrm>
          <a:prstGeom prst="rect"/>
        </p:spPr>
        <p:txBody>
          <a:bodyPr wrap="square" lIns="0" tIns="13970" rIns="0" bIns="0" rtlCol="0" vert="horz">
            <a:spAutoFit/>
          </a:bodyPr>
          <a:lstStyle/>
          <a:p>
            <a:pPr marL="12700">
              <a:lnSpc>
                <a:spcPct val="100000"/>
              </a:lnSpc>
              <a:spcBef>
                <a:spcPts val="110"/>
              </a:spcBef>
            </a:pPr>
            <a:r>
              <a:rPr dirty="0" spc="10"/>
              <a:t>软件测试过程</a:t>
            </a:r>
          </a:p>
        </p:txBody>
      </p:sp>
      <p:sp>
        <p:nvSpPr>
          <p:cNvPr id="3" name="object 3"/>
          <p:cNvSpPr/>
          <p:nvPr/>
        </p:nvSpPr>
        <p:spPr>
          <a:xfrm>
            <a:off x="1718957" y="2963417"/>
            <a:ext cx="314960" cy="66675"/>
          </a:xfrm>
          <a:custGeom>
            <a:avLst/>
            <a:gdLst/>
            <a:ahLst/>
            <a:cxnLst/>
            <a:rect l="l" t="t" r="r" b="b"/>
            <a:pathLst>
              <a:path w="314960" h="66675">
                <a:moveTo>
                  <a:pt x="265937" y="35814"/>
                </a:moveTo>
                <a:lnTo>
                  <a:pt x="265937" y="30480"/>
                </a:lnTo>
                <a:lnTo>
                  <a:pt x="262889" y="27432"/>
                </a:lnTo>
                <a:lnTo>
                  <a:pt x="2285" y="27432"/>
                </a:lnTo>
                <a:lnTo>
                  <a:pt x="0" y="30480"/>
                </a:lnTo>
                <a:lnTo>
                  <a:pt x="0" y="35814"/>
                </a:lnTo>
                <a:lnTo>
                  <a:pt x="2285" y="38862"/>
                </a:lnTo>
                <a:lnTo>
                  <a:pt x="262889" y="38862"/>
                </a:lnTo>
                <a:lnTo>
                  <a:pt x="265937" y="35814"/>
                </a:lnTo>
                <a:close/>
              </a:path>
              <a:path w="314960" h="66675">
                <a:moveTo>
                  <a:pt x="314705" y="32766"/>
                </a:moveTo>
                <a:lnTo>
                  <a:pt x="249173" y="0"/>
                </a:lnTo>
                <a:lnTo>
                  <a:pt x="249173" y="27432"/>
                </a:lnTo>
                <a:lnTo>
                  <a:pt x="262889" y="27432"/>
                </a:lnTo>
                <a:lnTo>
                  <a:pt x="265937" y="30480"/>
                </a:lnTo>
                <a:lnTo>
                  <a:pt x="265937" y="57717"/>
                </a:lnTo>
                <a:lnTo>
                  <a:pt x="314705" y="32766"/>
                </a:lnTo>
                <a:close/>
              </a:path>
              <a:path w="314960" h="66675">
                <a:moveTo>
                  <a:pt x="265937" y="57717"/>
                </a:moveTo>
                <a:lnTo>
                  <a:pt x="265937" y="35814"/>
                </a:lnTo>
                <a:lnTo>
                  <a:pt x="262889" y="38862"/>
                </a:lnTo>
                <a:lnTo>
                  <a:pt x="249173" y="38862"/>
                </a:lnTo>
                <a:lnTo>
                  <a:pt x="249173" y="66294"/>
                </a:lnTo>
                <a:lnTo>
                  <a:pt x="265937" y="57717"/>
                </a:lnTo>
                <a:close/>
              </a:path>
            </a:pathLst>
          </a:custGeom>
          <a:solidFill>
            <a:srgbClr val="000000"/>
          </a:solidFill>
        </p:spPr>
        <p:txBody>
          <a:bodyPr wrap="square" lIns="0" tIns="0" rIns="0" bIns="0" rtlCol="0"/>
          <a:lstStyle/>
          <a:p/>
        </p:txBody>
      </p:sp>
      <p:sp>
        <p:nvSpPr>
          <p:cNvPr id="4" name="object 4"/>
          <p:cNvSpPr/>
          <p:nvPr/>
        </p:nvSpPr>
        <p:spPr>
          <a:xfrm>
            <a:off x="1718957" y="3547109"/>
            <a:ext cx="314960" cy="66040"/>
          </a:xfrm>
          <a:custGeom>
            <a:avLst/>
            <a:gdLst/>
            <a:ahLst/>
            <a:cxnLst/>
            <a:rect l="l" t="t" r="r" b="b"/>
            <a:pathLst>
              <a:path w="314960" h="66039">
                <a:moveTo>
                  <a:pt x="265937" y="35814"/>
                </a:moveTo>
                <a:lnTo>
                  <a:pt x="265937" y="29718"/>
                </a:lnTo>
                <a:lnTo>
                  <a:pt x="262889" y="27432"/>
                </a:lnTo>
                <a:lnTo>
                  <a:pt x="2285" y="27432"/>
                </a:lnTo>
                <a:lnTo>
                  <a:pt x="0" y="29718"/>
                </a:lnTo>
                <a:lnTo>
                  <a:pt x="0" y="35814"/>
                </a:lnTo>
                <a:lnTo>
                  <a:pt x="2285" y="38100"/>
                </a:lnTo>
                <a:lnTo>
                  <a:pt x="262889" y="38100"/>
                </a:lnTo>
                <a:lnTo>
                  <a:pt x="265937" y="35814"/>
                </a:lnTo>
                <a:close/>
              </a:path>
              <a:path w="314960" h="66039">
                <a:moveTo>
                  <a:pt x="314705" y="32766"/>
                </a:moveTo>
                <a:lnTo>
                  <a:pt x="249173" y="0"/>
                </a:lnTo>
                <a:lnTo>
                  <a:pt x="249173" y="27432"/>
                </a:lnTo>
                <a:lnTo>
                  <a:pt x="262889" y="27432"/>
                </a:lnTo>
                <a:lnTo>
                  <a:pt x="265937" y="29718"/>
                </a:lnTo>
                <a:lnTo>
                  <a:pt x="265937" y="57150"/>
                </a:lnTo>
                <a:lnTo>
                  <a:pt x="314705" y="32766"/>
                </a:lnTo>
                <a:close/>
              </a:path>
              <a:path w="314960" h="66039">
                <a:moveTo>
                  <a:pt x="265937" y="57150"/>
                </a:moveTo>
                <a:lnTo>
                  <a:pt x="265937" y="35814"/>
                </a:lnTo>
                <a:lnTo>
                  <a:pt x="262889" y="38100"/>
                </a:lnTo>
                <a:lnTo>
                  <a:pt x="249173" y="38100"/>
                </a:lnTo>
                <a:lnTo>
                  <a:pt x="249173" y="65532"/>
                </a:lnTo>
                <a:lnTo>
                  <a:pt x="265937" y="57150"/>
                </a:lnTo>
                <a:close/>
              </a:path>
            </a:pathLst>
          </a:custGeom>
          <a:solidFill>
            <a:srgbClr val="000000"/>
          </a:solidFill>
        </p:spPr>
        <p:txBody>
          <a:bodyPr wrap="square" lIns="0" tIns="0" rIns="0" bIns="0" rtlCol="0"/>
          <a:lstStyle/>
          <a:p/>
        </p:txBody>
      </p:sp>
      <p:sp>
        <p:nvSpPr>
          <p:cNvPr id="5" name="object 5"/>
          <p:cNvSpPr/>
          <p:nvPr/>
        </p:nvSpPr>
        <p:spPr>
          <a:xfrm>
            <a:off x="1706765" y="4069841"/>
            <a:ext cx="314960" cy="66675"/>
          </a:xfrm>
          <a:custGeom>
            <a:avLst/>
            <a:gdLst/>
            <a:ahLst/>
            <a:cxnLst/>
            <a:rect l="l" t="t" r="r" b="b"/>
            <a:pathLst>
              <a:path w="314960" h="66675">
                <a:moveTo>
                  <a:pt x="265937" y="35814"/>
                </a:moveTo>
                <a:lnTo>
                  <a:pt x="265937" y="29718"/>
                </a:lnTo>
                <a:lnTo>
                  <a:pt x="262889" y="27432"/>
                </a:lnTo>
                <a:lnTo>
                  <a:pt x="2285" y="27432"/>
                </a:lnTo>
                <a:lnTo>
                  <a:pt x="0" y="29718"/>
                </a:lnTo>
                <a:lnTo>
                  <a:pt x="0" y="35814"/>
                </a:lnTo>
                <a:lnTo>
                  <a:pt x="2285" y="38862"/>
                </a:lnTo>
                <a:lnTo>
                  <a:pt x="262889" y="38862"/>
                </a:lnTo>
                <a:lnTo>
                  <a:pt x="265937" y="35814"/>
                </a:lnTo>
                <a:close/>
              </a:path>
              <a:path w="314960" h="66675">
                <a:moveTo>
                  <a:pt x="314705" y="32766"/>
                </a:moveTo>
                <a:lnTo>
                  <a:pt x="249173" y="0"/>
                </a:lnTo>
                <a:lnTo>
                  <a:pt x="249173" y="27432"/>
                </a:lnTo>
                <a:lnTo>
                  <a:pt x="262889" y="27432"/>
                </a:lnTo>
                <a:lnTo>
                  <a:pt x="265937" y="29718"/>
                </a:lnTo>
                <a:lnTo>
                  <a:pt x="265937" y="57717"/>
                </a:lnTo>
                <a:lnTo>
                  <a:pt x="314705" y="32766"/>
                </a:lnTo>
                <a:close/>
              </a:path>
              <a:path w="314960" h="66675">
                <a:moveTo>
                  <a:pt x="265937" y="57717"/>
                </a:moveTo>
                <a:lnTo>
                  <a:pt x="265937" y="35814"/>
                </a:lnTo>
                <a:lnTo>
                  <a:pt x="262889" y="38862"/>
                </a:lnTo>
                <a:lnTo>
                  <a:pt x="249173" y="38862"/>
                </a:lnTo>
                <a:lnTo>
                  <a:pt x="249173" y="66294"/>
                </a:lnTo>
                <a:lnTo>
                  <a:pt x="265937" y="57717"/>
                </a:lnTo>
                <a:close/>
              </a:path>
            </a:pathLst>
          </a:custGeom>
          <a:solidFill>
            <a:srgbClr val="000000"/>
          </a:solidFill>
        </p:spPr>
        <p:txBody>
          <a:bodyPr wrap="square" lIns="0" tIns="0" rIns="0" bIns="0" rtlCol="0"/>
          <a:lstStyle/>
          <a:p/>
        </p:txBody>
      </p:sp>
      <p:sp>
        <p:nvSpPr>
          <p:cNvPr id="6" name="object 6"/>
          <p:cNvSpPr/>
          <p:nvPr/>
        </p:nvSpPr>
        <p:spPr>
          <a:xfrm>
            <a:off x="1718957" y="4939284"/>
            <a:ext cx="314960" cy="66675"/>
          </a:xfrm>
          <a:custGeom>
            <a:avLst/>
            <a:gdLst/>
            <a:ahLst/>
            <a:cxnLst/>
            <a:rect l="l" t="t" r="r" b="b"/>
            <a:pathLst>
              <a:path w="314960" h="66675">
                <a:moveTo>
                  <a:pt x="265937" y="35814"/>
                </a:moveTo>
                <a:lnTo>
                  <a:pt x="265937" y="30480"/>
                </a:lnTo>
                <a:lnTo>
                  <a:pt x="262889" y="27432"/>
                </a:lnTo>
                <a:lnTo>
                  <a:pt x="2285" y="27432"/>
                </a:lnTo>
                <a:lnTo>
                  <a:pt x="0" y="30480"/>
                </a:lnTo>
                <a:lnTo>
                  <a:pt x="0" y="35814"/>
                </a:lnTo>
                <a:lnTo>
                  <a:pt x="2285" y="38862"/>
                </a:lnTo>
                <a:lnTo>
                  <a:pt x="262889" y="38862"/>
                </a:lnTo>
                <a:lnTo>
                  <a:pt x="265937" y="35814"/>
                </a:lnTo>
                <a:close/>
              </a:path>
              <a:path w="314960" h="66675">
                <a:moveTo>
                  <a:pt x="314705" y="33528"/>
                </a:moveTo>
                <a:lnTo>
                  <a:pt x="249173" y="0"/>
                </a:lnTo>
                <a:lnTo>
                  <a:pt x="249173" y="27432"/>
                </a:lnTo>
                <a:lnTo>
                  <a:pt x="262889" y="27432"/>
                </a:lnTo>
                <a:lnTo>
                  <a:pt x="265937" y="30480"/>
                </a:lnTo>
                <a:lnTo>
                  <a:pt x="265937" y="57912"/>
                </a:lnTo>
                <a:lnTo>
                  <a:pt x="314705" y="33528"/>
                </a:lnTo>
                <a:close/>
              </a:path>
              <a:path w="314960" h="66675">
                <a:moveTo>
                  <a:pt x="265937" y="57912"/>
                </a:moveTo>
                <a:lnTo>
                  <a:pt x="265937" y="35814"/>
                </a:lnTo>
                <a:lnTo>
                  <a:pt x="262889" y="38862"/>
                </a:lnTo>
                <a:lnTo>
                  <a:pt x="249173" y="38862"/>
                </a:lnTo>
                <a:lnTo>
                  <a:pt x="249173" y="66294"/>
                </a:lnTo>
                <a:lnTo>
                  <a:pt x="265937" y="57912"/>
                </a:lnTo>
                <a:close/>
              </a:path>
            </a:pathLst>
          </a:custGeom>
          <a:solidFill>
            <a:srgbClr val="000000"/>
          </a:solidFill>
        </p:spPr>
        <p:txBody>
          <a:bodyPr wrap="square" lIns="0" tIns="0" rIns="0" bIns="0" rtlCol="0"/>
          <a:lstStyle/>
          <a:p/>
        </p:txBody>
      </p:sp>
      <p:sp>
        <p:nvSpPr>
          <p:cNvPr id="7" name="object 7"/>
          <p:cNvSpPr/>
          <p:nvPr/>
        </p:nvSpPr>
        <p:spPr>
          <a:xfrm>
            <a:off x="2961017" y="2810255"/>
            <a:ext cx="0" cy="2297430"/>
          </a:xfrm>
          <a:custGeom>
            <a:avLst/>
            <a:gdLst/>
            <a:ahLst/>
            <a:cxnLst/>
            <a:rect l="l" t="t" r="r" b="b"/>
            <a:pathLst>
              <a:path w="0" h="2297429">
                <a:moveTo>
                  <a:pt x="0" y="0"/>
                </a:moveTo>
                <a:lnTo>
                  <a:pt x="0" y="2297430"/>
                </a:lnTo>
              </a:path>
            </a:pathLst>
          </a:custGeom>
          <a:ln w="8178">
            <a:solidFill>
              <a:srgbClr val="000000"/>
            </a:solidFill>
          </a:ln>
        </p:spPr>
        <p:txBody>
          <a:bodyPr wrap="square" lIns="0" tIns="0" rIns="0" bIns="0" rtlCol="0"/>
          <a:lstStyle/>
          <a:p/>
        </p:txBody>
      </p:sp>
      <p:sp>
        <p:nvSpPr>
          <p:cNvPr id="8" name="object 8"/>
          <p:cNvSpPr/>
          <p:nvPr/>
        </p:nvSpPr>
        <p:spPr>
          <a:xfrm>
            <a:off x="3854843" y="3054095"/>
            <a:ext cx="66040" cy="750570"/>
          </a:xfrm>
          <a:custGeom>
            <a:avLst/>
            <a:gdLst/>
            <a:ahLst/>
            <a:cxnLst/>
            <a:rect l="l" t="t" r="r" b="b"/>
            <a:pathLst>
              <a:path w="66039" h="750570">
                <a:moveTo>
                  <a:pt x="65532" y="684276"/>
                </a:moveTo>
                <a:lnTo>
                  <a:pt x="0" y="684276"/>
                </a:lnTo>
                <a:lnTo>
                  <a:pt x="27432" y="739777"/>
                </a:lnTo>
                <a:lnTo>
                  <a:pt x="27432" y="698754"/>
                </a:lnTo>
                <a:lnTo>
                  <a:pt x="29718" y="701040"/>
                </a:lnTo>
                <a:lnTo>
                  <a:pt x="35814" y="701040"/>
                </a:lnTo>
                <a:lnTo>
                  <a:pt x="38100" y="698754"/>
                </a:lnTo>
                <a:lnTo>
                  <a:pt x="38100" y="739777"/>
                </a:lnTo>
                <a:lnTo>
                  <a:pt x="65532" y="684276"/>
                </a:lnTo>
                <a:close/>
              </a:path>
              <a:path w="66039" h="750570">
                <a:moveTo>
                  <a:pt x="38100" y="684276"/>
                </a:moveTo>
                <a:lnTo>
                  <a:pt x="38100" y="2286"/>
                </a:lnTo>
                <a:lnTo>
                  <a:pt x="35814" y="0"/>
                </a:lnTo>
                <a:lnTo>
                  <a:pt x="29718" y="0"/>
                </a:lnTo>
                <a:lnTo>
                  <a:pt x="27432" y="2286"/>
                </a:lnTo>
                <a:lnTo>
                  <a:pt x="27432" y="684276"/>
                </a:lnTo>
                <a:lnTo>
                  <a:pt x="38100" y="684276"/>
                </a:lnTo>
                <a:close/>
              </a:path>
              <a:path w="66039" h="750570">
                <a:moveTo>
                  <a:pt x="38100" y="739777"/>
                </a:moveTo>
                <a:lnTo>
                  <a:pt x="38100" y="698754"/>
                </a:lnTo>
                <a:lnTo>
                  <a:pt x="35814" y="701040"/>
                </a:lnTo>
                <a:lnTo>
                  <a:pt x="29718" y="701040"/>
                </a:lnTo>
                <a:lnTo>
                  <a:pt x="27432" y="698754"/>
                </a:lnTo>
                <a:lnTo>
                  <a:pt x="27432" y="739777"/>
                </a:lnTo>
                <a:lnTo>
                  <a:pt x="32766" y="750570"/>
                </a:lnTo>
                <a:lnTo>
                  <a:pt x="38100" y="739777"/>
                </a:lnTo>
                <a:close/>
              </a:path>
            </a:pathLst>
          </a:custGeom>
          <a:solidFill>
            <a:srgbClr val="000000"/>
          </a:solidFill>
        </p:spPr>
        <p:txBody>
          <a:bodyPr wrap="square" lIns="0" tIns="0" rIns="0" bIns="0" rtlCol="0"/>
          <a:lstStyle/>
          <a:p/>
        </p:txBody>
      </p:sp>
      <p:sp>
        <p:nvSpPr>
          <p:cNvPr id="9" name="object 9"/>
          <p:cNvSpPr/>
          <p:nvPr/>
        </p:nvSpPr>
        <p:spPr>
          <a:xfrm>
            <a:off x="2708795" y="4913376"/>
            <a:ext cx="252221" cy="66293"/>
          </a:xfrm>
          <a:prstGeom prst="rect">
            <a:avLst/>
          </a:prstGeom>
          <a:blipFill>
            <a:blip r:embed="rId2" cstate="print"/>
            <a:stretch>
              <a:fillRect/>
            </a:stretch>
          </a:blipFill>
        </p:spPr>
        <p:txBody>
          <a:bodyPr wrap="square" lIns="0" tIns="0" rIns="0" bIns="0" rtlCol="0"/>
          <a:lstStyle/>
          <a:p/>
        </p:txBody>
      </p:sp>
      <p:sp>
        <p:nvSpPr>
          <p:cNvPr id="10" name="object 10"/>
          <p:cNvSpPr/>
          <p:nvPr/>
        </p:nvSpPr>
        <p:spPr>
          <a:xfrm>
            <a:off x="2708795" y="3497579"/>
            <a:ext cx="252221" cy="65532"/>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2719463" y="2939033"/>
            <a:ext cx="252221" cy="65532"/>
          </a:xfrm>
          <a:prstGeom prst="rect">
            <a:avLst/>
          </a:prstGeom>
          <a:blipFill>
            <a:blip r:embed="rId3" cstate="print"/>
            <a:stretch>
              <a:fillRect/>
            </a:stretch>
          </a:blipFill>
        </p:spPr>
        <p:txBody>
          <a:bodyPr wrap="square" lIns="0" tIns="0" rIns="0" bIns="0" rtlCol="0"/>
          <a:lstStyle/>
          <a:p/>
        </p:txBody>
      </p:sp>
      <p:sp>
        <p:nvSpPr>
          <p:cNvPr id="12" name="object 12"/>
          <p:cNvSpPr/>
          <p:nvPr/>
        </p:nvSpPr>
        <p:spPr>
          <a:xfrm>
            <a:off x="2720987" y="4043934"/>
            <a:ext cx="252221" cy="65532"/>
          </a:xfrm>
          <a:prstGeom prst="rect">
            <a:avLst/>
          </a:prstGeom>
          <a:blipFill>
            <a:blip r:embed="rId3" cstate="print"/>
            <a:stretch>
              <a:fillRect/>
            </a:stretch>
          </a:blipFill>
        </p:spPr>
        <p:txBody>
          <a:bodyPr wrap="square" lIns="0" tIns="0" rIns="0" bIns="0" rtlCol="0"/>
          <a:lstStyle/>
          <a:p/>
        </p:txBody>
      </p:sp>
      <p:sp>
        <p:nvSpPr>
          <p:cNvPr id="13" name="object 13"/>
          <p:cNvSpPr/>
          <p:nvPr/>
        </p:nvSpPr>
        <p:spPr>
          <a:xfrm>
            <a:off x="2954921" y="3957828"/>
            <a:ext cx="501015" cy="66040"/>
          </a:xfrm>
          <a:custGeom>
            <a:avLst/>
            <a:gdLst/>
            <a:ahLst/>
            <a:cxnLst/>
            <a:rect l="l" t="t" r="r" b="b"/>
            <a:pathLst>
              <a:path w="501014" h="66039">
                <a:moveTo>
                  <a:pt x="451865" y="35814"/>
                </a:moveTo>
                <a:lnTo>
                  <a:pt x="451865" y="29718"/>
                </a:lnTo>
                <a:lnTo>
                  <a:pt x="448817" y="27432"/>
                </a:lnTo>
                <a:lnTo>
                  <a:pt x="3047" y="27432"/>
                </a:lnTo>
                <a:lnTo>
                  <a:pt x="0" y="29718"/>
                </a:lnTo>
                <a:lnTo>
                  <a:pt x="0" y="35814"/>
                </a:lnTo>
                <a:lnTo>
                  <a:pt x="3047" y="38100"/>
                </a:lnTo>
                <a:lnTo>
                  <a:pt x="448817" y="38100"/>
                </a:lnTo>
                <a:lnTo>
                  <a:pt x="451865" y="35814"/>
                </a:lnTo>
                <a:close/>
              </a:path>
              <a:path w="501014" h="66039">
                <a:moveTo>
                  <a:pt x="500633" y="32766"/>
                </a:moveTo>
                <a:lnTo>
                  <a:pt x="435101" y="0"/>
                </a:lnTo>
                <a:lnTo>
                  <a:pt x="435101" y="27432"/>
                </a:lnTo>
                <a:lnTo>
                  <a:pt x="448817" y="27432"/>
                </a:lnTo>
                <a:lnTo>
                  <a:pt x="451865" y="29718"/>
                </a:lnTo>
                <a:lnTo>
                  <a:pt x="451865" y="57150"/>
                </a:lnTo>
                <a:lnTo>
                  <a:pt x="500633" y="32766"/>
                </a:lnTo>
                <a:close/>
              </a:path>
              <a:path w="501014" h="66039">
                <a:moveTo>
                  <a:pt x="451865" y="57150"/>
                </a:moveTo>
                <a:lnTo>
                  <a:pt x="451865" y="35814"/>
                </a:lnTo>
                <a:lnTo>
                  <a:pt x="448817" y="38100"/>
                </a:lnTo>
                <a:lnTo>
                  <a:pt x="435101" y="38100"/>
                </a:lnTo>
                <a:lnTo>
                  <a:pt x="435101" y="65532"/>
                </a:lnTo>
                <a:lnTo>
                  <a:pt x="451865" y="57150"/>
                </a:lnTo>
                <a:close/>
              </a:path>
            </a:pathLst>
          </a:custGeom>
          <a:solidFill>
            <a:srgbClr val="000000"/>
          </a:solidFill>
        </p:spPr>
        <p:txBody>
          <a:bodyPr wrap="square" lIns="0" tIns="0" rIns="0" bIns="0" rtlCol="0"/>
          <a:lstStyle/>
          <a:p/>
        </p:txBody>
      </p:sp>
      <p:sp>
        <p:nvSpPr>
          <p:cNvPr id="14" name="object 14"/>
          <p:cNvSpPr/>
          <p:nvPr/>
        </p:nvSpPr>
        <p:spPr>
          <a:xfrm>
            <a:off x="4376813" y="3957828"/>
            <a:ext cx="685800" cy="66040"/>
          </a:xfrm>
          <a:custGeom>
            <a:avLst/>
            <a:gdLst/>
            <a:ahLst/>
            <a:cxnLst/>
            <a:rect l="l" t="t" r="r" b="b"/>
            <a:pathLst>
              <a:path w="685800" h="66039">
                <a:moveTo>
                  <a:pt x="637032" y="35814"/>
                </a:moveTo>
                <a:lnTo>
                  <a:pt x="637032" y="29718"/>
                </a:lnTo>
                <a:lnTo>
                  <a:pt x="634746" y="27432"/>
                </a:lnTo>
                <a:lnTo>
                  <a:pt x="3048" y="27432"/>
                </a:lnTo>
                <a:lnTo>
                  <a:pt x="0" y="29718"/>
                </a:lnTo>
                <a:lnTo>
                  <a:pt x="0" y="35814"/>
                </a:lnTo>
                <a:lnTo>
                  <a:pt x="3048" y="38100"/>
                </a:lnTo>
                <a:lnTo>
                  <a:pt x="634746" y="38100"/>
                </a:lnTo>
                <a:lnTo>
                  <a:pt x="637032" y="35814"/>
                </a:lnTo>
                <a:close/>
              </a:path>
              <a:path w="685800" h="66039">
                <a:moveTo>
                  <a:pt x="685800" y="32766"/>
                </a:moveTo>
                <a:lnTo>
                  <a:pt x="620268" y="0"/>
                </a:lnTo>
                <a:lnTo>
                  <a:pt x="620268" y="27432"/>
                </a:lnTo>
                <a:lnTo>
                  <a:pt x="634746" y="27432"/>
                </a:lnTo>
                <a:lnTo>
                  <a:pt x="637032" y="29718"/>
                </a:lnTo>
                <a:lnTo>
                  <a:pt x="637032" y="57150"/>
                </a:lnTo>
                <a:lnTo>
                  <a:pt x="685800" y="32766"/>
                </a:lnTo>
                <a:close/>
              </a:path>
              <a:path w="685800" h="66039">
                <a:moveTo>
                  <a:pt x="637032" y="57150"/>
                </a:moveTo>
                <a:lnTo>
                  <a:pt x="637032" y="35814"/>
                </a:lnTo>
                <a:lnTo>
                  <a:pt x="634746" y="38100"/>
                </a:lnTo>
                <a:lnTo>
                  <a:pt x="620268" y="38100"/>
                </a:lnTo>
                <a:lnTo>
                  <a:pt x="620268" y="65532"/>
                </a:lnTo>
                <a:lnTo>
                  <a:pt x="637032" y="57150"/>
                </a:lnTo>
                <a:close/>
              </a:path>
            </a:pathLst>
          </a:custGeom>
          <a:solidFill>
            <a:srgbClr val="000000"/>
          </a:solidFill>
        </p:spPr>
        <p:txBody>
          <a:bodyPr wrap="square" lIns="0" tIns="0" rIns="0" bIns="0" rtlCol="0"/>
          <a:lstStyle/>
          <a:p/>
        </p:txBody>
      </p:sp>
      <p:sp>
        <p:nvSpPr>
          <p:cNvPr id="15" name="object 15"/>
          <p:cNvSpPr/>
          <p:nvPr/>
        </p:nvSpPr>
        <p:spPr>
          <a:xfrm>
            <a:off x="5985395" y="3957828"/>
            <a:ext cx="685800" cy="66040"/>
          </a:xfrm>
          <a:custGeom>
            <a:avLst/>
            <a:gdLst/>
            <a:ahLst/>
            <a:cxnLst/>
            <a:rect l="l" t="t" r="r" b="b"/>
            <a:pathLst>
              <a:path w="685800" h="66039">
                <a:moveTo>
                  <a:pt x="637032" y="35814"/>
                </a:moveTo>
                <a:lnTo>
                  <a:pt x="637032" y="29718"/>
                </a:lnTo>
                <a:lnTo>
                  <a:pt x="634746" y="27432"/>
                </a:lnTo>
                <a:lnTo>
                  <a:pt x="3048" y="27432"/>
                </a:lnTo>
                <a:lnTo>
                  <a:pt x="0" y="29718"/>
                </a:lnTo>
                <a:lnTo>
                  <a:pt x="0" y="35814"/>
                </a:lnTo>
                <a:lnTo>
                  <a:pt x="3048" y="38100"/>
                </a:lnTo>
                <a:lnTo>
                  <a:pt x="634746" y="38100"/>
                </a:lnTo>
                <a:lnTo>
                  <a:pt x="637032" y="35814"/>
                </a:lnTo>
                <a:close/>
              </a:path>
              <a:path w="685800" h="66039">
                <a:moveTo>
                  <a:pt x="685800" y="32766"/>
                </a:moveTo>
                <a:lnTo>
                  <a:pt x="620268" y="0"/>
                </a:lnTo>
                <a:lnTo>
                  <a:pt x="620268" y="27432"/>
                </a:lnTo>
                <a:lnTo>
                  <a:pt x="634746" y="27432"/>
                </a:lnTo>
                <a:lnTo>
                  <a:pt x="637032" y="29718"/>
                </a:lnTo>
                <a:lnTo>
                  <a:pt x="637032" y="57150"/>
                </a:lnTo>
                <a:lnTo>
                  <a:pt x="685800" y="32766"/>
                </a:lnTo>
                <a:close/>
              </a:path>
              <a:path w="685800" h="66039">
                <a:moveTo>
                  <a:pt x="637032" y="57150"/>
                </a:moveTo>
                <a:lnTo>
                  <a:pt x="637032" y="35814"/>
                </a:lnTo>
                <a:lnTo>
                  <a:pt x="634746" y="38100"/>
                </a:lnTo>
                <a:lnTo>
                  <a:pt x="620268" y="38100"/>
                </a:lnTo>
                <a:lnTo>
                  <a:pt x="620268" y="65532"/>
                </a:lnTo>
                <a:lnTo>
                  <a:pt x="637032" y="57150"/>
                </a:lnTo>
                <a:close/>
              </a:path>
            </a:pathLst>
          </a:custGeom>
          <a:solidFill>
            <a:srgbClr val="000000"/>
          </a:solidFill>
        </p:spPr>
        <p:txBody>
          <a:bodyPr wrap="square" lIns="0" tIns="0" rIns="0" bIns="0" rtlCol="0"/>
          <a:lstStyle/>
          <a:p/>
        </p:txBody>
      </p:sp>
      <p:sp>
        <p:nvSpPr>
          <p:cNvPr id="16" name="object 16"/>
          <p:cNvSpPr/>
          <p:nvPr/>
        </p:nvSpPr>
        <p:spPr>
          <a:xfrm>
            <a:off x="7593203" y="3957828"/>
            <a:ext cx="685165" cy="66040"/>
          </a:xfrm>
          <a:custGeom>
            <a:avLst/>
            <a:gdLst/>
            <a:ahLst/>
            <a:cxnLst/>
            <a:rect l="l" t="t" r="r" b="b"/>
            <a:pathLst>
              <a:path w="685165" h="66039">
                <a:moveTo>
                  <a:pt x="636269" y="35814"/>
                </a:moveTo>
                <a:lnTo>
                  <a:pt x="636269" y="29718"/>
                </a:lnTo>
                <a:lnTo>
                  <a:pt x="633983" y="27432"/>
                </a:lnTo>
                <a:lnTo>
                  <a:pt x="2285" y="27432"/>
                </a:lnTo>
                <a:lnTo>
                  <a:pt x="0" y="29718"/>
                </a:lnTo>
                <a:lnTo>
                  <a:pt x="0" y="35814"/>
                </a:lnTo>
                <a:lnTo>
                  <a:pt x="2285" y="38100"/>
                </a:lnTo>
                <a:lnTo>
                  <a:pt x="633983" y="38100"/>
                </a:lnTo>
                <a:lnTo>
                  <a:pt x="636269" y="35814"/>
                </a:lnTo>
                <a:close/>
              </a:path>
              <a:path w="685165" h="66039">
                <a:moveTo>
                  <a:pt x="685037" y="32766"/>
                </a:moveTo>
                <a:lnTo>
                  <a:pt x="620267" y="0"/>
                </a:lnTo>
                <a:lnTo>
                  <a:pt x="620267" y="27432"/>
                </a:lnTo>
                <a:lnTo>
                  <a:pt x="633983" y="27432"/>
                </a:lnTo>
                <a:lnTo>
                  <a:pt x="636269" y="29718"/>
                </a:lnTo>
                <a:lnTo>
                  <a:pt x="636269" y="57436"/>
                </a:lnTo>
                <a:lnTo>
                  <a:pt x="685037" y="32766"/>
                </a:lnTo>
                <a:close/>
              </a:path>
              <a:path w="685165" h="66039">
                <a:moveTo>
                  <a:pt x="636269" y="57436"/>
                </a:moveTo>
                <a:lnTo>
                  <a:pt x="636269" y="35814"/>
                </a:lnTo>
                <a:lnTo>
                  <a:pt x="633983" y="38100"/>
                </a:lnTo>
                <a:lnTo>
                  <a:pt x="620267" y="38100"/>
                </a:lnTo>
                <a:lnTo>
                  <a:pt x="620267" y="65532"/>
                </a:lnTo>
                <a:lnTo>
                  <a:pt x="636269" y="57436"/>
                </a:lnTo>
                <a:close/>
              </a:path>
            </a:pathLst>
          </a:custGeom>
          <a:solidFill>
            <a:srgbClr val="000000"/>
          </a:solidFill>
        </p:spPr>
        <p:txBody>
          <a:bodyPr wrap="square" lIns="0" tIns="0" rIns="0" bIns="0" rtlCol="0"/>
          <a:lstStyle/>
          <a:p/>
        </p:txBody>
      </p:sp>
      <p:sp>
        <p:nvSpPr>
          <p:cNvPr id="17" name="object 17"/>
          <p:cNvSpPr/>
          <p:nvPr/>
        </p:nvSpPr>
        <p:spPr>
          <a:xfrm>
            <a:off x="5449709" y="3115817"/>
            <a:ext cx="66040" cy="688975"/>
          </a:xfrm>
          <a:custGeom>
            <a:avLst/>
            <a:gdLst/>
            <a:ahLst/>
            <a:cxnLst/>
            <a:rect l="l" t="t" r="r" b="b"/>
            <a:pathLst>
              <a:path w="66039" h="688975">
                <a:moveTo>
                  <a:pt x="65532" y="622554"/>
                </a:moveTo>
                <a:lnTo>
                  <a:pt x="0" y="622554"/>
                </a:lnTo>
                <a:lnTo>
                  <a:pt x="27432" y="678055"/>
                </a:lnTo>
                <a:lnTo>
                  <a:pt x="27432" y="637032"/>
                </a:lnTo>
                <a:lnTo>
                  <a:pt x="29718" y="639318"/>
                </a:lnTo>
                <a:lnTo>
                  <a:pt x="35814" y="639318"/>
                </a:lnTo>
                <a:lnTo>
                  <a:pt x="38100" y="637032"/>
                </a:lnTo>
                <a:lnTo>
                  <a:pt x="38100" y="678055"/>
                </a:lnTo>
                <a:lnTo>
                  <a:pt x="65532" y="622554"/>
                </a:lnTo>
                <a:close/>
              </a:path>
              <a:path w="66039" h="688975">
                <a:moveTo>
                  <a:pt x="38100" y="622554"/>
                </a:moveTo>
                <a:lnTo>
                  <a:pt x="38099" y="2286"/>
                </a:lnTo>
                <a:lnTo>
                  <a:pt x="35814" y="0"/>
                </a:lnTo>
                <a:lnTo>
                  <a:pt x="29718" y="0"/>
                </a:lnTo>
                <a:lnTo>
                  <a:pt x="27431" y="2286"/>
                </a:lnTo>
                <a:lnTo>
                  <a:pt x="27432" y="622554"/>
                </a:lnTo>
                <a:lnTo>
                  <a:pt x="38100" y="622554"/>
                </a:lnTo>
                <a:close/>
              </a:path>
              <a:path w="66039" h="688975">
                <a:moveTo>
                  <a:pt x="38100" y="678055"/>
                </a:moveTo>
                <a:lnTo>
                  <a:pt x="38100" y="637032"/>
                </a:lnTo>
                <a:lnTo>
                  <a:pt x="35814" y="639318"/>
                </a:lnTo>
                <a:lnTo>
                  <a:pt x="29718" y="639318"/>
                </a:lnTo>
                <a:lnTo>
                  <a:pt x="27432" y="637032"/>
                </a:lnTo>
                <a:lnTo>
                  <a:pt x="27432" y="678055"/>
                </a:lnTo>
                <a:lnTo>
                  <a:pt x="32766" y="688848"/>
                </a:lnTo>
                <a:lnTo>
                  <a:pt x="38100" y="678055"/>
                </a:lnTo>
                <a:close/>
              </a:path>
            </a:pathLst>
          </a:custGeom>
          <a:solidFill>
            <a:srgbClr val="000000"/>
          </a:solidFill>
        </p:spPr>
        <p:txBody>
          <a:bodyPr wrap="square" lIns="0" tIns="0" rIns="0" bIns="0" rtlCol="0"/>
          <a:lstStyle/>
          <a:p/>
        </p:txBody>
      </p:sp>
      <p:sp>
        <p:nvSpPr>
          <p:cNvPr id="18" name="object 18"/>
          <p:cNvSpPr/>
          <p:nvPr/>
        </p:nvSpPr>
        <p:spPr>
          <a:xfrm>
            <a:off x="7046086" y="3115817"/>
            <a:ext cx="66040" cy="688975"/>
          </a:xfrm>
          <a:custGeom>
            <a:avLst/>
            <a:gdLst/>
            <a:ahLst/>
            <a:cxnLst/>
            <a:rect l="l" t="t" r="r" b="b"/>
            <a:pathLst>
              <a:path w="66040" h="688975">
                <a:moveTo>
                  <a:pt x="65532" y="622554"/>
                </a:moveTo>
                <a:lnTo>
                  <a:pt x="0" y="622554"/>
                </a:lnTo>
                <a:lnTo>
                  <a:pt x="27432" y="678055"/>
                </a:lnTo>
                <a:lnTo>
                  <a:pt x="27432" y="637032"/>
                </a:lnTo>
                <a:lnTo>
                  <a:pt x="29718" y="639318"/>
                </a:lnTo>
                <a:lnTo>
                  <a:pt x="35814" y="639318"/>
                </a:lnTo>
                <a:lnTo>
                  <a:pt x="38100" y="637032"/>
                </a:lnTo>
                <a:lnTo>
                  <a:pt x="38100" y="678055"/>
                </a:lnTo>
                <a:lnTo>
                  <a:pt x="65532" y="622554"/>
                </a:lnTo>
                <a:close/>
              </a:path>
              <a:path w="66040" h="688975">
                <a:moveTo>
                  <a:pt x="38100" y="622554"/>
                </a:moveTo>
                <a:lnTo>
                  <a:pt x="38099" y="2286"/>
                </a:lnTo>
                <a:lnTo>
                  <a:pt x="35814" y="0"/>
                </a:lnTo>
                <a:lnTo>
                  <a:pt x="29718" y="0"/>
                </a:lnTo>
                <a:lnTo>
                  <a:pt x="27431" y="2286"/>
                </a:lnTo>
                <a:lnTo>
                  <a:pt x="27432" y="622554"/>
                </a:lnTo>
                <a:lnTo>
                  <a:pt x="38100" y="622554"/>
                </a:lnTo>
                <a:close/>
              </a:path>
              <a:path w="66040" h="688975">
                <a:moveTo>
                  <a:pt x="38100" y="678055"/>
                </a:moveTo>
                <a:lnTo>
                  <a:pt x="38100" y="637032"/>
                </a:lnTo>
                <a:lnTo>
                  <a:pt x="35814" y="639318"/>
                </a:lnTo>
                <a:lnTo>
                  <a:pt x="29718" y="639318"/>
                </a:lnTo>
                <a:lnTo>
                  <a:pt x="27432" y="637032"/>
                </a:lnTo>
                <a:lnTo>
                  <a:pt x="27432" y="678055"/>
                </a:lnTo>
                <a:lnTo>
                  <a:pt x="32766" y="688848"/>
                </a:lnTo>
                <a:lnTo>
                  <a:pt x="38100" y="678055"/>
                </a:lnTo>
                <a:close/>
              </a:path>
            </a:pathLst>
          </a:custGeom>
          <a:solidFill>
            <a:srgbClr val="000000"/>
          </a:solidFill>
        </p:spPr>
        <p:txBody>
          <a:bodyPr wrap="square" lIns="0" tIns="0" rIns="0" bIns="0" rtlCol="0"/>
          <a:lstStyle/>
          <a:p/>
        </p:txBody>
      </p:sp>
      <p:sp>
        <p:nvSpPr>
          <p:cNvPr id="19" name="object 19"/>
          <p:cNvSpPr/>
          <p:nvPr/>
        </p:nvSpPr>
        <p:spPr>
          <a:xfrm>
            <a:off x="8678303" y="3115817"/>
            <a:ext cx="64769" cy="688975"/>
          </a:xfrm>
          <a:custGeom>
            <a:avLst/>
            <a:gdLst/>
            <a:ahLst/>
            <a:cxnLst/>
            <a:rect l="l" t="t" r="r" b="b"/>
            <a:pathLst>
              <a:path w="64770" h="688975">
                <a:moveTo>
                  <a:pt x="64770" y="622554"/>
                </a:moveTo>
                <a:lnTo>
                  <a:pt x="0" y="622554"/>
                </a:lnTo>
                <a:lnTo>
                  <a:pt x="26670" y="676514"/>
                </a:lnTo>
                <a:lnTo>
                  <a:pt x="26670" y="637032"/>
                </a:lnTo>
                <a:lnTo>
                  <a:pt x="29718" y="639318"/>
                </a:lnTo>
                <a:lnTo>
                  <a:pt x="35052" y="639318"/>
                </a:lnTo>
                <a:lnTo>
                  <a:pt x="38100" y="637032"/>
                </a:lnTo>
                <a:lnTo>
                  <a:pt x="38100" y="677799"/>
                </a:lnTo>
                <a:lnTo>
                  <a:pt x="64770" y="622554"/>
                </a:lnTo>
                <a:close/>
              </a:path>
              <a:path w="64770" h="688975">
                <a:moveTo>
                  <a:pt x="38100" y="622554"/>
                </a:moveTo>
                <a:lnTo>
                  <a:pt x="38100" y="2286"/>
                </a:lnTo>
                <a:lnTo>
                  <a:pt x="35052" y="0"/>
                </a:lnTo>
                <a:lnTo>
                  <a:pt x="29718" y="0"/>
                </a:lnTo>
                <a:lnTo>
                  <a:pt x="26670" y="2286"/>
                </a:lnTo>
                <a:lnTo>
                  <a:pt x="26670" y="622554"/>
                </a:lnTo>
                <a:lnTo>
                  <a:pt x="38100" y="622554"/>
                </a:lnTo>
                <a:close/>
              </a:path>
              <a:path w="64770" h="688975">
                <a:moveTo>
                  <a:pt x="38100" y="677799"/>
                </a:moveTo>
                <a:lnTo>
                  <a:pt x="38100" y="637032"/>
                </a:lnTo>
                <a:lnTo>
                  <a:pt x="35052" y="639318"/>
                </a:lnTo>
                <a:lnTo>
                  <a:pt x="29718" y="639318"/>
                </a:lnTo>
                <a:lnTo>
                  <a:pt x="26670" y="637032"/>
                </a:lnTo>
                <a:lnTo>
                  <a:pt x="26670" y="676514"/>
                </a:lnTo>
                <a:lnTo>
                  <a:pt x="32766" y="688848"/>
                </a:lnTo>
                <a:lnTo>
                  <a:pt x="38100" y="677799"/>
                </a:lnTo>
                <a:close/>
              </a:path>
            </a:pathLst>
          </a:custGeom>
          <a:solidFill>
            <a:srgbClr val="000000"/>
          </a:solidFill>
        </p:spPr>
        <p:txBody>
          <a:bodyPr wrap="square" lIns="0" tIns="0" rIns="0" bIns="0" rtlCol="0"/>
          <a:lstStyle/>
          <a:p/>
        </p:txBody>
      </p:sp>
      <p:sp>
        <p:nvSpPr>
          <p:cNvPr id="20" name="object 20"/>
          <p:cNvSpPr txBox="1"/>
          <p:nvPr/>
        </p:nvSpPr>
        <p:spPr>
          <a:xfrm>
            <a:off x="2033663" y="2810255"/>
            <a:ext cx="680720" cy="311150"/>
          </a:xfrm>
          <a:prstGeom prst="rect">
            <a:avLst/>
          </a:prstGeom>
          <a:solidFill>
            <a:srgbClr val="EFEDE3"/>
          </a:solidFill>
          <a:ln w="8178">
            <a:solidFill>
              <a:srgbClr val="000000"/>
            </a:solidFill>
          </a:ln>
        </p:spPr>
        <p:txBody>
          <a:bodyPr wrap="square" lIns="0" tIns="67310" rIns="0" bIns="0" rtlCol="0" vert="horz">
            <a:spAutoFit/>
          </a:bodyPr>
          <a:lstStyle/>
          <a:p>
            <a:pPr marL="35560">
              <a:lnSpc>
                <a:spcPct val="100000"/>
              </a:lnSpc>
              <a:spcBef>
                <a:spcPts val="530"/>
              </a:spcBef>
            </a:pPr>
            <a:r>
              <a:rPr dirty="0" sz="1200" spc="5">
                <a:latin typeface="宋体"/>
                <a:cs typeface="宋体"/>
              </a:rPr>
              <a:t>单元测试</a:t>
            </a:r>
            <a:endParaRPr sz="1200">
              <a:latin typeface="宋体"/>
              <a:cs typeface="宋体"/>
            </a:endParaRPr>
          </a:p>
        </p:txBody>
      </p:sp>
      <p:sp>
        <p:nvSpPr>
          <p:cNvPr id="21" name="object 21"/>
          <p:cNvSpPr txBox="1"/>
          <p:nvPr/>
        </p:nvSpPr>
        <p:spPr>
          <a:xfrm>
            <a:off x="2033663" y="3368802"/>
            <a:ext cx="680720" cy="311150"/>
          </a:xfrm>
          <a:prstGeom prst="rect">
            <a:avLst/>
          </a:prstGeom>
          <a:solidFill>
            <a:srgbClr val="EFEDE3"/>
          </a:solidFill>
          <a:ln w="8178">
            <a:solidFill>
              <a:srgbClr val="000000"/>
            </a:solidFill>
          </a:ln>
        </p:spPr>
        <p:txBody>
          <a:bodyPr wrap="square" lIns="0" tIns="68580" rIns="0" bIns="0" rtlCol="0" vert="horz">
            <a:spAutoFit/>
          </a:bodyPr>
          <a:lstStyle/>
          <a:p>
            <a:pPr marL="35560">
              <a:lnSpc>
                <a:spcPct val="100000"/>
              </a:lnSpc>
              <a:spcBef>
                <a:spcPts val="540"/>
              </a:spcBef>
            </a:pPr>
            <a:r>
              <a:rPr dirty="0" sz="1200" spc="5">
                <a:latin typeface="宋体"/>
                <a:cs typeface="宋体"/>
              </a:rPr>
              <a:t>单元测试</a:t>
            </a:r>
            <a:endParaRPr sz="1200">
              <a:latin typeface="宋体"/>
              <a:cs typeface="宋体"/>
            </a:endParaRPr>
          </a:p>
        </p:txBody>
      </p:sp>
      <p:sp>
        <p:nvSpPr>
          <p:cNvPr id="22" name="object 22"/>
          <p:cNvSpPr txBox="1"/>
          <p:nvPr/>
        </p:nvSpPr>
        <p:spPr>
          <a:xfrm>
            <a:off x="2033663" y="3928871"/>
            <a:ext cx="680720" cy="311150"/>
          </a:xfrm>
          <a:prstGeom prst="rect">
            <a:avLst/>
          </a:prstGeom>
          <a:solidFill>
            <a:srgbClr val="EFEDE3"/>
          </a:solidFill>
          <a:ln w="8178">
            <a:solidFill>
              <a:srgbClr val="000000"/>
            </a:solidFill>
          </a:ln>
        </p:spPr>
        <p:txBody>
          <a:bodyPr wrap="square" lIns="0" tIns="68580" rIns="0" bIns="0" rtlCol="0" vert="horz">
            <a:spAutoFit/>
          </a:bodyPr>
          <a:lstStyle/>
          <a:p>
            <a:pPr marL="35560">
              <a:lnSpc>
                <a:spcPct val="100000"/>
              </a:lnSpc>
              <a:spcBef>
                <a:spcPts val="540"/>
              </a:spcBef>
            </a:pPr>
            <a:r>
              <a:rPr dirty="0" sz="1200" spc="5">
                <a:latin typeface="宋体"/>
                <a:cs typeface="宋体"/>
              </a:rPr>
              <a:t>单元测试</a:t>
            </a:r>
            <a:endParaRPr sz="1200">
              <a:latin typeface="宋体"/>
              <a:cs typeface="宋体"/>
            </a:endParaRPr>
          </a:p>
        </p:txBody>
      </p:sp>
      <p:sp>
        <p:nvSpPr>
          <p:cNvPr id="23" name="object 23"/>
          <p:cNvSpPr txBox="1"/>
          <p:nvPr/>
        </p:nvSpPr>
        <p:spPr>
          <a:xfrm>
            <a:off x="2033663" y="4798314"/>
            <a:ext cx="680720" cy="311150"/>
          </a:xfrm>
          <a:prstGeom prst="rect">
            <a:avLst/>
          </a:prstGeom>
          <a:solidFill>
            <a:srgbClr val="EFEDE3"/>
          </a:solidFill>
          <a:ln w="8178">
            <a:solidFill>
              <a:srgbClr val="000000"/>
            </a:solidFill>
          </a:ln>
        </p:spPr>
        <p:txBody>
          <a:bodyPr wrap="square" lIns="0" tIns="69215" rIns="0" bIns="0" rtlCol="0" vert="horz">
            <a:spAutoFit/>
          </a:bodyPr>
          <a:lstStyle/>
          <a:p>
            <a:pPr marL="35560">
              <a:lnSpc>
                <a:spcPct val="100000"/>
              </a:lnSpc>
              <a:spcBef>
                <a:spcPts val="545"/>
              </a:spcBef>
            </a:pPr>
            <a:r>
              <a:rPr dirty="0" sz="1200" spc="5">
                <a:latin typeface="宋体"/>
                <a:cs typeface="宋体"/>
              </a:rPr>
              <a:t>单元测试</a:t>
            </a:r>
            <a:endParaRPr sz="1200">
              <a:latin typeface="宋体"/>
              <a:cs typeface="宋体"/>
            </a:endParaRPr>
          </a:p>
        </p:txBody>
      </p:sp>
      <p:sp>
        <p:nvSpPr>
          <p:cNvPr id="24" name="object 24"/>
          <p:cNvSpPr txBox="1"/>
          <p:nvPr/>
        </p:nvSpPr>
        <p:spPr>
          <a:xfrm>
            <a:off x="2251843" y="4307759"/>
            <a:ext cx="245110" cy="288925"/>
          </a:xfrm>
          <a:prstGeom prst="rect">
            <a:avLst/>
          </a:prstGeom>
        </p:spPr>
        <p:txBody>
          <a:bodyPr wrap="square" lIns="0" tIns="15875" rIns="0" bIns="0" rtlCol="0" vert="horz">
            <a:spAutoFit/>
          </a:bodyPr>
          <a:lstStyle/>
          <a:p>
            <a:pPr marL="12700">
              <a:lnSpc>
                <a:spcPct val="100000"/>
              </a:lnSpc>
              <a:spcBef>
                <a:spcPts val="125"/>
              </a:spcBef>
            </a:pPr>
            <a:r>
              <a:rPr dirty="0" sz="1700" spc="25">
                <a:latin typeface="Arial"/>
                <a:cs typeface="Arial"/>
              </a:rPr>
              <a:t>…</a:t>
            </a:r>
            <a:endParaRPr sz="1700">
              <a:latin typeface="Arial"/>
              <a:cs typeface="Arial"/>
            </a:endParaRPr>
          </a:p>
        </p:txBody>
      </p:sp>
      <p:sp>
        <p:nvSpPr>
          <p:cNvPr id="25" name="object 25"/>
          <p:cNvSpPr/>
          <p:nvPr/>
        </p:nvSpPr>
        <p:spPr>
          <a:xfrm>
            <a:off x="1718957" y="2963417"/>
            <a:ext cx="314960" cy="66675"/>
          </a:xfrm>
          <a:custGeom>
            <a:avLst/>
            <a:gdLst/>
            <a:ahLst/>
            <a:cxnLst/>
            <a:rect l="l" t="t" r="r" b="b"/>
            <a:pathLst>
              <a:path w="314960" h="66675">
                <a:moveTo>
                  <a:pt x="265937" y="35814"/>
                </a:moveTo>
                <a:lnTo>
                  <a:pt x="265937" y="30480"/>
                </a:lnTo>
                <a:lnTo>
                  <a:pt x="262889" y="27432"/>
                </a:lnTo>
                <a:lnTo>
                  <a:pt x="2285" y="27432"/>
                </a:lnTo>
                <a:lnTo>
                  <a:pt x="0" y="30480"/>
                </a:lnTo>
                <a:lnTo>
                  <a:pt x="0" y="35814"/>
                </a:lnTo>
                <a:lnTo>
                  <a:pt x="2285" y="38862"/>
                </a:lnTo>
                <a:lnTo>
                  <a:pt x="262889" y="38862"/>
                </a:lnTo>
                <a:lnTo>
                  <a:pt x="265937" y="35814"/>
                </a:lnTo>
                <a:close/>
              </a:path>
              <a:path w="314960" h="66675">
                <a:moveTo>
                  <a:pt x="314705" y="32766"/>
                </a:moveTo>
                <a:lnTo>
                  <a:pt x="249173" y="0"/>
                </a:lnTo>
                <a:lnTo>
                  <a:pt x="249173" y="27432"/>
                </a:lnTo>
                <a:lnTo>
                  <a:pt x="262889" y="27432"/>
                </a:lnTo>
                <a:lnTo>
                  <a:pt x="265937" y="30480"/>
                </a:lnTo>
                <a:lnTo>
                  <a:pt x="265937" y="57717"/>
                </a:lnTo>
                <a:lnTo>
                  <a:pt x="314705" y="32766"/>
                </a:lnTo>
                <a:close/>
              </a:path>
              <a:path w="314960" h="66675">
                <a:moveTo>
                  <a:pt x="265937" y="57717"/>
                </a:moveTo>
                <a:lnTo>
                  <a:pt x="265937" y="35814"/>
                </a:lnTo>
                <a:lnTo>
                  <a:pt x="262889" y="38862"/>
                </a:lnTo>
                <a:lnTo>
                  <a:pt x="249173" y="38862"/>
                </a:lnTo>
                <a:lnTo>
                  <a:pt x="249173" y="66294"/>
                </a:lnTo>
                <a:lnTo>
                  <a:pt x="265937" y="57717"/>
                </a:lnTo>
                <a:close/>
              </a:path>
            </a:pathLst>
          </a:custGeom>
          <a:solidFill>
            <a:srgbClr val="000000"/>
          </a:solidFill>
        </p:spPr>
        <p:txBody>
          <a:bodyPr wrap="square" lIns="0" tIns="0" rIns="0" bIns="0" rtlCol="0"/>
          <a:lstStyle/>
          <a:p/>
        </p:txBody>
      </p:sp>
      <p:sp>
        <p:nvSpPr>
          <p:cNvPr id="26" name="object 26"/>
          <p:cNvSpPr/>
          <p:nvPr/>
        </p:nvSpPr>
        <p:spPr>
          <a:xfrm>
            <a:off x="1718957" y="2963417"/>
            <a:ext cx="314960" cy="66675"/>
          </a:xfrm>
          <a:custGeom>
            <a:avLst/>
            <a:gdLst/>
            <a:ahLst/>
            <a:cxnLst/>
            <a:rect l="l" t="t" r="r" b="b"/>
            <a:pathLst>
              <a:path w="314960" h="66675">
                <a:moveTo>
                  <a:pt x="265937" y="35814"/>
                </a:moveTo>
                <a:lnTo>
                  <a:pt x="265937" y="30480"/>
                </a:lnTo>
                <a:lnTo>
                  <a:pt x="262889" y="27432"/>
                </a:lnTo>
                <a:lnTo>
                  <a:pt x="2285" y="27432"/>
                </a:lnTo>
                <a:lnTo>
                  <a:pt x="0" y="30480"/>
                </a:lnTo>
                <a:lnTo>
                  <a:pt x="0" y="35814"/>
                </a:lnTo>
                <a:lnTo>
                  <a:pt x="2285" y="38862"/>
                </a:lnTo>
                <a:lnTo>
                  <a:pt x="262889" y="38862"/>
                </a:lnTo>
                <a:lnTo>
                  <a:pt x="265937" y="35814"/>
                </a:lnTo>
                <a:close/>
              </a:path>
              <a:path w="314960" h="66675">
                <a:moveTo>
                  <a:pt x="314705" y="32766"/>
                </a:moveTo>
                <a:lnTo>
                  <a:pt x="249173" y="0"/>
                </a:lnTo>
                <a:lnTo>
                  <a:pt x="249173" y="27432"/>
                </a:lnTo>
                <a:lnTo>
                  <a:pt x="262889" y="27432"/>
                </a:lnTo>
                <a:lnTo>
                  <a:pt x="265937" y="30480"/>
                </a:lnTo>
                <a:lnTo>
                  <a:pt x="265937" y="57717"/>
                </a:lnTo>
                <a:lnTo>
                  <a:pt x="314705" y="32766"/>
                </a:lnTo>
                <a:close/>
              </a:path>
              <a:path w="314960" h="66675">
                <a:moveTo>
                  <a:pt x="265937" y="57717"/>
                </a:moveTo>
                <a:lnTo>
                  <a:pt x="265937" y="35814"/>
                </a:lnTo>
                <a:lnTo>
                  <a:pt x="262889" y="38862"/>
                </a:lnTo>
                <a:lnTo>
                  <a:pt x="249173" y="38862"/>
                </a:lnTo>
                <a:lnTo>
                  <a:pt x="249173" y="66294"/>
                </a:lnTo>
                <a:lnTo>
                  <a:pt x="265937" y="57717"/>
                </a:lnTo>
                <a:close/>
              </a:path>
            </a:pathLst>
          </a:custGeom>
          <a:solidFill>
            <a:srgbClr val="000000"/>
          </a:solidFill>
        </p:spPr>
        <p:txBody>
          <a:bodyPr wrap="square" lIns="0" tIns="0" rIns="0" bIns="0" rtlCol="0"/>
          <a:lstStyle/>
          <a:p/>
        </p:txBody>
      </p:sp>
      <p:sp>
        <p:nvSpPr>
          <p:cNvPr id="27" name="object 27"/>
          <p:cNvSpPr txBox="1"/>
          <p:nvPr/>
        </p:nvSpPr>
        <p:spPr>
          <a:xfrm>
            <a:off x="1682629" y="2772529"/>
            <a:ext cx="332105" cy="210185"/>
          </a:xfrm>
          <a:prstGeom prst="rect">
            <a:avLst/>
          </a:prstGeom>
        </p:spPr>
        <p:txBody>
          <a:bodyPr wrap="square" lIns="0" tIns="13970" rIns="0" bIns="0" rtlCol="0" vert="horz">
            <a:spAutoFit/>
          </a:bodyPr>
          <a:lstStyle/>
          <a:p>
            <a:pPr marL="12700">
              <a:lnSpc>
                <a:spcPct val="100000"/>
              </a:lnSpc>
              <a:spcBef>
                <a:spcPts val="110"/>
              </a:spcBef>
            </a:pPr>
            <a:r>
              <a:rPr dirty="0" sz="1200" spc="5">
                <a:latin typeface="宋体"/>
                <a:cs typeface="宋体"/>
              </a:rPr>
              <a:t>模块</a:t>
            </a:r>
            <a:endParaRPr sz="1200">
              <a:latin typeface="宋体"/>
              <a:cs typeface="宋体"/>
            </a:endParaRPr>
          </a:p>
        </p:txBody>
      </p:sp>
      <p:sp>
        <p:nvSpPr>
          <p:cNvPr id="28" name="object 28"/>
          <p:cNvSpPr/>
          <p:nvPr/>
        </p:nvSpPr>
        <p:spPr>
          <a:xfrm>
            <a:off x="1718957" y="3547109"/>
            <a:ext cx="314960" cy="66040"/>
          </a:xfrm>
          <a:custGeom>
            <a:avLst/>
            <a:gdLst/>
            <a:ahLst/>
            <a:cxnLst/>
            <a:rect l="l" t="t" r="r" b="b"/>
            <a:pathLst>
              <a:path w="314960" h="66039">
                <a:moveTo>
                  <a:pt x="265937" y="35814"/>
                </a:moveTo>
                <a:lnTo>
                  <a:pt x="265937" y="29718"/>
                </a:lnTo>
                <a:lnTo>
                  <a:pt x="262889" y="27432"/>
                </a:lnTo>
                <a:lnTo>
                  <a:pt x="2285" y="27432"/>
                </a:lnTo>
                <a:lnTo>
                  <a:pt x="0" y="29718"/>
                </a:lnTo>
                <a:lnTo>
                  <a:pt x="0" y="35814"/>
                </a:lnTo>
                <a:lnTo>
                  <a:pt x="2285" y="38100"/>
                </a:lnTo>
                <a:lnTo>
                  <a:pt x="262889" y="38100"/>
                </a:lnTo>
                <a:lnTo>
                  <a:pt x="265937" y="35814"/>
                </a:lnTo>
                <a:close/>
              </a:path>
              <a:path w="314960" h="66039">
                <a:moveTo>
                  <a:pt x="314705" y="32766"/>
                </a:moveTo>
                <a:lnTo>
                  <a:pt x="249173" y="0"/>
                </a:lnTo>
                <a:lnTo>
                  <a:pt x="249173" y="27432"/>
                </a:lnTo>
                <a:lnTo>
                  <a:pt x="262889" y="27432"/>
                </a:lnTo>
                <a:lnTo>
                  <a:pt x="265937" y="29718"/>
                </a:lnTo>
                <a:lnTo>
                  <a:pt x="265937" y="57150"/>
                </a:lnTo>
                <a:lnTo>
                  <a:pt x="314705" y="32766"/>
                </a:lnTo>
                <a:close/>
              </a:path>
              <a:path w="314960" h="66039">
                <a:moveTo>
                  <a:pt x="265937" y="57150"/>
                </a:moveTo>
                <a:lnTo>
                  <a:pt x="265937" y="35814"/>
                </a:lnTo>
                <a:lnTo>
                  <a:pt x="262889" y="38100"/>
                </a:lnTo>
                <a:lnTo>
                  <a:pt x="249173" y="38100"/>
                </a:lnTo>
                <a:lnTo>
                  <a:pt x="249173" y="65532"/>
                </a:lnTo>
                <a:lnTo>
                  <a:pt x="265937" y="57150"/>
                </a:lnTo>
                <a:close/>
              </a:path>
            </a:pathLst>
          </a:custGeom>
          <a:solidFill>
            <a:srgbClr val="000000"/>
          </a:solidFill>
        </p:spPr>
        <p:txBody>
          <a:bodyPr wrap="square" lIns="0" tIns="0" rIns="0" bIns="0" rtlCol="0"/>
          <a:lstStyle/>
          <a:p/>
        </p:txBody>
      </p:sp>
      <p:sp>
        <p:nvSpPr>
          <p:cNvPr id="29" name="object 29"/>
          <p:cNvSpPr/>
          <p:nvPr/>
        </p:nvSpPr>
        <p:spPr>
          <a:xfrm>
            <a:off x="1718957" y="3547109"/>
            <a:ext cx="314960" cy="66040"/>
          </a:xfrm>
          <a:custGeom>
            <a:avLst/>
            <a:gdLst/>
            <a:ahLst/>
            <a:cxnLst/>
            <a:rect l="l" t="t" r="r" b="b"/>
            <a:pathLst>
              <a:path w="314960" h="66039">
                <a:moveTo>
                  <a:pt x="265937" y="35814"/>
                </a:moveTo>
                <a:lnTo>
                  <a:pt x="265937" y="29718"/>
                </a:lnTo>
                <a:lnTo>
                  <a:pt x="262889" y="27432"/>
                </a:lnTo>
                <a:lnTo>
                  <a:pt x="2285" y="27432"/>
                </a:lnTo>
                <a:lnTo>
                  <a:pt x="0" y="29718"/>
                </a:lnTo>
                <a:lnTo>
                  <a:pt x="0" y="35814"/>
                </a:lnTo>
                <a:lnTo>
                  <a:pt x="2285" y="38100"/>
                </a:lnTo>
                <a:lnTo>
                  <a:pt x="262889" y="38100"/>
                </a:lnTo>
                <a:lnTo>
                  <a:pt x="265937" y="35814"/>
                </a:lnTo>
                <a:close/>
              </a:path>
              <a:path w="314960" h="66039">
                <a:moveTo>
                  <a:pt x="314705" y="32766"/>
                </a:moveTo>
                <a:lnTo>
                  <a:pt x="249173" y="0"/>
                </a:lnTo>
                <a:lnTo>
                  <a:pt x="249173" y="27432"/>
                </a:lnTo>
                <a:lnTo>
                  <a:pt x="262889" y="27432"/>
                </a:lnTo>
                <a:lnTo>
                  <a:pt x="265937" y="29718"/>
                </a:lnTo>
                <a:lnTo>
                  <a:pt x="265937" y="57150"/>
                </a:lnTo>
                <a:lnTo>
                  <a:pt x="314705" y="32766"/>
                </a:lnTo>
                <a:close/>
              </a:path>
              <a:path w="314960" h="66039">
                <a:moveTo>
                  <a:pt x="265937" y="57150"/>
                </a:moveTo>
                <a:lnTo>
                  <a:pt x="265937" y="35814"/>
                </a:lnTo>
                <a:lnTo>
                  <a:pt x="262889" y="38100"/>
                </a:lnTo>
                <a:lnTo>
                  <a:pt x="249173" y="38100"/>
                </a:lnTo>
                <a:lnTo>
                  <a:pt x="249173" y="65532"/>
                </a:lnTo>
                <a:lnTo>
                  <a:pt x="265937" y="57150"/>
                </a:lnTo>
                <a:close/>
              </a:path>
            </a:pathLst>
          </a:custGeom>
          <a:solidFill>
            <a:srgbClr val="000000"/>
          </a:solidFill>
        </p:spPr>
        <p:txBody>
          <a:bodyPr wrap="square" lIns="0" tIns="0" rIns="0" bIns="0" rtlCol="0"/>
          <a:lstStyle/>
          <a:p/>
        </p:txBody>
      </p:sp>
      <p:sp>
        <p:nvSpPr>
          <p:cNvPr id="30" name="object 30"/>
          <p:cNvSpPr txBox="1"/>
          <p:nvPr/>
        </p:nvSpPr>
        <p:spPr>
          <a:xfrm>
            <a:off x="1682629" y="3356221"/>
            <a:ext cx="332105" cy="210185"/>
          </a:xfrm>
          <a:prstGeom prst="rect">
            <a:avLst/>
          </a:prstGeom>
        </p:spPr>
        <p:txBody>
          <a:bodyPr wrap="square" lIns="0" tIns="13970" rIns="0" bIns="0" rtlCol="0" vert="horz">
            <a:spAutoFit/>
          </a:bodyPr>
          <a:lstStyle/>
          <a:p>
            <a:pPr marL="12700">
              <a:lnSpc>
                <a:spcPct val="100000"/>
              </a:lnSpc>
              <a:spcBef>
                <a:spcPts val="110"/>
              </a:spcBef>
            </a:pPr>
            <a:r>
              <a:rPr dirty="0" sz="1200" spc="5">
                <a:latin typeface="宋体"/>
                <a:cs typeface="宋体"/>
              </a:rPr>
              <a:t>模块</a:t>
            </a:r>
            <a:endParaRPr sz="1200">
              <a:latin typeface="宋体"/>
              <a:cs typeface="宋体"/>
            </a:endParaRPr>
          </a:p>
        </p:txBody>
      </p:sp>
      <p:sp>
        <p:nvSpPr>
          <p:cNvPr id="31" name="object 31"/>
          <p:cNvSpPr/>
          <p:nvPr/>
        </p:nvSpPr>
        <p:spPr>
          <a:xfrm>
            <a:off x="1706765" y="4069841"/>
            <a:ext cx="314960" cy="66675"/>
          </a:xfrm>
          <a:custGeom>
            <a:avLst/>
            <a:gdLst/>
            <a:ahLst/>
            <a:cxnLst/>
            <a:rect l="l" t="t" r="r" b="b"/>
            <a:pathLst>
              <a:path w="314960" h="66675">
                <a:moveTo>
                  <a:pt x="265937" y="35814"/>
                </a:moveTo>
                <a:lnTo>
                  <a:pt x="265937" y="29718"/>
                </a:lnTo>
                <a:lnTo>
                  <a:pt x="262889" y="27432"/>
                </a:lnTo>
                <a:lnTo>
                  <a:pt x="2285" y="27432"/>
                </a:lnTo>
                <a:lnTo>
                  <a:pt x="0" y="29718"/>
                </a:lnTo>
                <a:lnTo>
                  <a:pt x="0" y="35814"/>
                </a:lnTo>
                <a:lnTo>
                  <a:pt x="2285" y="38862"/>
                </a:lnTo>
                <a:lnTo>
                  <a:pt x="262889" y="38862"/>
                </a:lnTo>
                <a:lnTo>
                  <a:pt x="265937" y="35814"/>
                </a:lnTo>
                <a:close/>
              </a:path>
              <a:path w="314960" h="66675">
                <a:moveTo>
                  <a:pt x="314705" y="32766"/>
                </a:moveTo>
                <a:lnTo>
                  <a:pt x="249173" y="0"/>
                </a:lnTo>
                <a:lnTo>
                  <a:pt x="249173" y="27432"/>
                </a:lnTo>
                <a:lnTo>
                  <a:pt x="262889" y="27432"/>
                </a:lnTo>
                <a:lnTo>
                  <a:pt x="265937" y="29718"/>
                </a:lnTo>
                <a:lnTo>
                  <a:pt x="265937" y="57717"/>
                </a:lnTo>
                <a:lnTo>
                  <a:pt x="314705" y="32766"/>
                </a:lnTo>
                <a:close/>
              </a:path>
              <a:path w="314960" h="66675">
                <a:moveTo>
                  <a:pt x="265937" y="57717"/>
                </a:moveTo>
                <a:lnTo>
                  <a:pt x="265937" y="35814"/>
                </a:lnTo>
                <a:lnTo>
                  <a:pt x="262889" y="38862"/>
                </a:lnTo>
                <a:lnTo>
                  <a:pt x="249173" y="38862"/>
                </a:lnTo>
                <a:lnTo>
                  <a:pt x="249173" y="66294"/>
                </a:lnTo>
                <a:lnTo>
                  <a:pt x="265937" y="57717"/>
                </a:lnTo>
                <a:close/>
              </a:path>
            </a:pathLst>
          </a:custGeom>
          <a:solidFill>
            <a:srgbClr val="000000"/>
          </a:solidFill>
        </p:spPr>
        <p:txBody>
          <a:bodyPr wrap="square" lIns="0" tIns="0" rIns="0" bIns="0" rtlCol="0"/>
          <a:lstStyle/>
          <a:p/>
        </p:txBody>
      </p:sp>
      <p:sp>
        <p:nvSpPr>
          <p:cNvPr id="32" name="object 32"/>
          <p:cNvSpPr/>
          <p:nvPr/>
        </p:nvSpPr>
        <p:spPr>
          <a:xfrm>
            <a:off x="1706765" y="4069841"/>
            <a:ext cx="314960" cy="66675"/>
          </a:xfrm>
          <a:custGeom>
            <a:avLst/>
            <a:gdLst/>
            <a:ahLst/>
            <a:cxnLst/>
            <a:rect l="l" t="t" r="r" b="b"/>
            <a:pathLst>
              <a:path w="314960" h="66675">
                <a:moveTo>
                  <a:pt x="265937" y="35814"/>
                </a:moveTo>
                <a:lnTo>
                  <a:pt x="265937" y="29718"/>
                </a:lnTo>
                <a:lnTo>
                  <a:pt x="262889" y="27432"/>
                </a:lnTo>
                <a:lnTo>
                  <a:pt x="2285" y="27432"/>
                </a:lnTo>
                <a:lnTo>
                  <a:pt x="0" y="29718"/>
                </a:lnTo>
                <a:lnTo>
                  <a:pt x="0" y="35814"/>
                </a:lnTo>
                <a:lnTo>
                  <a:pt x="2285" y="38862"/>
                </a:lnTo>
                <a:lnTo>
                  <a:pt x="262889" y="38862"/>
                </a:lnTo>
                <a:lnTo>
                  <a:pt x="265937" y="35814"/>
                </a:lnTo>
                <a:close/>
              </a:path>
              <a:path w="314960" h="66675">
                <a:moveTo>
                  <a:pt x="314705" y="32766"/>
                </a:moveTo>
                <a:lnTo>
                  <a:pt x="249173" y="0"/>
                </a:lnTo>
                <a:lnTo>
                  <a:pt x="249173" y="27432"/>
                </a:lnTo>
                <a:lnTo>
                  <a:pt x="262889" y="27432"/>
                </a:lnTo>
                <a:lnTo>
                  <a:pt x="265937" y="29718"/>
                </a:lnTo>
                <a:lnTo>
                  <a:pt x="265937" y="57717"/>
                </a:lnTo>
                <a:lnTo>
                  <a:pt x="314705" y="32766"/>
                </a:lnTo>
                <a:close/>
              </a:path>
              <a:path w="314960" h="66675">
                <a:moveTo>
                  <a:pt x="265937" y="57717"/>
                </a:moveTo>
                <a:lnTo>
                  <a:pt x="265937" y="35814"/>
                </a:lnTo>
                <a:lnTo>
                  <a:pt x="262889" y="38862"/>
                </a:lnTo>
                <a:lnTo>
                  <a:pt x="249173" y="38862"/>
                </a:lnTo>
                <a:lnTo>
                  <a:pt x="249173" y="66294"/>
                </a:lnTo>
                <a:lnTo>
                  <a:pt x="265937" y="57717"/>
                </a:lnTo>
                <a:close/>
              </a:path>
            </a:pathLst>
          </a:custGeom>
          <a:solidFill>
            <a:srgbClr val="000000"/>
          </a:solidFill>
        </p:spPr>
        <p:txBody>
          <a:bodyPr wrap="square" lIns="0" tIns="0" rIns="0" bIns="0" rtlCol="0"/>
          <a:lstStyle/>
          <a:p/>
        </p:txBody>
      </p:sp>
      <p:sp>
        <p:nvSpPr>
          <p:cNvPr id="33" name="object 33"/>
          <p:cNvSpPr txBox="1"/>
          <p:nvPr/>
        </p:nvSpPr>
        <p:spPr>
          <a:xfrm>
            <a:off x="1669675" y="3878953"/>
            <a:ext cx="332105" cy="210185"/>
          </a:xfrm>
          <a:prstGeom prst="rect">
            <a:avLst/>
          </a:prstGeom>
        </p:spPr>
        <p:txBody>
          <a:bodyPr wrap="square" lIns="0" tIns="13970" rIns="0" bIns="0" rtlCol="0" vert="horz">
            <a:spAutoFit/>
          </a:bodyPr>
          <a:lstStyle/>
          <a:p>
            <a:pPr marL="12700">
              <a:lnSpc>
                <a:spcPct val="100000"/>
              </a:lnSpc>
              <a:spcBef>
                <a:spcPts val="110"/>
              </a:spcBef>
            </a:pPr>
            <a:r>
              <a:rPr dirty="0" sz="1200" spc="5">
                <a:latin typeface="宋体"/>
                <a:cs typeface="宋体"/>
              </a:rPr>
              <a:t>模块</a:t>
            </a:r>
            <a:endParaRPr sz="1200">
              <a:latin typeface="宋体"/>
              <a:cs typeface="宋体"/>
            </a:endParaRPr>
          </a:p>
        </p:txBody>
      </p:sp>
      <p:sp>
        <p:nvSpPr>
          <p:cNvPr id="34" name="object 34"/>
          <p:cNvSpPr/>
          <p:nvPr/>
        </p:nvSpPr>
        <p:spPr>
          <a:xfrm>
            <a:off x="1718957" y="4939284"/>
            <a:ext cx="314960" cy="66675"/>
          </a:xfrm>
          <a:custGeom>
            <a:avLst/>
            <a:gdLst/>
            <a:ahLst/>
            <a:cxnLst/>
            <a:rect l="l" t="t" r="r" b="b"/>
            <a:pathLst>
              <a:path w="314960" h="66675">
                <a:moveTo>
                  <a:pt x="265937" y="35814"/>
                </a:moveTo>
                <a:lnTo>
                  <a:pt x="265937" y="30480"/>
                </a:lnTo>
                <a:lnTo>
                  <a:pt x="262889" y="27432"/>
                </a:lnTo>
                <a:lnTo>
                  <a:pt x="2285" y="27432"/>
                </a:lnTo>
                <a:lnTo>
                  <a:pt x="0" y="30480"/>
                </a:lnTo>
                <a:lnTo>
                  <a:pt x="0" y="35814"/>
                </a:lnTo>
                <a:lnTo>
                  <a:pt x="2285" y="38862"/>
                </a:lnTo>
                <a:lnTo>
                  <a:pt x="262889" y="38862"/>
                </a:lnTo>
                <a:lnTo>
                  <a:pt x="265937" y="35814"/>
                </a:lnTo>
                <a:close/>
              </a:path>
              <a:path w="314960" h="66675">
                <a:moveTo>
                  <a:pt x="314705" y="33528"/>
                </a:moveTo>
                <a:lnTo>
                  <a:pt x="249173" y="0"/>
                </a:lnTo>
                <a:lnTo>
                  <a:pt x="249173" y="27432"/>
                </a:lnTo>
                <a:lnTo>
                  <a:pt x="262889" y="27432"/>
                </a:lnTo>
                <a:lnTo>
                  <a:pt x="265937" y="30480"/>
                </a:lnTo>
                <a:lnTo>
                  <a:pt x="265937" y="57912"/>
                </a:lnTo>
                <a:lnTo>
                  <a:pt x="314705" y="33528"/>
                </a:lnTo>
                <a:close/>
              </a:path>
              <a:path w="314960" h="66675">
                <a:moveTo>
                  <a:pt x="265937" y="57912"/>
                </a:moveTo>
                <a:lnTo>
                  <a:pt x="265937" y="35814"/>
                </a:lnTo>
                <a:lnTo>
                  <a:pt x="262889" y="38862"/>
                </a:lnTo>
                <a:lnTo>
                  <a:pt x="249173" y="38862"/>
                </a:lnTo>
                <a:lnTo>
                  <a:pt x="249173" y="66294"/>
                </a:lnTo>
                <a:lnTo>
                  <a:pt x="265937" y="57912"/>
                </a:lnTo>
                <a:close/>
              </a:path>
            </a:pathLst>
          </a:custGeom>
          <a:solidFill>
            <a:srgbClr val="000000"/>
          </a:solidFill>
        </p:spPr>
        <p:txBody>
          <a:bodyPr wrap="square" lIns="0" tIns="0" rIns="0" bIns="0" rtlCol="0"/>
          <a:lstStyle/>
          <a:p/>
        </p:txBody>
      </p:sp>
      <p:sp>
        <p:nvSpPr>
          <p:cNvPr id="35" name="object 35"/>
          <p:cNvSpPr/>
          <p:nvPr/>
        </p:nvSpPr>
        <p:spPr>
          <a:xfrm>
            <a:off x="1718957" y="4939284"/>
            <a:ext cx="314960" cy="66675"/>
          </a:xfrm>
          <a:custGeom>
            <a:avLst/>
            <a:gdLst/>
            <a:ahLst/>
            <a:cxnLst/>
            <a:rect l="l" t="t" r="r" b="b"/>
            <a:pathLst>
              <a:path w="314960" h="66675">
                <a:moveTo>
                  <a:pt x="265937" y="35814"/>
                </a:moveTo>
                <a:lnTo>
                  <a:pt x="265937" y="30480"/>
                </a:lnTo>
                <a:lnTo>
                  <a:pt x="262889" y="27432"/>
                </a:lnTo>
                <a:lnTo>
                  <a:pt x="2285" y="27432"/>
                </a:lnTo>
                <a:lnTo>
                  <a:pt x="0" y="30480"/>
                </a:lnTo>
                <a:lnTo>
                  <a:pt x="0" y="35814"/>
                </a:lnTo>
                <a:lnTo>
                  <a:pt x="2285" y="38862"/>
                </a:lnTo>
                <a:lnTo>
                  <a:pt x="262889" y="38862"/>
                </a:lnTo>
                <a:lnTo>
                  <a:pt x="265937" y="35814"/>
                </a:lnTo>
                <a:close/>
              </a:path>
              <a:path w="314960" h="66675">
                <a:moveTo>
                  <a:pt x="314705" y="33528"/>
                </a:moveTo>
                <a:lnTo>
                  <a:pt x="249173" y="0"/>
                </a:lnTo>
                <a:lnTo>
                  <a:pt x="249173" y="27432"/>
                </a:lnTo>
                <a:lnTo>
                  <a:pt x="262889" y="27432"/>
                </a:lnTo>
                <a:lnTo>
                  <a:pt x="265937" y="30480"/>
                </a:lnTo>
                <a:lnTo>
                  <a:pt x="265937" y="57912"/>
                </a:lnTo>
                <a:lnTo>
                  <a:pt x="314705" y="33528"/>
                </a:lnTo>
                <a:close/>
              </a:path>
              <a:path w="314960" h="66675">
                <a:moveTo>
                  <a:pt x="265937" y="57912"/>
                </a:moveTo>
                <a:lnTo>
                  <a:pt x="265937" y="35814"/>
                </a:lnTo>
                <a:lnTo>
                  <a:pt x="262889" y="38862"/>
                </a:lnTo>
                <a:lnTo>
                  <a:pt x="249173" y="38862"/>
                </a:lnTo>
                <a:lnTo>
                  <a:pt x="249173" y="66294"/>
                </a:lnTo>
                <a:lnTo>
                  <a:pt x="265937" y="57912"/>
                </a:lnTo>
                <a:close/>
              </a:path>
            </a:pathLst>
          </a:custGeom>
          <a:solidFill>
            <a:srgbClr val="000000"/>
          </a:solidFill>
        </p:spPr>
        <p:txBody>
          <a:bodyPr wrap="square" lIns="0" tIns="0" rIns="0" bIns="0" rtlCol="0"/>
          <a:lstStyle/>
          <a:p/>
        </p:txBody>
      </p:sp>
      <p:sp>
        <p:nvSpPr>
          <p:cNvPr id="36" name="object 36"/>
          <p:cNvSpPr txBox="1"/>
          <p:nvPr/>
        </p:nvSpPr>
        <p:spPr>
          <a:xfrm>
            <a:off x="1682629" y="4749157"/>
            <a:ext cx="332105" cy="210185"/>
          </a:xfrm>
          <a:prstGeom prst="rect">
            <a:avLst/>
          </a:prstGeom>
        </p:spPr>
        <p:txBody>
          <a:bodyPr wrap="square" lIns="0" tIns="13970" rIns="0" bIns="0" rtlCol="0" vert="horz">
            <a:spAutoFit/>
          </a:bodyPr>
          <a:lstStyle/>
          <a:p>
            <a:pPr marL="12700">
              <a:lnSpc>
                <a:spcPct val="100000"/>
              </a:lnSpc>
              <a:spcBef>
                <a:spcPts val="110"/>
              </a:spcBef>
            </a:pPr>
            <a:r>
              <a:rPr dirty="0" sz="1200" spc="5">
                <a:latin typeface="宋体"/>
                <a:cs typeface="宋体"/>
              </a:rPr>
              <a:t>模块</a:t>
            </a:r>
            <a:endParaRPr sz="1200">
              <a:latin typeface="宋体"/>
              <a:cs typeface="宋体"/>
            </a:endParaRPr>
          </a:p>
        </p:txBody>
      </p:sp>
      <p:sp>
        <p:nvSpPr>
          <p:cNvPr id="37" name="object 37"/>
          <p:cNvSpPr txBox="1"/>
          <p:nvPr/>
        </p:nvSpPr>
        <p:spPr>
          <a:xfrm>
            <a:off x="3443363" y="3804665"/>
            <a:ext cx="927100" cy="372110"/>
          </a:xfrm>
          <a:prstGeom prst="rect">
            <a:avLst/>
          </a:prstGeom>
          <a:solidFill>
            <a:srgbClr val="EFEDE3"/>
          </a:solidFill>
          <a:ln w="8178">
            <a:solidFill>
              <a:srgbClr val="000000"/>
            </a:solidFill>
          </a:ln>
        </p:spPr>
        <p:txBody>
          <a:bodyPr wrap="square" lIns="0" tIns="99060" rIns="0" bIns="0" rtlCol="0" vert="horz">
            <a:spAutoFit/>
          </a:bodyPr>
          <a:lstStyle/>
          <a:p>
            <a:pPr marL="158115">
              <a:lnSpc>
                <a:spcPct val="100000"/>
              </a:lnSpc>
              <a:spcBef>
                <a:spcPts val="780"/>
              </a:spcBef>
            </a:pPr>
            <a:r>
              <a:rPr dirty="0" sz="1200" spc="5">
                <a:latin typeface="宋体"/>
                <a:cs typeface="宋体"/>
              </a:rPr>
              <a:t>集成测试</a:t>
            </a:r>
            <a:endParaRPr sz="1200">
              <a:latin typeface="宋体"/>
              <a:cs typeface="宋体"/>
            </a:endParaRPr>
          </a:p>
        </p:txBody>
      </p:sp>
      <p:sp>
        <p:nvSpPr>
          <p:cNvPr id="38" name="object 38"/>
          <p:cNvSpPr txBox="1"/>
          <p:nvPr/>
        </p:nvSpPr>
        <p:spPr>
          <a:xfrm>
            <a:off x="5062613" y="3804665"/>
            <a:ext cx="927735" cy="372110"/>
          </a:xfrm>
          <a:prstGeom prst="rect">
            <a:avLst/>
          </a:prstGeom>
          <a:solidFill>
            <a:srgbClr val="EFEDE3"/>
          </a:solidFill>
          <a:ln w="8178">
            <a:solidFill>
              <a:srgbClr val="000000"/>
            </a:solidFill>
          </a:ln>
        </p:spPr>
        <p:txBody>
          <a:bodyPr wrap="square" lIns="0" tIns="99060" rIns="0" bIns="0" rtlCol="0" vert="horz">
            <a:spAutoFit/>
          </a:bodyPr>
          <a:lstStyle/>
          <a:p>
            <a:pPr marL="158115">
              <a:lnSpc>
                <a:spcPct val="100000"/>
              </a:lnSpc>
              <a:spcBef>
                <a:spcPts val="780"/>
              </a:spcBef>
            </a:pPr>
            <a:r>
              <a:rPr dirty="0" sz="1200" spc="5">
                <a:latin typeface="宋体"/>
                <a:cs typeface="宋体"/>
              </a:rPr>
              <a:t>确认测试</a:t>
            </a:r>
            <a:endParaRPr sz="1200">
              <a:latin typeface="宋体"/>
              <a:cs typeface="宋体"/>
            </a:endParaRPr>
          </a:p>
        </p:txBody>
      </p:sp>
      <p:sp>
        <p:nvSpPr>
          <p:cNvPr id="39" name="object 39"/>
          <p:cNvSpPr txBox="1"/>
          <p:nvPr/>
        </p:nvSpPr>
        <p:spPr>
          <a:xfrm>
            <a:off x="6659003" y="3792473"/>
            <a:ext cx="927735" cy="372110"/>
          </a:xfrm>
          <a:prstGeom prst="rect">
            <a:avLst/>
          </a:prstGeom>
          <a:solidFill>
            <a:srgbClr val="EFEDE3"/>
          </a:solidFill>
          <a:ln w="8178">
            <a:solidFill>
              <a:srgbClr val="000000"/>
            </a:solidFill>
          </a:ln>
        </p:spPr>
        <p:txBody>
          <a:bodyPr wrap="square" lIns="0" tIns="99695" rIns="0" bIns="0" rtlCol="0" vert="horz">
            <a:spAutoFit/>
          </a:bodyPr>
          <a:lstStyle/>
          <a:p>
            <a:pPr marL="158115">
              <a:lnSpc>
                <a:spcPct val="100000"/>
              </a:lnSpc>
              <a:spcBef>
                <a:spcPts val="785"/>
              </a:spcBef>
            </a:pPr>
            <a:r>
              <a:rPr dirty="0" sz="1200" spc="5">
                <a:latin typeface="宋体"/>
                <a:cs typeface="宋体"/>
              </a:rPr>
              <a:t>系统测试</a:t>
            </a:r>
            <a:endParaRPr sz="1200">
              <a:latin typeface="宋体"/>
              <a:cs typeface="宋体"/>
            </a:endParaRPr>
          </a:p>
        </p:txBody>
      </p:sp>
      <p:sp>
        <p:nvSpPr>
          <p:cNvPr id="40" name="object 40"/>
          <p:cNvSpPr txBox="1"/>
          <p:nvPr/>
        </p:nvSpPr>
        <p:spPr>
          <a:xfrm>
            <a:off x="8297303" y="3804665"/>
            <a:ext cx="927735" cy="372110"/>
          </a:xfrm>
          <a:prstGeom prst="rect">
            <a:avLst/>
          </a:prstGeom>
          <a:solidFill>
            <a:srgbClr val="EFEDE3"/>
          </a:solidFill>
          <a:ln w="8178">
            <a:solidFill>
              <a:srgbClr val="000000"/>
            </a:solidFill>
          </a:ln>
        </p:spPr>
        <p:txBody>
          <a:bodyPr wrap="square" lIns="0" tIns="99060" rIns="0" bIns="0" rtlCol="0" vert="horz">
            <a:spAutoFit/>
          </a:bodyPr>
          <a:lstStyle/>
          <a:p>
            <a:pPr marL="158115">
              <a:lnSpc>
                <a:spcPct val="100000"/>
              </a:lnSpc>
              <a:spcBef>
                <a:spcPts val="780"/>
              </a:spcBef>
            </a:pPr>
            <a:r>
              <a:rPr dirty="0" sz="1200" spc="5">
                <a:latin typeface="宋体"/>
                <a:cs typeface="宋体"/>
              </a:rPr>
              <a:t>验收测试</a:t>
            </a:r>
            <a:endParaRPr sz="1200">
              <a:latin typeface="宋体"/>
              <a:cs typeface="宋体"/>
            </a:endParaRPr>
          </a:p>
        </p:txBody>
      </p:sp>
      <p:sp>
        <p:nvSpPr>
          <p:cNvPr id="41" name="object 41"/>
          <p:cNvSpPr/>
          <p:nvPr/>
        </p:nvSpPr>
        <p:spPr>
          <a:xfrm>
            <a:off x="2961017" y="2810255"/>
            <a:ext cx="0" cy="2297430"/>
          </a:xfrm>
          <a:custGeom>
            <a:avLst/>
            <a:gdLst/>
            <a:ahLst/>
            <a:cxnLst/>
            <a:rect l="l" t="t" r="r" b="b"/>
            <a:pathLst>
              <a:path w="0" h="2297429">
                <a:moveTo>
                  <a:pt x="0" y="0"/>
                </a:moveTo>
                <a:lnTo>
                  <a:pt x="0" y="2297430"/>
                </a:lnTo>
              </a:path>
            </a:pathLst>
          </a:custGeom>
          <a:ln w="8178">
            <a:solidFill>
              <a:srgbClr val="000000"/>
            </a:solidFill>
          </a:ln>
        </p:spPr>
        <p:txBody>
          <a:bodyPr wrap="square" lIns="0" tIns="0" rIns="0" bIns="0" rtlCol="0"/>
          <a:lstStyle/>
          <a:p/>
        </p:txBody>
      </p:sp>
      <p:sp>
        <p:nvSpPr>
          <p:cNvPr id="42" name="object 42"/>
          <p:cNvSpPr/>
          <p:nvPr/>
        </p:nvSpPr>
        <p:spPr>
          <a:xfrm>
            <a:off x="3854843" y="3054095"/>
            <a:ext cx="66040" cy="750570"/>
          </a:xfrm>
          <a:custGeom>
            <a:avLst/>
            <a:gdLst/>
            <a:ahLst/>
            <a:cxnLst/>
            <a:rect l="l" t="t" r="r" b="b"/>
            <a:pathLst>
              <a:path w="66039" h="750570">
                <a:moveTo>
                  <a:pt x="65532" y="684276"/>
                </a:moveTo>
                <a:lnTo>
                  <a:pt x="0" y="684276"/>
                </a:lnTo>
                <a:lnTo>
                  <a:pt x="27432" y="739777"/>
                </a:lnTo>
                <a:lnTo>
                  <a:pt x="27432" y="698754"/>
                </a:lnTo>
                <a:lnTo>
                  <a:pt x="29718" y="701040"/>
                </a:lnTo>
                <a:lnTo>
                  <a:pt x="35814" y="701040"/>
                </a:lnTo>
                <a:lnTo>
                  <a:pt x="38100" y="698754"/>
                </a:lnTo>
                <a:lnTo>
                  <a:pt x="38100" y="739777"/>
                </a:lnTo>
                <a:lnTo>
                  <a:pt x="65532" y="684276"/>
                </a:lnTo>
                <a:close/>
              </a:path>
              <a:path w="66039" h="750570">
                <a:moveTo>
                  <a:pt x="38100" y="684276"/>
                </a:moveTo>
                <a:lnTo>
                  <a:pt x="38100" y="2286"/>
                </a:lnTo>
                <a:lnTo>
                  <a:pt x="35814" y="0"/>
                </a:lnTo>
                <a:lnTo>
                  <a:pt x="29718" y="0"/>
                </a:lnTo>
                <a:lnTo>
                  <a:pt x="27432" y="2286"/>
                </a:lnTo>
                <a:lnTo>
                  <a:pt x="27432" y="684276"/>
                </a:lnTo>
                <a:lnTo>
                  <a:pt x="38100" y="684276"/>
                </a:lnTo>
                <a:close/>
              </a:path>
              <a:path w="66039" h="750570">
                <a:moveTo>
                  <a:pt x="38100" y="739777"/>
                </a:moveTo>
                <a:lnTo>
                  <a:pt x="38100" y="698754"/>
                </a:lnTo>
                <a:lnTo>
                  <a:pt x="35814" y="701040"/>
                </a:lnTo>
                <a:lnTo>
                  <a:pt x="29718" y="701040"/>
                </a:lnTo>
                <a:lnTo>
                  <a:pt x="27432" y="698754"/>
                </a:lnTo>
                <a:lnTo>
                  <a:pt x="27432" y="739777"/>
                </a:lnTo>
                <a:lnTo>
                  <a:pt x="32766" y="750570"/>
                </a:lnTo>
                <a:lnTo>
                  <a:pt x="38100" y="739777"/>
                </a:lnTo>
                <a:close/>
              </a:path>
            </a:pathLst>
          </a:custGeom>
          <a:solidFill>
            <a:srgbClr val="000000"/>
          </a:solidFill>
        </p:spPr>
        <p:txBody>
          <a:bodyPr wrap="square" lIns="0" tIns="0" rIns="0" bIns="0" rtlCol="0"/>
          <a:lstStyle/>
          <a:p/>
        </p:txBody>
      </p:sp>
      <p:sp>
        <p:nvSpPr>
          <p:cNvPr id="43" name="object 43"/>
          <p:cNvSpPr txBox="1"/>
          <p:nvPr/>
        </p:nvSpPr>
        <p:spPr>
          <a:xfrm>
            <a:off x="3943191" y="3049088"/>
            <a:ext cx="179705" cy="641985"/>
          </a:xfrm>
          <a:prstGeom prst="rect">
            <a:avLst/>
          </a:prstGeom>
        </p:spPr>
        <p:txBody>
          <a:bodyPr wrap="square" lIns="0" tIns="0" rIns="0" bIns="0" rtlCol="0" vert="eaVert">
            <a:spAutoFit/>
          </a:bodyPr>
          <a:lstStyle/>
          <a:p>
            <a:pPr marL="12700">
              <a:lnSpc>
                <a:spcPct val="65000"/>
              </a:lnSpc>
            </a:pPr>
            <a:r>
              <a:rPr dirty="0" sz="1200">
                <a:latin typeface="宋体"/>
                <a:cs typeface="宋体"/>
              </a:rPr>
              <a:t>设计信息</a:t>
            </a:r>
            <a:endParaRPr sz="1200">
              <a:latin typeface="宋体"/>
              <a:cs typeface="宋体"/>
            </a:endParaRPr>
          </a:p>
        </p:txBody>
      </p:sp>
      <p:sp>
        <p:nvSpPr>
          <p:cNvPr id="44" name="object 44"/>
          <p:cNvSpPr txBox="1"/>
          <p:nvPr/>
        </p:nvSpPr>
        <p:spPr>
          <a:xfrm>
            <a:off x="4399159" y="3641373"/>
            <a:ext cx="638175" cy="575945"/>
          </a:xfrm>
          <a:prstGeom prst="rect">
            <a:avLst/>
          </a:prstGeom>
        </p:spPr>
        <p:txBody>
          <a:bodyPr wrap="square" lIns="0" tIns="12065" rIns="0" bIns="0" rtlCol="0" vert="horz">
            <a:spAutoFit/>
          </a:bodyPr>
          <a:lstStyle/>
          <a:p>
            <a:pPr marL="165100" marR="5080" indent="-152400">
              <a:lnSpc>
                <a:spcPct val="150400"/>
              </a:lnSpc>
              <a:spcBef>
                <a:spcPts val="95"/>
              </a:spcBef>
            </a:pPr>
            <a:r>
              <a:rPr dirty="0" sz="1200">
                <a:latin typeface="宋体"/>
                <a:cs typeface="宋体"/>
              </a:rPr>
              <a:t>已集成的 </a:t>
            </a:r>
            <a:r>
              <a:rPr dirty="0" sz="1200" spc="-5">
                <a:latin typeface="宋体"/>
                <a:cs typeface="宋体"/>
              </a:rPr>
              <a:t>软件</a:t>
            </a:r>
            <a:endParaRPr sz="1200">
              <a:latin typeface="宋体"/>
              <a:cs typeface="宋体"/>
            </a:endParaRPr>
          </a:p>
        </p:txBody>
      </p:sp>
      <p:sp>
        <p:nvSpPr>
          <p:cNvPr id="45" name="object 45"/>
          <p:cNvSpPr txBox="1"/>
          <p:nvPr/>
        </p:nvSpPr>
        <p:spPr>
          <a:xfrm>
            <a:off x="3042043" y="3667274"/>
            <a:ext cx="332105" cy="574675"/>
          </a:xfrm>
          <a:prstGeom prst="rect">
            <a:avLst/>
          </a:prstGeom>
        </p:spPr>
        <p:txBody>
          <a:bodyPr wrap="square" lIns="0" tIns="12065" rIns="0" bIns="0" rtlCol="0" vert="horz">
            <a:spAutoFit/>
          </a:bodyPr>
          <a:lstStyle/>
          <a:p>
            <a:pPr marL="12700" marR="5080">
              <a:lnSpc>
                <a:spcPct val="150000"/>
              </a:lnSpc>
              <a:spcBef>
                <a:spcPts val="95"/>
              </a:spcBef>
            </a:pPr>
            <a:r>
              <a:rPr dirty="0" sz="1200">
                <a:latin typeface="宋体"/>
                <a:cs typeface="宋体"/>
              </a:rPr>
              <a:t>已测 模块</a:t>
            </a:r>
            <a:endParaRPr sz="1200">
              <a:latin typeface="宋体"/>
              <a:cs typeface="宋体"/>
            </a:endParaRPr>
          </a:p>
        </p:txBody>
      </p:sp>
      <p:sp>
        <p:nvSpPr>
          <p:cNvPr id="46" name="object 46"/>
          <p:cNvSpPr/>
          <p:nvPr/>
        </p:nvSpPr>
        <p:spPr>
          <a:xfrm>
            <a:off x="2708795" y="4913376"/>
            <a:ext cx="252221" cy="66293"/>
          </a:xfrm>
          <a:prstGeom prst="rect">
            <a:avLst/>
          </a:prstGeom>
          <a:blipFill>
            <a:blip r:embed="rId2" cstate="print"/>
            <a:stretch>
              <a:fillRect/>
            </a:stretch>
          </a:blipFill>
        </p:spPr>
        <p:txBody>
          <a:bodyPr wrap="square" lIns="0" tIns="0" rIns="0" bIns="0" rtlCol="0"/>
          <a:lstStyle/>
          <a:p/>
        </p:txBody>
      </p:sp>
      <p:sp>
        <p:nvSpPr>
          <p:cNvPr id="47" name="object 47"/>
          <p:cNvSpPr/>
          <p:nvPr/>
        </p:nvSpPr>
        <p:spPr>
          <a:xfrm>
            <a:off x="2719463" y="2939033"/>
            <a:ext cx="252221" cy="65532"/>
          </a:xfrm>
          <a:prstGeom prst="rect">
            <a:avLst/>
          </a:prstGeom>
          <a:blipFill>
            <a:blip r:embed="rId3" cstate="print"/>
            <a:stretch>
              <a:fillRect/>
            </a:stretch>
          </a:blipFill>
        </p:spPr>
        <p:txBody>
          <a:bodyPr wrap="square" lIns="0" tIns="0" rIns="0" bIns="0" rtlCol="0"/>
          <a:lstStyle/>
          <a:p/>
        </p:txBody>
      </p:sp>
      <p:sp>
        <p:nvSpPr>
          <p:cNvPr id="48" name="object 48"/>
          <p:cNvSpPr/>
          <p:nvPr/>
        </p:nvSpPr>
        <p:spPr>
          <a:xfrm>
            <a:off x="2708795" y="3497579"/>
            <a:ext cx="252221" cy="65532"/>
          </a:xfrm>
          <a:prstGeom prst="rect">
            <a:avLst/>
          </a:prstGeom>
          <a:blipFill>
            <a:blip r:embed="rId3" cstate="print"/>
            <a:stretch>
              <a:fillRect/>
            </a:stretch>
          </a:blipFill>
        </p:spPr>
        <p:txBody>
          <a:bodyPr wrap="square" lIns="0" tIns="0" rIns="0" bIns="0" rtlCol="0"/>
          <a:lstStyle/>
          <a:p/>
        </p:txBody>
      </p:sp>
      <p:sp>
        <p:nvSpPr>
          <p:cNvPr id="49" name="object 49"/>
          <p:cNvSpPr/>
          <p:nvPr/>
        </p:nvSpPr>
        <p:spPr>
          <a:xfrm>
            <a:off x="2720987" y="4043934"/>
            <a:ext cx="252221" cy="65532"/>
          </a:xfrm>
          <a:prstGeom prst="rect">
            <a:avLst/>
          </a:prstGeom>
          <a:blipFill>
            <a:blip r:embed="rId3" cstate="print"/>
            <a:stretch>
              <a:fillRect/>
            </a:stretch>
          </a:blipFill>
        </p:spPr>
        <p:txBody>
          <a:bodyPr wrap="square" lIns="0" tIns="0" rIns="0" bIns="0" rtlCol="0"/>
          <a:lstStyle/>
          <a:p/>
        </p:txBody>
      </p:sp>
      <p:sp>
        <p:nvSpPr>
          <p:cNvPr id="50" name="object 50"/>
          <p:cNvSpPr/>
          <p:nvPr/>
        </p:nvSpPr>
        <p:spPr>
          <a:xfrm>
            <a:off x="2954921" y="3957828"/>
            <a:ext cx="501015" cy="66040"/>
          </a:xfrm>
          <a:custGeom>
            <a:avLst/>
            <a:gdLst/>
            <a:ahLst/>
            <a:cxnLst/>
            <a:rect l="l" t="t" r="r" b="b"/>
            <a:pathLst>
              <a:path w="501014" h="66039">
                <a:moveTo>
                  <a:pt x="451865" y="35814"/>
                </a:moveTo>
                <a:lnTo>
                  <a:pt x="451865" y="29718"/>
                </a:lnTo>
                <a:lnTo>
                  <a:pt x="448817" y="27432"/>
                </a:lnTo>
                <a:lnTo>
                  <a:pt x="3047" y="27432"/>
                </a:lnTo>
                <a:lnTo>
                  <a:pt x="0" y="29718"/>
                </a:lnTo>
                <a:lnTo>
                  <a:pt x="0" y="35814"/>
                </a:lnTo>
                <a:lnTo>
                  <a:pt x="3047" y="38100"/>
                </a:lnTo>
                <a:lnTo>
                  <a:pt x="448817" y="38100"/>
                </a:lnTo>
                <a:lnTo>
                  <a:pt x="451865" y="35814"/>
                </a:lnTo>
                <a:close/>
              </a:path>
              <a:path w="501014" h="66039">
                <a:moveTo>
                  <a:pt x="500633" y="32766"/>
                </a:moveTo>
                <a:lnTo>
                  <a:pt x="435101" y="0"/>
                </a:lnTo>
                <a:lnTo>
                  <a:pt x="435101" y="27432"/>
                </a:lnTo>
                <a:lnTo>
                  <a:pt x="448817" y="27432"/>
                </a:lnTo>
                <a:lnTo>
                  <a:pt x="451865" y="29718"/>
                </a:lnTo>
                <a:lnTo>
                  <a:pt x="451865" y="57150"/>
                </a:lnTo>
                <a:lnTo>
                  <a:pt x="500633" y="32766"/>
                </a:lnTo>
                <a:close/>
              </a:path>
              <a:path w="501014" h="66039">
                <a:moveTo>
                  <a:pt x="451865" y="57150"/>
                </a:moveTo>
                <a:lnTo>
                  <a:pt x="451865" y="35814"/>
                </a:lnTo>
                <a:lnTo>
                  <a:pt x="448817" y="38100"/>
                </a:lnTo>
                <a:lnTo>
                  <a:pt x="435101" y="38100"/>
                </a:lnTo>
                <a:lnTo>
                  <a:pt x="435101" y="65532"/>
                </a:lnTo>
                <a:lnTo>
                  <a:pt x="451865" y="57150"/>
                </a:lnTo>
                <a:close/>
              </a:path>
            </a:pathLst>
          </a:custGeom>
          <a:solidFill>
            <a:srgbClr val="000000"/>
          </a:solidFill>
        </p:spPr>
        <p:txBody>
          <a:bodyPr wrap="square" lIns="0" tIns="0" rIns="0" bIns="0" rtlCol="0"/>
          <a:lstStyle/>
          <a:p/>
        </p:txBody>
      </p:sp>
      <p:sp>
        <p:nvSpPr>
          <p:cNvPr id="51" name="object 51"/>
          <p:cNvSpPr/>
          <p:nvPr/>
        </p:nvSpPr>
        <p:spPr>
          <a:xfrm>
            <a:off x="4376813" y="3957828"/>
            <a:ext cx="685800" cy="66040"/>
          </a:xfrm>
          <a:custGeom>
            <a:avLst/>
            <a:gdLst/>
            <a:ahLst/>
            <a:cxnLst/>
            <a:rect l="l" t="t" r="r" b="b"/>
            <a:pathLst>
              <a:path w="685800" h="66039">
                <a:moveTo>
                  <a:pt x="637032" y="35814"/>
                </a:moveTo>
                <a:lnTo>
                  <a:pt x="637032" y="29718"/>
                </a:lnTo>
                <a:lnTo>
                  <a:pt x="634746" y="27432"/>
                </a:lnTo>
                <a:lnTo>
                  <a:pt x="3048" y="27432"/>
                </a:lnTo>
                <a:lnTo>
                  <a:pt x="0" y="29718"/>
                </a:lnTo>
                <a:lnTo>
                  <a:pt x="0" y="35814"/>
                </a:lnTo>
                <a:lnTo>
                  <a:pt x="3048" y="38100"/>
                </a:lnTo>
                <a:lnTo>
                  <a:pt x="634746" y="38100"/>
                </a:lnTo>
                <a:lnTo>
                  <a:pt x="637032" y="35814"/>
                </a:lnTo>
                <a:close/>
              </a:path>
              <a:path w="685800" h="66039">
                <a:moveTo>
                  <a:pt x="685800" y="32766"/>
                </a:moveTo>
                <a:lnTo>
                  <a:pt x="620268" y="0"/>
                </a:lnTo>
                <a:lnTo>
                  <a:pt x="620268" y="27432"/>
                </a:lnTo>
                <a:lnTo>
                  <a:pt x="634746" y="27432"/>
                </a:lnTo>
                <a:lnTo>
                  <a:pt x="637032" y="29718"/>
                </a:lnTo>
                <a:lnTo>
                  <a:pt x="637032" y="57150"/>
                </a:lnTo>
                <a:lnTo>
                  <a:pt x="685800" y="32766"/>
                </a:lnTo>
                <a:close/>
              </a:path>
              <a:path w="685800" h="66039">
                <a:moveTo>
                  <a:pt x="637032" y="57150"/>
                </a:moveTo>
                <a:lnTo>
                  <a:pt x="637032" y="35814"/>
                </a:lnTo>
                <a:lnTo>
                  <a:pt x="634746" y="38100"/>
                </a:lnTo>
                <a:lnTo>
                  <a:pt x="620268" y="38100"/>
                </a:lnTo>
                <a:lnTo>
                  <a:pt x="620268" y="65532"/>
                </a:lnTo>
                <a:lnTo>
                  <a:pt x="637032" y="57150"/>
                </a:lnTo>
                <a:close/>
              </a:path>
            </a:pathLst>
          </a:custGeom>
          <a:solidFill>
            <a:srgbClr val="000000"/>
          </a:solidFill>
        </p:spPr>
        <p:txBody>
          <a:bodyPr wrap="square" lIns="0" tIns="0" rIns="0" bIns="0" rtlCol="0"/>
          <a:lstStyle/>
          <a:p/>
        </p:txBody>
      </p:sp>
      <p:sp>
        <p:nvSpPr>
          <p:cNvPr id="52" name="object 52"/>
          <p:cNvSpPr/>
          <p:nvPr/>
        </p:nvSpPr>
        <p:spPr>
          <a:xfrm>
            <a:off x="5985395" y="3957828"/>
            <a:ext cx="685800" cy="66040"/>
          </a:xfrm>
          <a:custGeom>
            <a:avLst/>
            <a:gdLst/>
            <a:ahLst/>
            <a:cxnLst/>
            <a:rect l="l" t="t" r="r" b="b"/>
            <a:pathLst>
              <a:path w="685800" h="66039">
                <a:moveTo>
                  <a:pt x="637032" y="35814"/>
                </a:moveTo>
                <a:lnTo>
                  <a:pt x="637032" y="29718"/>
                </a:lnTo>
                <a:lnTo>
                  <a:pt x="634746" y="27432"/>
                </a:lnTo>
                <a:lnTo>
                  <a:pt x="3048" y="27432"/>
                </a:lnTo>
                <a:lnTo>
                  <a:pt x="0" y="29718"/>
                </a:lnTo>
                <a:lnTo>
                  <a:pt x="0" y="35814"/>
                </a:lnTo>
                <a:lnTo>
                  <a:pt x="3048" y="38100"/>
                </a:lnTo>
                <a:lnTo>
                  <a:pt x="634746" y="38100"/>
                </a:lnTo>
                <a:lnTo>
                  <a:pt x="637032" y="35814"/>
                </a:lnTo>
                <a:close/>
              </a:path>
              <a:path w="685800" h="66039">
                <a:moveTo>
                  <a:pt x="685800" y="32766"/>
                </a:moveTo>
                <a:lnTo>
                  <a:pt x="620268" y="0"/>
                </a:lnTo>
                <a:lnTo>
                  <a:pt x="620268" y="27432"/>
                </a:lnTo>
                <a:lnTo>
                  <a:pt x="634746" y="27432"/>
                </a:lnTo>
                <a:lnTo>
                  <a:pt x="637032" y="29718"/>
                </a:lnTo>
                <a:lnTo>
                  <a:pt x="637032" y="57150"/>
                </a:lnTo>
                <a:lnTo>
                  <a:pt x="685800" y="32766"/>
                </a:lnTo>
                <a:close/>
              </a:path>
              <a:path w="685800" h="66039">
                <a:moveTo>
                  <a:pt x="637032" y="57150"/>
                </a:moveTo>
                <a:lnTo>
                  <a:pt x="637032" y="35814"/>
                </a:lnTo>
                <a:lnTo>
                  <a:pt x="634746" y="38100"/>
                </a:lnTo>
                <a:lnTo>
                  <a:pt x="620268" y="38100"/>
                </a:lnTo>
                <a:lnTo>
                  <a:pt x="620268" y="65532"/>
                </a:lnTo>
                <a:lnTo>
                  <a:pt x="637032" y="57150"/>
                </a:lnTo>
                <a:close/>
              </a:path>
            </a:pathLst>
          </a:custGeom>
          <a:solidFill>
            <a:srgbClr val="000000"/>
          </a:solidFill>
        </p:spPr>
        <p:txBody>
          <a:bodyPr wrap="square" lIns="0" tIns="0" rIns="0" bIns="0" rtlCol="0"/>
          <a:lstStyle/>
          <a:p/>
        </p:txBody>
      </p:sp>
      <p:sp>
        <p:nvSpPr>
          <p:cNvPr id="53" name="object 53"/>
          <p:cNvSpPr txBox="1"/>
          <p:nvPr/>
        </p:nvSpPr>
        <p:spPr>
          <a:xfrm>
            <a:off x="6007741" y="3641373"/>
            <a:ext cx="638175" cy="575945"/>
          </a:xfrm>
          <a:prstGeom prst="rect">
            <a:avLst/>
          </a:prstGeom>
        </p:spPr>
        <p:txBody>
          <a:bodyPr wrap="square" lIns="0" tIns="12065" rIns="0" bIns="0" rtlCol="0" vert="horz">
            <a:spAutoFit/>
          </a:bodyPr>
          <a:lstStyle/>
          <a:p>
            <a:pPr marL="163830" marR="5080" indent="-151765">
              <a:lnSpc>
                <a:spcPct val="150400"/>
              </a:lnSpc>
              <a:spcBef>
                <a:spcPts val="95"/>
              </a:spcBef>
            </a:pPr>
            <a:r>
              <a:rPr dirty="0" sz="1200">
                <a:latin typeface="宋体"/>
                <a:cs typeface="宋体"/>
              </a:rPr>
              <a:t>已确认的 </a:t>
            </a:r>
            <a:r>
              <a:rPr dirty="0" sz="1200" spc="5">
                <a:latin typeface="宋体"/>
                <a:cs typeface="宋体"/>
              </a:rPr>
              <a:t>软件</a:t>
            </a:r>
            <a:endParaRPr sz="1200">
              <a:latin typeface="宋体"/>
              <a:cs typeface="宋体"/>
            </a:endParaRPr>
          </a:p>
        </p:txBody>
      </p:sp>
      <p:sp>
        <p:nvSpPr>
          <p:cNvPr id="54" name="object 54"/>
          <p:cNvSpPr txBox="1"/>
          <p:nvPr/>
        </p:nvSpPr>
        <p:spPr>
          <a:xfrm>
            <a:off x="7603367" y="3667274"/>
            <a:ext cx="637540" cy="574675"/>
          </a:xfrm>
          <a:prstGeom prst="rect">
            <a:avLst/>
          </a:prstGeom>
        </p:spPr>
        <p:txBody>
          <a:bodyPr wrap="square" lIns="0" tIns="12065" rIns="0" bIns="0" rtlCol="0" vert="horz">
            <a:spAutoFit/>
          </a:bodyPr>
          <a:lstStyle/>
          <a:p>
            <a:pPr marL="163830" marR="5080" indent="-151765">
              <a:lnSpc>
                <a:spcPct val="150000"/>
              </a:lnSpc>
              <a:spcBef>
                <a:spcPts val="95"/>
              </a:spcBef>
            </a:pPr>
            <a:r>
              <a:rPr dirty="0" sz="1200" spc="-5">
                <a:latin typeface="宋体"/>
                <a:cs typeface="宋体"/>
              </a:rPr>
              <a:t>已检验的 </a:t>
            </a:r>
            <a:r>
              <a:rPr dirty="0" sz="1200" spc="5">
                <a:latin typeface="宋体"/>
                <a:cs typeface="宋体"/>
              </a:rPr>
              <a:t>软件</a:t>
            </a:r>
            <a:endParaRPr sz="1200">
              <a:latin typeface="宋体"/>
              <a:cs typeface="宋体"/>
            </a:endParaRPr>
          </a:p>
        </p:txBody>
      </p:sp>
      <p:sp>
        <p:nvSpPr>
          <p:cNvPr id="55" name="object 55"/>
          <p:cNvSpPr/>
          <p:nvPr/>
        </p:nvSpPr>
        <p:spPr>
          <a:xfrm>
            <a:off x="7593203" y="3957828"/>
            <a:ext cx="685165" cy="66040"/>
          </a:xfrm>
          <a:custGeom>
            <a:avLst/>
            <a:gdLst/>
            <a:ahLst/>
            <a:cxnLst/>
            <a:rect l="l" t="t" r="r" b="b"/>
            <a:pathLst>
              <a:path w="685165" h="66039">
                <a:moveTo>
                  <a:pt x="636269" y="35814"/>
                </a:moveTo>
                <a:lnTo>
                  <a:pt x="636269" y="29718"/>
                </a:lnTo>
                <a:lnTo>
                  <a:pt x="633983" y="27432"/>
                </a:lnTo>
                <a:lnTo>
                  <a:pt x="2285" y="27432"/>
                </a:lnTo>
                <a:lnTo>
                  <a:pt x="0" y="29718"/>
                </a:lnTo>
                <a:lnTo>
                  <a:pt x="0" y="35814"/>
                </a:lnTo>
                <a:lnTo>
                  <a:pt x="2285" y="38100"/>
                </a:lnTo>
                <a:lnTo>
                  <a:pt x="633983" y="38100"/>
                </a:lnTo>
                <a:lnTo>
                  <a:pt x="636269" y="35814"/>
                </a:lnTo>
                <a:close/>
              </a:path>
              <a:path w="685165" h="66039">
                <a:moveTo>
                  <a:pt x="685037" y="32766"/>
                </a:moveTo>
                <a:lnTo>
                  <a:pt x="620267" y="0"/>
                </a:lnTo>
                <a:lnTo>
                  <a:pt x="620267" y="27432"/>
                </a:lnTo>
                <a:lnTo>
                  <a:pt x="633983" y="27432"/>
                </a:lnTo>
                <a:lnTo>
                  <a:pt x="636269" y="29718"/>
                </a:lnTo>
                <a:lnTo>
                  <a:pt x="636269" y="57436"/>
                </a:lnTo>
                <a:lnTo>
                  <a:pt x="685037" y="32766"/>
                </a:lnTo>
                <a:close/>
              </a:path>
              <a:path w="685165" h="66039">
                <a:moveTo>
                  <a:pt x="636269" y="57436"/>
                </a:moveTo>
                <a:lnTo>
                  <a:pt x="636269" y="35814"/>
                </a:lnTo>
                <a:lnTo>
                  <a:pt x="633983" y="38100"/>
                </a:lnTo>
                <a:lnTo>
                  <a:pt x="620267" y="38100"/>
                </a:lnTo>
                <a:lnTo>
                  <a:pt x="620267" y="65532"/>
                </a:lnTo>
                <a:lnTo>
                  <a:pt x="636269" y="57436"/>
                </a:lnTo>
                <a:close/>
              </a:path>
            </a:pathLst>
          </a:custGeom>
          <a:solidFill>
            <a:srgbClr val="000000"/>
          </a:solidFill>
        </p:spPr>
        <p:txBody>
          <a:bodyPr wrap="square" lIns="0" tIns="0" rIns="0" bIns="0" rtlCol="0"/>
          <a:lstStyle/>
          <a:p/>
        </p:txBody>
      </p:sp>
      <p:sp>
        <p:nvSpPr>
          <p:cNvPr id="56" name="object 56"/>
          <p:cNvSpPr/>
          <p:nvPr/>
        </p:nvSpPr>
        <p:spPr>
          <a:xfrm>
            <a:off x="5449709" y="3115817"/>
            <a:ext cx="66040" cy="688975"/>
          </a:xfrm>
          <a:custGeom>
            <a:avLst/>
            <a:gdLst/>
            <a:ahLst/>
            <a:cxnLst/>
            <a:rect l="l" t="t" r="r" b="b"/>
            <a:pathLst>
              <a:path w="66039" h="688975">
                <a:moveTo>
                  <a:pt x="65532" y="622554"/>
                </a:moveTo>
                <a:lnTo>
                  <a:pt x="0" y="622554"/>
                </a:lnTo>
                <a:lnTo>
                  <a:pt x="27432" y="678055"/>
                </a:lnTo>
                <a:lnTo>
                  <a:pt x="27432" y="637032"/>
                </a:lnTo>
                <a:lnTo>
                  <a:pt x="29718" y="639318"/>
                </a:lnTo>
                <a:lnTo>
                  <a:pt x="35814" y="639318"/>
                </a:lnTo>
                <a:lnTo>
                  <a:pt x="38100" y="637032"/>
                </a:lnTo>
                <a:lnTo>
                  <a:pt x="38100" y="678055"/>
                </a:lnTo>
                <a:lnTo>
                  <a:pt x="65532" y="622554"/>
                </a:lnTo>
                <a:close/>
              </a:path>
              <a:path w="66039" h="688975">
                <a:moveTo>
                  <a:pt x="38100" y="622554"/>
                </a:moveTo>
                <a:lnTo>
                  <a:pt x="38099" y="2286"/>
                </a:lnTo>
                <a:lnTo>
                  <a:pt x="35814" y="0"/>
                </a:lnTo>
                <a:lnTo>
                  <a:pt x="29718" y="0"/>
                </a:lnTo>
                <a:lnTo>
                  <a:pt x="27431" y="2286"/>
                </a:lnTo>
                <a:lnTo>
                  <a:pt x="27432" y="622554"/>
                </a:lnTo>
                <a:lnTo>
                  <a:pt x="38100" y="622554"/>
                </a:lnTo>
                <a:close/>
              </a:path>
              <a:path w="66039" h="688975">
                <a:moveTo>
                  <a:pt x="38100" y="678055"/>
                </a:moveTo>
                <a:lnTo>
                  <a:pt x="38100" y="637032"/>
                </a:lnTo>
                <a:lnTo>
                  <a:pt x="35814" y="639318"/>
                </a:lnTo>
                <a:lnTo>
                  <a:pt x="29718" y="639318"/>
                </a:lnTo>
                <a:lnTo>
                  <a:pt x="27432" y="637032"/>
                </a:lnTo>
                <a:lnTo>
                  <a:pt x="27432" y="678055"/>
                </a:lnTo>
                <a:lnTo>
                  <a:pt x="32766" y="688848"/>
                </a:lnTo>
                <a:lnTo>
                  <a:pt x="38100" y="678055"/>
                </a:lnTo>
                <a:close/>
              </a:path>
            </a:pathLst>
          </a:custGeom>
          <a:solidFill>
            <a:srgbClr val="000000"/>
          </a:solidFill>
        </p:spPr>
        <p:txBody>
          <a:bodyPr wrap="square" lIns="0" tIns="0" rIns="0" bIns="0" rtlCol="0"/>
          <a:lstStyle/>
          <a:p/>
        </p:txBody>
      </p:sp>
      <p:sp>
        <p:nvSpPr>
          <p:cNvPr id="57" name="object 57"/>
          <p:cNvSpPr/>
          <p:nvPr/>
        </p:nvSpPr>
        <p:spPr>
          <a:xfrm>
            <a:off x="7046086" y="3115817"/>
            <a:ext cx="66040" cy="688975"/>
          </a:xfrm>
          <a:custGeom>
            <a:avLst/>
            <a:gdLst/>
            <a:ahLst/>
            <a:cxnLst/>
            <a:rect l="l" t="t" r="r" b="b"/>
            <a:pathLst>
              <a:path w="66040" h="688975">
                <a:moveTo>
                  <a:pt x="65532" y="622554"/>
                </a:moveTo>
                <a:lnTo>
                  <a:pt x="0" y="622554"/>
                </a:lnTo>
                <a:lnTo>
                  <a:pt x="27432" y="678055"/>
                </a:lnTo>
                <a:lnTo>
                  <a:pt x="27432" y="637032"/>
                </a:lnTo>
                <a:lnTo>
                  <a:pt x="29718" y="639318"/>
                </a:lnTo>
                <a:lnTo>
                  <a:pt x="35814" y="639318"/>
                </a:lnTo>
                <a:lnTo>
                  <a:pt x="38100" y="637032"/>
                </a:lnTo>
                <a:lnTo>
                  <a:pt x="38100" y="678055"/>
                </a:lnTo>
                <a:lnTo>
                  <a:pt x="65532" y="622554"/>
                </a:lnTo>
                <a:close/>
              </a:path>
              <a:path w="66040" h="688975">
                <a:moveTo>
                  <a:pt x="38100" y="622554"/>
                </a:moveTo>
                <a:lnTo>
                  <a:pt x="38099" y="2286"/>
                </a:lnTo>
                <a:lnTo>
                  <a:pt x="35814" y="0"/>
                </a:lnTo>
                <a:lnTo>
                  <a:pt x="29718" y="0"/>
                </a:lnTo>
                <a:lnTo>
                  <a:pt x="27431" y="2286"/>
                </a:lnTo>
                <a:lnTo>
                  <a:pt x="27432" y="622554"/>
                </a:lnTo>
                <a:lnTo>
                  <a:pt x="38100" y="622554"/>
                </a:lnTo>
                <a:close/>
              </a:path>
              <a:path w="66040" h="688975">
                <a:moveTo>
                  <a:pt x="38100" y="678055"/>
                </a:moveTo>
                <a:lnTo>
                  <a:pt x="38100" y="637032"/>
                </a:lnTo>
                <a:lnTo>
                  <a:pt x="35814" y="639318"/>
                </a:lnTo>
                <a:lnTo>
                  <a:pt x="29718" y="639318"/>
                </a:lnTo>
                <a:lnTo>
                  <a:pt x="27432" y="637032"/>
                </a:lnTo>
                <a:lnTo>
                  <a:pt x="27432" y="678055"/>
                </a:lnTo>
                <a:lnTo>
                  <a:pt x="32766" y="688848"/>
                </a:lnTo>
                <a:lnTo>
                  <a:pt x="38100" y="678055"/>
                </a:lnTo>
                <a:close/>
              </a:path>
            </a:pathLst>
          </a:custGeom>
          <a:solidFill>
            <a:srgbClr val="000000"/>
          </a:solidFill>
        </p:spPr>
        <p:txBody>
          <a:bodyPr wrap="square" lIns="0" tIns="0" rIns="0" bIns="0" rtlCol="0"/>
          <a:lstStyle/>
          <a:p/>
        </p:txBody>
      </p:sp>
      <p:sp>
        <p:nvSpPr>
          <p:cNvPr id="58" name="object 58"/>
          <p:cNvSpPr/>
          <p:nvPr/>
        </p:nvSpPr>
        <p:spPr>
          <a:xfrm>
            <a:off x="8678303" y="3115817"/>
            <a:ext cx="64769" cy="688975"/>
          </a:xfrm>
          <a:custGeom>
            <a:avLst/>
            <a:gdLst/>
            <a:ahLst/>
            <a:cxnLst/>
            <a:rect l="l" t="t" r="r" b="b"/>
            <a:pathLst>
              <a:path w="64770" h="688975">
                <a:moveTo>
                  <a:pt x="64770" y="622554"/>
                </a:moveTo>
                <a:lnTo>
                  <a:pt x="0" y="622554"/>
                </a:lnTo>
                <a:lnTo>
                  <a:pt x="26670" y="676514"/>
                </a:lnTo>
                <a:lnTo>
                  <a:pt x="26670" y="637032"/>
                </a:lnTo>
                <a:lnTo>
                  <a:pt x="29718" y="639318"/>
                </a:lnTo>
                <a:lnTo>
                  <a:pt x="35052" y="639318"/>
                </a:lnTo>
                <a:lnTo>
                  <a:pt x="38100" y="637032"/>
                </a:lnTo>
                <a:lnTo>
                  <a:pt x="38100" y="677799"/>
                </a:lnTo>
                <a:lnTo>
                  <a:pt x="64770" y="622554"/>
                </a:lnTo>
                <a:close/>
              </a:path>
              <a:path w="64770" h="688975">
                <a:moveTo>
                  <a:pt x="38100" y="622554"/>
                </a:moveTo>
                <a:lnTo>
                  <a:pt x="38100" y="2286"/>
                </a:lnTo>
                <a:lnTo>
                  <a:pt x="35052" y="0"/>
                </a:lnTo>
                <a:lnTo>
                  <a:pt x="29718" y="0"/>
                </a:lnTo>
                <a:lnTo>
                  <a:pt x="26670" y="2286"/>
                </a:lnTo>
                <a:lnTo>
                  <a:pt x="26670" y="622554"/>
                </a:lnTo>
                <a:lnTo>
                  <a:pt x="38100" y="622554"/>
                </a:lnTo>
                <a:close/>
              </a:path>
              <a:path w="64770" h="688975">
                <a:moveTo>
                  <a:pt x="38100" y="677799"/>
                </a:moveTo>
                <a:lnTo>
                  <a:pt x="38100" y="637032"/>
                </a:lnTo>
                <a:lnTo>
                  <a:pt x="35052" y="639318"/>
                </a:lnTo>
                <a:lnTo>
                  <a:pt x="29718" y="639318"/>
                </a:lnTo>
                <a:lnTo>
                  <a:pt x="26670" y="637032"/>
                </a:lnTo>
                <a:lnTo>
                  <a:pt x="26670" y="676514"/>
                </a:lnTo>
                <a:lnTo>
                  <a:pt x="32766" y="688848"/>
                </a:lnTo>
                <a:lnTo>
                  <a:pt x="38100" y="677799"/>
                </a:lnTo>
                <a:close/>
              </a:path>
            </a:pathLst>
          </a:custGeom>
          <a:solidFill>
            <a:srgbClr val="000000"/>
          </a:solidFill>
        </p:spPr>
        <p:txBody>
          <a:bodyPr wrap="square" lIns="0" tIns="0" rIns="0" bIns="0" rtlCol="0"/>
          <a:lstStyle/>
          <a:p/>
        </p:txBody>
      </p:sp>
      <p:sp>
        <p:nvSpPr>
          <p:cNvPr id="59" name="object 59"/>
          <p:cNvSpPr txBox="1"/>
          <p:nvPr/>
        </p:nvSpPr>
        <p:spPr>
          <a:xfrm>
            <a:off x="5553297" y="3110092"/>
            <a:ext cx="179705" cy="640715"/>
          </a:xfrm>
          <a:prstGeom prst="rect">
            <a:avLst/>
          </a:prstGeom>
        </p:spPr>
        <p:txBody>
          <a:bodyPr wrap="square" lIns="0" tIns="0" rIns="0" bIns="0" rtlCol="0" vert="eaVert">
            <a:spAutoFit/>
          </a:bodyPr>
          <a:lstStyle/>
          <a:p>
            <a:pPr marL="12700">
              <a:lnSpc>
                <a:spcPct val="65000"/>
              </a:lnSpc>
            </a:pPr>
            <a:r>
              <a:rPr dirty="0" sz="1200" spc="-5">
                <a:latin typeface="宋体"/>
                <a:cs typeface="宋体"/>
              </a:rPr>
              <a:t>软件</a:t>
            </a:r>
            <a:r>
              <a:rPr dirty="0" sz="1200">
                <a:latin typeface="宋体"/>
                <a:cs typeface="宋体"/>
              </a:rPr>
              <a:t>需求</a:t>
            </a:r>
            <a:endParaRPr sz="1200">
              <a:latin typeface="宋体"/>
              <a:cs typeface="宋体"/>
            </a:endParaRPr>
          </a:p>
        </p:txBody>
      </p:sp>
      <p:sp>
        <p:nvSpPr>
          <p:cNvPr id="60" name="object 60"/>
          <p:cNvSpPr txBox="1"/>
          <p:nvPr/>
        </p:nvSpPr>
        <p:spPr>
          <a:xfrm>
            <a:off x="7158832" y="2832893"/>
            <a:ext cx="179705" cy="946785"/>
          </a:xfrm>
          <a:prstGeom prst="rect">
            <a:avLst/>
          </a:prstGeom>
        </p:spPr>
        <p:txBody>
          <a:bodyPr wrap="square" lIns="0" tIns="0" rIns="0" bIns="0" rtlCol="0" vert="eaVert">
            <a:spAutoFit/>
          </a:bodyPr>
          <a:lstStyle/>
          <a:p>
            <a:pPr marL="12700">
              <a:lnSpc>
                <a:spcPct val="65000"/>
              </a:lnSpc>
            </a:pPr>
            <a:r>
              <a:rPr dirty="0" sz="1200" spc="-10">
                <a:latin typeface="宋体"/>
                <a:cs typeface="宋体"/>
              </a:rPr>
              <a:t>其</a:t>
            </a:r>
            <a:r>
              <a:rPr dirty="0" sz="1200">
                <a:latin typeface="宋体"/>
                <a:cs typeface="宋体"/>
              </a:rPr>
              <a:t>它系</a:t>
            </a:r>
            <a:r>
              <a:rPr dirty="0" sz="1200" spc="-15">
                <a:latin typeface="宋体"/>
                <a:cs typeface="宋体"/>
              </a:rPr>
              <a:t>统</a:t>
            </a:r>
            <a:r>
              <a:rPr dirty="0" sz="1200">
                <a:latin typeface="宋体"/>
                <a:cs typeface="宋体"/>
              </a:rPr>
              <a:t>元素</a:t>
            </a:r>
            <a:endParaRPr sz="1200">
              <a:latin typeface="宋体"/>
              <a:cs typeface="宋体"/>
            </a:endParaRPr>
          </a:p>
        </p:txBody>
      </p:sp>
      <p:sp>
        <p:nvSpPr>
          <p:cNvPr id="61" name="object 61"/>
          <p:cNvSpPr txBox="1"/>
          <p:nvPr/>
        </p:nvSpPr>
        <p:spPr>
          <a:xfrm>
            <a:off x="8767413" y="2832693"/>
            <a:ext cx="179705" cy="946785"/>
          </a:xfrm>
          <a:prstGeom prst="rect">
            <a:avLst/>
          </a:prstGeom>
        </p:spPr>
        <p:txBody>
          <a:bodyPr wrap="square" lIns="0" tIns="0" rIns="0" bIns="0" rtlCol="0" vert="eaVert">
            <a:spAutoFit/>
          </a:bodyPr>
          <a:lstStyle/>
          <a:p>
            <a:pPr marL="12700">
              <a:lnSpc>
                <a:spcPct val="65000"/>
              </a:lnSpc>
            </a:pPr>
            <a:r>
              <a:rPr dirty="0" sz="1200" spc="-5">
                <a:latin typeface="宋体"/>
                <a:cs typeface="宋体"/>
              </a:rPr>
              <a:t>用户</a:t>
            </a:r>
            <a:r>
              <a:rPr dirty="0" sz="1200">
                <a:latin typeface="宋体"/>
                <a:cs typeface="宋体"/>
              </a:rPr>
              <a:t>需</a:t>
            </a:r>
            <a:r>
              <a:rPr dirty="0" sz="1200" spc="-15">
                <a:latin typeface="宋体"/>
                <a:cs typeface="宋体"/>
              </a:rPr>
              <a:t>求</a:t>
            </a:r>
            <a:r>
              <a:rPr dirty="0" sz="1200" spc="-5">
                <a:latin typeface="宋体"/>
                <a:cs typeface="宋体"/>
              </a:rPr>
              <a:t>规</a:t>
            </a:r>
            <a:r>
              <a:rPr dirty="0" sz="1200">
                <a:latin typeface="宋体"/>
                <a:cs typeface="宋体"/>
              </a:rPr>
              <a:t>范</a:t>
            </a:r>
            <a:endParaRPr sz="1200">
              <a:latin typeface="宋体"/>
              <a:cs typeface="宋体"/>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4036695" cy="560705"/>
          </a:xfrm>
          <a:prstGeom prst="rect"/>
        </p:spPr>
        <p:txBody>
          <a:bodyPr wrap="square" lIns="0" tIns="13970" rIns="0" bIns="0" rtlCol="0" vert="horz">
            <a:spAutoFit/>
          </a:bodyPr>
          <a:lstStyle/>
          <a:p>
            <a:pPr marL="12700">
              <a:lnSpc>
                <a:spcPct val="100000"/>
              </a:lnSpc>
              <a:spcBef>
                <a:spcPts val="110"/>
              </a:spcBef>
            </a:pPr>
            <a:r>
              <a:rPr dirty="0" spc="5"/>
              <a:t>软件测试的过程模型</a:t>
            </a:r>
          </a:p>
        </p:txBody>
      </p:sp>
      <p:sp>
        <p:nvSpPr>
          <p:cNvPr id="3" name="object 3"/>
          <p:cNvSpPr txBox="1"/>
          <p:nvPr/>
        </p:nvSpPr>
        <p:spPr>
          <a:xfrm>
            <a:off x="1272673" y="1897891"/>
            <a:ext cx="8171180" cy="920750"/>
          </a:xfrm>
          <a:prstGeom prst="rect">
            <a:avLst/>
          </a:prstGeom>
        </p:spPr>
        <p:txBody>
          <a:bodyPr wrap="square" lIns="0" tIns="57150" rIns="0" bIns="0" rtlCol="0" vert="horz">
            <a:spAutoFit/>
          </a:bodyPr>
          <a:lstStyle/>
          <a:p>
            <a:pPr marL="349250" indent="-337185">
              <a:lnSpc>
                <a:spcPct val="100000"/>
              </a:lnSpc>
              <a:spcBef>
                <a:spcPts val="450"/>
              </a:spcBef>
              <a:buChar char="■"/>
              <a:tabLst>
                <a:tab pos="349250" algn="l"/>
                <a:tab pos="349885" algn="l"/>
              </a:tabLst>
            </a:pPr>
            <a:r>
              <a:rPr dirty="0" sz="1750">
                <a:solidFill>
                  <a:srgbClr val="191B0E"/>
                </a:solidFill>
                <a:latin typeface="Franklin Gothic Book"/>
                <a:cs typeface="Franklin Gothic Book"/>
              </a:rPr>
              <a:t>V</a:t>
            </a:r>
            <a:r>
              <a:rPr dirty="0" sz="1750">
                <a:solidFill>
                  <a:srgbClr val="191B0E"/>
                </a:solidFill>
                <a:latin typeface="华文楷体"/>
                <a:cs typeface="华文楷体"/>
              </a:rPr>
              <a:t>模型</a:t>
            </a:r>
            <a:endParaRPr sz="1750">
              <a:latin typeface="华文楷体"/>
              <a:cs typeface="华文楷体"/>
            </a:endParaRPr>
          </a:p>
          <a:p>
            <a:pPr marL="814069" marR="5080" indent="-337185">
              <a:lnSpc>
                <a:spcPts val="2000"/>
              </a:lnSpc>
              <a:spcBef>
                <a:spcPts val="625"/>
              </a:spcBef>
              <a:tabLst>
                <a:tab pos="814069" algn="l"/>
              </a:tabLst>
            </a:pPr>
            <a:r>
              <a:rPr dirty="0" sz="1750">
                <a:solidFill>
                  <a:srgbClr val="191B0E"/>
                </a:solidFill>
                <a:latin typeface="Franklin Gothic Book"/>
                <a:cs typeface="Franklin Gothic Book"/>
              </a:rPr>
              <a:t>–</a:t>
            </a:r>
            <a:r>
              <a:rPr dirty="0" sz="1750">
                <a:solidFill>
                  <a:srgbClr val="191B0E"/>
                </a:solidFill>
                <a:latin typeface="Franklin Gothic Book"/>
                <a:cs typeface="Franklin Gothic Book"/>
              </a:rPr>
              <a:t>	</a:t>
            </a:r>
            <a:r>
              <a:rPr dirty="0" sz="1850" spc="-100" i="1">
                <a:solidFill>
                  <a:srgbClr val="191B0E"/>
                </a:solidFill>
                <a:latin typeface="华文楷体"/>
                <a:cs typeface="华文楷体"/>
              </a:rPr>
              <a:t>特点：明确地表明了测试的不同级别，清晰地展示了软件测试与开发之间的 </a:t>
            </a:r>
            <a:r>
              <a:rPr dirty="0" sz="1850" spc="-100" i="1">
                <a:solidFill>
                  <a:srgbClr val="191B0E"/>
                </a:solidFill>
                <a:latin typeface="华文楷体"/>
                <a:cs typeface="华文楷体"/>
              </a:rPr>
              <a:t>关系</a:t>
            </a:r>
            <a:endParaRPr sz="1850">
              <a:latin typeface="华文楷体"/>
              <a:cs typeface="华文楷体"/>
            </a:endParaRPr>
          </a:p>
        </p:txBody>
      </p:sp>
      <p:sp>
        <p:nvSpPr>
          <p:cNvPr id="4" name="object 4"/>
          <p:cNvSpPr txBox="1"/>
          <p:nvPr/>
        </p:nvSpPr>
        <p:spPr>
          <a:xfrm>
            <a:off x="3336677" y="3862471"/>
            <a:ext cx="545465" cy="137160"/>
          </a:xfrm>
          <a:prstGeom prst="rect">
            <a:avLst/>
          </a:prstGeom>
        </p:spPr>
        <p:txBody>
          <a:bodyPr wrap="square" lIns="0" tIns="0" rIns="0" bIns="0" rtlCol="0" vert="horz">
            <a:spAutoFit/>
          </a:bodyPr>
          <a:lstStyle/>
          <a:p>
            <a:pPr>
              <a:lnSpc>
                <a:spcPts val="1075"/>
              </a:lnSpc>
            </a:pPr>
            <a:r>
              <a:rPr dirty="0" sz="1050" spc="20">
                <a:latin typeface="宋体"/>
                <a:cs typeface="宋体"/>
              </a:rPr>
              <a:t>需</a:t>
            </a:r>
            <a:r>
              <a:rPr dirty="0" sz="1050" spc="15">
                <a:latin typeface="宋体"/>
                <a:cs typeface="宋体"/>
              </a:rPr>
              <a:t>求</a:t>
            </a:r>
            <a:r>
              <a:rPr dirty="0" sz="1050" spc="20">
                <a:latin typeface="宋体"/>
                <a:cs typeface="宋体"/>
              </a:rPr>
              <a:t>分析</a:t>
            </a:r>
            <a:endParaRPr sz="1050">
              <a:latin typeface="宋体"/>
              <a:cs typeface="宋体"/>
            </a:endParaRPr>
          </a:p>
        </p:txBody>
      </p:sp>
      <p:sp>
        <p:nvSpPr>
          <p:cNvPr id="5" name="object 5"/>
          <p:cNvSpPr txBox="1"/>
          <p:nvPr/>
        </p:nvSpPr>
        <p:spPr>
          <a:xfrm>
            <a:off x="3936371" y="4411872"/>
            <a:ext cx="545465" cy="137160"/>
          </a:xfrm>
          <a:prstGeom prst="rect">
            <a:avLst/>
          </a:prstGeom>
        </p:spPr>
        <p:txBody>
          <a:bodyPr wrap="square" lIns="0" tIns="0" rIns="0" bIns="0" rtlCol="0" vert="horz">
            <a:spAutoFit/>
          </a:bodyPr>
          <a:lstStyle/>
          <a:p>
            <a:pPr>
              <a:lnSpc>
                <a:spcPts val="1075"/>
              </a:lnSpc>
            </a:pPr>
            <a:r>
              <a:rPr dirty="0" sz="1050" spc="20">
                <a:latin typeface="宋体"/>
                <a:cs typeface="宋体"/>
              </a:rPr>
              <a:t>概要</a:t>
            </a:r>
            <a:r>
              <a:rPr dirty="0" sz="1050" spc="15">
                <a:latin typeface="宋体"/>
                <a:cs typeface="宋体"/>
              </a:rPr>
              <a:t>设</a:t>
            </a:r>
            <a:r>
              <a:rPr dirty="0" sz="1050" spc="25">
                <a:latin typeface="宋体"/>
                <a:cs typeface="宋体"/>
              </a:rPr>
              <a:t>计</a:t>
            </a:r>
            <a:endParaRPr sz="1050">
              <a:latin typeface="宋体"/>
              <a:cs typeface="宋体"/>
            </a:endParaRPr>
          </a:p>
        </p:txBody>
      </p:sp>
      <p:sp>
        <p:nvSpPr>
          <p:cNvPr id="6" name="object 6"/>
          <p:cNvSpPr txBox="1"/>
          <p:nvPr/>
        </p:nvSpPr>
        <p:spPr>
          <a:xfrm>
            <a:off x="4323467" y="4971181"/>
            <a:ext cx="545465" cy="137160"/>
          </a:xfrm>
          <a:prstGeom prst="rect">
            <a:avLst/>
          </a:prstGeom>
        </p:spPr>
        <p:txBody>
          <a:bodyPr wrap="square" lIns="0" tIns="0" rIns="0" bIns="0" rtlCol="0" vert="horz">
            <a:spAutoFit/>
          </a:bodyPr>
          <a:lstStyle/>
          <a:p>
            <a:pPr>
              <a:lnSpc>
                <a:spcPts val="1075"/>
              </a:lnSpc>
            </a:pPr>
            <a:r>
              <a:rPr dirty="0" sz="1050" spc="15">
                <a:latin typeface="宋体"/>
                <a:cs typeface="宋体"/>
              </a:rPr>
              <a:t>详</a:t>
            </a:r>
            <a:r>
              <a:rPr dirty="0" sz="1050" spc="20">
                <a:latin typeface="宋体"/>
                <a:cs typeface="宋体"/>
              </a:rPr>
              <a:t>细设计</a:t>
            </a:r>
            <a:endParaRPr sz="1050">
              <a:latin typeface="宋体"/>
              <a:cs typeface="宋体"/>
            </a:endParaRPr>
          </a:p>
        </p:txBody>
      </p:sp>
      <p:sp>
        <p:nvSpPr>
          <p:cNvPr id="7" name="object 7"/>
          <p:cNvSpPr txBox="1"/>
          <p:nvPr/>
        </p:nvSpPr>
        <p:spPr>
          <a:xfrm>
            <a:off x="5445893" y="5532013"/>
            <a:ext cx="273050" cy="137160"/>
          </a:xfrm>
          <a:prstGeom prst="rect">
            <a:avLst/>
          </a:prstGeom>
        </p:spPr>
        <p:txBody>
          <a:bodyPr wrap="square" lIns="0" tIns="0" rIns="0" bIns="0" rtlCol="0" vert="horz">
            <a:spAutoFit/>
          </a:bodyPr>
          <a:lstStyle/>
          <a:p>
            <a:pPr>
              <a:lnSpc>
                <a:spcPts val="1075"/>
              </a:lnSpc>
            </a:pPr>
            <a:r>
              <a:rPr dirty="0" sz="1050" spc="20">
                <a:latin typeface="宋体"/>
                <a:cs typeface="宋体"/>
              </a:rPr>
              <a:t>编码</a:t>
            </a:r>
            <a:endParaRPr sz="1050">
              <a:latin typeface="宋体"/>
              <a:cs typeface="宋体"/>
            </a:endParaRPr>
          </a:p>
        </p:txBody>
      </p:sp>
      <p:sp>
        <p:nvSpPr>
          <p:cNvPr id="8" name="object 8"/>
          <p:cNvSpPr txBox="1"/>
          <p:nvPr/>
        </p:nvSpPr>
        <p:spPr>
          <a:xfrm>
            <a:off x="6939413" y="3852565"/>
            <a:ext cx="545465" cy="137160"/>
          </a:xfrm>
          <a:prstGeom prst="rect">
            <a:avLst/>
          </a:prstGeom>
        </p:spPr>
        <p:txBody>
          <a:bodyPr wrap="square" lIns="0" tIns="0" rIns="0" bIns="0" rtlCol="0" vert="horz">
            <a:spAutoFit/>
          </a:bodyPr>
          <a:lstStyle/>
          <a:p>
            <a:pPr>
              <a:lnSpc>
                <a:spcPts val="1075"/>
              </a:lnSpc>
            </a:pPr>
            <a:r>
              <a:rPr dirty="0" sz="1050" spc="15">
                <a:latin typeface="宋体"/>
                <a:cs typeface="宋体"/>
              </a:rPr>
              <a:t>系</a:t>
            </a:r>
            <a:r>
              <a:rPr dirty="0" sz="1050" spc="20">
                <a:latin typeface="宋体"/>
                <a:cs typeface="宋体"/>
              </a:rPr>
              <a:t>统测试</a:t>
            </a:r>
            <a:endParaRPr sz="1050">
              <a:latin typeface="宋体"/>
              <a:cs typeface="宋体"/>
            </a:endParaRPr>
          </a:p>
        </p:txBody>
      </p:sp>
      <p:sp>
        <p:nvSpPr>
          <p:cNvPr id="9" name="object 9"/>
          <p:cNvSpPr txBox="1"/>
          <p:nvPr/>
        </p:nvSpPr>
        <p:spPr>
          <a:xfrm>
            <a:off x="6510407" y="4397395"/>
            <a:ext cx="545465" cy="137160"/>
          </a:xfrm>
          <a:prstGeom prst="rect">
            <a:avLst/>
          </a:prstGeom>
        </p:spPr>
        <p:txBody>
          <a:bodyPr wrap="square" lIns="0" tIns="0" rIns="0" bIns="0" rtlCol="0" vert="horz">
            <a:spAutoFit/>
          </a:bodyPr>
          <a:lstStyle/>
          <a:p>
            <a:pPr>
              <a:lnSpc>
                <a:spcPts val="1075"/>
              </a:lnSpc>
            </a:pPr>
            <a:r>
              <a:rPr dirty="0" sz="1050" spc="20">
                <a:latin typeface="宋体"/>
                <a:cs typeface="宋体"/>
              </a:rPr>
              <a:t>集成</a:t>
            </a:r>
            <a:r>
              <a:rPr dirty="0" sz="1050" spc="15">
                <a:latin typeface="宋体"/>
                <a:cs typeface="宋体"/>
              </a:rPr>
              <a:t>测</a:t>
            </a:r>
            <a:r>
              <a:rPr dirty="0" sz="1050" spc="25">
                <a:latin typeface="宋体"/>
                <a:cs typeface="宋体"/>
              </a:rPr>
              <a:t>试</a:t>
            </a:r>
            <a:endParaRPr sz="1050">
              <a:latin typeface="宋体"/>
              <a:cs typeface="宋体"/>
            </a:endParaRPr>
          </a:p>
        </p:txBody>
      </p:sp>
      <p:sp>
        <p:nvSpPr>
          <p:cNvPr id="10" name="object 10"/>
          <p:cNvSpPr txBox="1"/>
          <p:nvPr/>
        </p:nvSpPr>
        <p:spPr>
          <a:xfrm>
            <a:off x="6210179" y="4971181"/>
            <a:ext cx="545465" cy="137160"/>
          </a:xfrm>
          <a:prstGeom prst="rect">
            <a:avLst/>
          </a:prstGeom>
        </p:spPr>
        <p:txBody>
          <a:bodyPr wrap="square" lIns="0" tIns="0" rIns="0" bIns="0" rtlCol="0" vert="horz">
            <a:spAutoFit/>
          </a:bodyPr>
          <a:lstStyle/>
          <a:p>
            <a:pPr>
              <a:lnSpc>
                <a:spcPts val="1075"/>
              </a:lnSpc>
            </a:pPr>
            <a:r>
              <a:rPr dirty="0" sz="1050" spc="20">
                <a:latin typeface="宋体"/>
                <a:cs typeface="宋体"/>
              </a:rPr>
              <a:t>单元</a:t>
            </a:r>
            <a:r>
              <a:rPr dirty="0" sz="1050" spc="15">
                <a:latin typeface="宋体"/>
                <a:cs typeface="宋体"/>
              </a:rPr>
              <a:t>测</a:t>
            </a:r>
            <a:r>
              <a:rPr dirty="0" sz="1050" spc="25">
                <a:latin typeface="宋体"/>
                <a:cs typeface="宋体"/>
              </a:rPr>
              <a:t>试</a:t>
            </a:r>
            <a:endParaRPr sz="1050">
              <a:latin typeface="宋体"/>
              <a:cs typeface="宋体"/>
            </a:endParaRPr>
          </a:p>
        </p:txBody>
      </p:sp>
      <p:sp>
        <p:nvSpPr>
          <p:cNvPr id="11" name="object 11"/>
          <p:cNvSpPr/>
          <p:nvPr/>
        </p:nvSpPr>
        <p:spPr>
          <a:xfrm>
            <a:off x="4059059" y="3878579"/>
            <a:ext cx="2701290" cy="0"/>
          </a:xfrm>
          <a:custGeom>
            <a:avLst/>
            <a:gdLst/>
            <a:ahLst/>
            <a:cxnLst/>
            <a:rect l="l" t="t" r="r" b="b"/>
            <a:pathLst>
              <a:path w="2701290" h="0">
                <a:moveTo>
                  <a:pt x="0" y="0"/>
                </a:moveTo>
                <a:lnTo>
                  <a:pt x="2701277" y="0"/>
                </a:lnTo>
              </a:path>
            </a:pathLst>
          </a:custGeom>
          <a:ln w="5676">
            <a:solidFill>
              <a:srgbClr val="000000"/>
            </a:solidFill>
            <a:prstDash val="sysDot"/>
          </a:ln>
        </p:spPr>
        <p:txBody>
          <a:bodyPr wrap="square" lIns="0" tIns="0" rIns="0" bIns="0" rtlCol="0"/>
          <a:lstStyle/>
          <a:p/>
        </p:txBody>
      </p:sp>
      <p:sp>
        <p:nvSpPr>
          <p:cNvPr id="12" name="object 12"/>
          <p:cNvSpPr/>
          <p:nvPr/>
        </p:nvSpPr>
        <p:spPr>
          <a:xfrm>
            <a:off x="4659515" y="4442459"/>
            <a:ext cx="1672589" cy="0"/>
          </a:xfrm>
          <a:custGeom>
            <a:avLst/>
            <a:gdLst/>
            <a:ahLst/>
            <a:cxnLst/>
            <a:rect l="l" t="t" r="r" b="b"/>
            <a:pathLst>
              <a:path w="1672589" h="0">
                <a:moveTo>
                  <a:pt x="0" y="0"/>
                </a:moveTo>
                <a:lnTo>
                  <a:pt x="1672589" y="0"/>
                </a:lnTo>
              </a:path>
            </a:pathLst>
          </a:custGeom>
          <a:ln w="5676">
            <a:solidFill>
              <a:srgbClr val="000000"/>
            </a:solidFill>
            <a:prstDash val="sysDot"/>
          </a:ln>
        </p:spPr>
        <p:txBody>
          <a:bodyPr wrap="square" lIns="0" tIns="0" rIns="0" bIns="0" rtlCol="0"/>
          <a:lstStyle/>
          <a:p/>
        </p:txBody>
      </p:sp>
      <p:sp>
        <p:nvSpPr>
          <p:cNvPr id="13" name="object 13"/>
          <p:cNvSpPr/>
          <p:nvPr/>
        </p:nvSpPr>
        <p:spPr>
          <a:xfrm>
            <a:off x="3797693" y="4035552"/>
            <a:ext cx="347980" cy="304800"/>
          </a:xfrm>
          <a:custGeom>
            <a:avLst/>
            <a:gdLst/>
            <a:ahLst/>
            <a:cxnLst/>
            <a:rect l="l" t="t" r="r" b="b"/>
            <a:pathLst>
              <a:path w="347979" h="304800">
                <a:moveTo>
                  <a:pt x="315520" y="272070"/>
                </a:moveTo>
                <a:lnTo>
                  <a:pt x="6858" y="1524"/>
                </a:lnTo>
                <a:lnTo>
                  <a:pt x="5334" y="0"/>
                </a:lnTo>
                <a:lnTo>
                  <a:pt x="3048" y="0"/>
                </a:lnTo>
                <a:lnTo>
                  <a:pt x="0" y="3048"/>
                </a:lnTo>
                <a:lnTo>
                  <a:pt x="0" y="5334"/>
                </a:lnTo>
                <a:lnTo>
                  <a:pt x="1524" y="6858"/>
                </a:lnTo>
                <a:lnTo>
                  <a:pt x="310519" y="277696"/>
                </a:lnTo>
                <a:lnTo>
                  <a:pt x="315520" y="272070"/>
                </a:lnTo>
                <a:close/>
              </a:path>
              <a:path w="347979" h="304800">
                <a:moveTo>
                  <a:pt x="323088" y="298422"/>
                </a:moveTo>
                <a:lnTo>
                  <a:pt x="323088" y="281178"/>
                </a:lnTo>
                <a:lnTo>
                  <a:pt x="321564" y="282702"/>
                </a:lnTo>
                <a:lnTo>
                  <a:pt x="320802" y="284226"/>
                </a:lnTo>
                <a:lnTo>
                  <a:pt x="317754" y="284226"/>
                </a:lnTo>
                <a:lnTo>
                  <a:pt x="316230" y="282702"/>
                </a:lnTo>
                <a:lnTo>
                  <a:pt x="310519" y="277696"/>
                </a:lnTo>
                <a:lnTo>
                  <a:pt x="297942" y="291846"/>
                </a:lnTo>
                <a:lnTo>
                  <a:pt x="323088" y="298422"/>
                </a:lnTo>
                <a:close/>
              </a:path>
              <a:path w="347979" h="304800">
                <a:moveTo>
                  <a:pt x="323088" y="281178"/>
                </a:moveTo>
                <a:lnTo>
                  <a:pt x="323088" y="278892"/>
                </a:lnTo>
                <a:lnTo>
                  <a:pt x="321564" y="277368"/>
                </a:lnTo>
                <a:lnTo>
                  <a:pt x="315520" y="272070"/>
                </a:lnTo>
                <a:lnTo>
                  <a:pt x="310519" y="277696"/>
                </a:lnTo>
                <a:lnTo>
                  <a:pt x="316230" y="282702"/>
                </a:lnTo>
                <a:lnTo>
                  <a:pt x="317754" y="284226"/>
                </a:lnTo>
                <a:lnTo>
                  <a:pt x="320802" y="284226"/>
                </a:lnTo>
                <a:lnTo>
                  <a:pt x="321564" y="282702"/>
                </a:lnTo>
                <a:lnTo>
                  <a:pt x="323088" y="281178"/>
                </a:lnTo>
                <a:close/>
              </a:path>
              <a:path w="347979" h="304800">
                <a:moveTo>
                  <a:pt x="347472" y="304800"/>
                </a:moveTo>
                <a:lnTo>
                  <a:pt x="328422" y="257556"/>
                </a:lnTo>
                <a:lnTo>
                  <a:pt x="315520" y="272070"/>
                </a:lnTo>
                <a:lnTo>
                  <a:pt x="321564" y="277368"/>
                </a:lnTo>
                <a:lnTo>
                  <a:pt x="323088" y="278892"/>
                </a:lnTo>
                <a:lnTo>
                  <a:pt x="323088" y="298422"/>
                </a:lnTo>
                <a:lnTo>
                  <a:pt x="347472" y="304800"/>
                </a:lnTo>
                <a:close/>
              </a:path>
            </a:pathLst>
          </a:custGeom>
          <a:solidFill>
            <a:srgbClr val="000000"/>
          </a:solidFill>
        </p:spPr>
        <p:txBody>
          <a:bodyPr wrap="square" lIns="0" tIns="0" rIns="0" bIns="0" rtlCol="0"/>
          <a:lstStyle/>
          <a:p/>
        </p:txBody>
      </p:sp>
      <p:sp>
        <p:nvSpPr>
          <p:cNvPr id="14" name="object 14"/>
          <p:cNvSpPr/>
          <p:nvPr/>
        </p:nvSpPr>
        <p:spPr>
          <a:xfrm>
            <a:off x="4321187" y="4595621"/>
            <a:ext cx="347980" cy="304800"/>
          </a:xfrm>
          <a:custGeom>
            <a:avLst/>
            <a:gdLst/>
            <a:ahLst/>
            <a:cxnLst/>
            <a:rect l="l" t="t" r="r" b="b"/>
            <a:pathLst>
              <a:path w="347979" h="304800">
                <a:moveTo>
                  <a:pt x="315703" y="272231"/>
                </a:moveTo>
                <a:lnTo>
                  <a:pt x="6858" y="1524"/>
                </a:lnTo>
                <a:lnTo>
                  <a:pt x="5334" y="0"/>
                </a:lnTo>
                <a:lnTo>
                  <a:pt x="3048" y="0"/>
                </a:lnTo>
                <a:lnTo>
                  <a:pt x="0" y="3048"/>
                </a:lnTo>
                <a:lnTo>
                  <a:pt x="762" y="5334"/>
                </a:lnTo>
                <a:lnTo>
                  <a:pt x="2286" y="6858"/>
                </a:lnTo>
                <a:lnTo>
                  <a:pt x="311102" y="277539"/>
                </a:lnTo>
                <a:lnTo>
                  <a:pt x="315703" y="272231"/>
                </a:lnTo>
                <a:close/>
              </a:path>
              <a:path w="347979" h="304800">
                <a:moveTo>
                  <a:pt x="323850" y="298525"/>
                </a:moveTo>
                <a:lnTo>
                  <a:pt x="323850" y="281178"/>
                </a:lnTo>
                <a:lnTo>
                  <a:pt x="320802" y="284226"/>
                </a:lnTo>
                <a:lnTo>
                  <a:pt x="318516" y="284226"/>
                </a:lnTo>
                <a:lnTo>
                  <a:pt x="316992" y="282702"/>
                </a:lnTo>
                <a:lnTo>
                  <a:pt x="311102" y="277539"/>
                </a:lnTo>
                <a:lnTo>
                  <a:pt x="298704" y="291846"/>
                </a:lnTo>
                <a:lnTo>
                  <a:pt x="323850" y="298525"/>
                </a:lnTo>
                <a:close/>
              </a:path>
              <a:path w="347979" h="304800">
                <a:moveTo>
                  <a:pt x="323850" y="281178"/>
                </a:moveTo>
                <a:lnTo>
                  <a:pt x="323088" y="278892"/>
                </a:lnTo>
                <a:lnTo>
                  <a:pt x="321564" y="277368"/>
                </a:lnTo>
                <a:lnTo>
                  <a:pt x="315703" y="272231"/>
                </a:lnTo>
                <a:lnTo>
                  <a:pt x="311102" y="277539"/>
                </a:lnTo>
                <a:lnTo>
                  <a:pt x="316992" y="282702"/>
                </a:lnTo>
                <a:lnTo>
                  <a:pt x="318516" y="284226"/>
                </a:lnTo>
                <a:lnTo>
                  <a:pt x="320802" y="284226"/>
                </a:lnTo>
                <a:lnTo>
                  <a:pt x="323850" y="281178"/>
                </a:lnTo>
                <a:close/>
              </a:path>
              <a:path w="347979" h="304800">
                <a:moveTo>
                  <a:pt x="347472" y="304800"/>
                </a:moveTo>
                <a:lnTo>
                  <a:pt x="328422" y="257556"/>
                </a:lnTo>
                <a:lnTo>
                  <a:pt x="315703" y="272231"/>
                </a:lnTo>
                <a:lnTo>
                  <a:pt x="321564" y="277368"/>
                </a:lnTo>
                <a:lnTo>
                  <a:pt x="323088" y="278892"/>
                </a:lnTo>
                <a:lnTo>
                  <a:pt x="323850" y="281178"/>
                </a:lnTo>
                <a:lnTo>
                  <a:pt x="323850" y="298525"/>
                </a:lnTo>
                <a:lnTo>
                  <a:pt x="347472" y="304800"/>
                </a:lnTo>
                <a:close/>
              </a:path>
            </a:pathLst>
          </a:custGeom>
          <a:solidFill>
            <a:srgbClr val="000000"/>
          </a:solidFill>
        </p:spPr>
        <p:txBody>
          <a:bodyPr wrap="square" lIns="0" tIns="0" rIns="0" bIns="0" rtlCol="0"/>
          <a:lstStyle/>
          <a:p/>
        </p:txBody>
      </p:sp>
      <p:sp>
        <p:nvSpPr>
          <p:cNvPr id="15" name="object 15"/>
          <p:cNvSpPr/>
          <p:nvPr/>
        </p:nvSpPr>
        <p:spPr>
          <a:xfrm>
            <a:off x="4892687" y="5154929"/>
            <a:ext cx="347980" cy="304800"/>
          </a:xfrm>
          <a:custGeom>
            <a:avLst/>
            <a:gdLst/>
            <a:ahLst/>
            <a:cxnLst/>
            <a:rect l="l" t="t" r="r" b="b"/>
            <a:pathLst>
              <a:path w="347979" h="304800">
                <a:moveTo>
                  <a:pt x="315900" y="271642"/>
                </a:moveTo>
                <a:lnTo>
                  <a:pt x="6858" y="762"/>
                </a:lnTo>
                <a:lnTo>
                  <a:pt x="5334" y="0"/>
                </a:lnTo>
                <a:lnTo>
                  <a:pt x="3048" y="0"/>
                </a:lnTo>
                <a:lnTo>
                  <a:pt x="0" y="3048"/>
                </a:lnTo>
                <a:lnTo>
                  <a:pt x="0" y="5334"/>
                </a:lnTo>
                <a:lnTo>
                  <a:pt x="1524" y="6858"/>
                </a:lnTo>
                <a:lnTo>
                  <a:pt x="310519" y="277696"/>
                </a:lnTo>
                <a:lnTo>
                  <a:pt x="315900" y="271642"/>
                </a:lnTo>
                <a:close/>
              </a:path>
              <a:path w="347979" h="304800">
                <a:moveTo>
                  <a:pt x="323088" y="298422"/>
                </a:moveTo>
                <a:lnTo>
                  <a:pt x="323088" y="280416"/>
                </a:lnTo>
                <a:lnTo>
                  <a:pt x="321564" y="282702"/>
                </a:lnTo>
                <a:lnTo>
                  <a:pt x="320040" y="284226"/>
                </a:lnTo>
                <a:lnTo>
                  <a:pt x="317754" y="284226"/>
                </a:lnTo>
                <a:lnTo>
                  <a:pt x="316230" y="282702"/>
                </a:lnTo>
                <a:lnTo>
                  <a:pt x="310519" y="277696"/>
                </a:lnTo>
                <a:lnTo>
                  <a:pt x="297942" y="291846"/>
                </a:lnTo>
                <a:lnTo>
                  <a:pt x="323088" y="298422"/>
                </a:lnTo>
                <a:close/>
              </a:path>
              <a:path w="347979" h="304800">
                <a:moveTo>
                  <a:pt x="323088" y="280416"/>
                </a:moveTo>
                <a:lnTo>
                  <a:pt x="323088" y="278130"/>
                </a:lnTo>
                <a:lnTo>
                  <a:pt x="321564" y="276606"/>
                </a:lnTo>
                <a:lnTo>
                  <a:pt x="315900" y="271642"/>
                </a:lnTo>
                <a:lnTo>
                  <a:pt x="310519" y="277696"/>
                </a:lnTo>
                <a:lnTo>
                  <a:pt x="316230" y="282702"/>
                </a:lnTo>
                <a:lnTo>
                  <a:pt x="317754" y="284226"/>
                </a:lnTo>
                <a:lnTo>
                  <a:pt x="320040" y="284226"/>
                </a:lnTo>
                <a:lnTo>
                  <a:pt x="321564" y="282702"/>
                </a:lnTo>
                <a:lnTo>
                  <a:pt x="323088" y="280416"/>
                </a:lnTo>
                <a:close/>
              </a:path>
              <a:path w="347979" h="304800">
                <a:moveTo>
                  <a:pt x="347472" y="304800"/>
                </a:moveTo>
                <a:lnTo>
                  <a:pt x="328422" y="257556"/>
                </a:lnTo>
                <a:lnTo>
                  <a:pt x="315900" y="271642"/>
                </a:lnTo>
                <a:lnTo>
                  <a:pt x="321564" y="276606"/>
                </a:lnTo>
                <a:lnTo>
                  <a:pt x="323088" y="278130"/>
                </a:lnTo>
                <a:lnTo>
                  <a:pt x="323088" y="298422"/>
                </a:lnTo>
                <a:lnTo>
                  <a:pt x="347472" y="304800"/>
                </a:lnTo>
                <a:close/>
              </a:path>
            </a:pathLst>
          </a:custGeom>
          <a:solidFill>
            <a:srgbClr val="000000"/>
          </a:solidFill>
        </p:spPr>
        <p:txBody>
          <a:bodyPr wrap="square" lIns="0" tIns="0" rIns="0" bIns="0" rtlCol="0"/>
          <a:lstStyle/>
          <a:p/>
        </p:txBody>
      </p:sp>
      <p:sp>
        <p:nvSpPr>
          <p:cNvPr id="16" name="object 16"/>
          <p:cNvSpPr/>
          <p:nvPr/>
        </p:nvSpPr>
        <p:spPr>
          <a:xfrm>
            <a:off x="5855855" y="5158740"/>
            <a:ext cx="390525" cy="306705"/>
          </a:xfrm>
          <a:custGeom>
            <a:avLst/>
            <a:gdLst/>
            <a:ahLst/>
            <a:cxnLst/>
            <a:rect l="l" t="t" r="r" b="b"/>
            <a:pathLst>
              <a:path w="390525" h="306704">
                <a:moveTo>
                  <a:pt x="357201" y="30976"/>
                </a:moveTo>
                <a:lnTo>
                  <a:pt x="352489" y="24990"/>
                </a:lnTo>
                <a:lnTo>
                  <a:pt x="2286" y="298703"/>
                </a:lnTo>
                <a:lnTo>
                  <a:pt x="762" y="300227"/>
                </a:lnTo>
                <a:lnTo>
                  <a:pt x="0" y="302513"/>
                </a:lnTo>
                <a:lnTo>
                  <a:pt x="3048" y="305561"/>
                </a:lnTo>
                <a:lnTo>
                  <a:pt x="5334" y="306323"/>
                </a:lnTo>
                <a:lnTo>
                  <a:pt x="6858" y="304799"/>
                </a:lnTo>
                <a:lnTo>
                  <a:pt x="357201" y="30976"/>
                </a:lnTo>
                <a:close/>
              </a:path>
              <a:path w="390525" h="306704">
                <a:moveTo>
                  <a:pt x="390144" y="0"/>
                </a:moveTo>
                <a:lnTo>
                  <a:pt x="340614" y="9905"/>
                </a:lnTo>
                <a:lnTo>
                  <a:pt x="352489" y="24990"/>
                </a:lnTo>
                <a:lnTo>
                  <a:pt x="358140" y="20573"/>
                </a:lnTo>
                <a:lnTo>
                  <a:pt x="359664" y="19049"/>
                </a:lnTo>
                <a:lnTo>
                  <a:pt x="361950" y="19811"/>
                </a:lnTo>
                <a:lnTo>
                  <a:pt x="364998" y="22859"/>
                </a:lnTo>
                <a:lnTo>
                  <a:pt x="364998" y="40880"/>
                </a:lnTo>
                <a:lnTo>
                  <a:pt x="368808" y="45719"/>
                </a:lnTo>
                <a:lnTo>
                  <a:pt x="390144" y="0"/>
                </a:lnTo>
                <a:close/>
              </a:path>
              <a:path w="390525" h="306704">
                <a:moveTo>
                  <a:pt x="364998" y="22859"/>
                </a:moveTo>
                <a:lnTo>
                  <a:pt x="361950" y="19811"/>
                </a:lnTo>
                <a:lnTo>
                  <a:pt x="359664" y="19049"/>
                </a:lnTo>
                <a:lnTo>
                  <a:pt x="358140" y="20573"/>
                </a:lnTo>
                <a:lnTo>
                  <a:pt x="352489" y="24990"/>
                </a:lnTo>
                <a:lnTo>
                  <a:pt x="357201" y="30976"/>
                </a:lnTo>
                <a:lnTo>
                  <a:pt x="362712" y="26669"/>
                </a:lnTo>
                <a:lnTo>
                  <a:pt x="364236" y="25145"/>
                </a:lnTo>
                <a:lnTo>
                  <a:pt x="364998" y="22859"/>
                </a:lnTo>
                <a:close/>
              </a:path>
              <a:path w="390525" h="306704">
                <a:moveTo>
                  <a:pt x="364998" y="40880"/>
                </a:moveTo>
                <a:lnTo>
                  <a:pt x="364998" y="22859"/>
                </a:lnTo>
                <a:lnTo>
                  <a:pt x="364236" y="25145"/>
                </a:lnTo>
                <a:lnTo>
                  <a:pt x="362712" y="26669"/>
                </a:lnTo>
                <a:lnTo>
                  <a:pt x="357201" y="30976"/>
                </a:lnTo>
                <a:lnTo>
                  <a:pt x="364998" y="40880"/>
                </a:lnTo>
                <a:close/>
              </a:path>
            </a:pathLst>
          </a:custGeom>
          <a:solidFill>
            <a:srgbClr val="000000"/>
          </a:solidFill>
        </p:spPr>
        <p:txBody>
          <a:bodyPr wrap="square" lIns="0" tIns="0" rIns="0" bIns="0" rtlCol="0"/>
          <a:lstStyle/>
          <a:p/>
        </p:txBody>
      </p:sp>
      <p:sp>
        <p:nvSpPr>
          <p:cNvPr id="17" name="object 17"/>
          <p:cNvSpPr/>
          <p:nvPr/>
        </p:nvSpPr>
        <p:spPr>
          <a:xfrm>
            <a:off x="6931786" y="4034790"/>
            <a:ext cx="390525" cy="306705"/>
          </a:xfrm>
          <a:custGeom>
            <a:avLst/>
            <a:gdLst/>
            <a:ahLst/>
            <a:cxnLst/>
            <a:rect l="l" t="t" r="r" b="b"/>
            <a:pathLst>
              <a:path w="390525" h="306704">
                <a:moveTo>
                  <a:pt x="356986" y="31145"/>
                </a:moveTo>
                <a:lnTo>
                  <a:pt x="352334" y="25111"/>
                </a:lnTo>
                <a:lnTo>
                  <a:pt x="2285" y="298703"/>
                </a:lnTo>
                <a:lnTo>
                  <a:pt x="761" y="300227"/>
                </a:lnTo>
                <a:lnTo>
                  <a:pt x="0" y="302513"/>
                </a:lnTo>
                <a:lnTo>
                  <a:pt x="1523" y="304037"/>
                </a:lnTo>
                <a:lnTo>
                  <a:pt x="3047" y="306323"/>
                </a:lnTo>
                <a:lnTo>
                  <a:pt x="5333" y="306323"/>
                </a:lnTo>
                <a:lnTo>
                  <a:pt x="6857" y="304799"/>
                </a:lnTo>
                <a:lnTo>
                  <a:pt x="356986" y="31145"/>
                </a:lnTo>
                <a:close/>
              </a:path>
              <a:path w="390525" h="306704">
                <a:moveTo>
                  <a:pt x="390143" y="0"/>
                </a:moveTo>
                <a:lnTo>
                  <a:pt x="340613" y="9905"/>
                </a:lnTo>
                <a:lnTo>
                  <a:pt x="352334" y="25111"/>
                </a:lnTo>
                <a:lnTo>
                  <a:pt x="358139" y="20573"/>
                </a:lnTo>
                <a:lnTo>
                  <a:pt x="359663" y="19049"/>
                </a:lnTo>
                <a:lnTo>
                  <a:pt x="361949" y="19811"/>
                </a:lnTo>
                <a:lnTo>
                  <a:pt x="364997" y="22859"/>
                </a:lnTo>
                <a:lnTo>
                  <a:pt x="364997" y="41539"/>
                </a:lnTo>
                <a:lnTo>
                  <a:pt x="368807" y="46481"/>
                </a:lnTo>
                <a:lnTo>
                  <a:pt x="390143" y="0"/>
                </a:lnTo>
                <a:close/>
              </a:path>
              <a:path w="390525" h="306704">
                <a:moveTo>
                  <a:pt x="364997" y="22859"/>
                </a:moveTo>
                <a:lnTo>
                  <a:pt x="361949" y="19811"/>
                </a:lnTo>
                <a:lnTo>
                  <a:pt x="359663" y="19049"/>
                </a:lnTo>
                <a:lnTo>
                  <a:pt x="358139" y="20573"/>
                </a:lnTo>
                <a:lnTo>
                  <a:pt x="352334" y="25111"/>
                </a:lnTo>
                <a:lnTo>
                  <a:pt x="356986" y="31145"/>
                </a:lnTo>
                <a:lnTo>
                  <a:pt x="362711" y="26669"/>
                </a:lnTo>
                <a:lnTo>
                  <a:pt x="364235" y="25145"/>
                </a:lnTo>
                <a:lnTo>
                  <a:pt x="364997" y="22859"/>
                </a:lnTo>
                <a:close/>
              </a:path>
              <a:path w="390525" h="306704">
                <a:moveTo>
                  <a:pt x="364997" y="41539"/>
                </a:moveTo>
                <a:lnTo>
                  <a:pt x="364997" y="22859"/>
                </a:lnTo>
                <a:lnTo>
                  <a:pt x="364235" y="25145"/>
                </a:lnTo>
                <a:lnTo>
                  <a:pt x="362711" y="26669"/>
                </a:lnTo>
                <a:lnTo>
                  <a:pt x="356986" y="31145"/>
                </a:lnTo>
                <a:lnTo>
                  <a:pt x="364997" y="41539"/>
                </a:lnTo>
                <a:close/>
              </a:path>
            </a:pathLst>
          </a:custGeom>
          <a:solidFill>
            <a:srgbClr val="000000"/>
          </a:solidFill>
        </p:spPr>
        <p:txBody>
          <a:bodyPr wrap="square" lIns="0" tIns="0" rIns="0" bIns="0" rtlCol="0"/>
          <a:lstStyle/>
          <a:p/>
        </p:txBody>
      </p:sp>
      <p:sp>
        <p:nvSpPr>
          <p:cNvPr id="18" name="object 18"/>
          <p:cNvSpPr/>
          <p:nvPr/>
        </p:nvSpPr>
        <p:spPr>
          <a:xfrm>
            <a:off x="6427355" y="4599432"/>
            <a:ext cx="390525" cy="306705"/>
          </a:xfrm>
          <a:custGeom>
            <a:avLst/>
            <a:gdLst/>
            <a:ahLst/>
            <a:cxnLst/>
            <a:rect l="l" t="t" r="r" b="b"/>
            <a:pathLst>
              <a:path w="390525" h="306704">
                <a:moveTo>
                  <a:pt x="356353" y="31629"/>
                </a:moveTo>
                <a:lnTo>
                  <a:pt x="351647" y="25651"/>
                </a:lnTo>
                <a:lnTo>
                  <a:pt x="1524" y="299465"/>
                </a:lnTo>
                <a:lnTo>
                  <a:pt x="0" y="300227"/>
                </a:lnTo>
                <a:lnTo>
                  <a:pt x="0" y="302513"/>
                </a:lnTo>
                <a:lnTo>
                  <a:pt x="1524" y="304799"/>
                </a:lnTo>
                <a:lnTo>
                  <a:pt x="2286" y="306323"/>
                </a:lnTo>
                <a:lnTo>
                  <a:pt x="4572" y="306323"/>
                </a:lnTo>
                <a:lnTo>
                  <a:pt x="6096" y="304799"/>
                </a:lnTo>
                <a:lnTo>
                  <a:pt x="356353" y="31629"/>
                </a:lnTo>
                <a:close/>
              </a:path>
              <a:path w="390525" h="306704">
                <a:moveTo>
                  <a:pt x="390144" y="0"/>
                </a:moveTo>
                <a:lnTo>
                  <a:pt x="339852" y="10667"/>
                </a:lnTo>
                <a:lnTo>
                  <a:pt x="351647" y="25651"/>
                </a:lnTo>
                <a:lnTo>
                  <a:pt x="358140" y="20573"/>
                </a:lnTo>
                <a:lnTo>
                  <a:pt x="359664" y="19049"/>
                </a:lnTo>
                <a:lnTo>
                  <a:pt x="361950" y="19811"/>
                </a:lnTo>
                <a:lnTo>
                  <a:pt x="362712" y="21335"/>
                </a:lnTo>
                <a:lnTo>
                  <a:pt x="364236" y="22859"/>
                </a:lnTo>
                <a:lnTo>
                  <a:pt x="364236" y="41642"/>
                </a:lnTo>
                <a:lnTo>
                  <a:pt x="368046" y="46481"/>
                </a:lnTo>
                <a:lnTo>
                  <a:pt x="390144" y="0"/>
                </a:lnTo>
                <a:close/>
              </a:path>
              <a:path w="390525" h="306704">
                <a:moveTo>
                  <a:pt x="364236" y="25145"/>
                </a:moveTo>
                <a:lnTo>
                  <a:pt x="364236" y="22859"/>
                </a:lnTo>
                <a:lnTo>
                  <a:pt x="362712" y="21335"/>
                </a:lnTo>
                <a:lnTo>
                  <a:pt x="361950" y="19811"/>
                </a:lnTo>
                <a:lnTo>
                  <a:pt x="359664" y="19049"/>
                </a:lnTo>
                <a:lnTo>
                  <a:pt x="358140" y="20573"/>
                </a:lnTo>
                <a:lnTo>
                  <a:pt x="351647" y="25651"/>
                </a:lnTo>
                <a:lnTo>
                  <a:pt x="356353" y="31629"/>
                </a:lnTo>
                <a:lnTo>
                  <a:pt x="362712" y="26669"/>
                </a:lnTo>
                <a:lnTo>
                  <a:pt x="364236" y="25145"/>
                </a:lnTo>
                <a:close/>
              </a:path>
              <a:path w="390525" h="306704">
                <a:moveTo>
                  <a:pt x="364236" y="41642"/>
                </a:moveTo>
                <a:lnTo>
                  <a:pt x="364236" y="25145"/>
                </a:lnTo>
                <a:lnTo>
                  <a:pt x="362712" y="26669"/>
                </a:lnTo>
                <a:lnTo>
                  <a:pt x="356353" y="31629"/>
                </a:lnTo>
                <a:lnTo>
                  <a:pt x="364236" y="41642"/>
                </a:lnTo>
                <a:close/>
              </a:path>
            </a:pathLst>
          </a:custGeom>
          <a:solidFill>
            <a:srgbClr val="000000"/>
          </a:solidFill>
        </p:spPr>
        <p:txBody>
          <a:bodyPr wrap="square" lIns="0" tIns="0" rIns="0" bIns="0" rtlCol="0"/>
          <a:lstStyle/>
          <a:p/>
        </p:txBody>
      </p:sp>
      <p:sp>
        <p:nvSpPr>
          <p:cNvPr id="19" name="object 19"/>
          <p:cNvSpPr txBox="1"/>
          <p:nvPr/>
        </p:nvSpPr>
        <p:spPr>
          <a:xfrm>
            <a:off x="3157613" y="3786759"/>
            <a:ext cx="901700" cy="258445"/>
          </a:xfrm>
          <a:prstGeom prst="rect">
            <a:avLst/>
          </a:prstGeom>
          <a:solidFill>
            <a:srgbClr val="FFFFFF"/>
          </a:solidFill>
          <a:ln w="5676">
            <a:solidFill>
              <a:srgbClr val="000000"/>
            </a:solidFill>
          </a:ln>
        </p:spPr>
        <p:txBody>
          <a:bodyPr wrap="square" lIns="0" tIns="59690" rIns="0" bIns="0" rtlCol="0" vert="horz">
            <a:spAutoFit/>
          </a:bodyPr>
          <a:lstStyle/>
          <a:p>
            <a:pPr marL="178435">
              <a:lnSpc>
                <a:spcPct val="100000"/>
              </a:lnSpc>
              <a:spcBef>
                <a:spcPts val="470"/>
              </a:spcBef>
            </a:pPr>
            <a:r>
              <a:rPr dirty="0" sz="1050" spc="20">
                <a:latin typeface="宋体"/>
                <a:cs typeface="宋体"/>
              </a:rPr>
              <a:t>需</a:t>
            </a:r>
            <a:r>
              <a:rPr dirty="0" sz="1050" spc="15">
                <a:latin typeface="宋体"/>
                <a:cs typeface="宋体"/>
              </a:rPr>
              <a:t>求</a:t>
            </a:r>
            <a:r>
              <a:rPr dirty="0" sz="1050" spc="20">
                <a:latin typeface="宋体"/>
                <a:cs typeface="宋体"/>
              </a:rPr>
              <a:t>分析</a:t>
            </a:r>
            <a:endParaRPr sz="1050">
              <a:latin typeface="宋体"/>
              <a:cs typeface="宋体"/>
            </a:endParaRPr>
          </a:p>
        </p:txBody>
      </p:sp>
      <p:sp>
        <p:nvSpPr>
          <p:cNvPr id="20" name="object 20"/>
          <p:cNvSpPr txBox="1"/>
          <p:nvPr/>
        </p:nvSpPr>
        <p:spPr>
          <a:xfrm>
            <a:off x="3758069" y="4333494"/>
            <a:ext cx="901700" cy="258445"/>
          </a:xfrm>
          <a:prstGeom prst="rect">
            <a:avLst/>
          </a:prstGeom>
          <a:solidFill>
            <a:srgbClr val="FFFFFF"/>
          </a:solidFill>
          <a:ln w="5676">
            <a:solidFill>
              <a:srgbClr val="000000"/>
            </a:solidFill>
          </a:ln>
        </p:spPr>
        <p:txBody>
          <a:bodyPr wrap="square" lIns="0" tIns="62230" rIns="0" bIns="0" rtlCol="0" vert="horz">
            <a:spAutoFit/>
          </a:bodyPr>
          <a:lstStyle/>
          <a:p>
            <a:pPr marL="177800">
              <a:lnSpc>
                <a:spcPct val="100000"/>
              </a:lnSpc>
              <a:spcBef>
                <a:spcPts val="490"/>
              </a:spcBef>
            </a:pPr>
            <a:r>
              <a:rPr dirty="0" sz="1050" spc="20">
                <a:latin typeface="宋体"/>
                <a:cs typeface="宋体"/>
              </a:rPr>
              <a:t>概要</a:t>
            </a:r>
            <a:r>
              <a:rPr dirty="0" sz="1050" spc="15">
                <a:latin typeface="宋体"/>
                <a:cs typeface="宋体"/>
              </a:rPr>
              <a:t>设</a:t>
            </a:r>
            <a:r>
              <a:rPr dirty="0" sz="1050" spc="25">
                <a:latin typeface="宋体"/>
                <a:cs typeface="宋体"/>
              </a:rPr>
              <a:t>计</a:t>
            </a:r>
            <a:endParaRPr sz="1050">
              <a:latin typeface="宋体"/>
              <a:cs typeface="宋体"/>
            </a:endParaRPr>
          </a:p>
        </p:txBody>
      </p:sp>
      <p:sp>
        <p:nvSpPr>
          <p:cNvPr id="21" name="object 21"/>
          <p:cNvSpPr txBox="1"/>
          <p:nvPr/>
        </p:nvSpPr>
        <p:spPr>
          <a:xfrm>
            <a:off x="5131193" y="5460491"/>
            <a:ext cx="901700" cy="258445"/>
          </a:xfrm>
          <a:prstGeom prst="rect">
            <a:avLst/>
          </a:prstGeom>
          <a:solidFill>
            <a:srgbClr val="FFFFFF"/>
          </a:solidFill>
          <a:ln w="5676">
            <a:solidFill>
              <a:srgbClr val="000000"/>
            </a:solidFill>
          </a:ln>
        </p:spPr>
        <p:txBody>
          <a:bodyPr wrap="square" lIns="0" tIns="55244" rIns="0" bIns="0" rtlCol="0" vert="horz">
            <a:spAutoFit/>
          </a:bodyPr>
          <a:lstStyle/>
          <a:p>
            <a:pPr algn="ctr" marL="635">
              <a:lnSpc>
                <a:spcPct val="100000"/>
              </a:lnSpc>
              <a:spcBef>
                <a:spcPts val="434"/>
              </a:spcBef>
            </a:pPr>
            <a:r>
              <a:rPr dirty="0" sz="1050" spc="20">
                <a:latin typeface="宋体"/>
                <a:cs typeface="宋体"/>
              </a:rPr>
              <a:t>编码</a:t>
            </a:r>
            <a:endParaRPr sz="1050">
              <a:latin typeface="宋体"/>
              <a:cs typeface="宋体"/>
            </a:endParaRPr>
          </a:p>
        </p:txBody>
      </p:sp>
      <p:sp>
        <p:nvSpPr>
          <p:cNvPr id="22" name="object 22"/>
          <p:cNvSpPr txBox="1"/>
          <p:nvPr/>
        </p:nvSpPr>
        <p:spPr>
          <a:xfrm>
            <a:off x="6760336" y="3786759"/>
            <a:ext cx="901700" cy="258445"/>
          </a:xfrm>
          <a:prstGeom prst="rect">
            <a:avLst/>
          </a:prstGeom>
          <a:solidFill>
            <a:srgbClr val="FFFFFF"/>
          </a:solidFill>
          <a:ln w="5676">
            <a:solidFill>
              <a:srgbClr val="000000"/>
            </a:solidFill>
          </a:ln>
        </p:spPr>
        <p:txBody>
          <a:bodyPr wrap="square" lIns="0" tIns="49530" rIns="0" bIns="0" rtlCol="0" vert="horz">
            <a:spAutoFit/>
          </a:bodyPr>
          <a:lstStyle/>
          <a:p>
            <a:pPr marL="179070">
              <a:lnSpc>
                <a:spcPct val="100000"/>
              </a:lnSpc>
              <a:spcBef>
                <a:spcPts val="390"/>
              </a:spcBef>
            </a:pPr>
            <a:r>
              <a:rPr dirty="0" sz="1050" spc="15">
                <a:latin typeface="宋体"/>
                <a:cs typeface="宋体"/>
              </a:rPr>
              <a:t>系</a:t>
            </a:r>
            <a:r>
              <a:rPr dirty="0" sz="1050" spc="20">
                <a:latin typeface="宋体"/>
                <a:cs typeface="宋体"/>
              </a:rPr>
              <a:t>统测试</a:t>
            </a:r>
            <a:endParaRPr sz="1050">
              <a:latin typeface="宋体"/>
              <a:cs typeface="宋体"/>
            </a:endParaRPr>
          </a:p>
        </p:txBody>
      </p:sp>
      <p:sp>
        <p:nvSpPr>
          <p:cNvPr id="23" name="object 23"/>
          <p:cNvSpPr txBox="1"/>
          <p:nvPr/>
        </p:nvSpPr>
        <p:spPr>
          <a:xfrm>
            <a:off x="6332105" y="4333494"/>
            <a:ext cx="901700" cy="258445"/>
          </a:xfrm>
          <a:prstGeom prst="rect">
            <a:avLst/>
          </a:prstGeom>
          <a:solidFill>
            <a:srgbClr val="FFFFFF"/>
          </a:solidFill>
          <a:ln w="5676">
            <a:solidFill>
              <a:srgbClr val="000000"/>
            </a:solidFill>
          </a:ln>
        </p:spPr>
        <p:txBody>
          <a:bodyPr wrap="square" lIns="0" tIns="47625" rIns="0" bIns="0" rtlCol="0" vert="horz">
            <a:spAutoFit/>
          </a:bodyPr>
          <a:lstStyle/>
          <a:p>
            <a:pPr marL="177800">
              <a:lnSpc>
                <a:spcPct val="100000"/>
              </a:lnSpc>
              <a:spcBef>
                <a:spcPts val="375"/>
              </a:spcBef>
            </a:pPr>
            <a:r>
              <a:rPr dirty="0" sz="1050" spc="20">
                <a:latin typeface="宋体"/>
                <a:cs typeface="宋体"/>
              </a:rPr>
              <a:t>集成</a:t>
            </a:r>
            <a:r>
              <a:rPr dirty="0" sz="1050" spc="15">
                <a:latin typeface="宋体"/>
                <a:cs typeface="宋体"/>
              </a:rPr>
              <a:t>测</a:t>
            </a:r>
            <a:r>
              <a:rPr dirty="0" sz="1050" spc="25">
                <a:latin typeface="宋体"/>
                <a:cs typeface="宋体"/>
              </a:rPr>
              <a:t>试</a:t>
            </a:r>
            <a:endParaRPr sz="1050">
              <a:latin typeface="宋体"/>
              <a:cs typeface="宋体"/>
            </a:endParaRPr>
          </a:p>
        </p:txBody>
      </p:sp>
      <p:sp>
        <p:nvSpPr>
          <p:cNvPr id="24" name="object 24"/>
          <p:cNvSpPr/>
          <p:nvPr/>
        </p:nvSpPr>
        <p:spPr>
          <a:xfrm>
            <a:off x="4059059" y="3878579"/>
            <a:ext cx="2701290" cy="0"/>
          </a:xfrm>
          <a:custGeom>
            <a:avLst/>
            <a:gdLst/>
            <a:ahLst/>
            <a:cxnLst/>
            <a:rect l="l" t="t" r="r" b="b"/>
            <a:pathLst>
              <a:path w="2701290" h="0">
                <a:moveTo>
                  <a:pt x="0" y="0"/>
                </a:moveTo>
                <a:lnTo>
                  <a:pt x="2701277" y="0"/>
                </a:lnTo>
              </a:path>
            </a:pathLst>
          </a:custGeom>
          <a:ln w="5676">
            <a:solidFill>
              <a:srgbClr val="000000"/>
            </a:solidFill>
            <a:prstDash val="sysDot"/>
          </a:ln>
        </p:spPr>
        <p:txBody>
          <a:bodyPr wrap="square" lIns="0" tIns="0" rIns="0" bIns="0" rtlCol="0"/>
          <a:lstStyle/>
          <a:p/>
        </p:txBody>
      </p:sp>
      <p:sp>
        <p:nvSpPr>
          <p:cNvPr id="25" name="object 25"/>
          <p:cNvSpPr/>
          <p:nvPr/>
        </p:nvSpPr>
        <p:spPr>
          <a:xfrm>
            <a:off x="4659515" y="4442459"/>
            <a:ext cx="1672589" cy="0"/>
          </a:xfrm>
          <a:custGeom>
            <a:avLst/>
            <a:gdLst/>
            <a:ahLst/>
            <a:cxnLst/>
            <a:rect l="l" t="t" r="r" b="b"/>
            <a:pathLst>
              <a:path w="1672589" h="0">
                <a:moveTo>
                  <a:pt x="0" y="0"/>
                </a:moveTo>
                <a:lnTo>
                  <a:pt x="1672589" y="0"/>
                </a:lnTo>
              </a:path>
            </a:pathLst>
          </a:custGeom>
          <a:ln w="5676">
            <a:solidFill>
              <a:srgbClr val="000000"/>
            </a:solidFill>
            <a:prstDash val="sysDot"/>
          </a:ln>
        </p:spPr>
        <p:txBody>
          <a:bodyPr wrap="square" lIns="0" tIns="0" rIns="0" bIns="0" rtlCol="0"/>
          <a:lstStyle/>
          <a:p/>
        </p:txBody>
      </p:sp>
      <p:graphicFrame>
        <p:nvGraphicFramePr>
          <p:cNvPr id="26" name="object 26"/>
          <p:cNvGraphicFramePr>
            <a:graphicFrameLocks noGrp="1"/>
          </p:cNvGraphicFramePr>
          <p:nvPr/>
        </p:nvGraphicFramePr>
        <p:xfrm>
          <a:off x="4142327" y="4897583"/>
          <a:ext cx="2795905" cy="264160"/>
        </p:xfrm>
        <a:graphic>
          <a:graphicData uri="http://schemas.openxmlformats.org/drawingml/2006/table">
            <a:tbl>
              <a:tblPr firstRow="1" bandRow="1">
                <a:tableStyleId>{2D5ABB26-0587-4C30-8999-92F81FD0307C}</a:tableStyleId>
              </a:tblPr>
              <a:tblGrid>
                <a:gridCol w="901700"/>
                <a:gridCol w="985519"/>
                <a:gridCol w="901065"/>
              </a:tblGrid>
              <a:tr h="129539">
                <a:tc rowSpan="2">
                  <a:txBody>
                    <a:bodyPr/>
                    <a:lstStyle/>
                    <a:p>
                      <a:pPr marL="177800">
                        <a:lnSpc>
                          <a:spcPct val="100000"/>
                        </a:lnSpc>
                        <a:spcBef>
                          <a:spcPts val="430"/>
                        </a:spcBef>
                      </a:pPr>
                      <a:r>
                        <a:rPr dirty="0" sz="1050" spc="15">
                          <a:latin typeface="宋体"/>
                          <a:cs typeface="宋体"/>
                        </a:rPr>
                        <a:t>详</a:t>
                      </a:r>
                      <a:r>
                        <a:rPr dirty="0" sz="1050" spc="20">
                          <a:latin typeface="宋体"/>
                          <a:cs typeface="宋体"/>
                        </a:rPr>
                        <a:t>细设计</a:t>
                      </a:r>
                      <a:endParaRPr sz="1050">
                        <a:latin typeface="宋体"/>
                        <a:cs typeface="宋体"/>
                      </a:endParaRPr>
                    </a:p>
                  </a:txBody>
                  <a:tcPr marL="0" marR="0" marB="0" marT="546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a:lnSpc>
                          <a:spcPct val="100000"/>
                        </a:lnSpc>
                      </a:pPr>
                      <a:endParaRPr sz="700">
                        <a:latin typeface="Times New Roman"/>
                        <a:cs typeface="Times New Roman"/>
                      </a:endParaRPr>
                    </a:p>
                  </a:txBody>
                  <a:tcPr marL="0" marR="0" marB="0" marT="0">
                    <a:lnL w="6350">
                      <a:solidFill>
                        <a:srgbClr val="000000"/>
                      </a:solidFill>
                      <a:prstDash val="solid"/>
                    </a:lnL>
                    <a:lnR w="6350">
                      <a:solidFill>
                        <a:srgbClr val="000000"/>
                      </a:solidFill>
                      <a:prstDash val="solid"/>
                    </a:lnR>
                    <a:lnB w="6350">
                      <a:solidFill>
                        <a:srgbClr val="000000"/>
                      </a:solidFill>
                      <a:prstDash val="solid"/>
                    </a:lnB>
                    <a:solidFill>
                      <a:srgbClr val="EFEDE3"/>
                    </a:solidFill>
                  </a:tcPr>
                </a:tc>
                <a:tc rowSpan="2">
                  <a:txBody>
                    <a:bodyPr/>
                    <a:lstStyle/>
                    <a:p>
                      <a:pPr marL="177800">
                        <a:lnSpc>
                          <a:spcPct val="100000"/>
                        </a:lnSpc>
                        <a:spcBef>
                          <a:spcPts val="430"/>
                        </a:spcBef>
                      </a:pPr>
                      <a:r>
                        <a:rPr dirty="0" sz="1050" spc="20">
                          <a:latin typeface="宋体"/>
                          <a:cs typeface="宋体"/>
                        </a:rPr>
                        <a:t>单元</a:t>
                      </a:r>
                      <a:r>
                        <a:rPr dirty="0" sz="1050" spc="15">
                          <a:latin typeface="宋体"/>
                          <a:cs typeface="宋体"/>
                        </a:rPr>
                        <a:t>测</a:t>
                      </a:r>
                      <a:r>
                        <a:rPr dirty="0" sz="1050" spc="25">
                          <a:latin typeface="宋体"/>
                          <a:cs typeface="宋体"/>
                        </a:rPr>
                        <a:t>试</a:t>
                      </a:r>
                      <a:endParaRPr sz="1050">
                        <a:latin typeface="宋体"/>
                        <a:cs typeface="宋体"/>
                      </a:endParaRPr>
                    </a:p>
                  </a:txBody>
                  <a:tcPr marL="0" marR="0" marB="0" marT="546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r>
              <a:tr h="128777">
                <a:tc vMerge="1">
                  <a:txBody>
                    <a:bodyPr/>
                    <a:lstStyle/>
                    <a:p>
                      <a:pPr/>
                    </a:p>
                  </a:txBody>
                  <a:tcPr marL="0" marR="0" marB="0" marT="546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a:lnSpc>
                          <a:spcPct val="100000"/>
                        </a:lnSpc>
                      </a:pPr>
                      <a:endParaRPr sz="7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solidFill>
                      <a:srgbClr val="EFEDE3"/>
                    </a:solidFill>
                  </a:tcPr>
                </a:tc>
                <a:tc vMerge="1">
                  <a:txBody>
                    <a:bodyPr/>
                    <a:lstStyle/>
                    <a:p>
                      <a:pPr/>
                    </a:p>
                  </a:txBody>
                  <a:tcPr marL="0" marR="0" marB="0" marT="546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r>
            </a:tbl>
          </a:graphicData>
        </a:graphic>
      </p:graphicFrame>
      <p:sp>
        <p:nvSpPr>
          <p:cNvPr id="27" name="object 27"/>
          <p:cNvSpPr/>
          <p:nvPr/>
        </p:nvSpPr>
        <p:spPr>
          <a:xfrm>
            <a:off x="3797693" y="4035552"/>
            <a:ext cx="347980" cy="304800"/>
          </a:xfrm>
          <a:custGeom>
            <a:avLst/>
            <a:gdLst/>
            <a:ahLst/>
            <a:cxnLst/>
            <a:rect l="l" t="t" r="r" b="b"/>
            <a:pathLst>
              <a:path w="347979" h="304800">
                <a:moveTo>
                  <a:pt x="315520" y="272070"/>
                </a:moveTo>
                <a:lnTo>
                  <a:pt x="6858" y="1524"/>
                </a:lnTo>
                <a:lnTo>
                  <a:pt x="5334" y="0"/>
                </a:lnTo>
                <a:lnTo>
                  <a:pt x="3048" y="0"/>
                </a:lnTo>
                <a:lnTo>
                  <a:pt x="0" y="3048"/>
                </a:lnTo>
                <a:lnTo>
                  <a:pt x="0" y="5334"/>
                </a:lnTo>
                <a:lnTo>
                  <a:pt x="1524" y="6858"/>
                </a:lnTo>
                <a:lnTo>
                  <a:pt x="310519" y="277696"/>
                </a:lnTo>
                <a:lnTo>
                  <a:pt x="315520" y="272070"/>
                </a:lnTo>
                <a:close/>
              </a:path>
              <a:path w="347979" h="304800">
                <a:moveTo>
                  <a:pt x="323088" y="298422"/>
                </a:moveTo>
                <a:lnTo>
                  <a:pt x="323088" y="281178"/>
                </a:lnTo>
                <a:lnTo>
                  <a:pt x="321564" y="282702"/>
                </a:lnTo>
                <a:lnTo>
                  <a:pt x="320802" y="284226"/>
                </a:lnTo>
                <a:lnTo>
                  <a:pt x="317754" y="284226"/>
                </a:lnTo>
                <a:lnTo>
                  <a:pt x="316230" y="282702"/>
                </a:lnTo>
                <a:lnTo>
                  <a:pt x="310519" y="277696"/>
                </a:lnTo>
                <a:lnTo>
                  <a:pt x="297942" y="291846"/>
                </a:lnTo>
                <a:lnTo>
                  <a:pt x="323088" y="298422"/>
                </a:lnTo>
                <a:close/>
              </a:path>
              <a:path w="347979" h="304800">
                <a:moveTo>
                  <a:pt x="323088" y="281178"/>
                </a:moveTo>
                <a:lnTo>
                  <a:pt x="323088" y="278892"/>
                </a:lnTo>
                <a:lnTo>
                  <a:pt x="321564" y="277368"/>
                </a:lnTo>
                <a:lnTo>
                  <a:pt x="315520" y="272070"/>
                </a:lnTo>
                <a:lnTo>
                  <a:pt x="310519" y="277696"/>
                </a:lnTo>
                <a:lnTo>
                  <a:pt x="316230" y="282702"/>
                </a:lnTo>
                <a:lnTo>
                  <a:pt x="317754" y="284226"/>
                </a:lnTo>
                <a:lnTo>
                  <a:pt x="320802" y="284226"/>
                </a:lnTo>
                <a:lnTo>
                  <a:pt x="321564" y="282702"/>
                </a:lnTo>
                <a:lnTo>
                  <a:pt x="323088" y="281178"/>
                </a:lnTo>
                <a:close/>
              </a:path>
              <a:path w="347979" h="304800">
                <a:moveTo>
                  <a:pt x="347472" y="304800"/>
                </a:moveTo>
                <a:lnTo>
                  <a:pt x="328422" y="257556"/>
                </a:lnTo>
                <a:lnTo>
                  <a:pt x="315520" y="272070"/>
                </a:lnTo>
                <a:lnTo>
                  <a:pt x="321564" y="277368"/>
                </a:lnTo>
                <a:lnTo>
                  <a:pt x="323088" y="278892"/>
                </a:lnTo>
                <a:lnTo>
                  <a:pt x="323088" y="298422"/>
                </a:lnTo>
                <a:lnTo>
                  <a:pt x="347472" y="304800"/>
                </a:lnTo>
                <a:close/>
              </a:path>
            </a:pathLst>
          </a:custGeom>
          <a:solidFill>
            <a:srgbClr val="000000"/>
          </a:solidFill>
        </p:spPr>
        <p:txBody>
          <a:bodyPr wrap="square" lIns="0" tIns="0" rIns="0" bIns="0" rtlCol="0"/>
          <a:lstStyle/>
          <a:p/>
        </p:txBody>
      </p:sp>
      <p:sp>
        <p:nvSpPr>
          <p:cNvPr id="28" name="object 28"/>
          <p:cNvSpPr/>
          <p:nvPr/>
        </p:nvSpPr>
        <p:spPr>
          <a:xfrm>
            <a:off x="4321187" y="4595621"/>
            <a:ext cx="347980" cy="304800"/>
          </a:xfrm>
          <a:custGeom>
            <a:avLst/>
            <a:gdLst/>
            <a:ahLst/>
            <a:cxnLst/>
            <a:rect l="l" t="t" r="r" b="b"/>
            <a:pathLst>
              <a:path w="347979" h="304800">
                <a:moveTo>
                  <a:pt x="315703" y="272231"/>
                </a:moveTo>
                <a:lnTo>
                  <a:pt x="6858" y="1524"/>
                </a:lnTo>
                <a:lnTo>
                  <a:pt x="5334" y="0"/>
                </a:lnTo>
                <a:lnTo>
                  <a:pt x="3048" y="0"/>
                </a:lnTo>
                <a:lnTo>
                  <a:pt x="0" y="3048"/>
                </a:lnTo>
                <a:lnTo>
                  <a:pt x="762" y="5334"/>
                </a:lnTo>
                <a:lnTo>
                  <a:pt x="2286" y="6858"/>
                </a:lnTo>
                <a:lnTo>
                  <a:pt x="311102" y="277539"/>
                </a:lnTo>
                <a:lnTo>
                  <a:pt x="315703" y="272231"/>
                </a:lnTo>
                <a:close/>
              </a:path>
              <a:path w="347979" h="304800">
                <a:moveTo>
                  <a:pt x="323850" y="298525"/>
                </a:moveTo>
                <a:lnTo>
                  <a:pt x="323850" y="281178"/>
                </a:lnTo>
                <a:lnTo>
                  <a:pt x="320802" y="284226"/>
                </a:lnTo>
                <a:lnTo>
                  <a:pt x="318516" y="284226"/>
                </a:lnTo>
                <a:lnTo>
                  <a:pt x="316992" y="282702"/>
                </a:lnTo>
                <a:lnTo>
                  <a:pt x="311102" y="277539"/>
                </a:lnTo>
                <a:lnTo>
                  <a:pt x="298704" y="291846"/>
                </a:lnTo>
                <a:lnTo>
                  <a:pt x="323850" y="298525"/>
                </a:lnTo>
                <a:close/>
              </a:path>
              <a:path w="347979" h="304800">
                <a:moveTo>
                  <a:pt x="323850" y="281178"/>
                </a:moveTo>
                <a:lnTo>
                  <a:pt x="323088" y="278892"/>
                </a:lnTo>
                <a:lnTo>
                  <a:pt x="321564" y="277368"/>
                </a:lnTo>
                <a:lnTo>
                  <a:pt x="315703" y="272231"/>
                </a:lnTo>
                <a:lnTo>
                  <a:pt x="311102" y="277539"/>
                </a:lnTo>
                <a:lnTo>
                  <a:pt x="316992" y="282702"/>
                </a:lnTo>
                <a:lnTo>
                  <a:pt x="318516" y="284226"/>
                </a:lnTo>
                <a:lnTo>
                  <a:pt x="320802" y="284226"/>
                </a:lnTo>
                <a:lnTo>
                  <a:pt x="323850" y="281178"/>
                </a:lnTo>
                <a:close/>
              </a:path>
              <a:path w="347979" h="304800">
                <a:moveTo>
                  <a:pt x="347472" y="304800"/>
                </a:moveTo>
                <a:lnTo>
                  <a:pt x="328422" y="257556"/>
                </a:lnTo>
                <a:lnTo>
                  <a:pt x="315703" y="272231"/>
                </a:lnTo>
                <a:lnTo>
                  <a:pt x="321564" y="277368"/>
                </a:lnTo>
                <a:lnTo>
                  <a:pt x="323088" y="278892"/>
                </a:lnTo>
                <a:lnTo>
                  <a:pt x="323850" y="281178"/>
                </a:lnTo>
                <a:lnTo>
                  <a:pt x="323850" y="298525"/>
                </a:lnTo>
                <a:lnTo>
                  <a:pt x="347472" y="304800"/>
                </a:lnTo>
                <a:close/>
              </a:path>
            </a:pathLst>
          </a:custGeom>
          <a:solidFill>
            <a:srgbClr val="000000"/>
          </a:solidFill>
        </p:spPr>
        <p:txBody>
          <a:bodyPr wrap="square" lIns="0" tIns="0" rIns="0" bIns="0" rtlCol="0"/>
          <a:lstStyle/>
          <a:p/>
        </p:txBody>
      </p:sp>
      <p:sp>
        <p:nvSpPr>
          <p:cNvPr id="29" name="object 29"/>
          <p:cNvSpPr/>
          <p:nvPr/>
        </p:nvSpPr>
        <p:spPr>
          <a:xfrm>
            <a:off x="4892687" y="5154929"/>
            <a:ext cx="347980" cy="304800"/>
          </a:xfrm>
          <a:custGeom>
            <a:avLst/>
            <a:gdLst/>
            <a:ahLst/>
            <a:cxnLst/>
            <a:rect l="l" t="t" r="r" b="b"/>
            <a:pathLst>
              <a:path w="347979" h="304800">
                <a:moveTo>
                  <a:pt x="315900" y="271642"/>
                </a:moveTo>
                <a:lnTo>
                  <a:pt x="6858" y="762"/>
                </a:lnTo>
                <a:lnTo>
                  <a:pt x="5334" y="0"/>
                </a:lnTo>
                <a:lnTo>
                  <a:pt x="3048" y="0"/>
                </a:lnTo>
                <a:lnTo>
                  <a:pt x="0" y="3048"/>
                </a:lnTo>
                <a:lnTo>
                  <a:pt x="0" y="5334"/>
                </a:lnTo>
                <a:lnTo>
                  <a:pt x="1524" y="6858"/>
                </a:lnTo>
                <a:lnTo>
                  <a:pt x="310519" y="277696"/>
                </a:lnTo>
                <a:lnTo>
                  <a:pt x="315900" y="271642"/>
                </a:lnTo>
                <a:close/>
              </a:path>
              <a:path w="347979" h="304800">
                <a:moveTo>
                  <a:pt x="323088" y="298422"/>
                </a:moveTo>
                <a:lnTo>
                  <a:pt x="323088" y="280416"/>
                </a:lnTo>
                <a:lnTo>
                  <a:pt x="321564" y="282702"/>
                </a:lnTo>
                <a:lnTo>
                  <a:pt x="320040" y="284226"/>
                </a:lnTo>
                <a:lnTo>
                  <a:pt x="317754" y="284226"/>
                </a:lnTo>
                <a:lnTo>
                  <a:pt x="316230" y="282702"/>
                </a:lnTo>
                <a:lnTo>
                  <a:pt x="310519" y="277696"/>
                </a:lnTo>
                <a:lnTo>
                  <a:pt x="297942" y="291846"/>
                </a:lnTo>
                <a:lnTo>
                  <a:pt x="323088" y="298422"/>
                </a:lnTo>
                <a:close/>
              </a:path>
              <a:path w="347979" h="304800">
                <a:moveTo>
                  <a:pt x="323088" y="280416"/>
                </a:moveTo>
                <a:lnTo>
                  <a:pt x="323088" y="278130"/>
                </a:lnTo>
                <a:lnTo>
                  <a:pt x="321564" y="276606"/>
                </a:lnTo>
                <a:lnTo>
                  <a:pt x="315900" y="271642"/>
                </a:lnTo>
                <a:lnTo>
                  <a:pt x="310519" y="277696"/>
                </a:lnTo>
                <a:lnTo>
                  <a:pt x="316230" y="282702"/>
                </a:lnTo>
                <a:lnTo>
                  <a:pt x="317754" y="284226"/>
                </a:lnTo>
                <a:lnTo>
                  <a:pt x="320040" y="284226"/>
                </a:lnTo>
                <a:lnTo>
                  <a:pt x="321564" y="282702"/>
                </a:lnTo>
                <a:lnTo>
                  <a:pt x="323088" y="280416"/>
                </a:lnTo>
                <a:close/>
              </a:path>
              <a:path w="347979" h="304800">
                <a:moveTo>
                  <a:pt x="347472" y="304800"/>
                </a:moveTo>
                <a:lnTo>
                  <a:pt x="328422" y="257556"/>
                </a:lnTo>
                <a:lnTo>
                  <a:pt x="315900" y="271642"/>
                </a:lnTo>
                <a:lnTo>
                  <a:pt x="321564" y="276606"/>
                </a:lnTo>
                <a:lnTo>
                  <a:pt x="323088" y="278130"/>
                </a:lnTo>
                <a:lnTo>
                  <a:pt x="323088" y="298422"/>
                </a:lnTo>
                <a:lnTo>
                  <a:pt x="347472" y="304800"/>
                </a:lnTo>
                <a:close/>
              </a:path>
            </a:pathLst>
          </a:custGeom>
          <a:solidFill>
            <a:srgbClr val="000000"/>
          </a:solidFill>
        </p:spPr>
        <p:txBody>
          <a:bodyPr wrap="square" lIns="0" tIns="0" rIns="0" bIns="0" rtlCol="0"/>
          <a:lstStyle/>
          <a:p/>
        </p:txBody>
      </p:sp>
      <p:sp>
        <p:nvSpPr>
          <p:cNvPr id="30" name="object 30"/>
          <p:cNvSpPr/>
          <p:nvPr/>
        </p:nvSpPr>
        <p:spPr>
          <a:xfrm>
            <a:off x="5855855" y="5158740"/>
            <a:ext cx="390525" cy="306705"/>
          </a:xfrm>
          <a:custGeom>
            <a:avLst/>
            <a:gdLst/>
            <a:ahLst/>
            <a:cxnLst/>
            <a:rect l="l" t="t" r="r" b="b"/>
            <a:pathLst>
              <a:path w="390525" h="306704">
                <a:moveTo>
                  <a:pt x="357201" y="30976"/>
                </a:moveTo>
                <a:lnTo>
                  <a:pt x="352489" y="24990"/>
                </a:lnTo>
                <a:lnTo>
                  <a:pt x="2286" y="298703"/>
                </a:lnTo>
                <a:lnTo>
                  <a:pt x="762" y="300227"/>
                </a:lnTo>
                <a:lnTo>
                  <a:pt x="0" y="302513"/>
                </a:lnTo>
                <a:lnTo>
                  <a:pt x="3048" y="305561"/>
                </a:lnTo>
                <a:lnTo>
                  <a:pt x="5334" y="306323"/>
                </a:lnTo>
                <a:lnTo>
                  <a:pt x="6858" y="304799"/>
                </a:lnTo>
                <a:lnTo>
                  <a:pt x="357201" y="30976"/>
                </a:lnTo>
                <a:close/>
              </a:path>
              <a:path w="390525" h="306704">
                <a:moveTo>
                  <a:pt x="390144" y="0"/>
                </a:moveTo>
                <a:lnTo>
                  <a:pt x="340614" y="9905"/>
                </a:lnTo>
                <a:lnTo>
                  <a:pt x="352489" y="24990"/>
                </a:lnTo>
                <a:lnTo>
                  <a:pt x="358140" y="20573"/>
                </a:lnTo>
                <a:lnTo>
                  <a:pt x="359664" y="19049"/>
                </a:lnTo>
                <a:lnTo>
                  <a:pt x="361950" y="19811"/>
                </a:lnTo>
                <a:lnTo>
                  <a:pt x="364998" y="22859"/>
                </a:lnTo>
                <a:lnTo>
                  <a:pt x="364998" y="40880"/>
                </a:lnTo>
                <a:lnTo>
                  <a:pt x="368808" y="45719"/>
                </a:lnTo>
                <a:lnTo>
                  <a:pt x="390144" y="0"/>
                </a:lnTo>
                <a:close/>
              </a:path>
              <a:path w="390525" h="306704">
                <a:moveTo>
                  <a:pt x="364998" y="22859"/>
                </a:moveTo>
                <a:lnTo>
                  <a:pt x="361950" y="19811"/>
                </a:lnTo>
                <a:lnTo>
                  <a:pt x="359664" y="19049"/>
                </a:lnTo>
                <a:lnTo>
                  <a:pt x="358140" y="20573"/>
                </a:lnTo>
                <a:lnTo>
                  <a:pt x="352489" y="24990"/>
                </a:lnTo>
                <a:lnTo>
                  <a:pt x="357201" y="30976"/>
                </a:lnTo>
                <a:lnTo>
                  <a:pt x="362712" y="26669"/>
                </a:lnTo>
                <a:lnTo>
                  <a:pt x="364236" y="25145"/>
                </a:lnTo>
                <a:lnTo>
                  <a:pt x="364998" y="22859"/>
                </a:lnTo>
                <a:close/>
              </a:path>
              <a:path w="390525" h="306704">
                <a:moveTo>
                  <a:pt x="364998" y="40880"/>
                </a:moveTo>
                <a:lnTo>
                  <a:pt x="364998" y="22859"/>
                </a:lnTo>
                <a:lnTo>
                  <a:pt x="364236" y="25145"/>
                </a:lnTo>
                <a:lnTo>
                  <a:pt x="362712" y="26669"/>
                </a:lnTo>
                <a:lnTo>
                  <a:pt x="357201" y="30976"/>
                </a:lnTo>
                <a:lnTo>
                  <a:pt x="364998" y="40880"/>
                </a:lnTo>
                <a:close/>
              </a:path>
            </a:pathLst>
          </a:custGeom>
          <a:solidFill>
            <a:srgbClr val="000000"/>
          </a:solidFill>
        </p:spPr>
        <p:txBody>
          <a:bodyPr wrap="square" lIns="0" tIns="0" rIns="0" bIns="0" rtlCol="0"/>
          <a:lstStyle/>
          <a:p/>
        </p:txBody>
      </p:sp>
      <p:sp>
        <p:nvSpPr>
          <p:cNvPr id="31" name="object 31"/>
          <p:cNvSpPr/>
          <p:nvPr/>
        </p:nvSpPr>
        <p:spPr>
          <a:xfrm>
            <a:off x="6931786" y="4034790"/>
            <a:ext cx="390525" cy="306705"/>
          </a:xfrm>
          <a:custGeom>
            <a:avLst/>
            <a:gdLst/>
            <a:ahLst/>
            <a:cxnLst/>
            <a:rect l="l" t="t" r="r" b="b"/>
            <a:pathLst>
              <a:path w="390525" h="306704">
                <a:moveTo>
                  <a:pt x="356986" y="31145"/>
                </a:moveTo>
                <a:lnTo>
                  <a:pt x="352334" y="25111"/>
                </a:lnTo>
                <a:lnTo>
                  <a:pt x="2285" y="298703"/>
                </a:lnTo>
                <a:lnTo>
                  <a:pt x="761" y="300227"/>
                </a:lnTo>
                <a:lnTo>
                  <a:pt x="0" y="302513"/>
                </a:lnTo>
                <a:lnTo>
                  <a:pt x="1523" y="304037"/>
                </a:lnTo>
                <a:lnTo>
                  <a:pt x="3047" y="306323"/>
                </a:lnTo>
                <a:lnTo>
                  <a:pt x="5333" y="306323"/>
                </a:lnTo>
                <a:lnTo>
                  <a:pt x="6857" y="304799"/>
                </a:lnTo>
                <a:lnTo>
                  <a:pt x="356986" y="31145"/>
                </a:lnTo>
                <a:close/>
              </a:path>
              <a:path w="390525" h="306704">
                <a:moveTo>
                  <a:pt x="390143" y="0"/>
                </a:moveTo>
                <a:lnTo>
                  <a:pt x="340613" y="9905"/>
                </a:lnTo>
                <a:lnTo>
                  <a:pt x="352334" y="25111"/>
                </a:lnTo>
                <a:lnTo>
                  <a:pt x="358139" y="20573"/>
                </a:lnTo>
                <a:lnTo>
                  <a:pt x="359663" y="19049"/>
                </a:lnTo>
                <a:lnTo>
                  <a:pt x="361949" y="19811"/>
                </a:lnTo>
                <a:lnTo>
                  <a:pt x="364997" y="22859"/>
                </a:lnTo>
                <a:lnTo>
                  <a:pt x="364997" y="41539"/>
                </a:lnTo>
                <a:lnTo>
                  <a:pt x="368807" y="46481"/>
                </a:lnTo>
                <a:lnTo>
                  <a:pt x="390143" y="0"/>
                </a:lnTo>
                <a:close/>
              </a:path>
              <a:path w="390525" h="306704">
                <a:moveTo>
                  <a:pt x="364997" y="22859"/>
                </a:moveTo>
                <a:lnTo>
                  <a:pt x="361949" y="19811"/>
                </a:lnTo>
                <a:lnTo>
                  <a:pt x="359663" y="19049"/>
                </a:lnTo>
                <a:lnTo>
                  <a:pt x="358139" y="20573"/>
                </a:lnTo>
                <a:lnTo>
                  <a:pt x="352334" y="25111"/>
                </a:lnTo>
                <a:lnTo>
                  <a:pt x="356986" y="31145"/>
                </a:lnTo>
                <a:lnTo>
                  <a:pt x="362711" y="26669"/>
                </a:lnTo>
                <a:lnTo>
                  <a:pt x="364235" y="25145"/>
                </a:lnTo>
                <a:lnTo>
                  <a:pt x="364997" y="22859"/>
                </a:lnTo>
                <a:close/>
              </a:path>
              <a:path w="390525" h="306704">
                <a:moveTo>
                  <a:pt x="364997" y="41539"/>
                </a:moveTo>
                <a:lnTo>
                  <a:pt x="364997" y="22859"/>
                </a:lnTo>
                <a:lnTo>
                  <a:pt x="364235" y="25145"/>
                </a:lnTo>
                <a:lnTo>
                  <a:pt x="362711" y="26669"/>
                </a:lnTo>
                <a:lnTo>
                  <a:pt x="356986" y="31145"/>
                </a:lnTo>
                <a:lnTo>
                  <a:pt x="364997" y="41539"/>
                </a:lnTo>
                <a:close/>
              </a:path>
            </a:pathLst>
          </a:custGeom>
          <a:solidFill>
            <a:srgbClr val="000000"/>
          </a:solidFill>
        </p:spPr>
        <p:txBody>
          <a:bodyPr wrap="square" lIns="0" tIns="0" rIns="0" bIns="0" rtlCol="0"/>
          <a:lstStyle/>
          <a:p/>
        </p:txBody>
      </p:sp>
      <p:sp>
        <p:nvSpPr>
          <p:cNvPr id="32" name="object 32"/>
          <p:cNvSpPr/>
          <p:nvPr/>
        </p:nvSpPr>
        <p:spPr>
          <a:xfrm>
            <a:off x="6427355" y="4599432"/>
            <a:ext cx="390525" cy="306705"/>
          </a:xfrm>
          <a:custGeom>
            <a:avLst/>
            <a:gdLst/>
            <a:ahLst/>
            <a:cxnLst/>
            <a:rect l="l" t="t" r="r" b="b"/>
            <a:pathLst>
              <a:path w="390525" h="306704">
                <a:moveTo>
                  <a:pt x="356353" y="31629"/>
                </a:moveTo>
                <a:lnTo>
                  <a:pt x="351647" y="25651"/>
                </a:lnTo>
                <a:lnTo>
                  <a:pt x="1524" y="299465"/>
                </a:lnTo>
                <a:lnTo>
                  <a:pt x="0" y="300227"/>
                </a:lnTo>
                <a:lnTo>
                  <a:pt x="0" y="302513"/>
                </a:lnTo>
                <a:lnTo>
                  <a:pt x="1524" y="304799"/>
                </a:lnTo>
                <a:lnTo>
                  <a:pt x="2286" y="306323"/>
                </a:lnTo>
                <a:lnTo>
                  <a:pt x="4572" y="306323"/>
                </a:lnTo>
                <a:lnTo>
                  <a:pt x="6096" y="304799"/>
                </a:lnTo>
                <a:lnTo>
                  <a:pt x="356353" y="31629"/>
                </a:lnTo>
                <a:close/>
              </a:path>
              <a:path w="390525" h="306704">
                <a:moveTo>
                  <a:pt x="390144" y="0"/>
                </a:moveTo>
                <a:lnTo>
                  <a:pt x="339852" y="10667"/>
                </a:lnTo>
                <a:lnTo>
                  <a:pt x="351647" y="25651"/>
                </a:lnTo>
                <a:lnTo>
                  <a:pt x="358140" y="20573"/>
                </a:lnTo>
                <a:lnTo>
                  <a:pt x="359664" y="19049"/>
                </a:lnTo>
                <a:lnTo>
                  <a:pt x="361950" y="19811"/>
                </a:lnTo>
                <a:lnTo>
                  <a:pt x="362712" y="21335"/>
                </a:lnTo>
                <a:lnTo>
                  <a:pt x="364236" y="22859"/>
                </a:lnTo>
                <a:lnTo>
                  <a:pt x="364236" y="41642"/>
                </a:lnTo>
                <a:lnTo>
                  <a:pt x="368046" y="46481"/>
                </a:lnTo>
                <a:lnTo>
                  <a:pt x="390144" y="0"/>
                </a:lnTo>
                <a:close/>
              </a:path>
              <a:path w="390525" h="306704">
                <a:moveTo>
                  <a:pt x="364236" y="25145"/>
                </a:moveTo>
                <a:lnTo>
                  <a:pt x="364236" y="22859"/>
                </a:lnTo>
                <a:lnTo>
                  <a:pt x="362712" y="21335"/>
                </a:lnTo>
                <a:lnTo>
                  <a:pt x="361950" y="19811"/>
                </a:lnTo>
                <a:lnTo>
                  <a:pt x="359664" y="19049"/>
                </a:lnTo>
                <a:lnTo>
                  <a:pt x="358140" y="20573"/>
                </a:lnTo>
                <a:lnTo>
                  <a:pt x="351647" y="25651"/>
                </a:lnTo>
                <a:lnTo>
                  <a:pt x="356353" y="31629"/>
                </a:lnTo>
                <a:lnTo>
                  <a:pt x="362712" y="26669"/>
                </a:lnTo>
                <a:lnTo>
                  <a:pt x="364236" y="25145"/>
                </a:lnTo>
                <a:close/>
              </a:path>
              <a:path w="390525" h="306704">
                <a:moveTo>
                  <a:pt x="364236" y="41642"/>
                </a:moveTo>
                <a:lnTo>
                  <a:pt x="364236" y="25145"/>
                </a:lnTo>
                <a:lnTo>
                  <a:pt x="362712" y="26669"/>
                </a:lnTo>
                <a:lnTo>
                  <a:pt x="356353" y="31629"/>
                </a:lnTo>
                <a:lnTo>
                  <a:pt x="364236" y="41642"/>
                </a:lnTo>
                <a:close/>
              </a:path>
            </a:pathLst>
          </a:custGeom>
          <a:solidFill>
            <a:srgbClr val="000000"/>
          </a:solidFill>
        </p:spPr>
        <p:txBody>
          <a:bodyPr wrap="square" lIns="0" tIns="0" rIns="0" bIns="0" rtlCol="0"/>
          <a:lstStyle/>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4036695" cy="560705"/>
          </a:xfrm>
          <a:prstGeom prst="rect"/>
        </p:spPr>
        <p:txBody>
          <a:bodyPr wrap="square" lIns="0" tIns="13970" rIns="0" bIns="0" rtlCol="0" vert="horz">
            <a:spAutoFit/>
          </a:bodyPr>
          <a:lstStyle/>
          <a:p>
            <a:pPr marL="12700">
              <a:lnSpc>
                <a:spcPct val="100000"/>
              </a:lnSpc>
              <a:spcBef>
                <a:spcPts val="110"/>
              </a:spcBef>
            </a:pPr>
            <a:r>
              <a:rPr dirty="0" spc="5"/>
              <a:t>软件测试的过程模型</a:t>
            </a:r>
          </a:p>
        </p:txBody>
      </p:sp>
      <p:sp>
        <p:nvSpPr>
          <p:cNvPr id="3" name="object 3"/>
          <p:cNvSpPr txBox="1"/>
          <p:nvPr/>
        </p:nvSpPr>
        <p:spPr>
          <a:xfrm>
            <a:off x="1272673" y="1897891"/>
            <a:ext cx="8171180" cy="920750"/>
          </a:xfrm>
          <a:prstGeom prst="rect">
            <a:avLst/>
          </a:prstGeom>
        </p:spPr>
        <p:txBody>
          <a:bodyPr wrap="square" lIns="0" tIns="57150" rIns="0" bIns="0" rtlCol="0" vert="horz">
            <a:spAutoFit/>
          </a:bodyPr>
          <a:lstStyle/>
          <a:p>
            <a:pPr marL="349250" indent="-337185">
              <a:lnSpc>
                <a:spcPct val="100000"/>
              </a:lnSpc>
              <a:spcBef>
                <a:spcPts val="450"/>
              </a:spcBef>
              <a:buChar char="■"/>
              <a:tabLst>
                <a:tab pos="349250" algn="l"/>
                <a:tab pos="349885" algn="l"/>
              </a:tabLst>
            </a:pPr>
            <a:r>
              <a:rPr dirty="0" sz="1750">
                <a:solidFill>
                  <a:srgbClr val="191B0E"/>
                </a:solidFill>
                <a:latin typeface="Franklin Gothic Book"/>
                <a:cs typeface="Franklin Gothic Book"/>
              </a:rPr>
              <a:t>W</a:t>
            </a:r>
            <a:r>
              <a:rPr dirty="0" sz="1750">
                <a:solidFill>
                  <a:srgbClr val="191B0E"/>
                </a:solidFill>
                <a:latin typeface="华文楷体"/>
                <a:cs typeface="华文楷体"/>
              </a:rPr>
              <a:t>模型</a:t>
            </a:r>
            <a:endParaRPr sz="1750">
              <a:latin typeface="华文楷体"/>
              <a:cs typeface="华文楷体"/>
            </a:endParaRPr>
          </a:p>
          <a:p>
            <a:pPr marL="814069" marR="5080" indent="-337185">
              <a:lnSpc>
                <a:spcPts val="2000"/>
              </a:lnSpc>
              <a:spcBef>
                <a:spcPts val="625"/>
              </a:spcBef>
              <a:tabLst>
                <a:tab pos="814069" algn="l"/>
              </a:tabLst>
            </a:pPr>
            <a:r>
              <a:rPr dirty="0" sz="1750">
                <a:solidFill>
                  <a:srgbClr val="191B0E"/>
                </a:solidFill>
                <a:latin typeface="Franklin Gothic Book"/>
                <a:cs typeface="Franklin Gothic Book"/>
              </a:rPr>
              <a:t>–</a:t>
            </a:r>
            <a:r>
              <a:rPr dirty="0" sz="1750">
                <a:solidFill>
                  <a:srgbClr val="191B0E"/>
                </a:solidFill>
                <a:latin typeface="Franklin Gothic Book"/>
                <a:cs typeface="Franklin Gothic Book"/>
              </a:rPr>
              <a:t>	</a:t>
            </a:r>
            <a:r>
              <a:rPr dirty="0" sz="1850" spc="-100" i="1">
                <a:solidFill>
                  <a:srgbClr val="191B0E"/>
                </a:solidFill>
                <a:latin typeface="华文楷体"/>
                <a:cs typeface="华文楷体"/>
              </a:rPr>
              <a:t>强调：测试伴随着整个开发周期，且测试的对象不仅仅是程序，需求、功能 </a:t>
            </a:r>
            <a:r>
              <a:rPr dirty="0" sz="1850" spc="-100" i="1">
                <a:solidFill>
                  <a:srgbClr val="191B0E"/>
                </a:solidFill>
                <a:latin typeface="华文楷体"/>
                <a:cs typeface="华文楷体"/>
              </a:rPr>
              <a:t>和设计同样要测试</a:t>
            </a:r>
            <a:endParaRPr sz="1850">
              <a:latin typeface="华文楷体"/>
              <a:cs typeface="华文楷体"/>
            </a:endParaRPr>
          </a:p>
        </p:txBody>
      </p:sp>
      <p:sp>
        <p:nvSpPr>
          <p:cNvPr id="4" name="object 4"/>
          <p:cNvSpPr/>
          <p:nvPr/>
        </p:nvSpPr>
        <p:spPr>
          <a:xfrm>
            <a:off x="1950605" y="3028188"/>
            <a:ext cx="6928866" cy="3451097"/>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18"/>
            <a:ext cx="4195445" cy="560705"/>
          </a:xfrm>
          <a:prstGeom prst="rect"/>
        </p:spPr>
        <p:txBody>
          <a:bodyPr wrap="square" lIns="0" tIns="13970" rIns="0" bIns="0" rtlCol="0" vert="horz">
            <a:spAutoFit/>
          </a:bodyPr>
          <a:lstStyle/>
          <a:p>
            <a:pPr marL="12700">
              <a:lnSpc>
                <a:spcPct val="100000"/>
              </a:lnSpc>
              <a:spcBef>
                <a:spcPts val="110"/>
              </a:spcBef>
            </a:pPr>
            <a:r>
              <a:rPr dirty="0" spc="5">
                <a:latin typeface="Franklin Gothic Book"/>
                <a:cs typeface="Franklin Gothic Book"/>
              </a:rPr>
              <a:t>V</a:t>
            </a:r>
            <a:r>
              <a:rPr dirty="0" spc="10"/>
              <a:t>模型和</a:t>
            </a:r>
            <a:r>
              <a:rPr dirty="0">
                <a:latin typeface="Franklin Gothic Book"/>
                <a:cs typeface="Franklin Gothic Book"/>
              </a:rPr>
              <a:t>W</a:t>
            </a:r>
            <a:r>
              <a:rPr dirty="0" spc="10"/>
              <a:t>模型的问题</a:t>
            </a:r>
          </a:p>
        </p:txBody>
      </p:sp>
      <p:sp>
        <p:nvSpPr>
          <p:cNvPr id="3" name="object 3"/>
          <p:cNvSpPr txBox="1"/>
          <p:nvPr/>
        </p:nvSpPr>
        <p:spPr>
          <a:xfrm>
            <a:off x="1272673" y="1940308"/>
            <a:ext cx="8171180" cy="2479040"/>
          </a:xfrm>
          <a:prstGeom prst="rect">
            <a:avLst/>
          </a:prstGeom>
        </p:spPr>
        <p:txBody>
          <a:bodyPr wrap="square" lIns="0" tIns="26670" rIns="0" bIns="0" rtlCol="0" vert="horz">
            <a:spAutoFit/>
          </a:bodyPr>
          <a:lstStyle/>
          <a:p>
            <a:pPr algn="just" marL="349250" marR="23495" indent="-337185">
              <a:lnSpc>
                <a:spcPct val="94700"/>
              </a:lnSpc>
              <a:spcBef>
                <a:spcPts val="210"/>
              </a:spcBef>
              <a:buFont typeface="Franklin Gothic Book"/>
              <a:buChar char="■"/>
              <a:tabLst>
                <a:tab pos="349885" algn="l"/>
              </a:tabLst>
            </a:pPr>
            <a:r>
              <a:rPr dirty="0" sz="1750">
                <a:solidFill>
                  <a:srgbClr val="191B0E"/>
                </a:solidFill>
                <a:latin typeface="华文楷体"/>
                <a:cs typeface="华文楷体"/>
              </a:rPr>
              <a:t>它们都把软件的开发视为需求、设计、编码等一系列的串行活动。事实上，虽然 这些活动之间存在互相牵制的关系，但在大多数时间里，它们互相独立，可并发 </a:t>
            </a:r>
            <a:r>
              <a:rPr dirty="0" sz="1750">
                <a:solidFill>
                  <a:srgbClr val="191B0E"/>
                </a:solidFill>
                <a:latin typeface="华文楷体"/>
                <a:cs typeface="华文楷体"/>
              </a:rPr>
              <a:t>进行。相应的测试也不存在严格的先后次序，只要条件满足，就可以进行测试</a:t>
            </a:r>
            <a:endParaRPr sz="1750">
              <a:latin typeface="华文楷体"/>
              <a:cs typeface="华文楷体"/>
            </a:endParaRPr>
          </a:p>
          <a:p>
            <a:pPr algn="just" marL="349250" indent="-337185">
              <a:lnSpc>
                <a:spcPct val="100000"/>
              </a:lnSpc>
              <a:spcBef>
                <a:spcPts val="930"/>
              </a:spcBef>
              <a:buChar char="■"/>
              <a:tabLst>
                <a:tab pos="349885" algn="l"/>
              </a:tabLst>
            </a:pPr>
            <a:r>
              <a:rPr dirty="0" sz="1750">
                <a:solidFill>
                  <a:srgbClr val="191B0E"/>
                </a:solidFill>
                <a:latin typeface="Franklin Gothic Book"/>
                <a:cs typeface="Franklin Gothic Book"/>
              </a:rPr>
              <a:t>V</a:t>
            </a:r>
            <a:r>
              <a:rPr dirty="0" sz="1750">
                <a:solidFill>
                  <a:srgbClr val="191B0E"/>
                </a:solidFill>
                <a:latin typeface="华文楷体"/>
                <a:cs typeface="华文楷体"/>
              </a:rPr>
              <a:t>模型和</a:t>
            </a:r>
            <a:r>
              <a:rPr dirty="0" sz="1750">
                <a:solidFill>
                  <a:srgbClr val="191B0E"/>
                </a:solidFill>
                <a:latin typeface="Franklin Gothic Book"/>
                <a:cs typeface="Franklin Gothic Book"/>
              </a:rPr>
              <a:t>W</a:t>
            </a:r>
            <a:r>
              <a:rPr dirty="0" sz="1750">
                <a:solidFill>
                  <a:srgbClr val="191B0E"/>
                </a:solidFill>
                <a:latin typeface="华文楷体"/>
                <a:cs typeface="华文楷体"/>
              </a:rPr>
              <a:t>模型都没能很好地表示测试流程的完整性</a:t>
            </a:r>
            <a:endParaRPr sz="1750">
              <a:latin typeface="华文楷体"/>
              <a:cs typeface="华文楷体"/>
            </a:endParaRPr>
          </a:p>
          <a:p>
            <a:pPr algn="just" marL="349250" indent="-337185">
              <a:lnSpc>
                <a:spcPct val="100000"/>
              </a:lnSpc>
              <a:spcBef>
                <a:spcPts val="930"/>
              </a:spcBef>
              <a:buFont typeface="Franklin Gothic Book"/>
              <a:buChar char="■"/>
              <a:tabLst>
                <a:tab pos="349885" algn="l"/>
              </a:tabLst>
            </a:pPr>
            <a:r>
              <a:rPr dirty="0" sz="1750">
                <a:solidFill>
                  <a:srgbClr val="191B0E"/>
                </a:solidFill>
                <a:latin typeface="华文楷体"/>
                <a:cs typeface="华文楷体"/>
              </a:rPr>
              <a:t>测试流程大致分为两类</a:t>
            </a:r>
            <a:endParaRPr sz="1750">
              <a:latin typeface="华文楷体"/>
              <a:cs typeface="华文楷体"/>
            </a:endParaRPr>
          </a:p>
          <a:p>
            <a:pPr algn="just" lvl="1" marL="814069" marR="5080" indent="-337185">
              <a:lnSpc>
                <a:spcPts val="2000"/>
              </a:lnSpc>
              <a:spcBef>
                <a:spcPts val="620"/>
              </a:spcBef>
              <a:buSzPct val="94594"/>
              <a:buFont typeface="Franklin Gothic Book"/>
              <a:buChar char="–"/>
              <a:tabLst>
                <a:tab pos="814705" algn="l"/>
              </a:tabLst>
            </a:pPr>
            <a:r>
              <a:rPr dirty="0" sz="1850" spc="-100" i="1">
                <a:solidFill>
                  <a:srgbClr val="191B0E"/>
                </a:solidFill>
                <a:latin typeface="华文楷体"/>
                <a:cs typeface="华文楷体"/>
              </a:rPr>
              <a:t>测试准备活动：包括测试需求分析、测试计划、测试分析、测试编码、测试 </a:t>
            </a:r>
            <a:r>
              <a:rPr dirty="0" sz="1850" spc="-100" i="1">
                <a:solidFill>
                  <a:srgbClr val="191B0E"/>
                </a:solidFill>
                <a:latin typeface="华文楷体"/>
                <a:cs typeface="华文楷体"/>
              </a:rPr>
              <a:t>验证等</a:t>
            </a:r>
            <a:endParaRPr sz="1850">
              <a:latin typeface="华文楷体"/>
              <a:cs typeface="华文楷体"/>
            </a:endParaRPr>
          </a:p>
          <a:p>
            <a:pPr algn="just" lvl="1" marL="814069" indent="-337185">
              <a:lnSpc>
                <a:spcPct val="100000"/>
              </a:lnSpc>
              <a:spcBef>
                <a:spcPts val="340"/>
              </a:spcBef>
              <a:buSzPct val="94594"/>
              <a:buFont typeface="Franklin Gothic Book"/>
              <a:buChar char="–"/>
              <a:tabLst>
                <a:tab pos="814705" algn="l"/>
              </a:tabLst>
            </a:pPr>
            <a:r>
              <a:rPr dirty="0" sz="1850" spc="-100" i="1">
                <a:solidFill>
                  <a:srgbClr val="191B0E"/>
                </a:solidFill>
                <a:latin typeface="华文楷体"/>
                <a:cs typeface="华文楷体"/>
              </a:rPr>
              <a:t>测试执行活动：包括测试运行、测试报告、测试分析等</a:t>
            </a:r>
            <a:endParaRPr sz="1850">
              <a:latin typeface="华文楷体"/>
              <a:cs typeface="华文楷体"/>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18"/>
            <a:ext cx="8193405" cy="560705"/>
          </a:xfrm>
          <a:prstGeom prst="rect"/>
        </p:spPr>
        <p:txBody>
          <a:bodyPr wrap="square" lIns="0" tIns="13970" rIns="0" bIns="0" rtlCol="0" vert="horz">
            <a:spAutoFit/>
          </a:bodyPr>
          <a:lstStyle/>
          <a:p>
            <a:pPr marL="12700">
              <a:lnSpc>
                <a:spcPct val="100000"/>
              </a:lnSpc>
              <a:spcBef>
                <a:spcPts val="110"/>
              </a:spcBef>
            </a:pPr>
            <a:r>
              <a:rPr dirty="0" spc="5"/>
              <a:t>美国航天局火星登陆探测器缺陷</a:t>
            </a:r>
            <a:r>
              <a:rPr dirty="0" spc="-5"/>
              <a:t>（</a:t>
            </a:r>
            <a:r>
              <a:rPr dirty="0" spc="-5">
                <a:latin typeface="Franklin Gothic Book"/>
                <a:cs typeface="Franklin Gothic Book"/>
              </a:rPr>
              <a:t>1999</a:t>
            </a:r>
            <a:r>
              <a:rPr dirty="0" spc="-5"/>
              <a:t>）</a:t>
            </a:r>
          </a:p>
        </p:txBody>
      </p:sp>
      <p:sp>
        <p:nvSpPr>
          <p:cNvPr id="3" name="object 3"/>
          <p:cNvSpPr txBox="1"/>
          <p:nvPr/>
        </p:nvSpPr>
        <p:spPr>
          <a:xfrm>
            <a:off x="1272673" y="1942592"/>
            <a:ext cx="8174355" cy="2803525"/>
          </a:xfrm>
          <a:prstGeom prst="rect">
            <a:avLst/>
          </a:prstGeom>
        </p:spPr>
        <p:txBody>
          <a:bodyPr wrap="square" lIns="0" tIns="33655" rIns="0" bIns="0" rtlCol="0" vert="horz">
            <a:spAutoFit/>
          </a:bodyPr>
          <a:lstStyle/>
          <a:p>
            <a:pPr marL="349250" marR="5080" indent="-337185">
              <a:lnSpc>
                <a:spcPts val="1980"/>
              </a:lnSpc>
              <a:spcBef>
                <a:spcPts val="265"/>
              </a:spcBef>
              <a:buChar char="■"/>
              <a:tabLst>
                <a:tab pos="349250" algn="l"/>
                <a:tab pos="349885" algn="l"/>
              </a:tabLst>
            </a:pPr>
            <a:r>
              <a:rPr dirty="0" sz="1750" spc="-10">
                <a:solidFill>
                  <a:srgbClr val="191B0E"/>
                </a:solidFill>
                <a:latin typeface="Franklin Gothic Book"/>
                <a:cs typeface="Franklin Gothic Book"/>
              </a:rPr>
              <a:t>1999</a:t>
            </a:r>
            <a:r>
              <a:rPr dirty="0" sz="1750">
                <a:solidFill>
                  <a:srgbClr val="191B0E"/>
                </a:solidFill>
                <a:latin typeface="华文楷体"/>
                <a:cs typeface="华文楷体"/>
              </a:rPr>
              <a:t>年</a:t>
            </a:r>
            <a:r>
              <a:rPr dirty="0" sz="1750" spc="-5">
                <a:solidFill>
                  <a:srgbClr val="191B0E"/>
                </a:solidFill>
                <a:latin typeface="Franklin Gothic Book"/>
                <a:cs typeface="Franklin Gothic Book"/>
              </a:rPr>
              <a:t>12</a:t>
            </a:r>
            <a:r>
              <a:rPr dirty="0" sz="1750">
                <a:solidFill>
                  <a:srgbClr val="191B0E"/>
                </a:solidFill>
                <a:latin typeface="华文楷体"/>
                <a:cs typeface="华文楷体"/>
              </a:rPr>
              <a:t>月</a:t>
            </a:r>
            <a:r>
              <a:rPr dirty="0" sz="1750">
                <a:solidFill>
                  <a:srgbClr val="191B0E"/>
                </a:solidFill>
                <a:latin typeface="Franklin Gothic Book"/>
                <a:cs typeface="Franklin Gothic Book"/>
              </a:rPr>
              <a:t>3</a:t>
            </a:r>
            <a:r>
              <a:rPr dirty="0" sz="1750">
                <a:solidFill>
                  <a:srgbClr val="191B0E"/>
                </a:solidFill>
                <a:latin typeface="华文楷体"/>
                <a:cs typeface="华文楷体"/>
              </a:rPr>
              <a:t>日，美国航天局的火星极地登陆者号探测器试图在火星表面着陆时 坠毁</a:t>
            </a:r>
            <a:endParaRPr sz="1750">
              <a:latin typeface="华文楷体"/>
              <a:cs typeface="华文楷体"/>
            </a:endParaRPr>
          </a:p>
          <a:p>
            <a:pPr marL="349250" indent="-337185">
              <a:lnSpc>
                <a:spcPct val="100000"/>
              </a:lnSpc>
              <a:spcBef>
                <a:spcPts val="885"/>
              </a:spcBef>
              <a:buFont typeface="Franklin Gothic Book"/>
              <a:buChar char="■"/>
              <a:tabLst>
                <a:tab pos="349250" algn="l"/>
                <a:tab pos="349885" algn="l"/>
              </a:tabLst>
            </a:pPr>
            <a:r>
              <a:rPr dirty="0" sz="1750">
                <a:solidFill>
                  <a:srgbClr val="191B0E"/>
                </a:solidFill>
                <a:latin typeface="华文楷体"/>
                <a:cs typeface="华文楷体"/>
              </a:rPr>
              <a:t>故障原因：一个数据位被意外置位，小组间协作有漏洞</a:t>
            </a:r>
            <a:endParaRPr sz="1750">
              <a:latin typeface="华文楷体"/>
              <a:cs typeface="华文楷体"/>
            </a:endParaRPr>
          </a:p>
          <a:p>
            <a:pPr lvl="1" marL="814069" indent="-337185">
              <a:lnSpc>
                <a:spcPct val="100000"/>
              </a:lnSpc>
              <a:spcBef>
                <a:spcPts val="390"/>
              </a:spcBef>
              <a:buSzPct val="94594"/>
              <a:buFont typeface="Franklin Gothic Book"/>
              <a:buChar char="–"/>
              <a:tabLst>
                <a:tab pos="814069" algn="l"/>
                <a:tab pos="814705" algn="l"/>
              </a:tabLst>
            </a:pPr>
            <a:r>
              <a:rPr dirty="0" sz="1850" spc="-100" i="1">
                <a:solidFill>
                  <a:srgbClr val="191B0E"/>
                </a:solidFill>
                <a:latin typeface="华文楷体"/>
                <a:cs typeface="华文楷体"/>
              </a:rPr>
              <a:t>多个组对探测器进行测试</a:t>
            </a:r>
            <a:endParaRPr sz="1850">
              <a:latin typeface="华文楷体"/>
              <a:cs typeface="华文楷体"/>
            </a:endParaRPr>
          </a:p>
          <a:p>
            <a:pPr lvl="1" marL="814069" marR="7620" indent="-337185">
              <a:lnSpc>
                <a:spcPts val="1989"/>
              </a:lnSpc>
              <a:spcBef>
                <a:spcPts val="615"/>
              </a:spcBef>
              <a:buSzPct val="94594"/>
              <a:buFont typeface="Franklin Gothic Book"/>
              <a:buChar char="–"/>
              <a:tabLst>
                <a:tab pos="814069" algn="l"/>
                <a:tab pos="814705" algn="l"/>
              </a:tabLst>
            </a:pPr>
            <a:r>
              <a:rPr dirty="0" sz="1850" spc="-100" i="1">
                <a:solidFill>
                  <a:srgbClr val="191B0E"/>
                </a:solidFill>
                <a:latin typeface="华文楷体"/>
                <a:cs typeface="华文楷体"/>
              </a:rPr>
              <a:t>一个小组测试飞船的脚折叠过程。该组不去注意着地数据位是否置位（因为 </a:t>
            </a:r>
            <a:r>
              <a:rPr dirty="0" sz="1850" spc="-100" i="1">
                <a:solidFill>
                  <a:srgbClr val="191B0E"/>
                </a:solidFill>
                <a:latin typeface="华文楷体"/>
                <a:cs typeface="华文楷体"/>
              </a:rPr>
              <a:t>这不是他们负责的范围）</a:t>
            </a:r>
            <a:endParaRPr sz="1850">
              <a:latin typeface="华文楷体"/>
              <a:cs typeface="华文楷体"/>
            </a:endParaRPr>
          </a:p>
          <a:p>
            <a:pPr lvl="1" marL="814069" marR="7620" indent="-337185">
              <a:lnSpc>
                <a:spcPts val="2000"/>
              </a:lnSpc>
              <a:spcBef>
                <a:spcPts val="575"/>
              </a:spcBef>
              <a:buSzPct val="94594"/>
              <a:buFont typeface="Franklin Gothic Book"/>
              <a:buChar char="–"/>
              <a:tabLst>
                <a:tab pos="814069" algn="l"/>
                <a:tab pos="814705" algn="l"/>
              </a:tabLst>
            </a:pPr>
            <a:r>
              <a:rPr dirty="0" sz="1850" spc="-100" i="1">
                <a:solidFill>
                  <a:srgbClr val="191B0E"/>
                </a:solidFill>
                <a:latin typeface="华文楷体"/>
                <a:cs typeface="华文楷体"/>
              </a:rPr>
              <a:t>另一个组测试此后的着陆过程。该组总是在开始测试之前复位计算机，清楚 </a:t>
            </a:r>
            <a:r>
              <a:rPr dirty="0" sz="1850" spc="-100" i="1">
                <a:solidFill>
                  <a:srgbClr val="191B0E"/>
                </a:solidFill>
                <a:latin typeface="华文楷体"/>
                <a:cs typeface="华文楷体"/>
              </a:rPr>
              <a:t>数据位。</a:t>
            </a:r>
            <a:endParaRPr sz="1850">
              <a:latin typeface="华文楷体"/>
              <a:cs typeface="华文楷体"/>
            </a:endParaRPr>
          </a:p>
          <a:p>
            <a:pPr marL="349250" indent="-337185">
              <a:lnSpc>
                <a:spcPct val="100000"/>
              </a:lnSpc>
              <a:spcBef>
                <a:spcPts val="880"/>
              </a:spcBef>
              <a:buFont typeface="Franklin Gothic Book"/>
              <a:buChar char="■"/>
              <a:tabLst>
                <a:tab pos="349250" algn="l"/>
                <a:tab pos="349885" algn="l"/>
              </a:tabLst>
            </a:pPr>
            <a:r>
              <a:rPr dirty="0" sz="1750">
                <a:solidFill>
                  <a:srgbClr val="191B0E"/>
                </a:solidFill>
                <a:latin typeface="华文楷体"/>
                <a:cs typeface="华文楷体"/>
              </a:rPr>
              <a:t>警醒：内部测试</a:t>
            </a:r>
            <a:r>
              <a:rPr dirty="0" sz="1750" spc="-5">
                <a:solidFill>
                  <a:srgbClr val="191B0E"/>
                </a:solidFill>
                <a:latin typeface="Franklin Gothic Book"/>
                <a:cs typeface="Franklin Gothic Book"/>
              </a:rPr>
              <a:t>!!!</a:t>
            </a:r>
            <a:endParaRPr sz="1750">
              <a:latin typeface="Franklin Gothic Book"/>
              <a:cs typeface="Franklin Gothic Book"/>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4036695" cy="560705"/>
          </a:xfrm>
          <a:prstGeom prst="rect"/>
        </p:spPr>
        <p:txBody>
          <a:bodyPr wrap="square" lIns="0" tIns="13970" rIns="0" bIns="0" rtlCol="0" vert="horz">
            <a:spAutoFit/>
          </a:bodyPr>
          <a:lstStyle/>
          <a:p>
            <a:pPr marL="12700">
              <a:lnSpc>
                <a:spcPct val="100000"/>
              </a:lnSpc>
              <a:spcBef>
                <a:spcPts val="110"/>
              </a:spcBef>
            </a:pPr>
            <a:r>
              <a:rPr dirty="0" spc="5"/>
              <a:t>软件测试的过程模型</a:t>
            </a:r>
          </a:p>
        </p:txBody>
      </p:sp>
      <p:sp>
        <p:nvSpPr>
          <p:cNvPr id="3" name="object 3"/>
          <p:cNvSpPr txBox="1"/>
          <p:nvPr/>
        </p:nvSpPr>
        <p:spPr>
          <a:xfrm>
            <a:off x="1272673" y="1942592"/>
            <a:ext cx="950594" cy="292735"/>
          </a:xfrm>
          <a:prstGeom prst="rect">
            <a:avLst/>
          </a:prstGeom>
        </p:spPr>
        <p:txBody>
          <a:bodyPr wrap="square" lIns="0" tIns="12700" rIns="0" bIns="0" rtlCol="0" vert="horz">
            <a:spAutoFit/>
          </a:bodyPr>
          <a:lstStyle/>
          <a:p>
            <a:pPr marL="349250" indent="-337185">
              <a:lnSpc>
                <a:spcPct val="100000"/>
              </a:lnSpc>
              <a:spcBef>
                <a:spcPts val="100"/>
              </a:spcBef>
              <a:buChar char="■"/>
              <a:tabLst>
                <a:tab pos="349250" algn="l"/>
                <a:tab pos="349885" algn="l"/>
              </a:tabLst>
            </a:pPr>
            <a:r>
              <a:rPr dirty="0" sz="1750">
                <a:solidFill>
                  <a:srgbClr val="191B0E"/>
                </a:solidFill>
                <a:latin typeface="Franklin Gothic Book"/>
                <a:cs typeface="Franklin Gothic Book"/>
              </a:rPr>
              <a:t>H</a:t>
            </a:r>
            <a:r>
              <a:rPr dirty="0" sz="1750">
                <a:solidFill>
                  <a:srgbClr val="191B0E"/>
                </a:solidFill>
                <a:latin typeface="华文楷体"/>
                <a:cs typeface="华文楷体"/>
              </a:rPr>
              <a:t>模型</a:t>
            </a:r>
            <a:endParaRPr sz="1750">
              <a:latin typeface="华文楷体"/>
              <a:cs typeface="华文楷体"/>
            </a:endParaRPr>
          </a:p>
        </p:txBody>
      </p:sp>
      <p:sp>
        <p:nvSpPr>
          <p:cNvPr id="4" name="object 4"/>
          <p:cNvSpPr/>
          <p:nvPr/>
        </p:nvSpPr>
        <p:spPr>
          <a:xfrm>
            <a:off x="2104529" y="3015996"/>
            <a:ext cx="6488429" cy="2249423"/>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4036695" cy="560705"/>
          </a:xfrm>
          <a:prstGeom prst="rect"/>
        </p:spPr>
        <p:txBody>
          <a:bodyPr wrap="square" lIns="0" tIns="13970" rIns="0" bIns="0" rtlCol="0" vert="horz">
            <a:spAutoFit/>
          </a:bodyPr>
          <a:lstStyle/>
          <a:p>
            <a:pPr marL="12700">
              <a:lnSpc>
                <a:spcPct val="100000"/>
              </a:lnSpc>
              <a:spcBef>
                <a:spcPts val="110"/>
              </a:spcBef>
            </a:pPr>
            <a:r>
              <a:rPr dirty="0" spc="5"/>
              <a:t>软件测试的过程模型</a:t>
            </a:r>
          </a:p>
        </p:txBody>
      </p:sp>
      <p:sp>
        <p:nvSpPr>
          <p:cNvPr id="3" name="object 3"/>
          <p:cNvSpPr txBox="1"/>
          <p:nvPr/>
        </p:nvSpPr>
        <p:spPr>
          <a:xfrm>
            <a:off x="1272673" y="1942592"/>
            <a:ext cx="923290" cy="292735"/>
          </a:xfrm>
          <a:prstGeom prst="rect">
            <a:avLst/>
          </a:prstGeom>
        </p:spPr>
        <p:txBody>
          <a:bodyPr wrap="square" lIns="0" tIns="12700" rIns="0" bIns="0" rtlCol="0" vert="horz">
            <a:spAutoFit/>
          </a:bodyPr>
          <a:lstStyle/>
          <a:p>
            <a:pPr marL="349250" indent="-337185">
              <a:lnSpc>
                <a:spcPct val="100000"/>
              </a:lnSpc>
              <a:spcBef>
                <a:spcPts val="100"/>
              </a:spcBef>
              <a:buChar char="■"/>
              <a:tabLst>
                <a:tab pos="349250" algn="l"/>
                <a:tab pos="349885" algn="l"/>
              </a:tabLst>
            </a:pPr>
            <a:r>
              <a:rPr dirty="0" sz="1750">
                <a:solidFill>
                  <a:srgbClr val="191B0E"/>
                </a:solidFill>
                <a:latin typeface="Franklin Gothic Book"/>
                <a:cs typeface="Franklin Gothic Book"/>
              </a:rPr>
              <a:t>X</a:t>
            </a:r>
            <a:r>
              <a:rPr dirty="0" sz="1750">
                <a:solidFill>
                  <a:srgbClr val="191B0E"/>
                </a:solidFill>
                <a:latin typeface="华文楷体"/>
                <a:cs typeface="华文楷体"/>
              </a:rPr>
              <a:t>模型</a:t>
            </a:r>
            <a:endParaRPr sz="1750">
              <a:latin typeface="华文楷体"/>
              <a:cs typeface="华文楷体"/>
            </a:endParaRPr>
          </a:p>
        </p:txBody>
      </p:sp>
      <p:sp>
        <p:nvSpPr>
          <p:cNvPr id="4" name="object 4"/>
          <p:cNvSpPr txBox="1"/>
          <p:nvPr/>
        </p:nvSpPr>
        <p:spPr>
          <a:xfrm>
            <a:off x="3331597" y="2750764"/>
            <a:ext cx="626745" cy="186055"/>
          </a:xfrm>
          <a:prstGeom prst="rect">
            <a:avLst/>
          </a:prstGeom>
        </p:spPr>
        <p:txBody>
          <a:bodyPr wrap="square" lIns="0" tIns="12700" rIns="0" bIns="0" rtlCol="0" vert="horz">
            <a:spAutoFit/>
          </a:bodyPr>
          <a:lstStyle/>
          <a:p>
            <a:pPr marL="12700">
              <a:lnSpc>
                <a:spcPct val="100000"/>
              </a:lnSpc>
              <a:spcBef>
                <a:spcPts val="100"/>
              </a:spcBef>
            </a:pPr>
            <a:r>
              <a:rPr dirty="0" sz="1050" spc="-5">
                <a:latin typeface="黑体"/>
                <a:cs typeface="黑体"/>
              </a:rPr>
              <a:t>程序</a:t>
            </a:r>
            <a:r>
              <a:rPr dirty="0" sz="1050">
                <a:latin typeface="黑体"/>
                <a:cs typeface="黑体"/>
              </a:rPr>
              <a:t>片</a:t>
            </a:r>
            <a:r>
              <a:rPr dirty="0" sz="1050" spc="-5">
                <a:latin typeface="黑体"/>
                <a:cs typeface="黑体"/>
              </a:rPr>
              <a:t>段1</a:t>
            </a:r>
            <a:endParaRPr sz="1050">
              <a:latin typeface="黑体"/>
              <a:cs typeface="黑体"/>
            </a:endParaRPr>
          </a:p>
        </p:txBody>
      </p:sp>
      <p:sp>
        <p:nvSpPr>
          <p:cNvPr id="5" name="object 5"/>
          <p:cNvSpPr txBox="1"/>
          <p:nvPr/>
        </p:nvSpPr>
        <p:spPr>
          <a:xfrm>
            <a:off x="4074544" y="2948126"/>
            <a:ext cx="560070" cy="186055"/>
          </a:xfrm>
          <a:prstGeom prst="rect">
            <a:avLst/>
          </a:prstGeom>
        </p:spPr>
        <p:txBody>
          <a:bodyPr wrap="square" lIns="0" tIns="12700" rIns="0" bIns="0" rtlCol="0" vert="horz">
            <a:spAutoFit/>
          </a:bodyPr>
          <a:lstStyle/>
          <a:p>
            <a:pPr marL="12700">
              <a:lnSpc>
                <a:spcPct val="100000"/>
              </a:lnSpc>
              <a:spcBef>
                <a:spcPts val="100"/>
              </a:spcBef>
            </a:pPr>
            <a:r>
              <a:rPr dirty="0" sz="1050" spc="-5">
                <a:latin typeface="黑体"/>
                <a:cs typeface="黑体"/>
              </a:rPr>
              <a:t>测试</a:t>
            </a:r>
            <a:r>
              <a:rPr dirty="0" sz="1050">
                <a:latin typeface="黑体"/>
                <a:cs typeface="黑体"/>
              </a:rPr>
              <a:t>设计</a:t>
            </a:r>
            <a:endParaRPr sz="1050">
              <a:latin typeface="黑体"/>
              <a:cs typeface="黑体"/>
            </a:endParaRPr>
          </a:p>
        </p:txBody>
      </p:sp>
      <p:sp>
        <p:nvSpPr>
          <p:cNvPr id="6" name="object 6"/>
          <p:cNvSpPr txBox="1"/>
          <p:nvPr/>
        </p:nvSpPr>
        <p:spPr>
          <a:xfrm>
            <a:off x="4295528" y="3303220"/>
            <a:ext cx="559435" cy="186055"/>
          </a:xfrm>
          <a:prstGeom prst="rect">
            <a:avLst/>
          </a:prstGeom>
        </p:spPr>
        <p:txBody>
          <a:bodyPr wrap="square" lIns="0" tIns="12700" rIns="0" bIns="0" rtlCol="0" vert="horz">
            <a:spAutoFit/>
          </a:bodyPr>
          <a:lstStyle/>
          <a:p>
            <a:pPr marL="12700">
              <a:lnSpc>
                <a:spcPct val="100000"/>
              </a:lnSpc>
              <a:spcBef>
                <a:spcPts val="100"/>
              </a:spcBef>
            </a:pPr>
            <a:r>
              <a:rPr dirty="0" sz="1050" spc="-5">
                <a:latin typeface="黑体"/>
                <a:cs typeface="黑体"/>
              </a:rPr>
              <a:t>工具配置</a:t>
            </a:r>
            <a:endParaRPr sz="1050">
              <a:latin typeface="黑体"/>
              <a:cs typeface="黑体"/>
            </a:endParaRPr>
          </a:p>
        </p:txBody>
      </p:sp>
      <p:sp>
        <p:nvSpPr>
          <p:cNvPr id="7" name="object 7"/>
          <p:cNvSpPr txBox="1"/>
          <p:nvPr/>
        </p:nvSpPr>
        <p:spPr>
          <a:xfrm>
            <a:off x="4578991" y="3745179"/>
            <a:ext cx="560070" cy="186055"/>
          </a:xfrm>
          <a:prstGeom prst="rect">
            <a:avLst/>
          </a:prstGeom>
        </p:spPr>
        <p:txBody>
          <a:bodyPr wrap="square" lIns="0" tIns="12700" rIns="0" bIns="0" rtlCol="0" vert="horz">
            <a:spAutoFit/>
          </a:bodyPr>
          <a:lstStyle/>
          <a:p>
            <a:pPr marL="12700">
              <a:lnSpc>
                <a:spcPct val="100000"/>
              </a:lnSpc>
              <a:spcBef>
                <a:spcPts val="100"/>
              </a:spcBef>
            </a:pPr>
            <a:r>
              <a:rPr dirty="0" sz="1050" spc="-5">
                <a:latin typeface="黑体"/>
                <a:cs typeface="黑体"/>
              </a:rPr>
              <a:t>执</a:t>
            </a:r>
            <a:r>
              <a:rPr dirty="0" sz="1050">
                <a:latin typeface="黑体"/>
                <a:cs typeface="黑体"/>
              </a:rPr>
              <a:t>行</a:t>
            </a:r>
            <a:r>
              <a:rPr dirty="0" sz="1050" spc="-5">
                <a:latin typeface="黑体"/>
                <a:cs typeface="黑体"/>
              </a:rPr>
              <a:t>测试</a:t>
            </a:r>
            <a:endParaRPr sz="1050">
              <a:latin typeface="黑体"/>
              <a:cs typeface="黑体"/>
            </a:endParaRPr>
          </a:p>
        </p:txBody>
      </p:sp>
      <p:sp>
        <p:nvSpPr>
          <p:cNvPr id="8" name="object 8"/>
          <p:cNvSpPr txBox="1"/>
          <p:nvPr/>
        </p:nvSpPr>
        <p:spPr>
          <a:xfrm>
            <a:off x="4578991" y="4297636"/>
            <a:ext cx="560070" cy="186055"/>
          </a:xfrm>
          <a:prstGeom prst="rect">
            <a:avLst/>
          </a:prstGeom>
        </p:spPr>
        <p:txBody>
          <a:bodyPr wrap="square" lIns="0" tIns="12700" rIns="0" bIns="0" rtlCol="0" vert="horz">
            <a:spAutoFit/>
          </a:bodyPr>
          <a:lstStyle/>
          <a:p>
            <a:pPr marL="12700">
              <a:lnSpc>
                <a:spcPct val="100000"/>
              </a:lnSpc>
              <a:spcBef>
                <a:spcPts val="100"/>
              </a:spcBef>
            </a:pPr>
            <a:r>
              <a:rPr dirty="0" sz="1050" spc="-5">
                <a:latin typeface="黑体"/>
                <a:cs typeface="黑体"/>
              </a:rPr>
              <a:t>编</a:t>
            </a:r>
            <a:r>
              <a:rPr dirty="0" sz="1050">
                <a:latin typeface="黑体"/>
                <a:cs typeface="黑体"/>
              </a:rPr>
              <a:t>码</a:t>
            </a:r>
            <a:r>
              <a:rPr dirty="0" sz="1050" spc="-5">
                <a:latin typeface="黑体"/>
                <a:cs typeface="黑体"/>
              </a:rPr>
              <a:t>完成</a:t>
            </a:r>
            <a:endParaRPr sz="1050">
              <a:latin typeface="黑体"/>
              <a:cs typeface="黑体"/>
            </a:endParaRPr>
          </a:p>
        </p:txBody>
      </p:sp>
      <p:sp>
        <p:nvSpPr>
          <p:cNvPr id="9" name="object 9"/>
          <p:cNvSpPr txBox="1"/>
          <p:nvPr/>
        </p:nvSpPr>
        <p:spPr>
          <a:xfrm>
            <a:off x="4578991" y="4881329"/>
            <a:ext cx="560070" cy="186055"/>
          </a:xfrm>
          <a:prstGeom prst="rect">
            <a:avLst/>
          </a:prstGeom>
        </p:spPr>
        <p:txBody>
          <a:bodyPr wrap="square" lIns="0" tIns="12700" rIns="0" bIns="0" rtlCol="0" vert="horz">
            <a:spAutoFit/>
          </a:bodyPr>
          <a:lstStyle/>
          <a:p>
            <a:pPr marL="12700">
              <a:lnSpc>
                <a:spcPct val="100000"/>
              </a:lnSpc>
              <a:spcBef>
                <a:spcPts val="100"/>
              </a:spcBef>
            </a:pPr>
            <a:r>
              <a:rPr dirty="0" sz="1050" spc="-5">
                <a:latin typeface="黑体"/>
                <a:cs typeface="黑体"/>
              </a:rPr>
              <a:t>执</a:t>
            </a:r>
            <a:r>
              <a:rPr dirty="0" sz="1050">
                <a:latin typeface="黑体"/>
                <a:cs typeface="黑体"/>
              </a:rPr>
              <a:t>行</a:t>
            </a:r>
            <a:r>
              <a:rPr dirty="0" sz="1050" spc="-5">
                <a:latin typeface="黑体"/>
                <a:cs typeface="黑体"/>
              </a:rPr>
              <a:t>测试</a:t>
            </a:r>
            <a:endParaRPr sz="1050">
              <a:latin typeface="黑体"/>
              <a:cs typeface="黑体"/>
            </a:endParaRPr>
          </a:p>
        </p:txBody>
      </p:sp>
      <p:sp>
        <p:nvSpPr>
          <p:cNvPr id="10" name="object 10"/>
          <p:cNvSpPr txBox="1"/>
          <p:nvPr/>
        </p:nvSpPr>
        <p:spPr>
          <a:xfrm>
            <a:off x="3948065" y="5315670"/>
            <a:ext cx="953769" cy="541020"/>
          </a:xfrm>
          <a:prstGeom prst="rect">
            <a:avLst/>
          </a:prstGeom>
        </p:spPr>
        <p:txBody>
          <a:bodyPr wrap="square" lIns="0" tIns="12700" rIns="0" bIns="0" rtlCol="0" vert="horz">
            <a:spAutoFit/>
          </a:bodyPr>
          <a:lstStyle/>
          <a:p>
            <a:pPr marL="407034">
              <a:lnSpc>
                <a:spcPct val="100000"/>
              </a:lnSpc>
              <a:spcBef>
                <a:spcPts val="100"/>
              </a:spcBef>
            </a:pPr>
            <a:r>
              <a:rPr dirty="0" sz="1050" spc="-5">
                <a:latin typeface="黑体"/>
                <a:cs typeface="黑体"/>
              </a:rPr>
              <a:t>工具配置</a:t>
            </a:r>
            <a:endParaRPr sz="1050">
              <a:latin typeface="黑体"/>
              <a:cs typeface="黑体"/>
            </a:endParaRPr>
          </a:p>
          <a:p>
            <a:pPr>
              <a:lnSpc>
                <a:spcPct val="100000"/>
              </a:lnSpc>
              <a:spcBef>
                <a:spcPts val="40"/>
              </a:spcBef>
            </a:pPr>
            <a:endParaRPr sz="1300">
              <a:latin typeface="Times New Roman"/>
              <a:cs typeface="Times New Roman"/>
            </a:endParaRPr>
          </a:p>
          <a:p>
            <a:pPr marL="12700">
              <a:lnSpc>
                <a:spcPct val="100000"/>
              </a:lnSpc>
            </a:pPr>
            <a:r>
              <a:rPr dirty="0" sz="1050">
                <a:latin typeface="黑体"/>
                <a:cs typeface="黑体"/>
              </a:rPr>
              <a:t>测</a:t>
            </a:r>
            <a:r>
              <a:rPr dirty="0" sz="1050" spc="-5">
                <a:latin typeface="黑体"/>
                <a:cs typeface="黑体"/>
              </a:rPr>
              <a:t>试设计</a:t>
            </a:r>
            <a:endParaRPr sz="1050">
              <a:latin typeface="黑体"/>
              <a:cs typeface="黑体"/>
            </a:endParaRPr>
          </a:p>
        </p:txBody>
      </p:sp>
      <p:sp>
        <p:nvSpPr>
          <p:cNvPr id="11" name="object 11"/>
          <p:cNvSpPr txBox="1"/>
          <p:nvPr/>
        </p:nvSpPr>
        <p:spPr>
          <a:xfrm>
            <a:off x="3489342" y="5986990"/>
            <a:ext cx="626745" cy="186055"/>
          </a:xfrm>
          <a:prstGeom prst="rect">
            <a:avLst/>
          </a:prstGeom>
        </p:spPr>
        <p:txBody>
          <a:bodyPr wrap="square" lIns="0" tIns="12700" rIns="0" bIns="0" rtlCol="0" vert="horz">
            <a:spAutoFit/>
          </a:bodyPr>
          <a:lstStyle/>
          <a:p>
            <a:pPr marL="12700">
              <a:lnSpc>
                <a:spcPct val="100000"/>
              </a:lnSpc>
              <a:spcBef>
                <a:spcPts val="100"/>
              </a:spcBef>
            </a:pPr>
            <a:r>
              <a:rPr dirty="0" sz="1050" spc="-5">
                <a:latin typeface="黑体"/>
                <a:cs typeface="黑体"/>
              </a:rPr>
              <a:t>程序</a:t>
            </a:r>
            <a:r>
              <a:rPr dirty="0" sz="1050">
                <a:latin typeface="黑体"/>
                <a:cs typeface="黑体"/>
              </a:rPr>
              <a:t>片</a:t>
            </a:r>
            <a:r>
              <a:rPr dirty="0" sz="1050" spc="-5">
                <a:latin typeface="黑体"/>
                <a:cs typeface="黑体"/>
              </a:rPr>
              <a:t>段n</a:t>
            </a:r>
            <a:endParaRPr sz="1050">
              <a:latin typeface="黑体"/>
              <a:cs typeface="黑体"/>
            </a:endParaRPr>
          </a:p>
        </p:txBody>
      </p:sp>
      <p:sp>
        <p:nvSpPr>
          <p:cNvPr id="12" name="object 12"/>
          <p:cNvSpPr txBox="1"/>
          <p:nvPr/>
        </p:nvSpPr>
        <p:spPr>
          <a:xfrm>
            <a:off x="7235317" y="2513785"/>
            <a:ext cx="292735" cy="186055"/>
          </a:xfrm>
          <a:prstGeom prst="rect">
            <a:avLst/>
          </a:prstGeom>
        </p:spPr>
        <p:txBody>
          <a:bodyPr wrap="square" lIns="0" tIns="12700" rIns="0" bIns="0" rtlCol="0" vert="horz">
            <a:spAutoFit/>
          </a:bodyPr>
          <a:lstStyle/>
          <a:p>
            <a:pPr marL="12700">
              <a:lnSpc>
                <a:spcPct val="100000"/>
              </a:lnSpc>
              <a:spcBef>
                <a:spcPts val="100"/>
              </a:spcBef>
            </a:pPr>
            <a:r>
              <a:rPr dirty="0" sz="1050" spc="-5">
                <a:latin typeface="黑体"/>
                <a:cs typeface="黑体"/>
              </a:rPr>
              <a:t>封版</a:t>
            </a:r>
            <a:endParaRPr sz="1050">
              <a:latin typeface="黑体"/>
              <a:cs typeface="黑体"/>
            </a:endParaRPr>
          </a:p>
        </p:txBody>
      </p:sp>
      <p:sp>
        <p:nvSpPr>
          <p:cNvPr id="13" name="object 13"/>
          <p:cNvSpPr txBox="1"/>
          <p:nvPr/>
        </p:nvSpPr>
        <p:spPr>
          <a:xfrm>
            <a:off x="7228454" y="2829249"/>
            <a:ext cx="559435" cy="186055"/>
          </a:xfrm>
          <a:prstGeom prst="rect">
            <a:avLst/>
          </a:prstGeom>
        </p:spPr>
        <p:txBody>
          <a:bodyPr wrap="square" lIns="0" tIns="12700" rIns="0" bIns="0" rtlCol="0" vert="horz">
            <a:spAutoFit/>
          </a:bodyPr>
          <a:lstStyle/>
          <a:p>
            <a:pPr marL="12700">
              <a:lnSpc>
                <a:spcPct val="100000"/>
              </a:lnSpc>
              <a:spcBef>
                <a:spcPts val="100"/>
              </a:spcBef>
            </a:pPr>
            <a:r>
              <a:rPr dirty="0" sz="1050" spc="-5">
                <a:latin typeface="黑体"/>
                <a:cs typeface="黑体"/>
              </a:rPr>
              <a:t>执行测试</a:t>
            </a:r>
            <a:endParaRPr sz="1050">
              <a:latin typeface="黑体"/>
              <a:cs typeface="黑体"/>
            </a:endParaRPr>
          </a:p>
        </p:txBody>
      </p:sp>
      <p:sp>
        <p:nvSpPr>
          <p:cNvPr id="14" name="object 14"/>
          <p:cNvSpPr txBox="1"/>
          <p:nvPr/>
        </p:nvSpPr>
        <p:spPr>
          <a:xfrm>
            <a:off x="6432174" y="3303220"/>
            <a:ext cx="559435" cy="186055"/>
          </a:xfrm>
          <a:prstGeom prst="rect">
            <a:avLst/>
          </a:prstGeom>
        </p:spPr>
        <p:txBody>
          <a:bodyPr wrap="square" lIns="0" tIns="12700" rIns="0" bIns="0" rtlCol="0" vert="horz">
            <a:spAutoFit/>
          </a:bodyPr>
          <a:lstStyle/>
          <a:p>
            <a:pPr marL="12700">
              <a:lnSpc>
                <a:spcPct val="100000"/>
              </a:lnSpc>
              <a:spcBef>
                <a:spcPts val="100"/>
              </a:spcBef>
            </a:pPr>
            <a:r>
              <a:rPr dirty="0" sz="1050" spc="-5">
                <a:latin typeface="黑体"/>
                <a:cs typeface="黑体"/>
              </a:rPr>
              <a:t>测试设计</a:t>
            </a:r>
            <a:endParaRPr sz="1050">
              <a:latin typeface="黑体"/>
              <a:cs typeface="黑体"/>
            </a:endParaRPr>
          </a:p>
        </p:txBody>
      </p:sp>
      <p:sp>
        <p:nvSpPr>
          <p:cNvPr id="15" name="object 15"/>
          <p:cNvSpPr txBox="1"/>
          <p:nvPr/>
        </p:nvSpPr>
        <p:spPr>
          <a:xfrm>
            <a:off x="6037464" y="3776429"/>
            <a:ext cx="560070" cy="186055"/>
          </a:xfrm>
          <a:prstGeom prst="rect">
            <a:avLst/>
          </a:prstGeom>
        </p:spPr>
        <p:txBody>
          <a:bodyPr wrap="square" lIns="0" tIns="12700" rIns="0" bIns="0" rtlCol="0" vert="horz">
            <a:spAutoFit/>
          </a:bodyPr>
          <a:lstStyle/>
          <a:p>
            <a:pPr marL="12700">
              <a:lnSpc>
                <a:spcPct val="100000"/>
              </a:lnSpc>
              <a:spcBef>
                <a:spcPts val="100"/>
              </a:spcBef>
            </a:pPr>
            <a:r>
              <a:rPr dirty="0" sz="1050" spc="-5">
                <a:latin typeface="黑体"/>
                <a:cs typeface="黑体"/>
              </a:rPr>
              <a:t>工</a:t>
            </a:r>
            <a:r>
              <a:rPr dirty="0" sz="1050">
                <a:latin typeface="黑体"/>
                <a:cs typeface="黑体"/>
              </a:rPr>
              <a:t>具</a:t>
            </a:r>
            <a:r>
              <a:rPr dirty="0" sz="1050" spc="-5">
                <a:latin typeface="黑体"/>
                <a:cs typeface="黑体"/>
              </a:rPr>
              <a:t>配置</a:t>
            </a:r>
            <a:endParaRPr sz="1050">
              <a:latin typeface="黑体"/>
              <a:cs typeface="黑体"/>
            </a:endParaRPr>
          </a:p>
        </p:txBody>
      </p:sp>
      <p:sp>
        <p:nvSpPr>
          <p:cNvPr id="16" name="object 16"/>
          <p:cNvSpPr txBox="1"/>
          <p:nvPr/>
        </p:nvSpPr>
        <p:spPr>
          <a:xfrm>
            <a:off x="6031364" y="4328886"/>
            <a:ext cx="493395" cy="186055"/>
          </a:xfrm>
          <a:prstGeom prst="rect">
            <a:avLst/>
          </a:prstGeom>
        </p:spPr>
        <p:txBody>
          <a:bodyPr wrap="square" lIns="0" tIns="12700" rIns="0" bIns="0" rtlCol="0" vert="horz">
            <a:spAutoFit/>
          </a:bodyPr>
          <a:lstStyle/>
          <a:p>
            <a:pPr marL="12700">
              <a:lnSpc>
                <a:spcPct val="100000"/>
              </a:lnSpc>
              <a:spcBef>
                <a:spcPts val="100"/>
              </a:spcBef>
            </a:pPr>
            <a:r>
              <a:rPr dirty="0" sz="1050">
                <a:latin typeface="黑体"/>
                <a:cs typeface="黑体"/>
              </a:rPr>
              <a:t>集</a:t>
            </a:r>
            <a:r>
              <a:rPr dirty="0" sz="1050" spc="-5">
                <a:latin typeface="黑体"/>
                <a:cs typeface="黑体"/>
              </a:rPr>
              <a:t>成1</a:t>
            </a:r>
            <a:r>
              <a:rPr dirty="0" sz="1050">
                <a:latin typeface="黑体"/>
                <a:cs typeface="黑体"/>
              </a:rPr>
              <a:t>~n</a:t>
            </a:r>
            <a:endParaRPr sz="1050">
              <a:latin typeface="黑体"/>
              <a:cs typeface="黑体"/>
            </a:endParaRPr>
          </a:p>
        </p:txBody>
      </p:sp>
      <p:sp>
        <p:nvSpPr>
          <p:cNvPr id="17" name="object 17"/>
          <p:cNvSpPr txBox="1"/>
          <p:nvPr/>
        </p:nvSpPr>
        <p:spPr>
          <a:xfrm>
            <a:off x="6372739" y="5039836"/>
            <a:ext cx="693420" cy="186055"/>
          </a:xfrm>
          <a:prstGeom prst="rect">
            <a:avLst/>
          </a:prstGeom>
        </p:spPr>
        <p:txBody>
          <a:bodyPr wrap="square" lIns="0" tIns="12700" rIns="0" bIns="0" rtlCol="0" vert="horz">
            <a:spAutoFit/>
          </a:bodyPr>
          <a:lstStyle/>
          <a:p>
            <a:pPr marL="12700">
              <a:lnSpc>
                <a:spcPct val="100000"/>
              </a:lnSpc>
              <a:spcBef>
                <a:spcPts val="100"/>
              </a:spcBef>
            </a:pPr>
            <a:r>
              <a:rPr dirty="0" sz="1050">
                <a:latin typeface="黑体"/>
                <a:cs typeface="黑体"/>
              </a:rPr>
              <a:t>探</a:t>
            </a:r>
            <a:r>
              <a:rPr dirty="0" sz="1050" spc="-5">
                <a:latin typeface="黑体"/>
                <a:cs typeface="黑体"/>
              </a:rPr>
              <a:t>索性测试</a:t>
            </a:r>
            <a:endParaRPr sz="1050">
              <a:latin typeface="黑体"/>
              <a:cs typeface="黑体"/>
            </a:endParaRPr>
          </a:p>
        </p:txBody>
      </p:sp>
      <p:sp>
        <p:nvSpPr>
          <p:cNvPr id="18" name="object 18"/>
          <p:cNvSpPr txBox="1"/>
          <p:nvPr/>
        </p:nvSpPr>
        <p:spPr>
          <a:xfrm>
            <a:off x="7290947" y="5828510"/>
            <a:ext cx="560070" cy="186055"/>
          </a:xfrm>
          <a:prstGeom prst="rect">
            <a:avLst/>
          </a:prstGeom>
        </p:spPr>
        <p:txBody>
          <a:bodyPr wrap="square" lIns="0" tIns="12700" rIns="0" bIns="0" rtlCol="0" vert="horz">
            <a:spAutoFit/>
          </a:bodyPr>
          <a:lstStyle/>
          <a:p>
            <a:pPr marL="12700">
              <a:lnSpc>
                <a:spcPct val="100000"/>
              </a:lnSpc>
              <a:spcBef>
                <a:spcPts val="100"/>
              </a:spcBef>
            </a:pPr>
            <a:r>
              <a:rPr dirty="0" sz="1050">
                <a:latin typeface="黑体"/>
                <a:cs typeface="黑体"/>
              </a:rPr>
              <a:t>执</a:t>
            </a:r>
            <a:r>
              <a:rPr dirty="0" sz="1050" spc="-5">
                <a:latin typeface="黑体"/>
                <a:cs typeface="黑体"/>
              </a:rPr>
              <a:t>行测试</a:t>
            </a:r>
            <a:endParaRPr sz="1050">
              <a:latin typeface="黑体"/>
              <a:cs typeface="黑体"/>
            </a:endParaRPr>
          </a:p>
        </p:txBody>
      </p:sp>
      <p:sp>
        <p:nvSpPr>
          <p:cNvPr id="19" name="object 19"/>
          <p:cNvSpPr/>
          <p:nvPr/>
        </p:nvSpPr>
        <p:spPr>
          <a:xfrm>
            <a:off x="5311025" y="4283202"/>
            <a:ext cx="49530" cy="53340"/>
          </a:xfrm>
          <a:custGeom>
            <a:avLst/>
            <a:gdLst/>
            <a:ahLst/>
            <a:cxnLst/>
            <a:rect l="l" t="t" r="r" b="b"/>
            <a:pathLst>
              <a:path w="49529" h="53339">
                <a:moveTo>
                  <a:pt x="49530" y="7620"/>
                </a:moveTo>
                <a:lnTo>
                  <a:pt x="25146" y="3810"/>
                </a:lnTo>
                <a:lnTo>
                  <a:pt x="0" y="0"/>
                </a:lnTo>
                <a:lnTo>
                  <a:pt x="16764" y="53340"/>
                </a:lnTo>
                <a:lnTo>
                  <a:pt x="49530" y="7620"/>
                </a:lnTo>
                <a:close/>
              </a:path>
            </a:pathLst>
          </a:custGeom>
          <a:solidFill>
            <a:srgbClr val="000000"/>
          </a:solidFill>
        </p:spPr>
        <p:txBody>
          <a:bodyPr wrap="square" lIns="0" tIns="0" rIns="0" bIns="0" rtlCol="0"/>
          <a:lstStyle/>
          <a:p/>
        </p:txBody>
      </p:sp>
      <p:sp>
        <p:nvSpPr>
          <p:cNvPr id="20" name="object 20"/>
          <p:cNvSpPr/>
          <p:nvPr/>
        </p:nvSpPr>
        <p:spPr>
          <a:xfrm>
            <a:off x="3732923" y="2601770"/>
            <a:ext cx="1619250" cy="1685289"/>
          </a:xfrm>
          <a:custGeom>
            <a:avLst/>
            <a:gdLst/>
            <a:ahLst/>
            <a:cxnLst/>
            <a:rect l="l" t="t" r="r" b="b"/>
            <a:pathLst>
              <a:path w="1619250" h="1685289">
                <a:moveTo>
                  <a:pt x="0" y="8079"/>
                </a:moveTo>
                <a:lnTo>
                  <a:pt x="48264" y="3805"/>
                </a:lnTo>
                <a:lnTo>
                  <a:pt x="96298" y="1119"/>
                </a:lnTo>
                <a:lnTo>
                  <a:pt x="144074" y="0"/>
                </a:lnTo>
                <a:lnTo>
                  <a:pt x="191566" y="424"/>
                </a:lnTo>
                <a:lnTo>
                  <a:pt x="238747" y="2372"/>
                </a:lnTo>
                <a:lnTo>
                  <a:pt x="285591" y="5821"/>
                </a:lnTo>
                <a:lnTo>
                  <a:pt x="332072" y="10750"/>
                </a:lnTo>
                <a:lnTo>
                  <a:pt x="378163" y="17137"/>
                </a:lnTo>
                <a:lnTo>
                  <a:pt x="423837" y="24962"/>
                </a:lnTo>
                <a:lnTo>
                  <a:pt x="469068" y="34201"/>
                </a:lnTo>
                <a:lnTo>
                  <a:pt x="513831" y="44833"/>
                </a:lnTo>
                <a:lnTo>
                  <a:pt x="558097" y="56838"/>
                </a:lnTo>
                <a:lnTo>
                  <a:pt x="601842" y="70193"/>
                </a:lnTo>
                <a:lnTo>
                  <a:pt x="645037" y="84877"/>
                </a:lnTo>
                <a:lnTo>
                  <a:pt x="687658" y="100868"/>
                </a:lnTo>
                <a:lnTo>
                  <a:pt x="729677" y="118145"/>
                </a:lnTo>
                <a:lnTo>
                  <a:pt x="771069" y="136686"/>
                </a:lnTo>
                <a:lnTo>
                  <a:pt x="811805" y="156469"/>
                </a:lnTo>
                <a:lnTo>
                  <a:pt x="851862" y="177473"/>
                </a:lnTo>
                <a:lnTo>
                  <a:pt x="891210" y="199677"/>
                </a:lnTo>
                <a:lnTo>
                  <a:pt x="929825" y="223058"/>
                </a:lnTo>
                <a:lnTo>
                  <a:pt x="967680" y="247595"/>
                </a:lnTo>
                <a:lnTo>
                  <a:pt x="1004749" y="273267"/>
                </a:lnTo>
                <a:lnTo>
                  <a:pt x="1041004" y="300052"/>
                </a:lnTo>
                <a:lnTo>
                  <a:pt x="1076420" y="327929"/>
                </a:lnTo>
                <a:lnTo>
                  <a:pt x="1110970" y="356875"/>
                </a:lnTo>
                <a:lnTo>
                  <a:pt x="1144627" y="386870"/>
                </a:lnTo>
                <a:lnTo>
                  <a:pt x="1177366" y="417891"/>
                </a:lnTo>
                <a:lnTo>
                  <a:pt x="1209159" y="449917"/>
                </a:lnTo>
                <a:lnTo>
                  <a:pt x="1239981" y="482927"/>
                </a:lnTo>
                <a:lnTo>
                  <a:pt x="1269804" y="516899"/>
                </a:lnTo>
                <a:lnTo>
                  <a:pt x="1298603" y="551811"/>
                </a:lnTo>
                <a:lnTo>
                  <a:pt x="1326351" y="587642"/>
                </a:lnTo>
                <a:lnTo>
                  <a:pt x="1353021" y="624371"/>
                </a:lnTo>
                <a:lnTo>
                  <a:pt x="1378588" y="661974"/>
                </a:lnTo>
                <a:lnTo>
                  <a:pt x="1403024" y="700432"/>
                </a:lnTo>
                <a:lnTo>
                  <a:pt x="1426303" y="739723"/>
                </a:lnTo>
                <a:lnTo>
                  <a:pt x="1448399" y="779824"/>
                </a:lnTo>
                <a:lnTo>
                  <a:pt x="1469285" y="820714"/>
                </a:lnTo>
                <a:lnTo>
                  <a:pt x="1488935" y="862373"/>
                </a:lnTo>
                <a:lnTo>
                  <a:pt x="1507323" y="904777"/>
                </a:lnTo>
                <a:lnTo>
                  <a:pt x="1524421" y="947906"/>
                </a:lnTo>
                <a:lnTo>
                  <a:pt x="1540204" y="991738"/>
                </a:lnTo>
                <a:lnTo>
                  <a:pt x="1554645" y="1036252"/>
                </a:lnTo>
                <a:lnTo>
                  <a:pt x="1567718" y="1081425"/>
                </a:lnTo>
                <a:lnTo>
                  <a:pt x="1579396" y="1127236"/>
                </a:lnTo>
                <a:lnTo>
                  <a:pt x="1589652" y="1173665"/>
                </a:lnTo>
                <a:lnTo>
                  <a:pt x="1598461" y="1220688"/>
                </a:lnTo>
                <a:lnTo>
                  <a:pt x="1605795" y="1268285"/>
                </a:lnTo>
                <a:lnTo>
                  <a:pt x="1611630" y="1316433"/>
                </a:lnTo>
                <a:lnTo>
                  <a:pt x="1615964" y="1369094"/>
                </a:lnTo>
                <a:lnTo>
                  <a:pt x="1618499" y="1421874"/>
                </a:lnTo>
                <a:lnTo>
                  <a:pt x="1619207" y="1474707"/>
                </a:lnTo>
                <a:lnTo>
                  <a:pt x="1618063" y="1527527"/>
                </a:lnTo>
                <a:lnTo>
                  <a:pt x="1615040" y="1580267"/>
                </a:lnTo>
                <a:lnTo>
                  <a:pt x="1610110" y="1632861"/>
                </a:lnTo>
                <a:lnTo>
                  <a:pt x="1603248" y="1685241"/>
                </a:lnTo>
              </a:path>
            </a:pathLst>
          </a:custGeom>
          <a:ln w="8356">
            <a:solidFill>
              <a:srgbClr val="000000"/>
            </a:solidFill>
          </a:ln>
        </p:spPr>
        <p:txBody>
          <a:bodyPr wrap="square" lIns="0" tIns="0" rIns="0" bIns="0" rtlCol="0"/>
          <a:lstStyle/>
          <a:p/>
        </p:txBody>
      </p:sp>
      <p:sp>
        <p:nvSpPr>
          <p:cNvPr id="21" name="object 21"/>
          <p:cNvSpPr/>
          <p:nvPr/>
        </p:nvSpPr>
        <p:spPr>
          <a:xfrm>
            <a:off x="5311025" y="4283202"/>
            <a:ext cx="49530" cy="53340"/>
          </a:xfrm>
          <a:custGeom>
            <a:avLst/>
            <a:gdLst/>
            <a:ahLst/>
            <a:cxnLst/>
            <a:rect l="l" t="t" r="r" b="b"/>
            <a:pathLst>
              <a:path w="49529" h="53339">
                <a:moveTo>
                  <a:pt x="25146" y="3810"/>
                </a:moveTo>
                <a:lnTo>
                  <a:pt x="0" y="0"/>
                </a:lnTo>
                <a:lnTo>
                  <a:pt x="16764" y="53340"/>
                </a:lnTo>
                <a:lnTo>
                  <a:pt x="49530" y="7620"/>
                </a:lnTo>
                <a:lnTo>
                  <a:pt x="25146" y="3810"/>
                </a:lnTo>
                <a:close/>
              </a:path>
            </a:pathLst>
          </a:custGeom>
          <a:ln w="8356">
            <a:solidFill>
              <a:srgbClr val="000000"/>
            </a:solidFill>
          </a:ln>
        </p:spPr>
        <p:txBody>
          <a:bodyPr wrap="square" lIns="0" tIns="0" rIns="0" bIns="0" rtlCol="0"/>
          <a:lstStyle/>
          <a:p/>
        </p:txBody>
      </p:sp>
      <p:sp>
        <p:nvSpPr>
          <p:cNvPr id="22" name="object 22"/>
          <p:cNvSpPr/>
          <p:nvPr/>
        </p:nvSpPr>
        <p:spPr>
          <a:xfrm>
            <a:off x="5310263" y="4510278"/>
            <a:ext cx="49530" cy="52705"/>
          </a:xfrm>
          <a:custGeom>
            <a:avLst/>
            <a:gdLst/>
            <a:ahLst/>
            <a:cxnLst/>
            <a:rect l="l" t="t" r="r" b="b"/>
            <a:pathLst>
              <a:path w="49529" h="52704">
                <a:moveTo>
                  <a:pt x="49530" y="45720"/>
                </a:moveTo>
                <a:lnTo>
                  <a:pt x="17526" y="0"/>
                </a:lnTo>
                <a:lnTo>
                  <a:pt x="0" y="52578"/>
                </a:lnTo>
                <a:lnTo>
                  <a:pt x="24384" y="49530"/>
                </a:lnTo>
                <a:lnTo>
                  <a:pt x="49530" y="45720"/>
                </a:lnTo>
                <a:close/>
              </a:path>
            </a:pathLst>
          </a:custGeom>
          <a:solidFill>
            <a:srgbClr val="000000"/>
          </a:solidFill>
        </p:spPr>
        <p:txBody>
          <a:bodyPr wrap="square" lIns="0" tIns="0" rIns="0" bIns="0" rtlCol="0"/>
          <a:lstStyle/>
          <a:p/>
        </p:txBody>
      </p:sp>
      <p:sp>
        <p:nvSpPr>
          <p:cNvPr id="23" name="object 23"/>
          <p:cNvSpPr/>
          <p:nvPr/>
        </p:nvSpPr>
        <p:spPr>
          <a:xfrm>
            <a:off x="3801503" y="4559808"/>
            <a:ext cx="1544955" cy="1765935"/>
          </a:xfrm>
          <a:custGeom>
            <a:avLst/>
            <a:gdLst/>
            <a:ahLst/>
            <a:cxnLst/>
            <a:rect l="l" t="t" r="r" b="b"/>
            <a:pathLst>
              <a:path w="1544954" h="1765935">
                <a:moveTo>
                  <a:pt x="1533143" y="0"/>
                </a:moveTo>
                <a:lnTo>
                  <a:pt x="1538248" y="47879"/>
                </a:lnTo>
                <a:lnTo>
                  <a:pt x="1541891" y="95576"/>
                </a:lnTo>
                <a:lnTo>
                  <a:pt x="1544090" y="143067"/>
                </a:lnTo>
                <a:lnTo>
                  <a:pt x="1544862" y="190330"/>
                </a:lnTo>
                <a:lnTo>
                  <a:pt x="1544226" y="237340"/>
                </a:lnTo>
                <a:lnTo>
                  <a:pt x="1542200" y="284076"/>
                </a:lnTo>
                <a:lnTo>
                  <a:pt x="1538801" y="330514"/>
                </a:lnTo>
                <a:lnTo>
                  <a:pt x="1534048" y="376631"/>
                </a:lnTo>
                <a:lnTo>
                  <a:pt x="1527958" y="422405"/>
                </a:lnTo>
                <a:lnTo>
                  <a:pt x="1520549" y="467812"/>
                </a:lnTo>
                <a:lnTo>
                  <a:pt x="1511840" y="512830"/>
                </a:lnTo>
                <a:lnTo>
                  <a:pt x="1501848" y="557434"/>
                </a:lnTo>
                <a:lnTo>
                  <a:pt x="1490592" y="601604"/>
                </a:lnTo>
                <a:lnTo>
                  <a:pt x="1478088" y="645315"/>
                </a:lnTo>
                <a:lnTo>
                  <a:pt x="1464356" y="688544"/>
                </a:lnTo>
                <a:lnTo>
                  <a:pt x="1449412" y="731269"/>
                </a:lnTo>
                <a:lnTo>
                  <a:pt x="1433276" y="773467"/>
                </a:lnTo>
                <a:lnTo>
                  <a:pt x="1415965" y="815114"/>
                </a:lnTo>
                <a:lnTo>
                  <a:pt x="1397496" y="856188"/>
                </a:lnTo>
                <a:lnTo>
                  <a:pt x="1377889" y="896665"/>
                </a:lnTo>
                <a:lnTo>
                  <a:pt x="1357160" y="936524"/>
                </a:lnTo>
                <a:lnTo>
                  <a:pt x="1335328" y="975740"/>
                </a:lnTo>
                <a:lnTo>
                  <a:pt x="1312410" y="1014290"/>
                </a:lnTo>
                <a:lnTo>
                  <a:pt x="1288425" y="1052153"/>
                </a:lnTo>
                <a:lnTo>
                  <a:pt x="1263391" y="1089305"/>
                </a:lnTo>
                <a:lnTo>
                  <a:pt x="1237325" y="1125722"/>
                </a:lnTo>
                <a:lnTo>
                  <a:pt x="1210246" y="1161383"/>
                </a:lnTo>
                <a:lnTo>
                  <a:pt x="1182171" y="1196263"/>
                </a:lnTo>
                <a:lnTo>
                  <a:pt x="1153118" y="1230341"/>
                </a:lnTo>
                <a:lnTo>
                  <a:pt x="1123106" y="1263592"/>
                </a:lnTo>
                <a:lnTo>
                  <a:pt x="1092152" y="1295995"/>
                </a:lnTo>
                <a:lnTo>
                  <a:pt x="1060274" y="1327525"/>
                </a:lnTo>
                <a:lnTo>
                  <a:pt x="1027490" y="1358161"/>
                </a:lnTo>
                <a:lnTo>
                  <a:pt x="993818" y="1387879"/>
                </a:lnTo>
                <a:lnTo>
                  <a:pt x="959276" y="1416656"/>
                </a:lnTo>
                <a:lnTo>
                  <a:pt x="923882" y="1444469"/>
                </a:lnTo>
                <a:lnTo>
                  <a:pt x="887654" y="1471296"/>
                </a:lnTo>
                <a:lnTo>
                  <a:pt x="850610" y="1497113"/>
                </a:lnTo>
                <a:lnTo>
                  <a:pt x="812767" y="1521897"/>
                </a:lnTo>
                <a:lnTo>
                  <a:pt x="774145" y="1545626"/>
                </a:lnTo>
                <a:lnTo>
                  <a:pt x="734759" y="1568276"/>
                </a:lnTo>
                <a:lnTo>
                  <a:pt x="694630" y="1589824"/>
                </a:lnTo>
                <a:lnTo>
                  <a:pt x="653774" y="1610248"/>
                </a:lnTo>
                <a:lnTo>
                  <a:pt x="612209" y="1629525"/>
                </a:lnTo>
                <a:lnTo>
                  <a:pt x="569954" y="1647630"/>
                </a:lnTo>
                <a:lnTo>
                  <a:pt x="527027" y="1664543"/>
                </a:lnTo>
                <a:lnTo>
                  <a:pt x="483444" y="1680239"/>
                </a:lnTo>
                <a:lnTo>
                  <a:pt x="439225" y="1694696"/>
                </a:lnTo>
                <a:lnTo>
                  <a:pt x="394387" y="1707890"/>
                </a:lnTo>
                <a:lnTo>
                  <a:pt x="348948" y="1719799"/>
                </a:lnTo>
                <a:lnTo>
                  <a:pt x="302927" y="1730400"/>
                </a:lnTo>
                <a:lnTo>
                  <a:pt x="256340" y="1739670"/>
                </a:lnTo>
                <a:lnTo>
                  <a:pt x="209206" y="1747585"/>
                </a:lnTo>
                <a:lnTo>
                  <a:pt x="161543" y="1754124"/>
                </a:lnTo>
                <a:lnTo>
                  <a:pt x="121408" y="1758695"/>
                </a:lnTo>
                <a:lnTo>
                  <a:pt x="81057" y="1762125"/>
                </a:lnTo>
                <a:lnTo>
                  <a:pt x="40564" y="1764411"/>
                </a:lnTo>
                <a:lnTo>
                  <a:pt x="0" y="1765554"/>
                </a:lnTo>
              </a:path>
            </a:pathLst>
          </a:custGeom>
          <a:ln w="8356">
            <a:solidFill>
              <a:srgbClr val="000000"/>
            </a:solidFill>
          </a:ln>
        </p:spPr>
        <p:txBody>
          <a:bodyPr wrap="square" lIns="0" tIns="0" rIns="0" bIns="0" rtlCol="0"/>
          <a:lstStyle/>
          <a:p/>
        </p:txBody>
      </p:sp>
      <p:sp>
        <p:nvSpPr>
          <p:cNvPr id="24" name="object 24"/>
          <p:cNvSpPr/>
          <p:nvPr/>
        </p:nvSpPr>
        <p:spPr>
          <a:xfrm>
            <a:off x="5310263" y="4510278"/>
            <a:ext cx="49530" cy="52705"/>
          </a:xfrm>
          <a:custGeom>
            <a:avLst/>
            <a:gdLst/>
            <a:ahLst/>
            <a:cxnLst/>
            <a:rect l="l" t="t" r="r" b="b"/>
            <a:pathLst>
              <a:path w="49529" h="52704">
                <a:moveTo>
                  <a:pt x="24384" y="49530"/>
                </a:moveTo>
                <a:lnTo>
                  <a:pt x="0" y="52578"/>
                </a:lnTo>
                <a:lnTo>
                  <a:pt x="17526" y="0"/>
                </a:lnTo>
                <a:lnTo>
                  <a:pt x="49530" y="45720"/>
                </a:lnTo>
                <a:lnTo>
                  <a:pt x="24384" y="49530"/>
                </a:lnTo>
                <a:close/>
              </a:path>
            </a:pathLst>
          </a:custGeom>
          <a:ln w="8356">
            <a:solidFill>
              <a:srgbClr val="000000"/>
            </a:solidFill>
          </a:ln>
        </p:spPr>
        <p:txBody>
          <a:bodyPr wrap="square" lIns="0" tIns="0" rIns="0" bIns="0" rtlCol="0"/>
          <a:lstStyle/>
          <a:p/>
        </p:txBody>
      </p:sp>
      <p:sp>
        <p:nvSpPr>
          <p:cNvPr id="25" name="object 25"/>
          <p:cNvSpPr/>
          <p:nvPr/>
        </p:nvSpPr>
        <p:spPr>
          <a:xfrm>
            <a:off x="7089533" y="2594610"/>
            <a:ext cx="52069" cy="49530"/>
          </a:xfrm>
          <a:custGeom>
            <a:avLst/>
            <a:gdLst/>
            <a:ahLst/>
            <a:cxnLst/>
            <a:rect l="l" t="t" r="r" b="b"/>
            <a:pathLst>
              <a:path w="52070" h="49530">
                <a:moveTo>
                  <a:pt x="51816" y="21336"/>
                </a:moveTo>
                <a:lnTo>
                  <a:pt x="0" y="0"/>
                </a:lnTo>
                <a:lnTo>
                  <a:pt x="1524" y="25146"/>
                </a:lnTo>
                <a:lnTo>
                  <a:pt x="3810" y="49530"/>
                </a:lnTo>
                <a:lnTo>
                  <a:pt x="51816" y="21336"/>
                </a:lnTo>
                <a:close/>
              </a:path>
            </a:pathLst>
          </a:custGeom>
          <a:solidFill>
            <a:srgbClr val="000000"/>
          </a:solidFill>
        </p:spPr>
        <p:txBody>
          <a:bodyPr wrap="square" lIns="0" tIns="0" rIns="0" bIns="0" rtlCol="0"/>
          <a:lstStyle/>
          <a:p/>
        </p:txBody>
      </p:sp>
      <p:sp>
        <p:nvSpPr>
          <p:cNvPr id="26" name="object 26"/>
          <p:cNvSpPr/>
          <p:nvPr/>
        </p:nvSpPr>
        <p:spPr>
          <a:xfrm>
            <a:off x="5563247" y="2619755"/>
            <a:ext cx="1527810" cy="1682750"/>
          </a:xfrm>
          <a:custGeom>
            <a:avLst/>
            <a:gdLst/>
            <a:ahLst/>
            <a:cxnLst/>
            <a:rect l="l" t="t" r="r" b="b"/>
            <a:pathLst>
              <a:path w="1527809" h="1682750">
                <a:moveTo>
                  <a:pt x="0" y="1682496"/>
                </a:moveTo>
                <a:lnTo>
                  <a:pt x="389" y="1634131"/>
                </a:lnTo>
                <a:lnTo>
                  <a:pt x="2140" y="1586077"/>
                </a:lnTo>
                <a:lnTo>
                  <a:pt x="5233" y="1538354"/>
                </a:lnTo>
                <a:lnTo>
                  <a:pt x="9650" y="1490981"/>
                </a:lnTo>
                <a:lnTo>
                  <a:pt x="15376" y="1443977"/>
                </a:lnTo>
                <a:lnTo>
                  <a:pt x="22390" y="1397363"/>
                </a:lnTo>
                <a:lnTo>
                  <a:pt x="30677" y="1351158"/>
                </a:lnTo>
                <a:lnTo>
                  <a:pt x="40217" y="1305381"/>
                </a:lnTo>
                <a:lnTo>
                  <a:pt x="50994" y="1260051"/>
                </a:lnTo>
                <a:lnTo>
                  <a:pt x="62989" y="1215189"/>
                </a:lnTo>
                <a:lnTo>
                  <a:pt x="76185" y="1170813"/>
                </a:lnTo>
                <a:lnTo>
                  <a:pt x="90564" y="1126944"/>
                </a:lnTo>
                <a:lnTo>
                  <a:pt x="106108" y="1083601"/>
                </a:lnTo>
                <a:lnTo>
                  <a:pt x="122800" y="1040803"/>
                </a:lnTo>
                <a:lnTo>
                  <a:pt x="140621" y="998569"/>
                </a:lnTo>
                <a:lnTo>
                  <a:pt x="159555" y="956920"/>
                </a:lnTo>
                <a:lnTo>
                  <a:pt x="179583" y="915875"/>
                </a:lnTo>
                <a:lnTo>
                  <a:pt x="200688" y="875453"/>
                </a:lnTo>
                <a:lnTo>
                  <a:pt x="222851" y="835674"/>
                </a:lnTo>
                <a:lnTo>
                  <a:pt x="246056" y="796557"/>
                </a:lnTo>
                <a:lnTo>
                  <a:pt x="270284" y="758122"/>
                </a:lnTo>
                <a:lnTo>
                  <a:pt x="295517" y="720389"/>
                </a:lnTo>
                <a:lnTo>
                  <a:pt x="321739" y="683376"/>
                </a:lnTo>
                <a:lnTo>
                  <a:pt x="348931" y="647104"/>
                </a:lnTo>
                <a:lnTo>
                  <a:pt x="377075" y="611591"/>
                </a:lnTo>
                <a:lnTo>
                  <a:pt x="406154" y="576858"/>
                </a:lnTo>
                <a:lnTo>
                  <a:pt x="436149" y="542925"/>
                </a:lnTo>
                <a:lnTo>
                  <a:pt x="467044" y="509809"/>
                </a:lnTo>
                <a:lnTo>
                  <a:pt x="498820" y="477531"/>
                </a:lnTo>
                <a:lnTo>
                  <a:pt x="531461" y="446111"/>
                </a:lnTo>
                <a:lnTo>
                  <a:pt x="564947" y="415568"/>
                </a:lnTo>
                <a:lnTo>
                  <a:pt x="599261" y="385922"/>
                </a:lnTo>
                <a:lnTo>
                  <a:pt x="634386" y="357191"/>
                </a:lnTo>
                <a:lnTo>
                  <a:pt x="670303" y="329396"/>
                </a:lnTo>
                <a:lnTo>
                  <a:pt x="706996" y="302556"/>
                </a:lnTo>
                <a:lnTo>
                  <a:pt x="744445" y="276690"/>
                </a:lnTo>
                <a:lnTo>
                  <a:pt x="782635" y="251819"/>
                </a:lnTo>
                <a:lnTo>
                  <a:pt x="821546" y="227961"/>
                </a:lnTo>
                <a:lnTo>
                  <a:pt x="861161" y="205136"/>
                </a:lnTo>
                <a:lnTo>
                  <a:pt x="901462" y="183364"/>
                </a:lnTo>
                <a:lnTo>
                  <a:pt x="942432" y="162663"/>
                </a:lnTo>
                <a:lnTo>
                  <a:pt x="984053" y="143055"/>
                </a:lnTo>
                <a:lnTo>
                  <a:pt x="1026307" y="124557"/>
                </a:lnTo>
                <a:lnTo>
                  <a:pt x="1069176" y="107191"/>
                </a:lnTo>
                <a:lnTo>
                  <a:pt x="1112643" y="90974"/>
                </a:lnTo>
                <a:lnTo>
                  <a:pt x="1156690" y="75927"/>
                </a:lnTo>
                <a:lnTo>
                  <a:pt x="1201299" y="62069"/>
                </a:lnTo>
                <a:lnTo>
                  <a:pt x="1246452" y="49420"/>
                </a:lnTo>
                <a:lnTo>
                  <a:pt x="1292132" y="37999"/>
                </a:lnTo>
                <a:lnTo>
                  <a:pt x="1338320" y="27825"/>
                </a:lnTo>
                <a:lnTo>
                  <a:pt x="1385000" y="18919"/>
                </a:lnTo>
                <a:lnTo>
                  <a:pt x="1432154" y="11300"/>
                </a:lnTo>
                <a:lnTo>
                  <a:pt x="1479763" y="4987"/>
                </a:lnTo>
                <a:lnTo>
                  <a:pt x="1527809" y="0"/>
                </a:lnTo>
              </a:path>
            </a:pathLst>
          </a:custGeom>
          <a:ln w="8356">
            <a:solidFill>
              <a:srgbClr val="000000"/>
            </a:solidFill>
          </a:ln>
        </p:spPr>
        <p:txBody>
          <a:bodyPr wrap="square" lIns="0" tIns="0" rIns="0" bIns="0" rtlCol="0"/>
          <a:lstStyle/>
          <a:p/>
        </p:txBody>
      </p:sp>
      <p:sp>
        <p:nvSpPr>
          <p:cNvPr id="27" name="object 27"/>
          <p:cNvSpPr/>
          <p:nvPr/>
        </p:nvSpPr>
        <p:spPr>
          <a:xfrm>
            <a:off x="7089533" y="2594610"/>
            <a:ext cx="52069" cy="49530"/>
          </a:xfrm>
          <a:custGeom>
            <a:avLst/>
            <a:gdLst/>
            <a:ahLst/>
            <a:cxnLst/>
            <a:rect l="l" t="t" r="r" b="b"/>
            <a:pathLst>
              <a:path w="52070" h="49530">
                <a:moveTo>
                  <a:pt x="1524" y="25146"/>
                </a:moveTo>
                <a:lnTo>
                  <a:pt x="3810" y="49530"/>
                </a:lnTo>
                <a:lnTo>
                  <a:pt x="51816" y="21336"/>
                </a:lnTo>
                <a:lnTo>
                  <a:pt x="0" y="0"/>
                </a:lnTo>
                <a:lnTo>
                  <a:pt x="1524" y="25146"/>
                </a:lnTo>
                <a:close/>
              </a:path>
            </a:pathLst>
          </a:custGeom>
          <a:ln w="8356">
            <a:solidFill>
              <a:srgbClr val="000000"/>
            </a:solidFill>
          </a:ln>
        </p:spPr>
        <p:txBody>
          <a:bodyPr wrap="square" lIns="0" tIns="0" rIns="0" bIns="0" rtlCol="0"/>
          <a:lstStyle/>
          <a:p/>
        </p:txBody>
      </p:sp>
      <p:sp>
        <p:nvSpPr>
          <p:cNvPr id="28" name="object 28"/>
          <p:cNvSpPr/>
          <p:nvPr/>
        </p:nvSpPr>
        <p:spPr>
          <a:xfrm>
            <a:off x="7039229" y="2887217"/>
            <a:ext cx="55244" cy="48895"/>
          </a:xfrm>
          <a:custGeom>
            <a:avLst/>
            <a:gdLst/>
            <a:ahLst/>
            <a:cxnLst/>
            <a:rect l="l" t="t" r="r" b="b"/>
            <a:pathLst>
              <a:path w="55245" h="48894">
                <a:moveTo>
                  <a:pt x="54864" y="12954"/>
                </a:moveTo>
                <a:lnTo>
                  <a:pt x="0" y="0"/>
                </a:lnTo>
                <a:lnTo>
                  <a:pt x="6096" y="24384"/>
                </a:lnTo>
                <a:lnTo>
                  <a:pt x="11430" y="48768"/>
                </a:lnTo>
                <a:lnTo>
                  <a:pt x="54864" y="12954"/>
                </a:lnTo>
                <a:close/>
              </a:path>
            </a:pathLst>
          </a:custGeom>
          <a:solidFill>
            <a:srgbClr val="000000"/>
          </a:solidFill>
        </p:spPr>
        <p:txBody>
          <a:bodyPr wrap="square" lIns="0" tIns="0" rIns="0" bIns="0" rtlCol="0"/>
          <a:lstStyle/>
          <a:p/>
        </p:txBody>
      </p:sp>
      <p:sp>
        <p:nvSpPr>
          <p:cNvPr id="29" name="object 29"/>
          <p:cNvSpPr/>
          <p:nvPr/>
        </p:nvSpPr>
        <p:spPr>
          <a:xfrm>
            <a:off x="5807087" y="2911601"/>
            <a:ext cx="1238250" cy="1390650"/>
          </a:xfrm>
          <a:custGeom>
            <a:avLst/>
            <a:gdLst/>
            <a:ahLst/>
            <a:cxnLst/>
            <a:rect l="l" t="t" r="r" b="b"/>
            <a:pathLst>
              <a:path w="1238250" h="1390650">
                <a:moveTo>
                  <a:pt x="0" y="1390650"/>
                </a:moveTo>
                <a:lnTo>
                  <a:pt x="7451" y="1341695"/>
                </a:lnTo>
                <a:lnTo>
                  <a:pt x="16300" y="1293201"/>
                </a:lnTo>
                <a:lnTo>
                  <a:pt x="26526" y="1245190"/>
                </a:lnTo>
                <a:lnTo>
                  <a:pt x="38109" y="1197684"/>
                </a:lnTo>
                <a:lnTo>
                  <a:pt x="51029" y="1150706"/>
                </a:lnTo>
                <a:lnTo>
                  <a:pt x="65266" y="1104277"/>
                </a:lnTo>
                <a:lnTo>
                  <a:pt x="80800" y="1058421"/>
                </a:lnTo>
                <a:lnTo>
                  <a:pt x="97612" y="1013160"/>
                </a:lnTo>
                <a:lnTo>
                  <a:pt x="115681" y="968516"/>
                </a:lnTo>
                <a:lnTo>
                  <a:pt x="134988" y="924512"/>
                </a:lnTo>
                <a:lnTo>
                  <a:pt x="155511" y="881170"/>
                </a:lnTo>
                <a:lnTo>
                  <a:pt x="177232" y="838512"/>
                </a:lnTo>
                <a:lnTo>
                  <a:pt x="200131" y="796562"/>
                </a:lnTo>
                <a:lnTo>
                  <a:pt x="224187" y="755341"/>
                </a:lnTo>
                <a:lnTo>
                  <a:pt x="249380" y="714871"/>
                </a:lnTo>
                <a:lnTo>
                  <a:pt x="275691" y="675176"/>
                </a:lnTo>
                <a:lnTo>
                  <a:pt x="303099" y="636277"/>
                </a:lnTo>
                <a:lnTo>
                  <a:pt x="331585" y="598198"/>
                </a:lnTo>
                <a:lnTo>
                  <a:pt x="361129" y="560960"/>
                </a:lnTo>
                <a:lnTo>
                  <a:pt x="391710" y="524586"/>
                </a:lnTo>
                <a:lnTo>
                  <a:pt x="423309" y="489098"/>
                </a:lnTo>
                <a:lnTo>
                  <a:pt x="455906" y="454519"/>
                </a:lnTo>
                <a:lnTo>
                  <a:pt x="489480" y="420871"/>
                </a:lnTo>
                <a:lnTo>
                  <a:pt x="524012" y="388176"/>
                </a:lnTo>
                <a:lnTo>
                  <a:pt x="559482" y="356458"/>
                </a:lnTo>
                <a:lnTo>
                  <a:pt x="595870" y="325738"/>
                </a:lnTo>
                <a:lnTo>
                  <a:pt x="633156" y="296039"/>
                </a:lnTo>
                <a:lnTo>
                  <a:pt x="671319" y="267384"/>
                </a:lnTo>
                <a:lnTo>
                  <a:pt x="710341" y="239794"/>
                </a:lnTo>
                <a:lnTo>
                  <a:pt x="750200" y="213292"/>
                </a:lnTo>
                <a:lnTo>
                  <a:pt x="790878" y="187900"/>
                </a:lnTo>
                <a:lnTo>
                  <a:pt x="832353" y="163642"/>
                </a:lnTo>
                <a:lnTo>
                  <a:pt x="874607" y="140539"/>
                </a:lnTo>
                <a:lnTo>
                  <a:pt x="917618" y="118614"/>
                </a:lnTo>
                <a:lnTo>
                  <a:pt x="961368" y="97889"/>
                </a:lnTo>
                <a:lnTo>
                  <a:pt x="1005836" y="78386"/>
                </a:lnTo>
                <a:lnTo>
                  <a:pt x="1051002" y="60129"/>
                </a:lnTo>
                <a:lnTo>
                  <a:pt x="1096847" y="43139"/>
                </a:lnTo>
                <a:lnTo>
                  <a:pt x="1143349" y="27440"/>
                </a:lnTo>
                <a:lnTo>
                  <a:pt x="1190490" y="13052"/>
                </a:lnTo>
                <a:lnTo>
                  <a:pt x="1238250" y="0"/>
                </a:lnTo>
              </a:path>
            </a:pathLst>
          </a:custGeom>
          <a:ln w="8356">
            <a:solidFill>
              <a:srgbClr val="000000"/>
            </a:solidFill>
          </a:ln>
        </p:spPr>
        <p:txBody>
          <a:bodyPr wrap="square" lIns="0" tIns="0" rIns="0" bIns="0" rtlCol="0"/>
          <a:lstStyle/>
          <a:p/>
        </p:txBody>
      </p:sp>
      <p:sp>
        <p:nvSpPr>
          <p:cNvPr id="30" name="object 30"/>
          <p:cNvSpPr/>
          <p:nvPr/>
        </p:nvSpPr>
        <p:spPr>
          <a:xfrm>
            <a:off x="7039241" y="2887217"/>
            <a:ext cx="55244" cy="48895"/>
          </a:xfrm>
          <a:custGeom>
            <a:avLst/>
            <a:gdLst/>
            <a:ahLst/>
            <a:cxnLst/>
            <a:rect l="l" t="t" r="r" b="b"/>
            <a:pathLst>
              <a:path w="55245" h="48894">
                <a:moveTo>
                  <a:pt x="6096" y="24384"/>
                </a:moveTo>
                <a:lnTo>
                  <a:pt x="11430" y="48768"/>
                </a:lnTo>
                <a:lnTo>
                  <a:pt x="54864" y="12954"/>
                </a:lnTo>
                <a:lnTo>
                  <a:pt x="0" y="0"/>
                </a:lnTo>
                <a:lnTo>
                  <a:pt x="6096" y="24384"/>
                </a:lnTo>
                <a:close/>
              </a:path>
            </a:pathLst>
          </a:custGeom>
          <a:ln w="8356">
            <a:solidFill>
              <a:srgbClr val="000000"/>
            </a:solidFill>
          </a:ln>
        </p:spPr>
        <p:txBody>
          <a:bodyPr wrap="square" lIns="0" tIns="0" rIns="0" bIns="0" rtlCol="0"/>
          <a:lstStyle/>
          <a:p/>
        </p:txBody>
      </p:sp>
      <p:sp>
        <p:nvSpPr>
          <p:cNvPr id="31" name="object 31"/>
          <p:cNvSpPr/>
          <p:nvPr/>
        </p:nvSpPr>
        <p:spPr>
          <a:xfrm>
            <a:off x="5552579" y="4541520"/>
            <a:ext cx="50800" cy="51435"/>
          </a:xfrm>
          <a:custGeom>
            <a:avLst/>
            <a:gdLst/>
            <a:ahLst/>
            <a:cxnLst/>
            <a:rect l="l" t="t" r="r" b="b"/>
            <a:pathLst>
              <a:path w="50800" h="51435">
                <a:moveTo>
                  <a:pt x="50292" y="51053"/>
                </a:moveTo>
                <a:lnTo>
                  <a:pt x="27432" y="0"/>
                </a:lnTo>
                <a:lnTo>
                  <a:pt x="0" y="49529"/>
                </a:lnTo>
                <a:lnTo>
                  <a:pt x="50292" y="51053"/>
                </a:lnTo>
                <a:close/>
              </a:path>
            </a:pathLst>
          </a:custGeom>
          <a:solidFill>
            <a:srgbClr val="000000"/>
          </a:solidFill>
        </p:spPr>
        <p:txBody>
          <a:bodyPr wrap="square" lIns="0" tIns="0" rIns="0" bIns="0" rtlCol="0"/>
          <a:lstStyle/>
          <a:p/>
        </p:txBody>
      </p:sp>
      <p:sp>
        <p:nvSpPr>
          <p:cNvPr id="32" name="object 32"/>
          <p:cNvSpPr/>
          <p:nvPr/>
        </p:nvSpPr>
        <p:spPr>
          <a:xfrm>
            <a:off x="5577135" y="4591811"/>
            <a:ext cx="1435735" cy="1573530"/>
          </a:xfrm>
          <a:custGeom>
            <a:avLst/>
            <a:gdLst/>
            <a:ahLst/>
            <a:cxnLst/>
            <a:rect l="l" t="t" r="r" b="b"/>
            <a:pathLst>
              <a:path w="1435734" h="1573529">
                <a:moveTo>
                  <a:pt x="1435436" y="1573529"/>
                </a:moveTo>
                <a:lnTo>
                  <a:pt x="1387204" y="1569743"/>
                </a:lnTo>
                <a:lnTo>
                  <a:pt x="1339431" y="1564494"/>
                </a:lnTo>
                <a:lnTo>
                  <a:pt x="1292138" y="1557806"/>
                </a:lnTo>
                <a:lnTo>
                  <a:pt x="1245346" y="1549703"/>
                </a:lnTo>
                <a:lnTo>
                  <a:pt x="1199076" y="1540207"/>
                </a:lnTo>
                <a:lnTo>
                  <a:pt x="1153350" y="1529342"/>
                </a:lnTo>
                <a:lnTo>
                  <a:pt x="1108188" y="1517131"/>
                </a:lnTo>
                <a:lnTo>
                  <a:pt x="1063611" y="1503597"/>
                </a:lnTo>
                <a:lnTo>
                  <a:pt x="1019641" y="1488764"/>
                </a:lnTo>
                <a:lnTo>
                  <a:pt x="976300" y="1472655"/>
                </a:lnTo>
                <a:lnTo>
                  <a:pt x="933607" y="1455292"/>
                </a:lnTo>
                <a:lnTo>
                  <a:pt x="891584" y="1436700"/>
                </a:lnTo>
                <a:lnTo>
                  <a:pt x="850252" y="1416901"/>
                </a:lnTo>
                <a:lnTo>
                  <a:pt x="809633" y="1395919"/>
                </a:lnTo>
                <a:lnTo>
                  <a:pt x="769747" y="1373777"/>
                </a:lnTo>
                <a:lnTo>
                  <a:pt x="730616" y="1350498"/>
                </a:lnTo>
                <a:lnTo>
                  <a:pt x="692260" y="1326105"/>
                </a:lnTo>
                <a:lnTo>
                  <a:pt x="654702" y="1300622"/>
                </a:lnTo>
                <a:lnTo>
                  <a:pt x="617961" y="1274072"/>
                </a:lnTo>
                <a:lnTo>
                  <a:pt x="582060" y="1246478"/>
                </a:lnTo>
                <a:lnTo>
                  <a:pt x="547018" y="1217863"/>
                </a:lnTo>
                <a:lnTo>
                  <a:pt x="512859" y="1188250"/>
                </a:lnTo>
                <a:lnTo>
                  <a:pt x="479601" y="1157663"/>
                </a:lnTo>
                <a:lnTo>
                  <a:pt x="447267" y="1126126"/>
                </a:lnTo>
                <a:lnTo>
                  <a:pt x="415878" y="1093660"/>
                </a:lnTo>
                <a:lnTo>
                  <a:pt x="385455" y="1060290"/>
                </a:lnTo>
                <a:lnTo>
                  <a:pt x="356019" y="1026038"/>
                </a:lnTo>
                <a:lnTo>
                  <a:pt x="327591" y="990929"/>
                </a:lnTo>
                <a:lnTo>
                  <a:pt x="300193" y="954984"/>
                </a:lnTo>
                <a:lnTo>
                  <a:pt x="273844" y="918228"/>
                </a:lnTo>
                <a:lnTo>
                  <a:pt x="248568" y="880684"/>
                </a:lnTo>
                <a:lnTo>
                  <a:pt x="224384" y="842374"/>
                </a:lnTo>
                <a:lnTo>
                  <a:pt x="201313" y="803322"/>
                </a:lnTo>
                <a:lnTo>
                  <a:pt x="179378" y="763552"/>
                </a:lnTo>
                <a:lnTo>
                  <a:pt x="158599" y="723086"/>
                </a:lnTo>
                <a:lnTo>
                  <a:pt x="138996" y="681948"/>
                </a:lnTo>
                <a:lnTo>
                  <a:pt x="120592" y="640160"/>
                </a:lnTo>
                <a:lnTo>
                  <a:pt x="103408" y="597747"/>
                </a:lnTo>
                <a:lnTo>
                  <a:pt x="87464" y="554732"/>
                </a:lnTo>
                <a:lnTo>
                  <a:pt x="72782" y="511137"/>
                </a:lnTo>
                <a:lnTo>
                  <a:pt x="59382" y="466986"/>
                </a:lnTo>
                <a:lnTo>
                  <a:pt x="47287" y="422302"/>
                </a:lnTo>
                <a:lnTo>
                  <a:pt x="36516" y="377108"/>
                </a:lnTo>
                <a:lnTo>
                  <a:pt x="27092" y="331428"/>
                </a:lnTo>
                <a:lnTo>
                  <a:pt x="19035" y="285285"/>
                </a:lnTo>
                <a:lnTo>
                  <a:pt x="12367" y="238702"/>
                </a:lnTo>
                <a:lnTo>
                  <a:pt x="7108" y="191702"/>
                </a:lnTo>
                <a:lnTo>
                  <a:pt x="3279" y="144308"/>
                </a:lnTo>
                <a:lnTo>
                  <a:pt x="903" y="96545"/>
                </a:lnTo>
                <a:lnTo>
                  <a:pt x="0" y="48434"/>
                </a:lnTo>
                <a:lnTo>
                  <a:pt x="590" y="0"/>
                </a:lnTo>
              </a:path>
            </a:pathLst>
          </a:custGeom>
          <a:ln w="8356">
            <a:solidFill>
              <a:srgbClr val="000000"/>
            </a:solidFill>
            <a:prstDash val="sysDash"/>
          </a:ln>
        </p:spPr>
        <p:txBody>
          <a:bodyPr wrap="square" lIns="0" tIns="0" rIns="0" bIns="0" rtlCol="0"/>
          <a:lstStyle/>
          <a:p/>
        </p:txBody>
      </p:sp>
      <p:sp>
        <p:nvSpPr>
          <p:cNvPr id="33" name="object 33"/>
          <p:cNvSpPr/>
          <p:nvPr/>
        </p:nvSpPr>
        <p:spPr>
          <a:xfrm>
            <a:off x="5552579" y="4541520"/>
            <a:ext cx="50800" cy="51435"/>
          </a:xfrm>
          <a:custGeom>
            <a:avLst/>
            <a:gdLst/>
            <a:ahLst/>
            <a:cxnLst/>
            <a:rect l="l" t="t" r="r" b="b"/>
            <a:pathLst>
              <a:path w="50800" h="51435">
                <a:moveTo>
                  <a:pt x="25145" y="50291"/>
                </a:moveTo>
                <a:lnTo>
                  <a:pt x="50291" y="51053"/>
                </a:lnTo>
                <a:lnTo>
                  <a:pt x="27431" y="0"/>
                </a:lnTo>
                <a:lnTo>
                  <a:pt x="0" y="49529"/>
                </a:lnTo>
                <a:lnTo>
                  <a:pt x="25145" y="50291"/>
                </a:lnTo>
                <a:close/>
              </a:path>
            </a:pathLst>
          </a:custGeom>
          <a:ln w="8356">
            <a:solidFill>
              <a:srgbClr val="000000"/>
            </a:solidFill>
            <a:prstDash val="sysDash"/>
          </a:ln>
        </p:spPr>
        <p:txBody>
          <a:bodyPr wrap="square" lIns="0" tIns="0" rIns="0" bIns="0" rtlCol="0"/>
          <a:lstStyle/>
          <a:p/>
        </p:txBody>
      </p:sp>
      <p:sp>
        <p:nvSpPr>
          <p:cNvPr id="34" name="object 34"/>
          <p:cNvSpPr/>
          <p:nvPr/>
        </p:nvSpPr>
        <p:spPr>
          <a:xfrm>
            <a:off x="7008748" y="5897117"/>
            <a:ext cx="53340" cy="49530"/>
          </a:xfrm>
          <a:custGeom>
            <a:avLst/>
            <a:gdLst/>
            <a:ahLst/>
            <a:cxnLst/>
            <a:rect l="l" t="t" r="r" b="b"/>
            <a:pathLst>
              <a:path w="53340" h="49529">
                <a:moveTo>
                  <a:pt x="53340" y="33528"/>
                </a:moveTo>
                <a:lnTo>
                  <a:pt x="9144" y="0"/>
                </a:lnTo>
                <a:lnTo>
                  <a:pt x="0" y="49530"/>
                </a:lnTo>
                <a:lnTo>
                  <a:pt x="53340" y="33528"/>
                </a:lnTo>
                <a:close/>
              </a:path>
            </a:pathLst>
          </a:custGeom>
          <a:solidFill>
            <a:srgbClr val="000000"/>
          </a:solidFill>
        </p:spPr>
        <p:txBody>
          <a:bodyPr wrap="square" lIns="0" tIns="0" rIns="0" bIns="0" rtlCol="0"/>
          <a:lstStyle/>
          <a:p/>
        </p:txBody>
      </p:sp>
      <p:sp>
        <p:nvSpPr>
          <p:cNvPr id="35" name="object 35"/>
          <p:cNvSpPr/>
          <p:nvPr/>
        </p:nvSpPr>
        <p:spPr>
          <a:xfrm>
            <a:off x="5804039" y="4555235"/>
            <a:ext cx="1209675" cy="1367155"/>
          </a:xfrm>
          <a:custGeom>
            <a:avLst/>
            <a:gdLst/>
            <a:ahLst/>
            <a:cxnLst/>
            <a:rect l="l" t="t" r="r" b="b"/>
            <a:pathLst>
              <a:path w="1209675" h="1367154">
                <a:moveTo>
                  <a:pt x="1209281" y="1367027"/>
                </a:moveTo>
                <a:lnTo>
                  <a:pt x="1161025" y="1356516"/>
                </a:lnTo>
                <a:lnTo>
                  <a:pt x="1113400" y="1344513"/>
                </a:lnTo>
                <a:lnTo>
                  <a:pt x="1066429" y="1331047"/>
                </a:lnTo>
                <a:lnTo>
                  <a:pt x="1020135" y="1316144"/>
                </a:lnTo>
                <a:lnTo>
                  <a:pt x="974542" y="1299830"/>
                </a:lnTo>
                <a:lnTo>
                  <a:pt x="929674" y="1282133"/>
                </a:lnTo>
                <a:lnTo>
                  <a:pt x="885555" y="1263080"/>
                </a:lnTo>
                <a:lnTo>
                  <a:pt x="842208" y="1242697"/>
                </a:lnTo>
                <a:lnTo>
                  <a:pt x="799657" y="1221011"/>
                </a:lnTo>
                <a:lnTo>
                  <a:pt x="757925" y="1198049"/>
                </a:lnTo>
                <a:lnTo>
                  <a:pt x="717037" y="1173839"/>
                </a:lnTo>
                <a:lnTo>
                  <a:pt x="677016" y="1148406"/>
                </a:lnTo>
                <a:lnTo>
                  <a:pt x="637886" y="1121778"/>
                </a:lnTo>
                <a:lnTo>
                  <a:pt x="599669" y="1093982"/>
                </a:lnTo>
                <a:lnTo>
                  <a:pt x="562391" y="1065044"/>
                </a:lnTo>
                <a:lnTo>
                  <a:pt x="526075" y="1034992"/>
                </a:lnTo>
                <a:lnTo>
                  <a:pt x="490744" y="1003851"/>
                </a:lnTo>
                <a:lnTo>
                  <a:pt x="456422" y="971650"/>
                </a:lnTo>
                <a:lnTo>
                  <a:pt x="423133" y="938415"/>
                </a:lnTo>
                <a:lnTo>
                  <a:pt x="390900" y="904172"/>
                </a:lnTo>
                <a:lnTo>
                  <a:pt x="359748" y="868949"/>
                </a:lnTo>
                <a:lnTo>
                  <a:pt x="329699" y="832773"/>
                </a:lnTo>
                <a:lnTo>
                  <a:pt x="300778" y="795670"/>
                </a:lnTo>
                <a:lnTo>
                  <a:pt x="273008" y="757668"/>
                </a:lnTo>
                <a:lnTo>
                  <a:pt x="246413" y="718792"/>
                </a:lnTo>
                <a:lnTo>
                  <a:pt x="221016" y="679071"/>
                </a:lnTo>
                <a:lnTo>
                  <a:pt x="196842" y="638530"/>
                </a:lnTo>
                <a:lnTo>
                  <a:pt x="173914" y="597198"/>
                </a:lnTo>
                <a:lnTo>
                  <a:pt x="152255" y="555099"/>
                </a:lnTo>
                <a:lnTo>
                  <a:pt x="131889" y="512263"/>
                </a:lnTo>
                <a:lnTo>
                  <a:pt x="112841" y="468714"/>
                </a:lnTo>
                <a:lnTo>
                  <a:pt x="95133" y="424481"/>
                </a:lnTo>
                <a:lnTo>
                  <a:pt x="78790" y="379590"/>
                </a:lnTo>
                <a:lnTo>
                  <a:pt x="63834" y="334068"/>
                </a:lnTo>
                <a:lnTo>
                  <a:pt x="50290" y="287941"/>
                </a:lnTo>
                <a:lnTo>
                  <a:pt x="38182" y="241238"/>
                </a:lnTo>
                <a:lnTo>
                  <a:pt x="27532" y="193983"/>
                </a:lnTo>
                <a:lnTo>
                  <a:pt x="18366" y="146206"/>
                </a:lnTo>
                <a:lnTo>
                  <a:pt x="10706" y="97931"/>
                </a:lnTo>
                <a:lnTo>
                  <a:pt x="4576" y="49187"/>
                </a:lnTo>
                <a:lnTo>
                  <a:pt x="0" y="0"/>
                </a:lnTo>
              </a:path>
            </a:pathLst>
          </a:custGeom>
          <a:ln w="8356">
            <a:solidFill>
              <a:srgbClr val="000000"/>
            </a:solidFill>
            <a:prstDash val="sysDash"/>
          </a:ln>
        </p:spPr>
        <p:txBody>
          <a:bodyPr wrap="square" lIns="0" tIns="0" rIns="0" bIns="0" rtlCol="0"/>
          <a:lstStyle/>
          <a:p/>
        </p:txBody>
      </p:sp>
      <p:sp>
        <p:nvSpPr>
          <p:cNvPr id="36" name="object 36"/>
          <p:cNvSpPr/>
          <p:nvPr/>
        </p:nvSpPr>
        <p:spPr>
          <a:xfrm>
            <a:off x="7008748" y="5897117"/>
            <a:ext cx="53340" cy="49530"/>
          </a:xfrm>
          <a:custGeom>
            <a:avLst/>
            <a:gdLst/>
            <a:ahLst/>
            <a:cxnLst/>
            <a:rect l="l" t="t" r="r" b="b"/>
            <a:pathLst>
              <a:path w="53340" h="49529">
                <a:moveTo>
                  <a:pt x="4572" y="25146"/>
                </a:moveTo>
                <a:lnTo>
                  <a:pt x="9156" y="0"/>
                </a:lnTo>
                <a:lnTo>
                  <a:pt x="53340" y="33528"/>
                </a:lnTo>
                <a:lnTo>
                  <a:pt x="0" y="49530"/>
                </a:lnTo>
                <a:lnTo>
                  <a:pt x="4572" y="25146"/>
                </a:lnTo>
                <a:close/>
              </a:path>
            </a:pathLst>
          </a:custGeom>
          <a:ln w="8356">
            <a:solidFill>
              <a:srgbClr val="000000"/>
            </a:solidFill>
            <a:prstDash val="sysDash"/>
          </a:ln>
        </p:spPr>
        <p:txBody>
          <a:bodyPr wrap="square" lIns="0" tIns="0" rIns="0" bIns="0" rtlCol="0"/>
          <a:lstStyle/>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3145790" cy="560705"/>
          </a:xfrm>
          <a:prstGeom prst="rect"/>
        </p:spPr>
        <p:txBody>
          <a:bodyPr wrap="square" lIns="0" tIns="13970" rIns="0" bIns="0" rtlCol="0" vert="horz">
            <a:spAutoFit/>
          </a:bodyPr>
          <a:lstStyle/>
          <a:p>
            <a:pPr marL="12700">
              <a:lnSpc>
                <a:spcPct val="100000"/>
              </a:lnSpc>
              <a:spcBef>
                <a:spcPts val="110"/>
              </a:spcBef>
            </a:pPr>
            <a:r>
              <a:rPr dirty="0" spc="10"/>
              <a:t>测试的实施组织</a:t>
            </a:r>
          </a:p>
        </p:txBody>
      </p:sp>
      <p:sp>
        <p:nvSpPr>
          <p:cNvPr id="3" name="object 3"/>
          <p:cNvSpPr/>
          <p:nvPr/>
        </p:nvSpPr>
        <p:spPr>
          <a:xfrm>
            <a:off x="6592696" y="3971544"/>
            <a:ext cx="2005330" cy="1285240"/>
          </a:xfrm>
          <a:custGeom>
            <a:avLst/>
            <a:gdLst/>
            <a:ahLst/>
            <a:cxnLst/>
            <a:rect l="l" t="t" r="r" b="b"/>
            <a:pathLst>
              <a:path w="2005329" h="1285239">
                <a:moveTo>
                  <a:pt x="0" y="0"/>
                </a:moveTo>
                <a:lnTo>
                  <a:pt x="0" y="1284731"/>
                </a:lnTo>
                <a:lnTo>
                  <a:pt x="2004822" y="1284731"/>
                </a:lnTo>
                <a:lnTo>
                  <a:pt x="2004822" y="0"/>
                </a:lnTo>
                <a:lnTo>
                  <a:pt x="0" y="0"/>
                </a:lnTo>
                <a:close/>
              </a:path>
            </a:pathLst>
          </a:custGeom>
          <a:solidFill>
            <a:srgbClr val="BBBBBB"/>
          </a:solidFill>
        </p:spPr>
        <p:txBody>
          <a:bodyPr wrap="square" lIns="0" tIns="0" rIns="0" bIns="0" rtlCol="0"/>
          <a:lstStyle/>
          <a:p/>
        </p:txBody>
      </p:sp>
      <p:sp>
        <p:nvSpPr>
          <p:cNvPr id="4" name="object 4"/>
          <p:cNvSpPr/>
          <p:nvPr/>
        </p:nvSpPr>
        <p:spPr>
          <a:xfrm>
            <a:off x="6591934" y="3970020"/>
            <a:ext cx="2007235" cy="1287780"/>
          </a:xfrm>
          <a:custGeom>
            <a:avLst/>
            <a:gdLst/>
            <a:ahLst/>
            <a:cxnLst/>
            <a:rect l="l" t="t" r="r" b="b"/>
            <a:pathLst>
              <a:path w="2007234" h="1287779">
                <a:moveTo>
                  <a:pt x="2007107" y="1287779"/>
                </a:moveTo>
                <a:lnTo>
                  <a:pt x="2007107" y="0"/>
                </a:lnTo>
                <a:lnTo>
                  <a:pt x="0" y="0"/>
                </a:lnTo>
                <a:lnTo>
                  <a:pt x="0" y="1287779"/>
                </a:lnTo>
                <a:lnTo>
                  <a:pt x="762" y="1287779"/>
                </a:lnTo>
                <a:lnTo>
                  <a:pt x="762" y="3047"/>
                </a:lnTo>
                <a:lnTo>
                  <a:pt x="2286" y="1524"/>
                </a:lnTo>
                <a:lnTo>
                  <a:pt x="2286" y="3047"/>
                </a:lnTo>
                <a:lnTo>
                  <a:pt x="2004072" y="3047"/>
                </a:lnTo>
                <a:lnTo>
                  <a:pt x="2004072" y="1524"/>
                </a:lnTo>
                <a:lnTo>
                  <a:pt x="2005596" y="3047"/>
                </a:lnTo>
                <a:lnTo>
                  <a:pt x="2005596" y="1287779"/>
                </a:lnTo>
                <a:lnTo>
                  <a:pt x="2007107" y="1287779"/>
                </a:lnTo>
                <a:close/>
              </a:path>
              <a:path w="2007234" h="1287779">
                <a:moveTo>
                  <a:pt x="2286" y="3047"/>
                </a:moveTo>
                <a:lnTo>
                  <a:pt x="2286" y="1524"/>
                </a:lnTo>
                <a:lnTo>
                  <a:pt x="762" y="3047"/>
                </a:lnTo>
                <a:lnTo>
                  <a:pt x="2286" y="3047"/>
                </a:lnTo>
                <a:close/>
              </a:path>
              <a:path w="2007234" h="1287779">
                <a:moveTo>
                  <a:pt x="2286" y="1284731"/>
                </a:moveTo>
                <a:lnTo>
                  <a:pt x="2286" y="3047"/>
                </a:lnTo>
                <a:lnTo>
                  <a:pt x="762" y="3047"/>
                </a:lnTo>
                <a:lnTo>
                  <a:pt x="762" y="1284731"/>
                </a:lnTo>
                <a:lnTo>
                  <a:pt x="2286" y="1284731"/>
                </a:lnTo>
                <a:close/>
              </a:path>
              <a:path w="2007234" h="1287779">
                <a:moveTo>
                  <a:pt x="2005596" y="1284731"/>
                </a:moveTo>
                <a:lnTo>
                  <a:pt x="762" y="1284731"/>
                </a:lnTo>
                <a:lnTo>
                  <a:pt x="2286" y="1286255"/>
                </a:lnTo>
                <a:lnTo>
                  <a:pt x="2286" y="1287779"/>
                </a:lnTo>
                <a:lnTo>
                  <a:pt x="2004072" y="1287779"/>
                </a:lnTo>
                <a:lnTo>
                  <a:pt x="2004072" y="1286255"/>
                </a:lnTo>
                <a:lnTo>
                  <a:pt x="2005596" y="1284731"/>
                </a:lnTo>
                <a:close/>
              </a:path>
              <a:path w="2007234" h="1287779">
                <a:moveTo>
                  <a:pt x="2286" y="1287779"/>
                </a:moveTo>
                <a:lnTo>
                  <a:pt x="2286" y="1286255"/>
                </a:lnTo>
                <a:lnTo>
                  <a:pt x="762" y="1284731"/>
                </a:lnTo>
                <a:lnTo>
                  <a:pt x="762" y="1287779"/>
                </a:lnTo>
                <a:lnTo>
                  <a:pt x="2286" y="1287779"/>
                </a:lnTo>
                <a:close/>
              </a:path>
              <a:path w="2007234" h="1287779">
                <a:moveTo>
                  <a:pt x="2005596" y="3047"/>
                </a:moveTo>
                <a:lnTo>
                  <a:pt x="2004072" y="1524"/>
                </a:lnTo>
                <a:lnTo>
                  <a:pt x="2004072" y="3047"/>
                </a:lnTo>
                <a:lnTo>
                  <a:pt x="2005596" y="3047"/>
                </a:lnTo>
                <a:close/>
              </a:path>
              <a:path w="2007234" h="1287779">
                <a:moveTo>
                  <a:pt x="2005596" y="1284731"/>
                </a:moveTo>
                <a:lnTo>
                  <a:pt x="2005596" y="3047"/>
                </a:lnTo>
                <a:lnTo>
                  <a:pt x="2004072" y="3047"/>
                </a:lnTo>
                <a:lnTo>
                  <a:pt x="2004072" y="1284731"/>
                </a:lnTo>
                <a:lnTo>
                  <a:pt x="2005596" y="1284731"/>
                </a:lnTo>
                <a:close/>
              </a:path>
              <a:path w="2007234" h="1287779">
                <a:moveTo>
                  <a:pt x="2005596" y="1287779"/>
                </a:moveTo>
                <a:lnTo>
                  <a:pt x="2005596" y="1284731"/>
                </a:lnTo>
                <a:lnTo>
                  <a:pt x="2004072" y="1286255"/>
                </a:lnTo>
                <a:lnTo>
                  <a:pt x="2004072" y="1287779"/>
                </a:lnTo>
                <a:lnTo>
                  <a:pt x="2005596" y="1287779"/>
                </a:lnTo>
                <a:close/>
              </a:path>
            </a:pathLst>
          </a:custGeom>
          <a:solidFill>
            <a:srgbClr val="000000"/>
          </a:solidFill>
        </p:spPr>
        <p:txBody>
          <a:bodyPr wrap="square" lIns="0" tIns="0" rIns="0" bIns="0" rtlCol="0"/>
          <a:lstStyle/>
          <a:p/>
        </p:txBody>
      </p:sp>
      <p:sp>
        <p:nvSpPr>
          <p:cNvPr id="5" name="object 5"/>
          <p:cNvSpPr/>
          <p:nvPr/>
        </p:nvSpPr>
        <p:spPr>
          <a:xfrm>
            <a:off x="6672706" y="3777996"/>
            <a:ext cx="1912632" cy="1606295"/>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2456570" y="4245864"/>
            <a:ext cx="1883667" cy="1620012"/>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3380117" y="2372105"/>
            <a:ext cx="1467611" cy="831341"/>
          </a:xfrm>
          <a:prstGeom prst="rect">
            <a:avLst/>
          </a:prstGeom>
          <a:blipFill>
            <a:blip r:embed="rId4" cstate="print"/>
            <a:stretch>
              <a:fillRect/>
            </a:stretch>
          </a:blipFill>
        </p:spPr>
        <p:txBody>
          <a:bodyPr wrap="square" lIns="0" tIns="0" rIns="0" bIns="0" rtlCol="0"/>
          <a:lstStyle/>
          <a:p/>
        </p:txBody>
      </p:sp>
      <p:sp>
        <p:nvSpPr>
          <p:cNvPr id="8" name="object 8"/>
          <p:cNvSpPr txBox="1"/>
          <p:nvPr/>
        </p:nvSpPr>
        <p:spPr>
          <a:xfrm>
            <a:off x="4322194" y="5339580"/>
            <a:ext cx="1362710" cy="346710"/>
          </a:xfrm>
          <a:prstGeom prst="rect">
            <a:avLst/>
          </a:prstGeom>
        </p:spPr>
        <p:txBody>
          <a:bodyPr wrap="square" lIns="0" tIns="13335" rIns="0" bIns="0" rtlCol="0" vert="horz">
            <a:spAutoFit/>
          </a:bodyPr>
          <a:lstStyle/>
          <a:p>
            <a:pPr marL="12700">
              <a:lnSpc>
                <a:spcPct val="100000"/>
              </a:lnSpc>
              <a:spcBef>
                <a:spcPts val="105"/>
              </a:spcBef>
            </a:pPr>
            <a:r>
              <a:rPr dirty="0" sz="2100" spc="5">
                <a:latin typeface="宋体"/>
                <a:cs typeface="宋体"/>
              </a:rPr>
              <a:t>第三方测试</a:t>
            </a:r>
            <a:endParaRPr sz="2100">
              <a:latin typeface="宋体"/>
              <a:cs typeface="宋体"/>
            </a:endParaRPr>
          </a:p>
        </p:txBody>
      </p:sp>
      <p:sp>
        <p:nvSpPr>
          <p:cNvPr id="9" name="object 9"/>
          <p:cNvSpPr txBox="1"/>
          <p:nvPr/>
        </p:nvSpPr>
        <p:spPr>
          <a:xfrm>
            <a:off x="4923422" y="2733538"/>
            <a:ext cx="3100070" cy="948055"/>
          </a:xfrm>
          <a:prstGeom prst="rect">
            <a:avLst/>
          </a:prstGeom>
        </p:spPr>
        <p:txBody>
          <a:bodyPr wrap="square" lIns="0" tIns="13335" rIns="0" bIns="0" rtlCol="0" vert="horz">
            <a:spAutoFit/>
          </a:bodyPr>
          <a:lstStyle/>
          <a:p>
            <a:pPr marL="12700">
              <a:lnSpc>
                <a:spcPct val="100000"/>
              </a:lnSpc>
              <a:spcBef>
                <a:spcPts val="105"/>
              </a:spcBef>
            </a:pPr>
            <a:r>
              <a:rPr dirty="0" sz="2100" spc="5">
                <a:latin typeface="宋体"/>
                <a:cs typeface="宋体"/>
              </a:rPr>
              <a:t>开发方测试</a:t>
            </a:r>
            <a:endParaRPr sz="2100">
              <a:latin typeface="宋体"/>
              <a:cs typeface="宋体"/>
            </a:endParaRPr>
          </a:p>
          <a:p>
            <a:pPr>
              <a:lnSpc>
                <a:spcPct val="100000"/>
              </a:lnSpc>
              <a:spcBef>
                <a:spcPts val="30"/>
              </a:spcBef>
            </a:pPr>
            <a:endParaRPr sz="1900">
              <a:latin typeface="Times New Roman"/>
              <a:cs typeface="Times New Roman"/>
            </a:endParaRPr>
          </a:p>
          <a:p>
            <a:pPr marL="2017395">
              <a:lnSpc>
                <a:spcPct val="100000"/>
              </a:lnSpc>
            </a:pPr>
            <a:r>
              <a:rPr dirty="0" sz="2100" spc="5">
                <a:latin typeface="宋体"/>
                <a:cs typeface="宋体"/>
              </a:rPr>
              <a:t>用户测试</a:t>
            </a:r>
            <a:endParaRPr sz="2100">
              <a:latin typeface="宋体"/>
              <a:cs typeface="宋体"/>
            </a:endParaRPr>
          </a:p>
        </p:txBody>
      </p:sp>
      <p:sp>
        <p:nvSpPr>
          <p:cNvPr id="10" name="object 10"/>
          <p:cNvSpPr/>
          <p:nvPr/>
        </p:nvSpPr>
        <p:spPr>
          <a:xfrm>
            <a:off x="4530206" y="3716437"/>
            <a:ext cx="1572916" cy="867373"/>
          </a:xfrm>
          <a:prstGeom prst="rect">
            <a:avLst/>
          </a:prstGeom>
          <a:blipFill>
            <a:blip r:embed="rId5" cstate="print"/>
            <a:stretch>
              <a:fillRect/>
            </a:stretch>
          </a:blipFill>
        </p:spPr>
        <p:txBody>
          <a:bodyPr wrap="square" lIns="0" tIns="0" rIns="0" bIns="0" rtlCol="0"/>
          <a:lstStyle/>
          <a:p/>
        </p:txBody>
      </p:sp>
      <p:sp>
        <p:nvSpPr>
          <p:cNvPr id="11" name="object 11"/>
          <p:cNvSpPr/>
          <p:nvPr/>
        </p:nvSpPr>
        <p:spPr>
          <a:xfrm>
            <a:off x="6241427" y="4812284"/>
            <a:ext cx="542544" cy="389889"/>
          </a:xfrm>
          <a:prstGeom prst="rect">
            <a:avLst/>
          </a:prstGeom>
          <a:blipFill>
            <a:blip r:embed="rId6" cstate="print"/>
            <a:stretch>
              <a:fillRect/>
            </a:stretch>
          </a:blipFill>
        </p:spPr>
        <p:txBody>
          <a:bodyPr wrap="square" lIns="0" tIns="0" rIns="0" bIns="0" rtlCol="0"/>
          <a:lstStyle/>
          <a:p/>
        </p:txBody>
      </p:sp>
      <p:sp>
        <p:nvSpPr>
          <p:cNvPr id="12" name="object 12"/>
          <p:cNvSpPr/>
          <p:nvPr/>
        </p:nvSpPr>
        <p:spPr>
          <a:xfrm>
            <a:off x="4454537" y="4247388"/>
            <a:ext cx="792480" cy="1088390"/>
          </a:xfrm>
          <a:custGeom>
            <a:avLst/>
            <a:gdLst/>
            <a:ahLst/>
            <a:cxnLst/>
            <a:rect l="l" t="t" r="r" b="b"/>
            <a:pathLst>
              <a:path w="792479" h="1088389">
                <a:moveTo>
                  <a:pt x="256793" y="1088136"/>
                </a:moveTo>
                <a:lnTo>
                  <a:pt x="256793" y="313182"/>
                </a:lnTo>
                <a:lnTo>
                  <a:pt x="0" y="701040"/>
                </a:lnTo>
                <a:lnTo>
                  <a:pt x="256793" y="1088136"/>
                </a:lnTo>
                <a:close/>
              </a:path>
              <a:path w="792479" h="1088389">
                <a:moveTo>
                  <a:pt x="792479" y="0"/>
                </a:moveTo>
                <a:lnTo>
                  <a:pt x="789431" y="0"/>
                </a:lnTo>
                <a:lnTo>
                  <a:pt x="784097" y="54102"/>
                </a:lnTo>
                <a:lnTo>
                  <a:pt x="761999" y="111252"/>
                </a:lnTo>
                <a:lnTo>
                  <a:pt x="743847" y="148539"/>
                </a:lnTo>
                <a:lnTo>
                  <a:pt x="720857" y="186448"/>
                </a:lnTo>
                <a:lnTo>
                  <a:pt x="693581" y="224478"/>
                </a:lnTo>
                <a:lnTo>
                  <a:pt x="662570" y="262129"/>
                </a:lnTo>
                <a:lnTo>
                  <a:pt x="628375" y="298901"/>
                </a:lnTo>
                <a:lnTo>
                  <a:pt x="591548" y="334292"/>
                </a:lnTo>
                <a:lnTo>
                  <a:pt x="552638" y="367805"/>
                </a:lnTo>
                <a:lnTo>
                  <a:pt x="512198" y="398937"/>
                </a:lnTo>
                <a:lnTo>
                  <a:pt x="470778" y="427190"/>
                </a:lnTo>
                <a:lnTo>
                  <a:pt x="428930" y="452062"/>
                </a:lnTo>
                <a:lnTo>
                  <a:pt x="387204" y="473054"/>
                </a:lnTo>
                <a:lnTo>
                  <a:pt x="346151" y="489665"/>
                </a:lnTo>
                <a:lnTo>
                  <a:pt x="306323" y="501395"/>
                </a:lnTo>
                <a:lnTo>
                  <a:pt x="256793" y="507492"/>
                </a:lnTo>
                <a:lnTo>
                  <a:pt x="256793" y="894588"/>
                </a:lnTo>
                <a:lnTo>
                  <a:pt x="368807" y="832104"/>
                </a:lnTo>
                <a:lnTo>
                  <a:pt x="467105" y="763524"/>
                </a:lnTo>
                <a:lnTo>
                  <a:pt x="549401" y="692658"/>
                </a:lnTo>
                <a:lnTo>
                  <a:pt x="617219" y="613410"/>
                </a:lnTo>
                <a:lnTo>
                  <a:pt x="675131" y="531876"/>
                </a:lnTo>
                <a:lnTo>
                  <a:pt x="718565" y="441959"/>
                </a:lnTo>
                <a:lnTo>
                  <a:pt x="754379" y="343662"/>
                </a:lnTo>
                <a:lnTo>
                  <a:pt x="775715" y="236982"/>
                </a:lnTo>
                <a:lnTo>
                  <a:pt x="789431" y="122682"/>
                </a:lnTo>
                <a:lnTo>
                  <a:pt x="792479" y="0"/>
                </a:lnTo>
                <a:close/>
              </a:path>
            </a:pathLst>
          </a:custGeom>
          <a:solidFill>
            <a:srgbClr val="FF0000"/>
          </a:solidFill>
        </p:spPr>
        <p:txBody>
          <a:bodyPr wrap="square" lIns="0" tIns="0" rIns="0" bIns="0" rtlCol="0"/>
          <a:lstStyle/>
          <a:p/>
        </p:txBody>
      </p:sp>
      <p:sp>
        <p:nvSpPr>
          <p:cNvPr id="13" name="object 13"/>
          <p:cNvSpPr/>
          <p:nvPr/>
        </p:nvSpPr>
        <p:spPr>
          <a:xfrm>
            <a:off x="3780167" y="3122167"/>
            <a:ext cx="1117853" cy="751839"/>
          </a:xfrm>
          <a:prstGeom prst="rect">
            <a:avLst/>
          </a:prstGeom>
          <a:blipFill>
            <a:blip r:embed="rId7" cstate="print"/>
            <a:stretch>
              <a:fillRect/>
            </a:stretch>
          </a:blipFill>
        </p:spPr>
        <p:txBody>
          <a:bodyPr wrap="square" lIns="0" tIns="0" rIns="0" bIns="0" rtlCol="0"/>
          <a:lstStyle/>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3970" rIns="0" bIns="0" rtlCol="0" vert="horz">
            <a:spAutoFit/>
          </a:bodyPr>
          <a:lstStyle/>
          <a:p>
            <a:pPr marL="12700">
              <a:lnSpc>
                <a:spcPct val="100000"/>
              </a:lnSpc>
              <a:spcBef>
                <a:spcPts val="110"/>
              </a:spcBef>
            </a:pPr>
            <a:r>
              <a:rPr dirty="0" spc="10"/>
              <a:t>测试停止的依据</a:t>
            </a:r>
          </a:p>
        </p:txBody>
      </p:sp>
      <p:sp>
        <p:nvSpPr>
          <p:cNvPr id="3" name="object 3"/>
          <p:cNvSpPr txBox="1">
            <a:spLocks noGrp="1"/>
          </p:cNvSpPr>
          <p:nvPr>
            <p:ph type="body" idx="1"/>
          </p:nvPr>
        </p:nvSpPr>
        <p:spPr>
          <a:prstGeom prst="rect"/>
        </p:spPr>
        <p:txBody>
          <a:bodyPr wrap="square" lIns="0" tIns="130810" rIns="0" bIns="0" rtlCol="0" vert="horz">
            <a:spAutoFit/>
          </a:bodyPr>
          <a:lstStyle/>
          <a:p>
            <a:pPr marL="349250" indent="-337185">
              <a:lnSpc>
                <a:spcPct val="100000"/>
              </a:lnSpc>
              <a:spcBef>
                <a:spcPts val="1030"/>
              </a:spcBef>
              <a:buFont typeface="Franklin Gothic Book"/>
              <a:buChar char="■"/>
              <a:tabLst>
                <a:tab pos="349250" algn="l"/>
                <a:tab pos="349885" algn="l"/>
              </a:tabLst>
            </a:pPr>
            <a:r>
              <a:rPr dirty="0"/>
              <a:t>第一类标准：测试超过了预定时间，则停止测试。</a:t>
            </a:r>
          </a:p>
          <a:p>
            <a:pPr marL="349250" indent="-337185">
              <a:lnSpc>
                <a:spcPct val="100000"/>
              </a:lnSpc>
              <a:spcBef>
                <a:spcPts val="930"/>
              </a:spcBef>
              <a:buFont typeface="Franklin Gothic Book"/>
              <a:buChar char="■"/>
              <a:tabLst>
                <a:tab pos="349250" algn="l"/>
                <a:tab pos="349885" algn="l"/>
              </a:tabLst>
            </a:pPr>
            <a:r>
              <a:rPr dirty="0"/>
              <a:t>第二类标准：执行了所有的测试用例，但并没有发现故障，则停止测试。</a:t>
            </a:r>
          </a:p>
          <a:p>
            <a:pPr marL="349250" indent="-337185">
              <a:lnSpc>
                <a:spcPct val="100000"/>
              </a:lnSpc>
              <a:spcBef>
                <a:spcPts val="930"/>
              </a:spcBef>
              <a:buFont typeface="Franklin Gothic Book"/>
              <a:buChar char="■"/>
              <a:tabLst>
                <a:tab pos="349250" algn="l"/>
                <a:tab pos="349885" algn="l"/>
              </a:tabLst>
            </a:pPr>
            <a:r>
              <a:rPr dirty="0"/>
              <a:t>第三类标准：使用特定的测试方案作为判断测试停止的基础。</a:t>
            </a:r>
          </a:p>
          <a:p>
            <a:pPr marL="349250" marR="5080" indent="-337185">
              <a:lnSpc>
                <a:spcPts val="2000"/>
              </a:lnSpc>
              <a:spcBef>
                <a:spcPts val="1060"/>
              </a:spcBef>
              <a:buFont typeface="Franklin Gothic Book"/>
              <a:buChar char="■"/>
              <a:tabLst>
                <a:tab pos="349250" algn="l"/>
                <a:tab pos="349885" algn="l"/>
              </a:tabLst>
            </a:pPr>
            <a:r>
              <a:rPr dirty="0"/>
              <a:t>第四类标准：正面指出停止测试的具体要求，即停止测试的标准可定义为查出某 </a:t>
            </a:r>
            <a:r>
              <a:rPr dirty="0"/>
              <a:t>一预订数目的故障。</a:t>
            </a:r>
          </a:p>
          <a:p>
            <a:pPr marL="349250" indent="-337185">
              <a:lnSpc>
                <a:spcPct val="100000"/>
              </a:lnSpc>
              <a:spcBef>
                <a:spcPts val="880"/>
              </a:spcBef>
              <a:buFont typeface="Franklin Gothic Book"/>
              <a:buChar char="■"/>
              <a:tabLst>
                <a:tab pos="349250" algn="l"/>
                <a:tab pos="349885" algn="l"/>
              </a:tabLst>
            </a:pPr>
            <a:r>
              <a:rPr dirty="0"/>
              <a:t>第五类标准：根据单位时间内查出故障的数量决定是否停止测试。</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21677" y="771905"/>
            <a:ext cx="10071735" cy="6014720"/>
          </a:xfrm>
          <a:custGeom>
            <a:avLst/>
            <a:gdLst/>
            <a:ahLst/>
            <a:cxnLst/>
            <a:rect l="l" t="t" r="r" b="b"/>
            <a:pathLst>
              <a:path w="10071735" h="6014720">
                <a:moveTo>
                  <a:pt x="0" y="6014466"/>
                </a:moveTo>
                <a:lnTo>
                  <a:pt x="10071475" y="6014466"/>
                </a:lnTo>
                <a:lnTo>
                  <a:pt x="10071475" y="0"/>
                </a:lnTo>
                <a:lnTo>
                  <a:pt x="0" y="0"/>
                </a:lnTo>
                <a:lnTo>
                  <a:pt x="0" y="6014466"/>
                </a:lnTo>
                <a:close/>
              </a:path>
            </a:pathLst>
          </a:custGeom>
          <a:solidFill>
            <a:srgbClr val="EFEDE3"/>
          </a:solidFill>
        </p:spPr>
        <p:txBody>
          <a:bodyPr wrap="square" lIns="0" tIns="0" rIns="0" bIns="0" rtlCol="0"/>
          <a:lstStyle/>
          <a:p/>
        </p:txBody>
      </p:sp>
      <p:sp>
        <p:nvSpPr>
          <p:cNvPr id="3" name="object 3"/>
          <p:cNvSpPr/>
          <p:nvPr/>
        </p:nvSpPr>
        <p:spPr>
          <a:xfrm>
            <a:off x="1403" y="771905"/>
            <a:ext cx="420370" cy="6014720"/>
          </a:xfrm>
          <a:custGeom>
            <a:avLst/>
            <a:gdLst/>
            <a:ahLst/>
            <a:cxnLst/>
            <a:rect l="l" t="t" r="r" b="b"/>
            <a:pathLst>
              <a:path w="420370" h="6014720">
                <a:moveTo>
                  <a:pt x="0" y="6014466"/>
                </a:moveTo>
                <a:lnTo>
                  <a:pt x="419867" y="6014466"/>
                </a:lnTo>
                <a:lnTo>
                  <a:pt x="419867" y="0"/>
                </a:lnTo>
                <a:lnTo>
                  <a:pt x="0" y="0"/>
                </a:lnTo>
                <a:lnTo>
                  <a:pt x="0" y="6014466"/>
                </a:lnTo>
                <a:close/>
              </a:path>
            </a:pathLst>
          </a:custGeom>
          <a:solidFill>
            <a:srgbClr val="EFEDE3"/>
          </a:solidFill>
        </p:spPr>
        <p:txBody>
          <a:bodyPr wrap="square" lIns="0" tIns="0" rIns="0" bIns="0" rtlCol="0"/>
          <a:lstStyle/>
          <a:p/>
        </p:txBody>
      </p:sp>
      <p:sp>
        <p:nvSpPr>
          <p:cNvPr id="4" name="object 4"/>
          <p:cNvSpPr/>
          <p:nvPr/>
        </p:nvSpPr>
        <p:spPr>
          <a:xfrm>
            <a:off x="421271" y="772668"/>
            <a:ext cx="200660" cy="6014085"/>
          </a:xfrm>
          <a:custGeom>
            <a:avLst/>
            <a:gdLst/>
            <a:ahLst/>
            <a:cxnLst/>
            <a:rect l="l" t="t" r="r" b="b"/>
            <a:pathLst>
              <a:path w="200659" h="6014084">
                <a:moveTo>
                  <a:pt x="0" y="0"/>
                </a:moveTo>
                <a:lnTo>
                  <a:pt x="0" y="6013704"/>
                </a:lnTo>
                <a:lnTo>
                  <a:pt x="200406" y="6013704"/>
                </a:lnTo>
                <a:lnTo>
                  <a:pt x="200406" y="0"/>
                </a:lnTo>
                <a:lnTo>
                  <a:pt x="0" y="0"/>
                </a:lnTo>
                <a:close/>
              </a:path>
            </a:pathLst>
          </a:custGeom>
          <a:solidFill>
            <a:srgbClr val="191B0E"/>
          </a:solidFill>
        </p:spPr>
        <p:txBody>
          <a:bodyPr wrap="square" lIns="0" tIns="0" rIns="0" bIns="0" rtlCol="0"/>
          <a:lstStyle/>
          <a:p/>
        </p:txBody>
      </p:sp>
      <p:sp>
        <p:nvSpPr>
          <p:cNvPr id="5" name="object 5"/>
          <p:cNvSpPr/>
          <p:nvPr/>
        </p:nvSpPr>
        <p:spPr>
          <a:xfrm>
            <a:off x="9015869" y="838200"/>
            <a:ext cx="1597152" cy="512063"/>
          </a:xfrm>
          <a:prstGeom prst="rect">
            <a:avLst/>
          </a:prstGeom>
          <a:blipFill>
            <a:blip r:embed="rId2" cstate="print"/>
            <a:stretch>
              <a:fillRect/>
            </a:stretch>
          </a:blipFill>
        </p:spPr>
        <p:txBody>
          <a:bodyPr wrap="square" lIns="0" tIns="0" rIns="0" bIns="0" rtlCol="0"/>
          <a:lstStyle/>
          <a:p/>
        </p:txBody>
      </p:sp>
      <p:sp>
        <p:nvSpPr>
          <p:cNvPr id="6" name="object 6"/>
          <p:cNvSpPr txBox="1">
            <a:spLocks noGrp="1"/>
          </p:cNvSpPr>
          <p:nvPr>
            <p:ph type="title"/>
          </p:nvPr>
        </p:nvSpPr>
        <p:spPr>
          <a:xfrm>
            <a:off x="1272673" y="1312418"/>
            <a:ext cx="4827905" cy="560705"/>
          </a:xfrm>
          <a:prstGeom prst="rect"/>
        </p:spPr>
        <p:txBody>
          <a:bodyPr wrap="square" lIns="0" tIns="13970" rIns="0" bIns="0" rtlCol="0" vert="horz">
            <a:spAutoFit/>
          </a:bodyPr>
          <a:lstStyle/>
          <a:p>
            <a:pPr marL="12700">
              <a:lnSpc>
                <a:spcPct val="100000"/>
              </a:lnSpc>
              <a:spcBef>
                <a:spcPts val="110"/>
              </a:spcBef>
            </a:pPr>
            <a:r>
              <a:rPr dirty="0" spc="10"/>
              <a:t>测试驱动开发</a:t>
            </a:r>
            <a:r>
              <a:rPr dirty="0" spc="-5">
                <a:latin typeface="Franklin Gothic Book"/>
                <a:cs typeface="Franklin Gothic Book"/>
              </a:rPr>
              <a:t>TD</a:t>
            </a:r>
            <a:r>
              <a:rPr dirty="0">
                <a:latin typeface="Franklin Gothic Book"/>
                <a:cs typeface="Franklin Gothic Book"/>
              </a:rPr>
              <a:t>D</a:t>
            </a:r>
            <a:r>
              <a:rPr dirty="0" spc="5"/>
              <a:t>的思想</a:t>
            </a:r>
          </a:p>
        </p:txBody>
      </p:sp>
      <p:sp>
        <p:nvSpPr>
          <p:cNvPr id="7" name="object 7"/>
          <p:cNvSpPr/>
          <p:nvPr/>
        </p:nvSpPr>
        <p:spPr>
          <a:xfrm>
            <a:off x="2266073" y="2259736"/>
            <a:ext cx="5935979" cy="3442309"/>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21677" y="771905"/>
            <a:ext cx="10071735" cy="6014720"/>
          </a:xfrm>
          <a:custGeom>
            <a:avLst/>
            <a:gdLst/>
            <a:ahLst/>
            <a:cxnLst/>
            <a:rect l="l" t="t" r="r" b="b"/>
            <a:pathLst>
              <a:path w="10071735" h="6014720">
                <a:moveTo>
                  <a:pt x="0" y="6014466"/>
                </a:moveTo>
                <a:lnTo>
                  <a:pt x="10071475" y="6014466"/>
                </a:lnTo>
                <a:lnTo>
                  <a:pt x="10071475" y="0"/>
                </a:lnTo>
                <a:lnTo>
                  <a:pt x="0" y="0"/>
                </a:lnTo>
                <a:lnTo>
                  <a:pt x="0" y="6014466"/>
                </a:lnTo>
                <a:close/>
              </a:path>
            </a:pathLst>
          </a:custGeom>
          <a:solidFill>
            <a:srgbClr val="EFEDE3"/>
          </a:solidFill>
        </p:spPr>
        <p:txBody>
          <a:bodyPr wrap="square" lIns="0" tIns="0" rIns="0" bIns="0" rtlCol="0"/>
          <a:lstStyle/>
          <a:p/>
        </p:txBody>
      </p:sp>
      <p:sp>
        <p:nvSpPr>
          <p:cNvPr id="3" name="object 3"/>
          <p:cNvSpPr/>
          <p:nvPr/>
        </p:nvSpPr>
        <p:spPr>
          <a:xfrm>
            <a:off x="1403" y="771905"/>
            <a:ext cx="420370" cy="6014720"/>
          </a:xfrm>
          <a:custGeom>
            <a:avLst/>
            <a:gdLst/>
            <a:ahLst/>
            <a:cxnLst/>
            <a:rect l="l" t="t" r="r" b="b"/>
            <a:pathLst>
              <a:path w="420370" h="6014720">
                <a:moveTo>
                  <a:pt x="0" y="6014466"/>
                </a:moveTo>
                <a:lnTo>
                  <a:pt x="419867" y="6014466"/>
                </a:lnTo>
                <a:lnTo>
                  <a:pt x="419867" y="0"/>
                </a:lnTo>
                <a:lnTo>
                  <a:pt x="0" y="0"/>
                </a:lnTo>
                <a:lnTo>
                  <a:pt x="0" y="6014466"/>
                </a:lnTo>
                <a:close/>
              </a:path>
            </a:pathLst>
          </a:custGeom>
          <a:solidFill>
            <a:srgbClr val="EFEDE3"/>
          </a:solidFill>
        </p:spPr>
        <p:txBody>
          <a:bodyPr wrap="square" lIns="0" tIns="0" rIns="0" bIns="0" rtlCol="0"/>
          <a:lstStyle/>
          <a:p/>
        </p:txBody>
      </p:sp>
      <p:sp>
        <p:nvSpPr>
          <p:cNvPr id="4" name="object 4"/>
          <p:cNvSpPr/>
          <p:nvPr/>
        </p:nvSpPr>
        <p:spPr>
          <a:xfrm>
            <a:off x="421271" y="772668"/>
            <a:ext cx="200660" cy="6014085"/>
          </a:xfrm>
          <a:custGeom>
            <a:avLst/>
            <a:gdLst/>
            <a:ahLst/>
            <a:cxnLst/>
            <a:rect l="l" t="t" r="r" b="b"/>
            <a:pathLst>
              <a:path w="200659" h="6014084">
                <a:moveTo>
                  <a:pt x="0" y="0"/>
                </a:moveTo>
                <a:lnTo>
                  <a:pt x="0" y="6013704"/>
                </a:lnTo>
                <a:lnTo>
                  <a:pt x="200406" y="6013704"/>
                </a:lnTo>
                <a:lnTo>
                  <a:pt x="200406" y="0"/>
                </a:lnTo>
                <a:lnTo>
                  <a:pt x="0" y="0"/>
                </a:lnTo>
                <a:close/>
              </a:path>
            </a:pathLst>
          </a:custGeom>
          <a:solidFill>
            <a:srgbClr val="191B0E"/>
          </a:solidFill>
        </p:spPr>
        <p:txBody>
          <a:bodyPr wrap="square" lIns="0" tIns="0" rIns="0" bIns="0" rtlCol="0"/>
          <a:lstStyle/>
          <a:p/>
        </p:txBody>
      </p:sp>
      <p:sp>
        <p:nvSpPr>
          <p:cNvPr id="5" name="object 5"/>
          <p:cNvSpPr/>
          <p:nvPr/>
        </p:nvSpPr>
        <p:spPr>
          <a:xfrm>
            <a:off x="9015869" y="838200"/>
            <a:ext cx="1597152" cy="512063"/>
          </a:xfrm>
          <a:prstGeom prst="rect">
            <a:avLst/>
          </a:prstGeom>
          <a:blipFill>
            <a:blip r:embed="rId2" cstate="print"/>
            <a:stretch>
              <a:fillRect/>
            </a:stretch>
          </a:blipFill>
        </p:spPr>
        <p:txBody>
          <a:bodyPr wrap="square" lIns="0" tIns="0" rIns="0" bIns="0" rtlCol="0"/>
          <a:lstStyle/>
          <a:p/>
        </p:txBody>
      </p:sp>
      <p:sp>
        <p:nvSpPr>
          <p:cNvPr id="6" name="object 6"/>
          <p:cNvSpPr txBox="1">
            <a:spLocks noGrp="1"/>
          </p:cNvSpPr>
          <p:nvPr>
            <p:ph type="title"/>
          </p:nvPr>
        </p:nvSpPr>
        <p:spPr>
          <a:xfrm>
            <a:off x="1272673" y="1312418"/>
            <a:ext cx="4827905" cy="560705"/>
          </a:xfrm>
          <a:prstGeom prst="rect"/>
        </p:spPr>
        <p:txBody>
          <a:bodyPr wrap="square" lIns="0" tIns="13970" rIns="0" bIns="0" rtlCol="0" vert="horz">
            <a:spAutoFit/>
          </a:bodyPr>
          <a:lstStyle/>
          <a:p>
            <a:pPr marL="12700">
              <a:lnSpc>
                <a:spcPct val="100000"/>
              </a:lnSpc>
              <a:spcBef>
                <a:spcPts val="110"/>
              </a:spcBef>
            </a:pPr>
            <a:r>
              <a:rPr dirty="0" spc="10"/>
              <a:t>测试驱动开发</a:t>
            </a:r>
            <a:r>
              <a:rPr dirty="0" spc="-5">
                <a:latin typeface="Franklin Gothic Book"/>
                <a:cs typeface="Franklin Gothic Book"/>
              </a:rPr>
              <a:t>TD</a:t>
            </a:r>
            <a:r>
              <a:rPr dirty="0">
                <a:latin typeface="Franklin Gothic Book"/>
                <a:cs typeface="Franklin Gothic Book"/>
              </a:rPr>
              <a:t>D</a:t>
            </a:r>
            <a:r>
              <a:rPr dirty="0" spc="5"/>
              <a:t>的实践</a:t>
            </a:r>
          </a:p>
        </p:txBody>
      </p:sp>
      <p:sp>
        <p:nvSpPr>
          <p:cNvPr id="7" name="object 7"/>
          <p:cNvSpPr/>
          <p:nvPr/>
        </p:nvSpPr>
        <p:spPr>
          <a:xfrm>
            <a:off x="1983371" y="2596133"/>
            <a:ext cx="6729983" cy="3084576"/>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72673" y="1318661"/>
            <a:ext cx="2700020" cy="605790"/>
          </a:xfrm>
          <a:prstGeom prst="rect">
            <a:avLst/>
          </a:prstGeom>
        </p:spPr>
        <p:txBody>
          <a:bodyPr wrap="square" lIns="0" tIns="7620" rIns="0" bIns="0" rtlCol="0" vert="horz">
            <a:spAutoFit/>
          </a:bodyPr>
          <a:lstStyle/>
          <a:p>
            <a:pPr marL="12700">
              <a:lnSpc>
                <a:spcPct val="100000"/>
              </a:lnSpc>
              <a:spcBef>
                <a:spcPts val="60"/>
              </a:spcBef>
            </a:pPr>
            <a:r>
              <a:rPr dirty="0" sz="3500" spc="10">
                <a:solidFill>
                  <a:srgbClr val="191B0E"/>
                </a:solidFill>
                <a:latin typeface="华文楷体"/>
                <a:cs typeface="华文楷体"/>
              </a:rPr>
              <a:t>软件测试流程</a:t>
            </a:r>
            <a:endParaRPr sz="3500">
              <a:latin typeface="华文楷体"/>
              <a:cs typeface="华文楷体"/>
            </a:endParaRPr>
          </a:p>
        </p:txBody>
      </p:sp>
      <p:sp>
        <p:nvSpPr>
          <p:cNvPr id="3" name="object 3"/>
          <p:cNvSpPr/>
          <p:nvPr/>
        </p:nvSpPr>
        <p:spPr>
          <a:xfrm>
            <a:off x="2183015" y="2850642"/>
            <a:ext cx="416559" cy="2216150"/>
          </a:xfrm>
          <a:custGeom>
            <a:avLst/>
            <a:gdLst/>
            <a:ahLst/>
            <a:cxnLst/>
            <a:rect l="l" t="t" r="r" b="b"/>
            <a:pathLst>
              <a:path w="416560" h="2216150">
                <a:moveTo>
                  <a:pt x="416052" y="2215896"/>
                </a:moveTo>
                <a:lnTo>
                  <a:pt x="416052" y="0"/>
                </a:lnTo>
                <a:lnTo>
                  <a:pt x="0" y="0"/>
                </a:lnTo>
                <a:lnTo>
                  <a:pt x="0" y="2215896"/>
                </a:lnTo>
                <a:lnTo>
                  <a:pt x="5334" y="2215896"/>
                </a:lnTo>
                <a:lnTo>
                  <a:pt x="5334" y="10668"/>
                </a:lnTo>
                <a:lnTo>
                  <a:pt x="11430" y="5333"/>
                </a:lnTo>
                <a:lnTo>
                  <a:pt x="11430" y="10668"/>
                </a:lnTo>
                <a:lnTo>
                  <a:pt x="405384" y="10668"/>
                </a:lnTo>
                <a:lnTo>
                  <a:pt x="405384" y="5333"/>
                </a:lnTo>
                <a:lnTo>
                  <a:pt x="410718" y="10668"/>
                </a:lnTo>
                <a:lnTo>
                  <a:pt x="410718" y="2215896"/>
                </a:lnTo>
                <a:lnTo>
                  <a:pt x="416052" y="2215896"/>
                </a:lnTo>
                <a:close/>
              </a:path>
              <a:path w="416560" h="2216150">
                <a:moveTo>
                  <a:pt x="11430" y="10668"/>
                </a:moveTo>
                <a:lnTo>
                  <a:pt x="11430" y="5333"/>
                </a:lnTo>
                <a:lnTo>
                  <a:pt x="5334" y="10668"/>
                </a:lnTo>
                <a:lnTo>
                  <a:pt x="11430" y="10668"/>
                </a:lnTo>
                <a:close/>
              </a:path>
              <a:path w="416560" h="2216150">
                <a:moveTo>
                  <a:pt x="11430" y="2205228"/>
                </a:moveTo>
                <a:lnTo>
                  <a:pt x="11430" y="10668"/>
                </a:lnTo>
                <a:lnTo>
                  <a:pt x="5334" y="10668"/>
                </a:lnTo>
                <a:lnTo>
                  <a:pt x="5334" y="2205228"/>
                </a:lnTo>
                <a:lnTo>
                  <a:pt x="11430" y="2205228"/>
                </a:lnTo>
                <a:close/>
              </a:path>
              <a:path w="416560" h="2216150">
                <a:moveTo>
                  <a:pt x="410718" y="2205228"/>
                </a:moveTo>
                <a:lnTo>
                  <a:pt x="5334" y="2205228"/>
                </a:lnTo>
                <a:lnTo>
                  <a:pt x="11430" y="2210561"/>
                </a:lnTo>
                <a:lnTo>
                  <a:pt x="11430" y="2215896"/>
                </a:lnTo>
                <a:lnTo>
                  <a:pt x="405384" y="2215896"/>
                </a:lnTo>
                <a:lnTo>
                  <a:pt x="405384" y="2210561"/>
                </a:lnTo>
                <a:lnTo>
                  <a:pt x="410718" y="2205228"/>
                </a:lnTo>
                <a:close/>
              </a:path>
              <a:path w="416560" h="2216150">
                <a:moveTo>
                  <a:pt x="11430" y="2215896"/>
                </a:moveTo>
                <a:lnTo>
                  <a:pt x="11430" y="2210561"/>
                </a:lnTo>
                <a:lnTo>
                  <a:pt x="5334" y="2205228"/>
                </a:lnTo>
                <a:lnTo>
                  <a:pt x="5334" y="2215896"/>
                </a:lnTo>
                <a:lnTo>
                  <a:pt x="11430" y="2215896"/>
                </a:lnTo>
                <a:close/>
              </a:path>
              <a:path w="416560" h="2216150">
                <a:moveTo>
                  <a:pt x="410718" y="10668"/>
                </a:moveTo>
                <a:lnTo>
                  <a:pt x="405384" y="5333"/>
                </a:lnTo>
                <a:lnTo>
                  <a:pt x="405384" y="10668"/>
                </a:lnTo>
                <a:lnTo>
                  <a:pt x="410718" y="10668"/>
                </a:lnTo>
                <a:close/>
              </a:path>
              <a:path w="416560" h="2216150">
                <a:moveTo>
                  <a:pt x="410718" y="2205228"/>
                </a:moveTo>
                <a:lnTo>
                  <a:pt x="410718" y="10668"/>
                </a:lnTo>
                <a:lnTo>
                  <a:pt x="405384" y="10668"/>
                </a:lnTo>
                <a:lnTo>
                  <a:pt x="405384" y="2205228"/>
                </a:lnTo>
                <a:lnTo>
                  <a:pt x="410718" y="2205228"/>
                </a:lnTo>
                <a:close/>
              </a:path>
              <a:path w="416560" h="2216150">
                <a:moveTo>
                  <a:pt x="410718" y="2215896"/>
                </a:moveTo>
                <a:lnTo>
                  <a:pt x="410718" y="2205228"/>
                </a:lnTo>
                <a:lnTo>
                  <a:pt x="405384" y="2210561"/>
                </a:lnTo>
                <a:lnTo>
                  <a:pt x="405384" y="2215896"/>
                </a:lnTo>
                <a:lnTo>
                  <a:pt x="410718" y="2215896"/>
                </a:lnTo>
                <a:close/>
              </a:path>
            </a:pathLst>
          </a:custGeom>
          <a:solidFill>
            <a:srgbClr val="000000"/>
          </a:solidFill>
        </p:spPr>
        <p:txBody>
          <a:bodyPr wrap="square" lIns="0" tIns="0" rIns="0" bIns="0" rtlCol="0"/>
          <a:lstStyle/>
          <a:p/>
        </p:txBody>
      </p:sp>
      <p:sp>
        <p:nvSpPr>
          <p:cNvPr id="4" name="object 4"/>
          <p:cNvSpPr/>
          <p:nvPr/>
        </p:nvSpPr>
        <p:spPr>
          <a:xfrm>
            <a:off x="2896247" y="2850642"/>
            <a:ext cx="416559" cy="2216150"/>
          </a:xfrm>
          <a:custGeom>
            <a:avLst/>
            <a:gdLst/>
            <a:ahLst/>
            <a:cxnLst/>
            <a:rect l="l" t="t" r="r" b="b"/>
            <a:pathLst>
              <a:path w="416560" h="2216150">
                <a:moveTo>
                  <a:pt x="416052" y="2215896"/>
                </a:moveTo>
                <a:lnTo>
                  <a:pt x="416052" y="0"/>
                </a:lnTo>
                <a:lnTo>
                  <a:pt x="0" y="0"/>
                </a:lnTo>
                <a:lnTo>
                  <a:pt x="0" y="2215896"/>
                </a:lnTo>
                <a:lnTo>
                  <a:pt x="5334" y="2215896"/>
                </a:lnTo>
                <a:lnTo>
                  <a:pt x="5334" y="10668"/>
                </a:lnTo>
                <a:lnTo>
                  <a:pt x="10668" y="5333"/>
                </a:lnTo>
                <a:lnTo>
                  <a:pt x="10668" y="10668"/>
                </a:lnTo>
                <a:lnTo>
                  <a:pt x="404622" y="10668"/>
                </a:lnTo>
                <a:lnTo>
                  <a:pt x="404622" y="5333"/>
                </a:lnTo>
                <a:lnTo>
                  <a:pt x="410718" y="10668"/>
                </a:lnTo>
                <a:lnTo>
                  <a:pt x="410718" y="2215896"/>
                </a:lnTo>
                <a:lnTo>
                  <a:pt x="416052" y="2215896"/>
                </a:lnTo>
                <a:close/>
              </a:path>
              <a:path w="416560" h="2216150">
                <a:moveTo>
                  <a:pt x="10668" y="10668"/>
                </a:moveTo>
                <a:lnTo>
                  <a:pt x="10668" y="5333"/>
                </a:lnTo>
                <a:lnTo>
                  <a:pt x="5334" y="10668"/>
                </a:lnTo>
                <a:lnTo>
                  <a:pt x="10668" y="10668"/>
                </a:lnTo>
                <a:close/>
              </a:path>
              <a:path w="416560" h="2216150">
                <a:moveTo>
                  <a:pt x="10668" y="2205228"/>
                </a:moveTo>
                <a:lnTo>
                  <a:pt x="10668" y="10668"/>
                </a:lnTo>
                <a:lnTo>
                  <a:pt x="5334" y="10668"/>
                </a:lnTo>
                <a:lnTo>
                  <a:pt x="5334" y="2205228"/>
                </a:lnTo>
                <a:lnTo>
                  <a:pt x="10668" y="2205228"/>
                </a:lnTo>
                <a:close/>
              </a:path>
              <a:path w="416560" h="2216150">
                <a:moveTo>
                  <a:pt x="410718" y="2205228"/>
                </a:moveTo>
                <a:lnTo>
                  <a:pt x="5334" y="2205228"/>
                </a:lnTo>
                <a:lnTo>
                  <a:pt x="10668" y="2210561"/>
                </a:lnTo>
                <a:lnTo>
                  <a:pt x="10668" y="2215896"/>
                </a:lnTo>
                <a:lnTo>
                  <a:pt x="404622" y="2215896"/>
                </a:lnTo>
                <a:lnTo>
                  <a:pt x="404622" y="2210561"/>
                </a:lnTo>
                <a:lnTo>
                  <a:pt x="410718" y="2205228"/>
                </a:lnTo>
                <a:close/>
              </a:path>
              <a:path w="416560" h="2216150">
                <a:moveTo>
                  <a:pt x="10668" y="2215896"/>
                </a:moveTo>
                <a:lnTo>
                  <a:pt x="10668" y="2210561"/>
                </a:lnTo>
                <a:lnTo>
                  <a:pt x="5334" y="2205228"/>
                </a:lnTo>
                <a:lnTo>
                  <a:pt x="5334" y="2215896"/>
                </a:lnTo>
                <a:lnTo>
                  <a:pt x="10668" y="2215896"/>
                </a:lnTo>
                <a:close/>
              </a:path>
              <a:path w="416560" h="2216150">
                <a:moveTo>
                  <a:pt x="410718" y="10668"/>
                </a:moveTo>
                <a:lnTo>
                  <a:pt x="404622" y="5333"/>
                </a:lnTo>
                <a:lnTo>
                  <a:pt x="404622" y="10668"/>
                </a:lnTo>
                <a:lnTo>
                  <a:pt x="410718" y="10668"/>
                </a:lnTo>
                <a:close/>
              </a:path>
              <a:path w="416560" h="2216150">
                <a:moveTo>
                  <a:pt x="410718" y="2205228"/>
                </a:moveTo>
                <a:lnTo>
                  <a:pt x="410718" y="10668"/>
                </a:lnTo>
                <a:lnTo>
                  <a:pt x="404622" y="10668"/>
                </a:lnTo>
                <a:lnTo>
                  <a:pt x="404622" y="2205228"/>
                </a:lnTo>
                <a:lnTo>
                  <a:pt x="410718" y="2205228"/>
                </a:lnTo>
                <a:close/>
              </a:path>
              <a:path w="416560" h="2216150">
                <a:moveTo>
                  <a:pt x="410718" y="2215896"/>
                </a:moveTo>
                <a:lnTo>
                  <a:pt x="410718" y="2205228"/>
                </a:lnTo>
                <a:lnTo>
                  <a:pt x="404622" y="2210561"/>
                </a:lnTo>
                <a:lnTo>
                  <a:pt x="404622" y="2215896"/>
                </a:lnTo>
                <a:lnTo>
                  <a:pt x="410718" y="2215896"/>
                </a:lnTo>
                <a:close/>
              </a:path>
            </a:pathLst>
          </a:custGeom>
          <a:solidFill>
            <a:srgbClr val="000000"/>
          </a:solidFill>
        </p:spPr>
        <p:txBody>
          <a:bodyPr wrap="square" lIns="0" tIns="0" rIns="0" bIns="0" rtlCol="0"/>
          <a:lstStyle/>
          <a:p/>
        </p:txBody>
      </p:sp>
      <p:sp>
        <p:nvSpPr>
          <p:cNvPr id="5" name="object 5"/>
          <p:cNvSpPr/>
          <p:nvPr/>
        </p:nvSpPr>
        <p:spPr>
          <a:xfrm>
            <a:off x="3608717" y="2850642"/>
            <a:ext cx="416559" cy="2216150"/>
          </a:xfrm>
          <a:custGeom>
            <a:avLst/>
            <a:gdLst/>
            <a:ahLst/>
            <a:cxnLst/>
            <a:rect l="l" t="t" r="r" b="b"/>
            <a:pathLst>
              <a:path w="416560" h="2216150">
                <a:moveTo>
                  <a:pt x="416051" y="2215896"/>
                </a:moveTo>
                <a:lnTo>
                  <a:pt x="416051" y="0"/>
                </a:lnTo>
                <a:lnTo>
                  <a:pt x="0" y="0"/>
                </a:lnTo>
                <a:lnTo>
                  <a:pt x="0" y="2215896"/>
                </a:lnTo>
                <a:lnTo>
                  <a:pt x="5333" y="2215896"/>
                </a:lnTo>
                <a:lnTo>
                  <a:pt x="5333" y="10668"/>
                </a:lnTo>
                <a:lnTo>
                  <a:pt x="11429" y="5333"/>
                </a:lnTo>
                <a:lnTo>
                  <a:pt x="11429" y="10668"/>
                </a:lnTo>
                <a:lnTo>
                  <a:pt x="405383" y="10668"/>
                </a:lnTo>
                <a:lnTo>
                  <a:pt x="405383" y="5333"/>
                </a:lnTo>
                <a:lnTo>
                  <a:pt x="410717" y="10668"/>
                </a:lnTo>
                <a:lnTo>
                  <a:pt x="410717" y="2215896"/>
                </a:lnTo>
                <a:lnTo>
                  <a:pt x="416051" y="2215896"/>
                </a:lnTo>
                <a:close/>
              </a:path>
              <a:path w="416560" h="2216150">
                <a:moveTo>
                  <a:pt x="11429" y="10668"/>
                </a:moveTo>
                <a:lnTo>
                  <a:pt x="11429" y="5333"/>
                </a:lnTo>
                <a:lnTo>
                  <a:pt x="5333" y="10668"/>
                </a:lnTo>
                <a:lnTo>
                  <a:pt x="11429" y="10668"/>
                </a:lnTo>
                <a:close/>
              </a:path>
              <a:path w="416560" h="2216150">
                <a:moveTo>
                  <a:pt x="11429" y="2205228"/>
                </a:moveTo>
                <a:lnTo>
                  <a:pt x="11429" y="10668"/>
                </a:lnTo>
                <a:lnTo>
                  <a:pt x="5333" y="10668"/>
                </a:lnTo>
                <a:lnTo>
                  <a:pt x="5333" y="2205228"/>
                </a:lnTo>
                <a:lnTo>
                  <a:pt x="11429" y="2205228"/>
                </a:lnTo>
                <a:close/>
              </a:path>
              <a:path w="416560" h="2216150">
                <a:moveTo>
                  <a:pt x="410717" y="2205228"/>
                </a:moveTo>
                <a:lnTo>
                  <a:pt x="5333" y="2205228"/>
                </a:lnTo>
                <a:lnTo>
                  <a:pt x="11429" y="2210561"/>
                </a:lnTo>
                <a:lnTo>
                  <a:pt x="11429" y="2215896"/>
                </a:lnTo>
                <a:lnTo>
                  <a:pt x="405383" y="2215896"/>
                </a:lnTo>
                <a:lnTo>
                  <a:pt x="405383" y="2210561"/>
                </a:lnTo>
                <a:lnTo>
                  <a:pt x="410717" y="2205228"/>
                </a:lnTo>
                <a:close/>
              </a:path>
              <a:path w="416560" h="2216150">
                <a:moveTo>
                  <a:pt x="11429" y="2215896"/>
                </a:moveTo>
                <a:lnTo>
                  <a:pt x="11429" y="2210561"/>
                </a:lnTo>
                <a:lnTo>
                  <a:pt x="5333" y="2205228"/>
                </a:lnTo>
                <a:lnTo>
                  <a:pt x="5333" y="2215896"/>
                </a:lnTo>
                <a:lnTo>
                  <a:pt x="11429" y="2215896"/>
                </a:lnTo>
                <a:close/>
              </a:path>
              <a:path w="416560" h="2216150">
                <a:moveTo>
                  <a:pt x="410717" y="10668"/>
                </a:moveTo>
                <a:lnTo>
                  <a:pt x="405383" y="5333"/>
                </a:lnTo>
                <a:lnTo>
                  <a:pt x="405383" y="10668"/>
                </a:lnTo>
                <a:lnTo>
                  <a:pt x="410717" y="10668"/>
                </a:lnTo>
                <a:close/>
              </a:path>
              <a:path w="416560" h="2216150">
                <a:moveTo>
                  <a:pt x="410717" y="2205228"/>
                </a:moveTo>
                <a:lnTo>
                  <a:pt x="410717" y="10668"/>
                </a:lnTo>
                <a:lnTo>
                  <a:pt x="405383" y="10668"/>
                </a:lnTo>
                <a:lnTo>
                  <a:pt x="405383" y="2205228"/>
                </a:lnTo>
                <a:lnTo>
                  <a:pt x="410717" y="2205228"/>
                </a:lnTo>
                <a:close/>
              </a:path>
              <a:path w="416560" h="2216150">
                <a:moveTo>
                  <a:pt x="410717" y="2215896"/>
                </a:moveTo>
                <a:lnTo>
                  <a:pt x="410717" y="2205228"/>
                </a:lnTo>
                <a:lnTo>
                  <a:pt x="405383" y="2210561"/>
                </a:lnTo>
                <a:lnTo>
                  <a:pt x="405383" y="2215896"/>
                </a:lnTo>
                <a:lnTo>
                  <a:pt x="410717" y="2215896"/>
                </a:lnTo>
                <a:close/>
              </a:path>
            </a:pathLst>
          </a:custGeom>
          <a:solidFill>
            <a:srgbClr val="000000"/>
          </a:solidFill>
        </p:spPr>
        <p:txBody>
          <a:bodyPr wrap="square" lIns="0" tIns="0" rIns="0" bIns="0" rtlCol="0"/>
          <a:lstStyle/>
          <a:p/>
        </p:txBody>
      </p:sp>
      <p:sp>
        <p:nvSpPr>
          <p:cNvPr id="6" name="object 6"/>
          <p:cNvSpPr/>
          <p:nvPr/>
        </p:nvSpPr>
        <p:spPr>
          <a:xfrm>
            <a:off x="4321187" y="2850642"/>
            <a:ext cx="417195" cy="2216150"/>
          </a:xfrm>
          <a:custGeom>
            <a:avLst/>
            <a:gdLst/>
            <a:ahLst/>
            <a:cxnLst/>
            <a:rect l="l" t="t" r="r" b="b"/>
            <a:pathLst>
              <a:path w="417195" h="2216150">
                <a:moveTo>
                  <a:pt x="416813" y="2215896"/>
                </a:moveTo>
                <a:lnTo>
                  <a:pt x="416813" y="0"/>
                </a:lnTo>
                <a:lnTo>
                  <a:pt x="0" y="0"/>
                </a:lnTo>
                <a:lnTo>
                  <a:pt x="0" y="2215896"/>
                </a:lnTo>
                <a:lnTo>
                  <a:pt x="6096" y="2215896"/>
                </a:lnTo>
                <a:lnTo>
                  <a:pt x="6096" y="10668"/>
                </a:lnTo>
                <a:lnTo>
                  <a:pt x="11430" y="5333"/>
                </a:lnTo>
                <a:lnTo>
                  <a:pt x="11430" y="10668"/>
                </a:lnTo>
                <a:lnTo>
                  <a:pt x="405384" y="10668"/>
                </a:lnTo>
                <a:lnTo>
                  <a:pt x="405384" y="5333"/>
                </a:lnTo>
                <a:lnTo>
                  <a:pt x="410718" y="10668"/>
                </a:lnTo>
                <a:lnTo>
                  <a:pt x="410718" y="2215896"/>
                </a:lnTo>
                <a:lnTo>
                  <a:pt x="416813" y="2215896"/>
                </a:lnTo>
                <a:close/>
              </a:path>
              <a:path w="417195" h="2216150">
                <a:moveTo>
                  <a:pt x="11430" y="10668"/>
                </a:moveTo>
                <a:lnTo>
                  <a:pt x="11430" y="5333"/>
                </a:lnTo>
                <a:lnTo>
                  <a:pt x="6096" y="10668"/>
                </a:lnTo>
                <a:lnTo>
                  <a:pt x="11430" y="10668"/>
                </a:lnTo>
                <a:close/>
              </a:path>
              <a:path w="417195" h="2216150">
                <a:moveTo>
                  <a:pt x="11430" y="2205228"/>
                </a:moveTo>
                <a:lnTo>
                  <a:pt x="11430" y="10668"/>
                </a:lnTo>
                <a:lnTo>
                  <a:pt x="6096" y="10668"/>
                </a:lnTo>
                <a:lnTo>
                  <a:pt x="6096" y="2205228"/>
                </a:lnTo>
                <a:lnTo>
                  <a:pt x="11430" y="2205228"/>
                </a:lnTo>
                <a:close/>
              </a:path>
              <a:path w="417195" h="2216150">
                <a:moveTo>
                  <a:pt x="410718" y="2205228"/>
                </a:moveTo>
                <a:lnTo>
                  <a:pt x="6096" y="2205228"/>
                </a:lnTo>
                <a:lnTo>
                  <a:pt x="11430" y="2210561"/>
                </a:lnTo>
                <a:lnTo>
                  <a:pt x="11430" y="2215896"/>
                </a:lnTo>
                <a:lnTo>
                  <a:pt x="405384" y="2215896"/>
                </a:lnTo>
                <a:lnTo>
                  <a:pt x="405384" y="2210561"/>
                </a:lnTo>
                <a:lnTo>
                  <a:pt x="410718" y="2205228"/>
                </a:lnTo>
                <a:close/>
              </a:path>
              <a:path w="417195" h="2216150">
                <a:moveTo>
                  <a:pt x="11430" y="2215896"/>
                </a:moveTo>
                <a:lnTo>
                  <a:pt x="11430" y="2210561"/>
                </a:lnTo>
                <a:lnTo>
                  <a:pt x="6096" y="2205228"/>
                </a:lnTo>
                <a:lnTo>
                  <a:pt x="6096" y="2215896"/>
                </a:lnTo>
                <a:lnTo>
                  <a:pt x="11430" y="2215896"/>
                </a:lnTo>
                <a:close/>
              </a:path>
              <a:path w="417195" h="2216150">
                <a:moveTo>
                  <a:pt x="410718" y="10668"/>
                </a:moveTo>
                <a:lnTo>
                  <a:pt x="405384" y="5333"/>
                </a:lnTo>
                <a:lnTo>
                  <a:pt x="405384" y="10668"/>
                </a:lnTo>
                <a:lnTo>
                  <a:pt x="410718" y="10668"/>
                </a:lnTo>
                <a:close/>
              </a:path>
              <a:path w="417195" h="2216150">
                <a:moveTo>
                  <a:pt x="410718" y="2205228"/>
                </a:moveTo>
                <a:lnTo>
                  <a:pt x="410718" y="10668"/>
                </a:lnTo>
                <a:lnTo>
                  <a:pt x="405384" y="10668"/>
                </a:lnTo>
                <a:lnTo>
                  <a:pt x="405384" y="2205228"/>
                </a:lnTo>
                <a:lnTo>
                  <a:pt x="410718" y="2205228"/>
                </a:lnTo>
                <a:close/>
              </a:path>
              <a:path w="417195" h="2216150">
                <a:moveTo>
                  <a:pt x="410718" y="2215896"/>
                </a:moveTo>
                <a:lnTo>
                  <a:pt x="410718" y="2205228"/>
                </a:lnTo>
                <a:lnTo>
                  <a:pt x="405384" y="2210561"/>
                </a:lnTo>
                <a:lnTo>
                  <a:pt x="405384" y="2215896"/>
                </a:lnTo>
                <a:lnTo>
                  <a:pt x="410718" y="2215896"/>
                </a:lnTo>
                <a:close/>
              </a:path>
            </a:pathLst>
          </a:custGeom>
          <a:solidFill>
            <a:srgbClr val="000000"/>
          </a:solidFill>
        </p:spPr>
        <p:txBody>
          <a:bodyPr wrap="square" lIns="0" tIns="0" rIns="0" bIns="0" rtlCol="0"/>
          <a:lstStyle/>
          <a:p/>
        </p:txBody>
      </p:sp>
      <p:sp>
        <p:nvSpPr>
          <p:cNvPr id="7" name="object 7"/>
          <p:cNvSpPr/>
          <p:nvPr/>
        </p:nvSpPr>
        <p:spPr>
          <a:xfrm>
            <a:off x="5034419" y="2850642"/>
            <a:ext cx="416559" cy="2216150"/>
          </a:xfrm>
          <a:custGeom>
            <a:avLst/>
            <a:gdLst/>
            <a:ahLst/>
            <a:cxnLst/>
            <a:rect l="l" t="t" r="r" b="b"/>
            <a:pathLst>
              <a:path w="416560" h="2216150">
                <a:moveTo>
                  <a:pt x="416051" y="2215896"/>
                </a:moveTo>
                <a:lnTo>
                  <a:pt x="416051" y="0"/>
                </a:lnTo>
                <a:lnTo>
                  <a:pt x="0" y="0"/>
                </a:lnTo>
                <a:lnTo>
                  <a:pt x="0" y="2215896"/>
                </a:lnTo>
                <a:lnTo>
                  <a:pt x="5334" y="2215896"/>
                </a:lnTo>
                <a:lnTo>
                  <a:pt x="5334" y="10668"/>
                </a:lnTo>
                <a:lnTo>
                  <a:pt x="10667" y="5333"/>
                </a:lnTo>
                <a:lnTo>
                  <a:pt x="10667" y="10668"/>
                </a:lnTo>
                <a:lnTo>
                  <a:pt x="405384" y="10668"/>
                </a:lnTo>
                <a:lnTo>
                  <a:pt x="405384" y="5333"/>
                </a:lnTo>
                <a:lnTo>
                  <a:pt x="410717" y="10668"/>
                </a:lnTo>
                <a:lnTo>
                  <a:pt x="410717" y="2215896"/>
                </a:lnTo>
                <a:lnTo>
                  <a:pt x="416051" y="2215896"/>
                </a:lnTo>
                <a:close/>
              </a:path>
              <a:path w="416560" h="2216150">
                <a:moveTo>
                  <a:pt x="10667" y="10668"/>
                </a:moveTo>
                <a:lnTo>
                  <a:pt x="10667" y="5333"/>
                </a:lnTo>
                <a:lnTo>
                  <a:pt x="5334" y="10668"/>
                </a:lnTo>
                <a:lnTo>
                  <a:pt x="10667" y="10668"/>
                </a:lnTo>
                <a:close/>
              </a:path>
              <a:path w="416560" h="2216150">
                <a:moveTo>
                  <a:pt x="10667" y="2205228"/>
                </a:moveTo>
                <a:lnTo>
                  <a:pt x="10667" y="10668"/>
                </a:lnTo>
                <a:lnTo>
                  <a:pt x="5334" y="10668"/>
                </a:lnTo>
                <a:lnTo>
                  <a:pt x="5334" y="2205228"/>
                </a:lnTo>
                <a:lnTo>
                  <a:pt x="10667" y="2205228"/>
                </a:lnTo>
                <a:close/>
              </a:path>
              <a:path w="416560" h="2216150">
                <a:moveTo>
                  <a:pt x="410717" y="2205228"/>
                </a:moveTo>
                <a:lnTo>
                  <a:pt x="5334" y="2205228"/>
                </a:lnTo>
                <a:lnTo>
                  <a:pt x="10667" y="2210561"/>
                </a:lnTo>
                <a:lnTo>
                  <a:pt x="10667" y="2215896"/>
                </a:lnTo>
                <a:lnTo>
                  <a:pt x="405384" y="2215896"/>
                </a:lnTo>
                <a:lnTo>
                  <a:pt x="405384" y="2210561"/>
                </a:lnTo>
                <a:lnTo>
                  <a:pt x="410717" y="2205228"/>
                </a:lnTo>
                <a:close/>
              </a:path>
              <a:path w="416560" h="2216150">
                <a:moveTo>
                  <a:pt x="10667" y="2215896"/>
                </a:moveTo>
                <a:lnTo>
                  <a:pt x="10667" y="2210561"/>
                </a:lnTo>
                <a:lnTo>
                  <a:pt x="5334" y="2205228"/>
                </a:lnTo>
                <a:lnTo>
                  <a:pt x="5334" y="2215896"/>
                </a:lnTo>
                <a:lnTo>
                  <a:pt x="10667" y="2215896"/>
                </a:lnTo>
                <a:close/>
              </a:path>
              <a:path w="416560" h="2216150">
                <a:moveTo>
                  <a:pt x="410717" y="10668"/>
                </a:moveTo>
                <a:lnTo>
                  <a:pt x="405384" y="5333"/>
                </a:lnTo>
                <a:lnTo>
                  <a:pt x="405384" y="10668"/>
                </a:lnTo>
                <a:lnTo>
                  <a:pt x="410717" y="10668"/>
                </a:lnTo>
                <a:close/>
              </a:path>
              <a:path w="416560" h="2216150">
                <a:moveTo>
                  <a:pt x="410717" y="2205228"/>
                </a:moveTo>
                <a:lnTo>
                  <a:pt x="410717" y="10668"/>
                </a:lnTo>
                <a:lnTo>
                  <a:pt x="405384" y="10668"/>
                </a:lnTo>
                <a:lnTo>
                  <a:pt x="405384" y="2205228"/>
                </a:lnTo>
                <a:lnTo>
                  <a:pt x="410717" y="2205228"/>
                </a:lnTo>
                <a:close/>
              </a:path>
              <a:path w="416560" h="2216150">
                <a:moveTo>
                  <a:pt x="410717" y="2215896"/>
                </a:moveTo>
                <a:lnTo>
                  <a:pt x="410717" y="2205228"/>
                </a:lnTo>
                <a:lnTo>
                  <a:pt x="405384" y="2210561"/>
                </a:lnTo>
                <a:lnTo>
                  <a:pt x="405384" y="2215896"/>
                </a:lnTo>
                <a:lnTo>
                  <a:pt x="410717" y="2215896"/>
                </a:lnTo>
                <a:close/>
              </a:path>
            </a:pathLst>
          </a:custGeom>
          <a:solidFill>
            <a:srgbClr val="000000"/>
          </a:solidFill>
        </p:spPr>
        <p:txBody>
          <a:bodyPr wrap="square" lIns="0" tIns="0" rIns="0" bIns="0" rtlCol="0"/>
          <a:lstStyle/>
          <a:p/>
        </p:txBody>
      </p:sp>
      <p:sp>
        <p:nvSpPr>
          <p:cNvPr id="8" name="object 8"/>
          <p:cNvSpPr/>
          <p:nvPr/>
        </p:nvSpPr>
        <p:spPr>
          <a:xfrm>
            <a:off x="5746889" y="2850642"/>
            <a:ext cx="417195" cy="2216150"/>
          </a:xfrm>
          <a:custGeom>
            <a:avLst/>
            <a:gdLst/>
            <a:ahLst/>
            <a:cxnLst/>
            <a:rect l="l" t="t" r="r" b="b"/>
            <a:pathLst>
              <a:path w="417195" h="2216150">
                <a:moveTo>
                  <a:pt x="416813" y="2215896"/>
                </a:moveTo>
                <a:lnTo>
                  <a:pt x="416813" y="0"/>
                </a:lnTo>
                <a:lnTo>
                  <a:pt x="0" y="0"/>
                </a:lnTo>
                <a:lnTo>
                  <a:pt x="0" y="2215896"/>
                </a:lnTo>
                <a:lnTo>
                  <a:pt x="6095" y="2215896"/>
                </a:lnTo>
                <a:lnTo>
                  <a:pt x="6095" y="10668"/>
                </a:lnTo>
                <a:lnTo>
                  <a:pt x="11429" y="5333"/>
                </a:lnTo>
                <a:lnTo>
                  <a:pt x="11429" y="10668"/>
                </a:lnTo>
                <a:lnTo>
                  <a:pt x="405383" y="10668"/>
                </a:lnTo>
                <a:lnTo>
                  <a:pt x="405383" y="5333"/>
                </a:lnTo>
                <a:lnTo>
                  <a:pt x="410717" y="10668"/>
                </a:lnTo>
                <a:lnTo>
                  <a:pt x="410717" y="2215896"/>
                </a:lnTo>
                <a:lnTo>
                  <a:pt x="416813" y="2215896"/>
                </a:lnTo>
                <a:close/>
              </a:path>
              <a:path w="417195" h="2216150">
                <a:moveTo>
                  <a:pt x="11429" y="10668"/>
                </a:moveTo>
                <a:lnTo>
                  <a:pt x="11429" y="5333"/>
                </a:lnTo>
                <a:lnTo>
                  <a:pt x="6095" y="10668"/>
                </a:lnTo>
                <a:lnTo>
                  <a:pt x="11429" y="10668"/>
                </a:lnTo>
                <a:close/>
              </a:path>
              <a:path w="417195" h="2216150">
                <a:moveTo>
                  <a:pt x="11429" y="2205228"/>
                </a:moveTo>
                <a:lnTo>
                  <a:pt x="11429" y="10668"/>
                </a:lnTo>
                <a:lnTo>
                  <a:pt x="6095" y="10668"/>
                </a:lnTo>
                <a:lnTo>
                  <a:pt x="6095" y="2205228"/>
                </a:lnTo>
                <a:lnTo>
                  <a:pt x="11429" y="2205228"/>
                </a:lnTo>
                <a:close/>
              </a:path>
              <a:path w="417195" h="2216150">
                <a:moveTo>
                  <a:pt x="410717" y="2205228"/>
                </a:moveTo>
                <a:lnTo>
                  <a:pt x="6095" y="2205228"/>
                </a:lnTo>
                <a:lnTo>
                  <a:pt x="11429" y="2210561"/>
                </a:lnTo>
                <a:lnTo>
                  <a:pt x="11429" y="2215896"/>
                </a:lnTo>
                <a:lnTo>
                  <a:pt x="405383" y="2215896"/>
                </a:lnTo>
                <a:lnTo>
                  <a:pt x="405383" y="2210561"/>
                </a:lnTo>
                <a:lnTo>
                  <a:pt x="410717" y="2205228"/>
                </a:lnTo>
                <a:close/>
              </a:path>
              <a:path w="417195" h="2216150">
                <a:moveTo>
                  <a:pt x="11429" y="2215896"/>
                </a:moveTo>
                <a:lnTo>
                  <a:pt x="11429" y="2210561"/>
                </a:lnTo>
                <a:lnTo>
                  <a:pt x="6095" y="2205228"/>
                </a:lnTo>
                <a:lnTo>
                  <a:pt x="6095" y="2215896"/>
                </a:lnTo>
                <a:lnTo>
                  <a:pt x="11429" y="2215896"/>
                </a:lnTo>
                <a:close/>
              </a:path>
              <a:path w="417195" h="2216150">
                <a:moveTo>
                  <a:pt x="410717" y="10668"/>
                </a:moveTo>
                <a:lnTo>
                  <a:pt x="405383" y="5333"/>
                </a:lnTo>
                <a:lnTo>
                  <a:pt x="405383" y="10668"/>
                </a:lnTo>
                <a:lnTo>
                  <a:pt x="410717" y="10668"/>
                </a:lnTo>
                <a:close/>
              </a:path>
              <a:path w="417195" h="2216150">
                <a:moveTo>
                  <a:pt x="410717" y="2205228"/>
                </a:moveTo>
                <a:lnTo>
                  <a:pt x="410717" y="10668"/>
                </a:lnTo>
                <a:lnTo>
                  <a:pt x="405383" y="10668"/>
                </a:lnTo>
                <a:lnTo>
                  <a:pt x="405383" y="2205228"/>
                </a:lnTo>
                <a:lnTo>
                  <a:pt x="410717" y="2205228"/>
                </a:lnTo>
                <a:close/>
              </a:path>
              <a:path w="417195" h="2216150">
                <a:moveTo>
                  <a:pt x="410717" y="2215896"/>
                </a:moveTo>
                <a:lnTo>
                  <a:pt x="410717" y="2205228"/>
                </a:lnTo>
                <a:lnTo>
                  <a:pt x="405383" y="2210561"/>
                </a:lnTo>
                <a:lnTo>
                  <a:pt x="405383" y="2215896"/>
                </a:lnTo>
                <a:lnTo>
                  <a:pt x="410717" y="2215896"/>
                </a:lnTo>
                <a:close/>
              </a:path>
            </a:pathLst>
          </a:custGeom>
          <a:solidFill>
            <a:srgbClr val="000000"/>
          </a:solidFill>
        </p:spPr>
        <p:txBody>
          <a:bodyPr wrap="square" lIns="0" tIns="0" rIns="0" bIns="0" rtlCol="0"/>
          <a:lstStyle/>
          <a:p/>
        </p:txBody>
      </p:sp>
      <p:sp>
        <p:nvSpPr>
          <p:cNvPr id="9" name="object 9"/>
          <p:cNvSpPr/>
          <p:nvPr/>
        </p:nvSpPr>
        <p:spPr>
          <a:xfrm>
            <a:off x="6460121" y="2850642"/>
            <a:ext cx="416559" cy="2216150"/>
          </a:xfrm>
          <a:custGeom>
            <a:avLst/>
            <a:gdLst/>
            <a:ahLst/>
            <a:cxnLst/>
            <a:rect l="l" t="t" r="r" b="b"/>
            <a:pathLst>
              <a:path w="416559" h="2216150">
                <a:moveTo>
                  <a:pt x="416052" y="2215896"/>
                </a:moveTo>
                <a:lnTo>
                  <a:pt x="416052" y="0"/>
                </a:lnTo>
                <a:lnTo>
                  <a:pt x="0" y="0"/>
                </a:lnTo>
                <a:lnTo>
                  <a:pt x="0" y="2215896"/>
                </a:lnTo>
                <a:lnTo>
                  <a:pt x="5334" y="2215896"/>
                </a:lnTo>
                <a:lnTo>
                  <a:pt x="5334" y="10668"/>
                </a:lnTo>
                <a:lnTo>
                  <a:pt x="10655" y="5333"/>
                </a:lnTo>
                <a:lnTo>
                  <a:pt x="10655" y="10668"/>
                </a:lnTo>
                <a:lnTo>
                  <a:pt x="404621" y="10668"/>
                </a:lnTo>
                <a:lnTo>
                  <a:pt x="404621" y="5333"/>
                </a:lnTo>
                <a:lnTo>
                  <a:pt x="410705" y="10668"/>
                </a:lnTo>
                <a:lnTo>
                  <a:pt x="410705" y="2215896"/>
                </a:lnTo>
                <a:lnTo>
                  <a:pt x="416052" y="2215896"/>
                </a:lnTo>
                <a:close/>
              </a:path>
              <a:path w="416559" h="2216150">
                <a:moveTo>
                  <a:pt x="10655" y="10668"/>
                </a:moveTo>
                <a:lnTo>
                  <a:pt x="10655" y="5333"/>
                </a:lnTo>
                <a:lnTo>
                  <a:pt x="5334" y="10668"/>
                </a:lnTo>
                <a:lnTo>
                  <a:pt x="10655" y="10668"/>
                </a:lnTo>
                <a:close/>
              </a:path>
              <a:path w="416559" h="2216150">
                <a:moveTo>
                  <a:pt x="10655" y="2205228"/>
                </a:moveTo>
                <a:lnTo>
                  <a:pt x="10655" y="10668"/>
                </a:lnTo>
                <a:lnTo>
                  <a:pt x="5334" y="10668"/>
                </a:lnTo>
                <a:lnTo>
                  <a:pt x="5334" y="2205228"/>
                </a:lnTo>
                <a:lnTo>
                  <a:pt x="10655" y="2205228"/>
                </a:lnTo>
                <a:close/>
              </a:path>
              <a:path w="416559" h="2216150">
                <a:moveTo>
                  <a:pt x="410705" y="2205228"/>
                </a:moveTo>
                <a:lnTo>
                  <a:pt x="5334" y="2205228"/>
                </a:lnTo>
                <a:lnTo>
                  <a:pt x="10655" y="2210561"/>
                </a:lnTo>
                <a:lnTo>
                  <a:pt x="10655" y="2215896"/>
                </a:lnTo>
                <a:lnTo>
                  <a:pt x="404621" y="2215896"/>
                </a:lnTo>
                <a:lnTo>
                  <a:pt x="404621" y="2210561"/>
                </a:lnTo>
                <a:lnTo>
                  <a:pt x="410705" y="2205228"/>
                </a:lnTo>
                <a:close/>
              </a:path>
              <a:path w="416559" h="2216150">
                <a:moveTo>
                  <a:pt x="10655" y="2215896"/>
                </a:moveTo>
                <a:lnTo>
                  <a:pt x="10655" y="2210561"/>
                </a:lnTo>
                <a:lnTo>
                  <a:pt x="5334" y="2205228"/>
                </a:lnTo>
                <a:lnTo>
                  <a:pt x="5334" y="2215896"/>
                </a:lnTo>
                <a:lnTo>
                  <a:pt x="10655" y="2215896"/>
                </a:lnTo>
                <a:close/>
              </a:path>
              <a:path w="416559" h="2216150">
                <a:moveTo>
                  <a:pt x="410705" y="10668"/>
                </a:moveTo>
                <a:lnTo>
                  <a:pt x="404621" y="5333"/>
                </a:lnTo>
                <a:lnTo>
                  <a:pt x="404621" y="10668"/>
                </a:lnTo>
                <a:lnTo>
                  <a:pt x="410705" y="10668"/>
                </a:lnTo>
                <a:close/>
              </a:path>
              <a:path w="416559" h="2216150">
                <a:moveTo>
                  <a:pt x="410705" y="2205228"/>
                </a:moveTo>
                <a:lnTo>
                  <a:pt x="410705" y="10668"/>
                </a:lnTo>
                <a:lnTo>
                  <a:pt x="404621" y="10668"/>
                </a:lnTo>
                <a:lnTo>
                  <a:pt x="404621" y="2205228"/>
                </a:lnTo>
                <a:lnTo>
                  <a:pt x="410705" y="2205228"/>
                </a:lnTo>
                <a:close/>
              </a:path>
              <a:path w="416559" h="2216150">
                <a:moveTo>
                  <a:pt x="410705" y="2215896"/>
                </a:moveTo>
                <a:lnTo>
                  <a:pt x="410705" y="2205228"/>
                </a:lnTo>
                <a:lnTo>
                  <a:pt x="404621" y="2210561"/>
                </a:lnTo>
                <a:lnTo>
                  <a:pt x="404621" y="2215896"/>
                </a:lnTo>
                <a:lnTo>
                  <a:pt x="410705" y="2215896"/>
                </a:lnTo>
                <a:close/>
              </a:path>
            </a:pathLst>
          </a:custGeom>
          <a:solidFill>
            <a:srgbClr val="000000"/>
          </a:solidFill>
        </p:spPr>
        <p:txBody>
          <a:bodyPr wrap="square" lIns="0" tIns="0" rIns="0" bIns="0" rtlCol="0"/>
          <a:lstStyle/>
          <a:p/>
        </p:txBody>
      </p:sp>
      <p:sp>
        <p:nvSpPr>
          <p:cNvPr id="10" name="object 10"/>
          <p:cNvSpPr/>
          <p:nvPr/>
        </p:nvSpPr>
        <p:spPr>
          <a:xfrm>
            <a:off x="7172591" y="2850642"/>
            <a:ext cx="416559" cy="2216150"/>
          </a:xfrm>
          <a:custGeom>
            <a:avLst/>
            <a:gdLst/>
            <a:ahLst/>
            <a:cxnLst/>
            <a:rect l="l" t="t" r="r" b="b"/>
            <a:pathLst>
              <a:path w="416559" h="2216150">
                <a:moveTo>
                  <a:pt x="416051" y="2215896"/>
                </a:moveTo>
                <a:lnTo>
                  <a:pt x="416051" y="0"/>
                </a:lnTo>
                <a:lnTo>
                  <a:pt x="0" y="0"/>
                </a:lnTo>
                <a:lnTo>
                  <a:pt x="0" y="2215896"/>
                </a:lnTo>
                <a:lnTo>
                  <a:pt x="5321" y="2215896"/>
                </a:lnTo>
                <a:lnTo>
                  <a:pt x="5321" y="10668"/>
                </a:lnTo>
                <a:lnTo>
                  <a:pt x="11430" y="5333"/>
                </a:lnTo>
                <a:lnTo>
                  <a:pt x="11430" y="10668"/>
                </a:lnTo>
                <a:lnTo>
                  <a:pt x="405371" y="10668"/>
                </a:lnTo>
                <a:lnTo>
                  <a:pt x="405371" y="5333"/>
                </a:lnTo>
                <a:lnTo>
                  <a:pt x="410705" y="10668"/>
                </a:lnTo>
                <a:lnTo>
                  <a:pt x="410705" y="2215896"/>
                </a:lnTo>
                <a:lnTo>
                  <a:pt x="416051" y="2215896"/>
                </a:lnTo>
                <a:close/>
              </a:path>
              <a:path w="416559" h="2216150">
                <a:moveTo>
                  <a:pt x="11430" y="10668"/>
                </a:moveTo>
                <a:lnTo>
                  <a:pt x="11430" y="5333"/>
                </a:lnTo>
                <a:lnTo>
                  <a:pt x="5321" y="10668"/>
                </a:lnTo>
                <a:lnTo>
                  <a:pt x="11430" y="10668"/>
                </a:lnTo>
                <a:close/>
              </a:path>
              <a:path w="416559" h="2216150">
                <a:moveTo>
                  <a:pt x="11430" y="2205228"/>
                </a:moveTo>
                <a:lnTo>
                  <a:pt x="11430" y="10668"/>
                </a:lnTo>
                <a:lnTo>
                  <a:pt x="5321" y="10668"/>
                </a:lnTo>
                <a:lnTo>
                  <a:pt x="5321" y="2205228"/>
                </a:lnTo>
                <a:lnTo>
                  <a:pt x="11430" y="2205228"/>
                </a:lnTo>
                <a:close/>
              </a:path>
              <a:path w="416559" h="2216150">
                <a:moveTo>
                  <a:pt x="410705" y="2205228"/>
                </a:moveTo>
                <a:lnTo>
                  <a:pt x="5321" y="2205228"/>
                </a:lnTo>
                <a:lnTo>
                  <a:pt x="11430" y="2210561"/>
                </a:lnTo>
                <a:lnTo>
                  <a:pt x="11430" y="2215896"/>
                </a:lnTo>
                <a:lnTo>
                  <a:pt x="405371" y="2215896"/>
                </a:lnTo>
                <a:lnTo>
                  <a:pt x="405371" y="2210561"/>
                </a:lnTo>
                <a:lnTo>
                  <a:pt x="410705" y="2205228"/>
                </a:lnTo>
                <a:close/>
              </a:path>
              <a:path w="416559" h="2216150">
                <a:moveTo>
                  <a:pt x="11430" y="2215896"/>
                </a:moveTo>
                <a:lnTo>
                  <a:pt x="11430" y="2210561"/>
                </a:lnTo>
                <a:lnTo>
                  <a:pt x="5321" y="2205228"/>
                </a:lnTo>
                <a:lnTo>
                  <a:pt x="5321" y="2215896"/>
                </a:lnTo>
                <a:lnTo>
                  <a:pt x="11430" y="2215896"/>
                </a:lnTo>
                <a:close/>
              </a:path>
              <a:path w="416559" h="2216150">
                <a:moveTo>
                  <a:pt x="410705" y="10668"/>
                </a:moveTo>
                <a:lnTo>
                  <a:pt x="405371" y="5333"/>
                </a:lnTo>
                <a:lnTo>
                  <a:pt x="405371" y="10668"/>
                </a:lnTo>
                <a:lnTo>
                  <a:pt x="410705" y="10668"/>
                </a:lnTo>
                <a:close/>
              </a:path>
              <a:path w="416559" h="2216150">
                <a:moveTo>
                  <a:pt x="410705" y="2205228"/>
                </a:moveTo>
                <a:lnTo>
                  <a:pt x="410705" y="10668"/>
                </a:lnTo>
                <a:lnTo>
                  <a:pt x="405371" y="10668"/>
                </a:lnTo>
                <a:lnTo>
                  <a:pt x="405371" y="2205228"/>
                </a:lnTo>
                <a:lnTo>
                  <a:pt x="410705" y="2205228"/>
                </a:lnTo>
                <a:close/>
              </a:path>
              <a:path w="416559" h="2216150">
                <a:moveTo>
                  <a:pt x="410705" y="2215896"/>
                </a:moveTo>
                <a:lnTo>
                  <a:pt x="410705" y="2205228"/>
                </a:lnTo>
                <a:lnTo>
                  <a:pt x="405371" y="2210561"/>
                </a:lnTo>
                <a:lnTo>
                  <a:pt x="405371" y="2215896"/>
                </a:lnTo>
                <a:lnTo>
                  <a:pt x="410705" y="2215896"/>
                </a:lnTo>
                <a:close/>
              </a:path>
            </a:pathLst>
          </a:custGeom>
          <a:solidFill>
            <a:srgbClr val="000000"/>
          </a:solidFill>
        </p:spPr>
        <p:txBody>
          <a:bodyPr wrap="square" lIns="0" tIns="0" rIns="0" bIns="0" rtlCol="0"/>
          <a:lstStyle/>
          <a:p/>
        </p:txBody>
      </p:sp>
      <p:sp>
        <p:nvSpPr>
          <p:cNvPr id="11" name="object 11"/>
          <p:cNvSpPr/>
          <p:nvPr/>
        </p:nvSpPr>
        <p:spPr>
          <a:xfrm>
            <a:off x="7885824" y="2850642"/>
            <a:ext cx="416559" cy="2216150"/>
          </a:xfrm>
          <a:custGeom>
            <a:avLst/>
            <a:gdLst/>
            <a:ahLst/>
            <a:cxnLst/>
            <a:rect l="l" t="t" r="r" b="b"/>
            <a:pathLst>
              <a:path w="416559" h="2216150">
                <a:moveTo>
                  <a:pt x="416051" y="2215896"/>
                </a:moveTo>
                <a:lnTo>
                  <a:pt x="416051" y="0"/>
                </a:lnTo>
                <a:lnTo>
                  <a:pt x="0" y="0"/>
                </a:lnTo>
                <a:lnTo>
                  <a:pt x="0" y="2215896"/>
                </a:lnTo>
                <a:lnTo>
                  <a:pt x="5333" y="2215896"/>
                </a:lnTo>
                <a:lnTo>
                  <a:pt x="5333" y="10668"/>
                </a:lnTo>
                <a:lnTo>
                  <a:pt x="10667" y="5333"/>
                </a:lnTo>
                <a:lnTo>
                  <a:pt x="10667" y="10668"/>
                </a:lnTo>
                <a:lnTo>
                  <a:pt x="404622" y="10668"/>
                </a:lnTo>
                <a:lnTo>
                  <a:pt x="404622" y="5333"/>
                </a:lnTo>
                <a:lnTo>
                  <a:pt x="409955" y="10668"/>
                </a:lnTo>
                <a:lnTo>
                  <a:pt x="409955" y="2215896"/>
                </a:lnTo>
                <a:lnTo>
                  <a:pt x="416051" y="2215896"/>
                </a:lnTo>
                <a:close/>
              </a:path>
              <a:path w="416559" h="2216150">
                <a:moveTo>
                  <a:pt x="10667" y="10668"/>
                </a:moveTo>
                <a:lnTo>
                  <a:pt x="10667" y="5333"/>
                </a:lnTo>
                <a:lnTo>
                  <a:pt x="5333" y="10668"/>
                </a:lnTo>
                <a:lnTo>
                  <a:pt x="10667" y="10668"/>
                </a:lnTo>
                <a:close/>
              </a:path>
              <a:path w="416559" h="2216150">
                <a:moveTo>
                  <a:pt x="10667" y="2205228"/>
                </a:moveTo>
                <a:lnTo>
                  <a:pt x="10667" y="10668"/>
                </a:lnTo>
                <a:lnTo>
                  <a:pt x="5333" y="10668"/>
                </a:lnTo>
                <a:lnTo>
                  <a:pt x="5333" y="2205228"/>
                </a:lnTo>
                <a:lnTo>
                  <a:pt x="10667" y="2205228"/>
                </a:lnTo>
                <a:close/>
              </a:path>
              <a:path w="416559" h="2216150">
                <a:moveTo>
                  <a:pt x="409955" y="2205228"/>
                </a:moveTo>
                <a:lnTo>
                  <a:pt x="5333" y="2205228"/>
                </a:lnTo>
                <a:lnTo>
                  <a:pt x="10667" y="2210561"/>
                </a:lnTo>
                <a:lnTo>
                  <a:pt x="10667" y="2215896"/>
                </a:lnTo>
                <a:lnTo>
                  <a:pt x="404622" y="2215896"/>
                </a:lnTo>
                <a:lnTo>
                  <a:pt x="404622" y="2210561"/>
                </a:lnTo>
                <a:lnTo>
                  <a:pt x="409955" y="2205228"/>
                </a:lnTo>
                <a:close/>
              </a:path>
              <a:path w="416559" h="2216150">
                <a:moveTo>
                  <a:pt x="10667" y="2215896"/>
                </a:moveTo>
                <a:lnTo>
                  <a:pt x="10667" y="2210561"/>
                </a:lnTo>
                <a:lnTo>
                  <a:pt x="5333" y="2205228"/>
                </a:lnTo>
                <a:lnTo>
                  <a:pt x="5333" y="2215896"/>
                </a:lnTo>
                <a:lnTo>
                  <a:pt x="10667" y="2215896"/>
                </a:lnTo>
                <a:close/>
              </a:path>
              <a:path w="416559" h="2216150">
                <a:moveTo>
                  <a:pt x="409955" y="10668"/>
                </a:moveTo>
                <a:lnTo>
                  <a:pt x="404622" y="5333"/>
                </a:lnTo>
                <a:lnTo>
                  <a:pt x="404622" y="10668"/>
                </a:lnTo>
                <a:lnTo>
                  <a:pt x="409955" y="10668"/>
                </a:lnTo>
                <a:close/>
              </a:path>
              <a:path w="416559" h="2216150">
                <a:moveTo>
                  <a:pt x="409955" y="2205228"/>
                </a:moveTo>
                <a:lnTo>
                  <a:pt x="409955" y="10668"/>
                </a:lnTo>
                <a:lnTo>
                  <a:pt x="404622" y="10668"/>
                </a:lnTo>
                <a:lnTo>
                  <a:pt x="404622" y="2205228"/>
                </a:lnTo>
                <a:lnTo>
                  <a:pt x="409955" y="2205228"/>
                </a:lnTo>
                <a:close/>
              </a:path>
              <a:path w="416559" h="2216150">
                <a:moveTo>
                  <a:pt x="409955" y="2215896"/>
                </a:moveTo>
                <a:lnTo>
                  <a:pt x="409955" y="2205228"/>
                </a:lnTo>
                <a:lnTo>
                  <a:pt x="404622" y="2210561"/>
                </a:lnTo>
                <a:lnTo>
                  <a:pt x="404622" y="2215896"/>
                </a:lnTo>
                <a:lnTo>
                  <a:pt x="409955" y="2215896"/>
                </a:lnTo>
                <a:close/>
              </a:path>
            </a:pathLst>
          </a:custGeom>
          <a:solidFill>
            <a:srgbClr val="000000"/>
          </a:solidFill>
        </p:spPr>
        <p:txBody>
          <a:bodyPr wrap="square" lIns="0" tIns="0" rIns="0" bIns="0" rtlCol="0"/>
          <a:lstStyle/>
          <a:p/>
        </p:txBody>
      </p:sp>
      <p:sp>
        <p:nvSpPr>
          <p:cNvPr id="12" name="object 12"/>
          <p:cNvSpPr/>
          <p:nvPr/>
        </p:nvSpPr>
        <p:spPr>
          <a:xfrm>
            <a:off x="8598293" y="2850642"/>
            <a:ext cx="416559" cy="2216150"/>
          </a:xfrm>
          <a:custGeom>
            <a:avLst/>
            <a:gdLst/>
            <a:ahLst/>
            <a:cxnLst/>
            <a:rect l="l" t="t" r="r" b="b"/>
            <a:pathLst>
              <a:path w="416559" h="2216150">
                <a:moveTo>
                  <a:pt x="416051" y="2215896"/>
                </a:moveTo>
                <a:lnTo>
                  <a:pt x="416051" y="0"/>
                </a:lnTo>
                <a:lnTo>
                  <a:pt x="0" y="0"/>
                </a:lnTo>
                <a:lnTo>
                  <a:pt x="0" y="2215896"/>
                </a:lnTo>
                <a:lnTo>
                  <a:pt x="5334" y="2215896"/>
                </a:lnTo>
                <a:lnTo>
                  <a:pt x="5334" y="10668"/>
                </a:lnTo>
                <a:lnTo>
                  <a:pt x="11430" y="5333"/>
                </a:lnTo>
                <a:lnTo>
                  <a:pt x="11430" y="10668"/>
                </a:lnTo>
                <a:lnTo>
                  <a:pt x="405384" y="10668"/>
                </a:lnTo>
                <a:lnTo>
                  <a:pt x="405384" y="5333"/>
                </a:lnTo>
                <a:lnTo>
                  <a:pt x="410705" y="10668"/>
                </a:lnTo>
                <a:lnTo>
                  <a:pt x="410705" y="2215896"/>
                </a:lnTo>
                <a:lnTo>
                  <a:pt x="416051" y="2215896"/>
                </a:lnTo>
                <a:close/>
              </a:path>
              <a:path w="416559" h="2216150">
                <a:moveTo>
                  <a:pt x="11430" y="10668"/>
                </a:moveTo>
                <a:lnTo>
                  <a:pt x="11430" y="5333"/>
                </a:lnTo>
                <a:lnTo>
                  <a:pt x="5334" y="10668"/>
                </a:lnTo>
                <a:lnTo>
                  <a:pt x="11430" y="10668"/>
                </a:lnTo>
                <a:close/>
              </a:path>
              <a:path w="416559" h="2216150">
                <a:moveTo>
                  <a:pt x="11430" y="2205228"/>
                </a:moveTo>
                <a:lnTo>
                  <a:pt x="11430" y="10668"/>
                </a:lnTo>
                <a:lnTo>
                  <a:pt x="5334" y="10668"/>
                </a:lnTo>
                <a:lnTo>
                  <a:pt x="5334" y="2205228"/>
                </a:lnTo>
                <a:lnTo>
                  <a:pt x="11430" y="2205228"/>
                </a:lnTo>
                <a:close/>
              </a:path>
              <a:path w="416559" h="2216150">
                <a:moveTo>
                  <a:pt x="410705" y="2205228"/>
                </a:moveTo>
                <a:lnTo>
                  <a:pt x="5334" y="2205228"/>
                </a:lnTo>
                <a:lnTo>
                  <a:pt x="11430" y="2210561"/>
                </a:lnTo>
                <a:lnTo>
                  <a:pt x="11430" y="2215896"/>
                </a:lnTo>
                <a:lnTo>
                  <a:pt x="405384" y="2215896"/>
                </a:lnTo>
                <a:lnTo>
                  <a:pt x="405384" y="2210561"/>
                </a:lnTo>
                <a:lnTo>
                  <a:pt x="410705" y="2205228"/>
                </a:lnTo>
                <a:close/>
              </a:path>
              <a:path w="416559" h="2216150">
                <a:moveTo>
                  <a:pt x="11430" y="2215896"/>
                </a:moveTo>
                <a:lnTo>
                  <a:pt x="11430" y="2210561"/>
                </a:lnTo>
                <a:lnTo>
                  <a:pt x="5334" y="2205228"/>
                </a:lnTo>
                <a:lnTo>
                  <a:pt x="5334" y="2215896"/>
                </a:lnTo>
                <a:lnTo>
                  <a:pt x="11430" y="2215896"/>
                </a:lnTo>
                <a:close/>
              </a:path>
              <a:path w="416559" h="2216150">
                <a:moveTo>
                  <a:pt x="410705" y="10668"/>
                </a:moveTo>
                <a:lnTo>
                  <a:pt x="405384" y="5333"/>
                </a:lnTo>
                <a:lnTo>
                  <a:pt x="405384" y="10668"/>
                </a:lnTo>
                <a:lnTo>
                  <a:pt x="410705" y="10668"/>
                </a:lnTo>
                <a:close/>
              </a:path>
              <a:path w="416559" h="2216150">
                <a:moveTo>
                  <a:pt x="410705" y="2205228"/>
                </a:moveTo>
                <a:lnTo>
                  <a:pt x="410705" y="10668"/>
                </a:lnTo>
                <a:lnTo>
                  <a:pt x="405384" y="10668"/>
                </a:lnTo>
                <a:lnTo>
                  <a:pt x="405384" y="2205228"/>
                </a:lnTo>
                <a:lnTo>
                  <a:pt x="410705" y="2205228"/>
                </a:lnTo>
                <a:close/>
              </a:path>
              <a:path w="416559" h="2216150">
                <a:moveTo>
                  <a:pt x="410705" y="2215896"/>
                </a:moveTo>
                <a:lnTo>
                  <a:pt x="410705" y="2205228"/>
                </a:lnTo>
                <a:lnTo>
                  <a:pt x="405384" y="2210561"/>
                </a:lnTo>
                <a:lnTo>
                  <a:pt x="405384" y="2215896"/>
                </a:lnTo>
                <a:lnTo>
                  <a:pt x="410705" y="2215896"/>
                </a:lnTo>
                <a:close/>
              </a:path>
            </a:pathLst>
          </a:custGeom>
          <a:solidFill>
            <a:srgbClr val="000000"/>
          </a:solidFill>
        </p:spPr>
        <p:txBody>
          <a:bodyPr wrap="square" lIns="0" tIns="0" rIns="0" bIns="0" rtlCol="0"/>
          <a:lstStyle/>
          <a:p/>
        </p:txBody>
      </p:sp>
      <p:sp>
        <p:nvSpPr>
          <p:cNvPr id="13" name="object 13"/>
          <p:cNvSpPr txBox="1"/>
          <p:nvPr/>
        </p:nvSpPr>
        <p:spPr>
          <a:xfrm>
            <a:off x="2256368" y="3272727"/>
            <a:ext cx="6663690" cy="1361440"/>
          </a:xfrm>
          <a:prstGeom prst="rect">
            <a:avLst/>
          </a:prstGeom>
        </p:spPr>
        <p:txBody>
          <a:bodyPr wrap="square" lIns="0" tIns="0" rIns="0" bIns="0" rtlCol="0" vert="eaVert">
            <a:spAutoFit/>
          </a:bodyPr>
          <a:lstStyle/>
          <a:p>
            <a:pPr marL="12700">
              <a:lnSpc>
                <a:spcPct val="65000"/>
              </a:lnSpc>
            </a:pPr>
            <a:r>
              <a:rPr dirty="0" sz="1750" spc="-5">
                <a:latin typeface="宋体"/>
                <a:cs typeface="宋体"/>
              </a:rPr>
              <a:t>输出测试报</a:t>
            </a:r>
            <a:r>
              <a:rPr dirty="0" sz="1750">
                <a:latin typeface="宋体"/>
                <a:cs typeface="宋体"/>
              </a:rPr>
              <a:t>告</a:t>
            </a:r>
            <a:endParaRPr sz="1750">
              <a:latin typeface="宋体"/>
              <a:cs typeface="宋体"/>
            </a:endParaRPr>
          </a:p>
          <a:p>
            <a:pPr>
              <a:lnSpc>
                <a:spcPct val="100000"/>
              </a:lnSpc>
            </a:pPr>
            <a:endParaRPr sz="1700">
              <a:latin typeface="Times New Roman"/>
              <a:cs typeface="Times New Roman"/>
            </a:endParaRPr>
          </a:p>
          <a:p>
            <a:pPr>
              <a:lnSpc>
                <a:spcPct val="100000"/>
              </a:lnSpc>
            </a:pPr>
            <a:endParaRPr sz="1350">
              <a:latin typeface="Times New Roman"/>
              <a:cs typeface="Times New Roman"/>
            </a:endParaRPr>
          </a:p>
          <a:p>
            <a:pPr marL="12700">
              <a:lnSpc>
                <a:spcPct val="100000"/>
              </a:lnSpc>
            </a:pPr>
            <a:r>
              <a:rPr dirty="0" sz="1750">
                <a:latin typeface="宋体"/>
                <a:cs typeface="宋体"/>
              </a:rPr>
              <a:t>执行性能测试</a:t>
            </a:r>
            <a:endParaRPr sz="1750">
              <a:latin typeface="宋体"/>
              <a:cs typeface="宋体"/>
            </a:endParaRPr>
          </a:p>
          <a:p>
            <a:pPr algn="just" marL="12700" marR="5080">
              <a:lnSpc>
                <a:spcPct val="267300"/>
              </a:lnSpc>
              <a:spcBef>
                <a:spcPts val="5"/>
              </a:spcBef>
            </a:pPr>
            <a:r>
              <a:rPr dirty="0" sz="1750" spc="-5">
                <a:latin typeface="宋体"/>
                <a:cs typeface="宋体"/>
              </a:rPr>
              <a:t>跟踪处理缺</a:t>
            </a:r>
            <a:r>
              <a:rPr dirty="0" sz="1750">
                <a:latin typeface="宋体"/>
                <a:cs typeface="宋体"/>
              </a:rPr>
              <a:t>陷执行测试用例搭建测试环境</a:t>
            </a:r>
            <a:r>
              <a:rPr dirty="0" sz="1750" spc="-5">
                <a:latin typeface="宋体"/>
                <a:cs typeface="宋体"/>
              </a:rPr>
              <a:t>编写测试用</a:t>
            </a:r>
            <a:r>
              <a:rPr dirty="0" sz="1750">
                <a:latin typeface="宋体"/>
                <a:cs typeface="宋体"/>
              </a:rPr>
              <a:t>例</a:t>
            </a:r>
            <a:r>
              <a:rPr dirty="0" sz="1750" spc="-5">
                <a:latin typeface="宋体"/>
                <a:cs typeface="宋体"/>
              </a:rPr>
              <a:t>提取测试需</a:t>
            </a:r>
            <a:r>
              <a:rPr dirty="0" sz="1750">
                <a:latin typeface="宋体"/>
                <a:cs typeface="宋体"/>
              </a:rPr>
              <a:t>求制定测试计划</a:t>
            </a:r>
            <a:r>
              <a:rPr dirty="0" sz="1750" spc="-5">
                <a:latin typeface="宋体"/>
                <a:cs typeface="宋体"/>
              </a:rPr>
              <a:t>分析测试需</a:t>
            </a:r>
            <a:r>
              <a:rPr dirty="0" sz="1750">
                <a:latin typeface="宋体"/>
                <a:cs typeface="宋体"/>
              </a:rPr>
              <a:t>求</a:t>
            </a:r>
            <a:r>
              <a:rPr dirty="0" sz="1750" spc="-5">
                <a:latin typeface="宋体"/>
                <a:cs typeface="宋体"/>
              </a:rPr>
              <a:t>成立测试</a:t>
            </a:r>
            <a:r>
              <a:rPr dirty="0" sz="1750">
                <a:latin typeface="宋体"/>
                <a:cs typeface="宋体"/>
              </a:rPr>
              <a:t>组</a:t>
            </a:r>
            <a:endParaRPr sz="1750">
              <a:latin typeface="宋体"/>
              <a:cs typeface="宋体"/>
            </a:endParaRPr>
          </a:p>
        </p:txBody>
      </p:sp>
      <p:sp>
        <p:nvSpPr>
          <p:cNvPr id="14" name="object 14"/>
          <p:cNvSpPr/>
          <p:nvPr/>
        </p:nvSpPr>
        <p:spPr>
          <a:xfrm>
            <a:off x="2593733" y="3934205"/>
            <a:ext cx="307975" cy="51435"/>
          </a:xfrm>
          <a:custGeom>
            <a:avLst/>
            <a:gdLst/>
            <a:ahLst/>
            <a:cxnLst/>
            <a:rect l="l" t="t" r="r" b="b"/>
            <a:pathLst>
              <a:path w="307975" h="51435">
                <a:moveTo>
                  <a:pt x="285202" y="25850"/>
                </a:moveTo>
                <a:lnTo>
                  <a:pt x="0" y="24384"/>
                </a:lnTo>
                <a:lnTo>
                  <a:pt x="0" y="35814"/>
                </a:lnTo>
                <a:lnTo>
                  <a:pt x="267178" y="36500"/>
                </a:lnTo>
                <a:lnTo>
                  <a:pt x="285202" y="25850"/>
                </a:lnTo>
                <a:close/>
              </a:path>
              <a:path w="307975" h="51435">
                <a:moveTo>
                  <a:pt x="307848" y="25908"/>
                </a:moveTo>
                <a:lnTo>
                  <a:pt x="265938" y="1524"/>
                </a:lnTo>
                <a:lnTo>
                  <a:pt x="263652" y="0"/>
                </a:lnTo>
                <a:lnTo>
                  <a:pt x="259842" y="762"/>
                </a:lnTo>
                <a:lnTo>
                  <a:pt x="258318" y="3048"/>
                </a:lnTo>
                <a:lnTo>
                  <a:pt x="256794" y="6096"/>
                </a:lnTo>
                <a:lnTo>
                  <a:pt x="258318" y="9144"/>
                </a:lnTo>
                <a:lnTo>
                  <a:pt x="260604" y="10668"/>
                </a:lnTo>
                <a:lnTo>
                  <a:pt x="285750" y="25527"/>
                </a:lnTo>
                <a:lnTo>
                  <a:pt x="294132" y="20574"/>
                </a:lnTo>
                <a:lnTo>
                  <a:pt x="294132" y="25896"/>
                </a:lnTo>
                <a:lnTo>
                  <a:pt x="296418" y="25908"/>
                </a:lnTo>
                <a:lnTo>
                  <a:pt x="296418" y="32350"/>
                </a:lnTo>
                <a:lnTo>
                  <a:pt x="307848" y="25908"/>
                </a:lnTo>
                <a:close/>
              </a:path>
              <a:path w="307975" h="51435">
                <a:moveTo>
                  <a:pt x="288954" y="36556"/>
                </a:moveTo>
                <a:lnTo>
                  <a:pt x="267178" y="36500"/>
                </a:lnTo>
                <a:lnTo>
                  <a:pt x="260604" y="40386"/>
                </a:lnTo>
                <a:lnTo>
                  <a:pt x="257556" y="41910"/>
                </a:lnTo>
                <a:lnTo>
                  <a:pt x="256794" y="44958"/>
                </a:lnTo>
                <a:lnTo>
                  <a:pt x="258318" y="48006"/>
                </a:lnTo>
                <a:lnTo>
                  <a:pt x="259842" y="50292"/>
                </a:lnTo>
                <a:lnTo>
                  <a:pt x="263652" y="51054"/>
                </a:lnTo>
                <a:lnTo>
                  <a:pt x="265938" y="49530"/>
                </a:lnTo>
                <a:lnTo>
                  <a:pt x="288954" y="36556"/>
                </a:lnTo>
                <a:close/>
              </a:path>
              <a:path w="307975" h="51435">
                <a:moveTo>
                  <a:pt x="294132" y="33638"/>
                </a:moveTo>
                <a:lnTo>
                  <a:pt x="294132" y="30480"/>
                </a:lnTo>
                <a:lnTo>
                  <a:pt x="286306" y="25856"/>
                </a:lnTo>
                <a:lnTo>
                  <a:pt x="285202" y="25850"/>
                </a:lnTo>
                <a:lnTo>
                  <a:pt x="267178" y="36500"/>
                </a:lnTo>
                <a:lnTo>
                  <a:pt x="288954" y="36556"/>
                </a:lnTo>
                <a:lnTo>
                  <a:pt x="294132" y="33638"/>
                </a:lnTo>
                <a:close/>
              </a:path>
              <a:path w="307975" h="51435">
                <a:moveTo>
                  <a:pt x="286306" y="25856"/>
                </a:moveTo>
                <a:lnTo>
                  <a:pt x="285750" y="25527"/>
                </a:lnTo>
                <a:lnTo>
                  <a:pt x="285202" y="25850"/>
                </a:lnTo>
                <a:lnTo>
                  <a:pt x="286306" y="25856"/>
                </a:lnTo>
                <a:close/>
              </a:path>
              <a:path w="307975" h="51435">
                <a:moveTo>
                  <a:pt x="294132" y="25896"/>
                </a:moveTo>
                <a:lnTo>
                  <a:pt x="294132" y="20574"/>
                </a:lnTo>
                <a:lnTo>
                  <a:pt x="285750" y="25527"/>
                </a:lnTo>
                <a:lnTo>
                  <a:pt x="286306" y="25856"/>
                </a:lnTo>
                <a:lnTo>
                  <a:pt x="294132" y="25896"/>
                </a:lnTo>
                <a:close/>
              </a:path>
              <a:path w="307975" h="51435">
                <a:moveTo>
                  <a:pt x="296418" y="32350"/>
                </a:moveTo>
                <a:lnTo>
                  <a:pt x="296418" y="25908"/>
                </a:lnTo>
                <a:lnTo>
                  <a:pt x="286306" y="25856"/>
                </a:lnTo>
                <a:lnTo>
                  <a:pt x="294132" y="30480"/>
                </a:lnTo>
                <a:lnTo>
                  <a:pt x="294132" y="33638"/>
                </a:lnTo>
                <a:lnTo>
                  <a:pt x="296418" y="32350"/>
                </a:lnTo>
                <a:close/>
              </a:path>
              <a:path w="307975" h="51435">
                <a:moveTo>
                  <a:pt x="296418" y="36576"/>
                </a:moveTo>
                <a:lnTo>
                  <a:pt x="296418" y="32350"/>
                </a:lnTo>
                <a:lnTo>
                  <a:pt x="288954" y="36556"/>
                </a:lnTo>
                <a:lnTo>
                  <a:pt x="296418" y="36576"/>
                </a:lnTo>
                <a:close/>
              </a:path>
            </a:pathLst>
          </a:custGeom>
          <a:solidFill>
            <a:srgbClr val="000000"/>
          </a:solidFill>
        </p:spPr>
        <p:txBody>
          <a:bodyPr wrap="square" lIns="0" tIns="0" rIns="0" bIns="0" rtlCol="0"/>
          <a:lstStyle/>
          <a:p/>
        </p:txBody>
      </p:sp>
      <p:sp>
        <p:nvSpPr>
          <p:cNvPr id="15" name="object 15"/>
          <p:cNvSpPr/>
          <p:nvPr/>
        </p:nvSpPr>
        <p:spPr>
          <a:xfrm>
            <a:off x="3306203" y="3934205"/>
            <a:ext cx="307975" cy="51435"/>
          </a:xfrm>
          <a:custGeom>
            <a:avLst/>
            <a:gdLst/>
            <a:ahLst/>
            <a:cxnLst/>
            <a:rect l="l" t="t" r="r" b="b"/>
            <a:pathLst>
              <a:path w="307975" h="51435">
                <a:moveTo>
                  <a:pt x="285209" y="25846"/>
                </a:moveTo>
                <a:lnTo>
                  <a:pt x="762" y="24384"/>
                </a:lnTo>
                <a:lnTo>
                  <a:pt x="0" y="35814"/>
                </a:lnTo>
                <a:lnTo>
                  <a:pt x="267181" y="36499"/>
                </a:lnTo>
                <a:lnTo>
                  <a:pt x="285209" y="25846"/>
                </a:lnTo>
                <a:close/>
              </a:path>
              <a:path w="307975" h="51435">
                <a:moveTo>
                  <a:pt x="307848" y="25908"/>
                </a:moveTo>
                <a:lnTo>
                  <a:pt x="266700" y="1524"/>
                </a:lnTo>
                <a:lnTo>
                  <a:pt x="263652" y="0"/>
                </a:lnTo>
                <a:lnTo>
                  <a:pt x="260604" y="762"/>
                </a:lnTo>
                <a:lnTo>
                  <a:pt x="259080" y="3048"/>
                </a:lnTo>
                <a:lnTo>
                  <a:pt x="257556" y="6096"/>
                </a:lnTo>
                <a:lnTo>
                  <a:pt x="258318" y="9144"/>
                </a:lnTo>
                <a:lnTo>
                  <a:pt x="260604" y="10668"/>
                </a:lnTo>
                <a:lnTo>
                  <a:pt x="285750" y="25527"/>
                </a:lnTo>
                <a:lnTo>
                  <a:pt x="294132" y="20574"/>
                </a:lnTo>
                <a:lnTo>
                  <a:pt x="294132" y="25892"/>
                </a:lnTo>
                <a:lnTo>
                  <a:pt x="297180" y="25908"/>
                </a:lnTo>
                <a:lnTo>
                  <a:pt x="297180" y="32032"/>
                </a:lnTo>
                <a:lnTo>
                  <a:pt x="307848" y="25908"/>
                </a:lnTo>
                <a:close/>
              </a:path>
              <a:path w="307975" h="51435">
                <a:moveTo>
                  <a:pt x="289300" y="36555"/>
                </a:moveTo>
                <a:lnTo>
                  <a:pt x="267181" y="36499"/>
                </a:lnTo>
                <a:lnTo>
                  <a:pt x="260604" y="40386"/>
                </a:lnTo>
                <a:lnTo>
                  <a:pt x="258318" y="41910"/>
                </a:lnTo>
                <a:lnTo>
                  <a:pt x="257556" y="44958"/>
                </a:lnTo>
                <a:lnTo>
                  <a:pt x="259080" y="48006"/>
                </a:lnTo>
                <a:lnTo>
                  <a:pt x="260604" y="50292"/>
                </a:lnTo>
                <a:lnTo>
                  <a:pt x="263652" y="51054"/>
                </a:lnTo>
                <a:lnTo>
                  <a:pt x="266700" y="49530"/>
                </a:lnTo>
                <a:lnTo>
                  <a:pt x="289300" y="36555"/>
                </a:lnTo>
                <a:close/>
              </a:path>
              <a:path w="307975" h="51435">
                <a:moveTo>
                  <a:pt x="294132" y="33782"/>
                </a:moveTo>
                <a:lnTo>
                  <a:pt x="294132" y="30480"/>
                </a:lnTo>
                <a:lnTo>
                  <a:pt x="286300" y="25852"/>
                </a:lnTo>
                <a:lnTo>
                  <a:pt x="285209" y="25846"/>
                </a:lnTo>
                <a:lnTo>
                  <a:pt x="267181" y="36499"/>
                </a:lnTo>
                <a:lnTo>
                  <a:pt x="289300" y="36555"/>
                </a:lnTo>
                <a:lnTo>
                  <a:pt x="294132" y="33782"/>
                </a:lnTo>
                <a:close/>
              </a:path>
              <a:path w="307975" h="51435">
                <a:moveTo>
                  <a:pt x="286300" y="25852"/>
                </a:moveTo>
                <a:lnTo>
                  <a:pt x="285750" y="25527"/>
                </a:lnTo>
                <a:lnTo>
                  <a:pt x="285209" y="25846"/>
                </a:lnTo>
                <a:lnTo>
                  <a:pt x="286300" y="25852"/>
                </a:lnTo>
                <a:close/>
              </a:path>
              <a:path w="307975" h="51435">
                <a:moveTo>
                  <a:pt x="294132" y="25892"/>
                </a:moveTo>
                <a:lnTo>
                  <a:pt x="294132" y="20574"/>
                </a:lnTo>
                <a:lnTo>
                  <a:pt x="285750" y="25527"/>
                </a:lnTo>
                <a:lnTo>
                  <a:pt x="286300" y="25852"/>
                </a:lnTo>
                <a:lnTo>
                  <a:pt x="294132" y="25892"/>
                </a:lnTo>
                <a:close/>
              </a:path>
              <a:path w="307975" h="51435">
                <a:moveTo>
                  <a:pt x="297180" y="32032"/>
                </a:moveTo>
                <a:lnTo>
                  <a:pt x="297180" y="25908"/>
                </a:lnTo>
                <a:lnTo>
                  <a:pt x="286300" y="25852"/>
                </a:lnTo>
                <a:lnTo>
                  <a:pt x="294132" y="30480"/>
                </a:lnTo>
                <a:lnTo>
                  <a:pt x="294132" y="33782"/>
                </a:lnTo>
                <a:lnTo>
                  <a:pt x="297180" y="32032"/>
                </a:lnTo>
                <a:close/>
              </a:path>
              <a:path w="307975" h="51435">
                <a:moveTo>
                  <a:pt x="297180" y="36576"/>
                </a:moveTo>
                <a:lnTo>
                  <a:pt x="297180" y="32032"/>
                </a:lnTo>
                <a:lnTo>
                  <a:pt x="289300" y="36555"/>
                </a:lnTo>
                <a:lnTo>
                  <a:pt x="297180" y="36576"/>
                </a:lnTo>
                <a:close/>
              </a:path>
            </a:pathLst>
          </a:custGeom>
          <a:solidFill>
            <a:srgbClr val="000000"/>
          </a:solidFill>
        </p:spPr>
        <p:txBody>
          <a:bodyPr wrap="square" lIns="0" tIns="0" rIns="0" bIns="0" rtlCol="0"/>
          <a:lstStyle/>
          <a:p/>
        </p:txBody>
      </p:sp>
      <p:sp>
        <p:nvSpPr>
          <p:cNvPr id="16" name="object 16"/>
          <p:cNvSpPr/>
          <p:nvPr/>
        </p:nvSpPr>
        <p:spPr>
          <a:xfrm>
            <a:off x="4019435" y="3934205"/>
            <a:ext cx="307975" cy="51435"/>
          </a:xfrm>
          <a:custGeom>
            <a:avLst/>
            <a:gdLst/>
            <a:ahLst/>
            <a:cxnLst/>
            <a:rect l="l" t="t" r="r" b="b"/>
            <a:pathLst>
              <a:path w="307975" h="51435">
                <a:moveTo>
                  <a:pt x="285202" y="25850"/>
                </a:moveTo>
                <a:lnTo>
                  <a:pt x="0" y="24384"/>
                </a:lnTo>
                <a:lnTo>
                  <a:pt x="0" y="35814"/>
                </a:lnTo>
                <a:lnTo>
                  <a:pt x="267178" y="36500"/>
                </a:lnTo>
                <a:lnTo>
                  <a:pt x="285202" y="25850"/>
                </a:lnTo>
                <a:close/>
              </a:path>
              <a:path w="307975" h="51435">
                <a:moveTo>
                  <a:pt x="307848" y="25908"/>
                </a:moveTo>
                <a:lnTo>
                  <a:pt x="265938" y="1524"/>
                </a:lnTo>
                <a:lnTo>
                  <a:pt x="263652" y="0"/>
                </a:lnTo>
                <a:lnTo>
                  <a:pt x="259842" y="762"/>
                </a:lnTo>
                <a:lnTo>
                  <a:pt x="258318" y="3048"/>
                </a:lnTo>
                <a:lnTo>
                  <a:pt x="256794" y="6096"/>
                </a:lnTo>
                <a:lnTo>
                  <a:pt x="257556" y="9144"/>
                </a:lnTo>
                <a:lnTo>
                  <a:pt x="260604" y="10668"/>
                </a:lnTo>
                <a:lnTo>
                  <a:pt x="285750" y="25527"/>
                </a:lnTo>
                <a:lnTo>
                  <a:pt x="294132" y="20574"/>
                </a:lnTo>
                <a:lnTo>
                  <a:pt x="294132" y="25896"/>
                </a:lnTo>
                <a:lnTo>
                  <a:pt x="296418" y="25908"/>
                </a:lnTo>
                <a:lnTo>
                  <a:pt x="296418" y="32350"/>
                </a:lnTo>
                <a:lnTo>
                  <a:pt x="307848" y="25908"/>
                </a:lnTo>
                <a:close/>
              </a:path>
              <a:path w="307975" h="51435">
                <a:moveTo>
                  <a:pt x="288954" y="36556"/>
                </a:moveTo>
                <a:lnTo>
                  <a:pt x="267178" y="36500"/>
                </a:lnTo>
                <a:lnTo>
                  <a:pt x="260604" y="40386"/>
                </a:lnTo>
                <a:lnTo>
                  <a:pt x="257556" y="41910"/>
                </a:lnTo>
                <a:lnTo>
                  <a:pt x="256794" y="44958"/>
                </a:lnTo>
                <a:lnTo>
                  <a:pt x="258318" y="48006"/>
                </a:lnTo>
                <a:lnTo>
                  <a:pt x="259842" y="50292"/>
                </a:lnTo>
                <a:lnTo>
                  <a:pt x="262890" y="51054"/>
                </a:lnTo>
                <a:lnTo>
                  <a:pt x="265938" y="49530"/>
                </a:lnTo>
                <a:lnTo>
                  <a:pt x="288954" y="36556"/>
                </a:lnTo>
                <a:close/>
              </a:path>
              <a:path w="307975" h="51435">
                <a:moveTo>
                  <a:pt x="294132" y="33638"/>
                </a:moveTo>
                <a:lnTo>
                  <a:pt x="294132" y="30480"/>
                </a:lnTo>
                <a:lnTo>
                  <a:pt x="286306" y="25856"/>
                </a:lnTo>
                <a:lnTo>
                  <a:pt x="285202" y="25850"/>
                </a:lnTo>
                <a:lnTo>
                  <a:pt x="267178" y="36500"/>
                </a:lnTo>
                <a:lnTo>
                  <a:pt x="288954" y="36556"/>
                </a:lnTo>
                <a:lnTo>
                  <a:pt x="294132" y="33638"/>
                </a:lnTo>
                <a:close/>
              </a:path>
              <a:path w="307975" h="51435">
                <a:moveTo>
                  <a:pt x="286306" y="25856"/>
                </a:moveTo>
                <a:lnTo>
                  <a:pt x="285750" y="25527"/>
                </a:lnTo>
                <a:lnTo>
                  <a:pt x="285202" y="25850"/>
                </a:lnTo>
                <a:lnTo>
                  <a:pt x="286306" y="25856"/>
                </a:lnTo>
                <a:close/>
              </a:path>
              <a:path w="307975" h="51435">
                <a:moveTo>
                  <a:pt x="294132" y="25896"/>
                </a:moveTo>
                <a:lnTo>
                  <a:pt x="294132" y="20574"/>
                </a:lnTo>
                <a:lnTo>
                  <a:pt x="285750" y="25527"/>
                </a:lnTo>
                <a:lnTo>
                  <a:pt x="286306" y="25856"/>
                </a:lnTo>
                <a:lnTo>
                  <a:pt x="294132" y="25896"/>
                </a:lnTo>
                <a:close/>
              </a:path>
              <a:path w="307975" h="51435">
                <a:moveTo>
                  <a:pt x="296418" y="32350"/>
                </a:moveTo>
                <a:lnTo>
                  <a:pt x="296418" y="25908"/>
                </a:lnTo>
                <a:lnTo>
                  <a:pt x="286306" y="25856"/>
                </a:lnTo>
                <a:lnTo>
                  <a:pt x="294132" y="30480"/>
                </a:lnTo>
                <a:lnTo>
                  <a:pt x="294132" y="33638"/>
                </a:lnTo>
                <a:lnTo>
                  <a:pt x="296418" y="32350"/>
                </a:lnTo>
                <a:close/>
              </a:path>
              <a:path w="307975" h="51435">
                <a:moveTo>
                  <a:pt x="296418" y="36576"/>
                </a:moveTo>
                <a:lnTo>
                  <a:pt x="296418" y="32350"/>
                </a:lnTo>
                <a:lnTo>
                  <a:pt x="288954" y="36556"/>
                </a:lnTo>
                <a:lnTo>
                  <a:pt x="296418" y="36576"/>
                </a:lnTo>
                <a:close/>
              </a:path>
            </a:pathLst>
          </a:custGeom>
          <a:solidFill>
            <a:srgbClr val="000000"/>
          </a:solidFill>
        </p:spPr>
        <p:txBody>
          <a:bodyPr wrap="square" lIns="0" tIns="0" rIns="0" bIns="0" rtlCol="0"/>
          <a:lstStyle/>
          <a:p/>
        </p:txBody>
      </p:sp>
      <p:sp>
        <p:nvSpPr>
          <p:cNvPr id="17" name="object 17"/>
          <p:cNvSpPr/>
          <p:nvPr/>
        </p:nvSpPr>
        <p:spPr>
          <a:xfrm>
            <a:off x="4731905" y="3934205"/>
            <a:ext cx="307975" cy="51435"/>
          </a:xfrm>
          <a:custGeom>
            <a:avLst/>
            <a:gdLst/>
            <a:ahLst/>
            <a:cxnLst/>
            <a:rect l="l" t="t" r="r" b="b"/>
            <a:pathLst>
              <a:path w="307975" h="51435">
                <a:moveTo>
                  <a:pt x="285209" y="25846"/>
                </a:moveTo>
                <a:lnTo>
                  <a:pt x="0" y="24384"/>
                </a:lnTo>
                <a:lnTo>
                  <a:pt x="0" y="35814"/>
                </a:lnTo>
                <a:lnTo>
                  <a:pt x="267181" y="36499"/>
                </a:lnTo>
                <a:lnTo>
                  <a:pt x="285209" y="25846"/>
                </a:lnTo>
                <a:close/>
              </a:path>
              <a:path w="307975" h="51435">
                <a:moveTo>
                  <a:pt x="288958" y="36554"/>
                </a:moveTo>
                <a:lnTo>
                  <a:pt x="267181" y="36499"/>
                </a:lnTo>
                <a:lnTo>
                  <a:pt x="260604" y="40386"/>
                </a:lnTo>
                <a:lnTo>
                  <a:pt x="258318" y="41910"/>
                </a:lnTo>
                <a:lnTo>
                  <a:pt x="256794" y="44958"/>
                </a:lnTo>
                <a:lnTo>
                  <a:pt x="258318" y="48006"/>
                </a:lnTo>
                <a:lnTo>
                  <a:pt x="259842" y="50292"/>
                </a:lnTo>
                <a:lnTo>
                  <a:pt x="263652" y="51054"/>
                </a:lnTo>
                <a:lnTo>
                  <a:pt x="265938" y="49530"/>
                </a:lnTo>
                <a:lnTo>
                  <a:pt x="288958" y="36554"/>
                </a:lnTo>
                <a:close/>
              </a:path>
              <a:path w="307975" h="51435">
                <a:moveTo>
                  <a:pt x="307848" y="25908"/>
                </a:moveTo>
                <a:lnTo>
                  <a:pt x="266700" y="1524"/>
                </a:lnTo>
                <a:lnTo>
                  <a:pt x="263652" y="0"/>
                </a:lnTo>
                <a:lnTo>
                  <a:pt x="260604" y="762"/>
                </a:lnTo>
                <a:lnTo>
                  <a:pt x="259079" y="3048"/>
                </a:lnTo>
                <a:lnTo>
                  <a:pt x="257556" y="6096"/>
                </a:lnTo>
                <a:lnTo>
                  <a:pt x="258318" y="9144"/>
                </a:lnTo>
                <a:lnTo>
                  <a:pt x="260604" y="10668"/>
                </a:lnTo>
                <a:lnTo>
                  <a:pt x="285750" y="25527"/>
                </a:lnTo>
                <a:lnTo>
                  <a:pt x="294132" y="20574"/>
                </a:lnTo>
                <a:lnTo>
                  <a:pt x="294132" y="25892"/>
                </a:lnTo>
                <a:lnTo>
                  <a:pt x="297180" y="25908"/>
                </a:lnTo>
                <a:lnTo>
                  <a:pt x="297180" y="31920"/>
                </a:lnTo>
                <a:lnTo>
                  <a:pt x="307848" y="25908"/>
                </a:lnTo>
                <a:close/>
              </a:path>
              <a:path w="307975" h="51435">
                <a:moveTo>
                  <a:pt x="294132" y="33638"/>
                </a:moveTo>
                <a:lnTo>
                  <a:pt x="294132" y="30480"/>
                </a:lnTo>
                <a:lnTo>
                  <a:pt x="286300" y="25852"/>
                </a:lnTo>
                <a:lnTo>
                  <a:pt x="285209" y="25846"/>
                </a:lnTo>
                <a:lnTo>
                  <a:pt x="267181" y="36499"/>
                </a:lnTo>
                <a:lnTo>
                  <a:pt x="288958" y="36554"/>
                </a:lnTo>
                <a:lnTo>
                  <a:pt x="294132" y="33638"/>
                </a:lnTo>
                <a:close/>
              </a:path>
              <a:path w="307975" h="51435">
                <a:moveTo>
                  <a:pt x="286300" y="25852"/>
                </a:moveTo>
                <a:lnTo>
                  <a:pt x="285750" y="25527"/>
                </a:lnTo>
                <a:lnTo>
                  <a:pt x="285209" y="25846"/>
                </a:lnTo>
                <a:lnTo>
                  <a:pt x="286300" y="25852"/>
                </a:lnTo>
                <a:close/>
              </a:path>
              <a:path w="307975" h="51435">
                <a:moveTo>
                  <a:pt x="294132" y="25892"/>
                </a:moveTo>
                <a:lnTo>
                  <a:pt x="294132" y="20574"/>
                </a:lnTo>
                <a:lnTo>
                  <a:pt x="285750" y="25527"/>
                </a:lnTo>
                <a:lnTo>
                  <a:pt x="286300" y="25852"/>
                </a:lnTo>
                <a:lnTo>
                  <a:pt x="294132" y="25892"/>
                </a:lnTo>
                <a:close/>
              </a:path>
              <a:path w="307975" h="51435">
                <a:moveTo>
                  <a:pt x="297180" y="31920"/>
                </a:moveTo>
                <a:lnTo>
                  <a:pt x="297180" y="25908"/>
                </a:lnTo>
                <a:lnTo>
                  <a:pt x="286300" y="25852"/>
                </a:lnTo>
                <a:lnTo>
                  <a:pt x="294132" y="30480"/>
                </a:lnTo>
                <a:lnTo>
                  <a:pt x="294132" y="33638"/>
                </a:lnTo>
                <a:lnTo>
                  <a:pt x="297180" y="31920"/>
                </a:lnTo>
                <a:close/>
              </a:path>
              <a:path w="307975" h="51435">
                <a:moveTo>
                  <a:pt x="297180" y="36576"/>
                </a:moveTo>
                <a:lnTo>
                  <a:pt x="297180" y="31920"/>
                </a:lnTo>
                <a:lnTo>
                  <a:pt x="288958" y="36554"/>
                </a:lnTo>
                <a:lnTo>
                  <a:pt x="297180" y="36576"/>
                </a:lnTo>
                <a:close/>
              </a:path>
            </a:pathLst>
          </a:custGeom>
          <a:solidFill>
            <a:srgbClr val="000000"/>
          </a:solidFill>
        </p:spPr>
        <p:txBody>
          <a:bodyPr wrap="square" lIns="0" tIns="0" rIns="0" bIns="0" rtlCol="0"/>
          <a:lstStyle/>
          <a:p/>
        </p:txBody>
      </p:sp>
      <p:sp>
        <p:nvSpPr>
          <p:cNvPr id="18" name="object 18"/>
          <p:cNvSpPr/>
          <p:nvPr/>
        </p:nvSpPr>
        <p:spPr>
          <a:xfrm>
            <a:off x="5445137" y="3934205"/>
            <a:ext cx="307975" cy="51435"/>
          </a:xfrm>
          <a:custGeom>
            <a:avLst/>
            <a:gdLst/>
            <a:ahLst/>
            <a:cxnLst/>
            <a:rect l="l" t="t" r="r" b="b"/>
            <a:pathLst>
              <a:path w="307975" h="51435">
                <a:moveTo>
                  <a:pt x="284447" y="25846"/>
                </a:moveTo>
                <a:lnTo>
                  <a:pt x="0" y="24384"/>
                </a:lnTo>
                <a:lnTo>
                  <a:pt x="0" y="35814"/>
                </a:lnTo>
                <a:lnTo>
                  <a:pt x="266420" y="36498"/>
                </a:lnTo>
                <a:lnTo>
                  <a:pt x="284447" y="25846"/>
                </a:lnTo>
                <a:close/>
              </a:path>
              <a:path w="307975" h="51435">
                <a:moveTo>
                  <a:pt x="307848" y="25908"/>
                </a:moveTo>
                <a:lnTo>
                  <a:pt x="265938" y="1524"/>
                </a:lnTo>
                <a:lnTo>
                  <a:pt x="263652" y="0"/>
                </a:lnTo>
                <a:lnTo>
                  <a:pt x="259842" y="762"/>
                </a:lnTo>
                <a:lnTo>
                  <a:pt x="258318" y="3048"/>
                </a:lnTo>
                <a:lnTo>
                  <a:pt x="256794" y="6096"/>
                </a:lnTo>
                <a:lnTo>
                  <a:pt x="257556" y="9144"/>
                </a:lnTo>
                <a:lnTo>
                  <a:pt x="260604" y="10668"/>
                </a:lnTo>
                <a:lnTo>
                  <a:pt x="285084" y="25470"/>
                </a:lnTo>
                <a:lnTo>
                  <a:pt x="293370" y="20574"/>
                </a:lnTo>
                <a:lnTo>
                  <a:pt x="293370" y="25892"/>
                </a:lnTo>
                <a:lnTo>
                  <a:pt x="296418" y="25908"/>
                </a:lnTo>
                <a:lnTo>
                  <a:pt x="296418" y="32350"/>
                </a:lnTo>
                <a:lnTo>
                  <a:pt x="307848" y="25908"/>
                </a:lnTo>
                <a:close/>
              </a:path>
              <a:path w="307975" h="51435">
                <a:moveTo>
                  <a:pt x="288954" y="36556"/>
                </a:moveTo>
                <a:lnTo>
                  <a:pt x="266420" y="36498"/>
                </a:lnTo>
                <a:lnTo>
                  <a:pt x="259842" y="40386"/>
                </a:lnTo>
                <a:lnTo>
                  <a:pt x="257556" y="41910"/>
                </a:lnTo>
                <a:lnTo>
                  <a:pt x="256794" y="44958"/>
                </a:lnTo>
                <a:lnTo>
                  <a:pt x="258318" y="48006"/>
                </a:lnTo>
                <a:lnTo>
                  <a:pt x="259842" y="50292"/>
                </a:lnTo>
                <a:lnTo>
                  <a:pt x="262890" y="51054"/>
                </a:lnTo>
                <a:lnTo>
                  <a:pt x="265938" y="49530"/>
                </a:lnTo>
                <a:lnTo>
                  <a:pt x="288954" y="36556"/>
                </a:lnTo>
                <a:close/>
              </a:path>
              <a:path w="307975" h="51435">
                <a:moveTo>
                  <a:pt x="293370" y="34068"/>
                </a:moveTo>
                <a:lnTo>
                  <a:pt x="293370" y="30480"/>
                </a:lnTo>
                <a:lnTo>
                  <a:pt x="285717" y="25852"/>
                </a:lnTo>
                <a:lnTo>
                  <a:pt x="284447" y="25846"/>
                </a:lnTo>
                <a:lnTo>
                  <a:pt x="266420" y="36498"/>
                </a:lnTo>
                <a:lnTo>
                  <a:pt x="288954" y="36556"/>
                </a:lnTo>
                <a:lnTo>
                  <a:pt x="293370" y="34068"/>
                </a:lnTo>
                <a:close/>
              </a:path>
              <a:path w="307975" h="51435">
                <a:moveTo>
                  <a:pt x="285717" y="25852"/>
                </a:moveTo>
                <a:lnTo>
                  <a:pt x="285084" y="25470"/>
                </a:lnTo>
                <a:lnTo>
                  <a:pt x="284447" y="25846"/>
                </a:lnTo>
                <a:lnTo>
                  <a:pt x="285717" y="25852"/>
                </a:lnTo>
                <a:close/>
              </a:path>
              <a:path w="307975" h="51435">
                <a:moveTo>
                  <a:pt x="293370" y="25892"/>
                </a:moveTo>
                <a:lnTo>
                  <a:pt x="293370" y="20574"/>
                </a:lnTo>
                <a:lnTo>
                  <a:pt x="285084" y="25470"/>
                </a:lnTo>
                <a:lnTo>
                  <a:pt x="285717" y="25852"/>
                </a:lnTo>
                <a:lnTo>
                  <a:pt x="293370" y="25892"/>
                </a:lnTo>
                <a:close/>
              </a:path>
              <a:path w="307975" h="51435">
                <a:moveTo>
                  <a:pt x="296418" y="32350"/>
                </a:moveTo>
                <a:lnTo>
                  <a:pt x="296418" y="25908"/>
                </a:lnTo>
                <a:lnTo>
                  <a:pt x="285717" y="25852"/>
                </a:lnTo>
                <a:lnTo>
                  <a:pt x="293370" y="30480"/>
                </a:lnTo>
                <a:lnTo>
                  <a:pt x="293370" y="34068"/>
                </a:lnTo>
                <a:lnTo>
                  <a:pt x="296418" y="32350"/>
                </a:lnTo>
                <a:close/>
              </a:path>
              <a:path w="307975" h="51435">
                <a:moveTo>
                  <a:pt x="296418" y="36576"/>
                </a:moveTo>
                <a:lnTo>
                  <a:pt x="296418" y="32350"/>
                </a:lnTo>
                <a:lnTo>
                  <a:pt x="288954" y="36556"/>
                </a:lnTo>
                <a:lnTo>
                  <a:pt x="296418" y="36576"/>
                </a:lnTo>
                <a:close/>
              </a:path>
            </a:pathLst>
          </a:custGeom>
          <a:solidFill>
            <a:srgbClr val="000000"/>
          </a:solidFill>
        </p:spPr>
        <p:txBody>
          <a:bodyPr wrap="square" lIns="0" tIns="0" rIns="0" bIns="0" rtlCol="0"/>
          <a:lstStyle/>
          <a:p/>
        </p:txBody>
      </p:sp>
      <p:sp>
        <p:nvSpPr>
          <p:cNvPr id="19" name="object 19"/>
          <p:cNvSpPr/>
          <p:nvPr/>
        </p:nvSpPr>
        <p:spPr>
          <a:xfrm>
            <a:off x="6157607" y="3934205"/>
            <a:ext cx="307975" cy="51435"/>
          </a:xfrm>
          <a:custGeom>
            <a:avLst/>
            <a:gdLst/>
            <a:ahLst/>
            <a:cxnLst/>
            <a:rect l="l" t="t" r="r" b="b"/>
            <a:pathLst>
              <a:path w="307975" h="51435">
                <a:moveTo>
                  <a:pt x="285209" y="25846"/>
                </a:moveTo>
                <a:lnTo>
                  <a:pt x="0" y="24384"/>
                </a:lnTo>
                <a:lnTo>
                  <a:pt x="0" y="35814"/>
                </a:lnTo>
                <a:lnTo>
                  <a:pt x="267178" y="36500"/>
                </a:lnTo>
                <a:lnTo>
                  <a:pt x="285209" y="25846"/>
                </a:lnTo>
                <a:close/>
              </a:path>
              <a:path w="307975" h="51435">
                <a:moveTo>
                  <a:pt x="307848" y="25908"/>
                </a:moveTo>
                <a:lnTo>
                  <a:pt x="266700" y="1524"/>
                </a:lnTo>
                <a:lnTo>
                  <a:pt x="263652" y="0"/>
                </a:lnTo>
                <a:lnTo>
                  <a:pt x="260604" y="762"/>
                </a:lnTo>
                <a:lnTo>
                  <a:pt x="258318" y="3048"/>
                </a:lnTo>
                <a:lnTo>
                  <a:pt x="256794" y="6096"/>
                </a:lnTo>
                <a:lnTo>
                  <a:pt x="258318" y="9144"/>
                </a:lnTo>
                <a:lnTo>
                  <a:pt x="260604" y="10668"/>
                </a:lnTo>
                <a:lnTo>
                  <a:pt x="285750" y="25527"/>
                </a:lnTo>
                <a:lnTo>
                  <a:pt x="294132" y="20574"/>
                </a:lnTo>
                <a:lnTo>
                  <a:pt x="294132" y="25892"/>
                </a:lnTo>
                <a:lnTo>
                  <a:pt x="297180" y="25908"/>
                </a:lnTo>
                <a:lnTo>
                  <a:pt x="297180" y="31920"/>
                </a:lnTo>
                <a:lnTo>
                  <a:pt x="307848" y="25908"/>
                </a:lnTo>
                <a:close/>
              </a:path>
              <a:path w="307975" h="51435">
                <a:moveTo>
                  <a:pt x="288954" y="36556"/>
                </a:moveTo>
                <a:lnTo>
                  <a:pt x="267178" y="36500"/>
                </a:lnTo>
                <a:lnTo>
                  <a:pt x="260604" y="40386"/>
                </a:lnTo>
                <a:lnTo>
                  <a:pt x="257556" y="41910"/>
                </a:lnTo>
                <a:lnTo>
                  <a:pt x="256794" y="44958"/>
                </a:lnTo>
                <a:lnTo>
                  <a:pt x="258318" y="48006"/>
                </a:lnTo>
                <a:lnTo>
                  <a:pt x="259842" y="50292"/>
                </a:lnTo>
                <a:lnTo>
                  <a:pt x="263652" y="51054"/>
                </a:lnTo>
                <a:lnTo>
                  <a:pt x="265938" y="49530"/>
                </a:lnTo>
                <a:lnTo>
                  <a:pt x="288954" y="36556"/>
                </a:lnTo>
                <a:close/>
              </a:path>
              <a:path w="307975" h="51435">
                <a:moveTo>
                  <a:pt x="294132" y="33638"/>
                </a:moveTo>
                <a:lnTo>
                  <a:pt x="294132" y="30480"/>
                </a:lnTo>
                <a:lnTo>
                  <a:pt x="286300" y="25852"/>
                </a:lnTo>
                <a:lnTo>
                  <a:pt x="285209" y="25846"/>
                </a:lnTo>
                <a:lnTo>
                  <a:pt x="267178" y="36500"/>
                </a:lnTo>
                <a:lnTo>
                  <a:pt x="288954" y="36556"/>
                </a:lnTo>
                <a:lnTo>
                  <a:pt x="294132" y="33638"/>
                </a:lnTo>
                <a:close/>
              </a:path>
              <a:path w="307975" h="51435">
                <a:moveTo>
                  <a:pt x="286300" y="25852"/>
                </a:moveTo>
                <a:lnTo>
                  <a:pt x="285750" y="25527"/>
                </a:lnTo>
                <a:lnTo>
                  <a:pt x="285209" y="25846"/>
                </a:lnTo>
                <a:lnTo>
                  <a:pt x="286300" y="25852"/>
                </a:lnTo>
                <a:close/>
              </a:path>
              <a:path w="307975" h="51435">
                <a:moveTo>
                  <a:pt x="294132" y="25892"/>
                </a:moveTo>
                <a:lnTo>
                  <a:pt x="294132" y="20574"/>
                </a:lnTo>
                <a:lnTo>
                  <a:pt x="285750" y="25527"/>
                </a:lnTo>
                <a:lnTo>
                  <a:pt x="286300" y="25852"/>
                </a:lnTo>
                <a:lnTo>
                  <a:pt x="294132" y="25892"/>
                </a:lnTo>
                <a:close/>
              </a:path>
              <a:path w="307975" h="51435">
                <a:moveTo>
                  <a:pt x="297180" y="25908"/>
                </a:moveTo>
                <a:lnTo>
                  <a:pt x="286300" y="25852"/>
                </a:lnTo>
                <a:lnTo>
                  <a:pt x="294132" y="30480"/>
                </a:lnTo>
                <a:lnTo>
                  <a:pt x="294132" y="33638"/>
                </a:lnTo>
                <a:lnTo>
                  <a:pt x="296732" y="32173"/>
                </a:lnTo>
                <a:lnTo>
                  <a:pt x="297180" y="25908"/>
                </a:lnTo>
                <a:close/>
              </a:path>
              <a:path w="307975" h="51435">
                <a:moveTo>
                  <a:pt x="296732" y="32173"/>
                </a:moveTo>
                <a:lnTo>
                  <a:pt x="288954" y="36556"/>
                </a:lnTo>
                <a:lnTo>
                  <a:pt x="296418" y="36576"/>
                </a:lnTo>
                <a:lnTo>
                  <a:pt x="296732" y="32173"/>
                </a:lnTo>
                <a:close/>
              </a:path>
              <a:path w="307975" h="51435">
                <a:moveTo>
                  <a:pt x="297180" y="31920"/>
                </a:moveTo>
                <a:lnTo>
                  <a:pt x="297180" y="25908"/>
                </a:lnTo>
                <a:lnTo>
                  <a:pt x="296732" y="32173"/>
                </a:lnTo>
                <a:lnTo>
                  <a:pt x="297180" y="31920"/>
                </a:lnTo>
                <a:close/>
              </a:path>
            </a:pathLst>
          </a:custGeom>
          <a:solidFill>
            <a:srgbClr val="000000"/>
          </a:solidFill>
        </p:spPr>
        <p:txBody>
          <a:bodyPr wrap="square" lIns="0" tIns="0" rIns="0" bIns="0" rtlCol="0"/>
          <a:lstStyle/>
          <a:p/>
        </p:txBody>
      </p:sp>
      <p:sp>
        <p:nvSpPr>
          <p:cNvPr id="20" name="object 20"/>
          <p:cNvSpPr/>
          <p:nvPr/>
        </p:nvSpPr>
        <p:spPr>
          <a:xfrm>
            <a:off x="6870827" y="3934205"/>
            <a:ext cx="307340" cy="51435"/>
          </a:xfrm>
          <a:custGeom>
            <a:avLst/>
            <a:gdLst/>
            <a:ahLst/>
            <a:cxnLst/>
            <a:rect l="l" t="t" r="r" b="b"/>
            <a:pathLst>
              <a:path w="307340" h="51435">
                <a:moveTo>
                  <a:pt x="284447" y="25846"/>
                </a:moveTo>
                <a:lnTo>
                  <a:pt x="0" y="24384"/>
                </a:lnTo>
                <a:lnTo>
                  <a:pt x="0" y="35814"/>
                </a:lnTo>
                <a:lnTo>
                  <a:pt x="266420" y="36498"/>
                </a:lnTo>
                <a:lnTo>
                  <a:pt x="284447" y="25846"/>
                </a:lnTo>
                <a:close/>
              </a:path>
              <a:path w="307340" h="51435">
                <a:moveTo>
                  <a:pt x="307086" y="25908"/>
                </a:moveTo>
                <a:lnTo>
                  <a:pt x="265938" y="1524"/>
                </a:lnTo>
                <a:lnTo>
                  <a:pt x="262890" y="0"/>
                </a:lnTo>
                <a:lnTo>
                  <a:pt x="259842" y="762"/>
                </a:lnTo>
                <a:lnTo>
                  <a:pt x="258318" y="3048"/>
                </a:lnTo>
                <a:lnTo>
                  <a:pt x="256794" y="6096"/>
                </a:lnTo>
                <a:lnTo>
                  <a:pt x="257556" y="9144"/>
                </a:lnTo>
                <a:lnTo>
                  <a:pt x="259842" y="10668"/>
                </a:lnTo>
                <a:lnTo>
                  <a:pt x="284988" y="25527"/>
                </a:lnTo>
                <a:lnTo>
                  <a:pt x="293370" y="20574"/>
                </a:lnTo>
                <a:lnTo>
                  <a:pt x="293370" y="25892"/>
                </a:lnTo>
                <a:lnTo>
                  <a:pt x="296418" y="25908"/>
                </a:lnTo>
                <a:lnTo>
                  <a:pt x="296418" y="32032"/>
                </a:lnTo>
                <a:lnTo>
                  <a:pt x="307086" y="25908"/>
                </a:lnTo>
                <a:close/>
              </a:path>
              <a:path w="307340" h="51435">
                <a:moveTo>
                  <a:pt x="288538" y="36555"/>
                </a:moveTo>
                <a:lnTo>
                  <a:pt x="266420" y="36498"/>
                </a:lnTo>
                <a:lnTo>
                  <a:pt x="259842" y="40386"/>
                </a:lnTo>
                <a:lnTo>
                  <a:pt x="257556" y="41910"/>
                </a:lnTo>
                <a:lnTo>
                  <a:pt x="256794" y="44958"/>
                </a:lnTo>
                <a:lnTo>
                  <a:pt x="258318" y="48006"/>
                </a:lnTo>
                <a:lnTo>
                  <a:pt x="259842" y="50292"/>
                </a:lnTo>
                <a:lnTo>
                  <a:pt x="262890" y="51054"/>
                </a:lnTo>
                <a:lnTo>
                  <a:pt x="265938" y="49530"/>
                </a:lnTo>
                <a:lnTo>
                  <a:pt x="288538" y="36555"/>
                </a:lnTo>
                <a:close/>
              </a:path>
              <a:path w="307340" h="51435">
                <a:moveTo>
                  <a:pt x="293370" y="33782"/>
                </a:moveTo>
                <a:lnTo>
                  <a:pt x="293370" y="30480"/>
                </a:lnTo>
                <a:lnTo>
                  <a:pt x="285538" y="25852"/>
                </a:lnTo>
                <a:lnTo>
                  <a:pt x="284447" y="25846"/>
                </a:lnTo>
                <a:lnTo>
                  <a:pt x="266420" y="36498"/>
                </a:lnTo>
                <a:lnTo>
                  <a:pt x="288538" y="36555"/>
                </a:lnTo>
                <a:lnTo>
                  <a:pt x="293370" y="33782"/>
                </a:lnTo>
                <a:close/>
              </a:path>
              <a:path w="307340" h="51435">
                <a:moveTo>
                  <a:pt x="285538" y="25852"/>
                </a:moveTo>
                <a:lnTo>
                  <a:pt x="284988" y="25527"/>
                </a:lnTo>
                <a:lnTo>
                  <a:pt x="284447" y="25846"/>
                </a:lnTo>
                <a:lnTo>
                  <a:pt x="285538" y="25852"/>
                </a:lnTo>
                <a:close/>
              </a:path>
              <a:path w="307340" h="51435">
                <a:moveTo>
                  <a:pt x="293370" y="25892"/>
                </a:moveTo>
                <a:lnTo>
                  <a:pt x="293370" y="20574"/>
                </a:lnTo>
                <a:lnTo>
                  <a:pt x="284988" y="25527"/>
                </a:lnTo>
                <a:lnTo>
                  <a:pt x="285538" y="25852"/>
                </a:lnTo>
                <a:lnTo>
                  <a:pt x="293370" y="25892"/>
                </a:lnTo>
                <a:close/>
              </a:path>
              <a:path w="307340" h="51435">
                <a:moveTo>
                  <a:pt x="296418" y="32032"/>
                </a:moveTo>
                <a:lnTo>
                  <a:pt x="296418" y="25908"/>
                </a:lnTo>
                <a:lnTo>
                  <a:pt x="285538" y="25852"/>
                </a:lnTo>
                <a:lnTo>
                  <a:pt x="293370" y="30480"/>
                </a:lnTo>
                <a:lnTo>
                  <a:pt x="293370" y="33782"/>
                </a:lnTo>
                <a:lnTo>
                  <a:pt x="296418" y="32032"/>
                </a:lnTo>
                <a:close/>
              </a:path>
              <a:path w="307340" h="51435">
                <a:moveTo>
                  <a:pt x="296418" y="36576"/>
                </a:moveTo>
                <a:lnTo>
                  <a:pt x="296418" y="32032"/>
                </a:lnTo>
                <a:lnTo>
                  <a:pt x="288538" y="36555"/>
                </a:lnTo>
                <a:lnTo>
                  <a:pt x="296418" y="36576"/>
                </a:lnTo>
                <a:close/>
              </a:path>
            </a:pathLst>
          </a:custGeom>
          <a:solidFill>
            <a:srgbClr val="000000"/>
          </a:solidFill>
        </p:spPr>
        <p:txBody>
          <a:bodyPr wrap="square" lIns="0" tIns="0" rIns="0" bIns="0" rtlCol="0"/>
          <a:lstStyle/>
          <a:p/>
        </p:txBody>
      </p:sp>
      <p:sp>
        <p:nvSpPr>
          <p:cNvPr id="21" name="object 21"/>
          <p:cNvSpPr/>
          <p:nvPr/>
        </p:nvSpPr>
        <p:spPr>
          <a:xfrm>
            <a:off x="7583296" y="3934205"/>
            <a:ext cx="307975" cy="51435"/>
          </a:xfrm>
          <a:custGeom>
            <a:avLst/>
            <a:gdLst/>
            <a:ahLst/>
            <a:cxnLst/>
            <a:rect l="l" t="t" r="r" b="b"/>
            <a:pathLst>
              <a:path w="307975" h="51435">
                <a:moveTo>
                  <a:pt x="285202" y="25850"/>
                </a:moveTo>
                <a:lnTo>
                  <a:pt x="0" y="24384"/>
                </a:lnTo>
                <a:lnTo>
                  <a:pt x="0" y="35814"/>
                </a:lnTo>
                <a:lnTo>
                  <a:pt x="267178" y="36500"/>
                </a:lnTo>
                <a:lnTo>
                  <a:pt x="285202" y="25850"/>
                </a:lnTo>
                <a:close/>
              </a:path>
              <a:path w="307975" h="51435">
                <a:moveTo>
                  <a:pt x="307848" y="25908"/>
                </a:moveTo>
                <a:lnTo>
                  <a:pt x="265938" y="1524"/>
                </a:lnTo>
                <a:lnTo>
                  <a:pt x="263652" y="0"/>
                </a:lnTo>
                <a:lnTo>
                  <a:pt x="259842" y="762"/>
                </a:lnTo>
                <a:lnTo>
                  <a:pt x="258318" y="3048"/>
                </a:lnTo>
                <a:lnTo>
                  <a:pt x="256794" y="6096"/>
                </a:lnTo>
                <a:lnTo>
                  <a:pt x="257556" y="9144"/>
                </a:lnTo>
                <a:lnTo>
                  <a:pt x="260604" y="10668"/>
                </a:lnTo>
                <a:lnTo>
                  <a:pt x="285750" y="25527"/>
                </a:lnTo>
                <a:lnTo>
                  <a:pt x="294132" y="20574"/>
                </a:lnTo>
                <a:lnTo>
                  <a:pt x="294132" y="25896"/>
                </a:lnTo>
                <a:lnTo>
                  <a:pt x="296418" y="25908"/>
                </a:lnTo>
                <a:lnTo>
                  <a:pt x="296418" y="32350"/>
                </a:lnTo>
                <a:lnTo>
                  <a:pt x="307848" y="25908"/>
                </a:lnTo>
                <a:close/>
              </a:path>
              <a:path w="307975" h="51435">
                <a:moveTo>
                  <a:pt x="288954" y="36556"/>
                </a:moveTo>
                <a:lnTo>
                  <a:pt x="267178" y="36500"/>
                </a:lnTo>
                <a:lnTo>
                  <a:pt x="260604" y="40386"/>
                </a:lnTo>
                <a:lnTo>
                  <a:pt x="257556" y="41910"/>
                </a:lnTo>
                <a:lnTo>
                  <a:pt x="256794" y="44958"/>
                </a:lnTo>
                <a:lnTo>
                  <a:pt x="258318" y="48006"/>
                </a:lnTo>
                <a:lnTo>
                  <a:pt x="259842" y="50292"/>
                </a:lnTo>
                <a:lnTo>
                  <a:pt x="263652" y="51054"/>
                </a:lnTo>
                <a:lnTo>
                  <a:pt x="265938" y="49530"/>
                </a:lnTo>
                <a:lnTo>
                  <a:pt x="288954" y="36556"/>
                </a:lnTo>
                <a:close/>
              </a:path>
              <a:path w="307975" h="51435">
                <a:moveTo>
                  <a:pt x="294132" y="33638"/>
                </a:moveTo>
                <a:lnTo>
                  <a:pt x="294132" y="30480"/>
                </a:lnTo>
                <a:lnTo>
                  <a:pt x="286306" y="25856"/>
                </a:lnTo>
                <a:lnTo>
                  <a:pt x="285202" y="25850"/>
                </a:lnTo>
                <a:lnTo>
                  <a:pt x="267178" y="36500"/>
                </a:lnTo>
                <a:lnTo>
                  <a:pt x="288954" y="36556"/>
                </a:lnTo>
                <a:lnTo>
                  <a:pt x="294132" y="33638"/>
                </a:lnTo>
                <a:close/>
              </a:path>
              <a:path w="307975" h="51435">
                <a:moveTo>
                  <a:pt x="286306" y="25856"/>
                </a:moveTo>
                <a:lnTo>
                  <a:pt x="285750" y="25527"/>
                </a:lnTo>
                <a:lnTo>
                  <a:pt x="285202" y="25850"/>
                </a:lnTo>
                <a:lnTo>
                  <a:pt x="286306" y="25856"/>
                </a:lnTo>
                <a:close/>
              </a:path>
              <a:path w="307975" h="51435">
                <a:moveTo>
                  <a:pt x="294132" y="25896"/>
                </a:moveTo>
                <a:lnTo>
                  <a:pt x="294132" y="20574"/>
                </a:lnTo>
                <a:lnTo>
                  <a:pt x="285750" y="25527"/>
                </a:lnTo>
                <a:lnTo>
                  <a:pt x="286306" y="25856"/>
                </a:lnTo>
                <a:lnTo>
                  <a:pt x="294132" y="25896"/>
                </a:lnTo>
                <a:close/>
              </a:path>
              <a:path w="307975" h="51435">
                <a:moveTo>
                  <a:pt x="296418" y="32350"/>
                </a:moveTo>
                <a:lnTo>
                  <a:pt x="296418" y="25908"/>
                </a:lnTo>
                <a:lnTo>
                  <a:pt x="286306" y="25856"/>
                </a:lnTo>
                <a:lnTo>
                  <a:pt x="294132" y="30480"/>
                </a:lnTo>
                <a:lnTo>
                  <a:pt x="294132" y="33638"/>
                </a:lnTo>
                <a:lnTo>
                  <a:pt x="296418" y="32350"/>
                </a:lnTo>
                <a:close/>
              </a:path>
              <a:path w="307975" h="51435">
                <a:moveTo>
                  <a:pt x="296418" y="36576"/>
                </a:moveTo>
                <a:lnTo>
                  <a:pt x="296418" y="32350"/>
                </a:lnTo>
                <a:lnTo>
                  <a:pt x="288954" y="36556"/>
                </a:lnTo>
                <a:lnTo>
                  <a:pt x="296418" y="36576"/>
                </a:lnTo>
                <a:close/>
              </a:path>
            </a:pathLst>
          </a:custGeom>
          <a:solidFill>
            <a:srgbClr val="000000"/>
          </a:solidFill>
        </p:spPr>
        <p:txBody>
          <a:bodyPr wrap="square" lIns="0" tIns="0" rIns="0" bIns="0" rtlCol="0"/>
          <a:lstStyle/>
          <a:p/>
        </p:txBody>
      </p:sp>
      <p:sp>
        <p:nvSpPr>
          <p:cNvPr id="22" name="object 22"/>
          <p:cNvSpPr/>
          <p:nvPr/>
        </p:nvSpPr>
        <p:spPr>
          <a:xfrm>
            <a:off x="8295779" y="3934205"/>
            <a:ext cx="307975" cy="51435"/>
          </a:xfrm>
          <a:custGeom>
            <a:avLst/>
            <a:gdLst/>
            <a:ahLst/>
            <a:cxnLst/>
            <a:rect l="l" t="t" r="r" b="b"/>
            <a:pathLst>
              <a:path w="307975" h="51435">
                <a:moveTo>
                  <a:pt x="285209" y="25846"/>
                </a:moveTo>
                <a:lnTo>
                  <a:pt x="0" y="24384"/>
                </a:lnTo>
                <a:lnTo>
                  <a:pt x="0" y="35814"/>
                </a:lnTo>
                <a:lnTo>
                  <a:pt x="267181" y="36499"/>
                </a:lnTo>
                <a:lnTo>
                  <a:pt x="285209" y="25846"/>
                </a:lnTo>
                <a:close/>
              </a:path>
              <a:path w="307975" h="51435">
                <a:moveTo>
                  <a:pt x="288958" y="36554"/>
                </a:moveTo>
                <a:lnTo>
                  <a:pt x="267181" y="36499"/>
                </a:lnTo>
                <a:lnTo>
                  <a:pt x="260604" y="40386"/>
                </a:lnTo>
                <a:lnTo>
                  <a:pt x="258318" y="41910"/>
                </a:lnTo>
                <a:lnTo>
                  <a:pt x="256794" y="44958"/>
                </a:lnTo>
                <a:lnTo>
                  <a:pt x="258318" y="48006"/>
                </a:lnTo>
                <a:lnTo>
                  <a:pt x="259842" y="50292"/>
                </a:lnTo>
                <a:lnTo>
                  <a:pt x="263652" y="51054"/>
                </a:lnTo>
                <a:lnTo>
                  <a:pt x="265938" y="49530"/>
                </a:lnTo>
                <a:lnTo>
                  <a:pt x="288958" y="36554"/>
                </a:lnTo>
                <a:close/>
              </a:path>
              <a:path w="307975" h="51435">
                <a:moveTo>
                  <a:pt x="307848" y="25908"/>
                </a:moveTo>
                <a:lnTo>
                  <a:pt x="266700" y="1524"/>
                </a:lnTo>
                <a:lnTo>
                  <a:pt x="263652" y="0"/>
                </a:lnTo>
                <a:lnTo>
                  <a:pt x="260604" y="762"/>
                </a:lnTo>
                <a:lnTo>
                  <a:pt x="259079" y="3048"/>
                </a:lnTo>
                <a:lnTo>
                  <a:pt x="257556" y="6096"/>
                </a:lnTo>
                <a:lnTo>
                  <a:pt x="258318" y="9144"/>
                </a:lnTo>
                <a:lnTo>
                  <a:pt x="260604" y="10668"/>
                </a:lnTo>
                <a:lnTo>
                  <a:pt x="285750" y="25527"/>
                </a:lnTo>
                <a:lnTo>
                  <a:pt x="294132" y="20574"/>
                </a:lnTo>
                <a:lnTo>
                  <a:pt x="294132" y="25892"/>
                </a:lnTo>
                <a:lnTo>
                  <a:pt x="297180" y="25908"/>
                </a:lnTo>
                <a:lnTo>
                  <a:pt x="297180" y="31920"/>
                </a:lnTo>
                <a:lnTo>
                  <a:pt x="307848" y="25908"/>
                </a:lnTo>
                <a:close/>
              </a:path>
              <a:path w="307975" h="51435">
                <a:moveTo>
                  <a:pt x="294132" y="33638"/>
                </a:moveTo>
                <a:lnTo>
                  <a:pt x="294132" y="30480"/>
                </a:lnTo>
                <a:lnTo>
                  <a:pt x="286300" y="25852"/>
                </a:lnTo>
                <a:lnTo>
                  <a:pt x="285209" y="25846"/>
                </a:lnTo>
                <a:lnTo>
                  <a:pt x="267181" y="36499"/>
                </a:lnTo>
                <a:lnTo>
                  <a:pt x="288958" y="36554"/>
                </a:lnTo>
                <a:lnTo>
                  <a:pt x="294132" y="33638"/>
                </a:lnTo>
                <a:close/>
              </a:path>
              <a:path w="307975" h="51435">
                <a:moveTo>
                  <a:pt x="286300" y="25852"/>
                </a:moveTo>
                <a:lnTo>
                  <a:pt x="285750" y="25527"/>
                </a:lnTo>
                <a:lnTo>
                  <a:pt x="285209" y="25846"/>
                </a:lnTo>
                <a:lnTo>
                  <a:pt x="286300" y="25852"/>
                </a:lnTo>
                <a:close/>
              </a:path>
              <a:path w="307975" h="51435">
                <a:moveTo>
                  <a:pt x="294132" y="25892"/>
                </a:moveTo>
                <a:lnTo>
                  <a:pt x="294132" y="20574"/>
                </a:lnTo>
                <a:lnTo>
                  <a:pt x="285750" y="25527"/>
                </a:lnTo>
                <a:lnTo>
                  <a:pt x="286300" y="25852"/>
                </a:lnTo>
                <a:lnTo>
                  <a:pt x="294132" y="25892"/>
                </a:lnTo>
                <a:close/>
              </a:path>
              <a:path w="307975" h="51435">
                <a:moveTo>
                  <a:pt x="297180" y="31920"/>
                </a:moveTo>
                <a:lnTo>
                  <a:pt x="297180" y="25908"/>
                </a:lnTo>
                <a:lnTo>
                  <a:pt x="286300" y="25852"/>
                </a:lnTo>
                <a:lnTo>
                  <a:pt x="294132" y="30480"/>
                </a:lnTo>
                <a:lnTo>
                  <a:pt x="294132" y="33638"/>
                </a:lnTo>
                <a:lnTo>
                  <a:pt x="297180" y="31920"/>
                </a:lnTo>
                <a:close/>
              </a:path>
              <a:path w="307975" h="51435">
                <a:moveTo>
                  <a:pt x="297180" y="36576"/>
                </a:moveTo>
                <a:lnTo>
                  <a:pt x="297180" y="31920"/>
                </a:lnTo>
                <a:lnTo>
                  <a:pt x="288958" y="36554"/>
                </a:lnTo>
                <a:lnTo>
                  <a:pt x="297180" y="36576"/>
                </a:lnTo>
                <a:close/>
              </a:path>
            </a:pathLst>
          </a:custGeom>
          <a:solidFill>
            <a:srgbClr val="000000"/>
          </a:solidFill>
        </p:spPr>
        <p:txBody>
          <a:bodyPr wrap="square" lIns="0" tIns="0" rIns="0" bIns="0" rtlCol="0"/>
          <a:lstStyle/>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2700020" cy="560705"/>
          </a:xfrm>
          <a:prstGeom prst="rect"/>
        </p:spPr>
        <p:txBody>
          <a:bodyPr wrap="square" lIns="0" tIns="13970" rIns="0" bIns="0" rtlCol="0" vert="horz">
            <a:spAutoFit/>
          </a:bodyPr>
          <a:lstStyle/>
          <a:p>
            <a:pPr marL="12700">
              <a:lnSpc>
                <a:spcPct val="100000"/>
              </a:lnSpc>
              <a:spcBef>
                <a:spcPts val="110"/>
              </a:spcBef>
            </a:pPr>
            <a:r>
              <a:rPr dirty="0" spc="10"/>
              <a:t>软件测试流程</a:t>
            </a:r>
          </a:p>
        </p:txBody>
      </p:sp>
      <p:sp>
        <p:nvSpPr>
          <p:cNvPr id="3" name="object 3"/>
          <p:cNvSpPr txBox="1"/>
          <p:nvPr/>
        </p:nvSpPr>
        <p:spPr>
          <a:xfrm>
            <a:off x="1272673" y="1897894"/>
            <a:ext cx="8171180" cy="3860165"/>
          </a:xfrm>
          <a:prstGeom prst="rect">
            <a:avLst/>
          </a:prstGeom>
        </p:spPr>
        <p:txBody>
          <a:bodyPr wrap="square" lIns="0" tIns="57150" rIns="0" bIns="0" rtlCol="0" vert="horz">
            <a:spAutoFit/>
          </a:bodyPr>
          <a:lstStyle/>
          <a:p>
            <a:pPr algn="just" marL="349250" indent="-337185">
              <a:lnSpc>
                <a:spcPct val="100000"/>
              </a:lnSpc>
              <a:spcBef>
                <a:spcPts val="450"/>
              </a:spcBef>
              <a:buFont typeface="Franklin Gothic Book"/>
              <a:buChar char="■"/>
              <a:tabLst>
                <a:tab pos="349885" algn="l"/>
              </a:tabLst>
            </a:pPr>
            <a:r>
              <a:rPr dirty="0" sz="1750">
                <a:solidFill>
                  <a:srgbClr val="191B0E"/>
                </a:solidFill>
                <a:latin typeface="华文楷体"/>
                <a:cs typeface="华文楷体"/>
              </a:rPr>
              <a:t>成立项目组</a:t>
            </a:r>
            <a:endParaRPr sz="1750">
              <a:latin typeface="华文楷体"/>
              <a:cs typeface="华文楷体"/>
            </a:endParaRPr>
          </a:p>
          <a:p>
            <a:pPr algn="just" lvl="1" marL="814069" marR="5080" indent="-337185">
              <a:lnSpc>
                <a:spcPct val="89600"/>
              </a:lnSpc>
              <a:spcBef>
                <a:spcPts val="605"/>
              </a:spcBef>
              <a:buSzPct val="94594"/>
              <a:buFont typeface="Franklin Gothic Book"/>
              <a:buChar char="–"/>
              <a:tabLst>
                <a:tab pos="814705" algn="l"/>
              </a:tabLst>
            </a:pPr>
            <a:r>
              <a:rPr dirty="0" sz="1850" spc="-100" i="1">
                <a:solidFill>
                  <a:srgbClr val="191B0E"/>
                </a:solidFill>
                <a:latin typeface="华文楷体"/>
                <a:cs typeface="华文楷体"/>
              </a:rPr>
              <a:t>当需测试的项目分配下来后，该项目的负责人向测试部门提出测试申请，通 过测试经理的审批后，由测试经理指派测试组长与测试工程师，成立项目测 </a:t>
            </a:r>
            <a:r>
              <a:rPr dirty="0" sz="1850" spc="-100" i="1">
                <a:solidFill>
                  <a:srgbClr val="191B0E"/>
                </a:solidFill>
                <a:latin typeface="华文楷体"/>
                <a:cs typeface="华文楷体"/>
              </a:rPr>
              <a:t>试组，负责该项目的测试工作</a:t>
            </a:r>
            <a:endParaRPr sz="1850">
              <a:latin typeface="华文楷体"/>
              <a:cs typeface="华文楷体"/>
            </a:endParaRPr>
          </a:p>
          <a:p>
            <a:pPr algn="just" marL="349250" indent="-337185">
              <a:lnSpc>
                <a:spcPct val="100000"/>
              </a:lnSpc>
              <a:spcBef>
                <a:spcPts val="910"/>
              </a:spcBef>
              <a:buFont typeface="Franklin Gothic Book"/>
              <a:buChar char="■"/>
              <a:tabLst>
                <a:tab pos="349885" algn="l"/>
              </a:tabLst>
            </a:pPr>
            <a:r>
              <a:rPr dirty="0" sz="1750">
                <a:solidFill>
                  <a:srgbClr val="191B0E"/>
                </a:solidFill>
                <a:latin typeface="华文楷体"/>
                <a:cs typeface="华文楷体"/>
              </a:rPr>
              <a:t>测试组的任务</a:t>
            </a:r>
            <a:endParaRPr sz="1750">
              <a:latin typeface="华文楷体"/>
              <a:cs typeface="华文楷体"/>
            </a:endParaRPr>
          </a:p>
          <a:p>
            <a:pPr lvl="1" marL="814069" indent="-337185">
              <a:lnSpc>
                <a:spcPct val="100000"/>
              </a:lnSpc>
              <a:spcBef>
                <a:spcPts val="390"/>
              </a:spcBef>
              <a:buSzPct val="94594"/>
              <a:buFont typeface="Franklin Gothic Book"/>
              <a:buChar char="–"/>
              <a:tabLst>
                <a:tab pos="814069" algn="l"/>
                <a:tab pos="814705" algn="l"/>
              </a:tabLst>
            </a:pPr>
            <a:r>
              <a:rPr dirty="0" sz="1850" spc="-100" i="1">
                <a:solidFill>
                  <a:srgbClr val="191B0E"/>
                </a:solidFill>
                <a:latin typeface="华文楷体"/>
                <a:cs typeface="华文楷体"/>
              </a:rPr>
              <a:t>发现软件程序、系统或产品中所有的问题；</a:t>
            </a:r>
            <a:endParaRPr sz="1850">
              <a:latin typeface="华文楷体"/>
              <a:cs typeface="华文楷体"/>
            </a:endParaRPr>
          </a:p>
          <a:p>
            <a:pPr lvl="1" marL="814069" indent="-337185">
              <a:lnSpc>
                <a:spcPct val="100000"/>
              </a:lnSpc>
              <a:spcBef>
                <a:spcPts val="370"/>
              </a:spcBef>
              <a:buSzPct val="94594"/>
              <a:buFont typeface="Franklin Gothic Book"/>
              <a:buChar char="–"/>
              <a:tabLst>
                <a:tab pos="814069" algn="l"/>
                <a:tab pos="814705" algn="l"/>
              </a:tabLst>
            </a:pPr>
            <a:r>
              <a:rPr dirty="0" sz="1850" spc="-100" i="1">
                <a:solidFill>
                  <a:srgbClr val="191B0E"/>
                </a:solidFill>
                <a:latin typeface="华文楷体"/>
                <a:cs typeface="华文楷体"/>
              </a:rPr>
              <a:t>尽早地发现问题；</a:t>
            </a:r>
            <a:endParaRPr sz="1850">
              <a:latin typeface="华文楷体"/>
              <a:cs typeface="华文楷体"/>
            </a:endParaRPr>
          </a:p>
          <a:p>
            <a:pPr lvl="1" marL="814069" indent="-337185">
              <a:lnSpc>
                <a:spcPct val="100000"/>
              </a:lnSpc>
              <a:spcBef>
                <a:spcPts val="370"/>
              </a:spcBef>
              <a:buSzPct val="94594"/>
              <a:buFont typeface="Franklin Gothic Book"/>
              <a:buChar char="–"/>
              <a:tabLst>
                <a:tab pos="814069" algn="l"/>
                <a:tab pos="814705" algn="l"/>
              </a:tabLst>
            </a:pPr>
            <a:r>
              <a:rPr dirty="0" sz="1850" spc="-100" i="1">
                <a:solidFill>
                  <a:srgbClr val="191B0E"/>
                </a:solidFill>
                <a:latin typeface="华文楷体"/>
                <a:cs typeface="华文楷体"/>
              </a:rPr>
              <a:t>督促开发人员尽快地解决程序中的缺陷；</a:t>
            </a:r>
            <a:endParaRPr sz="1850">
              <a:latin typeface="华文楷体"/>
              <a:cs typeface="华文楷体"/>
            </a:endParaRPr>
          </a:p>
          <a:p>
            <a:pPr lvl="1" marL="814069" indent="-337185">
              <a:lnSpc>
                <a:spcPct val="100000"/>
              </a:lnSpc>
              <a:spcBef>
                <a:spcPts val="375"/>
              </a:spcBef>
              <a:buSzPct val="94594"/>
              <a:buFont typeface="Franklin Gothic Book"/>
              <a:buChar char="–"/>
              <a:tabLst>
                <a:tab pos="814069" algn="l"/>
                <a:tab pos="814705" algn="l"/>
              </a:tabLst>
            </a:pPr>
            <a:r>
              <a:rPr dirty="0" sz="1850" spc="-100" i="1">
                <a:solidFill>
                  <a:srgbClr val="191B0E"/>
                </a:solidFill>
                <a:latin typeface="华文楷体"/>
                <a:cs typeface="华文楷体"/>
              </a:rPr>
              <a:t>帮助项目管理人员制定合理的开发计划；</a:t>
            </a:r>
            <a:endParaRPr sz="1850">
              <a:latin typeface="华文楷体"/>
              <a:cs typeface="华文楷体"/>
            </a:endParaRPr>
          </a:p>
          <a:p>
            <a:pPr lvl="1" marL="814069" indent="-337185">
              <a:lnSpc>
                <a:spcPct val="100000"/>
              </a:lnSpc>
              <a:spcBef>
                <a:spcPts val="370"/>
              </a:spcBef>
              <a:buSzPct val="94594"/>
              <a:buFont typeface="Franklin Gothic Book"/>
              <a:buChar char="–"/>
              <a:tabLst>
                <a:tab pos="814069" algn="l"/>
                <a:tab pos="814705" algn="l"/>
              </a:tabLst>
            </a:pPr>
            <a:r>
              <a:rPr dirty="0" sz="1850" spc="-100" i="1">
                <a:solidFill>
                  <a:srgbClr val="191B0E"/>
                </a:solidFill>
                <a:latin typeface="华文楷体"/>
                <a:cs typeface="华文楷体"/>
              </a:rPr>
              <a:t>并对问题进行分析、分类总结和跟踪</a:t>
            </a:r>
            <a:endParaRPr sz="1850">
              <a:latin typeface="华文楷体"/>
              <a:cs typeface="华文楷体"/>
            </a:endParaRPr>
          </a:p>
          <a:p>
            <a:pPr lvl="1" marL="814069" indent="-337185">
              <a:lnSpc>
                <a:spcPct val="100000"/>
              </a:lnSpc>
              <a:spcBef>
                <a:spcPts val="375"/>
              </a:spcBef>
              <a:buSzPct val="94594"/>
              <a:buFont typeface="Franklin Gothic Book"/>
              <a:buChar char="–"/>
              <a:tabLst>
                <a:tab pos="814069" algn="l"/>
                <a:tab pos="814705" algn="l"/>
              </a:tabLst>
            </a:pPr>
            <a:r>
              <a:rPr dirty="0" sz="1850" spc="-100" i="1">
                <a:solidFill>
                  <a:srgbClr val="191B0E"/>
                </a:solidFill>
                <a:latin typeface="华文楷体"/>
                <a:cs typeface="华文楷体"/>
              </a:rPr>
              <a:t>帮助改善开发流程、提高产品开发效率；</a:t>
            </a:r>
            <a:endParaRPr sz="1850">
              <a:latin typeface="华文楷体"/>
              <a:cs typeface="华文楷体"/>
            </a:endParaRPr>
          </a:p>
          <a:p>
            <a:pPr lvl="1" marL="814069" indent="-337185">
              <a:lnSpc>
                <a:spcPct val="100000"/>
              </a:lnSpc>
              <a:spcBef>
                <a:spcPts val="370"/>
              </a:spcBef>
              <a:buSzPct val="94594"/>
              <a:buFont typeface="Franklin Gothic Book"/>
              <a:buChar char="–"/>
              <a:tabLst>
                <a:tab pos="814069" algn="l"/>
                <a:tab pos="814705" algn="l"/>
              </a:tabLst>
            </a:pPr>
            <a:r>
              <a:rPr dirty="0" sz="1850" spc="-100" i="1">
                <a:solidFill>
                  <a:srgbClr val="191B0E"/>
                </a:solidFill>
                <a:latin typeface="华文楷体"/>
                <a:cs typeface="华文楷体"/>
              </a:rPr>
              <a:t>提高程序编写的规范性、易读性、可维护性等</a:t>
            </a:r>
            <a:endParaRPr sz="1850">
              <a:latin typeface="华文楷体"/>
              <a:cs typeface="华文楷体"/>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2700020" cy="560705"/>
          </a:xfrm>
          <a:prstGeom prst="rect"/>
        </p:spPr>
        <p:txBody>
          <a:bodyPr wrap="square" lIns="0" tIns="13970" rIns="0" bIns="0" rtlCol="0" vert="horz">
            <a:spAutoFit/>
          </a:bodyPr>
          <a:lstStyle/>
          <a:p>
            <a:pPr marL="12700">
              <a:lnSpc>
                <a:spcPct val="100000"/>
              </a:lnSpc>
              <a:spcBef>
                <a:spcPts val="110"/>
              </a:spcBef>
            </a:pPr>
            <a:r>
              <a:rPr dirty="0" spc="10"/>
              <a:t>软件测试流程</a:t>
            </a:r>
          </a:p>
        </p:txBody>
      </p:sp>
      <p:sp>
        <p:nvSpPr>
          <p:cNvPr id="3" name="object 3"/>
          <p:cNvSpPr txBox="1"/>
          <p:nvPr/>
        </p:nvSpPr>
        <p:spPr>
          <a:xfrm>
            <a:off x="1272673" y="1897894"/>
            <a:ext cx="8171180" cy="4358005"/>
          </a:xfrm>
          <a:prstGeom prst="rect">
            <a:avLst/>
          </a:prstGeom>
        </p:spPr>
        <p:txBody>
          <a:bodyPr wrap="square" lIns="0" tIns="57150" rIns="0" bIns="0" rtlCol="0" vert="horz">
            <a:spAutoFit/>
          </a:bodyPr>
          <a:lstStyle/>
          <a:p>
            <a:pPr algn="just" marL="349250" indent="-337185">
              <a:lnSpc>
                <a:spcPct val="100000"/>
              </a:lnSpc>
              <a:spcBef>
                <a:spcPts val="450"/>
              </a:spcBef>
              <a:buFont typeface="Franklin Gothic Book"/>
              <a:buChar char="■"/>
              <a:tabLst>
                <a:tab pos="349885" algn="l"/>
              </a:tabLst>
            </a:pPr>
            <a:r>
              <a:rPr dirty="0" sz="1750">
                <a:solidFill>
                  <a:srgbClr val="191B0E"/>
                </a:solidFill>
                <a:latin typeface="华文楷体"/>
                <a:cs typeface="华文楷体"/>
              </a:rPr>
              <a:t>分析测试需求</a:t>
            </a:r>
            <a:endParaRPr sz="1750">
              <a:latin typeface="华文楷体"/>
              <a:cs typeface="华文楷体"/>
            </a:endParaRPr>
          </a:p>
          <a:p>
            <a:pPr algn="just" lvl="1" marL="814069" marR="5080" indent="-337185">
              <a:lnSpc>
                <a:spcPct val="89600"/>
              </a:lnSpc>
              <a:spcBef>
                <a:spcPts val="605"/>
              </a:spcBef>
              <a:buSzPct val="94594"/>
              <a:buFont typeface="Franklin Gothic Book"/>
              <a:buChar char="–"/>
              <a:tabLst>
                <a:tab pos="814705" algn="l"/>
              </a:tabLst>
            </a:pPr>
            <a:r>
              <a:rPr dirty="0" sz="1850" spc="-100" i="1">
                <a:solidFill>
                  <a:srgbClr val="191B0E"/>
                </a:solidFill>
                <a:latin typeface="华文楷体"/>
                <a:cs typeface="华文楷体"/>
              </a:rPr>
              <a:t>测试经理任命测试组长，测试组长需提前熟悉被测试对象的需求，从总体上 掌握项目的进展情况。通过仔细的阅读项目的相关文档（比如项目的进度计 </a:t>
            </a:r>
            <a:r>
              <a:rPr dirty="0" sz="1850" spc="-100" i="1">
                <a:solidFill>
                  <a:srgbClr val="191B0E"/>
                </a:solidFill>
                <a:latin typeface="华文楷体"/>
                <a:cs typeface="华文楷体"/>
              </a:rPr>
              <a:t>划、测试要求等）后，测试组长需安排下一步工作</a:t>
            </a:r>
            <a:endParaRPr sz="1850">
              <a:latin typeface="华文楷体"/>
              <a:cs typeface="华文楷体"/>
            </a:endParaRPr>
          </a:p>
          <a:p>
            <a:pPr algn="just" marL="349250" indent="-337185">
              <a:lnSpc>
                <a:spcPct val="100000"/>
              </a:lnSpc>
              <a:spcBef>
                <a:spcPts val="910"/>
              </a:spcBef>
              <a:buFont typeface="Franklin Gothic Book"/>
              <a:buChar char="■"/>
              <a:tabLst>
                <a:tab pos="349885" algn="l"/>
              </a:tabLst>
            </a:pPr>
            <a:r>
              <a:rPr dirty="0" sz="1750">
                <a:solidFill>
                  <a:srgbClr val="191B0E"/>
                </a:solidFill>
                <a:latin typeface="华文楷体"/>
                <a:cs typeface="华文楷体"/>
              </a:rPr>
              <a:t>制定测试计划</a:t>
            </a:r>
            <a:endParaRPr sz="1750">
              <a:latin typeface="华文楷体"/>
              <a:cs typeface="华文楷体"/>
            </a:endParaRPr>
          </a:p>
          <a:p>
            <a:pPr algn="just" lvl="1" marL="814069" marR="5080" indent="-337185">
              <a:lnSpc>
                <a:spcPct val="89400"/>
              </a:lnSpc>
              <a:spcBef>
                <a:spcPts val="605"/>
              </a:spcBef>
              <a:buSzPct val="94594"/>
              <a:buFont typeface="Franklin Gothic Book"/>
              <a:buChar char="–"/>
              <a:tabLst>
                <a:tab pos="814705" algn="l"/>
              </a:tabLst>
            </a:pPr>
            <a:r>
              <a:rPr dirty="0" sz="1850" spc="-100" i="1">
                <a:solidFill>
                  <a:srgbClr val="191B0E"/>
                </a:solidFill>
                <a:latin typeface="华文楷体"/>
                <a:cs typeface="华文楷体"/>
              </a:rPr>
              <a:t>测试组长在详细了解项目信息后，根据项目需求、项目进度计划表制定当前 项目的测试计划，并以此测试计划来指导测试组开展对应的测试工作。测试 计划中需说明每个测试工件输出的时间点、测试资源、测试方法、测试风险 </a:t>
            </a:r>
            <a:r>
              <a:rPr dirty="0" sz="1850" spc="-100" i="1">
                <a:solidFill>
                  <a:srgbClr val="191B0E"/>
                </a:solidFill>
                <a:latin typeface="华文楷体"/>
                <a:cs typeface="华文楷体"/>
              </a:rPr>
              <a:t>规避、测试停测标准等</a:t>
            </a:r>
            <a:endParaRPr sz="1850">
              <a:latin typeface="华文楷体"/>
              <a:cs typeface="华文楷体"/>
            </a:endParaRPr>
          </a:p>
          <a:p>
            <a:pPr algn="just" marL="349250" indent="-337185">
              <a:lnSpc>
                <a:spcPct val="100000"/>
              </a:lnSpc>
              <a:spcBef>
                <a:spcPts val="910"/>
              </a:spcBef>
              <a:buFont typeface="Franklin Gothic Book"/>
              <a:buChar char="■"/>
              <a:tabLst>
                <a:tab pos="349885" algn="l"/>
              </a:tabLst>
            </a:pPr>
            <a:r>
              <a:rPr dirty="0" sz="1750">
                <a:solidFill>
                  <a:srgbClr val="191B0E"/>
                </a:solidFill>
                <a:latin typeface="华文楷体"/>
                <a:cs typeface="华文楷体"/>
              </a:rPr>
              <a:t>提取测试需求</a:t>
            </a:r>
            <a:endParaRPr sz="1750">
              <a:latin typeface="华文楷体"/>
              <a:cs typeface="华文楷体"/>
            </a:endParaRPr>
          </a:p>
          <a:p>
            <a:pPr lvl="1" marL="814069" marR="5080" indent="-337185">
              <a:lnSpc>
                <a:spcPct val="89300"/>
              </a:lnSpc>
              <a:spcBef>
                <a:spcPts val="610"/>
              </a:spcBef>
              <a:buSzPct val="94594"/>
              <a:buFont typeface="Franklin Gothic Book"/>
              <a:buChar char="–"/>
              <a:tabLst>
                <a:tab pos="814069" algn="l"/>
                <a:tab pos="814705" algn="l"/>
              </a:tabLst>
            </a:pPr>
            <a:r>
              <a:rPr dirty="0" sz="1850" spc="-100" i="1">
                <a:solidFill>
                  <a:srgbClr val="191B0E"/>
                </a:solidFill>
                <a:latin typeface="华文楷体"/>
                <a:cs typeface="华文楷体"/>
              </a:rPr>
              <a:t>测试组长制定好测试计划后，项目组进行评审。评审通过后，测试组即可按 照此测试计划开展工作。测试组员根据测试组长的任务分配，进行项目用户 需求规格说明书的阅读，开展需求测试工作。需求阅读理解完成后，进行测 </a:t>
            </a:r>
            <a:r>
              <a:rPr dirty="0" sz="1850" spc="-100" i="1">
                <a:solidFill>
                  <a:srgbClr val="191B0E"/>
                </a:solidFill>
                <a:latin typeface="华文楷体"/>
                <a:cs typeface="华文楷体"/>
              </a:rPr>
              <a:t>试需求的提取，也就是列出被测对象需测试的点，这项工作可以利用 </a:t>
            </a:r>
            <a:r>
              <a:rPr dirty="0" sz="1750" spc="-20" i="1">
                <a:solidFill>
                  <a:srgbClr val="191B0E"/>
                </a:solidFill>
                <a:latin typeface="Franklin Gothic Book"/>
                <a:cs typeface="Franklin Gothic Book"/>
              </a:rPr>
              <a:t>TestDirector</a:t>
            </a:r>
            <a:r>
              <a:rPr dirty="0" sz="1850" spc="-100" i="1">
                <a:solidFill>
                  <a:srgbClr val="191B0E"/>
                </a:solidFill>
                <a:latin typeface="华文楷体"/>
                <a:cs typeface="华文楷体"/>
              </a:rPr>
              <a:t>等测试管理工具开展</a:t>
            </a:r>
            <a:endParaRPr sz="1850">
              <a:latin typeface="华文楷体"/>
              <a:cs typeface="华文楷体"/>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2700020" cy="560705"/>
          </a:xfrm>
          <a:prstGeom prst="rect"/>
        </p:spPr>
        <p:txBody>
          <a:bodyPr wrap="square" lIns="0" tIns="13970" rIns="0" bIns="0" rtlCol="0" vert="horz">
            <a:spAutoFit/>
          </a:bodyPr>
          <a:lstStyle/>
          <a:p>
            <a:pPr marL="12700">
              <a:lnSpc>
                <a:spcPct val="100000"/>
              </a:lnSpc>
              <a:spcBef>
                <a:spcPts val="110"/>
              </a:spcBef>
            </a:pPr>
            <a:r>
              <a:rPr dirty="0" spc="10"/>
              <a:t>软件测试流程</a:t>
            </a:r>
          </a:p>
        </p:txBody>
      </p:sp>
      <p:sp>
        <p:nvSpPr>
          <p:cNvPr id="3" name="object 3"/>
          <p:cNvSpPr txBox="1"/>
          <p:nvPr/>
        </p:nvSpPr>
        <p:spPr>
          <a:xfrm>
            <a:off x="1272673" y="1897894"/>
            <a:ext cx="8439150" cy="3154045"/>
          </a:xfrm>
          <a:prstGeom prst="rect">
            <a:avLst/>
          </a:prstGeom>
        </p:spPr>
        <p:txBody>
          <a:bodyPr wrap="square" lIns="0" tIns="57150" rIns="0" bIns="0" rtlCol="0" vert="horz">
            <a:spAutoFit/>
          </a:bodyPr>
          <a:lstStyle/>
          <a:p>
            <a:pPr marL="349250" indent="-337185">
              <a:lnSpc>
                <a:spcPct val="100000"/>
              </a:lnSpc>
              <a:spcBef>
                <a:spcPts val="450"/>
              </a:spcBef>
              <a:buFont typeface="Franklin Gothic Book"/>
              <a:buChar char="■"/>
              <a:tabLst>
                <a:tab pos="349250" algn="l"/>
                <a:tab pos="349885" algn="l"/>
              </a:tabLst>
            </a:pPr>
            <a:r>
              <a:rPr dirty="0" sz="1750">
                <a:solidFill>
                  <a:srgbClr val="191B0E"/>
                </a:solidFill>
                <a:latin typeface="华文楷体"/>
                <a:cs typeface="华文楷体"/>
              </a:rPr>
              <a:t>编写测试用例</a:t>
            </a:r>
            <a:endParaRPr sz="1750">
              <a:latin typeface="华文楷体"/>
              <a:cs typeface="华文楷体"/>
            </a:endParaRPr>
          </a:p>
          <a:p>
            <a:pPr lvl="1" marL="814069" marR="5080" indent="-337185">
              <a:lnSpc>
                <a:spcPct val="89300"/>
              </a:lnSpc>
              <a:spcBef>
                <a:spcPts val="615"/>
              </a:spcBef>
              <a:buSzPct val="94594"/>
              <a:buFont typeface="Franklin Gothic Book"/>
              <a:buChar char="–"/>
              <a:tabLst>
                <a:tab pos="814069" algn="l"/>
                <a:tab pos="814705" algn="l"/>
              </a:tabLst>
            </a:pPr>
            <a:r>
              <a:rPr dirty="0" sz="1850" spc="-100" i="1">
                <a:solidFill>
                  <a:srgbClr val="191B0E"/>
                </a:solidFill>
                <a:latin typeface="华文楷体"/>
                <a:cs typeface="华文楷体"/>
              </a:rPr>
              <a:t>测试需求提取完毕，经过测试组的评审通过后，测试组员可以进行测试用例 的设计，这些工作都是在测试计划中规定的时间内完成。比如测试计划中规 定</a:t>
            </a:r>
            <a:r>
              <a:rPr dirty="0" sz="1850" spc="-15" i="1">
                <a:solidFill>
                  <a:srgbClr val="191B0E"/>
                </a:solidFill>
                <a:latin typeface="华文楷体"/>
                <a:cs typeface="华文楷体"/>
              </a:rPr>
              <a:t>“</a:t>
            </a:r>
            <a:r>
              <a:rPr dirty="0" sz="1750" spc="-15" i="1">
                <a:solidFill>
                  <a:srgbClr val="191B0E"/>
                </a:solidFill>
                <a:latin typeface="Franklin Gothic Book"/>
                <a:cs typeface="Franklin Gothic Book"/>
              </a:rPr>
              <a:t>2008-12-20</a:t>
            </a:r>
            <a:r>
              <a:rPr dirty="0" sz="1850" spc="-95" i="1">
                <a:solidFill>
                  <a:srgbClr val="191B0E"/>
                </a:solidFill>
                <a:latin typeface="华文楷体"/>
                <a:cs typeface="华文楷体"/>
              </a:rPr>
              <a:t>至</a:t>
            </a:r>
            <a:r>
              <a:rPr dirty="0" sz="1750" i="1">
                <a:solidFill>
                  <a:srgbClr val="191B0E"/>
                </a:solidFill>
                <a:latin typeface="Franklin Gothic Book"/>
                <a:cs typeface="Franklin Gothic Book"/>
              </a:rPr>
              <a:t>2008-12-30</a:t>
            </a:r>
            <a:r>
              <a:rPr dirty="0" sz="1850" spc="-100" i="1">
                <a:solidFill>
                  <a:srgbClr val="191B0E"/>
                </a:solidFill>
                <a:latin typeface="华文楷体"/>
                <a:cs typeface="华文楷体"/>
              </a:rPr>
              <a:t>完成系统测试用例设计与评审”，那么必须在 这个时间段内完成被测对象的测试用例</a:t>
            </a:r>
            <a:r>
              <a:rPr dirty="0" sz="1850" spc="-95" i="1">
                <a:solidFill>
                  <a:srgbClr val="191B0E"/>
                </a:solidFill>
                <a:latin typeface="华文楷体"/>
                <a:cs typeface="华文楷体"/>
              </a:rPr>
              <a:t>设</a:t>
            </a:r>
            <a:r>
              <a:rPr dirty="0" sz="1850" spc="-100" i="1">
                <a:solidFill>
                  <a:srgbClr val="191B0E"/>
                </a:solidFill>
                <a:latin typeface="华文楷体"/>
                <a:cs typeface="华文楷体"/>
              </a:rPr>
              <a:t>计。测试用例的设计一般使用</a:t>
            </a:r>
            <a:r>
              <a:rPr dirty="0" sz="1750" spc="-20" i="1">
                <a:solidFill>
                  <a:srgbClr val="191B0E"/>
                </a:solidFill>
                <a:latin typeface="Franklin Gothic Book"/>
                <a:cs typeface="Franklin Gothic Book"/>
              </a:rPr>
              <a:t>Word</a:t>
            </a:r>
            <a:r>
              <a:rPr dirty="0" sz="1850" spc="-100" i="1">
                <a:solidFill>
                  <a:srgbClr val="191B0E"/>
                </a:solidFill>
                <a:latin typeface="华文楷体"/>
                <a:cs typeface="华文楷体"/>
              </a:rPr>
              <a:t>、 </a:t>
            </a:r>
            <a:r>
              <a:rPr dirty="0" sz="1750" spc="-15" i="1">
                <a:solidFill>
                  <a:srgbClr val="191B0E"/>
                </a:solidFill>
                <a:latin typeface="Franklin Gothic Book"/>
                <a:cs typeface="Franklin Gothic Book"/>
              </a:rPr>
              <a:t>Excel</a:t>
            </a:r>
            <a:r>
              <a:rPr dirty="0" sz="1850" spc="-100" i="1">
                <a:solidFill>
                  <a:srgbClr val="191B0E"/>
                </a:solidFill>
                <a:latin typeface="华文楷体"/>
                <a:cs typeface="华文楷体"/>
              </a:rPr>
              <a:t>等样式，也可使用专用工具进行管理。</a:t>
            </a:r>
            <a:endParaRPr sz="1850">
              <a:latin typeface="华文楷体"/>
              <a:cs typeface="华文楷体"/>
            </a:endParaRPr>
          </a:p>
          <a:p>
            <a:pPr marL="349250" indent="-337185">
              <a:lnSpc>
                <a:spcPct val="100000"/>
              </a:lnSpc>
              <a:spcBef>
                <a:spcPts val="880"/>
              </a:spcBef>
              <a:buFont typeface="Franklin Gothic Book"/>
              <a:buChar char="■"/>
              <a:tabLst>
                <a:tab pos="349250" algn="l"/>
                <a:tab pos="349885" algn="l"/>
              </a:tabLst>
            </a:pPr>
            <a:r>
              <a:rPr dirty="0" sz="1850" spc="-10">
                <a:solidFill>
                  <a:srgbClr val="191B0E"/>
                </a:solidFill>
                <a:latin typeface="华文楷体"/>
                <a:cs typeface="华文楷体"/>
              </a:rPr>
              <a:t>搭建测试环境</a:t>
            </a:r>
            <a:endParaRPr sz="1850">
              <a:latin typeface="华文楷体"/>
              <a:cs typeface="华文楷体"/>
            </a:endParaRPr>
          </a:p>
          <a:p>
            <a:pPr algn="just" lvl="1" marL="814069" marR="272415" indent="-337185">
              <a:lnSpc>
                <a:spcPct val="89400"/>
              </a:lnSpc>
              <a:spcBef>
                <a:spcPts val="615"/>
              </a:spcBef>
              <a:buSzPct val="94594"/>
              <a:buFont typeface="Franklin Gothic Book"/>
              <a:buChar char="–"/>
              <a:tabLst>
                <a:tab pos="814705" algn="l"/>
              </a:tabLst>
            </a:pPr>
            <a:r>
              <a:rPr dirty="0" sz="1850" spc="-100" i="1">
                <a:solidFill>
                  <a:srgbClr val="191B0E"/>
                </a:solidFill>
                <a:latin typeface="华文楷体"/>
                <a:cs typeface="华文楷体"/>
              </a:rPr>
              <a:t>测试用例设计工作完成后，如果项目开发组告知测试组长可以开展测试的时 候，测试组长可从配置管理员处提取测试版本，根据开发组提供的被测对象 测试环境搭建单进行测试环境的搭建。测试环境搭建需要测试工程师掌握基 </a:t>
            </a:r>
            <a:r>
              <a:rPr dirty="0" sz="1850" spc="-100" i="1">
                <a:solidFill>
                  <a:srgbClr val="191B0E"/>
                </a:solidFill>
                <a:latin typeface="华文楷体"/>
                <a:cs typeface="华文楷体"/>
              </a:rPr>
              <a:t>本的硬件、软件知识</a:t>
            </a:r>
            <a:endParaRPr sz="1850">
              <a:latin typeface="华文楷体"/>
              <a:cs typeface="华文楷体"/>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7751"/>
            <a:ext cx="6262370" cy="560705"/>
          </a:xfrm>
          <a:prstGeom prst="rect"/>
        </p:spPr>
        <p:txBody>
          <a:bodyPr wrap="square" lIns="0" tIns="13970" rIns="0" bIns="0" rtlCol="0" vert="horz">
            <a:spAutoFit/>
          </a:bodyPr>
          <a:lstStyle/>
          <a:p>
            <a:pPr marL="12700">
              <a:lnSpc>
                <a:spcPct val="100000"/>
              </a:lnSpc>
              <a:spcBef>
                <a:spcPts val="110"/>
              </a:spcBef>
            </a:pPr>
            <a:r>
              <a:rPr dirty="0" spc="5">
                <a:solidFill>
                  <a:srgbClr val="000000"/>
                </a:solidFill>
              </a:rPr>
              <a:t>英特尔奔腾浮点除法缺</a:t>
            </a:r>
            <a:r>
              <a:rPr dirty="0" spc="10">
                <a:solidFill>
                  <a:srgbClr val="000000"/>
                </a:solidFill>
              </a:rPr>
              <a:t>陷</a:t>
            </a:r>
            <a:r>
              <a:rPr dirty="0">
                <a:solidFill>
                  <a:srgbClr val="000000"/>
                </a:solidFill>
                <a:latin typeface="黑体"/>
                <a:cs typeface="黑体"/>
              </a:rPr>
              <a:t>(1994)</a:t>
            </a:r>
          </a:p>
        </p:txBody>
      </p:sp>
      <p:sp>
        <p:nvSpPr>
          <p:cNvPr id="3" name="object 3"/>
          <p:cNvSpPr txBox="1"/>
          <p:nvPr/>
        </p:nvSpPr>
        <p:spPr>
          <a:xfrm>
            <a:off x="1272673" y="1824787"/>
            <a:ext cx="8115300" cy="1816100"/>
          </a:xfrm>
          <a:prstGeom prst="rect">
            <a:avLst/>
          </a:prstGeom>
        </p:spPr>
        <p:txBody>
          <a:bodyPr wrap="square" lIns="0" tIns="130810" rIns="0" bIns="0" rtlCol="0" vert="horz">
            <a:spAutoFit/>
          </a:bodyPr>
          <a:lstStyle/>
          <a:p>
            <a:pPr marL="349250" indent="-337185">
              <a:lnSpc>
                <a:spcPct val="100000"/>
              </a:lnSpc>
              <a:spcBef>
                <a:spcPts val="1030"/>
              </a:spcBef>
              <a:buChar char="■"/>
              <a:tabLst>
                <a:tab pos="349250" algn="l"/>
                <a:tab pos="349885" algn="l"/>
              </a:tabLst>
            </a:pPr>
            <a:r>
              <a:rPr dirty="0" sz="1750" spc="-10">
                <a:solidFill>
                  <a:srgbClr val="191B0E"/>
                </a:solidFill>
                <a:latin typeface="Franklin Gothic Book"/>
                <a:cs typeface="Franklin Gothic Book"/>
              </a:rPr>
              <a:t>Intel</a:t>
            </a:r>
            <a:r>
              <a:rPr dirty="0" sz="1750">
                <a:solidFill>
                  <a:srgbClr val="191B0E"/>
                </a:solidFill>
                <a:latin typeface="华文楷体"/>
                <a:cs typeface="华文楷体"/>
              </a:rPr>
              <a:t>的</a:t>
            </a:r>
            <a:r>
              <a:rPr dirty="0" sz="1750" spc="-10">
                <a:solidFill>
                  <a:srgbClr val="191B0E"/>
                </a:solidFill>
                <a:latin typeface="Franklin Gothic Book"/>
                <a:cs typeface="Franklin Gothic Book"/>
              </a:rPr>
              <a:t>Pentium</a:t>
            </a:r>
            <a:r>
              <a:rPr dirty="0" sz="1750">
                <a:solidFill>
                  <a:srgbClr val="191B0E"/>
                </a:solidFill>
                <a:latin typeface="华文楷体"/>
                <a:cs typeface="华文楷体"/>
              </a:rPr>
              <a:t>老式芯片在浮点数除法存在软件缺陷</a:t>
            </a:r>
            <a:endParaRPr sz="1750">
              <a:latin typeface="华文楷体"/>
              <a:cs typeface="华文楷体"/>
            </a:endParaRPr>
          </a:p>
          <a:p>
            <a:pPr marL="349250" marR="5080" indent="-337185">
              <a:lnSpc>
                <a:spcPts val="1980"/>
              </a:lnSpc>
              <a:spcBef>
                <a:spcPts val="1095"/>
              </a:spcBef>
              <a:buFont typeface="Franklin Gothic Book"/>
              <a:buChar char="■"/>
              <a:tabLst>
                <a:tab pos="349250" algn="l"/>
                <a:tab pos="349885" algn="l"/>
              </a:tabLst>
            </a:pPr>
            <a:r>
              <a:rPr dirty="0" sz="1750">
                <a:solidFill>
                  <a:srgbClr val="191B0E"/>
                </a:solidFill>
                <a:latin typeface="华文楷体"/>
                <a:cs typeface="华文楷体"/>
              </a:rPr>
              <a:t>软件测试工程师在芯片发布前的内部测试中</a:t>
            </a:r>
            <a:r>
              <a:rPr dirty="0" sz="1750" spc="5" b="1">
                <a:solidFill>
                  <a:srgbClr val="191B0E"/>
                </a:solidFill>
                <a:latin typeface="华文楷体"/>
                <a:cs typeface="华文楷体"/>
              </a:rPr>
              <a:t>已发现</a:t>
            </a:r>
            <a:r>
              <a:rPr dirty="0" sz="1750">
                <a:solidFill>
                  <a:srgbClr val="191B0E"/>
                </a:solidFill>
                <a:latin typeface="华文楷体"/>
                <a:cs typeface="华文楷体"/>
              </a:rPr>
              <a:t>该问题</a:t>
            </a:r>
            <a:r>
              <a:rPr dirty="0" sz="1750" spc="-5">
                <a:solidFill>
                  <a:srgbClr val="191B0E"/>
                </a:solidFill>
                <a:latin typeface="华文楷体"/>
                <a:cs typeface="华文楷体"/>
              </a:rPr>
              <a:t>，</a:t>
            </a:r>
            <a:r>
              <a:rPr dirty="0" sz="1750" spc="-5">
                <a:solidFill>
                  <a:srgbClr val="191B0E"/>
                </a:solidFill>
                <a:latin typeface="Franklin Gothic Book"/>
                <a:cs typeface="Franklin Gothic Book"/>
              </a:rPr>
              <a:t>In</a:t>
            </a:r>
            <a:r>
              <a:rPr dirty="0" sz="1750" spc="-30">
                <a:solidFill>
                  <a:srgbClr val="191B0E"/>
                </a:solidFill>
                <a:latin typeface="Franklin Gothic Book"/>
                <a:cs typeface="Franklin Gothic Book"/>
              </a:rPr>
              <a:t>t</a:t>
            </a:r>
            <a:r>
              <a:rPr dirty="0" sz="1750">
                <a:solidFill>
                  <a:srgbClr val="191B0E"/>
                </a:solidFill>
                <a:latin typeface="Franklin Gothic Book"/>
                <a:cs typeface="Franklin Gothic Book"/>
              </a:rPr>
              <a:t>e</a:t>
            </a:r>
            <a:r>
              <a:rPr dirty="0" sz="1750" spc="-5">
                <a:solidFill>
                  <a:srgbClr val="191B0E"/>
                </a:solidFill>
                <a:latin typeface="Franklin Gothic Book"/>
                <a:cs typeface="Franklin Gothic Book"/>
              </a:rPr>
              <a:t>l</a:t>
            </a:r>
            <a:r>
              <a:rPr dirty="0" sz="1750">
                <a:solidFill>
                  <a:srgbClr val="191B0E"/>
                </a:solidFill>
                <a:latin typeface="华文楷体"/>
                <a:cs typeface="华文楷体"/>
              </a:rPr>
              <a:t>管理层认为没严 </a:t>
            </a:r>
            <a:r>
              <a:rPr dirty="0" sz="1750">
                <a:solidFill>
                  <a:srgbClr val="191B0E"/>
                </a:solidFill>
                <a:latin typeface="华文楷体"/>
                <a:cs typeface="华文楷体"/>
              </a:rPr>
              <a:t>重到一定要修正甚至公开的程度</a:t>
            </a:r>
            <a:endParaRPr sz="1750">
              <a:latin typeface="华文楷体"/>
              <a:cs typeface="华文楷体"/>
            </a:endParaRPr>
          </a:p>
          <a:p>
            <a:pPr marL="349250" indent="-337185">
              <a:lnSpc>
                <a:spcPct val="100000"/>
              </a:lnSpc>
              <a:spcBef>
                <a:spcPts val="885"/>
              </a:spcBef>
              <a:buFont typeface="Franklin Gothic Book"/>
              <a:buChar char="■"/>
              <a:tabLst>
                <a:tab pos="349250" algn="l"/>
                <a:tab pos="349885" algn="l"/>
              </a:tabLst>
            </a:pPr>
            <a:r>
              <a:rPr dirty="0" sz="1750">
                <a:solidFill>
                  <a:srgbClr val="191B0E"/>
                </a:solidFill>
                <a:latin typeface="华文楷体"/>
                <a:cs typeface="华文楷体"/>
              </a:rPr>
              <a:t>软件缺陷被发现后</a:t>
            </a:r>
            <a:r>
              <a:rPr dirty="0" sz="1750" spc="-10">
                <a:solidFill>
                  <a:srgbClr val="191B0E"/>
                </a:solidFill>
                <a:latin typeface="华文楷体"/>
                <a:cs typeface="华文楷体"/>
              </a:rPr>
              <a:t>，</a:t>
            </a:r>
            <a:r>
              <a:rPr dirty="0" sz="1750" spc="-10">
                <a:solidFill>
                  <a:srgbClr val="191B0E"/>
                </a:solidFill>
                <a:latin typeface="Franklin Gothic Book"/>
                <a:cs typeface="Franklin Gothic Book"/>
              </a:rPr>
              <a:t>Intel</a:t>
            </a:r>
            <a:r>
              <a:rPr dirty="0" sz="1750">
                <a:solidFill>
                  <a:srgbClr val="191B0E"/>
                </a:solidFill>
                <a:latin typeface="华文楷体"/>
                <a:cs typeface="华文楷体"/>
              </a:rPr>
              <a:t>通过公开声明试图弱化该问题的已知严重性</a:t>
            </a:r>
            <a:endParaRPr sz="1750">
              <a:latin typeface="华文楷体"/>
              <a:cs typeface="华文楷体"/>
            </a:endParaRPr>
          </a:p>
          <a:p>
            <a:pPr marL="349250" indent="-337185">
              <a:lnSpc>
                <a:spcPct val="100000"/>
              </a:lnSpc>
              <a:spcBef>
                <a:spcPts val="930"/>
              </a:spcBef>
              <a:buChar char="■"/>
              <a:tabLst>
                <a:tab pos="349250" algn="l"/>
                <a:tab pos="349885" algn="l"/>
              </a:tabLst>
            </a:pPr>
            <a:r>
              <a:rPr dirty="0" sz="1750" spc="-10">
                <a:solidFill>
                  <a:srgbClr val="191B0E"/>
                </a:solidFill>
                <a:latin typeface="Franklin Gothic Book"/>
                <a:cs typeface="Franklin Gothic Book"/>
              </a:rPr>
              <a:t>Intel</a:t>
            </a:r>
            <a:r>
              <a:rPr dirty="0" sz="1750">
                <a:solidFill>
                  <a:srgbClr val="191B0E"/>
                </a:solidFill>
                <a:latin typeface="华文楷体"/>
                <a:cs typeface="华文楷体"/>
              </a:rPr>
              <a:t>最终道歉且花费</a:t>
            </a:r>
            <a:r>
              <a:rPr dirty="0" sz="1750" spc="-5">
                <a:solidFill>
                  <a:srgbClr val="191B0E"/>
                </a:solidFill>
                <a:latin typeface="Franklin Gothic Book"/>
                <a:cs typeface="Franklin Gothic Book"/>
              </a:rPr>
              <a:t>4</a:t>
            </a:r>
            <a:r>
              <a:rPr dirty="0" sz="1750">
                <a:solidFill>
                  <a:srgbClr val="191B0E"/>
                </a:solidFill>
                <a:latin typeface="华文楷体"/>
                <a:cs typeface="华文楷体"/>
              </a:rPr>
              <a:t>亿美元支付更换问题芯片</a:t>
            </a:r>
            <a:endParaRPr sz="1750">
              <a:latin typeface="华文楷体"/>
              <a:cs typeface="华文楷体"/>
            </a:endParaRPr>
          </a:p>
        </p:txBody>
      </p:sp>
      <p:sp>
        <p:nvSpPr>
          <p:cNvPr id="4" name="object 4"/>
          <p:cNvSpPr/>
          <p:nvPr/>
        </p:nvSpPr>
        <p:spPr>
          <a:xfrm>
            <a:off x="3563759" y="3733800"/>
            <a:ext cx="6659880" cy="2973323"/>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8485003" y="4227829"/>
            <a:ext cx="360045" cy="293370"/>
          </a:xfrm>
          <a:prstGeom prst="rect">
            <a:avLst/>
          </a:prstGeom>
        </p:spPr>
        <p:txBody>
          <a:bodyPr wrap="square" lIns="0" tIns="13335" rIns="0" bIns="0" rtlCol="0" vert="horz">
            <a:spAutoFit/>
          </a:bodyPr>
          <a:lstStyle/>
          <a:p>
            <a:pPr marL="12700">
              <a:lnSpc>
                <a:spcPct val="100000"/>
              </a:lnSpc>
              <a:spcBef>
                <a:spcPts val="105"/>
              </a:spcBef>
            </a:pPr>
            <a:r>
              <a:rPr dirty="0" sz="1750">
                <a:latin typeface="黑体"/>
                <a:cs typeface="黑体"/>
              </a:rPr>
              <a:t>=</a:t>
            </a:r>
            <a:r>
              <a:rPr dirty="0" sz="1750" spc="-90">
                <a:latin typeface="黑体"/>
                <a:cs typeface="黑体"/>
              </a:rPr>
              <a:t> </a:t>
            </a:r>
            <a:r>
              <a:rPr dirty="0" sz="1750">
                <a:latin typeface="黑体"/>
                <a:cs typeface="黑体"/>
              </a:rPr>
              <a:t>0</a:t>
            </a:r>
            <a:endParaRPr sz="1750">
              <a:latin typeface="黑体"/>
              <a:cs typeface="黑体"/>
            </a:endParaRPr>
          </a:p>
        </p:txBody>
      </p:sp>
      <p:sp>
        <p:nvSpPr>
          <p:cNvPr id="6" name="object 6"/>
          <p:cNvSpPr txBox="1"/>
          <p:nvPr/>
        </p:nvSpPr>
        <p:spPr>
          <a:xfrm>
            <a:off x="9153283" y="4240020"/>
            <a:ext cx="359410" cy="293370"/>
          </a:xfrm>
          <a:prstGeom prst="rect">
            <a:avLst/>
          </a:prstGeom>
        </p:spPr>
        <p:txBody>
          <a:bodyPr wrap="square" lIns="0" tIns="13335" rIns="0" bIns="0" rtlCol="0" vert="horz">
            <a:spAutoFit/>
          </a:bodyPr>
          <a:lstStyle/>
          <a:p>
            <a:pPr marL="12700">
              <a:lnSpc>
                <a:spcPct val="100000"/>
              </a:lnSpc>
              <a:spcBef>
                <a:spcPts val="105"/>
              </a:spcBef>
            </a:pPr>
            <a:r>
              <a:rPr dirty="0" sz="1750" spc="-5">
                <a:latin typeface="黑体"/>
                <a:cs typeface="黑体"/>
              </a:rPr>
              <a:t>OK!</a:t>
            </a:r>
            <a:endParaRPr sz="1750">
              <a:latin typeface="黑体"/>
              <a:cs typeface="黑体"/>
            </a:endParaRPr>
          </a:p>
        </p:txBody>
      </p:sp>
      <p:sp>
        <p:nvSpPr>
          <p:cNvPr id="7" name="object 7"/>
          <p:cNvSpPr txBox="1"/>
          <p:nvPr/>
        </p:nvSpPr>
        <p:spPr>
          <a:xfrm>
            <a:off x="4175143" y="5045452"/>
            <a:ext cx="470534" cy="293370"/>
          </a:xfrm>
          <a:prstGeom prst="rect">
            <a:avLst/>
          </a:prstGeom>
        </p:spPr>
        <p:txBody>
          <a:bodyPr wrap="square" lIns="0" tIns="13335" rIns="0" bIns="0" rtlCol="0" vert="horz">
            <a:spAutoFit/>
          </a:bodyPr>
          <a:lstStyle/>
          <a:p>
            <a:pPr marL="12700">
              <a:lnSpc>
                <a:spcPct val="100000"/>
              </a:lnSpc>
              <a:spcBef>
                <a:spcPts val="105"/>
              </a:spcBef>
            </a:pPr>
            <a:r>
              <a:rPr dirty="0" sz="1750" spc="-5">
                <a:latin typeface="华文楷体"/>
                <a:cs typeface="华文楷体"/>
              </a:rPr>
              <a:t>输入</a:t>
            </a:r>
            <a:endParaRPr sz="1750">
              <a:latin typeface="华文楷体"/>
              <a:cs typeface="华文楷体"/>
            </a:endParaRPr>
          </a:p>
        </p:txBody>
      </p:sp>
      <p:sp>
        <p:nvSpPr>
          <p:cNvPr id="8" name="object 8"/>
          <p:cNvSpPr txBox="1"/>
          <p:nvPr/>
        </p:nvSpPr>
        <p:spPr>
          <a:xfrm>
            <a:off x="8351668" y="5824985"/>
            <a:ext cx="694690" cy="293370"/>
          </a:xfrm>
          <a:prstGeom prst="rect">
            <a:avLst/>
          </a:prstGeom>
        </p:spPr>
        <p:txBody>
          <a:bodyPr wrap="square" lIns="0" tIns="13335" rIns="0" bIns="0" rtlCol="0" vert="horz">
            <a:spAutoFit/>
          </a:bodyPr>
          <a:lstStyle/>
          <a:p>
            <a:pPr marL="12700">
              <a:lnSpc>
                <a:spcPct val="100000"/>
              </a:lnSpc>
              <a:spcBef>
                <a:spcPts val="105"/>
              </a:spcBef>
            </a:pPr>
            <a:r>
              <a:rPr dirty="0" sz="1750">
                <a:latin typeface="黑体"/>
                <a:cs typeface="黑体"/>
              </a:rPr>
              <a:t>=</a:t>
            </a:r>
            <a:r>
              <a:rPr dirty="0" sz="1750" spc="-530">
                <a:latin typeface="黑体"/>
                <a:cs typeface="黑体"/>
              </a:rPr>
              <a:t> </a:t>
            </a:r>
            <a:r>
              <a:rPr dirty="0" sz="1750" spc="5">
                <a:latin typeface="华文楷体"/>
                <a:cs typeface="华文楷体"/>
              </a:rPr>
              <a:t>其 他</a:t>
            </a:r>
            <a:endParaRPr sz="1750">
              <a:latin typeface="华文楷体"/>
              <a:cs typeface="华文楷体"/>
            </a:endParaRPr>
          </a:p>
        </p:txBody>
      </p:sp>
      <p:sp>
        <p:nvSpPr>
          <p:cNvPr id="9" name="object 9"/>
          <p:cNvSpPr txBox="1"/>
          <p:nvPr/>
        </p:nvSpPr>
        <p:spPr>
          <a:xfrm>
            <a:off x="9253127" y="5843271"/>
            <a:ext cx="359410" cy="293370"/>
          </a:xfrm>
          <a:prstGeom prst="rect">
            <a:avLst/>
          </a:prstGeom>
        </p:spPr>
        <p:txBody>
          <a:bodyPr wrap="square" lIns="0" tIns="13335" rIns="0" bIns="0" rtlCol="0" vert="horz">
            <a:spAutoFit/>
          </a:bodyPr>
          <a:lstStyle/>
          <a:p>
            <a:pPr marL="12700">
              <a:lnSpc>
                <a:spcPct val="100000"/>
              </a:lnSpc>
              <a:spcBef>
                <a:spcPts val="105"/>
              </a:spcBef>
            </a:pPr>
            <a:r>
              <a:rPr dirty="0" sz="1750" spc="-5">
                <a:latin typeface="黑体"/>
                <a:cs typeface="黑体"/>
              </a:rPr>
              <a:t>NO!</a:t>
            </a:r>
            <a:endParaRPr sz="1750">
              <a:latin typeface="黑体"/>
              <a:cs typeface="黑体"/>
            </a:endParaRPr>
          </a:p>
        </p:txBody>
      </p:sp>
      <p:sp>
        <p:nvSpPr>
          <p:cNvPr id="10" name="object 10"/>
          <p:cNvSpPr txBox="1"/>
          <p:nvPr/>
        </p:nvSpPr>
        <p:spPr>
          <a:xfrm>
            <a:off x="5645031" y="4556252"/>
            <a:ext cx="2505075" cy="999490"/>
          </a:xfrm>
          <a:prstGeom prst="rect">
            <a:avLst/>
          </a:prstGeom>
        </p:spPr>
        <p:txBody>
          <a:bodyPr wrap="square" lIns="0" tIns="13335" rIns="0" bIns="0" rtlCol="0" vert="horz">
            <a:spAutoFit/>
          </a:bodyPr>
          <a:lstStyle/>
          <a:p>
            <a:pPr algn="ctr">
              <a:lnSpc>
                <a:spcPts val="2510"/>
              </a:lnSpc>
              <a:spcBef>
                <a:spcPts val="105"/>
              </a:spcBef>
            </a:pPr>
            <a:r>
              <a:rPr dirty="0" sz="2100" spc="5">
                <a:solidFill>
                  <a:srgbClr val="558FD5"/>
                </a:solidFill>
                <a:latin typeface="华文楷体"/>
                <a:cs typeface="华文楷体"/>
              </a:rPr>
              <a:t>计算机</a:t>
            </a:r>
            <a:endParaRPr sz="2100">
              <a:latin typeface="华文楷体"/>
              <a:cs typeface="华文楷体"/>
            </a:endParaRPr>
          </a:p>
          <a:p>
            <a:pPr marL="12700">
              <a:lnSpc>
                <a:spcPts val="2510"/>
              </a:lnSpc>
            </a:pPr>
            <a:r>
              <a:rPr dirty="0" sz="2100" spc="-5">
                <a:solidFill>
                  <a:srgbClr val="558FD5"/>
                </a:solidFill>
                <a:latin typeface="华文楷体"/>
                <a:cs typeface="华文楷体"/>
              </a:rPr>
              <a:t>（</a:t>
            </a:r>
            <a:r>
              <a:rPr dirty="0" sz="2100" spc="-5" b="1">
                <a:solidFill>
                  <a:srgbClr val="558FD5"/>
                </a:solidFill>
                <a:latin typeface="Times New Roman"/>
                <a:cs typeface="Times New Roman"/>
              </a:rPr>
              <a:t>4195835/3145727</a:t>
            </a:r>
            <a:r>
              <a:rPr dirty="0" sz="2100" spc="-5">
                <a:solidFill>
                  <a:srgbClr val="558FD5"/>
                </a:solidFill>
                <a:latin typeface="华文楷体"/>
                <a:cs typeface="华文楷体"/>
              </a:rPr>
              <a:t>）</a:t>
            </a:r>
            <a:endParaRPr sz="2100">
              <a:latin typeface="华文楷体"/>
              <a:cs typeface="华文楷体"/>
            </a:endParaRPr>
          </a:p>
          <a:p>
            <a:pPr marL="12700">
              <a:lnSpc>
                <a:spcPct val="100000"/>
              </a:lnSpc>
              <a:spcBef>
                <a:spcPts val="125"/>
              </a:spcBef>
            </a:pPr>
            <a:r>
              <a:rPr dirty="0" sz="2100">
                <a:solidFill>
                  <a:srgbClr val="558FD5"/>
                </a:solidFill>
                <a:latin typeface="MS Gothic"/>
                <a:cs typeface="MS Gothic"/>
              </a:rPr>
              <a:t>*</a:t>
            </a:r>
            <a:r>
              <a:rPr dirty="0" sz="2100" b="1">
                <a:solidFill>
                  <a:srgbClr val="558FD5"/>
                </a:solidFill>
                <a:latin typeface="Times New Roman"/>
                <a:cs typeface="Times New Roman"/>
              </a:rPr>
              <a:t>3145727</a:t>
            </a:r>
            <a:r>
              <a:rPr dirty="0" sz="2100">
                <a:solidFill>
                  <a:srgbClr val="558FD5"/>
                </a:solidFill>
                <a:latin typeface="MS Gothic"/>
                <a:cs typeface="MS Gothic"/>
              </a:rPr>
              <a:t>-</a:t>
            </a:r>
            <a:r>
              <a:rPr dirty="0" sz="2100" b="1">
                <a:solidFill>
                  <a:srgbClr val="558FD5"/>
                </a:solidFill>
                <a:latin typeface="Times New Roman"/>
                <a:cs typeface="Times New Roman"/>
              </a:rPr>
              <a:t>4195835</a:t>
            </a:r>
            <a:endParaRPr sz="2100">
              <a:latin typeface="Times New Roman"/>
              <a:cs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2700020" cy="560705"/>
          </a:xfrm>
          <a:prstGeom prst="rect"/>
        </p:spPr>
        <p:txBody>
          <a:bodyPr wrap="square" lIns="0" tIns="13970" rIns="0" bIns="0" rtlCol="0" vert="horz">
            <a:spAutoFit/>
          </a:bodyPr>
          <a:lstStyle/>
          <a:p>
            <a:pPr marL="12700">
              <a:lnSpc>
                <a:spcPct val="100000"/>
              </a:lnSpc>
              <a:spcBef>
                <a:spcPts val="110"/>
              </a:spcBef>
            </a:pPr>
            <a:r>
              <a:rPr dirty="0" spc="10"/>
              <a:t>软件测试流程</a:t>
            </a:r>
          </a:p>
        </p:txBody>
      </p:sp>
      <p:sp>
        <p:nvSpPr>
          <p:cNvPr id="3" name="object 3"/>
          <p:cNvSpPr txBox="1"/>
          <p:nvPr/>
        </p:nvSpPr>
        <p:spPr>
          <a:xfrm>
            <a:off x="1272673" y="1897894"/>
            <a:ext cx="8211184" cy="3721735"/>
          </a:xfrm>
          <a:prstGeom prst="rect">
            <a:avLst/>
          </a:prstGeom>
        </p:spPr>
        <p:txBody>
          <a:bodyPr wrap="square" lIns="0" tIns="57150" rIns="0" bIns="0" rtlCol="0" vert="horz">
            <a:spAutoFit/>
          </a:bodyPr>
          <a:lstStyle/>
          <a:p>
            <a:pPr algn="just" marL="349250" indent="-337185">
              <a:lnSpc>
                <a:spcPct val="100000"/>
              </a:lnSpc>
              <a:spcBef>
                <a:spcPts val="450"/>
              </a:spcBef>
              <a:buFont typeface="Franklin Gothic Book"/>
              <a:buChar char="■"/>
              <a:tabLst>
                <a:tab pos="349885" algn="l"/>
              </a:tabLst>
            </a:pPr>
            <a:r>
              <a:rPr dirty="0" sz="1750">
                <a:solidFill>
                  <a:srgbClr val="191B0E"/>
                </a:solidFill>
                <a:latin typeface="华文楷体"/>
                <a:cs typeface="华文楷体"/>
              </a:rPr>
              <a:t>执行测试用例</a:t>
            </a:r>
            <a:endParaRPr sz="1750">
              <a:latin typeface="华文楷体"/>
              <a:cs typeface="华文楷体"/>
            </a:endParaRPr>
          </a:p>
          <a:p>
            <a:pPr algn="just" lvl="1" marL="814069" marR="5080" indent="-337185">
              <a:lnSpc>
                <a:spcPct val="89300"/>
              </a:lnSpc>
              <a:spcBef>
                <a:spcPts val="615"/>
              </a:spcBef>
              <a:buSzPct val="94594"/>
              <a:buFont typeface="Franklin Gothic Book"/>
              <a:buChar char="–"/>
              <a:tabLst>
                <a:tab pos="814705" algn="l"/>
              </a:tabLst>
            </a:pPr>
            <a:r>
              <a:rPr dirty="0" sz="1850" spc="-100" i="1">
                <a:solidFill>
                  <a:srgbClr val="191B0E"/>
                </a:solidFill>
                <a:latin typeface="华文楷体"/>
                <a:cs typeface="华文楷体"/>
              </a:rPr>
              <a:t>测试环境搭建完成后，测试组员将进行测试用例的执行。根据前期设计并评 审通过的测试用例，测试组员进行各个功能模块的测试。在执行测试用例的 过程中，如果发现遗漏或者不完善的测试用例，需及时做更新，并用文档记 </a:t>
            </a:r>
            <a:r>
              <a:rPr dirty="0" sz="1850" spc="-100" i="1">
                <a:solidFill>
                  <a:srgbClr val="191B0E"/>
                </a:solidFill>
                <a:latin typeface="华文楷体"/>
                <a:cs typeface="华文楷体"/>
              </a:rPr>
              <a:t>录变更历史。用例执行过程中如果发现</a:t>
            </a:r>
            <a:r>
              <a:rPr dirty="0" sz="1750" i="1">
                <a:solidFill>
                  <a:srgbClr val="191B0E"/>
                </a:solidFill>
                <a:latin typeface="Franklin Gothic Book"/>
                <a:cs typeface="Franklin Gothic Book"/>
              </a:rPr>
              <a:t>bu</a:t>
            </a:r>
            <a:r>
              <a:rPr dirty="0" sz="1750" spc="-5" i="1">
                <a:solidFill>
                  <a:srgbClr val="191B0E"/>
                </a:solidFill>
                <a:latin typeface="Franklin Gothic Book"/>
                <a:cs typeface="Franklin Gothic Book"/>
              </a:rPr>
              <a:t>g</a:t>
            </a:r>
            <a:r>
              <a:rPr dirty="0" sz="1850" spc="-100" i="1">
                <a:solidFill>
                  <a:srgbClr val="191B0E"/>
                </a:solidFill>
                <a:latin typeface="华文楷体"/>
                <a:cs typeface="华文楷体"/>
              </a:rPr>
              <a:t>，则需按照部门或者项目组</a:t>
            </a:r>
            <a:r>
              <a:rPr dirty="0" sz="1850" spc="-105" i="1">
                <a:solidFill>
                  <a:srgbClr val="191B0E"/>
                </a:solidFill>
                <a:latin typeface="华文楷体"/>
                <a:cs typeface="华文楷体"/>
              </a:rPr>
              <a:t>的</a:t>
            </a:r>
            <a:r>
              <a:rPr dirty="0" sz="1750" i="1">
                <a:solidFill>
                  <a:srgbClr val="191B0E"/>
                </a:solidFill>
                <a:latin typeface="Franklin Gothic Book"/>
                <a:cs typeface="Franklin Gothic Book"/>
              </a:rPr>
              <a:t>bug </a:t>
            </a:r>
            <a:r>
              <a:rPr dirty="0" sz="1850" spc="-100" i="1">
                <a:solidFill>
                  <a:srgbClr val="191B0E"/>
                </a:solidFill>
                <a:latin typeface="华文楷体"/>
                <a:cs typeface="华文楷体"/>
              </a:rPr>
              <a:t>提交规范，利用一些</a:t>
            </a:r>
            <a:r>
              <a:rPr dirty="0" sz="1750" spc="-5" i="1">
                <a:solidFill>
                  <a:srgbClr val="191B0E"/>
                </a:solidFill>
                <a:latin typeface="Franklin Gothic Book"/>
                <a:cs typeface="Franklin Gothic Book"/>
              </a:rPr>
              <a:t>bug</a:t>
            </a:r>
            <a:r>
              <a:rPr dirty="0" sz="1850" spc="-100" i="1">
                <a:solidFill>
                  <a:srgbClr val="191B0E"/>
                </a:solidFill>
                <a:latin typeface="华文楷体"/>
                <a:cs typeface="华文楷体"/>
              </a:rPr>
              <a:t>管理工具提交</a:t>
            </a:r>
            <a:r>
              <a:rPr dirty="0" sz="1750" spc="5" i="1">
                <a:solidFill>
                  <a:srgbClr val="191B0E"/>
                </a:solidFill>
                <a:latin typeface="Franklin Gothic Book"/>
                <a:cs typeface="Franklin Gothic Book"/>
              </a:rPr>
              <a:t>bug</a:t>
            </a:r>
            <a:endParaRPr sz="1750">
              <a:latin typeface="Franklin Gothic Book"/>
              <a:cs typeface="Franklin Gothic Book"/>
            </a:endParaRPr>
          </a:p>
          <a:p>
            <a:pPr algn="just" marL="349250" indent="-337185">
              <a:lnSpc>
                <a:spcPct val="100000"/>
              </a:lnSpc>
              <a:spcBef>
                <a:spcPts val="910"/>
              </a:spcBef>
              <a:buFont typeface="Franklin Gothic Book"/>
              <a:buChar char="■"/>
              <a:tabLst>
                <a:tab pos="349885" algn="l"/>
              </a:tabLst>
            </a:pPr>
            <a:r>
              <a:rPr dirty="0" sz="1750">
                <a:solidFill>
                  <a:srgbClr val="191B0E"/>
                </a:solidFill>
                <a:latin typeface="华文楷体"/>
                <a:cs typeface="华文楷体"/>
              </a:rPr>
              <a:t>跟踪处理缺陷</a:t>
            </a:r>
            <a:endParaRPr sz="1750">
              <a:latin typeface="华文楷体"/>
              <a:cs typeface="华文楷体"/>
            </a:endParaRPr>
          </a:p>
          <a:p>
            <a:pPr lvl="1" marL="814069" marR="44450" indent="-337185">
              <a:lnSpc>
                <a:spcPct val="89100"/>
              </a:lnSpc>
              <a:spcBef>
                <a:spcPts val="635"/>
              </a:spcBef>
              <a:buSzPct val="94594"/>
              <a:buFont typeface="Franklin Gothic Book"/>
              <a:buChar char="–"/>
              <a:tabLst>
                <a:tab pos="814069" algn="l"/>
                <a:tab pos="814705" algn="l"/>
              </a:tabLst>
            </a:pPr>
            <a:r>
              <a:rPr dirty="0" sz="1850" spc="-100" i="1">
                <a:solidFill>
                  <a:srgbClr val="191B0E"/>
                </a:solidFill>
                <a:latin typeface="华文楷体"/>
                <a:cs typeface="华文楷体"/>
              </a:rPr>
              <a:t>大多数公司都有自己的</a:t>
            </a:r>
            <a:r>
              <a:rPr dirty="0" sz="1750" spc="-5" i="1">
                <a:solidFill>
                  <a:srgbClr val="191B0E"/>
                </a:solidFill>
                <a:latin typeface="Franklin Gothic Book"/>
                <a:cs typeface="Franklin Gothic Book"/>
              </a:rPr>
              <a:t>Bug</a:t>
            </a:r>
            <a:r>
              <a:rPr dirty="0" sz="1850" spc="-100" i="1">
                <a:solidFill>
                  <a:srgbClr val="191B0E"/>
                </a:solidFill>
                <a:latin typeface="华文楷体"/>
                <a:cs typeface="华文楷体"/>
              </a:rPr>
              <a:t>管理流程规范，项目组成员需根据这个流程规范 开展日常的</a:t>
            </a:r>
            <a:r>
              <a:rPr dirty="0" sz="1750" spc="-5" i="1">
                <a:solidFill>
                  <a:srgbClr val="191B0E"/>
                </a:solidFill>
                <a:latin typeface="Franklin Gothic Book"/>
                <a:cs typeface="Franklin Gothic Book"/>
              </a:rPr>
              <a:t>Bug</a:t>
            </a:r>
            <a:r>
              <a:rPr dirty="0" sz="1850" spc="-100" i="1">
                <a:solidFill>
                  <a:srgbClr val="191B0E"/>
                </a:solidFill>
                <a:latin typeface="华文楷体"/>
                <a:cs typeface="华文楷体"/>
              </a:rPr>
              <a:t>处理工作。在缺陷处理阶段，大多要经过四次、甚至更多的 </a:t>
            </a:r>
            <a:r>
              <a:rPr dirty="0" sz="1850" spc="-100" i="1">
                <a:solidFill>
                  <a:srgbClr val="191B0E"/>
                </a:solidFill>
                <a:latin typeface="华文楷体"/>
                <a:cs typeface="华文楷体"/>
              </a:rPr>
              <a:t>迭代过程，多次进行回归测试，直到在规定的时间内达到测试计划中所定义 </a:t>
            </a:r>
            <a:r>
              <a:rPr dirty="0" sz="1850" spc="-100" i="1">
                <a:solidFill>
                  <a:srgbClr val="191B0E"/>
                </a:solidFill>
                <a:latin typeface="华文楷体"/>
                <a:cs typeface="华文楷体"/>
              </a:rPr>
              <a:t>的停测标准为止。</a:t>
            </a:r>
            <a:endParaRPr sz="1850">
              <a:latin typeface="华文楷体"/>
              <a:cs typeface="华文楷体"/>
            </a:endParaRPr>
          </a:p>
          <a:p>
            <a:pPr lvl="1" marL="814069" marR="44450" indent="-337185">
              <a:lnSpc>
                <a:spcPts val="2000"/>
              </a:lnSpc>
              <a:spcBef>
                <a:spcPts val="595"/>
              </a:spcBef>
              <a:buSzPct val="94594"/>
              <a:buFont typeface="Franklin Gothic Book"/>
              <a:buChar char="–"/>
              <a:tabLst>
                <a:tab pos="814069" algn="l"/>
                <a:tab pos="814705" algn="l"/>
              </a:tabLst>
            </a:pPr>
            <a:r>
              <a:rPr dirty="0" sz="1850" spc="-100" i="1">
                <a:solidFill>
                  <a:srgbClr val="191B0E"/>
                </a:solidFill>
                <a:latin typeface="华文楷体"/>
                <a:cs typeface="华文楷体"/>
              </a:rPr>
              <a:t>在这个阶段，主要使用黑盒测试方法开展工作，以被测对象的需求规格说明 </a:t>
            </a:r>
            <a:r>
              <a:rPr dirty="0" sz="1850" spc="-100" i="1">
                <a:solidFill>
                  <a:srgbClr val="191B0E"/>
                </a:solidFill>
                <a:latin typeface="华文楷体"/>
                <a:cs typeface="华文楷体"/>
              </a:rPr>
              <a:t>为依据，重点关注被测对象的界面与功能表现</a:t>
            </a:r>
            <a:endParaRPr sz="1850">
              <a:latin typeface="华文楷体"/>
              <a:cs typeface="华文楷体"/>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2700020" cy="560705"/>
          </a:xfrm>
          <a:prstGeom prst="rect"/>
        </p:spPr>
        <p:txBody>
          <a:bodyPr wrap="square" lIns="0" tIns="13970" rIns="0" bIns="0" rtlCol="0" vert="horz">
            <a:spAutoFit/>
          </a:bodyPr>
          <a:lstStyle/>
          <a:p>
            <a:pPr marL="12700">
              <a:lnSpc>
                <a:spcPct val="100000"/>
              </a:lnSpc>
              <a:spcBef>
                <a:spcPts val="110"/>
              </a:spcBef>
            </a:pPr>
            <a:r>
              <a:rPr dirty="0" spc="10"/>
              <a:t>软件测试流程</a:t>
            </a:r>
          </a:p>
        </p:txBody>
      </p:sp>
      <p:sp>
        <p:nvSpPr>
          <p:cNvPr id="3" name="object 3"/>
          <p:cNvSpPr txBox="1"/>
          <p:nvPr/>
        </p:nvSpPr>
        <p:spPr>
          <a:xfrm>
            <a:off x="1272673" y="1897894"/>
            <a:ext cx="8401050" cy="3973195"/>
          </a:xfrm>
          <a:prstGeom prst="rect">
            <a:avLst/>
          </a:prstGeom>
        </p:spPr>
        <p:txBody>
          <a:bodyPr wrap="square" lIns="0" tIns="57150" rIns="0" bIns="0" rtlCol="0" vert="horz">
            <a:spAutoFit/>
          </a:bodyPr>
          <a:lstStyle/>
          <a:p>
            <a:pPr marL="349250" indent="-337185">
              <a:lnSpc>
                <a:spcPct val="100000"/>
              </a:lnSpc>
              <a:spcBef>
                <a:spcPts val="450"/>
              </a:spcBef>
              <a:buFont typeface="Franklin Gothic Book"/>
              <a:buChar char="■"/>
              <a:tabLst>
                <a:tab pos="349250" algn="l"/>
                <a:tab pos="349885" algn="l"/>
              </a:tabLst>
            </a:pPr>
            <a:r>
              <a:rPr dirty="0" sz="1750">
                <a:solidFill>
                  <a:srgbClr val="191B0E"/>
                </a:solidFill>
                <a:latin typeface="华文楷体"/>
                <a:cs typeface="华文楷体"/>
              </a:rPr>
              <a:t>执行性能测试</a:t>
            </a:r>
            <a:endParaRPr sz="1750">
              <a:latin typeface="华文楷体"/>
              <a:cs typeface="华文楷体"/>
            </a:endParaRPr>
          </a:p>
          <a:p>
            <a:pPr lvl="1" marL="814069" marR="234315" indent="-337185">
              <a:lnSpc>
                <a:spcPct val="89300"/>
              </a:lnSpc>
              <a:spcBef>
                <a:spcPts val="615"/>
              </a:spcBef>
              <a:buSzPct val="94594"/>
              <a:buFont typeface="Franklin Gothic Book"/>
              <a:buChar char="–"/>
              <a:tabLst>
                <a:tab pos="814069" algn="l"/>
                <a:tab pos="814705" algn="l"/>
              </a:tabLst>
            </a:pPr>
            <a:r>
              <a:rPr dirty="0" sz="1850" spc="-100" i="1">
                <a:solidFill>
                  <a:srgbClr val="191B0E"/>
                </a:solidFill>
                <a:latin typeface="华文楷体"/>
                <a:cs typeface="华文楷体"/>
              </a:rPr>
              <a:t>与功能测试一样，在测试之前，需要进行测试需求的分析、性能指标提取、 用例设计、脚本录制、优化、执行、分析等一系列过程。通过使用一些自动 </a:t>
            </a:r>
            <a:r>
              <a:rPr dirty="0" sz="1850" spc="-100" i="1">
                <a:solidFill>
                  <a:srgbClr val="191B0E"/>
                </a:solidFill>
                <a:latin typeface="华文楷体"/>
                <a:cs typeface="华文楷体"/>
              </a:rPr>
              <a:t>化工具进行性能测试是目前性能测试的主要手段，常用的性能测试工具有 </a:t>
            </a:r>
            <a:r>
              <a:rPr dirty="0" sz="1750" spc="-20" i="1">
                <a:solidFill>
                  <a:srgbClr val="191B0E"/>
                </a:solidFill>
                <a:latin typeface="Franklin Gothic Book"/>
                <a:cs typeface="Franklin Gothic Book"/>
              </a:rPr>
              <a:t>WAS</a:t>
            </a:r>
            <a:r>
              <a:rPr dirty="0" sz="1850" spc="-100" i="1">
                <a:solidFill>
                  <a:srgbClr val="191B0E"/>
                </a:solidFill>
                <a:latin typeface="华文楷体"/>
                <a:cs typeface="华文楷体"/>
              </a:rPr>
              <a:t>、</a:t>
            </a:r>
            <a:r>
              <a:rPr dirty="0" sz="1750" spc="-5" i="1">
                <a:solidFill>
                  <a:srgbClr val="191B0E"/>
                </a:solidFill>
                <a:latin typeface="Franklin Gothic Book"/>
                <a:cs typeface="Franklin Gothic Book"/>
              </a:rPr>
              <a:t>QALoad</a:t>
            </a:r>
            <a:r>
              <a:rPr dirty="0" sz="1850" spc="-100" i="1">
                <a:solidFill>
                  <a:srgbClr val="191B0E"/>
                </a:solidFill>
                <a:latin typeface="华文楷体"/>
                <a:cs typeface="华文楷体"/>
              </a:rPr>
              <a:t>、</a:t>
            </a:r>
            <a:r>
              <a:rPr dirty="0" sz="1750" spc="-10" i="1">
                <a:solidFill>
                  <a:srgbClr val="191B0E"/>
                </a:solidFill>
                <a:latin typeface="Franklin Gothic Book"/>
                <a:cs typeface="Franklin Gothic Book"/>
              </a:rPr>
              <a:t>WebLoad</a:t>
            </a:r>
            <a:r>
              <a:rPr dirty="0" sz="1850" spc="-100" i="1">
                <a:solidFill>
                  <a:srgbClr val="191B0E"/>
                </a:solidFill>
                <a:latin typeface="华文楷体"/>
                <a:cs typeface="华文楷体"/>
              </a:rPr>
              <a:t>、</a:t>
            </a:r>
            <a:r>
              <a:rPr dirty="0" sz="1750" spc="-5" i="1">
                <a:solidFill>
                  <a:srgbClr val="191B0E"/>
                </a:solidFill>
                <a:latin typeface="Franklin Gothic Book"/>
                <a:cs typeface="Franklin Gothic Book"/>
              </a:rPr>
              <a:t>LoadRunner</a:t>
            </a:r>
            <a:r>
              <a:rPr dirty="0" sz="1850" spc="-100" i="1">
                <a:solidFill>
                  <a:srgbClr val="191B0E"/>
                </a:solidFill>
                <a:latin typeface="华文楷体"/>
                <a:cs typeface="华文楷体"/>
              </a:rPr>
              <a:t>、</a:t>
            </a:r>
            <a:r>
              <a:rPr dirty="0" sz="1750" spc="-10" i="1">
                <a:solidFill>
                  <a:srgbClr val="191B0E"/>
                </a:solidFill>
                <a:latin typeface="Franklin Gothic Book"/>
                <a:cs typeface="Franklin Gothic Book"/>
              </a:rPr>
              <a:t>Robot</a:t>
            </a:r>
            <a:r>
              <a:rPr dirty="0" sz="1850" spc="-100" i="1">
                <a:solidFill>
                  <a:srgbClr val="191B0E"/>
                </a:solidFill>
                <a:latin typeface="华文楷体"/>
                <a:cs typeface="华文楷体"/>
              </a:rPr>
              <a:t>等。性能测试阶段主要解决 被测对象的性能问题</a:t>
            </a:r>
            <a:endParaRPr sz="1850">
              <a:latin typeface="华文楷体"/>
              <a:cs typeface="华文楷体"/>
            </a:endParaRPr>
          </a:p>
          <a:p>
            <a:pPr marL="349250" indent="-337185">
              <a:lnSpc>
                <a:spcPct val="100000"/>
              </a:lnSpc>
              <a:spcBef>
                <a:spcPts val="910"/>
              </a:spcBef>
              <a:buFont typeface="Franklin Gothic Book"/>
              <a:buChar char="■"/>
              <a:tabLst>
                <a:tab pos="349250" algn="l"/>
                <a:tab pos="349885" algn="l"/>
              </a:tabLst>
            </a:pPr>
            <a:r>
              <a:rPr dirty="0" sz="1750">
                <a:solidFill>
                  <a:srgbClr val="191B0E"/>
                </a:solidFill>
                <a:latin typeface="华文楷体"/>
                <a:cs typeface="华文楷体"/>
              </a:rPr>
              <a:t>输出测试报告</a:t>
            </a:r>
            <a:endParaRPr sz="1750">
              <a:latin typeface="华文楷体"/>
              <a:cs typeface="华文楷体"/>
            </a:endParaRPr>
          </a:p>
          <a:p>
            <a:pPr lvl="1" marL="814069" marR="5080" indent="-337185">
              <a:lnSpc>
                <a:spcPct val="89400"/>
              </a:lnSpc>
              <a:spcBef>
                <a:spcPts val="610"/>
              </a:spcBef>
              <a:buSzPct val="94594"/>
              <a:buFont typeface="Franklin Gothic Book"/>
              <a:buChar char="–"/>
              <a:tabLst>
                <a:tab pos="814069" algn="l"/>
                <a:tab pos="814705" algn="l"/>
              </a:tabLst>
            </a:pPr>
            <a:r>
              <a:rPr dirty="0" sz="1850" spc="-100" i="1">
                <a:solidFill>
                  <a:srgbClr val="191B0E"/>
                </a:solidFill>
                <a:latin typeface="华文楷体"/>
                <a:cs typeface="华文楷体"/>
              </a:rPr>
              <a:t>功能测试、性能测试都完成后，测试组</a:t>
            </a:r>
            <a:r>
              <a:rPr dirty="0" sz="1850" spc="-95" i="1">
                <a:solidFill>
                  <a:srgbClr val="191B0E"/>
                </a:solidFill>
                <a:latin typeface="华文楷体"/>
                <a:cs typeface="华文楷体"/>
              </a:rPr>
              <a:t>长</a:t>
            </a:r>
            <a:r>
              <a:rPr dirty="0" sz="1850" spc="-100" i="1">
                <a:solidFill>
                  <a:srgbClr val="191B0E"/>
                </a:solidFill>
                <a:latin typeface="华文楷体"/>
                <a:cs typeface="华文楷体"/>
              </a:rPr>
              <a:t>需要对被测对象做一个全面的总结，  以数据为依据，衡量被测对象的质量状况，并提交测试结果报告给项目组从 而帮助项目经理、开发组及其他部门了解被测对象的质量情况，以决定下一 步的工作计划。</a:t>
            </a:r>
            <a:endParaRPr sz="1850">
              <a:latin typeface="华文楷体"/>
              <a:cs typeface="华文楷体"/>
            </a:endParaRPr>
          </a:p>
          <a:p>
            <a:pPr lvl="1" marL="814069" marR="5080" indent="-337185">
              <a:lnSpc>
                <a:spcPct val="89200"/>
              </a:lnSpc>
              <a:spcBef>
                <a:spcPts val="605"/>
              </a:spcBef>
              <a:buSzPct val="94594"/>
              <a:buFont typeface="Franklin Gothic Book"/>
              <a:buChar char="–"/>
              <a:tabLst>
                <a:tab pos="814069" algn="l"/>
                <a:tab pos="814705" algn="l"/>
              </a:tabLst>
            </a:pPr>
            <a:r>
              <a:rPr dirty="0" sz="1850" spc="-100" i="1">
                <a:solidFill>
                  <a:srgbClr val="191B0E"/>
                </a:solidFill>
                <a:latin typeface="华文楷体"/>
                <a:cs typeface="华文楷体"/>
              </a:rPr>
              <a:t>功能测试报告主要包含被测对象的缺陷修复率</a:t>
            </a:r>
            <a:r>
              <a:rPr dirty="0" sz="1850" spc="-95" i="1">
                <a:solidFill>
                  <a:srgbClr val="191B0E"/>
                </a:solidFill>
                <a:latin typeface="华文楷体"/>
                <a:cs typeface="华文楷体"/>
              </a:rPr>
              <a:t>、</a:t>
            </a:r>
            <a:r>
              <a:rPr dirty="0" sz="1750" i="1">
                <a:solidFill>
                  <a:srgbClr val="191B0E"/>
                </a:solidFill>
                <a:latin typeface="Franklin Gothic Book"/>
                <a:cs typeface="Franklin Gothic Book"/>
              </a:rPr>
              <a:t>Bug</a:t>
            </a:r>
            <a:r>
              <a:rPr dirty="0" sz="1850" spc="-100" i="1">
                <a:solidFill>
                  <a:srgbClr val="191B0E"/>
                </a:solidFill>
                <a:latin typeface="华文楷体"/>
                <a:cs typeface="华文楷体"/>
              </a:rPr>
              <a:t>状态统计</a:t>
            </a:r>
            <a:r>
              <a:rPr dirty="0" sz="1850" spc="-95" i="1">
                <a:solidFill>
                  <a:srgbClr val="191B0E"/>
                </a:solidFill>
                <a:latin typeface="华文楷体"/>
                <a:cs typeface="华文楷体"/>
              </a:rPr>
              <a:t>、</a:t>
            </a:r>
            <a:r>
              <a:rPr dirty="0" sz="1750" i="1">
                <a:solidFill>
                  <a:srgbClr val="191B0E"/>
                </a:solidFill>
                <a:latin typeface="Franklin Gothic Book"/>
                <a:cs typeface="Franklin Gothic Book"/>
              </a:rPr>
              <a:t>Bug</a:t>
            </a:r>
            <a:r>
              <a:rPr dirty="0" sz="1850" spc="-100" i="1">
                <a:solidFill>
                  <a:srgbClr val="191B0E"/>
                </a:solidFill>
                <a:latin typeface="华文楷体"/>
                <a:cs typeface="华文楷体"/>
              </a:rPr>
              <a:t>分布等；  性能测试报告主要包含测试指标的达标</a:t>
            </a:r>
            <a:r>
              <a:rPr dirty="0" sz="1850" spc="-95" i="1">
                <a:solidFill>
                  <a:srgbClr val="191B0E"/>
                </a:solidFill>
                <a:latin typeface="华文楷体"/>
                <a:cs typeface="华文楷体"/>
              </a:rPr>
              <a:t>情</a:t>
            </a:r>
            <a:r>
              <a:rPr dirty="0" sz="1850" spc="-100" i="1">
                <a:solidFill>
                  <a:srgbClr val="191B0E"/>
                </a:solidFill>
                <a:latin typeface="华文楷体"/>
                <a:cs typeface="华文楷体"/>
              </a:rPr>
              <a:t>况以及测试部的质量评价等。当然，  也可以出一份整体的测试报告，包含功能、性能的测试结果</a:t>
            </a:r>
            <a:endParaRPr sz="1850">
              <a:latin typeface="华文楷体"/>
              <a:cs typeface="华文楷体"/>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3145790" cy="560705"/>
          </a:xfrm>
          <a:prstGeom prst="rect"/>
        </p:spPr>
        <p:txBody>
          <a:bodyPr wrap="square" lIns="0" tIns="13970" rIns="0" bIns="0" rtlCol="0" vert="horz">
            <a:spAutoFit/>
          </a:bodyPr>
          <a:lstStyle/>
          <a:p>
            <a:pPr marL="12700">
              <a:lnSpc>
                <a:spcPct val="100000"/>
              </a:lnSpc>
              <a:spcBef>
                <a:spcPts val="110"/>
              </a:spcBef>
            </a:pPr>
            <a:r>
              <a:rPr dirty="0" spc="10"/>
              <a:t>软件测试的分类</a:t>
            </a:r>
          </a:p>
        </p:txBody>
      </p:sp>
      <p:sp>
        <p:nvSpPr>
          <p:cNvPr id="3" name="object 3"/>
          <p:cNvSpPr txBox="1"/>
          <p:nvPr/>
        </p:nvSpPr>
        <p:spPr>
          <a:xfrm>
            <a:off x="1272673" y="1898105"/>
            <a:ext cx="2162175" cy="1276985"/>
          </a:xfrm>
          <a:prstGeom prst="rect">
            <a:avLst/>
          </a:prstGeom>
        </p:spPr>
        <p:txBody>
          <a:bodyPr wrap="square" lIns="0" tIns="34290" rIns="0" bIns="0" rtlCol="0" vert="horz">
            <a:spAutoFit/>
          </a:bodyPr>
          <a:lstStyle/>
          <a:p>
            <a:pPr marL="349250" indent="-337185">
              <a:lnSpc>
                <a:spcPct val="100000"/>
              </a:lnSpc>
              <a:spcBef>
                <a:spcPts val="270"/>
              </a:spcBef>
              <a:buFont typeface="Franklin Gothic Book"/>
              <a:buChar char="■"/>
              <a:tabLst>
                <a:tab pos="349250" algn="l"/>
                <a:tab pos="349885" algn="l"/>
              </a:tabLst>
            </a:pPr>
            <a:r>
              <a:rPr dirty="0" sz="1750">
                <a:solidFill>
                  <a:srgbClr val="191B0E"/>
                </a:solidFill>
                <a:latin typeface="华文楷体"/>
                <a:cs typeface="华文楷体"/>
              </a:rPr>
              <a:t>按测试技术分类</a:t>
            </a:r>
            <a:endParaRPr sz="1750">
              <a:latin typeface="华文楷体"/>
              <a:cs typeface="华文楷体"/>
            </a:endParaRPr>
          </a:p>
          <a:p>
            <a:pPr lvl="1" marL="814069" indent="-337820">
              <a:lnSpc>
                <a:spcPct val="100000"/>
              </a:lnSpc>
              <a:spcBef>
                <a:spcPts val="185"/>
              </a:spcBef>
              <a:buSzPct val="94594"/>
              <a:buFont typeface="Franklin Gothic Book"/>
              <a:buChar char="–"/>
              <a:tabLst>
                <a:tab pos="814069" algn="l"/>
                <a:tab pos="814705" algn="l"/>
              </a:tabLst>
            </a:pPr>
            <a:r>
              <a:rPr dirty="0" sz="1850" spc="-100" i="1">
                <a:solidFill>
                  <a:srgbClr val="191B0E"/>
                </a:solidFill>
                <a:latin typeface="华文楷体"/>
                <a:cs typeface="华文楷体"/>
              </a:rPr>
              <a:t>白盒测试技术</a:t>
            </a:r>
            <a:endParaRPr sz="1850">
              <a:latin typeface="华文楷体"/>
              <a:cs typeface="华文楷体"/>
            </a:endParaRPr>
          </a:p>
          <a:p>
            <a:pPr lvl="1" marL="814069" indent="-337820">
              <a:lnSpc>
                <a:spcPct val="100000"/>
              </a:lnSpc>
              <a:spcBef>
                <a:spcPts val="160"/>
              </a:spcBef>
              <a:buSzPct val="94594"/>
              <a:buFont typeface="Franklin Gothic Book"/>
              <a:buChar char="–"/>
              <a:tabLst>
                <a:tab pos="814069" algn="l"/>
                <a:tab pos="814705" algn="l"/>
              </a:tabLst>
            </a:pPr>
            <a:r>
              <a:rPr dirty="0" sz="1850" spc="-100" i="1">
                <a:solidFill>
                  <a:srgbClr val="191B0E"/>
                </a:solidFill>
                <a:latin typeface="华文楷体"/>
                <a:cs typeface="华文楷体"/>
              </a:rPr>
              <a:t>黑盒测试技术</a:t>
            </a:r>
            <a:endParaRPr sz="1850">
              <a:latin typeface="华文楷体"/>
              <a:cs typeface="华文楷体"/>
            </a:endParaRPr>
          </a:p>
          <a:p>
            <a:pPr marL="349250" indent="-337185">
              <a:lnSpc>
                <a:spcPct val="100000"/>
              </a:lnSpc>
              <a:spcBef>
                <a:spcPts val="695"/>
              </a:spcBef>
              <a:buFont typeface="Franklin Gothic Book"/>
              <a:buChar char="■"/>
              <a:tabLst>
                <a:tab pos="349250" algn="l"/>
                <a:tab pos="349885" algn="l"/>
              </a:tabLst>
            </a:pPr>
            <a:r>
              <a:rPr dirty="0" sz="1750">
                <a:solidFill>
                  <a:srgbClr val="191B0E"/>
                </a:solidFill>
                <a:latin typeface="华文楷体"/>
                <a:cs typeface="华文楷体"/>
              </a:rPr>
              <a:t>按测试方式分类</a:t>
            </a:r>
            <a:endParaRPr sz="1750">
              <a:latin typeface="华文楷体"/>
              <a:cs typeface="华文楷体"/>
            </a:endParaRPr>
          </a:p>
        </p:txBody>
      </p:sp>
      <p:sp>
        <p:nvSpPr>
          <p:cNvPr id="4" name="object 4"/>
          <p:cNvSpPr txBox="1"/>
          <p:nvPr/>
        </p:nvSpPr>
        <p:spPr>
          <a:xfrm>
            <a:off x="1737493" y="3172000"/>
            <a:ext cx="7706359" cy="307975"/>
          </a:xfrm>
          <a:prstGeom prst="rect">
            <a:avLst/>
          </a:prstGeom>
        </p:spPr>
        <p:txBody>
          <a:bodyPr wrap="square" lIns="0" tIns="12700" rIns="0" bIns="0" rtlCol="0" vert="horz">
            <a:spAutoFit/>
          </a:bodyPr>
          <a:lstStyle/>
          <a:p>
            <a:pPr marL="12700">
              <a:lnSpc>
                <a:spcPct val="100000"/>
              </a:lnSpc>
              <a:spcBef>
                <a:spcPts val="100"/>
              </a:spcBef>
              <a:tabLst>
                <a:tab pos="349250" algn="l"/>
              </a:tabLst>
            </a:pPr>
            <a:r>
              <a:rPr dirty="0" sz="1750">
                <a:solidFill>
                  <a:srgbClr val="191B0E"/>
                </a:solidFill>
                <a:latin typeface="Franklin Gothic Book"/>
                <a:cs typeface="Franklin Gothic Book"/>
              </a:rPr>
              <a:t>–	</a:t>
            </a:r>
            <a:r>
              <a:rPr dirty="0" sz="1850" spc="-100" i="1">
                <a:solidFill>
                  <a:srgbClr val="191B0E"/>
                </a:solidFill>
                <a:latin typeface="华文楷体"/>
                <a:cs typeface="华文楷体"/>
              </a:rPr>
              <a:t>静态测试：不执行被测试软件，而对需求规格说明书、软件设计文档、源程</a:t>
            </a:r>
            <a:endParaRPr sz="1850">
              <a:latin typeface="华文楷体"/>
              <a:cs typeface="华文楷体"/>
            </a:endParaRPr>
          </a:p>
        </p:txBody>
      </p:sp>
      <p:sp>
        <p:nvSpPr>
          <p:cNvPr id="5" name="object 5"/>
          <p:cNvSpPr txBox="1"/>
          <p:nvPr/>
        </p:nvSpPr>
        <p:spPr>
          <a:xfrm>
            <a:off x="1737493" y="3351841"/>
            <a:ext cx="7038975" cy="2613660"/>
          </a:xfrm>
          <a:prstGeom prst="rect">
            <a:avLst/>
          </a:prstGeom>
        </p:spPr>
        <p:txBody>
          <a:bodyPr wrap="square" lIns="0" tIns="57785" rIns="0" bIns="0" rtlCol="0" vert="horz">
            <a:spAutoFit/>
          </a:bodyPr>
          <a:lstStyle/>
          <a:p>
            <a:pPr marL="349250">
              <a:lnSpc>
                <a:spcPct val="100000"/>
              </a:lnSpc>
              <a:spcBef>
                <a:spcPts val="455"/>
              </a:spcBef>
            </a:pPr>
            <a:r>
              <a:rPr dirty="0" sz="1850" spc="-100" i="1">
                <a:solidFill>
                  <a:srgbClr val="191B0E"/>
                </a:solidFill>
                <a:latin typeface="华文楷体"/>
                <a:cs typeface="华文楷体"/>
              </a:rPr>
              <a:t>序等做结构检查、流程图分析等找出软件错误。可以人工或工具实现</a:t>
            </a:r>
            <a:endParaRPr sz="1850">
              <a:latin typeface="华文楷体"/>
              <a:cs typeface="华文楷体"/>
            </a:endParaRPr>
          </a:p>
          <a:p>
            <a:pPr marL="749935" indent="-337185">
              <a:lnSpc>
                <a:spcPct val="100000"/>
              </a:lnSpc>
              <a:spcBef>
                <a:spcPts val="330"/>
              </a:spcBef>
              <a:buFont typeface="Franklin Gothic Book"/>
              <a:buChar char="■"/>
              <a:tabLst>
                <a:tab pos="749935" algn="l"/>
                <a:tab pos="750570" algn="l"/>
              </a:tabLst>
            </a:pPr>
            <a:r>
              <a:rPr dirty="0" sz="1550" spc="25">
                <a:solidFill>
                  <a:srgbClr val="191B0E"/>
                </a:solidFill>
                <a:latin typeface="华文楷体"/>
                <a:cs typeface="华文楷体"/>
              </a:rPr>
              <a:t>代码检查</a:t>
            </a:r>
            <a:endParaRPr sz="1550">
              <a:latin typeface="华文楷体"/>
              <a:cs typeface="华文楷体"/>
            </a:endParaRPr>
          </a:p>
          <a:p>
            <a:pPr marL="749935" indent="-337185">
              <a:lnSpc>
                <a:spcPct val="100000"/>
              </a:lnSpc>
              <a:spcBef>
                <a:spcPts val="340"/>
              </a:spcBef>
              <a:buFont typeface="Franklin Gothic Book"/>
              <a:buChar char="■"/>
              <a:tabLst>
                <a:tab pos="749935" algn="l"/>
                <a:tab pos="750570" algn="l"/>
              </a:tabLst>
            </a:pPr>
            <a:r>
              <a:rPr dirty="0" sz="1550" spc="25">
                <a:solidFill>
                  <a:srgbClr val="191B0E"/>
                </a:solidFill>
                <a:latin typeface="华文楷体"/>
                <a:cs typeface="华文楷体"/>
              </a:rPr>
              <a:t>静态结构分析</a:t>
            </a:r>
            <a:endParaRPr sz="1550">
              <a:latin typeface="华文楷体"/>
              <a:cs typeface="华文楷体"/>
            </a:endParaRPr>
          </a:p>
          <a:p>
            <a:pPr marL="749935" indent="-337185">
              <a:lnSpc>
                <a:spcPct val="100000"/>
              </a:lnSpc>
              <a:spcBef>
                <a:spcPts val="345"/>
              </a:spcBef>
              <a:buFont typeface="Franklin Gothic Book"/>
              <a:buChar char="■"/>
              <a:tabLst>
                <a:tab pos="749935" algn="l"/>
                <a:tab pos="750570" algn="l"/>
              </a:tabLst>
            </a:pPr>
            <a:r>
              <a:rPr dirty="0" sz="1550" spc="25">
                <a:solidFill>
                  <a:srgbClr val="191B0E"/>
                </a:solidFill>
                <a:latin typeface="华文楷体"/>
                <a:cs typeface="华文楷体"/>
              </a:rPr>
              <a:t>程序复杂度度量</a:t>
            </a:r>
            <a:endParaRPr sz="1550">
              <a:latin typeface="华文楷体"/>
              <a:cs typeface="华文楷体"/>
            </a:endParaRPr>
          </a:p>
          <a:p>
            <a:pPr marL="349250" indent="-337185">
              <a:lnSpc>
                <a:spcPct val="100000"/>
              </a:lnSpc>
              <a:spcBef>
                <a:spcPts val="180"/>
              </a:spcBef>
              <a:buSzPct val="94594"/>
              <a:buFont typeface="Franklin Gothic Book"/>
              <a:buChar char="–"/>
              <a:tabLst>
                <a:tab pos="349250" algn="l"/>
                <a:tab pos="349885" algn="l"/>
              </a:tabLst>
            </a:pPr>
            <a:r>
              <a:rPr dirty="0" sz="1850" spc="-100" i="1">
                <a:solidFill>
                  <a:srgbClr val="191B0E"/>
                </a:solidFill>
                <a:latin typeface="华文楷体"/>
                <a:cs typeface="华文楷体"/>
              </a:rPr>
              <a:t>动态测试：执行被测程序，通过执行结果分析软件可能出现的错误</a:t>
            </a:r>
            <a:endParaRPr sz="1850">
              <a:latin typeface="华文楷体"/>
              <a:cs typeface="华文楷体"/>
            </a:endParaRPr>
          </a:p>
          <a:p>
            <a:pPr lvl="1" marL="749935" indent="-337185">
              <a:lnSpc>
                <a:spcPct val="100000"/>
              </a:lnSpc>
              <a:spcBef>
                <a:spcPts val="330"/>
              </a:spcBef>
              <a:buFont typeface="Franklin Gothic Book"/>
              <a:buChar char="■"/>
              <a:tabLst>
                <a:tab pos="749935" algn="l"/>
                <a:tab pos="750570" algn="l"/>
              </a:tabLst>
            </a:pPr>
            <a:r>
              <a:rPr dirty="0" sz="1550" spc="25">
                <a:solidFill>
                  <a:srgbClr val="191B0E"/>
                </a:solidFill>
                <a:latin typeface="华文楷体"/>
                <a:cs typeface="华文楷体"/>
              </a:rPr>
              <a:t>功能确认与接口测试</a:t>
            </a:r>
            <a:endParaRPr sz="1550">
              <a:latin typeface="华文楷体"/>
              <a:cs typeface="华文楷体"/>
            </a:endParaRPr>
          </a:p>
          <a:p>
            <a:pPr lvl="1" marL="749935" indent="-337185">
              <a:lnSpc>
                <a:spcPct val="100000"/>
              </a:lnSpc>
              <a:spcBef>
                <a:spcPts val="340"/>
              </a:spcBef>
              <a:buFont typeface="Franklin Gothic Book"/>
              <a:buChar char="■"/>
              <a:tabLst>
                <a:tab pos="749935" algn="l"/>
                <a:tab pos="750570" algn="l"/>
              </a:tabLst>
            </a:pPr>
            <a:r>
              <a:rPr dirty="0" sz="1550" spc="25">
                <a:solidFill>
                  <a:srgbClr val="191B0E"/>
                </a:solidFill>
                <a:latin typeface="华文楷体"/>
                <a:cs typeface="华文楷体"/>
              </a:rPr>
              <a:t>覆盖率分析</a:t>
            </a:r>
            <a:endParaRPr sz="1550">
              <a:latin typeface="华文楷体"/>
              <a:cs typeface="华文楷体"/>
            </a:endParaRPr>
          </a:p>
          <a:p>
            <a:pPr lvl="1" marL="749935" indent="-337185">
              <a:lnSpc>
                <a:spcPct val="100000"/>
              </a:lnSpc>
              <a:spcBef>
                <a:spcPts val="340"/>
              </a:spcBef>
              <a:buFont typeface="Franklin Gothic Book"/>
              <a:buChar char="■"/>
              <a:tabLst>
                <a:tab pos="749935" algn="l"/>
                <a:tab pos="750570" algn="l"/>
              </a:tabLst>
            </a:pPr>
            <a:r>
              <a:rPr dirty="0" sz="1550" spc="25">
                <a:solidFill>
                  <a:srgbClr val="191B0E"/>
                </a:solidFill>
                <a:latin typeface="华文楷体"/>
                <a:cs typeface="华文楷体"/>
              </a:rPr>
              <a:t>性能分析</a:t>
            </a:r>
            <a:endParaRPr sz="1550">
              <a:latin typeface="华文楷体"/>
              <a:cs typeface="华文楷体"/>
            </a:endParaRPr>
          </a:p>
          <a:p>
            <a:pPr lvl="1" marL="749935" indent="-337185">
              <a:lnSpc>
                <a:spcPct val="100000"/>
              </a:lnSpc>
              <a:spcBef>
                <a:spcPts val="350"/>
              </a:spcBef>
              <a:buFont typeface="Franklin Gothic Book"/>
              <a:buChar char="■"/>
              <a:tabLst>
                <a:tab pos="749935" algn="l"/>
                <a:tab pos="750570" algn="l"/>
              </a:tabLst>
            </a:pPr>
            <a:r>
              <a:rPr dirty="0" sz="1550" spc="25">
                <a:solidFill>
                  <a:srgbClr val="191B0E"/>
                </a:solidFill>
                <a:latin typeface="华文楷体"/>
                <a:cs typeface="华文楷体"/>
              </a:rPr>
              <a:t>内存分析</a:t>
            </a:r>
            <a:endParaRPr sz="1550">
              <a:latin typeface="华文楷体"/>
              <a:cs typeface="华文楷体"/>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3145790" cy="560705"/>
          </a:xfrm>
          <a:prstGeom prst="rect"/>
        </p:spPr>
        <p:txBody>
          <a:bodyPr wrap="square" lIns="0" tIns="13970" rIns="0" bIns="0" rtlCol="0" vert="horz">
            <a:spAutoFit/>
          </a:bodyPr>
          <a:lstStyle/>
          <a:p>
            <a:pPr marL="12700">
              <a:lnSpc>
                <a:spcPct val="100000"/>
              </a:lnSpc>
              <a:spcBef>
                <a:spcPts val="110"/>
              </a:spcBef>
            </a:pPr>
            <a:r>
              <a:rPr dirty="0" spc="10"/>
              <a:t>黑盒子和白盒子</a:t>
            </a:r>
          </a:p>
        </p:txBody>
      </p:sp>
      <p:sp>
        <p:nvSpPr>
          <p:cNvPr id="3" name="object 3"/>
          <p:cNvSpPr/>
          <p:nvPr/>
        </p:nvSpPr>
        <p:spPr>
          <a:xfrm>
            <a:off x="8480183" y="4747259"/>
            <a:ext cx="334010" cy="197485"/>
          </a:xfrm>
          <a:custGeom>
            <a:avLst/>
            <a:gdLst/>
            <a:ahLst/>
            <a:cxnLst/>
            <a:rect l="l" t="t" r="r" b="b"/>
            <a:pathLst>
              <a:path w="334009" h="197485">
                <a:moveTo>
                  <a:pt x="333755" y="197358"/>
                </a:moveTo>
                <a:lnTo>
                  <a:pt x="333755" y="0"/>
                </a:lnTo>
                <a:lnTo>
                  <a:pt x="0" y="0"/>
                </a:lnTo>
                <a:lnTo>
                  <a:pt x="0" y="197358"/>
                </a:lnTo>
                <a:lnTo>
                  <a:pt x="10655" y="197358"/>
                </a:lnTo>
                <a:lnTo>
                  <a:pt x="10655" y="22098"/>
                </a:lnTo>
                <a:lnTo>
                  <a:pt x="22098" y="10668"/>
                </a:lnTo>
                <a:lnTo>
                  <a:pt x="22098" y="22098"/>
                </a:lnTo>
                <a:lnTo>
                  <a:pt x="311657" y="22098"/>
                </a:lnTo>
                <a:lnTo>
                  <a:pt x="311657" y="10668"/>
                </a:lnTo>
                <a:lnTo>
                  <a:pt x="323088" y="22098"/>
                </a:lnTo>
                <a:lnTo>
                  <a:pt x="323088" y="197358"/>
                </a:lnTo>
                <a:lnTo>
                  <a:pt x="333755" y="197358"/>
                </a:lnTo>
                <a:close/>
              </a:path>
              <a:path w="334009" h="197485">
                <a:moveTo>
                  <a:pt x="22098" y="22098"/>
                </a:moveTo>
                <a:lnTo>
                  <a:pt x="22098" y="10668"/>
                </a:lnTo>
                <a:lnTo>
                  <a:pt x="10655" y="22098"/>
                </a:lnTo>
                <a:lnTo>
                  <a:pt x="22098" y="22098"/>
                </a:lnTo>
                <a:close/>
              </a:path>
              <a:path w="334009" h="197485">
                <a:moveTo>
                  <a:pt x="22098" y="175260"/>
                </a:moveTo>
                <a:lnTo>
                  <a:pt x="22098" y="22098"/>
                </a:lnTo>
                <a:lnTo>
                  <a:pt x="10655" y="22098"/>
                </a:lnTo>
                <a:lnTo>
                  <a:pt x="10655" y="175260"/>
                </a:lnTo>
                <a:lnTo>
                  <a:pt x="22098" y="175260"/>
                </a:lnTo>
                <a:close/>
              </a:path>
              <a:path w="334009" h="197485">
                <a:moveTo>
                  <a:pt x="323088" y="175260"/>
                </a:moveTo>
                <a:lnTo>
                  <a:pt x="10655" y="175260"/>
                </a:lnTo>
                <a:lnTo>
                  <a:pt x="22098" y="185928"/>
                </a:lnTo>
                <a:lnTo>
                  <a:pt x="22098" y="197358"/>
                </a:lnTo>
                <a:lnTo>
                  <a:pt x="311657" y="197358"/>
                </a:lnTo>
                <a:lnTo>
                  <a:pt x="311657" y="185928"/>
                </a:lnTo>
                <a:lnTo>
                  <a:pt x="323088" y="175260"/>
                </a:lnTo>
                <a:close/>
              </a:path>
              <a:path w="334009" h="197485">
                <a:moveTo>
                  <a:pt x="22098" y="197358"/>
                </a:moveTo>
                <a:lnTo>
                  <a:pt x="22098" y="185928"/>
                </a:lnTo>
                <a:lnTo>
                  <a:pt x="10655" y="175260"/>
                </a:lnTo>
                <a:lnTo>
                  <a:pt x="10655" y="197358"/>
                </a:lnTo>
                <a:lnTo>
                  <a:pt x="22098" y="197358"/>
                </a:lnTo>
                <a:close/>
              </a:path>
              <a:path w="334009" h="197485">
                <a:moveTo>
                  <a:pt x="323088" y="22098"/>
                </a:moveTo>
                <a:lnTo>
                  <a:pt x="311657" y="10668"/>
                </a:lnTo>
                <a:lnTo>
                  <a:pt x="311657" y="22098"/>
                </a:lnTo>
                <a:lnTo>
                  <a:pt x="323088" y="22098"/>
                </a:lnTo>
                <a:close/>
              </a:path>
              <a:path w="334009" h="197485">
                <a:moveTo>
                  <a:pt x="323088" y="175260"/>
                </a:moveTo>
                <a:lnTo>
                  <a:pt x="323088" y="22098"/>
                </a:lnTo>
                <a:lnTo>
                  <a:pt x="311657" y="22098"/>
                </a:lnTo>
                <a:lnTo>
                  <a:pt x="311657" y="175260"/>
                </a:lnTo>
                <a:lnTo>
                  <a:pt x="323088" y="175260"/>
                </a:lnTo>
                <a:close/>
              </a:path>
              <a:path w="334009" h="197485">
                <a:moveTo>
                  <a:pt x="323088" y="197358"/>
                </a:moveTo>
                <a:lnTo>
                  <a:pt x="323088" y="175260"/>
                </a:lnTo>
                <a:lnTo>
                  <a:pt x="311657" y="185928"/>
                </a:lnTo>
                <a:lnTo>
                  <a:pt x="311657" y="197358"/>
                </a:lnTo>
                <a:lnTo>
                  <a:pt x="323088" y="197358"/>
                </a:lnTo>
                <a:close/>
              </a:path>
            </a:pathLst>
          </a:custGeom>
          <a:solidFill>
            <a:srgbClr val="000000"/>
          </a:solidFill>
        </p:spPr>
        <p:txBody>
          <a:bodyPr wrap="square" lIns="0" tIns="0" rIns="0" bIns="0" rtlCol="0"/>
          <a:lstStyle/>
          <a:p/>
        </p:txBody>
      </p:sp>
      <p:sp>
        <p:nvSpPr>
          <p:cNvPr id="4" name="object 4"/>
          <p:cNvSpPr/>
          <p:nvPr/>
        </p:nvSpPr>
        <p:spPr>
          <a:xfrm>
            <a:off x="8480183" y="4745735"/>
            <a:ext cx="334010" cy="200660"/>
          </a:xfrm>
          <a:custGeom>
            <a:avLst/>
            <a:gdLst/>
            <a:ahLst/>
            <a:cxnLst/>
            <a:rect l="l" t="t" r="r" b="b"/>
            <a:pathLst>
              <a:path w="334009" h="200660">
                <a:moveTo>
                  <a:pt x="0" y="0"/>
                </a:moveTo>
                <a:lnTo>
                  <a:pt x="0" y="200405"/>
                </a:lnTo>
                <a:lnTo>
                  <a:pt x="333755" y="200405"/>
                </a:lnTo>
                <a:lnTo>
                  <a:pt x="333755" y="0"/>
                </a:lnTo>
                <a:lnTo>
                  <a:pt x="0" y="0"/>
                </a:lnTo>
                <a:close/>
              </a:path>
            </a:pathLst>
          </a:custGeom>
          <a:solidFill>
            <a:srgbClr val="8C8D86"/>
          </a:solidFill>
        </p:spPr>
        <p:txBody>
          <a:bodyPr wrap="square" lIns="0" tIns="0" rIns="0" bIns="0" rtlCol="0"/>
          <a:lstStyle/>
          <a:p/>
        </p:txBody>
      </p:sp>
      <p:sp>
        <p:nvSpPr>
          <p:cNvPr id="5" name="object 5"/>
          <p:cNvSpPr/>
          <p:nvPr/>
        </p:nvSpPr>
        <p:spPr>
          <a:xfrm>
            <a:off x="8468753" y="4734305"/>
            <a:ext cx="356870" cy="222885"/>
          </a:xfrm>
          <a:custGeom>
            <a:avLst/>
            <a:gdLst/>
            <a:ahLst/>
            <a:cxnLst/>
            <a:rect l="l" t="t" r="r" b="b"/>
            <a:pathLst>
              <a:path w="356870" h="222885">
                <a:moveTo>
                  <a:pt x="356616" y="222503"/>
                </a:moveTo>
                <a:lnTo>
                  <a:pt x="356616" y="0"/>
                </a:lnTo>
                <a:lnTo>
                  <a:pt x="0" y="0"/>
                </a:lnTo>
                <a:lnTo>
                  <a:pt x="0" y="222503"/>
                </a:lnTo>
                <a:lnTo>
                  <a:pt x="11429" y="222503"/>
                </a:lnTo>
                <a:lnTo>
                  <a:pt x="11429" y="22097"/>
                </a:lnTo>
                <a:lnTo>
                  <a:pt x="22085" y="11429"/>
                </a:lnTo>
                <a:lnTo>
                  <a:pt x="22085" y="22097"/>
                </a:lnTo>
                <a:lnTo>
                  <a:pt x="334518" y="22097"/>
                </a:lnTo>
                <a:lnTo>
                  <a:pt x="334518" y="11429"/>
                </a:lnTo>
                <a:lnTo>
                  <a:pt x="345173" y="22097"/>
                </a:lnTo>
                <a:lnTo>
                  <a:pt x="345173" y="222503"/>
                </a:lnTo>
                <a:lnTo>
                  <a:pt x="356616" y="222503"/>
                </a:lnTo>
                <a:close/>
              </a:path>
              <a:path w="356870" h="222885">
                <a:moveTo>
                  <a:pt x="22085" y="22097"/>
                </a:moveTo>
                <a:lnTo>
                  <a:pt x="22085" y="11429"/>
                </a:lnTo>
                <a:lnTo>
                  <a:pt x="11429" y="22097"/>
                </a:lnTo>
                <a:lnTo>
                  <a:pt x="22085" y="22097"/>
                </a:lnTo>
                <a:close/>
              </a:path>
              <a:path w="356870" h="222885">
                <a:moveTo>
                  <a:pt x="22085" y="200405"/>
                </a:moveTo>
                <a:lnTo>
                  <a:pt x="22085" y="22097"/>
                </a:lnTo>
                <a:lnTo>
                  <a:pt x="11429" y="22097"/>
                </a:lnTo>
                <a:lnTo>
                  <a:pt x="11429" y="200405"/>
                </a:lnTo>
                <a:lnTo>
                  <a:pt x="22085" y="200405"/>
                </a:lnTo>
                <a:close/>
              </a:path>
              <a:path w="356870" h="222885">
                <a:moveTo>
                  <a:pt x="345173" y="200405"/>
                </a:moveTo>
                <a:lnTo>
                  <a:pt x="11429" y="200405"/>
                </a:lnTo>
                <a:lnTo>
                  <a:pt x="22085" y="211835"/>
                </a:lnTo>
                <a:lnTo>
                  <a:pt x="22085" y="222503"/>
                </a:lnTo>
                <a:lnTo>
                  <a:pt x="334518" y="222503"/>
                </a:lnTo>
                <a:lnTo>
                  <a:pt x="334518" y="211835"/>
                </a:lnTo>
                <a:lnTo>
                  <a:pt x="345173" y="200405"/>
                </a:lnTo>
                <a:close/>
              </a:path>
              <a:path w="356870" h="222885">
                <a:moveTo>
                  <a:pt x="22085" y="222503"/>
                </a:moveTo>
                <a:lnTo>
                  <a:pt x="22085" y="211835"/>
                </a:lnTo>
                <a:lnTo>
                  <a:pt x="11429" y="200405"/>
                </a:lnTo>
                <a:lnTo>
                  <a:pt x="11429" y="222503"/>
                </a:lnTo>
                <a:lnTo>
                  <a:pt x="22085" y="222503"/>
                </a:lnTo>
                <a:close/>
              </a:path>
              <a:path w="356870" h="222885">
                <a:moveTo>
                  <a:pt x="345173" y="22097"/>
                </a:moveTo>
                <a:lnTo>
                  <a:pt x="334518" y="11429"/>
                </a:lnTo>
                <a:lnTo>
                  <a:pt x="334518" y="22097"/>
                </a:lnTo>
                <a:lnTo>
                  <a:pt x="345173" y="22097"/>
                </a:lnTo>
                <a:close/>
              </a:path>
              <a:path w="356870" h="222885">
                <a:moveTo>
                  <a:pt x="345173" y="200405"/>
                </a:moveTo>
                <a:lnTo>
                  <a:pt x="345173" y="22097"/>
                </a:lnTo>
                <a:lnTo>
                  <a:pt x="334518" y="22097"/>
                </a:lnTo>
                <a:lnTo>
                  <a:pt x="334518" y="200405"/>
                </a:lnTo>
                <a:lnTo>
                  <a:pt x="345173" y="200405"/>
                </a:lnTo>
                <a:close/>
              </a:path>
              <a:path w="356870" h="222885">
                <a:moveTo>
                  <a:pt x="345173" y="222503"/>
                </a:moveTo>
                <a:lnTo>
                  <a:pt x="345173" y="200405"/>
                </a:lnTo>
                <a:lnTo>
                  <a:pt x="334518" y="211835"/>
                </a:lnTo>
                <a:lnTo>
                  <a:pt x="334518" y="222503"/>
                </a:lnTo>
                <a:lnTo>
                  <a:pt x="345173" y="222503"/>
                </a:lnTo>
                <a:close/>
              </a:path>
            </a:pathLst>
          </a:custGeom>
          <a:solidFill>
            <a:srgbClr val="000000"/>
          </a:solidFill>
        </p:spPr>
        <p:txBody>
          <a:bodyPr wrap="square" lIns="0" tIns="0" rIns="0" bIns="0" rtlCol="0"/>
          <a:lstStyle/>
          <a:p/>
        </p:txBody>
      </p:sp>
      <p:sp>
        <p:nvSpPr>
          <p:cNvPr id="6" name="object 6"/>
          <p:cNvSpPr/>
          <p:nvPr/>
        </p:nvSpPr>
        <p:spPr>
          <a:xfrm>
            <a:off x="8647442" y="4958334"/>
            <a:ext cx="0" cy="100965"/>
          </a:xfrm>
          <a:custGeom>
            <a:avLst/>
            <a:gdLst/>
            <a:ahLst/>
            <a:cxnLst/>
            <a:rect l="l" t="t" r="r" b="b"/>
            <a:pathLst>
              <a:path w="0" h="100964">
                <a:moveTo>
                  <a:pt x="0" y="0"/>
                </a:moveTo>
                <a:lnTo>
                  <a:pt x="0" y="100583"/>
                </a:lnTo>
              </a:path>
            </a:pathLst>
          </a:custGeom>
          <a:ln w="23621">
            <a:solidFill>
              <a:srgbClr val="000000"/>
            </a:solidFill>
          </a:ln>
        </p:spPr>
        <p:txBody>
          <a:bodyPr wrap="square" lIns="0" tIns="0" rIns="0" bIns="0" rtlCol="0"/>
          <a:lstStyle/>
          <a:p/>
        </p:txBody>
      </p:sp>
      <p:sp>
        <p:nvSpPr>
          <p:cNvPr id="7" name="object 7"/>
          <p:cNvSpPr/>
          <p:nvPr/>
        </p:nvSpPr>
        <p:spPr>
          <a:xfrm>
            <a:off x="7667129" y="5072253"/>
            <a:ext cx="969010" cy="0"/>
          </a:xfrm>
          <a:custGeom>
            <a:avLst/>
            <a:gdLst/>
            <a:ahLst/>
            <a:cxnLst/>
            <a:rect l="l" t="t" r="r" b="b"/>
            <a:pathLst>
              <a:path w="969009" h="0">
                <a:moveTo>
                  <a:pt x="0" y="0"/>
                </a:moveTo>
                <a:lnTo>
                  <a:pt x="968501" y="0"/>
                </a:lnTo>
              </a:path>
            </a:pathLst>
          </a:custGeom>
          <a:ln w="23621">
            <a:solidFill>
              <a:srgbClr val="000000"/>
            </a:solidFill>
          </a:ln>
        </p:spPr>
        <p:txBody>
          <a:bodyPr wrap="square" lIns="0" tIns="0" rIns="0" bIns="0" rtlCol="0"/>
          <a:lstStyle/>
          <a:p/>
        </p:txBody>
      </p:sp>
      <p:sp>
        <p:nvSpPr>
          <p:cNvPr id="8" name="object 8"/>
          <p:cNvSpPr/>
          <p:nvPr/>
        </p:nvSpPr>
        <p:spPr>
          <a:xfrm>
            <a:off x="8157464" y="5071109"/>
            <a:ext cx="0" cy="151130"/>
          </a:xfrm>
          <a:custGeom>
            <a:avLst/>
            <a:gdLst/>
            <a:ahLst/>
            <a:cxnLst/>
            <a:rect l="l" t="t" r="r" b="b"/>
            <a:pathLst>
              <a:path w="0" h="151129">
                <a:moveTo>
                  <a:pt x="0" y="0"/>
                </a:moveTo>
                <a:lnTo>
                  <a:pt x="0" y="150875"/>
                </a:lnTo>
              </a:path>
            </a:pathLst>
          </a:custGeom>
          <a:ln w="23621">
            <a:solidFill>
              <a:srgbClr val="000000"/>
            </a:solidFill>
          </a:ln>
        </p:spPr>
        <p:txBody>
          <a:bodyPr wrap="square" lIns="0" tIns="0" rIns="0" bIns="0" rtlCol="0"/>
          <a:lstStyle/>
          <a:p/>
        </p:txBody>
      </p:sp>
      <p:sp>
        <p:nvSpPr>
          <p:cNvPr id="9" name="object 9"/>
          <p:cNvSpPr/>
          <p:nvPr/>
        </p:nvSpPr>
        <p:spPr>
          <a:xfrm>
            <a:off x="6108737" y="3468522"/>
            <a:ext cx="2829407" cy="2805785"/>
          </a:xfrm>
          <a:prstGeom prst="rect">
            <a:avLst/>
          </a:prstGeom>
          <a:blipFill>
            <a:blip r:embed="rId2" cstate="print"/>
            <a:stretch>
              <a:fillRect/>
            </a:stretch>
          </a:blipFill>
        </p:spPr>
        <p:txBody>
          <a:bodyPr wrap="square" lIns="0" tIns="0" rIns="0" bIns="0" rtlCol="0"/>
          <a:lstStyle/>
          <a:p/>
        </p:txBody>
      </p:sp>
      <p:sp>
        <p:nvSpPr>
          <p:cNvPr id="10" name="object 10"/>
          <p:cNvSpPr txBox="1"/>
          <p:nvPr/>
        </p:nvSpPr>
        <p:spPr>
          <a:xfrm>
            <a:off x="2629792" y="4742793"/>
            <a:ext cx="1901189" cy="1147445"/>
          </a:xfrm>
          <a:prstGeom prst="rect">
            <a:avLst/>
          </a:prstGeom>
        </p:spPr>
        <p:txBody>
          <a:bodyPr wrap="square" lIns="0" tIns="12700" rIns="0" bIns="0" rtlCol="0" vert="horz">
            <a:spAutoFit/>
          </a:bodyPr>
          <a:lstStyle/>
          <a:p>
            <a:pPr marL="12700" marR="5080" indent="313055">
              <a:lnSpc>
                <a:spcPct val="150200"/>
              </a:lnSpc>
              <a:spcBef>
                <a:spcPts val="100"/>
              </a:spcBef>
            </a:pPr>
            <a:r>
              <a:rPr dirty="0" sz="2450" spc="-5" b="1">
                <a:latin typeface="宋体"/>
                <a:cs typeface="宋体"/>
              </a:rPr>
              <a:t>功能测试 </a:t>
            </a:r>
            <a:r>
              <a:rPr dirty="0" sz="2450" spc="-5" b="1">
                <a:latin typeface="宋体"/>
                <a:cs typeface="宋体"/>
              </a:rPr>
              <a:t>数据驱动测试</a:t>
            </a:r>
            <a:endParaRPr sz="2450">
              <a:latin typeface="宋体"/>
              <a:cs typeface="宋体"/>
            </a:endParaRPr>
          </a:p>
        </p:txBody>
      </p:sp>
      <p:sp>
        <p:nvSpPr>
          <p:cNvPr id="11" name="object 11"/>
          <p:cNvSpPr txBox="1"/>
          <p:nvPr/>
        </p:nvSpPr>
        <p:spPr>
          <a:xfrm>
            <a:off x="6670687" y="1995777"/>
            <a:ext cx="1901189" cy="1147445"/>
          </a:xfrm>
          <a:prstGeom prst="rect">
            <a:avLst/>
          </a:prstGeom>
        </p:spPr>
        <p:txBody>
          <a:bodyPr wrap="square" lIns="0" tIns="12700" rIns="0" bIns="0" rtlCol="0" vert="horz">
            <a:spAutoFit/>
          </a:bodyPr>
          <a:lstStyle/>
          <a:p>
            <a:pPr marL="12700" marR="5080" indent="313055">
              <a:lnSpc>
                <a:spcPct val="150200"/>
              </a:lnSpc>
              <a:spcBef>
                <a:spcPts val="100"/>
              </a:spcBef>
            </a:pPr>
            <a:r>
              <a:rPr dirty="0" sz="2450" spc="-5" b="1">
                <a:latin typeface="宋体"/>
                <a:cs typeface="宋体"/>
              </a:rPr>
              <a:t>结构测试 </a:t>
            </a:r>
            <a:r>
              <a:rPr dirty="0" sz="2450" spc="-5" b="1">
                <a:latin typeface="宋体"/>
                <a:cs typeface="宋体"/>
              </a:rPr>
              <a:t>逻辑驱动测试</a:t>
            </a:r>
            <a:endParaRPr sz="2450">
              <a:latin typeface="宋体"/>
              <a:cs typeface="宋体"/>
            </a:endParaRPr>
          </a:p>
        </p:txBody>
      </p:sp>
      <p:sp>
        <p:nvSpPr>
          <p:cNvPr id="12" name="object 12"/>
          <p:cNvSpPr/>
          <p:nvPr/>
        </p:nvSpPr>
        <p:spPr>
          <a:xfrm>
            <a:off x="5040515" y="2922270"/>
            <a:ext cx="97790" cy="205740"/>
          </a:xfrm>
          <a:custGeom>
            <a:avLst/>
            <a:gdLst/>
            <a:ahLst/>
            <a:cxnLst/>
            <a:rect l="l" t="t" r="r" b="b"/>
            <a:pathLst>
              <a:path w="97789" h="205739">
                <a:moveTo>
                  <a:pt x="97536" y="205739"/>
                </a:moveTo>
                <a:lnTo>
                  <a:pt x="97536" y="59435"/>
                </a:lnTo>
                <a:lnTo>
                  <a:pt x="0" y="0"/>
                </a:lnTo>
                <a:lnTo>
                  <a:pt x="0" y="147065"/>
                </a:lnTo>
                <a:lnTo>
                  <a:pt x="97536" y="205739"/>
                </a:lnTo>
                <a:close/>
              </a:path>
            </a:pathLst>
          </a:custGeom>
          <a:solidFill>
            <a:srgbClr val="333333"/>
          </a:solidFill>
        </p:spPr>
        <p:txBody>
          <a:bodyPr wrap="square" lIns="0" tIns="0" rIns="0" bIns="0" rtlCol="0"/>
          <a:lstStyle/>
          <a:p/>
        </p:txBody>
      </p:sp>
      <p:sp>
        <p:nvSpPr>
          <p:cNvPr id="13" name="object 13"/>
          <p:cNvSpPr/>
          <p:nvPr/>
        </p:nvSpPr>
        <p:spPr>
          <a:xfrm>
            <a:off x="4585601" y="2589276"/>
            <a:ext cx="692785" cy="600075"/>
          </a:xfrm>
          <a:custGeom>
            <a:avLst/>
            <a:gdLst/>
            <a:ahLst/>
            <a:cxnLst/>
            <a:rect l="l" t="t" r="r" b="b"/>
            <a:pathLst>
              <a:path w="692785" h="600075">
                <a:moveTo>
                  <a:pt x="553974" y="389381"/>
                </a:moveTo>
                <a:lnTo>
                  <a:pt x="553974" y="149351"/>
                </a:lnTo>
                <a:lnTo>
                  <a:pt x="0" y="329945"/>
                </a:lnTo>
                <a:lnTo>
                  <a:pt x="0" y="599693"/>
                </a:lnTo>
                <a:lnTo>
                  <a:pt x="553974" y="389381"/>
                </a:lnTo>
                <a:close/>
              </a:path>
              <a:path w="692785" h="600075">
                <a:moveTo>
                  <a:pt x="692658" y="240029"/>
                </a:moveTo>
                <a:lnTo>
                  <a:pt x="553974" y="0"/>
                </a:lnTo>
                <a:lnTo>
                  <a:pt x="553974" y="540257"/>
                </a:lnTo>
                <a:lnTo>
                  <a:pt x="692658" y="240029"/>
                </a:lnTo>
                <a:close/>
              </a:path>
            </a:pathLst>
          </a:custGeom>
          <a:solidFill>
            <a:srgbClr val="333333"/>
          </a:solidFill>
        </p:spPr>
        <p:txBody>
          <a:bodyPr wrap="square" lIns="0" tIns="0" rIns="0" bIns="0" rtlCol="0"/>
          <a:lstStyle/>
          <a:p/>
        </p:txBody>
      </p:sp>
      <p:sp>
        <p:nvSpPr>
          <p:cNvPr id="14" name="object 14"/>
          <p:cNvSpPr/>
          <p:nvPr/>
        </p:nvSpPr>
        <p:spPr>
          <a:xfrm>
            <a:off x="4481207" y="2862072"/>
            <a:ext cx="96520" cy="327025"/>
          </a:xfrm>
          <a:custGeom>
            <a:avLst/>
            <a:gdLst/>
            <a:ahLst/>
            <a:cxnLst/>
            <a:rect l="l" t="t" r="r" b="b"/>
            <a:pathLst>
              <a:path w="96520" h="327025">
                <a:moveTo>
                  <a:pt x="96012" y="326898"/>
                </a:moveTo>
                <a:lnTo>
                  <a:pt x="96012" y="59436"/>
                </a:lnTo>
                <a:lnTo>
                  <a:pt x="0" y="0"/>
                </a:lnTo>
                <a:lnTo>
                  <a:pt x="0" y="267462"/>
                </a:lnTo>
                <a:lnTo>
                  <a:pt x="96012" y="326898"/>
                </a:lnTo>
                <a:close/>
              </a:path>
            </a:pathLst>
          </a:custGeom>
          <a:solidFill>
            <a:srgbClr val="333333"/>
          </a:solidFill>
        </p:spPr>
        <p:txBody>
          <a:bodyPr wrap="square" lIns="0" tIns="0" rIns="0" bIns="0" rtlCol="0"/>
          <a:lstStyle/>
          <a:p/>
        </p:txBody>
      </p:sp>
      <p:sp>
        <p:nvSpPr>
          <p:cNvPr id="15" name="object 15"/>
          <p:cNvSpPr/>
          <p:nvPr/>
        </p:nvSpPr>
        <p:spPr>
          <a:xfrm>
            <a:off x="4481207" y="2679954"/>
            <a:ext cx="657225" cy="235585"/>
          </a:xfrm>
          <a:custGeom>
            <a:avLst/>
            <a:gdLst/>
            <a:ahLst/>
            <a:cxnLst/>
            <a:rect l="l" t="t" r="r" b="b"/>
            <a:pathLst>
              <a:path w="657225" h="235585">
                <a:moveTo>
                  <a:pt x="656844" y="58674"/>
                </a:moveTo>
                <a:lnTo>
                  <a:pt x="551688" y="0"/>
                </a:lnTo>
                <a:lnTo>
                  <a:pt x="0" y="176022"/>
                </a:lnTo>
                <a:lnTo>
                  <a:pt x="103632" y="235458"/>
                </a:lnTo>
                <a:lnTo>
                  <a:pt x="656844" y="58674"/>
                </a:lnTo>
                <a:close/>
              </a:path>
            </a:pathLst>
          </a:custGeom>
          <a:solidFill>
            <a:srgbClr val="333333"/>
          </a:solidFill>
        </p:spPr>
        <p:txBody>
          <a:bodyPr wrap="square" lIns="0" tIns="0" rIns="0" bIns="0" rtlCol="0"/>
          <a:lstStyle/>
          <a:p/>
        </p:txBody>
      </p:sp>
      <p:sp>
        <p:nvSpPr>
          <p:cNvPr id="16" name="object 16"/>
          <p:cNvSpPr/>
          <p:nvPr/>
        </p:nvSpPr>
        <p:spPr>
          <a:xfrm>
            <a:off x="5040515" y="2528316"/>
            <a:ext cx="97790" cy="205104"/>
          </a:xfrm>
          <a:custGeom>
            <a:avLst/>
            <a:gdLst/>
            <a:ahLst/>
            <a:cxnLst/>
            <a:rect l="l" t="t" r="r" b="b"/>
            <a:pathLst>
              <a:path w="97789" h="205105">
                <a:moveTo>
                  <a:pt x="97536" y="204978"/>
                </a:moveTo>
                <a:lnTo>
                  <a:pt x="97536" y="58674"/>
                </a:lnTo>
                <a:lnTo>
                  <a:pt x="0" y="0"/>
                </a:lnTo>
                <a:lnTo>
                  <a:pt x="0" y="145542"/>
                </a:lnTo>
                <a:lnTo>
                  <a:pt x="97536" y="204978"/>
                </a:lnTo>
                <a:close/>
              </a:path>
            </a:pathLst>
          </a:custGeom>
          <a:solidFill>
            <a:srgbClr val="333333"/>
          </a:solidFill>
        </p:spPr>
        <p:txBody>
          <a:bodyPr wrap="square" lIns="0" tIns="0" rIns="0" bIns="0" rtlCol="0"/>
          <a:lstStyle/>
          <a:p/>
        </p:txBody>
      </p:sp>
      <p:sp>
        <p:nvSpPr>
          <p:cNvPr id="17" name="object 17"/>
          <p:cNvSpPr/>
          <p:nvPr/>
        </p:nvSpPr>
        <p:spPr>
          <a:xfrm>
            <a:off x="3582047" y="4017264"/>
            <a:ext cx="52705" cy="497205"/>
          </a:xfrm>
          <a:custGeom>
            <a:avLst/>
            <a:gdLst/>
            <a:ahLst/>
            <a:cxnLst/>
            <a:rect l="l" t="t" r="r" b="b"/>
            <a:pathLst>
              <a:path w="52704" h="497204">
                <a:moveTo>
                  <a:pt x="52577" y="496824"/>
                </a:moveTo>
                <a:lnTo>
                  <a:pt x="52577" y="32766"/>
                </a:lnTo>
                <a:lnTo>
                  <a:pt x="0" y="0"/>
                </a:lnTo>
                <a:lnTo>
                  <a:pt x="0" y="430530"/>
                </a:lnTo>
                <a:lnTo>
                  <a:pt x="52577" y="496824"/>
                </a:lnTo>
                <a:close/>
              </a:path>
            </a:pathLst>
          </a:custGeom>
          <a:solidFill>
            <a:srgbClr val="333333"/>
          </a:solidFill>
        </p:spPr>
        <p:txBody>
          <a:bodyPr wrap="square" lIns="0" tIns="0" rIns="0" bIns="0" rtlCol="0"/>
          <a:lstStyle/>
          <a:p/>
        </p:txBody>
      </p:sp>
      <p:sp>
        <p:nvSpPr>
          <p:cNvPr id="18" name="object 18"/>
          <p:cNvSpPr/>
          <p:nvPr/>
        </p:nvSpPr>
        <p:spPr>
          <a:xfrm>
            <a:off x="3521849" y="3747515"/>
            <a:ext cx="438150" cy="767080"/>
          </a:xfrm>
          <a:custGeom>
            <a:avLst/>
            <a:gdLst/>
            <a:ahLst/>
            <a:cxnLst/>
            <a:rect l="l" t="t" r="r" b="b"/>
            <a:pathLst>
              <a:path w="438150" h="767079">
                <a:moveTo>
                  <a:pt x="438149" y="134111"/>
                </a:moveTo>
                <a:lnTo>
                  <a:pt x="204977" y="0"/>
                </a:lnTo>
                <a:lnTo>
                  <a:pt x="0" y="366522"/>
                </a:lnTo>
                <a:lnTo>
                  <a:pt x="118109" y="300228"/>
                </a:lnTo>
                <a:lnTo>
                  <a:pt x="118109" y="766572"/>
                </a:lnTo>
                <a:lnTo>
                  <a:pt x="322325" y="665988"/>
                </a:lnTo>
                <a:lnTo>
                  <a:pt x="322325" y="198882"/>
                </a:lnTo>
                <a:lnTo>
                  <a:pt x="438149" y="134111"/>
                </a:lnTo>
                <a:close/>
              </a:path>
            </a:pathLst>
          </a:custGeom>
          <a:solidFill>
            <a:srgbClr val="333333"/>
          </a:solidFill>
        </p:spPr>
        <p:txBody>
          <a:bodyPr wrap="square" lIns="0" tIns="0" rIns="0" bIns="0" rtlCol="0"/>
          <a:lstStyle/>
          <a:p/>
        </p:txBody>
      </p:sp>
      <p:sp>
        <p:nvSpPr>
          <p:cNvPr id="19" name="object 19"/>
          <p:cNvSpPr/>
          <p:nvPr/>
        </p:nvSpPr>
        <p:spPr>
          <a:xfrm>
            <a:off x="3462413" y="3713988"/>
            <a:ext cx="260985" cy="396240"/>
          </a:xfrm>
          <a:custGeom>
            <a:avLst/>
            <a:gdLst/>
            <a:ahLst/>
            <a:cxnLst/>
            <a:rect l="l" t="t" r="r" b="b"/>
            <a:pathLst>
              <a:path w="260985" h="396239">
                <a:moveTo>
                  <a:pt x="260604" y="32765"/>
                </a:moveTo>
                <a:lnTo>
                  <a:pt x="202692" y="0"/>
                </a:lnTo>
                <a:lnTo>
                  <a:pt x="0" y="363473"/>
                </a:lnTo>
                <a:lnTo>
                  <a:pt x="57912" y="396239"/>
                </a:lnTo>
                <a:lnTo>
                  <a:pt x="260604" y="32765"/>
                </a:lnTo>
                <a:close/>
              </a:path>
            </a:pathLst>
          </a:custGeom>
          <a:solidFill>
            <a:srgbClr val="333333"/>
          </a:solidFill>
        </p:spPr>
        <p:txBody>
          <a:bodyPr wrap="square" lIns="0" tIns="0" rIns="0" bIns="0" rtlCol="0"/>
          <a:lstStyle/>
          <a:p/>
        </p:txBody>
      </p:sp>
      <p:sp>
        <p:nvSpPr>
          <p:cNvPr id="20" name="object 20"/>
          <p:cNvSpPr/>
          <p:nvPr/>
        </p:nvSpPr>
        <p:spPr>
          <a:xfrm>
            <a:off x="2633357" y="3260597"/>
            <a:ext cx="387985" cy="927100"/>
          </a:xfrm>
          <a:custGeom>
            <a:avLst/>
            <a:gdLst/>
            <a:ahLst/>
            <a:cxnLst/>
            <a:rect l="l" t="t" r="r" b="b"/>
            <a:pathLst>
              <a:path w="387985" h="927100">
                <a:moveTo>
                  <a:pt x="387858" y="926591"/>
                </a:moveTo>
                <a:lnTo>
                  <a:pt x="387858" y="239267"/>
                </a:lnTo>
                <a:lnTo>
                  <a:pt x="0" y="0"/>
                </a:lnTo>
                <a:lnTo>
                  <a:pt x="0" y="685800"/>
                </a:lnTo>
                <a:lnTo>
                  <a:pt x="387858" y="926591"/>
                </a:lnTo>
                <a:close/>
              </a:path>
            </a:pathLst>
          </a:custGeom>
          <a:solidFill>
            <a:srgbClr val="808080"/>
          </a:solidFill>
        </p:spPr>
        <p:txBody>
          <a:bodyPr wrap="square" lIns="0" tIns="0" rIns="0" bIns="0" rtlCol="0"/>
          <a:lstStyle/>
          <a:p/>
        </p:txBody>
      </p:sp>
      <p:sp>
        <p:nvSpPr>
          <p:cNvPr id="21" name="object 21"/>
          <p:cNvSpPr/>
          <p:nvPr/>
        </p:nvSpPr>
        <p:spPr>
          <a:xfrm>
            <a:off x="2633357" y="2672333"/>
            <a:ext cx="1903095" cy="821690"/>
          </a:xfrm>
          <a:custGeom>
            <a:avLst/>
            <a:gdLst/>
            <a:ahLst/>
            <a:cxnLst/>
            <a:rect l="l" t="t" r="r" b="b"/>
            <a:pathLst>
              <a:path w="1903095" h="821689">
                <a:moveTo>
                  <a:pt x="1902714" y="206502"/>
                </a:moveTo>
                <a:lnTo>
                  <a:pt x="1572768" y="0"/>
                </a:lnTo>
                <a:lnTo>
                  <a:pt x="0" y="582168"/>
                </a:lnTo>
                <a:lnTo>
                  <a:pt x="393954" y="821436"/>
                </a:lnTo>
                <a:lnTo>
                  <a:pt x="1902714" y="206502"/>
                </a:lnTo>
                <a:close/>
              </a:path>
            </a:pathLst>
          </a:custGeom>
          <a:solidFill>
            <a:srgbClr val="808080"/>
          </a:solidFill>
        </p:spPr>
        <p:txBody>
          <a:bodyPr wrap="square" lIns="0" tIns="0" rIns="0" bIns="0" rtlCol="0"/>
          <a:lstStyle/>
          <a:p/>
        </p:txBody>
      </p:sp>
      <p:sp>
        <p:nvSpPr>
          <p:cNvPr id="22" name="object 22"/>
          <p:cNvSpPr/>
          <p:nvPr/>
        </p:nvSpPr>
        <p:spPr>
          <a:xfrm>
            <a:off x="3029597" y="2880360"/>
            <a:ext cx="1506855" cy="1306830"/>
          </a:xfrm>
          <a:custGeom>
            <a:avLst/>
            <a:gdLst/>
            <a:ahLst/>
            <a:cxnLst/>
            <a:rect l="l" t="t" r="r" b="b"/>
            <a:pathLst>
              <a:path w="1506854" h="1306829">
                <a:moveTo>
                  <a:pt x="1506474" y="583692"/>
                </a:moveTo>
                <a:lnTo>
                  <a:pt x="1506474" y="0"/>
                </a:lnTo>
                <a:lnTo>
                  <a:pt x="0" y="617982"/>
                </a:lnTo>
                <a:lnTo>
                  <a:pt x="0" y="1306830"/>
                </a:lnTo>
                <a:lnTo>
                  <a:pt x="1506474" y="583692"/>
                </a:lnTo>
                <a:close/>
              </a:path>
            </a:pathLst>
          </a:custGeom>
          <a:solidFill>
            <a:srgbClr val="808080"/>
          </a:solidFill>
        </p:spPr>
        <p:txBody>
          <a:bodyPr wrap="square" lIns="0" tIns="0" rIns="0" bIns="0" rtlCol="0"/>
          <a:lstStyle/>
          <a:p/>
        </p:txBody>
      </p:sp>
      <p:sp>
        <p:nvSpPr>
          <p:cNvPr id="23" name="object 23"/>
          <p:cNvSpPr/>
          <p:nvPr/>
        </p:nvSpPr>
        <p:spPr>
          <a:xfrm>
            <a:off x="3664343" y="2719577"/>
            <a:ext cx="223520" cy="81280"/>
          </a:xfrm>
          <a:custGeom>
            <a:avLst/>
            <a:gdLst/>
            <a:ahLst/>
            <a:cxnLst/>
            <a:rect l="l" t="t" r="r" b="b"/>
            <a:pathLst>
              <a:path w="223520" h="81280">
                <a:moveTo>
                  <a:pt x="223266" y="25908"/>
                </a:moveTo>
                <a:lnTo>
                  <a:pt x="153162" y="0"/>
                </a:lnTo>
                <a:lnTo>
                  <a:pt x="0" y="55626"/>
                </a:lnTo>
                <a:lnTo>
                  <a:pt x="62484" y="80772"/>
                </a:lnTo>
                <a:lnTo>
                  <a:pt x="223266" y="25908"/>
                </a:lnTo>
                <a:close/>
              </a:path>
            </a:pathLst>
          </a:custGeom>
          <a:solidFill>
            <a:srgbClr val="333333"/>
          </a:solidFill>
        </p:spPr>
        <p:txBody>
          <a:bodyPr wrap="square" lIns="0" tIns="0" rIns="0" bIns="0" rtlCol="0"/>
          <a:lstStyle/>
          <a:p/>
        </p:txBody>
      </p:sp>
      <p:sp>
        <p:nvSpPr>
          <p:cNvPr id="24" name="object 24"/>
          <p:cNvSpPr/>
          <p:nvPr/>
        </p:nvSpPr>
        <p:spPr>
          <a:xfrm>
            <a:off x="3319919" y="2409444"/>
            <a:ext cx="567690" cy="630555"/>
          </a:xfrm>
          <a:custGeom>
            <a:avLst/>
            <a:gdLst/>
            <a:ahLst/>
            <a:cxnLst/>
            <a:rect l="l" t="t" r="r" b="b"/>
            <a:pathLst>
              <a:path w="567689" h="630555">
                <a:moveTo>
                  <a:pt x="567690" y="333756"/>
                </a:moveTo>
                <a:lnTo>
                  <a:pt x="408432" y="390906"/>
                </a:lnTo>
                <a:lnTo>
                  <a:pt x="408432" y="0"/>
                </a:lnTo>
                <a:lnTo>
                  <a:pt x="180594" y="63246"/>
                </a:lnTo>
                <a:lnTo>
                  <a:pt x="180594" y="471678"/>
                </a:lnTo>
                <a:lnTo>
                  <a:pt x="0" y="534924"/>
                </a:lnTo>
                <a:lnTo>
                  <a:pt x="311658" y="630174"/>
                </a:lnTo>
                <a:lnTo>
                  <a:pt x="567690" y="333756"/>
                </a:lnTo>
                <a:close/>
              </a:path>
            </a:pathLst>
          </a:custGeom>
          <a:solidFill>
            <a:srgbClr val="333333"/>
          </a:solidFill>
        </p:spPr>
        <p:txBody>
          <a:bodyPr wrap="square" lIns="0" tIns="0" rIns="0" bIns="0" rtlCol="0"/>
          <a:lstStyle/>
          <a:p/>
        </p:txBody>
      </p:sp>
      <p:sp>
        <p:nvSpPr>
          <p:cNvPr id="25" name="object 25"/>
          <p:cNvSpPr/>
          <p:nvPr/>
        </p:nvSpPr>
        <p:spPr>
          <a:xfrm>
            <a:off x="3249053" y="2855976"/>
            <a:ext cx="246379" cy="86995"/>
          </a:xfrm>
          <a:custGeom>
            <a:avLst/>
            <a:gdLst/>
            <a:ahLst/>
            <a:cxnLst/>
            <a:rect l="l" t="t" r="r" b="b"/>
            <a:pathLst>
              <a:path w="246379" h="86994">
                <a:moveTo>
                  <a:pt x="246126" y="28193"/>
                </a:moveTo>
                <a:lnTo>
                  <a:pt x="182118" y="0"/>
                </a:lnTo>
                <a:lnTo>
                  <a:pt x="0" y="55625"/>
                </a:lnTo>
                <a:lnTo>
                  <a:pt x="69342" y="86867"/>
                </a:lnTo>
                <a:lnTo>
                  <a:pt x="246126" y="28193"/>
                </a:lnTo>
                <a:close/>
              </a:path>
            </a:pathLst>
          </a:custGeom>
          <a:solidFill>
            <a:srgbClr val="333333"/>
          </a:solidFill>
        </p:spPr>
        <p:txBody>
          <a:bodyPr wrap="square" lIns="0" tIns="0" rIns="0" bIns="0" rtlCol="0"/>
          <a:lstStyle/>
          <a:p/>
        </p:txBody>
      </p:sp>
      <p:sp>
        <p:nvSpPr>
          <p:cNvPr id="26" name="object 26"/>
          <p:cNvSpPr/>
          <p:nvPr/>
        </p:nvSpPr>
        <p:spPr>
          <a:xfrm>
            <a:off x="3437267" y="2440685"/>
            <a:ext cx="58419" cy="439420"/>
          </a:xfrm>
          <a:custGeom>
            <a:avLst/>
            <a:gdLst/>
            <a:ahLst/>
            <a:cxnLst/>
            <a:rect l="l" t="t" r="r" b="b"/>
            <a:pathLst>
              <a:path w="58420" h="439419">
                <a:moveTo>
                  <a:pt x="57912" y="438912"/>
                </a:moveTo>
                <a:lnTo>
                  <a:pt x="57911" y="32004"/>
                </a:lnTo>
                <a:lnTo>
                  <a:pt x="0" y="0"/>
                </a:lnTo>
                <a:lnTo>
                  <a:pt x="0" y="408432"/>
                </a:lnTo>
                <a:lnTo>
                  <a:pt x="57912" y="438912"/>
                </a:lnTo>
                <a:close/>
              </a:path>
            </a:pathLst>
          </a:custGeom>
          <a:solidFill>
            <a:srgbClr val="333333"/>
          </a:solidFill>
        </p:spPr>
        <p:txBody>
          <a:bodyPr wrap="square" lIns="0" tIns="0" rIns="0" bIns="0" rtlCol="0"/>
          <a:lstStyle/>
          <a:p/>
        </p:txBody>
      </p:sp>
      <p:sp>
        <p:nvSpPr>
          <p:cNvPr id="27" name="object 27"/>
          <p:cNvSpPr/>
          <p:nvPr/>
        </p:nvSpPr>
        <p:spPr>
          <a:xfrm>
            <a:off x="2631833" y="3877817"/>
            <a:ext cx="82550" cy="208915"/>
          </a:xfrm>
          <a:custGeom>
            <a:avLst/>
            <a:gdLst/>
            <a:ahLst/>
            <a:cxnLst/>
            <a:rect l="l" t="t" r="r" b="b"/>
            <a:pathLst>
              <a:path w="82550" h="208914">
                <a:moveTo>
                  <a:pt x="82295" y="208787"/>
                </a:moveTo>
                <a:lnTo>
                  <a:pt x="82295" y="59435"/>
                </a:lnTo>
                <a:lnTo>
                  <a:pt x="0" y="0"/>
                </a:lnTo>
                <a:lnTo>
                  <a:pt x="0" y="149351"/>
                </a:lnTo>
                <a:lnTo>
                  <a:pt x="82295" y="208787"/>
                </a:lnTo>
                <a:close/>
              </a:path>
            </a:pathLst>
          </a:custGeom>
          <a:solidFill>
            <a:srgbClr val="333333"/>
          </a:solidFill>
        </p:spPr>
        <p:txBody>
          <a:bodyPr wrap="square" lIns="0" tIns="0" rIns="0" bIns="0" rtlCol="0"/>
          <a:lstStyle/>
          <a:p/>
        </p:txBody>
      </p:sp>
      <p:sp>
        <p:nvSpPr>
          <p:cNvPr id="28" name="object 28"/>
          <p:cNvSpPr/>
          <p:nvPr/>
        </p:nvSpPr>
        <p:spPr>
          <a:xfrm>
            <a:off x="2247785" y="3538728"/>
            <a:ext cx="585470" cy="609600"/>
          </a:xfrm>
          <a:custGeom>
            <a:avLst/>
            <a:gdLst/>
            <a:ahLst/>
            <a:cxnLst/>
            <a:rect l="l" t="t" r="r" b="b"/>
            <a:pathLst>
              <a:path w="585469" h="609600">
                <a:moveTo>
                  <a:pt x="468630" y="396240"/>
                </a:moveTo>
                <a:lnTo>
                  <a:pt x="468630" y="151637"/>
                </a:lnTo>
                <a:lnTo>
                  <a:pt x="0" y="335280"/>
                </a:lnTo>
                <a:lnTo>
                  <a:pt x="0" y="609600"/>
                </a:lnTo>
                <a:lnTo>
                  <a:pt x="468630" y="396240"/>
                </a:lnTo>
                <a:close/>
              </a:path>
              <a:path w="585469" h="609600">
                <a:moveTo>
                  <a:pt x="585216" y="243840"/>
                </a:moveTo>
                <a:lnTo>
                  <a:pt x="468630" y="0"/>
                </a:lnTo>
                <a:lnTo>
                  <a:pt x="468630" y="548640"/>
                </a:lnTo>
                <a:lnTo>
                  <a:pt x="585216" y="243840"/>
                </a:lnTo>
                <a:close/>
              </a:path>
            </a:pathLst>
          </a:custGeom>
          <a:solidFill>
            <a:srgbClr val="333333"/>
          </a:solidFill>
        </p:spPr>
        <p:txBody>
          <a:bodyPr wrap="square" lIns="0" tIns="0" rIns="0" bIns="0" rtlCol="0"/>
          <a:lstStyle/>
          <a:p/>
        </p:txBody>
      </p:sp>
      <p:sp>
        <p:nvSpPr>
          <p:cNvPr id="29" name="object 29"/>
          <p:cNvSpPr/>
          <p:nvPr/>
        </p:nvSpPr>
        <p:spPr>
          <a:xfrm>
            <a:off x="2159393" y="3816096"/>
            <a:ext cx="81280" cy="332740"/>
          </a:xfrm>
          <a:custGeom>
            <a:avLst/>
            <a:gdLst/>
            <a:ahLst/>
            <a:cxnLst/>
            <a:rect l="l" t="t" r="r" b="b"/>
            <a:pathLst>
              <a:path w="81280" h="332739">
                <a:moveTo>
                  <a:pt x="80772" y="332232"/>
                </a:moveTo>
                <a:lnTo>
                  <a:pt x="80772" y="60198"/>
                </a:lnTo>
                <a:lnTo>
                  <a:pt x="0" y="0"/>
                </a:lnTo>
                <a:lnTo>
                  <a:pt x="0" y="271272"/>
                </a:lnTo>
                <a:lnTo>
                  <a:pt x="80772" y="332232"/>
                </a:lnTo>
                <a:close/>
              </a:path>
            </a:pathLst>
          </a:custGeom>
          <a:solidFill>
            <a:srgbClr val="333333"/>
          </a:solidFill>
        </p:spPr>
        <p:txBody>
          <a:bodyPr wrap="square" lIns="0" tIns="0" rIns="0" bIns="0" rtlCol="0"/>
          <a:lstStyle/>
          <a:p/>
        </p:txBody>
      </p:sp>
      <p:sp>
        <p:nvSpPr>
          <p:cNvPr id="30" name="object 30"/>
          <p:cNvSpPr/>
          <p:nvPr/>
        </p:nvSpPr>
        <p:spPr>
          <a:xfrm>
            <a:off x="2159393" y="3630929"/>
            <a:ext cx="554990" cy="239395"/>
          </a:xfrm>
          <a:custGeom>
            <a:avLst/>
            <a:gdLst/>
            <a:ahLst/>
            <a:cxnLst/>
            <a:rect l="l" t="t" r="r" b="b"/>
            <a:pathLst>
              <a:path w="554989" h="239395">
                <a:moveTo>
                  <a:pt x="554736" y="59436"/>
                </a:moveTo>
                <a:lnTo>
                  <a:pt x="466344" y="0"/>
                </a:lnTo>
                <a:lnTo>
                  <a:pt x="0" y="179070"/>
                </a:lnTo>
                <a:lnTo>
                  <a:pt x="86868" y="239268"/>
                </a:lnTo>
                <a:lnTo>
                  <a:pt x="554736" y="59436"/>
                </a:lnTo>
                <a:close/>
              </a:path>
            </a:pathLst>
          </a:custGeom>
          <a:solidFill>
            <a:srgbClr val="333333"/>
          </a:solidFill>
        </p:spPr>
        <p:txBody>
          <a:bodyPr wrap="square" lIns="0" tIns="0" rIns="0" bIns="0" rtlCol="0"/>
          <a:lstStyle/>
          <a:p/>
        </p:txBody>
      </p:sp>
      <p:sp>
        <p:nvSpPr>
          <p:cNvPr id="31" name="object 31"/>
          <p:cNvSpPr/>
          <p:nvPr/>
        </p:nvSpPr>
        <p:spPr>
          <a:xfrm>
            <a:off x="2631833" y="3477005"/>
            <a:ext cx="82550" cy="208279"/>
          </a:xfrm>
          <a:custGeom>
            <a:avLst/>
            <a:gdLst/>
            <a:ahLst/>
            <a:cxnLst/>
            <a:rect l="l" t="t" r="r" b="b"/>
            <a:pathLst>
              <a:path w="82550" h="208279">
                <a:moveTo>
                  <a:pt x="82295" y="208026"/>
                </a:moveTo>
                <a:lnTo>
                  <a:pt x="82295" y="59436"/>
                </a:lnTo>
                <a:lnTo>
                  <a:pt x="0" y="0"/>
                </a:lnTo>
                <a:lnTo>
                  <a:pt x="0" y="147828"/>
                </a:lnTo>
                <a:lnTo>
                  <a:pt x="82295" y="208026"/>
                </a:lnTo>
                <a:close/>
              </a:path>
            </a:pathLst>
          </a:custGeom>
          <a:solidFill>
            <a:srgbClr val="333333"/>
          </a:solidFill>
        </p:spPr>
        <p:txBody>
          <a:bodyPr wrap="square" lIns="0" tIns="0" rIns="0" bIns="0" rtlCol="0"/>
          <a:lstStyle/>
          <a:p/>
        </p:txBody>
      </p:sp>
      <p:sp>
        <p:nvSpPr>
          <p:cNvPr id="32" name="object 32"/>
          <p:cNvSpPr txBox="1"/>
          <p:nvPr/>
        </p:nvSpPr>
        <p:spPr>
          <a:xfrm>
            <a:off x="2700661" y="2300732"/>
            <a:ext cx="827405" cy="266065"/>
          </a:xfrm>
          <a:prstGeom prst="rect">
            <a:avLst/>
          </a:prstGeom>
        </p:spPr>
        <p:txBody>
          <a:bodyPr wrap="square" lIns="0" tIns="15875" rIns="0" bIns="0" rtlCol="0" vert="horz">
            <a:spAutoFit/>
          </a:bodyPr>
          <a:lstStyle/>
          <a:p>
            <a:pPr marL="12700">
              <a:lnSpc>
                <a:spcPct val="100000"/>
              </a:lnSpc>
              <a:spcBef>
                <a:spcPts val="125"/>
              </a:spcBef>
            </a:pPr>
            <a:r>
              <a:rPr dirty="0" sz="1550" spc="25">
                <a:solidFill>
                  <a:srgbClr val="00009A"/>
                </a:solidFill>
                <a:latin typeface="宋体"/>
                <a:cs typeface="宋体"/>
              </a:rPr>
              <a:t>客户需求</a:t>
            </a:r>
            <a:endParaRPr sz="1550">
              <a:latin typeface="宋体"/>
              <a:cs typeface="宋体"/>
            </a:endParaRPr>
          </a:p>
        </p:txBody>
      </p:sp>
      <p:sp>
        <p:nvSpPr>
          <p:cNvPr id="33" name="object 33"/>
          <p:cNvSpPr txBox="1"/>
          <p:nvPr/>
        </p:nvSpPr>
        <p:spPr>
          <a:xfrm>
            <a:off x="3885571" y="3982465"/>
            <a:ext cx="739140" cy="239395"/>
          </a:xfrm>
          <a:prstGeom prst="rect">
            <a:avLst/>
          </a:prstGeom>
        </p:spPr>
        <p:txBody>
          <a:bodyPr wrap="square" lIns="0" tIns="12700" rIns="0" bIns="0" rtlCol="0" vert="horz">
            <a:spAutoFit/>
          </a:bodyPr>
          <a:lstStyle/>
          <a:p>
            <a:pPr marL="12700">
              <a:lnSpc>
                <a:spcPct val="100000"/>
              </a:lnSpc>
              <a:spcBef>
                <a:spcPts val="100"/>
              </a:spcBef>
            </a:pPr>
            <a:r>
              <a:rPr dirty="0" sz="1400">
                <a:solidFill>
                  <a:srgbClr val="00009A"/>
                </a:solidFill>
                <a:latin typeface="宋体"/>
                <a:cs typeface="宋体"/>
              </a:rPr>
              <a:t>事件驱动</a:t>
            </a:r>
            <a:endParaRPr sz="1400">
              <a:latin typeface="宋体"/>
              <a:cs typeface="宋体"/>
            </a:endParaRPr>
          </a:p>
        </p:txBody>
      </p:sp>
      <p:sp>
        <p:nvSpPr>
          <p:cNvPr id="34" name="object 34"/>
          <p:cNvSpPr txBox="1"/>
          <p:nvPr/>
        </p:nvSpPr>
        <p:spPr>
          <a:xfrm>
            <a:off x="2059819" y="3486403"/>
            <a:ext cx="426720" cy="266065"/>
          </a:xfrm>
          <a:prstGeom prst="rect">
            <a:avLst/>
          </a:prstGeom>
        </p:spPr>
        <p:txBody>
          <a:bodyPr wrap="square" lIns="0" tIns="15875" rIns="0" bIns="0" rtlCol="0" vert="horz">
            <a:spAutoFit/>
          </a:bodyPr>
          <a:lstStyle/>
          <a:p>
            <a:pPr marL="12700">
              <a:lnSpc>
                <a:spcPct val="100000"/>
              </a:lnSpc>
              <a:spcBef>
                <a:spcPts val="125"/>
              </a:spcBef>
            </a:pPr>
            <a:r>
              <a:rPr dirty="0" sz="1550" spc="25">
                <a:solidFill>
                  <a:srgbClr val="00009A"/>
                </a:solidFill>
                <a:latin typeface="宋体"/>
                <a:cs typeface="宋体"/>
              </a:rPr>
              <a:t>输入</a:t>
            </a:r>
            <a:endParaRPr sz="1550">
              <a:latin typeface="宋体"/>
              <a:cs typeface="宋体"/>
            </a:endParaRPr>
          </a:p>
        </p:txBody>
      </p:sp>
      <p:sp>
        <p:nvSpPr>
          <p:cNvPr id="35" name="object 35"/>
          <p:cNvSpPr txBox="1"/>
          <p:nvPr/>
        </p:nvSpPr>
        <p:spPr>
          <a:xfrm>
            <a:off x="4879981" y="3152648"/>
            <a:ext cx="382270" cy="239395"/>
          </a:xfrm>
          <a:prstGeom prst="rect">
            <a:avLst/>
          </a:prstGeom>
        </p:spPr>
        <p:txBody>
          <a:bodyPr wrap="square" lIns="0" tIns="12700" rIns="0" bIns="0" rtlCol="0" vert="horz">
            <a:spAutoFit/>
          </a:bodyPr>
          <a:lstStyle/>
          <a:p>
            <a:pPr marL="12700">
              <a:lnSpc>
                <a:spcPct val="100000"/>
              </a:lnSpc>
              <a:spcBef>
                <a:spcPts val="100"/>
              </a:spcBef>
            </a:pPr>
            <a:r>
              <a:rPr dirty="0" sz="1400">
                <a:solidFill>
                  <a:srgbClr val="00009A"/>
                </a:solidFill>
                <a:latin typeface="宋体"/>
                <a:cs typeface="宋体"/>
              </a:rPr>
              <a:t>输出</a:t>
            </a:r>
            <a:endParaRPr sz="1400">
              <a:latin typeface="宋体"/>
              <a:cs typeface="宋体"/>
            </a:endParaRPr>
          </a:p>
        </p:txBody>
      </p:sp>
      <p:sp>
        <p:nvSpPr>
          <p:cNvPr id="36" name="object 36"/>
          <p:cNvSpPr/>
          <p:nvPr/>
        </p:nvSpPr>
        <p:spPr>
          <a:xfrm>
            <a:off x="5548007" y="2106167"/>
            <a:ext cx="0" cy="4680585"/>
          </a:xfrm>
          <a:custGeom>
            <a:avLst/>
            <a:gdLst/>
            <a:ahLst/>
            <a:cxnLst/>
            <a:rect l="l" t="t" r="r" b="b"/>
            <a:pathLst>
              <a:path w="0" h="4680584">
                <a:moveTo>
                  <a:pt x="0" y="0"/>
                </a:moveTo>
                <a:lnTo>
                  <a:pt x="0" y="4680204"/>
                </a:lnTo>
              </a:path>
            </a:pathLst>
          </a:custGeom>
          <a:ln w="10668">
            <a:solidFill>
              <a:srgbClr val="91AC4E"/>
            </a:solidFill>
          </a:ln>
        </p:spPr>
        <p:txBody>
          <a:bodyPr wrap="square" lIns="0" tIns="0" rIns="0" bIns="0" rtlCol="0"/>
          <a:lstStyle/>
          <a:p/>
        </p:txBody>
      </p:sp>
      <p:sp>
        <p:nvSpPr>
          <p:cNvPr id="37" name="object 37"/>
          <p:cNvSpPr/>
          <p:nvPr/>
        </p:nvSpPr>
        <p:spPr>
          <a:xfrm>
            <a:off x="5525909" y="2106167"/>
            <a:ext cx="0" cy="4680585"/>
          </a:xfrm>
          <a:custGeom>
            <a:avLst/>
            <a:gdLst/>
            <a:ahLst/>
            <a:cxnLst/>
            <a:rect l="l" t="t" r="r" b="b"/>
            <a:pathLst>
              <a:path w="0" h="4680584">
                <a:moveTo>
                  <a:pt x="0" y="0"/>
                </a:moveTo>
                <a:lnTo>
                  <a:pt x="0" y="4680204"/>
                </a:lnTo>
              </a:path>
            </a:pathLst>
          </a:custGeom>
          <a:ln w="10668">
            <a:solidFill>
              <a:srgbClr val="91AC4E"/>
            </a:solidFill>
          </a:ln>
        </p:spPr>
        <p:txBody>
          <a:bodyPr wrap="square" lIns="0" tIns="0" rIns="0" bIns="0" rtlCol="0"/>
          <a:lstStyle/>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3145790" cy="560705"/>
          </a:xfrm>
          <a:prstGeom prst="rect"/>
        </p:spPr>
        <p:txBody>
          <a:bodyPr wrap="square" lIns="0" tIns="13970" rIns="0" bIns="0" rtlCol="0" vert="horz">
            <a:spAutoFit/>
          </a:bodyPr>
          <a:lstStyle/>
          <a:p>
            <a:pPr marL="12700">
              <a:lnSpc>
                <a:spcPct val="100000"/>
              </a:lnSpc>
              <a:spcBef>
                <a:spcPts val="110"/>
              </a:spcBef>
            </a:pPr>
            <a:r>
              <a:rPr dirty="0" spc="10"/>
              <a:t>静态的和动态的</a:t>
            </a:r>
          </a:p>
        </p:txBody>
      </p:sp>
      <p:sp>
        <p:nvSpPr>
          <p:cNvPr id="3" name="object 3"/>
          <p:cNvSpPr/>
          <p:nvPr/>
        </p:nvSpPr>
        <p:spPr>
          <a:xfrm>
            <a:off x="4435487" y="3226307"/>
            <a:ext cx="196215" cy="375285"/>
          </a:xfrm>
          <a:custGeom>
            <a:avLst/>
            <a:gdLst/>
            <a:ahLst/>
            <a:cxnLst/>
            <a:rect l="l" t="t" r="r" b="b"/>
            <a:pathLst>
              <a:path w="196214" h="375285">
                <a:moveTo>
                  <a:pt x="195833" y="87629"/>
                </a:moveTo>
                <a:lnTo>
                  <a:pt x="0" y="0"/>
                </a:lnTo>
                <a:lnTo>
                  <a:pt x="0" y="304800"/>
                </a:lnTo>
                <a:lnTo>
                  <a:pt x="134112" y="374904"/>
                </a:lnTo>
                <a:lnTo>
                  <a:pt x="195833" y="87629"/>
                </a:lnTo>
                <a:close/>
              </a:path>
            </a:pathLst>
          </a:custGeom>
          <a:solidFill>
            <a:srgbClr val="790015"/>
          </a:solidFill>
        </p:spPr>
        <p:txBody>
          <a:bodyPr wrap="square" lIns="0" tIns="0" rIns="0" bIns="0" rtlCol="0"/>
          <a:lstStyle/>
          <a:p/>
        </p:txBody>
      </p:sp>
      <p:sp>
        <p:nvSpPr>
          <p:cNvPr id="4" name="object 4"/>
          <p:cNvSpPr/>
          <p:nvPr/>
        </p:nvSpPr>
        <p:spPr>
          <a:xfrm>
            <a:off x="4424819" y="3214877"/>
            <a:ext cx="218440" cy="398145"/>
          </a:xfrm>
          <a:custGeom>
            <a:avLst/>
            <a:gdLst/>
            <a:ahLst/>
            <a:cxnLst/>
            <a:rect l="l" t="t" r="r" b="b"/>
            <a:pathLst>
              <a:path w="218439" h="398145">
                <a:moveTo>
                  <a:pt x="217932" y="96774"/>
                </a:moveTo>
                <a:lnTo>
                  <a:pt x="215646" y="91440"/>
                </a:lnTo>
                <a:lnTo>
                  <a:pt x="211074" y="89154"/>
                </a:lnTo>
                <a:lnTo>
                  <a:pt x="15240" y="1524"/>
                </a:lnTo>
                <a:lnTo>
                  <a:pt x="12192" y="0"/>
                </a:lnTo>
                <a:lnTo>
                  <a:pt x="8382" y="0"/>
                </a:lnTo>
                <a:lnTo>
                  <a:pt x="4572" y="2286"/>
                </a:lnTo>
                <a:lnTo>
                  <a:pt x="1524" y="4572"/>
                </a:lnTo>
                <a:lnTo>
                  <a:pt x="0" y="7620"/>
                </a:lnTo>
                <a:lnTo>
                  <a:pt x="0" y="320040"/>
                </a:lnTo>
                <a:lnTo>
                  <a:pt x="2286" y="323850"/>
                </a:lnTo>
                <a:lnTo>
                  <a:pt x="6096" y="326136"/>
                </a:lnTo>
                <a:lnTo>
                  <a:pt x="6096" y="22098"/>
                </a:lnTo>
                <a:lnTo>
                  <a:pt x="22098" y="11430"/>
                </a:lnTo>
                <a:lnTo>
                  <a:pt x="22098" y="29258"/>
                </a:lnTo>
                <a:lnTo>
                  <a:pt x="193134" y="105792"/>
                </a:lnTo>
                <a:lnTo>
                  <a:pt x="195072" y="96774"/>
                </a:lnTo>
                <a:lnTo>
                  <a:pt x="201930" y="109728"/>
                </a:lnTo>
                <a:lnTo>
                  <a:pt x="201930" y="172277"/>
                </a:lnTo>
                <a:lnTo>
                  <a:pt x="217170" y="101346"/>
                </a:lnTo>
                <a:lnTo>
                  <a:pt x="217932" y="96774"/>
                </a:lnTo>
                <a:close/>
              </a:path>
              <a:path w="218439" h="398145">
                <a:moveTo>
                  <a:pt x="22098" y="29258"/>
                </a:moveTo>
                <a:lnTo>
                  <a:pt x="22098" y="11430"/>
                </a:lnTo>
                <a:lnTo>
                  <a:pt x="6096" y="22098"/>
                </a:lnTo>
                <a:lnTo>
                  <a:pt x="22098" y="29258"/>
                </a:lnTo>
                <a:close/>
              </a:path>
              <a:path w="218439" h="398145">
                <a:moveTo>
                  <a:pt x="22098" y="309528"/>
                </a:moveTo>
                <a:lnTo>
                  <a:pt x="22098" y="29258"/>
                </a:lnTo>
                <a:lnTo>
                  <a:pt x="6096" y="22098"/>
                </a:lnTo>
                <a:lnTo>
                  <a:pt x="6096" y="326136"/>
                </a:lnTo>
                <a:lnTo>
                  <a:pt x="16002" y="331343"/>
                </a:lnTo>
                <a:lnTo>
                  <a:pt x="16002" y="306324"/>
                </a:lnTo>
                <a:lnTo>
                  <a:pt x="22098" y="309528"/>
                </a:lnTo>
                <a:close/>
              </a:path>
              <a:path w="218439" h="398145">
                <a:moveTo>
                  <a:pt x="136445" y="369642"/>
                </a:moveTo>
                <a:lnTo>
                  <a:pt x="16002" y="306324"/>
                </a:lnTo>
                <a:lnTo>
                  <a:pt x="22098" y="316230"/>
                </a:lnTo>
                <a:lnTo>
                  <a:pt x="22098" y="334548"/>
                </a:lnTo>
                <a:lnTo>
                  <a:pt x="133350" y="393035"/>
                </a:lnTo>
                <a:lnTo>
                  <a:pt x="133350" y="384048"/>
                </a:lnTo>
                <a:lnTo>
                  <a:pt x="136445" y="369642"/>
                </a:lnTo>
                <a:close/>
              </a:path>
              <a:path w="218439" h="398145">
                <a:moveTo>
                  <a:pt x="22098" y="334548"/>
                </a:moveTo>
                <a:lnTo>
                  <a:pt x="22098" y="316230"/>
                </a:lnTo>
                <a:lnTo>
                  <a:pt x="16002" y="306324"/>
                </a:lnTo>
                <a:lnTo>
                  <a:pt x="16002" y="331343"/>
                </a:lnTo>
                <a:lnTo>
                  <a:pt x="22098" y="334548"/>
                </a:lnTo>
                <a:close/>
              </a:path>
              <a:path w="218439" h="398145">
                <a:moveTo>
                  <a:pt x="149352" y="376428"/>
                </a:moveTo>
                <a:lnTo>
                  <a:pt x="136445" y="369642"/>
                </a:lnTo>
                <a:lnTo>
                  <a:pt x="133350" y="384048"/>
                </a:lnTo>
                <a:lnTo>
                  <a:pt x="149352" y="376428"/>
                </a:lnTo>
                <a:close/>
              </a:path>
              <a:path w="218439" h="398145">
                <a:moveTo>
                  <a:pt x="149352" y="396240"/>
                </a:moveTo>
                <a:lnTo>
                  <a:pt x="149352" y="376428"/>
                </a:lnTo>
                <a:lnTo>
                  <a:pt x="133350" y="384048"/>
                </a:lnTo>
                <a:lnTo>
                  <a:pt x="133350" y="393035"/>
                </a:lnTo>
                <a:lnTo>
                  <a:pt x="139446" y="396240"/>
                </a:lnTo>
                <a:lnTo>
                  <a:pt x="142494" y="397764"/>
                </a:lnTo>
                <a:lnTo>
                  <a:pt x="146304" y="397764"/>
                </a:lnTo>
                <a:lnTo>
                  <a:pt x="149352" y="396240"/>
                </a:lnTo>
                <a:close/>
              </a:path>
              <a:path w="218439" h="398145">
                <a:moveTo>
                  <a:pt x="201930" y="172277"/>
                </a:moveTo>
                <a:lnTo>
                  <a:pt x="201930" y="109728"/>
                </a:lnTo>
                <a:lnTo>
                  <a:pt x="193134" y="105792"/>
                </a:lnTo>
                <a:lnTo>
                  <a:pt x="136445" y="369642"/>
                </a:lnTo>
                <a:lnTo>
                  <a:pt x="149352" y="376428"/>
                </a:lnTo>
                <a:lnTo>
                  <a:pt x="149352" y="396240"/>
                </a:lnTo>
                <a:lnTo>
                  <a:pt x="152400" y="394716"/>
                </a:lnTo>
                <a:lnTo>
                  <a:pt x="154686" y="392430"/>
                </a:lnTo>
                <a:lnTo>
                  <a:pt x="155448" y="388620"/>
                </a:lnTo>
                <a:lnTo>
                  <a:pt x="201930" y="172277"/>
                </a:lnTo>
                <a:close/>
              </a:path>
              <a:path w="218439" h="398145">
                <a:moveTo>
                  <a:pt x="201930" y="109728"/>
                </a:moveTo>
                <a:lnTo>
                  <a:pt x="195072" y="96774"/>
                </a:lnTo>
                <a:lnTo>
                  <a:pt x="193134" y="105792"/>
                </a:lnTo>
                <a:lnTo>
                  <a:pt x="201930" y="109728"/>
                </a:lnTo>
                <a:close/>
              </a:path>
            </a:pathLst>
          </a:custGeom>
          <a:solidFill>
            <a:srgbClr val="000000"/>
          </a:solidFill>
        </p:spPr>
        <p:txBody>
          <a:bodyPr wrap="square" lIns="0" tIns="0" rIns="0" bIns="0" rtlCol="0"/>
          <a:lstStyle/>
          <a:p/>
        </p:txBody>
      </p:sp>
      <p:sp>
        <p:nvSpPr>
          <p:cNvPr id="5" name="object 5"/>
          <p:cNvSpPr/>
          <p:nvPr/>
        </p:nvSpPr>
        <p:spPr>
          <a:xfrm>
            <a:off x="2762135" y="3252978"/>
            <a:ext cx="3070225" cy="915669"/>
          </a:xfrm>
          <a:custGeom>
            <a:avLst/>
            <a:gdLst/>
            <a:ahLst/>
            <a:cxnLst/>
            <a:rect l="l" t="t" r="r" b="b"/>
            <a:pathLst>
              <a:path w="3070225" h="915670">
                <a:moveTo>
                  <a:pt x="3070098" y="915161"/>
                </a:moveTo>
                <a:lnTo>
                  <a:pt x="1023366" y="0"/>
                </a:lnTo>
                <a:lnTo>
                  <a:pt x="0" y="0"/>
                </a:lnTo>
                <a:lnTo>
                  <a:pt x="1165860" y="915162"/>
                </a:lnTo>
                <a:lnTo>
                  <a:pt x="3070098" y="915161"/>
                </a:lnTo>
                <a:close/>
              </a:path>
            </a:pathLst>
          </a:custGeom>
          <a:solidFill>
            <a:srgbClr val="919191"/>
          </a:solidFill>
        </p:spPr>
        <p:txBody>
          <a:bodyPr wrap="square" lIns="0" tIns="0" rIns="0" bIns="0" rtlCol="0"/>
          <a:lstStyle/>
          <a:p/>
        </p:txBody>
      </p:sp>
      <p:sp>
        <p:nvSpPr>
          <p:cNvPr id="6" name="object 6"/>
          <p:cNvSpPr/>
          <p:nvPr/>
        </p:nvSpPr>
        <p:spPr>
          <a:xfrm>
            <a:off x="3933329" y="4163567"/>
            <a:ext cx="1894839" cy="131445"/>
          </a:xfrm>
          <a:custGeom>
            <a:avLst/>
            <a:gdLst/>
            <a:ahLst/>
            <a:cxnLst/>
            <a:rect l="l" t="t" r="r" b="b"/>
            <a:pathLst>
              <a:path w="1894839" h="131445">
                <a:moveTo>
                  <a:pt x="0" y="0"/>
                </a:moveTo>
                <a:lnTo>
                  <a:pt x="0" y="131063"/>
                </a:lnTo>
                <a:lnTo>
                  <a:pt x="1894331" y="131063"/>
                </a:lnTo>
                <a:lnTo>
                  <a:pt x="1894331" y="0"/>
                </a:lnTo>
                <a:lnTo>
                  <a:pt x="0" y="0"/>
                </a:lnTo>
                <a:close/>
              </a:path>
            </a:pathLst>
          </a:custGeom>
          <a:solidFill>
            <a:srgbClr val="712000"/>
          </a:solidFill>
        </p:spPr>
        <p:txBody>
          <a:bodyPr wrap="square" lIns="0" tIns="0" rIns="0" bIns="0" rtlCol="0"/>
          <a:lstStyle/>
          <a:p/>
        </p:txBody>
      </p:sp>
      <p:sp>
        <p:nvSpPr>
          <p:cNvPr id="7" name="object 7"/>
          <p:cNvSpPr/>
          <p:nvPr/>
        </p:nvSpPr>
        <p:spPr>
          <a:xfrm>
            <a:off x="3927995" y="4158234"/>
            <a:ext cx="1906270" cy="142240"/>
          </a:xfrm>
          <a:custGeom>
            <a:avLst/>
            <a:gdLst/>
            <a:ahLst/>
            <a:cxnLst/>
            <a:rect l="l" t="t" r="r" b="b"/>
            <a:pathLst>
              <a:path w="1906270" h="142239">
                <a:moveTo>
                  <a:pt x="1905762" y="141732"/>
                </a:moveTo>
                <a:lnTo>
                  <a:pt x="1905762" y="0"/>
                </a:lnTo>
                <a:lnTo>
                  <a:pt x="0" y="0"/>
                </a:lnTo>
                <a:lnTo>
                  <a:pt x="0" y="141732"/>
                </a:lnTo>
                <a:lnTo>
                  <a:pt x="5334" y="141732"/>
                </a:lnTo>
                <a:lnTo>
                  <a:pt x="5334" y="10668"/>
                </a:lnTo>
                <a:lnTo>
                  <a:pt x="10667" y="5334"/>
                </a:lnTo>
                <a:lnTo>
                  <a:pt x="10667" y="10668"/>
                </a:lnTo>
                <a:lnTo>
                  <a:pt x="1894332" y="10668"/>
                </a:lnTo>
                <a:lnTo>
                  <a:pt x="1894332" y="5334"/>
                </a:lnTo>
                <a:lnTo>
                  <a:pt x="1899665" y="10668"/>
                </a:lnTo>
                <a:lnTo>
                  <a:pt x="1899665" y="141732"/>
                </a:lnTo>
                <a:lnTo>
                  <a:pt x="1905762" y="141732"/>
                </a:lnTo>
                <a:close/>
              </a:path>
              <a:path w="1906270" h="142239">
                <a:moveTo>
                  <a:pt x="10667" y="10668"/>
                </a:moveTo>
                <a:lnTo>
                  <a:pt x="10667" y="5334"/>
                </a:lnTo>
                <a:lnTo>
                  <a:pt x="5334" y="10668"/>
                </a:lnTo>
                <a:lnTo>
                  <a:pt x="10667" y="10668"/>
                </a:lnTo>
                <a:close/>
              </a:path>
              <a:path w="1906270" h="142239">
                <a:moveTo>
                  <a:pt x="10667" y="130302"/>
                </a:moveTo>
                <a:lnTo>
                  <a:pt x="10667" y="10668"/>
                </a:lnTo>
                <a:lnTo>
                  <a:pt x="5334" y="10668"/>
                </a:lnTo>
                <a:lnTo>
                  <a:pt x="5334" y="130302"/>
                </a:lnTo>
                <a:lnTo>
                  <a:pt x="10667" y="130302"/>
                </a:lnTo>
                <a:close/>
              </a:path>
              <a:path w="1906270" h="142239">
                <a:moveTo>
                  <a:pt x="1899665" y="130302"/>
                </a:moveTo>
                <a:lnTo>
                  <a:pt x="5334" y="130302"/>
                </a:lnTo>
                <a:lnTo>
                  <a:pt x="10667" y="136398"/>
                </a:lnTo>
                <a:lnTo>
                  <a:pt x="10667" y="141732"/>
                </a:lnTo>
                <a:lnTo>
                  <a:pt x="1894332" y="141732"/>
                </a:lnTo>
                <a:lnTo>
                  <a:pt x="1894332" y="136398"/>
                </a:lnTo>
                <a:lnTo>
                  <a:pt x="1899665" y="130302"/>
                </a:lnTo>
                <a:close/>
              </a:path>
              <a:path w="1906270" h="142239">
                <a:moveTo>
                  <a:pt x="10667" y="141732"/>
                </a:moveTo>
                <a:lnTo>
                  <a:pt x="10667" y="136398"/>
                </a:lnTo>
                <a:lnTo>
                  <a:pt x="5334" y="130302"/>
                </a:lnTo>
                <a:lnTo>
                  <a:pt x="5334" y="141732"/>
                </a:lnTo>
                <a:lnTo>
                  <a:pt x="10667" y="141732"/>
                </a:lnTo>
                <a:close/>
              </a:path>
              <a:path w="1906270" h="142239">
                <a:moveTo>
                  <a:pt x="1899665" y="10668"/>
                </a:moveTo>
                <a:lnTo>
                  <a:pt x="1894332" y="5334"/>
                </a:lnTo>
                <a:lnTo>
                  <a:pt x="1894332" y="10668"/>
                </a:lnTo>
                <a:lnTo>
                  <a:pt x="1899665" y="10668"/>
                </a:lnTo>
                <a:close/>
              </a:path>
              <a:path w="1906270" h="142239">
                <a:moveTo>
                  <a:pt x="1899665" y="130302"/>
                </a:moveTo>
                <a:lnTo>
                  <a:pt x="1899665" y="10668"/>
                </a:lnTo>
                <a:lnTo>
                  <a:pt x="1894332" y="10668"/>
                </a:lnTo>
                <a:lnTo>
                  <a:pt x="1894332" y="130302"/>
                </a:lnTo>
                <a:lnTo>
                  <a:pt x="1899665" y="130302"/>
                </a:lnTo>
                <a:close/>
              </a:path>
              <a:path w="1906270" h="142239">
                <a:moveTo>
                  <a:pt x="1899665" y="141732"/>
                </a:moveTo>
                <a:lnTo>
                  <a:pt x="1899665" y="130302"/>
                </a:lnTo>
                <a:lnTo>
                  <a:pt x="1894332" y="136398"/>
                </a:lnTo>
                <a:lnTo>
                  <a:pt x="1894332" y="141732"/>
                </a:lnTo>
                <a:lnTo>
                  <a:pt x="1899665" y="141732"/>
                </a:lnTo>
                <a:close/>
              </a:path>
            </a:pathLst>
          </a:custGeom>
          <a:solidFill>
            <a:srgbClr val="000000"/>
          </a:solidFill>
        </p:spPr>
        <p:txBody>
          <a:bodyPr wrap="square" lIns="0" tIns="0" rIns="0" bIns="0" rtlCol="0"/>
          <a:lstStyle/>
          <a:p/>
        </p:txBody>
      </p:sp>
      <p:sp>
        <p:nvSpPr>
          <p:cNvPr id="8" name="object 8"/>
          <p:cNvSpPr/>
          <p:nvPr/>
        </p:nvSpPr>
        <p:spPr>
          <a:xfrm>
            <a:off x="5111381" y="4366259"/>
            <a:ext cx="344170" cy="388620"/>
          </a:xfrm>
          <a:custGeom>
            <a:avLst/>
            <a:gdLst/>
            <a:ahLst/>
            <a:cxnLst/>
            <a:rect l="l" t="t" r="r" b="b"/>
            <a:pathLst>
              <a:path w="344170" h="388620">
                <a:moveTo>
                  <a:pt x="139446" y="388162"/>
                </a:moveTo>
                <a:lnTo>
                  <a:pt x="139446" y="365759"/>
                </a:lnTo>
                <a:lnTo>
                  <a:pt x="125730" y="377951"/>
                </a:lnTo>
                <a:lnTo>
                  <a:pt x="123692" y="361410"/>
                </a:lnTo>
                <a:lnTo>
                  <a:pt x="15240" y="331469"/>
                </a:lnTo>
                <a:lnTo>
                  <a:pt x="9144" y="329945"/>
                </a:lnTo>
                <a:lnTo>
                  <a:pt x="3048" y="332993"/>
                </a:lnTo>
                <a:lnTo>
                  <a:pt x="0" y="345185"/>
                </a:lnTo>
                <a:lnTo>
                  <a:pt x="3048" y="351281"/>
                </a:lnTo>
                <a:lnTo>
                  <a:pt x="9144" y="352805"/>
                </a:lnTo>
                <a:lnTo>
                  <a:pt x="133350" y="387095"/>
                </a:lnTo>
                <a:lnTo>
                  <a:pt x="137160" y="388619"/>
                </a:lnTo>
                <a:lnTo>
                  <a:pt x="139446" y="388162"/>
                </a:lnTo>
                <a:close/>
              </a:path>
              <a:path w="344170" h="388620">
                <a:moveTo>
                  <a:pt x="343662" y="59435"/>
                </a:moveTo>
                <a:lnTo>
                  <a:pt x="339852" y="53339"/>
                </a:lnTo>
                <a:lnTo>
                  <a:pt x="333756" y="52577"/>
                </a:lnTo>
                <a:lnTo>
                  <a:pt x="93726" y="761"/>
                </a:lnTo>
                <a:lnTo>
                  <a:pt x="90678" y="0"/>
                </a:lnTo>
                <a:lnTo>
                  <a:pt x="86868" y="761"/>
                </a:lnTo>
                <a:lnTo>
                  <a:pt x="81534" y="6095"/>
                </a:lnTo>
                <a:lnTo>
                  <a:pt x="80010" y="9143"/>
                </a:lnTo>
                <a:lnTo>
                  <a:pt x="80772" y="12953"/>
                </a:lnTo>
                <a:lnTo>
                  <a:pt x="89154" y="81004"/>
                </a:lnTo>
                <a:lnTo>
                  <a:pt x="89154" y="22859"/>
                </a:lnTo>
                <a:lnTo>
                  <a:pt x="102870" y="10667"/>
                </a:lnTo>
                <a:lnTo>
                  <a:pt x="104785" y="26184"/>
                </a:lnTo>
                <a:lnTo>
                  <a:pt x="329184" y="73913"/>
                </a:lnTo>
                <a:lnTo>
                  <a:pt x="334518" y="75437"/>
                </a:lnTo>
                <a:lnTo>
                  <a:pt x="340614" y="71627"/>
                </a:lnTo>
                <a:lnTo>
                  <a:pt x="343662" y="59435"/>
                </a:lnTo>
                <a:close/>
              </a:path>
              <a:path w="344170" h="388620">
                <a:moveTo>
                  <a:pt x="104785" y="26184"/>
                </a:moveTo>
                <a:lnTo>
                  <a:pt x="102870" y="10667"/>
                </a:lnTo>
                <a:lnTo>
                  <a:pt x="89154" y="22859"/>
                </a:lnTo>
                <a:lnTo>
                  <a:pt x="104785" y="26184"/>
                </a:lnTo>
                <a:close/>
              </a:path>
              <a:path w="344170" h="388620">
                <a:moveTo>
                  <a:pt x="147828" y="378713"/>
                </a:moveTo>
                <a:lnTo>
                  <a:pt x="147828" y="374903"/>
                </a:lnTo>
                <a:lnTo>
                  <a:pt x="104785" y="26184"/>
                </a:lnTo>
                <a:lnTo>
                  <a:pt x="89154" y="22859"/>
                </a:lnTo>
                <a:lnTo>
                  <a:pt x="89154" y="81004"/>
                </a:lnTo>
                <a:lnTo>
                  <a:pt x="123692" y="361410"/>
                </a:lnTo>
                <a:lnTo>
                  <a:pt x="139446" y="365759"/>
                </a:lnTo>
                <a:lnTo>
                  <a:pt x="139446" y="388162"/>
                </a:lnTo>
                <a:lnTo>
                  <a:pt x="140970" y="387857"/>
                </a:lnTo>
                <a:lnTo>
                  <a:pt x="146304" y="382523"/>
                </a:lnTo>
                <a:lnTo>
                  <a:pt x="147828" y="378713"/>
                </a:lnTo>
                <a:close/>
              </a:path>
              <a:path w="344170" h="388620">
                <a:moveTo>
                  <a:pt x="139446" y="365759"/>
                </a:moveTo>
                <a:lnTo>
                  <a:pt x="123692" y="361410"/>
                </a:lnTo>
                <a:lnTo>
                  <a:pt x="125730" y="377951"/>
                </a:lnTo>
                <a:lnTo>
                  <a:pt x="139446" y="365759"/>
                </a:lnTo>
                <a:close/>
              </a:path>
            </a:pathLst>
          </a:custGeom>
          <a:solidFill>
            <a:srgbClr val="000000"/>
          </a:solidFill>
        </p:spPr>
        <p:txBody>
          <a:bodyPr wrap="square" lIns="0" tIns="0" rIns="0" bIns="0" rtlCol="0"/>
          <a:lstStyle/>
          <a:p/>
        </p:txBody>
      </p:sp>
      <p:sp>
        <p:nvSpPr>
          <p:cNvPr id="9" name="object 9"/>
          <p:cNvSpPr/>
          <p:nvPr/>
        </p:nvSpPr>
        <p:spPr>
          <a:xfrm>
            <a:off x="5101475" y="4357878"/>
            <a:ext cx="345440" cy="389890"/>
          </a:xfrm>
          <a:custGeom>
            <a:avLst/>
            <a:gdLst/>
            <a:ahLst/>
            <a:cxnLst/>
            <a:rect l="l" t="t" r="r" b="b"/>
            <a:pathLst>
              <a:path w="345439" h="389889">
                <a:moveTo>
                  <a:pt x="140208" y="388924"/>
                </a:moveTo>
                <a:lnTo>
                  <a:pt x="140208" y="367283"/>
                </a:lnTo>
                <a:lnTo>
                  <a:pt x="125730" y="379475"/>
                </a:lnTo>
                <a:lnTo>
                  <a:pt x="123678" y="362748"/>
                </a:lnTo>
                <a:lnTo>
                  <a:pt x="15240" y="332993"/>
                </a:lnTo>
                <a:lnTo>
                  <a:pt x="9144" y="331469"/>
                </a:lnTo>
                <a:lnTo>
                  <a:pt x="3048" y="334517"/>
                </a:lnTo>
                <a:lnTo>
                  <a:pt x="0" y="346709"/>
                </a:lnTo>
                <a:lnTo>
                  <a:pt x="3048" y="352805"/>
                </a:lnTo>
                <a:lnTo>
                  <a:pt x="9144" y="354329"/>
                </a:lnTo>
                <a:lnTo>
                  <a:pt x="134112" y="388619"/>
                </a:lnTo>
                <a:lnTo>
                  <a:pt x="137922" y="389381"/>
                </a:lnTo>
                <a:lnTo>
                  <a:pt x="140208" y="388924"/>
                </a:lnTo>
                <a:close/>
              </a:path>
              <a:path w="345439" h="389889">
                <a:moveTo>
                  <a:pt x="345186" y="60197"/>
                </a:moveTo>
                <a:lnTo>
                  <a:pt x="341376" y="54101"/>
                </a:lnTo>
                <a:lnTo>
                  <a:pt x="335280" y="52577"/>
                </a:lnTo>
                <a:lnTo>
                  <a:pt x="94488" y="761"/>
                </a:lnTo>
                <a:lnTo>
                  <a:pt x="90678" y="0"/>
                </a:lnTo>
                <a:lnTo>
                  <a:pt x="87630" y="761"/>
                </a:lnTo>
                <a:lnTo>
                  <a:pt x="82296" y="6095"/>
                </a:lnTo>
                <a:lnTo>
                  <a:pt x="80772" y="9143"/>
                </a:lnTo>
                <a:lnTo>
                  <a:pt x="80772" y="12953"/>
                </a:lnTo>
                <a:lnTo>
                  <a:pt x="89916" y="87500"/>
                </a:lnTo>
                <a:lnTo>
                  <a:pt x="89916" y="22859"/>
                </a:lnTo>
                <a:lnTo>
                  <a:pt x="102870" y="10667"/>
                </a:lnTo>
                <a:lnTo>
                  <a:pt x="104761" y="26054"/>
                </a:lnTo>
                <a:lnTo>
                  <a:pt x="330708" y="74675"/>
                </a:lnTo>
                <a:lnTo>
                  <a:pt x="336804" y="75437"/>
                </a:lnTo>
                <a:lnTo>
                  <a:pt x="342138" y="71627"/>
                </a:lnTo>
                <a:lnTo>
                  <a:pt x="343662" y="65531"/>
                </a:lnTo>
                <a:lnTo>
                  <a:pt x="345186" y="60197"/>
                </a:lnTo>
                <a:close/>
              </a:path>
              <a:path w="345439" h="389889">
                <a:moveTo>
                  <a:pt x="104761" y="26054"/>
                </a:moveTo>
                <a:lnTo>
                  <a:pt x="102870" y="10667"/>
                </a:lnTo>
                <a:lnTo>
                  <a:pt x="89916" y="22859"/>
                </a:lnTo>
                <a:lnTo>
                  <a:pt x="104761" y="26054"/>
                </a:lnTo>
                <a:close/>
              </a:path>
              <a:path w="345439" h="389889">
                <a:moveTo>
                  <a:pt x="148590" y="380237"/>
                </a:moveTo>
                <a:lnTo>
                  <a:pt x="147828" y="376427"/>
                </a:lnTo>
                <a:lnTo>
                  <a:pt x="104761" y="26054"/>
                </a:lnTo>
                <a:lnTo>
                  <a:pt x="89916" y="22859"/>
                </a:lnTo>
                <a:lnTo>
                  <a:pt x="89916" y="87500"/>
                </a:lnTo>
                <a:lnTo>
                  <a:pt x="123678" y="362748"/>
                </a:lnTo>
                <a:lnTo>
                  <a:pt x="140208" y="367283"/>
                </a:lnTo>
                <a:lnTo>
                  <a:pt x="140208" y="388924"/>
                </a:lnTo>
                <a:lnTo>
                  <a:pt x="141732" y="388619"/>
                </a:lnTo>
                <a:lnTo>
                  <a:pt x="144780" y="386333"/>
                </a:lnTo>
                <a:lnTo>
                  <a:pt x="147066" y="384047"/>
                </a:lnTo>
                <a:lnTo>
                  <a:pt x="148590" y="380237"/>
                </a:lnTo>
                <a:close/>
              </a:path>
              <a:path w="345439" h="389889">
                <a:moveTo>
                  <a:pt x="140208" y="367283"/>
                </a:moveTo>
                <a:lnTo>
                  <a:pt x="123678" y="362748"/>
                </a:lnTo>
                <a:lnTo>
                  <a:pt x="125730" y="379475"/>
                </a:lnTo>
                <a:lnTo>
                  <a:pt x="140208" y="367283"/>
                </a:lnTo>
                <a:close/>
              </a:path>
            </a:pathLst>
          </a:custGeom>
          <a:solidFill>
            <a:srgbClr val="000000"/>
          </a:solidFill>
        </p:spPr>
        <p:txBody>
          <a:bodyPr wrap="square" lIns="0" tIns="0" rIns="0" bIns="0" rtlCol="0"/>
          <a:lstStyle/>
          <a:p/>
        </p:txBody>
      </p:sp>
      <p:sp>
        <p:nvSpPr>
          <p:cNvPr id="10" name="object 10"/>
          <p:cNvSpPr/>
          <p:nvPr/>
        </p:nvSpPr>
        <p:spPr>
          <a:xfrm>
            <a:off x="4995557" y="4462271"/>
            <a:ext cx="344170" cy="398780"/>
          </a:xfrm>
          <a:custGeom>
            <a:avLst/>
            <a:gdLst/>
            <a:ahLst/>
            <a:cxnLst/>
            <a:rect l="l" t="t" r="r" b="b"/>
            <a:pathLst>
              <a:path w="344170" h="398779">
                <a:moveTo>
                  <a:pt x="131826" y="397763"/>
                </a:moveTo>
                <a:lnTo>
                  <a:pt x="131826" y="375665"/>
                </a:lnTo>
                <a:lnTo>
                  <a:pt x="116586" y="387095"/>
                </a:lnTo>
                <a:lnTo>
                  <a:pt x="114894" y="369428"/>
                </a:lnTo>
                <a:lnTo>
                  <a:pt x="16002" y="332993"/>
                </a:lnTo>
                <a:lnTo>
                  <a:pt x="10668" y="330707"/>
                </a:lnTo>
                <a:lnTo>
                  <a:pt x="3810" y="333755"/>
                </a:lnTo>
                <a:lnTo>
                  <a:pt x="2286" y="339851"/>
                </a:lnTo>
                <a:lnTo>
                  <a:pt x="0" y="345185"/>
                </a:lnTo>
                <a:lnTo>
                  <a:pt x="3048" y="352043"/>
                </a:lnTo>
                <a:lnTo>
                  <a:pt x="8382" y="353567"/>
                </a:lnTo>
                <a:lnTo>
                  <a:pt x="124206" y="397001"/>
                </a:lnTo>
                <a:lnTo>
                  <a:pt x="127254" y="398525"/>
                </a:lnTo>
                <a:lnTo>
                  <a:pt x="131826" y="397763"/>
                </a:lnTo>
                <a:close/>
              </a:path>
              <a:path w="344170" h="398779">
                <a:moveTo>
                  <a:pt x="343662" y="70103"/>
                </a:moveTo>
                <a:lnTo>
                  <a:pt x="339852" y="64007"/>
                </a:lnTo>
                <a:lnTo>
                  <a:pt x="334518" y="62483"/>
                </a:lnTo>
                <a:lnTo>
                  <a:pt x="94488" y="761"/>
                </a:lnTo>
                <a:lnTo>
                  <a:pt x="91440" y="0"/>
                </a:lnTo>
                <a:lnTo>
                  <a:pt x="87630" y="761"/>
                </a:lnTo>
                <a:lnTo>
                  <a:pt x="84582" y="3047"/>
                </a:lnTo>
                <a:lnTo>
                  <a:pt x="82296" y="5333"/>
                </a:lnTo>
                <a:lnTo>
                  <a:pt x="80772" y="9143"/>
                </a:lnTo>
                <a:lnTo>
                  <a:pt x="80772" y="12953"/>
                </a:lnTo>
                <a:lnTo>
                  <a:pt x="89154" y="100519"/>
                </a:lnTo>
                <a:lnTo>
                  <a:pt x="89154" y="22859"/>
                </a:lnTo>
                <a:lnTo>
                  <a:pt x="102870" y="10667"/>
                </a:lnTo>
                <a:lnTo>
                  <a:pt x="104405" y="26745"/>
                </a:lnTo>
                <a:lnTo>
                  <a:pt x="328422" y="83819"/>
                </a:lnTo>
                <a:lnTo>
                  <a:pt x="334518" y="85343"/>
                </a:lnTo>
                <a:lnTo>
                  <a:pt x="340614" y="81533"/>
                </a:lnTo>
                <a:lnTo>
                  <a:pt x="342138" y="76199"/>
                </a:lnTo>
                <a:lnTo>
                  <a:pt x="343662" y="70103"/>
                </a:lnTo>
                <a:close/>
              </a:path>
              <a:path w="344170" h="398779">
                <a:moveTo>
                  <a:pt x="104405" y="26745"/>
                </a:moveTo>
                <a:lnTo>
                  <a:pt x="102870" y="10667"/>
                </a:lnTo>
                <a:lnTo>
                  <a:pt x="89154" y="22859"/>
                </a:lnTo>
                <a:lnTo>
                  <a:pt x="104405" y="26745"/>
                </a:lnTo>
                <a:close/>
              </a:path>
              <a:path w="344170" h="398779">
                <a:moveTo>
                  <a:pt x="139446" y="389381"/>
                </a:moveTo>
                <a:lnTo>
                  <a:pt x="138684" y="385571"/>
                </a:lnTo>
                <a:lnTo>
                  <a:pt x="104405" y="26745"/>
                </a:lnTo>
                <a:lnTo>
                  <a:pt x="89154" y="22859"/>
                </a:lnTo>
                <a:lnTo>
                  <a:pt x="89154" y="100519"/>
                </a:lnTo>
                <a:lnTo>
                  <a:pt x="114894" y="369428"/>
                </a:lnTo>
                <a:lnTo>
                  <a:pt x="131826" y="375665"/>
                </a:lnTo>
                <a:lnTo>
                  <a:pt x="131826" y="397763"/>
                </a:lnTo>
                <a:lnTo>
                  <a:pt x="137922" y="393191"/>
                </a:lnTo>
                <a:lnTo>
                  <a:pt x="139446" y="389381"/>
                </a:lnTo>
                <a:close/>
              </a:path>
              <a:path w="344170" h="398779">
                <a:moveTo>
                  <a:pt x="131826" y="375665"/>
                </a:moveTo>
                <a:lnTo>
                  <a:pt x="114894" y="369428"/>
                </a:lnTo>
                <a:lnTo>
                  <a:pt x="116586" y="387095"/>
                </a:lnTo>
                <a:lnTo>
                  <a:pt x="131826" y="375665"/>
                </a:lnTo>
                <a:close/>
              </a:path>
            </a:pathLst>
          </a:custGeom>
          <a:solidFill>
            <a:srgbClr val="000000"/>
          </a:solidFill>
        </p:spPr>
        <p:txBody>
          <a:bodyPr wrap="square" lIns="0" tIns="0" rIns="0" bIns="0" rtlCol="0"/>
          <a:lstStyle/>
          <a:p/>
        </p:txBody>
      </p:sp>
      <p:sp>
        <p:nvSpPr>
          <p:cNvPr id="11" name="object 11"/>
          <p:cNvSpPr/>
          <p:nvPr/>
        </p:nvSpPr>
        <p:spPr>
          <a:xfrm>
            <a:off x="4985651" y="4452365"/>
            <a:ext cx="345440" cy="400050"/>
          </a:xfrm>
          <a:custGeom>
            <a:avLst/>
            <a:gdLst/>
            <a:ahLst/>
            <a:cxnLst/>
            <a:rect l="l" t="t" r="r" b="b"/>
            <a:pathLst>
              <a:path w="345439" h="400050">
                <a:moveTo>
                  <a:pt x="132588" y="398716"/>
                </a:moveTo>
                <a:lnTo>
                  <a:pt x="132588" y="377189"/>
                </a:lnTo>
                <a:lnTo>
                  <a:pt x="117348" y="389381"/>
                </a:lnTo>
                <a:lnTo>
                  <a:pt x="115592" y="370928"/>
                </a:lnTo>
                <a:lnTo>
                  <a:pt x="16764" y="334517"/>
                </a:lnTo>
                <a:lnTo>
                  <a:pt x="10668" y="332231"/>
                </a:lnTo>
                <a:lnTo>
                  <a:pt x="4572" y="335279"/>
                </a:lnTo>
                <a:lnTo>
                  <a:pt x="2286" y="340613"/>
                </a:lnTo>
                <a:lnTo>
                  <a:pt x="0" y="346709"/>
                </a:lnTo>
                <a:lnTo>
                  <a:pt x="3048" y="352805"/>
                </a:lnTo>
                <a:lnTo>
                  <a:pt x="8382" y="355091"/>
                </a:lnTo>
                <a:lnTo>
                  <a:pt x="124206" y="398525"/>
                </a:lnTo>
                <a:lnTo>
                  <a:pt x="128016" y="400049"/>
                </a:lnTo>
                <a:lnTo>
                  <a:pt x="131826" y="399287"/>
                </a:lnTo>
                <a:lnTo>
                  <a:pt x="132588" y="398716"/>
                </a:lnTo>
                <a:close/>
              </a:path>
              <a:path w="345439" h="400050">
                <a:moveTo>
                  <a:pt x="345186" y="70103"/>
                </a:moveTo>
                <a:lnTo>
                  <a:pt x="342138" y="64007"/>
                </a:lnTo>
                <a:lnTo>
                  <a:pt x="336042" y="62483"/>
                </a:lnTo>
                <a:lnTo>
                  <a:pt x="95250" y="761"/>
                </a:lnTo>
                <a:lnTo>
                  <a:pt x="91440" y="0"/>
                </a:lnTo>
                <a:lnTo>
                  <a:pt x="87630" y="761"/>
                </a:lnTo>
                <a:lnTo>
                  <a:pt x="85344" y="3809"/>
                </a:lnTo>
                <a:lnTo>
                  <a:pt x="82296" y="6095"/>
                </a:lnTo>
                <a:lnTo>
                  <a:pt x="80772" y="9143"/>
                </a:lnTo>
                <a:lnTo>
                  <a:pt x="81534" y="12953"/>
                </a:lnTo>
                <a:lnTo>
                  <a:pt x="89916" y="101054"/>
                </a:lnTo>
                <a:lnTo>
                  <a:pt x="89916" y="22859"/>
                </a:lnTo>
                <a:lnTo>
                  <a:pt x="103632" y="10667"/>
                </a:lnTo>
                <a:lnTo>
                  <a:pt x="105165" y="26781"/>
                </a:lnTo>
                <a:lnTo>
                  <a:pt x="329946" y="84581"/>
                </a:lnTo>
                <a:lnTo>
                  <a:pt x="336042" y="86105"/>
                </a:lnTo>
                <a:lnTo>
                  <a:pt x="342138" y="82295"/>
                </a:lnTo>
                <a:lnTo>
                  <a:pt x="345186" y="70103"/>
                </a:lnTo>
                <a:close/>
              </a:path>
              <a:path w="345439" h="400050">
                <a:moveTo>
                  <a:pt x="105165" y="26781"/>
                </a:moveTo>
                <a:lnTo>
                  <a:pt x="103632" y="10667"/>
                </a:lnTo>
                <a:lnTo>
                  <a:pt x="89916" y="22859"/>
                </a:lnTo>
                <a:lnTo>
                  <a:pt x="105165" y="26781"/>
                </a:lnTo>
                <a:close/>
              </a:path>
              <a:path w="345439" h="400050">
                <a:moveTo>
                  <a:pt x="140208" y="390905"/>
                </a:moveTo>
                <a:lnTo>
                  <a:pt x="139446" y="387095"/>
                </a:lnTo>
                <a:lnTo>
                  <a:pt x="105165" y="26781"/>
                </a:lnTo>
                <a:lnTo>
                  <a:pt x="89916" y="22859"/>
                </a:lnTo>
                <a:lnTo>
                  <a:pt x="89916" y="101054"/>
                </a:lnTo>
                <a:lnTo>
                  <a:pt x="115592" y="370928"/>
                </a:lnTo>
                <a:lnTo>
                  <a:pt x="132588" y="377189"/>
                </a:lnTo>
                <a:lnTo>
                  <a:pt x="132588" y="398716"/>
                </a:lnTo>
                <a:lnTo>
                  <a:pt x="137922" y="394715"/>
                </a:lnTo>
                <a:lnTo>
                  <a:pt x="140208" y="390905"/>
                </a:lnTo>
                <a:close/>
              </a:path>
              <a:path w="345439" h="400050">
                <a:moveTo>
                  <a:pt x="132588" y="377189"/>
                </a:moveTo>
                <a:lnTo>
                  <a:pt x="115592" y="370928"/>
                </a:lnTo>
                <a:lnTo>
                  <a:pt x="117348" y="389381"/>
                </a:lnTo>
                <a:lnTo>
                  <a:pt x="132588" y="377189"/>
                </a:lnTo>
                <a:close/>
              </a:path>
            </a:pathLst>
          </a:custGeom>
          <a:solidFill>
            <a:srgbClr val="000000"/>
          </a:solidFill>
        </p:spPr>
        <p:txBody>
          <a:bodyPr wrap="square" lIns="0" tIns="0" rIns="0" bIns="0" rtlCol="0"/>
          <a:lstStyle/>
          <a:p/>
        </p:txBody>
      </p:sp>
      <p:sp>
        <p:nvSpPr>
          <p:cNvPr id="12" name="object 12"/>
          <p:cNvSpPr/>
          <p:nvPr/>
        </p:nvSpPr>
        <p:spPr>
          <a:xfrm>
            <a:off x="5247779" y="3768090"/>
            <a:ext cx="292735" cy="784225"/>
          </a:xfrm>
          <a:custGeom>
            <a:avLst/>
            <a:gdLst/>
            <a:ahLst/>
            <a:cxnLst/>
            <a:rect l="l" t="t" r="r" b="b"/>
            <a:pathLst>
              <a:path w="292735" h="784225">
                <a:moveTo>
                  <a:pt x="292608" y="0"/>
                </a:moveTo>
                <a:lnTo>
                  <a:pt x="0" y="156209"/>
                </a:lnTo>
                <a:lnTo>
                  <a:pt x="52578" y="784097"/>
                </a:lnTo>
                <a:lnTo>
                  <a:pt x="212598" y="644651"/>
                </a:lnTo>
                <a:lnTo>
                  <a:pt x="292608" y="0"/>
                </a:lnTo>
                <a:close/>
              </a:path>
            </a:pathLst>
          </a:custGeom>
          <a:solidFill>
            <a:srgbClr val="E6C069"/>
          </a:solidFill>
        </p:spPr>
        <p:txBody>
          <a:bodyPr wrap="square" lIns="0" tIns="0" rIns="0" bIns="0" rtlCol="0"/>
          <a:lstStyle/>
          <a:p/>
        </p:txBody>
      </p:sp>
      <p:sp>
        <p:nvSpPr>
          <p:cNvPr id="13" name="object 13"/>
          <p:cNvSpPr/>
          <p:nvPr/>
        </p:nvSpPr>
        <p:spPr>
          <a:xfrm>
            <a:off x="5235587" y="3756659"/>
            <a:ext cx="316230" cy="807720"/>
          </a:xfrm>
          <a:custGeom>
            <a:avLst/>
            <a:gdLst/>
            <a:ahLst/>
            <a:cxnLst/>
            <a:rect l="l" t="t" r="r" b="b"/>
            <a:pathLst>
              <a:path w="316229" h="807720">
                <a:moveTo>
                  <a:pt x="316230" y="9143"/>
                </a:moveTo>
                <a:lnTo>
                  <a:pt x="313944" y="4571"/>
                </a:lnTo>
                <a:lnTo>
                  <a:pt x="310896" y="2285"/>
                </a:lnTo>
                <a:lnTo>
                  <a:pt x="307086" y="0"/>
                </a:lnTo>
                <a:lnTo>
                  <a:pt x="303276" y="0"/>
                </a:lnTo>
                <a:lnTo>
                  <a:pt x="299466" y="1523"/>
                </a:lnTo>
                <a:lnTo>
                  <a:pt x="6858" y="157734"/>
                </a:lnTo>
                <a:lnTo>
                  <a:pt x="3048" y="160020"/>
                </a:lnTo>
                <a:lnTo>
                  <a:pt x="0" y="164592"/>
                </a:lnTo>
                <a:lnTo>
                  <a:pt x="762" y="168401"/>
                </a:lnTo>
                <a:lnTo>
                  <a:pt x="16764" y="359498"/>
                </a:lnTo>
                <a:lnTo>
                  <a:pt x="16764" y="177545"/>
                </a:lnTo>
                <a:lnTo>
                  <a:pt x="22860" y="166878"/>
                </a:lnTo>
                <a:lnTo>
                  <a:pt x="23454" y="173974"/>
                </a:lnTo>
                <a:lnTo>
                  <a:pt x="290745" y="31279"/>
                </a:lnTo>
                <a:lnTo>
                  <a:pt x="293370" y="9906"/>
                </a:lnTo>
                <a:lnTo>
                  <a:pt x="309372" y="21335"/>
                </a:lnTo>
                <a:lnTo>
                  <a:pt x="309372" y="62542"/>
                </a:lnTo>
                <a:lnTo>
                  <a:pt x="315468" y="12954"/>
                </a:lnTo>
                <a:lnTo>
                  <a:pt x="316230" y="9143"/>
                </a:lnTo>
                <a:close/>
              </a:path>
              <a:path w="316229" h="807720">
                <a:moveTo>
                  <a:pt x="23454" y="173974"/>
                </a:moveTo>
                <a:lnTo>
                  <a:pt x="22860" y="166878"/>
                </a:lnTo>
                <a:lnTo>
                  <a:pt x="16764" y="177545"/>
                </a:lnTo>
                <a:lnTo>
                  <a:pt x="23454" y="173974"/>
                </a:lnTo>
                <a:close/>
              </a:path>
              <a:path w="316229" h="807720">
                <a:moveTo>
                  <a:pt x="73604" y="772874"/>
                </a:moveTo>
                <a:lnTo>
                  <a:pt x="23454" y="173974"/>
                </a:lnTo>
                <a:lnTo>
                  <a:pt x="16764" y="177545"/>
                </a:lnTo>
                <a:lnTo>
                  <a:pt x="16764" y="359498"/>
                </a:lnTo>
                <a:lnTo>
                  <a:pt x="53340" y="796290"/>
                </a:lnTo>
                <a:lnTo>
                  <a:pt x="54102" y="800862"/>
                </a:lnTo>
                <a:lnTo>
                  <a:pt x="56388" y="803910"/>
                </a:lnTo>
                <a:lnTo>
                  <a:pt x="57150" y="804214"/>
                </a:lnTo>
                <a:lnTo>
                  <a:pt x="57150" y="787146"/>
                </a:lnTo>
                <a:lnTo>
                  <a:pt x="73604" y="772874"/>
                </a:lnTo>
                <a:close/>
              </a:path>
              <a:path w="316229" h="807720">
                <a:moveTo>
                  <a:pt x="75438" y="794766"/>
                </a:moveTo>
                <a:lnTo>
                  <a:pt x="73604" y="772874"/>
                </a:lnTo>
                <a:lnTo>
                  <a:pt x="57150" y="787146"/>
                </a:lnTo>
                <a:lnTo>
                  <a:pt x="75438" y="794766"/>
                </a:lnTo>
                <a:close/>
              </a:path>
              <a:path w="316229" h="807720">
                <a:moveTo>
                  <a:pt x="75438" y="800605"/>
                </a:moveTo>
                <a:lnTo>
                  <a:pt x="75438" y="794766"/>
                </a:lnTo>
                <a:lnTo>
                  <a:pt x="57150" y="787146"/>
                </a:lnTo>
                <a:lnTo>
                  <a:pt x="57150" y="804214"/>
                </a:lnTo>
                <a:lnTo>
                  <a:pt x="60198" y="805434"/>
                </a:lnTo>
                <a:lnTo>
                  <a:pt x="64008" y="807720"/>
                </a:lnTo>
                <a:lnTo>
                  <a:pt x="68580" y="806958"/>
                </a:lnTo>
                <a:lnTo>
                  <a:pt x="71628" y="803910"/>
                </a:lnTo>
                <a:lnTo>
                  <a:pt x="75438" y="800605"/>
                </a:lnTo>
                <a:close/>
              </a:path>
              <a:path w="316229" h="807720">
                <a:moveTo>
                  <a:pt x="214715" y="650490"/>
                </a:moveTo>
                <a:lnTo>
                  <a:pt x="73604" y="772874"/>
                </a:lnTo>
                <a:lnTo>
                  <a:pt x="75438" y="794766"/>
                </a:lnTo>
                <a:lnTo>
                  <a:pt x="75438" y="800605"/>
                </a:lnTo>
                <a:lnTo>
                  <a:pt x="214122" y="680325"/>
                </a:lnTo>
                <a:lnTo>
                  <a:pt x="214122" y="655320"/>
                </a:lnTo>
                <a:lnTo>
                  <a:pt x="214715" y="650490"/>
                </a:lnTo>
                <a:close/>
              </a:path>
              <a:path w="316229" h="807720">
                <a:moveTo>
                  <a:pt x="217932" y="647700"/>
                </a:moveTo>
                <a:lnTo>
                  <a:pt x="214715" y="650490"/>
                </a:lnTo>
                <a:lnTo>
                  <a:pt x="214122" y="655320"/>
                </a:lnTo>
                <a:lnTo>
                  <a:pt x="217932" y="647700"/>
                </a:lnTo>
                <a:close/>
              </a:path>
              <a:path w="316229" h="807720">
                <a:moveTo>
                  <a:pt x="217932" y="677020"/>
                </a:moveTo>
                <a:lnTo>
                  <a:pt x="217932" y="647700"/>
                </a:lnTo>
                <a:lnTo>
                  <a:pt x="214122" y="655320"/>
                </a:lnTo>
                <a:lnTo>
                  <a:pt x="214122" y="680325"/>
                </a:lnTo>
                <a:lnTo>
                  <a:pt x="217932" y="677020"/>
                </a:lnTo>
                <a:close/>
              </a:path>
              <a:path w="316229" h="807720">
                <a:moveTo>
                  <a:pt x="309372" y="62542"/>
                </a:moveTo>
                <a:lnTo>
                  <a:pt x="309372" y="21335"/>
                </a:lnTo>
                <a:lnTo>
                  <a:pt x="290745" y="31279"/>
                </a:lnTo>
                <a:lnTo>
                  <a:pt x="214715" y="650490"/>
                </a:lnTo>
                <a:lnTo>
                  <a:pt x="217932" y="647700"/>
                </a:lnTo>
                <a:lnTo>
                  <a:pt x="217932" y="677020"/>
                </a:lnTo>
                <a:lnTo>
                  <a:pt x="232410" y="664464"/>
                </a:lnTo>
                <a:lnTo>
                  <a:pt x="233934" y="662940"/>
                </a:lnTo>
                <a:lnTo>
                  <a:pt x="235458" y="660654"/>
                </a:lnTo>
                <a:lnTo>
                  <a:pt x="236220" y="657606"/>
                </a:lnTo>
                <a:lnTo>
                  <a:pt x="309372" y="62542"/>
                </a:lnTo>
                <a:close/>
              </a:path>
              <a:path w="316229" h="807720">
                <a:moveTo>
                  <a:pt x="309372" y="21335"/>
                </a:moveTo>
                <a:lnTo>
                  <a:pt x="293370" y="9906"/>
                </a:lnTo>
                <a:lnTo>
                  <a:pt x="290745" y="31279"/>
                </a:lnTo>
                <a:lnTo>
                  <a:pt x="309372" y="21335"/>
                </a:lnTo>
                <a:close/>
              </a:path>
            </a:pathLst>
          </a:custGeom>
          <a:solidFill>
            <a:srgbClr val="000000"/>
          </a:solidFill>
        </p:spPr>
        <p:txBody>
          <a:bodyPr wrap="square" lIns="0" tIns="0" rIns="0" bIns="0" rtlCol="0"/>
          <a:lstStyle/>
          <a:p/>
        </p:txBody>
      </p:sp>
      <p:sp>
        <p:nvSpPr>
          <p:cNvPr id="14" name="object 14"/>
          <p:cNvSpPr/>
          <p:nvPr/>
        </p:nvSpPr>
        <p:spPr>
          <a:xfrm>
            <a:off x="5227967" y="3746753"/>
            <a:ext cx="317500" cy="809625"/>
          </a:xfrm>
          <a:custGeom>
            <a:avLst/>
            <a:gdLst/>
            <a:ahLst/>
            <a:cxnLst/>
            <a:rect l="l" t="t" r="r" b="b"/>
            <a:pathLst>
              <a:path w="317500" h="809625">
                <a:moveTo>
                  <a:pt x="316992" y="9144"/>
                </a:moveTo>
                <a:lnTo>
                  <a:pt x="314706" y="4572"/>
                </a:lnTo>
                <a:lnTo>
                  <a:pt x="311658" y="2286"/>
                </a:lnTo>
                <a:lnTo>
                  <a:pt x="307848" y="0"/>
                </a:lnTo>
                <a:lnTo>
                  <a:pt x="303276" y="0"/>
                </a:lnTo>
                <a:lnTo>
                  <a:pt x="300228" y="1524"/>
                </a:lnTo>
                <a:lnTo>
                  <a:pt x="6096" y="158496"/>
                </a:lnTo>
                <a:lnTo>
                  <a:pt x="2286" y="160782"/>
                </a:lnTo>
                <a:lnTo>
                  <a:pt x="0" y="164592"/>
                </a:lnTo>
                <a:lnTo>
                  <a:pt x="0" y="169164"/>
                </a:lnTo>
                <a:lnTo>
                  <a:pt x="16002" y="355102"/>
                </a:lnTo>
                <a:lnTo>
                  <a:pt x="16002" y="178308"/>
                </a:lnTo>
                <a:lnTo>
                  <a:pt x="22098" y="167640"/>
                </a:lnTo>
                <a:lnTo>
                  <a:pt x="22708" y="174729"/>
                </a:lnTo>
                <a:lnTo>
                  <a:pt x="291582" y="31236"/>
                </a:lnTo>
                <a:lnTo>
                  <a:pt x="294132" y="10668"/>
                </a:lnTo>
                <a:lnTo>
                  <a:pt x="310134" y="21336"/>
                </a:lnTo>
                <a:lnTo>
                  <a:pt x="310134" y="62186"/>
                </a:lnTo>
                <a:lnTo>
                  <a:pt x="316230" y="12954"/>
                </a:lnTo>
                <a:lnTo>
                  <a:pt x="316992" y="9144"/>
                </a:lnTo>
                <a:close/>
              </a:path>
              <a:path w="317500" h="809625">
                <a:moveTo>
                  <a:pt x="22708" y="174729"/>
                </a:moveTo>
                <a:lnTo>
                  <a:pt x="22098" y="167640"/>
                </a:lnTo>
                <a:lnTo>
                  <a:pt x="16002" y="178308"/>
                </a:lnTo>
                <a:lnTo>
                  <a:pt x="22708" y="174729"/>
                </a:lnTo>
                <a:close/>
              </a:path>
              <a:path w="317500" h="809625">
                <a:moveTo>
                  <a:pt x="74314" y="774376"/>
                </a:moveTo>
                <a:lnTo>
                  <a:pt x="22708" y="174729"/>
                </a:lnTo>
                <a:lnTo>
                  <a:pt x="16002" y="178308"/>
                </a:lnTo>
                <a:lnTo>
                  <a:pt x="16002" y="355102"/>
                </a:lnTo>
                <a:lnTo>
                  <a:pt x="54102" y="797814"/>
                </a:lnTo>
                <a:lnTo>
                  <a:pt x="54102" y="802386"/>
                </a:lnTo>
                <a:lnTo>
                  <a:pt x="57150" y="805434"/>
                </a:lnTo>
                <a:lnTo>
                  <a:pt x="57912" y="805891"/>
                </a:lnTo>
                <a:lnTo>
                  <a:pt x="57912" y="788670"/>
                </a:lnTo>
                <a:lnTo>
                  <a:pt x="74314" y="774376"/>
                </a:lnTo>
                <a:close/>
              </a:path>
              <a:path w="317500" h="809625">
                <a:moveTo>
                  <a:pt x="76200" y="796290"/>
                </a:moveTo>
                <a:lnTo>
                  <a:pt x="74314" y="774376"/>
                </a:lnTo>
                <a:lnTo>
                  <a:pt x="57912" y="788670"/>
                </a:lnTo>
                <a:lnTo>
                  <a:pt x="76200" y="796290"/>
                </a:lnTo>
                <a:close/>
              </a:path>
              <a:path w="317500" h="809625">
                <a:moveTo>
                  <a:pt x="76200" y="802113"/>
                </a:moveTo>
                <a:lnTo>
                  <a:pt x="76200" y="796290"/>
                </a:lnTo>
                <a:lnTo>
                  <a:pt x="57912" y="788670"/>
                </a:lnTo>
                <a:lnTo>
                  <a:pt x="57912" y="805891"/>
                </a:lnTo>
                <a:lnTo>
                  <a:pt x="60960" y="807720"/>
                </a:lnTo>
                <a:lnTo>
                  <a:pt x="64770" y="809244"/>
                </a:lnTo>
                <a:lnTo>
                  <a:pt x="69342" y="808482"/>
                </a:lnTo>
                <a:lnTo>
                  <a:pt x="72390" y="805434"/>
                </a:lnTo>
                <a:lnTo>
                  <a:pt x="76200" y="802113"/>
                </a:lnTo>
                <a:close/>
              </a:path>
              <a:path w="317500" h="809625">
                <a:moveTo>
                  <a:pt x="214613" y="652115"/>
                </a:moveTo>
                <a:lnTo>
                  <a:pt x="74314" y="774376"/>
                </a:lnTo>
                <a:lnTo>
                  <a:pt x="76200" y="796290"/>
                </a:lnTo>
                <a:lnTo>
                  <a:pt x="76200" y="802113"/>
                </a:lnTo>
                <a:lnTo>
                  <a:pt x="214122" y="681924"/>
                </a:lnTo>
                <a:lnTo>
                  <a:pt x="214122" y="656082"/>
                </a:lnTo>
                <a:lnTo>
                  <a:pt x="214613" y="652115"/>
                </a:lnTo>
                <a:close/>
              </a:path>
              <a:path w="317500" h="809625">
                <a:moveTo>
                  <a:pt x="217932" y="649224"/>
                </a:moveTo>
                <a:lnTo>
                  <a:pt x="214613" y="652115"/>
                </a:lnTo>
                <a:lnTo>
                  <a:pt x="214122" y="656082"/>
                </a:lnTo>
                <a:lnTo>
                  <a:pt x="217932" y="649224"/>
                </a:lnTo>
                <a:close/>
              </a:path>
              <a:path w="317500" h="809625">
                <a:moveTo>
                  <a:pt x="217932" y="678604"/>
                </a:moveTo>
                <a:lnTo>
                  <a:pt x="217932" y="649224"/>
                </a:lnTo>
                <a:lnTo>
                  <a:pt x="214122" y="656082"/>
                </a:lnTo>
                <a:lnTo>
                  <a:pt x="214122" y="681924"/>
                </a:lnTo>
                <a:lnTo>
                  <a:pt x="217932" y="678604"/>
                </a:lnTo>
                <a:close/>
              </a:path>
              <a:path w="317500" h="809625">
                <a:moveTo>
                  <a:pt x="310134" y="62186"/>
                </a:moveTo>
                <a:lnTo>
                  <a:pt x="310134" y="21336"/>
                </a:lnTo>
                <a:lnTo>
                  <a:pt x="291582" y="31236"/>
                </a:lnTo>
                <a:lnTo>
                  <a:pt x="214613" y="652115"/>
                </a:lnTo>
                <a:lnTo>
                  <a:pt x="217932" y="649224"/>
                </a:lnTo>
                <a:lnTo>
                  <a:pt x="217932" y="678604"/>
                </a:lnTo>
                <a:lnTo>
                  <a:pt x="232410" y="665988"/>
                </a:lnTo>
                <a:lnTo>
                  <a:pt x="234696" y="664464"/>
                </a:lnTo>
                <a:lnTo>
                  <a:pt x="236220" y="662178"/>
                </a:lnTo>
                <a:lnTo>
                  <a:pt x="236220" y="659130"/>
                </a:lnTo>
                <a:lnTo>
                  <a:pt x="310134" y="62186"/>
                </a:lnTo>
                <a:close/>
              </a:path>
              <a:path w="317500" h="809625">
                <a:moveTo>
                  <a:pt x="310134" y="21336"/>
                </a:moveTo>
                <a:lnTo>
                  <a:pt x="294132" y="10668"/>
                </a:lnTo>
                <a:lnTo>
                  <a:pt x="291582" y="31236"/>
                </a:lnTo>
                <a:lnTo>
                  <a:pt x="310134" y="21336"/>
                </a:lnTo>
                <a:close/>
              </a:path>
            </a:pathLst>
          </a:custGeom>
          <a:solidFill>
            <a:srgbClr val="000000"/>
          </a:solidFill>
        </p:spPr>
        <p:txBody>
          <a:bodyPr wrap="square" lIns="0" tIns="0" rIns="0" bIns="0" rtlCol="0"/>
          <a:lstStyle/>
          <a:p/>
        </p:txBody>
      </p:sp>
      <p:sp>
        <p:nvSpPr>
          <p:cNvPr id="15" name="object 15"/>
          <p:cNvSpPr/>
          <p:nvPr/>
        </p:nvSpPr>
        <p:spPr>
          <a:xfrm>
            <a:off x="5291975" y="3463290"/>
            <a:ext cx="116205" cy="348615"/>
          </a:xfrm>
          <a:custGeom>
            <a:avLst/>
            <a:gdLst/>
            <a:ahLst/>
            <a:cxnLst/>
            <a:rect l="l" t="t" r="r" b="b"/>
            <a:pathLst>
              <a:path w="116204" h="348614">
                <a:moveTo>
                  <a:pt x="115823" y="173736"/>
                </a:moveTo>
                <a:lnTo>
                  <a:pt x="111275" y="106084"/>
                </a:lnTo>
                <a:lnTo>
                  <a:pt x="98869" y="50863"/>
                </a:lnTo>
                <a:lnTo>
                  <a:pt x="80462" y="13644"/>
                </a:lnTo>
                <a:lnTo>
                  <a:pt x="57911" y="0"/>
                </a:lnTo>
                <a:lnTo>
                  <a:pt x="35361" y="13644"/>
                </a:lnTo>
                <a:lnTo>
                  <a:pt x="16954" y="50863"/>
                </a:lnTo>
                <a:lnTo>
                  <a:pt x="4548" y="106084"/>
                </a:lnTo>
                <a:lnTo>
                  <a:pt x="0" y="173736"/>
                </a:lnTo>
                <a:lnTo>
                  <a:pt x="4548" y="241827"/>
                </a:lnTo>
                <a:lnTo>
                  <a:pt x="16954" y="297275"/>
                </a:lnTo>
                <a:lnTo>
                  <a:pt x="35361" y="334577"/>
                </a:lnTo>
                <a:lnTo>
                  <a:pt x="57912" y="348234"/>
                </a:lnTo>
                <a:lnTo>
                  <a:pt x="80462" y="334577"/>
                </a:lnTo>
                <a:lnTo>
                  <a:pt x="98869" y="297275"/>
                </a:lnTo>
                <a:lnTo>
                  <a:pt x="111275" y="241827"/>
                </a:lnTo>
                <a:lnTo>
                  <a:pt x="115823" y="173736"/>
                </a:lnTo>
                <a:close/>
              </a:path>
            </a:pathLst>
          </a:custGeom>
          <a:solidFill>
            <a:srgbClr val="E6C069"/>
          </a:solidFill>
        </p:spPr>
        <p:txBody>
          <a:bodyPr wrap="square" lIns="0" tIns="0" rIns="0" bIns="0" rtlCol="0"/>
          <a:lstStyle/>
          <a:p/>
        </p:txBody>
      </p:sp>
      <p:sp>
        <p:nvSpPr>
          <p:cNvPr id="16" name="object 16"/>
          <p:cNvSpPr/>
          <p:nvPr/>
        </p:nvSpPr>
        <p:spPr>
          <a:xfrm>
            <a:off x="5280545" y="3451859"/>
            <a:ext cx="137795" cy="370840"/>
          </a:xfrm>
          <a:custGeom>
            <a:avLst/>
            <a:gdLst/>
            <a:ahLst/>
            <a:cxnLst/>
            <a:rect l="l" t="t" r="r" b="b"/>
            <a:pathLst>
              <a:path w="137795" h="370839">
                <a:moveTo>
                  <a:pt x="137475" y="212658"/>
                </a:moveTo>
                <a:lnTo>
                  <a:pt x="137352" y="156027"/>
                </a:lnTo>
                <a:lnTo>
                  <a:pt x="131329" y="101851"/>
                </a:lnTo>
                <a:lnTo>
                  <a:pt x="119392" y="54877"/>
                </a:lnTo>
                <a:lnTo>
                  <a:pt x="101528" y="19852"/>
                </a:lnTo>
                <a:lnTo>
                  <a:pt x="74675" y="761"/>
                </a:lnTo>
                <a:lnTo>
                  <a:pt x="73151" y="761"/>
                </a:lnTo>
                <a:lnTo>
                  <a:pt x="70103" y="0"/>
                </a:lnTo>
                <a:lnTo>
                  <a:pt x="68580" y="0"/>
                </a:lnTo>
                <a:lnTo>
                  <a:pt x="65531" y="761"/>
                </a:lnTo>
                <a:lnTo>
                  <a:pt x="64007" y="761"/>
                </a:lnTo>
                <a:lnTo>
                  <a:pt x="30615" y="29328"/>
                </a:lnTo>
                <a:lnTo>
                  <a:pt x="12592" y="77176"/>
                </a:lnTo>
                <a:lnTo>
                  <a:pt x="3321" y="128917"/>
                </a:lnTo>
                <a:lnTo>
                  <a:pt x="761" y="167639"/>
                </a:lnTo>
                <a:lnTo>
                  <a:pt x="0" y="185927"/>
                </a:lnTo>
                <a:lnTo>
                  <a:pt x="1524" y="221741"/>
                </a:lnTo>
                <a:lnTo>
                  <a:pt x="5520" y="257816"/>
                </a:lnTo>
                <a:lnTo>
                  <a:pt x="15144" y="303714"/>
                </a:lnTo>
                <a:lnTo>
                  <a:pt x="22860" y="321992"/>
                </a:lnTo>
                <a:lnTo>
                  <a:pt x="22860" y="167639"/>
                </a:lnTo>
                <a:lnTo>
                  <a:pt x="24782" y="136265"/>
                </a:lnTo>
                <a:lnTo>
                  <a:pt x="32394" y="90501"/>
                </a:lnTo>
                <a:lnTo>
                  <a:pt x="46287" y="47112"/>
                </a:lnTo>
                <a:lnTo>
                  <a:pt x="67055" y="22859"/>
                </a:lnTo>
                <a:lnTo>
                  <a:pt x="72389" y="22859"/>
                </a:lnTo>
                <a:lnTo>
                  <a:pt x="91353" y="45290"/>
                </a:lnTo>
                <a:lnTo>
                  <a:pt x="104913" y="83704"/>
                </a:lnTo>
                <a:lnTo>
                  <a:pt x="113033" y="132715"/>
                </a:lnTo>
                <a:lnTo>
                  <a:pt x="115681" y="186937"/>
                </a:lnTo>
                <a:lnTo>
                  <a:pt x="115681" y="323230"/>
                </a:lnTo>
                <a:lnTo>
                  <a:pt x="120078" y="314302"/>
                </a:lnTo>
                <a:lnTo>
                  <a:pt x="131713" y="266999"/>
                </a:lnTo>
                <a:lnTo>
                  <a:pt x="137475" y="212658"/>
                </a:lnTo>
                <a:close/>
              </a:path>
              <a:path w="137795" h="370839">
                <a:moveTo>
                  <a:pt x="68580" y="348233"/>
                </a:moveTo>
                <a:lnTo>
                  <a:pt x="33999" y="287435"/>
                </a:lnTo>
                <a:lnTo>
                  <a:pt x="26396" y="248005"/>
                </a:lnTo>
                <a:lnTo>
                  <a:pt x="22860" y="202691"/>
                </a:lnTo>
                <a:lnTo>
                  <a:pt x="22860" y="321992"/>
                </a:lnTo>
                <a:lnTo>
                  <a:pt x="32817" y="345582"/>
                </a:lnTo>
                <a:lnTo>
                  <a:pt x="60960" y="369569"/>
                </a:lnTo>
                <a:lnTo>
                  <a:pt x="64008" y="370331"/>
                </a:lnTo>
                <a:lnTo>
                  <a:pt x="67056" y="370331"/>
                </a:lnTo>
                <a:lnTo>
                  <a:pt x="67056" y="348233"/>
                </a:lnTo>
                <a:lnTo>
                  <a:pt x="68580" y="348233"/>
                </a:lnTo>
                <a:close/>
              </a:path>
              <a:path w="137795" h="370839">
                <a:moveTo>
                  <a:pt x="71628" y="370331"/>
                </a:moveTo>
                <a:lnTo>
                  <a:pt x="71628" y="348233"/>
                </a:lnTo>
                <a:lnTo>
                  <a:pt x="67056" y="348233"/>
                </a:lnTo>
                <a:lnTo>
                  <a:pt x="67056" y="370331"/>
                </a:lnTo>
                <a:lnTo>
                  <a:pt x="71628" y="370331"/>
                </a:lnTo>
                <a:close/>
              </a:path>
              <a:path w="137795" h="370839">
                <a:moveTo>
                  <a:pt x="115681" y="323230"/>
                </a:moveTo>
                <a:lnTo>
                  <a:pt x="115681" y="186937"/>
                </a:lnTo>
                <a:lnTo>
                  <a:pt x="112822" y="240986"/>
                </a:lnTo>
                <a:lnTo>
                  <a:pt x="104422" y="289475"/>
                </a:lnTo>
                <a:lnTo>
                  <a:pt x="90448" y="327019"/>
                </a:lnTo>
                <a:lnTo>
                  <a:pt x="70866" y="348233"/>
                </a:lnTo>
                <a:lnTo>
                  <a:pt x="71628" y="348233"/>
                </a:lnTo>
                <a:lnTo>
                  <a:pt x="71628" y="370331"/>
                </a:lnTo>
                <a:lnTo>
                  <a:pt x="74676" y="370331"/>
                </a:lnTo>
                <a:lnTo>
                  <a:pt x="79248" y="368807"/>
                </a:lnTo>
                <a:lnTo>
                  <a:pt x="102585" y="349820"/>
                </a:lnTo>
                <a:lnTo>
                  <a:pt x="115681" y="323230"/>
                </a:lnTo>
                <a:close/>
              </a:path>
            </a:pathLst>
          </a:custGeom>
          <a:solidFill>
            <a:srgbClr val="000000"/>
          </a:solidFill>
        </p:spPr>
        <p:txBody>
          <a:bodyPr wrap="square" lIns="0" tIns="0" rIns="0" bIns="0" rtlCol="0"/>
          <a:lstStyle/>
          <a:p/>
        </p:txBody>
      </p:sp>
      <p:sp>
        <p:nvSpPr>
          <p:cNvPr id="17" name="object 17"/>
          <p:cNvSpPr/>
          <p:nvPr/>
        </p:nvSpPr>
        <p:spPr>
          <a:xfrm>
            <a:off x="5271401" y="3444842"/>
            <a:ext cx="155575" cy="386080"/>
          </a:xfrm>
          <a:custGeom>
            <a:avLst/>
            <a:gdLst/>
            <a:ahLst/>
            <a:cxnLst/>
            <a:rect l="l" t="t" r="r" b="b"/>
            <a:pathLst>
              <a:path w="155575" h="386079">
                <a:moveTo>
                  <a:pt x="155448" y="211233"/>
                </a:moveTo>
                <a:lnTo>
                  <a:pt x="155448" y="173133"/>
                </a:lnTo>
                <a:lnTo>
                  <a:pt x="153924" y="154845"/>
                </a:lnTo>
                <a:lnTo>
                  <a:pt x="147270" y="103346"/>
                </a:lnTo>
                <a:lnTo>
                  <a:pt x="136329" y="62105"/>
                </a:lnTo>
                <a:lnTo>
                  <a:pt x="105361" y="10452"/>
                </a:lnTo>
                <a:lnTo>
                  <a:pt x="68576" y="0"/>
                </a:lnTo>
                <a:lnTo>
                  <a:pt x="50365" y="10258"/>
                </a:lnTo>
                <a:lnTo>
                  <a:pt x="19025" y="61812"/>
                </a:lnTo>
                <a:lnTo>
                  <a:pt x="7786" y="103137"/>
                </a:lnTo>
                <a:lnTo>
                  <a:pt x="761" y="154845"/>
                </a:lnTo>
                <a:lnTo>
                  <a:pt x="0" y="173895"/>
                </a:lnTo>
                <a:lnTo>
                  <a:pt x="0" y="211995"/>
                </a:lnTo>
                <a:lnTo>
                  <a:pt x="5334" y="265335"/>
                </a:lnTo>
                <a:lnTo>
                  <a:pt x="22098" y="328467"/>
                </a:lnTo>
                <a:lnTo>
                  <a:pt x="22098" y="173895"/>
                </a:lnTo>
                <a:lnTo>
                  <a:pt x="25145" y="139605"/>
                </a:lnTo>
                <a:lnTo>
                  <a:pt x="28704" y="112729"/>
                </a:lnTo>
                <a:lnTo>
                  <a:pt x="39042" y="73134"/>
                </a:lnTo>
                <a:lnTo>
                  <a:pt x="55767" y="37247"/>
                </a:lnTo>
                <a:lnTo>
                  <a:pt x="78485" y="21495"/>
                </a:lnTo>
                <a:lnTo>
                  <a:pt x="80009" y="21495"/>
                </a:lnTo>
                <a:lnTo>
                  <a:pt x="119881" y="84503"/>
                </a:lnTo>
                <a:lnTo>
                  <a:pt x="128683" y="126130"/>
                </a:lnTo>
                <a:lnTo>
                  <a:pt x="133350" y="174657"/>
                </a:lnTo>
                <a:lnTo>
                  <a:pt x="133350" y="326510"/>
                </a:lnTo>
                <a:lnTo>
                  <a:pt x="141998" y="304597"/>
                </a:lnTo>
                <a:lnTo>
                  <a:pt x="151928" y="253077"/>
                </a:lnTo>
                <a:lnTo>
                  <a:pt x="155448" y="211233"/>
                </a:lnTo>
                <a:close/>
              </a:path>
              <a:path w="155575" h="386079">
                <a:moveTo>
                  <a:pt x="133350" y="326510"/>
                </a:moveTo>
                <a:lnTo>
                  <a:pt x="133350" y="211233"/>
                </a:lnTo>
                <a:lnTo>
                  <a:pt x="128954" y="258285"/>
                </a:lnTo>
                <a:lnTo>
                  <a:pt x="120601" y="298798"/>
                </a:lnTo>
                <a:lnTo>
                  <a:pt x="109172" y="330940"/>
                </a:lnTo>
                <a:lnTo>
                  <a:pt x="95542" y="352882"/>
                </a:lnTo>
                <a:lnTo>
                  <a:pt x="80592" y="362793"/>
                </a:lnTo>
                <a:lnTo>
                  <a:pt x="65198" y="358843"/>
                </a:lnTo>
                <a:lnTo>
                  <a:pt x="50241" y="339202"/>
                </a:lnTo>
                <a:lnTo>
                  <a:pt x="36597" y="302038"/>
                </a:lnTo>
                <a:lnTo>
                  <a:pt x="25146" y="245523"/>
                </a:lnTo>
                <a:lnTo>
                  <a:pt x="22098" y="210471"/>
                </a:lnTo>
                <a:lnTo>
                  <a:pt x="22098" y="328467"/>
                </a:lnTo>
                <a:lnTo>
                  <a:pt x="26503" y="341073"/>
                </a:lnTo>
                <a:lnTo>
                  <a:pt x="49752" y="374514"/>
                </a:lnTo>
                <a:lnTo>
                  <a:pt x="83058" y="385731"/>
                </a:lnTo>
                <a:lnTo>
                  <a:pt x="88392" y="384207"/>
                </a:lnTo>
                <a:lnTo>
                  <a:pt x="92964" y="382683"/>
                </a:lnTo>
                <a:lnTo>
                  <a:pt x="123172" y="352297"/>
                </a:lnTo>
                <a:lnTo>
                  <a:pt x="133350" y="326510"/>
                </a:lnTo>
                <a:close/>
              </a:path>
            </a:pathLst>
          </a:custGeom>
          <a:solidFill>
            <a:srgbClr val="000000"/>
          </a:solidFill>
        </p:spPr>
        <p:txBody>
          <a:bodyPr wrap="square" lIns="0" tIns="0" rIns="0" bIns="0" rtlCol="0"/>
          <a:lstStyle/>
          <a:p/>
        </p:txBody>
      </p:sp>
      <p:sp>
        <p:nvSpPr>
          <p:cNvPr id="18" name="object 18"/>
          <p:cNvSpPr/>
          <p:nvPr/>
        </p:nvSpPr>
        <p:spPr>
          <a:xfrm>
            <a:off x="4835537" y="3929634"/>
            <a:ext cx="424815" cy="356235"/>
          </a:xfrm>
          <a:custGeom>
            <a:avLst/>
            <a:gdLst/>
            <a:ahLst/>
            <a:cxnLst/>
            <a:rect l="l" t="t" r="r" b="b"/>
            <a:pathLst>
              <a:path w="424814" h="356235">
                <a:moveTo>
                  <a:pt x="297838" y="281527"/>
                </a:moveTo>
                <a:lnTo>
                  <a:pt x="10668" y="332993"/>
                </a:lnTo>
                <a:lnTo>
                  <a:pt x="4572" y="334517"/>
                </a:lnTo>
                <a:lnTo>
                  <a:pt x="0" y="339852"/>
                </a:lnTo>
                <a:lnTo>
                  <a:pt x="1524" y="345948"/>
                </a:lnTo>
                <a:lnTo>
                  <a:pt x="2286" y="352043"/>
                </a:lnTo>
                <a:lnTo>
                  <a:pt x="8382" y="355853"/>
                </a:lnTo>
                <a:lnTo>
                  <a:pt x="14478" y="355091"/>
                </a:lnTo>
                <a:lnTo>
                  <a:pt x="295656" y="304699"/>
                </a:lnTo>
                <a:lnTo>
                  <a:pt x="295656" y="287273"/>
                </a:lnTo>
                <a:lnTo>
                  <a:pt x="297838" y="281527"/>
                </a:lnTo>
                <a:close/>
              </a:path>
              <a:path w="424814" h="356235">
                <a:moveTo>
                  <a:pt x="304038" y="280415"/>
                </a:moveTo>
                <a:lnTo>
                  <a:pt x="297838" y="281527"/>
                </a:lnTo>
                <a:lnTo>
                  <a:pt x="295656" y="287273"/>
                </a:lnTo>
                <a:lnTo>
                  <a:pt x="304038" y="280415"/>
                </a:lnTo>
                <a:close/>
              </a:path>
              <a:path w="424814" h="356235">
                <a:moveTo>
                  <a:pt x="304038" y="303196"/>
                </a:moveTo>
                <a:lnTo>
                  <a:pt x="304038" y="280415"/>
                </a:lnTo>
                <a:lnTo>
                  <a:pt x="295656" y="287273"/>
                </a:lnTo>
                <a:lnTo>
                  <a:pt x="295656" y="304699"/>
                </a:lnTo>
                <a:lnTo>
                  <a:pt x="304038" y="303196"/>
                </a:lnTo>
                <a:close/>
              </a:path>
              <a:path w="424814" h="356235">
                <a:moveTo>
                  <a:pt x="424434" y="10667"/>
                </a:moveTo>
                <a:lnTo>
                  <a:pt x="422148" y="4571"/>
                </a:lnTo>
                <a:lnTo>
                  <a:pt x="416052" y="2285"/>
                </a:lnTo>
                <a:lnTo>
                  <a:pt x="410718" y="0"/>
                </a:lnTo>
                <a:lnTo>
                  <a:pt x="403860" y="3047"/>
                </a:lnTo>
                <a:lnTo>
                  <a:pt x="401574" y="8381"/>
                </a:lnTo>
                <a:lnTo>
                  <a:pt x="297838" y="281527"/>
                </a:lnTo>
                <a:lnTo>
                  <a:pt x="304038" y="280415"/>
                </a:lnTo>
                <a:lnTo>
                  <a:pt x="304038" y="303196"/>
                </a:lnTo>
                <a:lnTo>
                  <a:pt x="422910" y="16763"/>
                </a:lnTo>
                <a:lnTo>
                  <a:pt x="424434" y="10667"/>
                </a:lnTo>
                <a:close/>
              </a:path>
            </a:pathLst>
          </a:custGeom>
          <a:solidFill>
            <a:srgbClr val="000000"/>
          </a:solidFill>
        </p:spPr>
        <p:txBody>
          <a:bodyPr wrap="square" lIns="0" tIns="0" rIns="0" bIns="0" rtlCol="0"/>
          <a:lstStyle/>
          <a:p/>
        </p:txBody>
      </p:sp>
      <p:sp>
        <p:nvSpPr>
          <p:cNvPr id="19" name="object 19"/>
          <p:cNvSpPr/>
          <p:nvPr/>
        </p:nvSpPr>
        <p:spPr>
          <a:xfrm>
            <a:off x="4826393" y="3919728"/>
            <a:ext cx="425450" cy="356870"/>
          </a:xfrm>
          <a:custGeom>
            <a:avLst/>
            <a:gdLst/>
            <a:ahLst/>
            <a:cxnLst/>
            <a:rect l="l" t="t" r="r" b="b"/>
            <a:pathLst>
              <a:path w="425450" h="356870">
                <a:moveTo>
                  <a:pt x="298168" y="282212"/>
                </a:moveTo>
                <a:lnTo>
                  <a:pt x="9906" y="332993"/>
                </a:lnTo>
                <a:lnTo>
                  <a:pt x="3810" y="334517"/>
                </a:lnTo>
                <a:lnTo>
                  <a:pt x="0" y="339852"/>
                </a:lnTo>
                <a:lnTo>
                  <a:pt x="1524" y="352043"/>
                </a:lnTo>
                <a:lnTo>
                  <a:pt x="7620" y="356616"/>
                </a:lnTo>
                <a:lnTo>
                  <a:pt x="13716" y="355091"/>
                </a:lnTo>
                <a:lnTo>
                  <a:pt x="295656" y="305423"/>
                </a:lnTo>
                <a:lnTo>
                  <a:pt x="295656" y="288797"/>
                </a:lnTo>
                <a:lnTo>
                  <a:pt x="298168" y="282212"/>
                </a:lnTo>
                <a:close/>
              </a:path>
              <a:path w="425450" h="356870">
                <a:moveTo>
                  <a:pt x="304038" y="281177"/>
                </a:moveTo>
                <a:lnTo>
                  <a:pt x="298168" y="282212"/>
                </a:lnTo>
                <a:lnTo>
                  <a:pt x="295656" y="288797"/>
                </a:lnTo>
                <a:lnTo>
                  <a:pt x="304038" y="281177"/>
                </a:lnTo>
                <a:close/>
              </a:path>
              <a:path w="425450" h="356870">
                <a:moveTo>
                  <a:pt x="304038" y="303947"/>
                </a:moveTo>
                <a:lnTo>
                  <a:pt x="304038" y="281177"/>
                </a:lnTo>
                <a:lnTo>
                  <a:pt x="295656" y="288797"/>
                </a:lnTo>
                <a:lnTo>
                  <a:pt x="295656" y="305423"/>
                </a:lnTo>
                <a:lnTo>
                  <a:pt x="304038" y="303947"/>
                </a:lnTo>
                <a:close/>
              </a:path>
              <a:path w="425450" h="356870">
                <a:moveTo>
                  <a:pt x="425196" y="10667"/>
                </a:moveTo>
                <a:lnTo>
                  <a:pt x="422910" y="4571"/>
                </a:lnTo>
                <a:lnTo>
                  <a:pt x="416814" y="2285"/>
                </a:lnTo>
                <a:lnTo>
                  <a:pt x="411480" y="0"/>
                </a:lnTo>
                <a:lnTo>
                  <a:pt x="404622" y="3047"/>
                </a:lnTo>
                <a:lnTo>
                  <a:pt x="298168" y="282212"/>
                </a:lnTo>
                <a:lnTo>
                  <a:pt x="304038" y="281177"/>
                </a:lnTo>
                <a:lnTo>
                  <a:pt x="304038" y="303947"/>
                </a:lnTo>
                <a:lnTo>
                  <a:pt x="307848" y="303275"/>
                </a:lnTo>
                <a:lnTo>
                  <a:pt x="311658" y="302513"/>
                </a:lnTo>
                <a:lnTo>
                  <a:pt x="315468" y="300227"/>
                </a:lnTo>
                <a:lnTo>
                  <a:pt x="316230" y="296417"/>
                </a:lnTo>
                <a:lnTo>
                  <a:pt x="423672" y="16763"/>
                </a:lnTo>
                <a:lnTo>
                  <a:pt x="425196" y="10667"/>
                </a:lnTo>
                <a:close/>
              </a:path>
            </a:pathLst>
          </a:custGeom>
          <a:solidFill>
            <a:srgbClr val="000000"/>
          </a:solidFill>
        </p:spPr>
        <p:txBody>
          <a:bodyPr wrap="square" lIns="0" tIns="0" rIns="0" bIns="0" rtlCol="0"/>
          <a:lstStyle/>
          <a:p/>
        </p:txBody>
      </p:sp>
      <p:sp>
        <p:nvSpPr>
          <p:cNvPr id="20" name="object 20"/>
          <p:cNvSpPr/>
          <p:nvPr/>
        </p:nvSpPr>
        <p:spPr>
          <a:xfrm>
            <a:off x="2614307" y="2658641"/>
            <a:ext cx="2122170" cy="2202156"/>
          </a:xfrm>
          <a:prstGeom prst="rect">
            <a:avLst/>
          </a:prstGeom>
          <a:blipFill>
            <a:blip r:embed="rId2" cstate="print"/>
            <a:stretch>
              <a:fillRect/>
            </a:stretch>
          </a:blipFill>
        </p:spPr>
        <p:txBody>
          <a:bodyPr wrap="square" lIns="0" tIns="0" rIns="0" bIns="0" rtlCol="0"/>
          <a:lstStyle/>
          <a:p/>
        </p:txBody>
      </p:sp>
      <p:sp>
        <p:nvSpPr>
          <p:cNvPr id="21" name="object 21"/>
          <p:cNvSpPr txBox="1"/>
          <p:nvPr/>
        </p:nvSpPr>
        <p:spPr>
          <a:xfrm>
            <a:off x="2984125" y="2413508"/>
            <a:ext cx="629285" cy="266065"/>
          </a:xfrm>
          <a:prstGeom prst="rect">
            <a:avLst/>
          </a:prstGeom>
        </p:spPr>
        <p:txBody>
          <a:bodyPr wrap="square" lIns="0" tIns="15875" rIns="0" bIns="0" rtlCol="0" vert="horz">
            <a:spAutoFit/>
          </a:bodyPr>
          <a:lstStyle/>
          <a:p>
            <a:pPr marL="12700">
              <a:lnSpc>
                <a:spcPct val="100000"/>
              </a:lnSpc>
              <a:spcBef>
                <a:spcPts val="125"/>
              </a:spcBef>
            </a:pPr>
            <a:r>
              <a:rPr dirty="0" sz="1550" spc="25" b="1">
                <a:latin typeface="宋体"/>
                <a:cs typeface="宋体"/>
              </a:rPr>
              <a:t>主持人</a:t>
            </a:r>
            <a:endParaRPr sz="1550">
              <a:latin typeface="宋体"/>
              <a:cs typeface="宋体"/>
            </a:endParaRPr>
          </a:p>
        </p:txBody>
      </p:sp>
      <p:sp>
        <p:nvSpPr>
          <p:cNvPr id="22" name="object 22"/>
          <p:cNvSpPr txBox="1"/>
          <p:nvPr/>
        </p:nvSpPr>
        <p:spPr>
          <a:xfrm>
            <a:off x="4682626" y="2969013"/>
            <a:ext cx="1621790" cy="784225"/>
          </a:xfrm>
          <a:prstGeom prst="rect">
            <a:avLst/>
          </a:prstGeom>
        </p:spPr>
        <p:txBody>
          <a:bodyPr wrap="square" lIns="0" tIns="15875" rIns="0" bIns="0" rtlCol="0" vert="horz">
            <a:spAutoFit/>
          </a:bodyPr>
          <a:lstStyle/>
          <a:p>
            <a:pPr marL="12700">
              <a:lnSpc>
                <a:spcPct val="100000"/>
              </a:lnSpc>
              <a:spcBef>
                <a:spcPts val="125"/>
              </a:spcBef>
            </a:pPr>
            <a:r>
              <a:rPr dirty="0" sz="1550" spc="25">
                <a:latin typeface="宋体"/>
                <a:cs typeface="宋体"/>
              </a:rPr>
              <a:t>作者</a:t>
            </a:r>
            <a:endParaRPr sz="1550">
              <a:latin typeface="宋体"/>
              <a:cs typeface="宋体"/>
            </a:endParaRPr>
          </a:p>
          <a:p>
            <a:pPr>
              <a:lnSpc>
                <a:spcPct val="100000"/>
              </a:lnSpc>
              <a:spcBef>
                <a:spcPts val="35"/>
              </a:spcBef>
            </a:pPr>
            <a:endParaRPr sz="1900">
              <a:latin typeface="Times New Roman"/>
              <a:cs typeface="Times New Roman"/>
            </a:endParaRPr>
          </a:p>
          <a:p>
            <a:pPr marL="807085">
              <a:lnSpc>
                <a:spcPct val="100000"/>
              </a:lnSpc>
            </a:pPr>
            <a:r>
              <a:rPr dirty="0" sz="1550" spc="25">
                <a:latin typeface="宋体"/>
                <a:cs typeface="宋体"/>
              </a:rPr>
              <a:t>列席人员</a:t>
            </a:r>
            <a:endParaRPr sz="1550">
              <a:latin typeface="宋体"/>
              <a:cs typeface="宋体"/>
            </a:endParaRPr>
          </a:p>
        </p:txBody>
      </p:sp>
      <p:sp>
        <p:nvSpPr>
          <p:cNvPr id="23" name="object 23"/>
          <p:cNvSpPr txBox="1"/>
          <p:nvPr/>
        </p:nvSpPr>
        <p:spPr>
          <a:xfrm>
            <a:off x="3836041" y="2507996"/>
            <a:ext cx="629285" cy="266065"/>
          </a:xfrm>
          <a:prstGeom prst="rect">
            <a:avLst/>
          </a:prstGeom>
        </p:spPr>
        <p:txBody>
          <a:bodyPr wrap="square" lIns="0" tIns="15875" rIns="0" bIns="0" rtlCol="0" vert="horz">
            <a:spAutoFit/>
          </a:bodyPr>
          <a:lstStyle/>
          <a:p>
            <a:pPr marL="12700">
              <a:lnSpc>
                <a:spcPct val="100000"/>
              </a:lnSpc>
              <a:spcBef>
                <a:spcPts val="125"/>
              </a:spcBef>
            </a:pPr>
            <a:r>
              <a:rPr dirty="0" sz="1550" spc="25" b="1">
                <a:latin typeface="宋体"/>
                <a:cs typeface="宋体"/>
              </a:rPr>
              <a:t>内审员</a:t>
            </a:r>
            <a:endParaRPr sz="1550">
              <a:latin typeface="宋体"/>
              <a:cs typeface="宋体"/>
            </a:endParaRPr>
          </a:p>
        </p:txBody>
      </p:sp>
      <p:sp>
        <p:nvSpPr>
          <p:cNvPr id="24" name="object 24"/>
          <p:cNvSpPr txBox="1"/>
          <p:nvPr/>
        </p:nvSpPr>
        <p:spPr>
          <a:xfrm>
            <a:off x="1910460" y="3965709"/>
            <a:ext cx="2821305" cy="1149985"/>
          </a:xfrm>
          <a:prstGeom prst="rect">
            <a:avLst/>
          </a:prstGeom>
        </p:spPr>
        <p:txBody>
          <a:bodyPr wrap="square" lIns="0" tIns="15875" rIns="0" bIns="0" rtlCol="0" vert="horz">
            <a:spAutoFit/>
          </a:bodyPr>
          <a:lstStyle/>
          <a:p>
            <a:pPr marL="12700">
              <a:lnSpc>
                <a:spcPct val="100000"/>
              </a:lnSpc>
              <a:spcBef>
                <a:spcPts val="125"/>
              </a:spcBef>
            </a:pPr>
            <a:r>
              <a:rPr dirty="0" sz="1550" spc="25">
                <a:latin typeface="宋体"/>
                <a:cs typeface="宋体"/>
              </a:rPr>
              <a:t>技术专业人员</a:t>
            </a:r>
            <a:endParaRPr sz="1550">
              <a:latin typeface="宋体"/>
              <a:cs typeface="宋体"/>
            </a:endParaRPr>
          </a:p>
          <a:p>
            <a:pPr>
              <a:lnSpc>
                <a:spcPct val="100000"/>
              </a:lnSpc>
            </a:pPr>
            <a:endParaRPr sz="1600">
              <a:latin typeface="Times New Roman"/>
              <a:cs typeface="Times New Roman"/>
            </a:endParaRPr>
          </a:p>
          <a:p>
            <a:pPr algn="ctr" marL="118745">
              <a:lnSpc>
                <a:spcPct val="100000"/>
              </a:lnSpc>
              <a:spcBef>
                <a:spcPts val="1260"/>
              </a:spcBef>
            </a:pPr>
            <a:r>
              <a:rPr dirty="0" sz="1550" spc="25">
                <a:latin typeface="宋体"/>
                <a:cs typeface="宋体"/>
              </a:rPr>
              <a:t>记录员</a:t>
            </a:r>
            <a:endParaRPr sz="1550">
              <a:latin typeface="宋体"/>
              <a:cs typeface="宋体"/>
            </a:endParaRPr>
          </a:p>
          <a:p>
            <a:pPr algn="ctr" marL="2082164">
              <a:lnSpc>
                <a:spcPct val="100000"/>
              </a:lnSpc>
              <a:spcBef>
                <a:spcPts val="330"/>
              </a:spcBef>
            </a:pPr>
            <a:r>
              <a:rPr dirty="0" sz="1400">
                <a:latin typeface="宋体"/>
                <a:cs typeface="宋体"/>
              </a:rPr>
              <a:t>用户代表</a:t>
            </a:r>
            <a:endParaRPr sz="1400">
              <a:latin typeface="宋体"/>
              <a:cs typeface="宋体"/>
            </a:endParaRPr>
          </a:p>
        </p:txBody>
      </p:sp>
      <p:sp>
        <p:nvSpPr>
          <p:cNvPr id="25" name="object 25"/>
          <p:cNvSpPr txBox="1"/>
          <p:nvPr/>
        </p:nvSpPr>
        <p:spPr>
          <a:xfrm>
            <a:off x="1640719" y="5373116"/>
            <a:ext cx="494030" cy="213360"/>
          </a:xfrm>
          <a:prstGeom prst="rect">
            <a:avLst/>
          </a:prstGeom>
        </p:spPr>
        <p:txBody>
          <a:bodyPr wrap="square" lIns="0" tIns="16510" rIns="0" bIns="0" rtlCol="0" vert="horz">
            <a:spAutoFit/>
          </a:bodyPr>
          <a:lstStyle/>
          <a:p>
            <a:pPr marL="12700">
              <a:lnSpc>
                <a:spcPct val="100000"/>
              </a:lnSpc>
              <a:spcBef>
                <a:spcPts val="130"/>
              </a:spcBef>
            </a:pPr>
            <a:r>
              <a:rPr dirty="0" sz="1200" spc="30">
                <a:solidFill>
                  <a:srgbClr val="CC009A"/>
                </a:solidFill>
                <a:latin typeface="宋体"/>
                <a:cs typeface="宋体"/>
              </a:rPr>
              <a:t>不正式</a:t>
            </a:r>
            <a:endParaRPr sz="1200">
              <a:latin typeface="宋体"/>
              <a:cs typeface="宋体"/>
            </a:endParaRPr>
          </a:p>
        </p:txBody>
      </p:sp>
      <p:sp>
        <p:nvSpPr>
          <p:cNvPr id="26" name="object 26"/>
          <p:cNvSpPr txBox="1"/>
          <p:nvPr/>
        </p:nvSpPr>
        <p:spPr>
          <a:xfrm>
            <a:off x="5459100" y="5373116"/>
            <a:ext cx="337820" cy="213360"/>
          </a:xfrm>
          <a:prstGeom prst="rect">
            <a:avLst/>
          </a:prstGeom>
        </p:spPr>
        <p:txBody>
          <a:bodyPr wrap="square" lIns="0" tIns="16510" rIns="0" bIns="0" rtlCol="0" vert="horz">
            <a:spAutoFit/>
          </a:bodyPr>
          <a:lstStyle/>
          <a:p>
            <a:pPr marL="12700">
              <a:lnSpc>
                <a:spcPct val="100000"/>
              </a:lnSpc>
              <a:spcBef>
                <a:spcPts val="130"/>
              </a:spcBef>
            </a:pPr>
            <a:r>
              <a:rPr dirty="0" sz="1200" spc="30">
                <a:solidFill>
                  <a:srgbClr val="CC009A"/>
                </a:solidFill>
                <a:latin typeface="宋体"/>
                <a:cs typeface="宋体"/>
              </a:rPr>
              <a:t>正式</a:t>
            </a:r>
            <a:endParaRPr sz="1200">
              <a:latin typeface="宋体"/>
              <a:cs typeface="宋体"/>
            </a:endParaRPr>
          </a:p>
        </p:txBody>
      </p:sp>
      <p:sp>
        <p:nvSpPr>
          <p:cNvPr id="27" name="object 27"/>
          <p:cNvSpPr txBox="1"/>
          <p:nvPr/>
        </p:nvSpPr>
        <p:spPr>
          <a:xfrm>
            <a:off x="3240153" y="5815830"/>
            <a:ext cx="337820" cy="213360"/>
          </a:xfrm>
          <a:prstGeom prst="rect">
            <a:avLst/>
          </a:prstGeom>
        </p:spPr>
        <p:txBody>
          <a:bodyPr wrap="square" lIns="0" tIns="16510" rIns="0" bIns="0" rtlCol="0" vert="horz">
            <a:spAutoFit/>
          </a:bodyPr>
          <a:lstStyle/>
          <a:p>
            <a:pPr marL="12700">
              <a:lnSpc>
                <a:spcPct val="100000"/>
              </a:lnSpc>
              <a:spcBef>
                <a:spcPts val="130"/>
              </a:spcBef>
            </a:pPr>
            <a:r>
              <a:rPr dirty="0" sz="1200" spc="30">
                <a:solidFill>
                  <a:srgbClr val="77A2BB"/>
                </a:solidFill>
                <a:latin typeface="宋体"/>
                <a:cs typeface="宋体"/>
              </a:rPr>
              <a:t>走读</a:t>
            </a:r>
            <a:endParaRPr sz="1200">
              <a:latin typeface="宋体"/>
              <a:cs typeface="宋体"/>
            </a:endParaRPr>
          </a:p>
        </p:txBody>
      </p:sp>
      <p:sp>
        <p:nvSpPr>
          <p:cNvPr id="28" name="object 28"/>
          <p:cNvSpPr txBox="1"/>
          <p:nvPr/>
        </p:nvSpPr>
        <p:spPr>
          <a:xfrm>
            <a:off x="5302125" y="5815830"/>
            <a:ext cx="650240" cy="213360"/>
          </a:xfrm>
          <a:prstGeom prst="rect">
            <a:avLst/>
          </a:prstGeom>
        </p:spPr>
        <p:txBody>
          <a:bodyPr wrap="square" lIns="0" tIns="16510" rIns="0" bIns="0" rtlCol="0" vert="horz">
            <a:spAutoFit/>
          </a:bodyPr>
          <a:lstStyle/>
          <a:p>
            <a:pPr marL="12700">
              <a:lnSpc>
                <a:spcPct val="100000"/>
              </a:lnSpc>
              <a:spcBef>
                <a:spcPts val="130"/>
              </a:spcBef>
            </a:pPr>
            <a:r>
              <a:rPr dirty="0" sz="1200" spc="30">
                <a:latin typeface="宋体"/>
                <a:cs typeface="宋体"/>
              </a:rPr>
              <a:t>审查会议</a:t>
            </a:r>
            <a:endParaRPr sz="1200">
              <a:latin typeface="宋体"/>
              <a:cs typeface="宋体"/>
            </a:endParaRPr>
          </a:p>
        </p:txBody>
      </p:sp>
      <p:sp>
        <p:nvSpPr>
          <p:cNvPr id="29" name="object 29"/>
          <p:cNvSpPr/>
          <p:nvPr/>
        </p:nvSpPr>
        <p:spPr>
          <a:xfrm>
            <a:off x="1652663" y="5366765"/>
            <a:ext cx="4385310" cy="722630"/>
          </a:xfrm>
          <a:custGeom>
            <a:avLst/>
            <a:gdLst/>
            <a:ahLst/>
            <a:cxnLst/>
            <a:rect l="l" t="t" r="r" b="b"/>
            <a:pathLst>
              <a:path w="4385310" h="722629">
                <a:moveTo>
                  <a:pt x="842010" y="722376"/>
                </a:moveTo>
                <a:lnTo>
                  <a:pt x="842010" y="0"/>
                </a:lnTo>
                <a:lnTo>
                  <a:pt x="0" y="361188"/>
                </a:lnTo>
                <a:lnTo>
                  <a:pt x="842010" y="722376"/>
                </a:lnTo>
                <a:close/>
              </a:path>
              <a:path w="4385310" h="722629">
                <a:moveTo>
                  <a:pt x="3543300" y="481584"/>
                </a:moveTo>
                <a:lnTo>
                  <a:pt x="3543300" y="240792"/>
                </a:lnTo>
                <a:lnTo>
                  <a:pt x="842010" y="240792"/>
                </a:lnTo>
                <a:lnTo>
                  <a:pt x="842010" y="481584"/>
                </a:lnTo>
                <a:lnTo>
                  <a:pt x="3543300" y="481584"/>
                </a:lnTo>
                <a:close/>
              </a:path>
              <a:path w="4385310" h="722629">
                <a:moveTo>
                  <a:pt x="4385310" y="361188"/>
                </a:moveTo>
                <a:lnTo>
                  <a:pt x="3543300" y="0"/>
                </a:lnTo>
                <a:lnTo>
                  <a:pt x="3543300" y="722376"/>
                </a:lnTo>
                <a:lnTo>
                  <a:pt x="4385310" y="361188"/>
                </a:lnTo>
                <a:close/>
              </a:path>
            </a:pathLst>
          </a:custGeom>
          <a:solidFill>
            <a:srgbClr val="E6C069"/>
          </a:solidFill>
        </p:spPr>
        <p:txBody>
          <a:bodyPr wrap="square" lIns="0" tIns="0" rIns="0" bIns="0" rtlCol="0"/>
          <a:lstStyle/>
          <a:p/>
        </p:txBody>
      </p:sp>
      <p:sp>
        <p:nvSpPr>
          <p:cNvPr id="30" name="object 30"/>
          <p:cNvSpPr/>
          <p:nvPr/>
        </p:nvSpPr>
        <p:spPr>
          <a:xfrm>
            <a:off x="6337439" y="2106167"/>
            <a:ext cx="0" cy="4680585"/>
          </a:xfrm>
          <a:custGeom>
            <a:avLst/>
            <a:gdLst/>
            <a:ahLst/>
            <a:cxnLst/>
            <a:rect l="l" t="t" r="r" b="b"/>
            <a:pathLst>
              <a:path w="0" h="4680584">
                <a:moveTo>
                  <a:pt x="0" y="0"/>
                </a:moveTo>
                <a:lnTo>
                  <a:pt x="0" y="4680204"/>
                </a:lnTo>
              </a:path>
            </a:pathLst>
          </a:custGeom>
          <a:ln w="10668">
            <a:solidFill>
              <a:srgbClr val="91AC4E"/>
            </a:solidFill>
          </a:ln>
        </p:spPr>
        <p:txBody>
          <a:bodyPr wrap="square" lIns="0" tIns="0" rIns="0" bIns="0" rtlCol="0"/>
          <a:lstStyle/>
          <a:p/>
        </p:txBody>
      </p:sp>
      <p:sp>
        <p:nvSpPr>
          <p:cNvPr id="31" name="object 31"/>
          <p:cNvSpPr/>
          <p:nvPr/>
        </p:nvSpPr>
        <p:spPr>
          <a:xfrm>
            <a:off x="6315328" y="2106167"/>
            <a:ext cx="0" cy="4680585"/>
          </a:xfrm>
          <a:custGeom>
            <a:avLst/>
            <a:gdLst/>
            <a:ahLst/>
            <a:cxnLst/>
            <a:rect l="l" t="t" r="r" b="b"/>
            <a:pathLst>
              <a:path w="0" h="4680584">
                <a:moveTo>
                  <a:pt x="0" y="0"/>
                </a:moveTo>
                <a:lnTo>
                  <a:pt x="0" y="4680204"/>
                </a:lnTo>
              </a:path>
            </a:pathLst>
          </a:custGeom>
          <a:ln w="10668">
            <a:solidFill>
              <a:srgbClr val="91AC4E"/>
            </a:solidFill>
          </a:ln>
        </p:spPr>
        <p:txBody>
          <a:bodyPr wrap="square" lIns="0" tIns="0" rIns="0" bIns="0" rtlCol="0"/>
          <a:lstStyle/>
          <a:p/>
        </p:txBody>
      </p:sp>
      <p:sp>
        <p:nvSpPr>
          <p:cNvPr id="32" name="object 32"/>
          <p:cNvSpPr txBox="1"/>
          <p:nvPr/>
        </p:nvSpPr>
        <p:spPr>
          <a:xfrm>
            <a:off x="7325239" y="5467603"/>
            <a:ext cx="1098550" cy="346710"/>
          </a:xfrm>
          <a:prstGeom prst="rect">
            <a:avLst/>
          </a:prstGeom>
        </p:spPr>
        <p:txBody>
          <a:bodyPr wrap="square" lIns="0" tIns="13335" rIns="0" bIns="0" rtlCol="0" vert="horz">
            <a:spAutoFit/>
          </a:bodyPr>
          <a:lstStyle/>
          <a:p>
            <a:pPr marL="12700">
              <a:lnSpc>
                <a:spcPct val="100000"/>
              </a:lnSpc>
              <a:spcBef>
                <a:spcPts val="105"/>
              </a:spcBef>
            </a:pPr>
            <a:r>
              <a:rPr dirty="0" u="sng" sz="2100" b="1">
                <a:uFill>
                  <a:solidFill>
                    <a:srgbClr val="000000"/>
                  </a:solidFill>
                </a:uFill>
                <a:latin typeface="宋体"/>
                <a:cs typeface="宋体"/>
              </a:rPr>
              <a:t>运行程序</a:t>
            </a:r>
            <a:endParaRPr sz="2100">
              <a:latin typeface="宋体"/>
              <a:cs typeface="宋体"/>
            </a:endParaRPr>
          </a:p>
        </p:txBody>
      </p:sp>
      <p:sp>
        <p:nvSpPr>
          <p:cNvPr id="33" name="object 33"/>
          <p:cNvSpPr/>
          <p:nvPr/>
        </p:nvSpPr>
        <p:spPr>
          <a:xfrm>
            <a:off x="6642227" y="2641854"/>
            <a:ext cx="2082800" cy="2570987"/>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4036695" cy="560705"/>
          </a:xfrm>
          <a:prstGeom prst="rect"/>
        </p:spPr>
        <p:txBody>
          <a:bodyPr wrap="square" lIns="0" tIns="13970" rIns="0" bIns="0" rtlCol="0" vert="horz">
            <a:spAutoFit/>
          </a:bodyPr>
          <a:lstStyle/>
          <a:p>
            <a:pPr marL="12700">
              <a:lnSpc>
                <a:spcPct val="100000"/>
              </a:lnSpc>
              <a:spcBef>
                <a:spcPts val="110"/>
              </a:spcBef>
            </a:pPr>
            <a:r>
              <a:rPr dirty="0" spc="5"/>
              <a:t>自动测试和手工测试</a:t>
            </a:r>
          </a:p>
        </p:txBody>
      </p:sp>
      <p:sp>
        <p:nvSpPr>
          <p:cNvPr id="3" name="object 3"/>
          <p:cNvSpPr/>
          <p:nvPr/>
        </p:nvSpPr>
        <p:spPr>
          <a:xfrm>
            <a:off x="6993521" y="3228559"/>
            <a:ext cx="1573517" cy="1596424"/>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6337439" y="2106167"/>
            <a:ext cx="0" cy="4680585"/>
          </a:xfrm>
          <a:custGeom>
            <a:avLst/>
            <a:gdLst/>
            <a:ahLst/>
            <a:cxnLst/>
            <a:rect l="l" t="t" r="r" b="b"/>
            <a:pathLst>
              <a:path w="0" h="4680584">
                <a:moveTo>
                  <a:pt x="0" y="0"/>
                </a:moveTo>
                <a:lnTo>
                  <a:pt x="0" y="4680204"/>
                </a:lnTo>
              </a:path>
            </a:pathLst>
          </a:custGeom>
          <a:ln w="10668">
            <a:solidFill>
              <a:srgbClr val="91AC4E"/>
            </a:solidFill>
          </a:ln>
        </p:spPr>
        <p:txBody>
          <a:bodyPr wrap="square" lIns="0" tIns="0" rIns="0" bIns="0" rtlCol="0"/>
          <a:lstStyle/>
          <a:p/>
        </p:txBody>
      </p:sp>
      <p:sp>
        <p:nvSpPr>
          <p:cNvPr id="5" name="object 5"/>
          <p:cNvSpPr/>
          <p:nvPr/>
        </p:nvSpPr>
        <p:spPr>
          <a:xfrm>
            <a:off x="6315328" y="2106167"/>
            <a:ext cx="0" cy="4680585"/>
          </a:xfrm>
          <a:custGeom>
            <a:avLst/>
            <a:gdLst/>
            <a:ahLst/>
            <a:cxnLst/>
            <a:rect l="l" t="t" r="r" b="b"/>
            <a:pathLst>
              <a:path w="0" h="4680584">
                <a:moveTo>
                  <a:pt x="0" y="0"/>
                </a:moveTo>
                <a:lnTo>
                  <a:pt x="0" y="4680204"/>
                </a:lnTo>
              </a:path>
            </a:pathLst>
          </a:custGeom>
          <a:ln w="10668">
            <a:solidFill>
              <a:srgbClr val="91AC4E"/>
            </a:solidFill>
          </a:ln>
        </p:spPr>
        <p:txBody>
          <a:bodyPr wrap="square" lIns="0" tIns="0" rIns="0" bIns="0" rtlCol="0"/>
          <a:lstStyle/>
          <a:p/>
        </p:txBody>
      </p:sp>
      <p:sp>
        <p:nvSpPr>
          <p:cNvPr id="6" name="object 6"/>
          <p:cNvSpPr txBox="1"/>
          <p:nvPr/>
        </p:nvSpPr>
        <p:spPr>
          <a:xfrm>
            <a:off x="7087495" y="5132323"/>
            <a:ext cx="1635125" cy="654685"/>
          </a:xfrm>
          <a:prstGeom prst="rect">
            <a:avLst/>
          </a:prstGeom>
        </p:spPr>
        <p:txBody>
          <a:bodyPr wrap="square" lIns="0" tIns="34290" rIns="0" bIns="0" rtlCol="0" vert="horz">
            <a:spAutoFit/>
          </a:bodyPr>
          <a:lstStyle/>
          <a:p>
            <a:pPr marL="548640" marR="5080" indent="-536575">
              <a:lnSpc>
                <a:spcPts val="2420"/>
              </a:lnSpc>
              <a:spcBef>
                <a:spcPts val="270"/>
              </a:spcBef>
            </a:pPr>
            <a:r>
              <a:rPr dirty="0" u="sng" sz="2100" b="1">
                <a:uFill>
                  <a:solidFill>
                    <a:srgbClr val="000000"/>
                  </a:solidFill>
                </a:uFill>
                <a:latin typeface="宋体"/>
                <a:cs typeface="宋体"/>
              </a:rPr>
              <a:t>手工模拟用户</a:t>
            </a:r>
            <a:r>
              <a:rPr dirty="0" u="sng" sz="2100" spc="-2145" b="1">
                <a:uFill>
                  <a:solidFill>
                    <a:srgbClr val="000000"/>
                  </a:solidFill>
                </a:uFill>
                <a:latin typeface="宋体"/>
                <a:cs typeface="宋体"/>
              </a:rPr>
              <a:t>操 </a:t>
            </a:r>
            <a:r>
              <a:rPr dirty="0" u="sng" sz="2100" b="1">
                <a:uFill>
                  <a:solidFill>
                    <a:srgbClr val="000000"/>
                  </a:solidFill>
                </a:uFill>
                <a:latin typeface="宋体"/>
                <a:cs typeface="宋体"/>
              </a:rPr>
              <a:t>作</a:t>
            </a:r>
            <a:endParaRPr sz="2100">
              <a:latin typeface="宋体"/>
              <a:cs typeface="宋体"/>
            </a:endParaRPr>
          </a:p>
        </p:txBody>
      </p:sp>
      <p:sp>
        <p:nvSpPr>
          <p:cNvPr id="7" name="object 7"/>
          <p:cNvSpPr/>
          <p:nvPr/>
        </p:nvSpPr>
        <p:spPr>
          <a:xfrm>
            <a:off x="2451239" y="2510789"/>
            <a:ext cx="3118104" cy="2337816"/>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2311031" y="5005578"/>
            <a:ext cx="3528059" cy="848106"/>
          </a:xfrm>
          <a:prstGeom prst="rect">
            <a:avLst/>
          </a:prstGeom>
          <a:blipFill>
            <a:blip r:embed="rId4" cstate="print"/>
            <a:stretch>
              <a:fillRect/>
            </a:stretch>
          </a:blipFill>
        </p:spPr>
        <p:txBody>
          <a:bodyPr wrap="square" lIns="0" tIns="0" rIns="0" bIns="0" rtlCol="0"/>
          <a:lstStyle/>
          <a:p/>
        </p:txBody>
      </p:sp>
      <p:sp>
        <p:nvSpPr>
          <p:cNvPr id="9" name="object 9"/>
          <p:cNvSpPr/>
          <p:nvPr/>
        </p:nvSpPr>
        <p:spPr>
          <a:xfrm>
            <a:off x="2758325" y="5326379"/>
            <a:ext cx="284225" cy="217170"/>
          </a:xfrm>
          <a:prstGeom prst="rect">
            <a:avLst/>
          </a:prstGeom>
          <a:blipFill>
            <a:blip r:embed="rId5" cstate="print"/>
            <a:stretch>
              <a:fillRect/>
            </a:stretch>
          </a:blipFill>
        </p:spPr>
        <p:txBody>
          <a:bodyPr wrap="square" lIns="0" tIns="0" rIns="0" bIns="0" rtlCol="0"/>
          <a:lstStyle/>
          <a:p/>
        </p:txBody>
      </p:sp>
      <p:sp>
        <p:nvSpPr>
          <p:cNvPr id="10" name="object 10"/>
          <p:cNvSpPr/>
          <p:nvPr/>
        </p:nvSpPr>
        <p:spPr>
          <a:xfrm>
            <a:off x="4052963" y="5358384"/>
            <a:ext cx="284225" cy="217170"/>
          </a:xfrm>
          <a:prstGeom prst="rect">
            <a:avLst/>
          </a:prstGeom>
          <a:blipFill>
            <a:blip r:embed="rId5" cstate="print"/>
            <a:stretch>
              <a:fillRect/>
            </a:stretch>
          </a:blipFill>
        </p:spPr>
        <p:txBody>
          <a:bodyPr wrap="square" lIns="0" tIns="0" rIns="0" bIns="0" rtlCol="0"/>
          <a:lstStyle/>
          <a:p/>
        </p:txBody>
      </p:sp>
      <p:sp>
        <p:nvSpPr>
          <p:cNvPr id="11" name="object 11"/>
          <p:cNvSpPr/>
          <p:nvPr/>
        </p:nvSpPr>
        <p:spPr>
          <a:xfrm>
            <a:off x="5190629" y="5326379"/>
            <a:ext cx="283463" cy="217170"/>
          </a:xfrm>
          <a:prstGeom prst="rect">
            <a:avLst/>
          </a:prstGeom>
          <a:blipFill>
            <a:blip r:embed="rId5" cstate="print"/>
            <a:stretch>
              <a:fillRect/>
            </a:stretch>
          </a:blipFill>
        </p:spPr>
        <p:txBody>
          <a:bodyPr wrap="square" lIns="0" tIns="0" rIns="0" bIns="0" rtlCol="0"/>
          <a:lstStyle/>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3145790" cy="560705"/>
          </a:xfrm>
          <a:prstGeom prst="rect"/>
        </p:spPr>
        <p:txBody>
          <a:bodyPr wrap="square" lIns="0" tIns="13970" rIns="0" bIns="0" rtlCol="0" vert="horz">
            <a:spAutoFit/>
          </a:bodyPr>
          <a:lstStyle/>
          <a:p>
            <a:pPr marL="12700">
              <a:lnSpc>
                <a:spcPct val="100000"/>
              </a:lnSpc>
              <a:spcBef>
                <a:spcPts val="110"/>
              </a:spcBef>
            </a:pPr>
            <a:r>
              <a:rPr dirty="0" spc="10"/>
              <a:t>软件测试的分类</a:t>
            </a:r>
          </a:p>
        </p:txBody>
      </p:sp>
      <p:sp>
        <p:nvSpPr>
          <p:cNvPr id="3" name="object 3"/>
          <p:cNvSpPr txBox="1"/>
          <p:nvPr/>
        </p:nvSpPr>
        <p:spPr>
          <a:xfrm>
            <a:off x="1272673" y="1895731"/>
            <a:ext cx="1939925" cy="3031490"/>
          </a:xfrm>
          <a:prstGeom prst="rect">
            <a:avLst/>
          </a:prstGeom>
        </p:spPr>
        <p:txBody>
          <a:bodyPr wrap="square" lIns="0" tIns="59690" rIns="0" bIns="0" rtlCol="0" vert="horz">
            <a:spAutoFit/>
          </a:bodyPr>
          <a:lstStyle/>
          <a:p>
            <a:pPr marL="349250" indent="-337185">
              <a:lnSpc>
                <a:spcPct val="100000"/>
              </a:lnSpc>
              <a:spcBef>
                <a:spcPts val="470"/>
              </a:spcBef>
              <a:buFont typeface="Franklin Gothic Book"/>
              <a:buChar char="■"/>
              <a:tabLst>
                <a:tab pos="349250" algn="l"/>
                <a:tab pos="349885" algn="l"/>
              </a:tabLst>
            </a:pPr>
            <a:r>
              <a:rPr dirty="0" sz="1750">
                <a:solidFill>
                  <a:srgbClr val="191B0E"/>
                </a:solidFill>
                <a:latin typeface="华文楷体"/>
                <a:cs typeface="华文楷体"/>
              </a:rPr>
              <a:t>按测试阶段分类</a:t>
            </a:r>
            <a:endParaRPr sz="1750">
              <a:latin typeface="华文楷体"/>
              <a:cs typeface="华文楷体"/>
            </a:endParaRPr>
          </a:p>
          <a:p>
            <a:pPr lvl="1" marL="814069" indent="-337820">
              <a:lnSpc>
                <a:spcPct val="100000"/>
              </a:lnSpc>
              <a:spcBef>
                <a:spcPts val="390"/>
              </a:spcBef>
              <a:buSzPct val="94594"/>
              <a:buFont typeface="Franklin Gothic Book"/>
              <a:buChar char="–"/>
              <a:tabLst>
                <a:tab pos="814069" algn="l"/>
                <a:tab pos="814705" algn="l"/>
              </a:tabLst>
            </a:pPr>
            <a:r>
              <a:rPr dirty="0" sz="1850" spc="-100" i="1">
                <a:solidFill>
                  <a:srgbClr val="191B0E"/>
                </a:solidFill>
                <a:latin typeface="华文楷体"/>
                <a:cs typeface="华文楷体"/>
              </a:rPr>
              <a:t>单元测试</a:t>
            </a:r>
            <a:endParaRPr sz="1850">
              <a:latin typeface="华文楷体"/>
              <a:cs typeface="华文楷体"/>
            </a:endParaRPr>
          </a:p>
          <a:p>
            <a:pPr lvl="1" marL="814069" indent="-337820">
              <a:lnSpc>
                <a:spcPct val="100000"/>
              </a:lnSpc>
              <a:spcBef>
                <a:spcPts val="375"/>
              </a:spcBef>
              <a:buSzPct val="94594"/>
              <a:buFont typeface="Franklin Gothic Book"/>
              <a:buChar char="–"/>
              <a:tabLst>
                <a:tab pos="814069" algn="l"/>
                <a:tab pos="814705" algn="l"/>
              </a:tabLst>
            </a:pPr>
            <a:r>
              <a:rPr dirty="0" sz="1850" spc="-100" i="1">
                <a:solidFill>
                  <a:srgbClr val="191B0E"/>
                </a:solidFill>
                <a:latin typeface="华文楷体"/>
                <a:cs typeface="华文楷体"/>
              </a:rPr>
              <a:t>集成测试</a:t>
            </a:r>
            <a:endParaRPr sz="1850">
              <a:latin typeface="华文楷体"/>
              <a:cs typeface="华文楷体"/>
            </a:endParaRPr>
          </a:p>
          <a:p>
            <a:pPr lvl="1" marL="814069" indent="-337185">
              <a:lnSpc>
                <a:spcPct val="100000"/>
              </a:lnSpc>
              <a:spcBef>
                <a:spcPts val="370"/>
              </a:spcBef>
              <a:buSzPct val="94594"/>
              <a:buFont typeface="Franklin Gothic Book"/>
              <a:buChar char="–"/>
              <a:tabLst>
                <a:tab pos="814069" algn="l"/>
                <a:tab pos="814705" algn="l"/>
              </a:tabLst>
            </a:pPr>
            <a:r>
              <a:rPr dirty="0" sz="1850" spc="-100" i="1">
                <a:solidFill>
                  <a:srgbClr val="191B0E"/>
                </a:solidFill>
                <a:latin typeface="华文楷体"/>
                <a:cs typeface="华文楷体"/>
              </a:rPr>
              <a:t>系统测试</a:t>
            </a:r>
            <a:endParaRPr sz="1850">
              <a:latin typeface="华文楷体"/>
              <a:cs typeface="华文楷体"/>
            </a:endParaRPr>
          </a:p>
          <a:p>
            <a:pPr lvl="1" marL="814069" indent="-337185">
              <a:lnSpc>
                <a:spcPct val="100000"/>
              </a:lnSpc>
              <a:spcBef>
                <a:spcPts val="370"/>
              </a:spcBef>
              <a:buSzPct val="94594"/>
              <a:buFont typeface="Franklin Gothic Book"/>
              <a:buChar char="–"/>
              <a:tabLst>
                <a:tab pos="814069" algn="l"/>
                <a:tab pos="814705" algn="l"/>
              </a:tabLst>
            </a:pPr>
            <a:r>
              <a:rPr dirty="0" sz="1850" spc="-100" i="1">
                <a:solidFill>
                  <a:srgbClr val="191B0E"/>
                </a:solidFill>
                <a:latin typeface="华文楷体"/>
                <a:cs typeface="华文楷体"/>
              </a:rPr>
              <a:t>验收测试</a:t>
            </a:r>
            <a:endParaRPr sz="1850">
              <a:latin typeface="华文楷体"/>
              <a:cs typeface="华文楷体"/>
            </a:endParaRPr>
          </a:p>
          <a:p>
            <a:pPr marL="349250" indent="-337185">
              <a:lnSpc>
                <a:spcPct val="100000"/>
              </a:lnSpc>
              <a:spcBef>
                <a:spcPts val="910"/>
              </a:spcBef>
              <a:buFont typeface="Franklin Gothic Book"/>
              <a:buChar char="■"/>
              <a:tabLst>
                <a:tab pos="349250" algn="l"/>
                <a:tab pos="349885" algn="l"/>
              </a:tabLst>
            </a:pPr>
            <a:r>
              <a:rPr dirty="0" sz="1750">
                <a:solidFill>
                  <a:srgbClr val="191B0E"/>
                </a:solidFill>
                <a:latin typeface="华文楷体"/>
                <a:cs typeface="华文楷体"/>
              </a:rPr>
              <a:t>按实施组织分类</a:t>
            </a:r>
            <a:endParaRPr sz="1750">
              <a:latin typeface="华文楷体"/>
              <a:cs typeface="华文楷体"/>
            </a:endParaRPr>
          </a:p>
          <a:p>
            <a:pPr lvl="1" marL="814069" indent="-337185">
              <a:lnSpc>
                <a:spcPct val="100000"/>
              </a:lnSpc>
              <a:spcBef>
                <a:spcPts val="395"/>
              </a:spcBef>
              <a:buSzPct val="94594"/>
              <a:buFont typeface="Franklin Gothic Book"/>
              <a:buChar char="–"/>
              <a:tabLst>
                <a:tab pos="814069" algn="l"/>
                <a:tab pos="814705" algn="l"/>
              </a:tabLst>
            </a:pPr>
            <a:r>
              <a:rPr dirty="0" sz="1850" spc="-100" i="1">
                <a:solidFill>
                  <a:srgbClr val="191B0E"/>
                </a:solidFill>
                <a:latin typeface="华文楷体"/>
                <a:cs typeface="华文楷体"/>
              </a:rPr>
              <a:t>开发方测试</a:t>
            </a:r>
            <a:endParaRPr sz="1850">
              <a:latin typeface="华文楷体"/>
              <a:cs typeface="华文楷体"/>
            </a:endParaRPr>
          </a:p>
          <a:p>
            <a:pPr lvl="1" marL="814069" indent="-337185">
              <a:lnSpc>
                <a:spcPct val="100000"/>
              </a:lnSpc>
              <a:spcBef>
                <a:spcPts val="370"/>
              </a:spcBef>
              <a:buSzPct val="94594"/>
              <a:buFont typeface="Franklin Gothic Book"/>
              <a:buChar char="–"/>
              <a:tabLst>
                <a:tab pos="814069" algn="l"/>
                <a:tab pos="814705" algn="l"/>
              </a:tabLst>
            </a:pPr>
            <a:r>
              <a:rPr dirty="0" sz="1850" spc="-100" i="1">
                <a:solidFill>
                  <a:srgbClr val="191B0E"/>
                </a:solidFill>
                <a:latin typeface="华文楷体"/>
                <a:cs typeface="华文楷体"/>
              </a:rPr>
              <a:t>用户方测试</a:t>
            </a:r>
            <a:endParaRPr sz="1850">
              <a:latin typeface="华文楷体"/>
              <a:cs typeface="华文楷体"/>
            </a:endParaRPr>
          </a:p>
          <a:p>
            <a:pPr lvl="1" marL="814069" indent="-337185">
              <a:lnSpc>
                <a:spcPct val="100000"/>
              </a:lnSpc>
              <a:spcBef>
                <a:spcPts val="375"/>
              </a:spcBef>
              <a:buSzPct val="94594"/>
              <a:buFont typeface="Franklin Gothic Book"/>
              <a:buChar char="–"/>
              <a:tabLst>
                <a:tab pos="814069" algn="l"/>
                <a:tab pos="814705" algn="l"/>
              </a:tabLst>
            </a:pPr>
            <a:r>
              <a:rPr dirty="0" sz="1850" spc="-100" i="1">
                <a:solidFill>
                  <a:srgbClr val="191B0E"/>
                </a:solidFill>
                <a:latin typeface="华文楷体"/>
                <a:cs typeface="华文楷体"/>
              </a:rPr>
              <a:t>第三方测试</a:t>
            </a:r>
            <a:endParaRPr sz="1850">
              <a:latin typeface="华文楷体"/>
              <a:cs typeface="华文楷体"/>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3145790" cy="560705"/>
          </a:xfrm>
          <a:prstGeom prst="rect"/>
        </p:spPr>
        <p:txBody>
          <a:bodyPr wrap="square" lIns="0" tIns="13970" rIns="0" bIns="0" rtlCol="0" vert="horz">
            <a:spAutoFit/>
          </a:bodyPr>
          <a:lstStyle/>
          <a:p>
            <a:pPr marL="12700">
              <a:lnSpc>
                <a:spcPct val="100000"/>
              </a:lnSpc>
              <a:spcBef>
                <a:spcPts val="110"/>
              </a:spcBef>
            </a:pPr>
            <a:r>
              <a:rPr dirty="0" spc="10"/>
              <a:t>软件测试的分类</a:t>
            </a:r>
          </a:p>
        </p:txBody>
      </p:sp>
      <p:sp>
        <p:nvSpPr>
          <p:cNvPr id="3" name="object 3"/>
          <p:cNvSpPr txBox="1"/>
          <p:nvPr/>
        </p:nvSpPr>
        <p:spPr>
          <a:xfrm>
            <a:off x="1272673" y="1898519"/>
            <a:ext cx="2409190" cy="4090670"/>
          </a:xfrm>
          <a:prstGeom prst="rect">
            <a:avLst/>
          </a:prstGeom>
        </p:spPr>
        <p:txBody>
          <a:bodyPr wrap="square" lIns="0" tIns="38100" rIns="0" bIns="0" rtlCol="0" vert="horz">
            <a:spAutoFit/>
          </a:bodyPr>
          <a:lstStyle/>
          <a:p>
            <a:pPr marL="349250" indent="-337185">
              <a:lnSpc>
                <a:spcPct val="100000"/>
              </a:lnSpc>
              <a:spcBef>
                <a:spcPts val="300"/>
              </a:spcBef>
              <a:buFont typeface="Franklin Gothic Book"/>
              <a:buChar char="■"/>
              <a:tabLst>
                <a:tab pos="349250" algn="l"/>
                <a:tab pos="349885" algn="l"/>
              </a:tabLst>
            </a:pPr>
            <a:r>
              <a:rPr dirty="0" sz="1650" spc="15">
                <a:solidFill>
                  <a:srgbClr val="191B0E"/>
                </a:solidFill>
                <a:latin typeface="华文楷体"/>
                <a:cs typeface="华文楷体"/>
              </a:rPr>
              <a:t>按测试目的分类</a:t>
            </a:r>
            <a:endParaRPr sz="1650">
              <a:latin typeface="华文楷体"/>
              <a:cs typeface="华文楷体"/>
            </a:endParaRPr>
          </a:p>
          <a:p>
            <a:pPr lvl="1" marL="814069" indent="-337820">
              <a:lnSpc>
                <a:spcPct val="100000"/>
              </a:lnSpc>
              <a:spcBef>
                <a:spcPts val="215"/>
              </a:spcBef>
              <a:buSzPct val="94285"/>
              <a:buFont typeface="Franklin Gothic Book"/>
              <a:buChar char="–"/>
              <a:tabLst>
                <a:tab pos="814069" algn="l"/>
                <a:tab pos="814705" algn="l"/>
              </a:tabLst>
            </a:pPr>
            <a:r>
              <a:rPr dirty="0" sz="1750" spc="-85" i="1">
                <a:solidFill>
                  <a:srgbClr val="191B0E"/>
                </a:solidFill>
                <a:latin typeface="华文楷体"/>
                <a:cs typeface="华文楷体"/>
              </a:rPr>
              <a:t>功能测试</a:t>
            </a:r>
            <a:endParaRPr sz="1750">
              <a:latin typeface="华文楷体"/>
              <a:cs typeface="华文楷体"/>
            </a:endParaRPr>
          </a:p>
          <a:p>
            <a:pPr lvl="1" marL="814069" indent="-337820">
              <a:lnSpc>
                <a:spcPct val="100000"/>
              </a:lnSpc>
              <a:spcBef>
                <a:spcPts val="190"/>
              </a:spcBef>
              <a:buSzPct val="94285"/>
              <a:buFont typeface="Franklin Gothic Book"/>
              <a:buChar char="–"/>
              <a:tabLst>
                <a:tab pos="814069" algn="l"/>
                <a:tab pos="814705" algn="l"/>
              </a:tabLst>
            </a:pPr>
            <a:r>
              <a:rPr dirty="0" sz="1750" spc="-85" i="1">
                <a:solidFill>
                  <a:srgbClr val="191B0E"/>
                </a:solidFill>
                <a:latin typeface="华文楷体"/>
                <a:cs typeface="华文楷体"/>
              </a:rPr>
              <a:t>健壮性测试</a:t>
            </a:r>
            <a:endParaRPr sz="1750">
              <a:latin typeface="华文楷体"/>
              <a:cs typeface="华文楷体"/>
            </a:endParaRPr>
          </a:p>
          <a:p>
            <a:pPr lvl="1" marL="814069" indent="-337185">
              <a:lnSpc>
                <a:spcPct val="100000"/>
              </a:lnSpc>
              <a:spcBef>
                <a:spcPts val="195"/>
              </a:spcBef>
              <a:buSzPct val="94285"/>
              <a:buFont typeface="Franklin Gothic Book"/>
              <a:buChar char="–"/>
              <a:tabLst>
                <a:tab pos="814069" algn="l"/>
                <a:tab pos="814705" algn="l"/>
              </a:tabLst>
            </a:pPr>
            <a:r>
              <a:rPr dirty="0" sz="1750" spc="-85" i="1">
                <a:solidFill>
                  <a:srgbClr val="191B0E"/>
                </a:solidFill>
                <a:latin typeface="华文楷体"/>
                <a:cs typeface="华文楷体"/>
              </a:rPr>
              <a:t>接口测试</a:t>
            </a:r>
            <a:endParaRPr sz="1750">
              <a:latin typeface="华文楷体"/>
              <a:cs typeface="华文楷体"/>
            </a:endParaRPr>
          </a:p>
          <a:p>
            <a:pPr lvl="1" marL="814069" indent="-337185">
              <a:lnSpc>
                <a:spcPct val="100000"/>
              </a:lnSpc>
              <a:spcBef>
                <a:spcPts val="190"/>
              </a:spcBef>
              <a:buSzPct val="94285"/>
              <a:buFont typeface="Franklin Gothic Book"/>
              <a:buChar char="–"/>
              <a:tabLst>
                <a:tab pos="814069" algn="l"/>
                <a:tab pos="814705" algn="l"/>
              </a:tabLst>
            </a:pPr>
            <a:r>
              <a:rPr dirty="0" sz="1750" spc="-85" i="1">
                <a:solidFill>
                  <a:srgbClr val="191B0E"/>
                </a:solidFill>
                <a:latin typeface="华文楷体"/>
                <a:cs typeface="华文楷体"/>
              </a:rPr>
              <a:t>性能测试</a:t>
            </a:r>
            <a:endParaRPr sz="1750">
              <a:latin typeface="华文楷体"/>
              <a:cs typeface="华文楷体"/>
            </a:endParaRPr>
          </a:p>
          <a:p>
            <a:pPr lvl="1" marL="814069" indent="-337185">
              <a:lnSpc>
                <a:spcPct val="100000"/>
              </a:lnSpc>
              <a:spcBef>
                <a:spcPts val="190"/>
              </a:spcBef>
              <a:buSzPct val="94285"/>
              <a:buFont typeface="Franklin Gothic Book"/>
              <a:buChar char="–"/>
              <a:tabLst>
                <a:tab pos="814069" algn="l"/>
                <a:tab pos="814705" algn="l"/>
              </a:tabLst>
            </a:pPr>
            <a:r>
              <a:rPr dirty="0" sz="1750" spc="-85" i="1">
                <a:solidFill>
                  <a:srgbClr val="191B0E"/>
                </a:solidFill>
                <a:latin typeface="华文楷体"/>
                <a:cs typeface="华文楷体"/>
              </a:rPr>
              <a:t>强度测试</a:t>
            </a:r>
            <a:endParaRPr sz="1750">
              <a:latin typeface="华文楷体"/>
              <a:cs typeface="华文楷体"/>
            </a:endParaRPr>
          </a:p>
          <a:p>
            <a:pPr lvl="1" marL="814069" indent="-337185">
              <a:lnSpc>
                <a:spcPct val="100000"/>
              </a:lnSpc>
              <a:spcBef>
                <a:spcPts val="195"/>
              </a:spcBef>
              <a:buSzPct val="94285"/>
              <a:buFont typeface="Franklin Gothic Book"/>
              <a:buChar char="–"/>
              <a:tabLst>
                <a:tab pos="814069" algn="l"/>
                <a:tab pos="814705" algn="l"/>
              </a:tabLst>
            </a:pPr>
            <a:r>
              <a:rPr dirty="0" sz="1750" spc="-85" i="1">
                <a:solidFill>
                  <a:srgbClr val="191B0E"/>
                </a:solidFill>
                <a:latin typeface="华文楷体"/>
                <a:cs typeface="华文楷体"/>
              </a:rPr>
              <a:t>压力测试</a:t>
            </a:r>
            <a:endParaRPr sz="1750">
              <a:latin typeface="华文楷体"/>
              <a:cs typeface="华文楷体"/>
            </a:endParaRPr>
          </a:p>
          <a:p>
            <a:pPr lvl="1" marL="814069" indent="-337185">
              <a:lnSpc>
                <a:spcPct val="100000"/>
              </a:lnSpc>
              <a:spcBef>
                <a:spcPts val="190"/>
              </a:spcBef>
              <a:buSzPct val="94285"/>
              <a:buFont typeface="Franklin Gothic Book"/>
              <a:buChar char="–"/>
              <a:tabLst>
                <a:tab pos="814069" algn="l"/>
                <a:tab pos="814705" algn="l"/>
              </a:tabLst>
            </a:pPr>
            <a:r>
              <a:rPr dirty="0" sz="1750" spc="-85" i="1">
                <a:solidFill>
                  <a:srgbClr val="191B0E"/>
                </a:solidFill>
                <a:latin typeface="华文楷体"/>
                <a:cs typeface="华文楷体"/>
              </a:rPr>
              <a:t>用户界面测试</a:t>
            </a:r>
            <a:endParaRPr sz="1750">
              <a:latin typeface="华文楷体"/>
              <a:cs typeface="华文楷体"/>
            </a:endParaRPr>
          </a:p>
          <a:p>
            <a:pPr lvl="1" marL="814069" indent="-337185">
              <a:lnSpc>
                <a:spcPct val="100000"/>
              </a:lnSpc>
              <a:spcBef>
                <a:spcPts val="200"/>
              </a:spcBef>
              <a:buSzPct val="94285"/>
              <a:buFont typeface="Franklin Gothic Book"/>
              <a:buChar char="–"/>
              <a:tabLst>
                <a:tab pos="814069" algn="l"/>
                <a:tab pos="814705" algn="l"/>
              </a:tabLst>
            </a:pPr>
            <a:r>
              <a:rPr dirty="0" sz="1750" spc="-85" i="1">
                <a:solidFill>
                  <a:srgbClr val="191B0E"/>
                </a:solidFill>
                <a:latin typeface="华文楷体"/>
                <a:cs typeface="华文楷体"/>
              </a:rPr>
              <a:t>安全测试</a:t>
            </a:r>
            <a:endParaRPr sz="1750">
              <a:latin typeface="华文楷体"/>
              <a:cs typeface="华文楷体"/>
            </a:endParaRPr>
          </a:p>
          <a:p>
            <a:pPr lvl="1" marL="814069" indent="-337185">
              <a:lnSpc>
                <a:spcPct val="100000"/>
              </a:lnSpc>
              <a:spcBef>
                <a:spcPts val="190"/>
              </a:spcBef>
              <a:buSzPct val="94285"/>
              <a:buFont typeface="Franklin Gothic Book"/>
              <a:buChar char="–"/>
              <a:tabLst>
                <a:tab pos="814069" algn="l"/>
                <a:tab pos="814705" algn="l"/>
              </a:tabLst>
            </a:pPr>
            <a:r>
              <a:rPr dirty="0" sz="1750" spc="-85" i="1">
                <a:solidFill>
                  <a:srgbClr val="191B0E"/>
                </a:solidFill>
                <a:latin typeface="华文楷体"/>
                <a:cs typeface="华文楷体"/>
              </a:rPr>
              <a:t>可靠性测试</a:t>
            </a:r>
            <a:endParaRPr sz="1750">
              <a:latin typeface="华文楷体"/>
              <a:cs typeface="华文楷体"/>
            </a:endParaRPr>
          </a:p>
          <a:p>
            <a:pPr lvl="1" marL="814069" indent="-337185">
              <a:lnSpc>
                <a:spcPct val="100000"/>
              </a:lnSpc>
              <a:spcBef>
                <a:spcPts val="195"/>
              </a:spcBef>
              <a:buSzPct val="94285"/>
              <a:buFont typeface="Franklin Gothic Book"/>
              <a:buChar char="–"/>
              <a:tabLst>
                <a:tab pos="814069" algn="l"/>
                <a:tab pos="814705" algn="l"/>
              </a:tabLst>
            </a:pPr>
            <a:r>
              <a:rPr dirty="0" sz="1750" spc="-85" i="1">
                <a:solidFill>
                  <a:srgbClr val="191B0E"/>
                </a:solidFill>
                <a:latin typeface="华文楷体"/>
                <a:cs typeface="华文楷体"/>
              </a:rPr>
              <a:t>安装</a:t>
            </a:r>
            <a:r>
              <a:rPr dirty="0" sz="1650" i="1">
                <a:solidFill>
                  <a:srgbClr val="191B0E"/>
                </a:solidFill>
                <a:latin typeface="Franklin Gothic Book"/>
                <a:cs typeface="Franklin Gothic Book"/>
              </a:rPr>
              <a:t>/</a:t>
            </a:r>
            <a:r>
              <a:rPr dirty="0" sz="1750" spc="-85" i="1">
                <a:solidFill>
                  <a:srgbClr val="191B0E"/>
                </a:solidFill>
                <a:latin typeface="华文楷体"/>
                <a:cs typeface="华文楷体"/>
              </a:rPr>
              <a:t>反安装测试</a:t>
            </a:r>
            <a:endParaRPr sz="1750">
              <a:latin typeface="华文楷体"/>
              <a:cs typeface="华文楷体"/>
            </a:endParaRPr>
          </a:p>
          <a:p>
            <a:pPr lvl="1" marL="814069" indent="-337185">
              <a:lnSpc>
                <a:spcPct val="100000"/>
              </a:lnSpc>
              <a:spcBef>
                <a:spcPts val="190"/>
              </a:spcBef>
              <a:buSzPct val="94285"/>
              <a:buFont typeface="Franklin Gothic Book"/>
              <a:buChar char="–"/>
              <a:tabLst>
                <a:tab pos="814069" algn="l"/>
                <a:tab pos="814705" algn="l"/>
              </a:tabLst>
            </a:pPr>
            <a:r>
              <a:rPr dirty="0" sz="1750" spc="-85" i="1">
                <a:solidFill>
                  <a:srgbClr val="191B0E"/>
                </a:solidFill>
                <a:latin typeface="华文楷体"/>
                <a:cs typeface="华文楷体"/>
              </a:rPr>
              <a:t>文档测试</a:t>
            </a:r>
            <a:endParaRPr sz="1750">
              <a:latin typeface="华文楷体"/>
              <a:cs typeface="华文楷体"/>
            </a:endParaRPr>
          </a:p>
          <a:p>
            <a:pPr lvl="1" marL="814069" indent="-337185">
              <a:lnSpc>
                <a:spcPct val="100000"/>
              </a:lnSpc>
              <a:spcBef>
                <a:spcPts val="190"/>
              </a:spcBef>
              <a:buSzPct val="94285"/>
              <a:buFont typeface="Franklin Gothic Book"/>
              <a:buChar char="–"/>
              <a:tabLst>
                <a:tab pos="814069" algn="l"/>
                <a:tab pos="814705" algn="l"/>
              </a:tabLst>
            </a:pPr>
            <a:r>
              <a:rPr dirty="0" sz="1750" spc="-85" i="1">
                <a:solidFill>
                  <a:srgbClr val="191B0E"/>
                </a:solidFill>
                <a:latin typeface="华文楷体"/>
                <a:cs typeface="华文楷体"/>
              </a:rPr>
              <a:t>恢复测试</a:t>
            </a:r>
            <a:endParaRPr sz="1750">
              <a:latin typeface="华文楷体"/>
              <a:cs typeface="华文楷体"/>
            </a:endParaRPr>
          </a:p>
          <a:p>
            <a:pPr lvl="1" marL="814069" indent="-337185">
              <a:lnSpc>
                <a:spcPct val="100000"/>
              </a:lnSpc>
              <a:spcBef>
                <a:spcPts val="195"/>
              </a:spcBef>
              <a:buSzPct val="94285"/>
              <a:buFont typeface="Franklin Gothic Book"/>
              <a:buChar char="–"/>
              <a:tabLst>
                <a:tab pos="814069" algn="l"/>
                <a:tab pos="814705" algn="l"/>
              </a:tabLst>
            </a:pPr>
            <a:r>
              <a:rPr dirty="0" sz="1750" spc="-85" i="1">
                <a:solidFill>
                  <a:srgbClr val="191B0E"/>
                </a:solidFill>
                <a:latin typeface="华文楷体"/>
                <a:cs typeface="华文楷体"/>
              </a:rPr>
              <a:t>兼容性测试</a:t>
            </a:r>
            <a:endParaRPr sz="1750">
              <a:latin typeface="华文楷体"/>
              <a:cs typeface="华文楷体"/>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98853" y="3346196"/>
            <a:ext cx="4033520" cy="987425"/>
          </a:xfrm>
          <a:prstGeom prst="rect"/>
        </p:spPr>
        <p:txBody>
          <a:bodyPr wrap="square" lIns="0" tIns="13970" rIns="0" bIns="0" rtlCol="0" vert="horz">
            <a:spAutoFit/>
          </a:bodyPr>
          <a:lstStyle/>
          <a:p>
            <a:pPr marL="12700">
              <a:lnSpc>
                <a:spcPct val="100000"/>
              </a:lnSpc>
              <a:spcBef>
                <a:spcPts val="110"/>
              </a:spcBef>
            </a:pPr>
            <a:r>
              <a:rPr dirty="0" sz="6300" spc="10">
                <a:solidFill>
                  <a:srgbClr val="EFEDE3"/>
                </a:solidFill>
              </a:rPr>
              <a:t>测试与调试</a:t>
            </a:r>
            <a:endParaRPr sz="63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2254250" cy="560705"/>
          </a:xfrm>
          <a:prstGeom prst="rect"/>
        </p:spPr>
        <p:txBody>
          <a:bodyPr wrap="square" lIns="0" tIns="13970" rIns="0" bIns="0" rtlCol="0" vert="horz">
            <a:spAutoFit/>
          </a:bodyPr>
          <a:lstStyle/>
          <a:p>
            <a:pPr marL="12700">
              <a:lnSpc>
                <a:spcPct val="100000"/>
              </a:lnSpc>
              <a:spcBef>
                <a:spcPts val="110"/>
              </a:spcBef>
            </a:pPr>
            <a:r>
              <a:rPr dirty="0" spc="10"/>
              <a:t>测试的特点</a:t>
            </a:r>
          </a:p>
        </p:txBody>
      </p:sp>
      <p:sp>
        <p:nvSpPr>
          <p:cNvPr id="3" name="object 3"/>
          <p:cNvSpPr txBox="1">
            <a:spLocks noGrp="1"/>
          </p:cNvSpPr>
          <p:nvPr>
            <p:ph type="body" idx="1"/>
          </p:nvPr>
        </p:nvSpPr>
        <p:spPr>
          <a:prstGeom prst="rect"/>
        </p:spPr>
        <p:txBody>
          <a:bodyPr wrap="square" lIns="0" tIns="144740" rIns="0" bIns="0" rtlCol="0" vert="horz">
            <a:spAutoFit/>
          </a:bodyPr>
          <a:lstStyle/>
          <a:p>
            <a:pPr marL="349250" marR="5080" indent="-337185">
              <a:lnSpc>
                <a:spcPts val="2000"/>
              </a:lnSpc>
              <a:spcBef>
                <a:spcPts val="250"/>
              </a:spcBef>
              <a:buFont typeface="Franklin Gothic Book"/>
              <a:buChar char="■"/>
              <a:tabLst>
                <a:tab pos="349250" algn="l"/>
                <a:tab pos="349885" algn="l"/>
              </a:tabLst>
            </a:pPr>
            <a:r>
              <a:rPr dirty="0"/>
              <a:t>测试的目的是增强软件人员对软件正常运行的信心，其过程是从无穷的执行域中 </a:t>
            </a:r>
            <a:r>
              <a:rPr dirty="0"/>
              <a:t>选择有穷的测试用例集来对程序行为进行动态验证</a:t>
            </a:r>
          </a:p>
          <a:p>
            <a:pPr marL="349250" marR="5080" indent="-337185">
              <a:lnSpc>
                <a:spcPts val="2000"/>
              </a:lnSpc>
              <a:spcBef>
                <a:spcPts val="1010"/>
              </a:spcBef>
              <a:buFont typeface="Franklin Gothic Book"/>
              <a:buChar char="■"/>
              <a:tabLst>
                <a:tab pos="349250" algn="l"/>
                <a:tab pos="349885" algn="l"/>
              </a:tabLst>
            </a:pPr>
            <a:r>
              <a:rPr dirty="0"/>
              <a:t>测试人员的目标是通过设计测试用例，花费最少的时间和最小的代价，系统地找 </a:t>
            </a:r>
            <a:r>
              <a:rPr dirty="0"/>
              <a:t>出不同类型的错误</a:t>
            </a:r>
          </a:p>
          <a:p>
            <a:pPr marL="349250" marR="5080" indent="-337185">
              <a:lnSpc>
                <a:spcPts val="2000"/>
              </a:lnSpc>
              <a:spcBef>
                <a:spcPts val="1005"/>
              </a:spcBef>
              <a:buFont typeface="Franklin Gothic Book"/>
              <a:buChar char="■"/>
              <a:tabLst>
                <a:tab pos="349250" algn="l"/>
                <a:tab pos="349885" algn="l"/>
              </a:tabLst>
            </a:pPr>
            <a:r>
              <a:rPr dirty="0"/>
              <a:t>测试是通过运行软件以检测将会出现的故障的过程，它提供了一种对质量进行度 </a:t>
            </a:r>
            <a:r>
              <a:rPr dirty="0"/>
              <a:t>量的途径。</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00477" y="3346196"/>
            <a:ext cx="3232150" cy="987425"/>
          </a:xfrm>
          <a:prstGeom prst="rect"/>
        </p:spPr>
        <p:txBody>
          <a:bodyPr wrap="square" lIns="0" tIns="13970" rIns="0" bIns="0" rtlCol="0" vert="horz">
            <a:spAutoFit/>
          </a:bodyPr>
          <a:lstStyle/>
          <a:p>
            <a:pPr marL="12700">
              <a:lnSpc>
                <a:spcPct val="100000"/>
              </a:lnSpc>
              <a:spcBef>
                <a:spcPts val="110"/>
              </a:spcBef>
            </a:pPr>
            <a:r>
              <a:rPr dirty="0" sz="6300" spc="10">
                <a:solidFill>
                  <a:srgbClr val="EFEDE3"/>
                </a:solidFill>
              </a:rPr>
              <a:t>软件质量</a:t>
            </a:r>
            <a:endParaRPr sz="63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2254250" cy="560705"/>
          </a:xfrm>
          <a:prstGeom prst="rect"/>
        </p:spPr>
        <p:txBody>
          <a:bodyPr wrap="square" lIns="0" tIns="13970" rIns="0" bIns="0" rtlCol="0" vert="horz">
            <a:spAutoFit/>
          </a:bodyPr>
          <a:lstStyle/>
          <a:p>
            <a:pPr marL="12700">
              <a:lnSpc>
                <a:spcPct val="100000"/>
              </a:lnSpc>
              <a:spcBef>
                <a:spcPts val="110"/>
              </a:spcBef>
            </a:pPr>
            <a:r>
              <a:rPr dirty="0" spc="10"/>
              <a:t>调试的特点</a:t>
            </a:r>
          </a:p>
        </p:txBody>
      </p:sp>
      <p:sp>
        <p:nvSpPr>
          <p:cNvPr id="3" name="object 3"/>
          <p:cNvSpPr txBox="1"/>
          <p:nvPr/>
        </p:nvSpPr>
        <p:spPr>
          <a:xfrm>
            <a:off x="1272673" y="1827076"/>
            <a:ext cx="8242300" cy="2618740"/>
          </a:xfrm>
          <a:prstGeom prst="rect">
            <a:avLst/>
          </a:prstGeom>
        </p:spPr>
        <p:txBody>
          <a:bodyPr wrap="square" lIns="0" tIns="128270" rIns="0" bIns="0" rtlCol="0" vert="horz">
            <a:spAutoFit/>
          </a:bodyPr>
          <a:lstStyle/>
          <a:p>
            <a:pPr marL="349250" indent="-337185">
              <a:lnSpc>
                <a:spcPct val="100000"/>
              </a:lnSpc>
              <a:spcBef>
                <a:spcPts val="1010"/>
              </a:spcBef>
              <a:buFont typeface="Franklin Gothic Book"/>
              <a:buChar char="■"/>
              <a:tabLst>
                <a:tab pos="349250" algn="l"/>
                <a:tab pos="349885" algn="l"/>
              </a:tabLst>
            </a:pPr>
            <a:r>
              <a:rPr dirty="0" sz="1750">
                <a:solidFill>
                  <a:srgbClr val="191B0E"/>
                </a:solidFill>
                <a:latin typeface="华文楷体"/>
                <a:cs typeface="华文楷体"/>
              </a:rPr>
              <a:t>成功地测试后需要调试。调试是在测试发现一个错误后消除错误的过程</a:t>
            </a:r>
            <a:endParaRPr sz="1750">
              <a:latin typeface="华文楷体"/>
              <a:cs typeface="华文楷体"/>
            </a:endParaRPr>
          </a:p>
          <a:p>
            <a:pPr marL="349250" marR="94615" indent="-337185">
              <a:lnSpc>
                <a:spcPts val="2000"/>
              </a:lnSpc>
              <a:spcBef>
                <a:spcPts val="1060"/>
              </a:spcBef>
              <a:buFont typeface="Franklin Gothic Book"/>
              <a:buChar char="■"/>
              <a:tabLst>
                <a:tab pos="349250" algn="l"/>
                <a:tab pos="349885" algn="l"/>
              </a:tabLst>
            </a:pPr>
            <a:r>
              <a:rPr dirty="0" sz="1750">
                <a:solidFill>
                  <a:srgbClr val="191B0E"/>
                </a:solidFill>
                <a:latin typeface="华文楷体"/>
                <a:cs typeface="华文楷体"/>
              </a:rPr>
              <a:t>调试过程从执行一个测试用例开始，直到得到执行结果并发生了预期结果和实际 </a:t>
            </a:r>
            <a:r>
              <a:rPr dirty="0" sz="1750">
                <a:solidFill>
                  <a:srgbClr val="191B0E"/>
                </a:solidFill>
                <a:latin typeface="华文楷体"/>
                <a:cs typeface="华文楷体"/>
              </a:rPr>
              <a:t>结果不一致的情况。调试过程试图找到症状的原因，从而能够改正错误</a:t>
            </a:r>
            <a:endParaRPr sz="1750">
              <a:latin typeface="华文楷体"/>
              <a:cs typeface="华文楷体"/>
            </a:endParaRPr>
          </a:p>
          <a:p>
            <a:pPr marL="349250" indent="-337185">
              <a:lnSpc>
                <a:spcPct val="100000"/>
              </a:lnSpc>
              <a:spcBef>
                <a:spcPts val="880"/>
              </a:spcBef>
              <a:buFont typeface="Franklin Gothic Book"/>
              <a:buChar char="■"/>
              <a:tabLst>
                <a:tab pos="349250" algn="l"/>
                <a:tab pos="349885" algn="l"/>
              </a:tabLst>
            </a:pPr>
            <a:r>
              <a:rPr dirty="0" sz="1750">
                <a:solidFill>
                  <a:srgbClr val="191B0E"/>
                </a:solidFill>
                <a:latin typeface="华文楷体"/>
                <a:cs typeface="华文楷体"/>
              </a:rPr>
              <a:t>调试过程有两种结果：</a:t>
            </a:r>
            <a:endParaRPr sz="1750">
              <a:latin typeface="华文楷体"/>
              <a:cs typeface="华文楷体"/>
            </a:endParaRPr>
          </a:p>
          <a:p>
            <a:pPr lvl="1" marL="814069" indent="-337185">
              <a:lnSpc>
                <a:spcPct val="100000"/>
              </a:lnSpc>
              <a:spcBef>
                <a:spcPts val="390"/>
              </a:spcBef>
              <a:buSzPct val="94594"/>
              <a:buFont typeface="Franklin Gothic Book"/>
              <a:buChar char="–"/>
              <a:tabLst>
                <a:tab pos="814069" algn="l"/>
                <a:tab pos="814705" algn="l"/>
              </a:tabLst>
            </a:pPr>
            <a:r>
              <a:rPr dirty="0" sz="1850" spc="-100" i="1">
                <a:solidFill>
                  <a:srgbClr val="191B0E"/>
                </a:solidFill>
                <a:latin typeface="华文楷体"/>
                <a:cs typeface="华文楷体"/>
              </a:rPr>
              <a:t>发现问题的原因并将其改正</a:t>
            </a:r>
            <a:endParaRPr sz="1850">
              <a:latin typeface="华文楷体"/>
              <a:cs typeface="华文楷体"/>
            </a:endParaRPr>
          </a:p>
          <a:p>
            <a:pPr lvl="1" marL="814069" indent="-337185">
              <a:lnSpc>
                <a:spcPct val="100000"/>
              </a:lnSpc>
              <a:spcBef>
                <a:spcPts val="375"/>
              </a:spcBef>
              <a:buSzPct val="94594"/>
              <a:buFont typeface="Franklin Gothic Book"/>
              <a:buChar char="–"/>
              <a:tabLst>
                <a:tab pos="814069" algn="l"/>
                <a:tab pos="814705" algn="l"/>
              </a:tabLst>
            </a:pPr>
            <a:r>
              <a:rPr dirty="0" sz="1850" spc="-100" i="1">
                <a:solidFill>
                  <a:srgbClr val="191B0E"/>
                </a:solidFill>
                <a:latin typeface="华文楷体"/>
                <a:cs typeface="华文楷体"/>
              </a:rPr>
              <a:t>未能发现问题的原因</a:t>
            </a:r>
            <a:endParaRPr sz="1850">
              <a:latin typeface="华文楷体"/>
              <a:cs typeface="华文楷体"/>
            </a:endParaRPr>
          </a:p>
          <a:p>
            <a:pPr lvl="2" marL="1214755" marR="5080" indent="-337185">
              <a:lnSpc>
                <a:spcPts val="1789"/>
              </a:lnSpc>
              <a:spcBef>
                <a:spcPts val="620"/>
              </a:spcBef>
              <a:buFont typeface="Franklin Gothic Book"/>
              <a:buChar char="■"/>
              <a:tabLst>
                <a:tab pos="1214755" algn="l"/>
                <a:tab pos="1215390" algn="l"/>
              </a:tabLst>
            </a:pPr>
            <a:r>
              <a:rPr dirty="0" sz="1550" spc="25">
                <a:solidFill>
                  <a:srgbClr val="191B0E"/>
                </a:solidFill>
                <a:latin typeface="华文楷体"/>
                <a:cs typeface="华文楷体"/>
              </a:rPr>
              <a:t>调试人员应假设一个错误原因，设计测试用例帮助验证此假设，并重复此过程直 至最后改正错误</a:t>
            </a:r>
            <a:endParaRPr sz="1550">
              <a:latin typeface="华文楷体"/>
              <a:cs typeface="华文楷体"/>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21677" y="771905"/>
            <a:ext cx="10071735" cy="6014720"/>
          </a:xfrm>
          <a:custGeom>
            <a:avLst/>
            <a:gdLst/>
            <a:ahLst/>
            <a:cxnLst/>
            <a:rect l="l" t="t" r="r" b="b"/>
            <a:pathLst>
              <a:path w="10071735" h="6014720">
                <a:moveTo>
                  <a:pt x="0" y="6014466"/>
                </a:moveTo>
                <a:lnTo>
                  <a:pt x="10071475" y="6014466"/>
                </a:lnTo>
                <a:lnTo>
                  <a:pt x="10071475" y="0"/>
                </a:lnTo>
                <a:lnTo>
                  <a:pt x="0" y="0"/>
                </a:lnTo>
                <a:lnTo>
                  <a:pt x="0" y="6014466"/>
                </a:lnTo>
                <a:close/>
              </a:path>
            </a:pathLst>
          </a:custGeom>
          <a:solidFill>
            <a:srgbClr val="EFEDE3"/>
          </a:solidFill>
        </p:spPr>
        <p:txBody>
          <a:bodyPr wrap="square" lIns="0" tIns="0" rIns="0" bIns="0" rtlCol="0"/>
          <a:lstStyle/>
          <a:p/>
        </p:txBody>
      </p:sp>
      <p:sp>
        <p:nvSpPr>
          <p:cNvPr id="3" name="object 3"/>
          <p:cNvSpPr/>
          <p:nvPr/>
        </p:nvSpPr>
        <p:spPr>
          <a:xfrm>
            <a:off x="1403" y="771905"/>
            <a:ext cx="420370" cy="6014720"/>
          </a:xfrm>
          <a:custGeom>
            <a:avLst/>
            <a:gdLst/>
            <a:ahLst/>
            <a:cxnLst/>
            <a:rect l="l" t="t" r="r" b="b"/>
            <a:pathLst>
              <a:path w="420370" h="6014720">
                <a:moveTo>
                  <a:pt x="0" y="6014466"/>
                </a:moveTo>
                <a:lnTo>
                  <a:pt x="419867" y="6014466"/>
                </a:lnTo>
                <a:lnTo>
                  <a:pt x="419867" y="0"/>
                </a:lnTo>
                <a:lnTo>
                  <a:pt x="0" y="0"/>
                </a:lnTo>
                <a:lnTo>
                  <a:pt x="0" y="6014466"/>
                </a:lnTo>
                <a:close/>
              </a:path>
            </a:pathLst>
          </a:custGeom>
          <a:solidFill>
            <a:srgbClr val="EFEDE3"/>
          </a:solidFill>
        </p:spPr>
        <p:txBody>
          <a:bodyPr wrap="square" lIns="0" tIns="0" rIns="0" bIns="0" rtlCol="0"/>
          <a:lstStyle/>
          <a:p/>
        </p:txBody>
      </p:sp>
      <p:sp>
        <p:nvSpPr>
          <p:cNvPr id="4" name="object 4"/>
          <p:cNvSpPr/>
          <p:nvPr/>
        </p:nvSpPr>
        <p:spPr>
          <a:xfrm>
            <a:off x="421271" y="772668"/>
            <a:ext cx="200660" cy="6014085"/>
          </a:xfrm>
          <a:custGeom>
            <a:avLst/>
            <a:gdLst/>
            <a:ahLst/>
            <a:cxnLst/>
            <a:rect l="l" t="t" r="r" b="b"/>
            <a:pathLst>
              <a:path w="200659" h="6014084">
                <a:moveTo>
                  <a:pt x="0" y="0"/>
                </a:moveTo>
                <a:lnTo>
                  <a:pt x="0" y="6013704"/>
                </a:lnTo>
                <a:lnTo>
                  <a:pt x="200406" y="6013704"/>
                </a:lnTo>
                <a:lnTo>
                  <a:pt x="200406" y="0"/>
                </a:lnTo>
                <a:lnTo>
                  <a:pt x="0" y="0"/>
                </a:lnTo>
                <a:close/>
              </a:path>
            </a:pathLst>
          </a:custGeom>
          <a:solidFill>
            <a:srgbClr val="191B0E"/>
          </a:solidFill>
        </p:spPr>
        <p:txBody>
          <a:bodyPr wrap="square" lIns="0" tIns="0" rIns="0" bIns="0" rtlCol="0"/>
          <a:lstStyle/>
          <a:p/>
        </p:txBody>
      </p:sp>
      <p:sp>
        <p:nvSpPr>
          <p:cNvPr id="5" name="object 5"/>
          <p:cNvSpPr/>
          <p:nvPr/>
        </p:nvSpPr>
        <p:spPr>
          <a:xfrm>
            <a:off x="9015869" y="838200"/>
            <a:ext cx="1597152" cy="512063"/>
          </a:xfrm>
          <a:prstGeom prst="rect">
            <a:avLst/>
          </a:prstGeom>
          <a:blipFill>
            <a:blip r:embed="rId2" cstate="print"/>
            <a:stretch>
              <a:fillRect/>
            </a:stretch>
          </a:blipFill>
        </p:spPr>
        <p:txBody>
          <a:bodyPr wrap="square" lIns="0" tIns="0" rIns="0" bIns="0" rtlCol="0"/>
          <a:lstStyle/>
          <a:p/>
        </p:txBody>
      </p:sp>
      <p:sp>
        <p:nvSpPr>
          <p:cNvPr id="6" name="object 6"/>
          <p:cNvSpPr txBox="1">
            <a:spLocks noGrp="1"/>
          </p:cNvSpPr>
          <p:nvPr>
            <p:ph type="title"/>
          </p:nvPr>
        </p:nvSpPr>
        <p:spPr>
          <a:xfrm>
            <a:off x="1272673" y="1312420"/>
            <a:ext cx="3145790" cy="560705"/>
          </a:xfrm>
          <a:prstGeom prst="rect"/>
        </p:spPr>
        <p:txBody>
          <a:bodyPr wrap="square" lIns="0" tIns="13970" rIns="0" bIns="0" rtlCol="0" vert="horz">
            <a:spAutoFit/>
          </a:bodyPr>
          <a:lstStyle/>
          <a:p>
            <a:pPr marL="12700">
              <a:lnSpc>
                <a:spcPct val="100000"/>
              </a:lnSpc>
              <a:spcBef>
                <a:spcPts val="110"/>
              </a:spcBef>
            </a:pPr>
            <a:r>
              <a:rPr dirty="0" spc="10"/>
              <a:t>调试的生命周期</a:t>
            </a:r>
          </a:p>
        </p:txBody>
      </p:sp>
      <p:sp>
        <p:nvSpPr>
          <p:cNvPr id="7" name="object 7"/>
          <p:cNvSpPr/>
          <p:nvPr/>
        </p:nvSpPr>
        <p:spPr>
          <a:xfrm>
            <a:off x="1204607" y="2148078"/>
            <a:ext cx="8420100" cy="3983735"/>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95605" y="3346196"/>
            <a:ext cx="5636895" cy="987425"/>
          </a:xfrm>
          <a:prstGeom prst="rect"/>
        </p:spPr>
        <p:txBody>
          <a:bodyPr wrap="square" lIns="0" tIns="13970" rIns="0" bIns="0" rtlCol="0" vert="horz">
            <a:spAutoFit/>
          </a:bodyPr>
          <a:lstStyle/>
          <a:p>
            <a:pPr marL="12700">
              <a:lnSpc>
                <a:spcPct val="100000"/>
              </a:lnSpc>
              <a:spcBef>
                <a:spcPts val="110"/>
              </a:spcBef>
            </a:pPr>
            <a:r>
              <a:rPr dirty="0" sz="6300" spc="10">
                <a:solidFill>
                  <a:srgbClr val="EFEDE3"/>
                </a:solidFill>
              </a:rPr>
              <a:t>软件测试工程师</a:t>
            </a:r>
            <a:endParaRPr sz="63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3590925" cy="560705"/>
          </a:xfrm>
          <a:prstGeom prst="rect"/>
        </p:spPr>
        <p:txBody>
          <a:bodyPr wrap="square" lIns="0" tIns="13970" rIns="0" bIns="0" rtlCol="0" vert="horz">
            <a:spAutoFit/>
          </a:bodyPr>
          <a:lstStyle/>
          <a:p>
            <a:pPr marL="12700">
              <a:lnSpc>
                <a:spcPct val="100000"/>
              </a:lnSpc>
              <a:spcBef>
                <a:spcPts val="110"/>
              </a:spcBef>
            </a:pPr>
            <a:r>
              <a:rPr dirty="0" spc="5"/>
              <a:t>对软件测试的误解</a:t>
            </a:r>
          </a:p>
        </p:txBody>
      </p:sp>
      <p:sp>
        <p:nvSpPr>
          <p:cNvPr id="3" name="object 3"/>
          <p:cNvSpPr txBox="1"/>
          <p:nvPr/>
        </p:nvSpPr>
        <p:spPr>
          <a:xfrm>
            <a:off x="1272673" y="1824790"/>
            <a:ext cx="5702300" cy="2334260"/>
          </a:xfrm>
          <a:prstGeom prst="rect">
            <a:avLst/>
          </a:prstGeom>
        </p:spPr>
        <p:txBody>
          <a:bodyPr wrap="square" lIns="0" tIns="130810" rIns="0" bIns="0" rtlCol="0" vert="horz">
            <a:spAutoFit/>
          </a:bodyPr>
          <a:lstStyle/>
          <a:p>
            <a:pPr marL="349250" indent="-337185">
              <a:lnSpc>
                <a:spcPct val="100000"/>
              </a:lnSpc>
              <a:spcBef>
                <a:spcPts val="1030"/>
              </a:spcBef>
              <a:buFont typeface="Franklin Gothic Book"/>
              <a:buChar char="■"/>
              <a:tabLst>
                <a:tab pos="349250" algn="l"/>
                <a:tab pos="349885" algn="l"/>
              </a:tabLst>
            </a:pPr>
            <a:r>
              <a:rPr dirty="0" sz="1750">
                <a:solidFill>
                  <a:srgbClr val="191B0E"/>
                </a:solidFill>
                <a:latin typeface="华文楷体"/>
                <a:cs typeface="华文楷体"/>
              </a:rPr>
              <a:t>如果发布的软件有质量问题，那是软件测试人员的错。</a:t>
            </a:r>
            <a:endParaRPr sz="1750">
              <a:latin typeface="华文楷体"/>
              <a:cs typeface="华文楷体"/>
            </a:endParaRPr>
          </a:p>
          <a:p>
            <a:pPr marL="349250" indent="-337185">
              <a:lnSpc>
                <a:spcPct val="100000"/>
              </a:lnSpc>
              <a:spcBef>
                <a:spcPts val="930"/>
              </a:spcBef>
              <a:buFont typeface="Franklin Gothic Book"/>
              <a:buChar char="■"/>
              <a:tabLst>
                <a:tab pos="349250" algn="l"/>
                <a:tab pos="349885" algn="l"/>
              </a:tabLst>
            </a:pPr>
            <a:r>
              <a:rPr dirty="0" sz="1750">
                <a:solidFill>
                  <a:srgbClr val="191B0E"/>
                </a:solidFill>
                <a:latin typeface="华文楷体"/>
                <a:cs typeface="华文楷体"/>
              </a:rPr>
              <a:t>软件测试技术要求不高，至少比编程容易多了。</a:t>
            </a:r>
            <a:endParaRPr sz="1750">
              <a:latin typeface="华文楷体"/>
              <a:cs typeface="华文楷体"/>
            </a:endParaRPr>
          </a:p>
          <a:p>
            <a:pPr marL="349250" indent="-337185">
              <a:lnSpc>
                <a:spcPct val="100000"/>
              </a:lnSpc>
              <a:spcBef>
                <a:spcPts val="930"/>
              </a:spcBef>
              <a:buFont typeface="Franklin Gothic Book"/>
              <a:buChar char="■"/>
              <a:tabLst>
                <a:tab pos="349250" algn="l"/>
                <a:tab pos="349885" algn="l"/>
              </a:tabLst>
            </a:pPr>
            <a:r>
              <a:rPr dirty="0" sz="1750">
                <a:solidFill>
                  <a:srgbClr val="191B0E"/>
                </a:solidFill>
                <a:latin typeface="华文楷体"/>
                <a:cs typeface="华文楷体"/>
              </a:rPr>
              <a:t>软件测试随便找一个能力差的人就能做。</a:t>
            </a:r>
            <a:endParaRPr sz="1750">
              <a:latin typeface="华文楷体"/>
              <a:cs typeface="华文楷体"/>
            </a:endParaRPr>
          </a:p>
          <a:p>
            <a:pPr marL="349250" indent="-337185">
              <a:lnSpc>
                <a:spcPct val="100000"/>
              </a:lnSpc>
              <a:spcBef>
                <a:spcPts val="930"/>
              </a:spcBef>
              <a:buFont typeface="Franklin Gothic Book"/>
              <a:buChar char="■"/>
              <a:tabLst>
                <a:tab pos="349250" algn="l"/>
                <a:tab pos="349885" algn="l"/>
              </a:tabLst>
            </a:pPr>
            <a:r>
              <a:rPr dirty="0" sz="1750">
                <a:solidFill>
                  <a:srgbClr val="191B0E"/>
                </a:solidFill>
                <a:latin typeface="华文楷体"/>
                <a:cs typeface="华文楷体"/>
              </a:rPr>
              <a:t>有时间就多测试一些，来不及就少测试一些。</a:t>
            </a:r>
            <a:endParaRPr sz="1750">
              <a:latin typeface="华文楷体"/>
              <a:cs typeface="华文楷体"/>
            </a:endParaRPr>
          </a:p>
          <a:p>
            <a:pPr marL="349250" indent="-337185">
              <a:lnSpc>
                <a:spcPct val="100000"/>
              </a:lnSpc>
              <a:spcBef>
                <a:spcPts val="930"/>
              </a:spcBef>
              <a:buFont typeface="Franklin Gothic Book"/>
              <a:buChar char="■"/>
              <a:tabLst>
                <a:tab pos="349250" algn="l"/>
                <a:tab pos="349885" algn="l"/>
              </a:tabLst>
            </a:pPr>
            <a:r>
              <a:rPr dirty="0" sz="1750">
                <a:solidFill>
                  <a:srgbClr val="191B0E"/>
                </a:solidFill>
                <a:latin typeface="华文楷体"/>
                <a:cs typeface="华文楷体"/>
              </a:rPr>
              <a:t>软件测试是测试人员的事，与开发人员无关。</a:t>
            </a:r>
            <a:endParaRPr sz="1750">
              <a:latin typeface="华文楷体"/>
              <a:cs typeface="华文楷体"/>
            </a:endParaRPr>
          </a:p>
          <a:p>
            <a:pPr marL="349250" indent="-337185">
              <a:lnSpc>
                <a:spcPct val="100000"/>
              </a:lnSpc>
              <a:spcBef>
                <a:spcPts val="930"/>
              </a:spcBef>
              <a:buFont typeface="Franklin Gothic Book"/>
              <a:buChar char="■"/>
              <a:tabLst>
                <a:tab pos="349250" algn="l"/>
                <a:tab pos="349885" algn="l"/>
              </a:tabLst>
            </a:pPr>
            <a:r>
              <a:rPr dirty="0" sz="1750">
                <a:solidFill>
                  <a:srgbClr val="191B0E"/>
                </a:solidFill>
                <a:latin typeface="华文楷体"/>
                <a:cs typeface="华文楷体"/>
              </a:rPr>
              <a:t>设计－实现－测试，软件测试是开发后期的一个阶段。</a:t>
            </a:r>
            <a:endParaRPr sz="1750">
              <a:latin typeface="华文楷体"/>
              <a:cs typeface="华文楷体"/>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4036695" cy="560705"/>
          </a:xfrm>
          <a:prstGeom prst="rect"/>
        </p:spPr>
        <p:txBody>
          <a:bodyPr wrap="square" lIns="0" tIns="13970" rIns="0" bIns="0" rtlCol="0" vert="horz">
            <a:spAutoFit/>
          </a:bodyPr>
          <a:lstStyle/>
          <a:p>
            <a:pPr marL="12700">
              <a:lnSpc>
                <a:spcPct val="100000"/>
              </a:lnSpc>
              <a:spcBef>
                <a:spcPts val="110"/>
              </a:spcBef>
            </a:pPr>
            <a:r>
              <a:rPr dirty="0" spc="5"/>
              <a:t>软件测试职业和职位</a:t>
            </a:r>
          </a:p>
        </p:txBody>
      </p:sp>
      <p:sp>
        <p:nvSpPr>
          <p:cNvPr id="3" name="object 3"/>
          <p:cNvSpPr txBox="1"/>
          <p:nvPr/>
        </p:nvSpPr>
        <p:spPr>
          <a:xfrm>
            <a:off x="1272673" y="1824790"/>
            <a:ext cx="3578860" cy="2334260"/>
          </a:xfrm>
          <a:prstGeom prst="rect">
            <a:avLst/>
          </a:prstGeom>
        </p:spPr>
        <p:txBody>
          <a:bodyPr wrap="square" lIns="0" tIns="130810" rIns="0" bIns="0" rtlCol="0" vert="horz">
            <a:spAutoFit/>
          </a:bodyPr>
          <a:lstStyle/>
          <a:p>
            <a:pPr marL="349250" indent="-337185">
              <a:lnSpc>
                <a:spcPct val="100000"/>
              </a:lnSpc>
              <a:spcBef>
                <a:spcPts val="1030"/>
              </a:spcBef>
              <a:buFont typeface="Franklin Gothic Book"/>
              <a:buChar char="■"/>
              <a:tabLst>
                <a:tab pos="349250" algn="l"/>
                <a:tab pos="349885" algn="l"/>
              </a:tabLst>
            </a:pPr>
            <a:r>
              <a:rPr dirty="0" sz="1750">
                <a:solidFill>
                  <a:srgbClr val="191B0E"/>
                </a:solidFill>
                <a:latin typeface="华文楷体"/>
                <a:cs typeface="华文楷体"/>
              </a:rPr>
              <a:t>软件测试员</a:t>
            </a:r>
            <a:endParaRPr sz="1750">
              <a:latin typeface="华文楷体"/>
              <a:cs typeface="华文楷体"/>
            </a:endParaRPr>
          </a:p>
          <a:p>
            <a:pPr marL="349250" indent="-337185">
              <a:lnSpc>
                <a:spcPct val="100000"/>
              </a:lnSpc>
              <a:spcBef>
                <a:spcPts val="930"/>
              </a:spcBef>
              <a:buFont typeface="Franklin Gothic Book"/>
              <a:buChar char="■"/>
              <a:tabLst>
                <a:tab pos="349250" algn="l"/>
                <a:tab pos="349885" algn="l"/>
              </a:tabLst>
            </a:pPr>
            <a:r>
              <a:rPr dirty="0" sz="1750">
                <a:solidFill>
                  <a:srgbClr val="191B0E"/>
                </a:solidFill>
                <a:latin typeface="华文楷体"/>
                <a:cs typeface="华文楷体"/>
              </a:rPr>
              <a:t>软件测试工程师</a:t>
            </a:r>
            <a:r>
              <a:rPr dirty="0" sz="1750">
                <a:solidFill>
                  <a:srgbClr val="191B0E"/>
                </a:solidFill>
                <a:latin typeface="Franklin Gothic Book"/>
                <a:cs typeface="Franklin Gothic Book"/>
              </a:rPr>
              <a:t>/</a:t>
            </a:r>
            <a:r>
              <a:rPr dirty="0" sz="1750">
                <a:solidFill>
                  <a:srgbClr val="191B0E"/>
                </a:solidFill>
                <a:latin typeface="华文楷体"/>
                <a:cs typeface="华文楷体"/>
              </a:rPr>
              <a:t>程序分析员</a:t>
            </a:r>
            <a:endParaRPr sz="1750">
              <a:latin typeface="华文楷体"/>
              <a:cs typeface="华文楷体"/>
            </a:endParaRPr>
          </a:p>
          <a:p>
            <a:pPr marL="349250" indent="-337185">
              <a:lnSpc>
                <a:spcPct val="100000"/>
              </a:lnSpc>
              <a:spcBef>
                <a:spcPts val="930"/>
              </a:spcBef>
              <a:buFont typeface="Franklin Gothic Book"/>
              <a:buChar char="■"/>
              <a:tabLst>
                <a:tab pos="349250" algn="l"/>
                <a:tab pos="349885" algn="l"/>
              </a:tabLst>
            </a:pPr>
            <a:r>
              <a:rPr dirty="0" sz="1750">
                <a:solidFill>
                  <a:srgbClr val="191B0E"/>
                </a:solidFill>
                <a:latin typeface="华文楷体"/>
                <a:cs typeface="华文楷体"/>
              </a:rPr>
              <a:t>高级软件测试工程师</a:t>
            </a:r>
            <a:r>
              <a:rPr dirty="0" sz="1750">
                <a:solidFill>
                  <a:srgbClr val="191B0E"/>
                </a:solidFill>
                <a:latin typeface="Franklin Gothic Book"/>
                <a:cs typeface="Franklin Gothic Book"/>
              </a:rPr>
              <a:t>/</a:t>
            </a:r>
            <a:r>
              <a:rPr dirty="0" sz="1750">
                <a:solidFill>
                  <a:srgbClr val="191B0E"/>
                </a:solidFill>
                <a:latin typeface="华文楷体"/>
                <a:cs typeface="华文楷体"/>
              </a:rPr>
              <a:t>程序分析员</a:t>
            </a:r>
            <a:endParaRPr sz="1750">
              <a:latin typeface="华文楷体"/>
              <a:cs typeface="华文楷体"/>
            </a:endParaRPr>
          </a:p>
          <a:p>
            <a:pPr marL="349250" indent="-337185">
              <a:lnSpc>
                <a:spcPct val="100000"/>
              </a:lnSpc>
              <a:spcBef>
                <a:spcPts val="930"/>
              </a:spcBef>
              <a:buFont typeface="Franklin Gothic Book"/>
              <a:buChar char="■"/>
              <a:tabLst>
                <a:tab pos="349250" algn="l"/>
                <a:tab pos="349885" algn="l"/>
              </a:tabLst>
            </a:pPr>
            <a:r>
              <a:rPr dirty="0" sz="1750">
                <a:solidFill>
                  <a:srgbClr val="191B0E"/>
                </a:solidFill>
                <a:latin typeface="华文楷体"/>
                <a:cs typeface="华文楷体"/>
              </a:rPr>
              <a:t>软件测试组负责人</a:t>
            </a:r>
            <a:endParaRPr sz="1750">
              <a:latin typeface="华文楷体"/>
              <a:cs typeface="华文楷体"/>
            </a:endParaRPr>
          </a:p>
          <a:p>
            <a:pPr marL="349250" indent="-337185">
              <a:lnSpc>
                <a:spcPct val="100000"/>
              </a:lnSpc>
              <a:spcBef>
                <a:spcPts val="930"/>
              </a:spcBef>
              <a:buFont typeface="Franklin Gothic Book"/>
              <a:buChar char="■"/>
              <a:tabLst>
                <a:tab pos="349250" algn="l"/>
                <a:tab pos="349885" algn="l"/>
              </a:tabLst>
            </a:pPr>
            <a:r>
              <a:rPr dirty="0" sz="1750">
                <a:solidFill>
                  <a:srgbClr val="191B0E"/>
                </a:solidFill>
                <a:latin typeface="华文楷体"/>
                <a:cs typeface="华文楷体"/>
              </a:rPr>
              <a:t>软件测试</a:t>
            </a:r>
            <a:r>
              <a:rPr dirty="0" sz="1750">
                <a:solidFill>
                  <a:srgbClr val="191B0E"/>
                </a:solidFill>
                <a:latin typeface="Franklin Gothic Book"/>
                <a:cs typeface="Franklin Gothic Book"/>
              </a:rPr>
              <a:t>/</a:t>
            </a:r>
            <a:r>
              <a:rPr dirty="0" sz="1750">
                <a:solidFill>
                  <a:srgbClr val="191B0E"/>
                </a:solidFill>
                <a:latin typeface="华文楷体"/>
                <a:cs typeface="华文楷体"/>
              </a:rPr>
              <a:t>编程负责人</a:t>
            </a:r>
            <a:endParaRPr sz="1750">
              <a:latin typeface="华文楷体"/>
              <a:cs typeface="华文楷体"/>
            </a:endParaRPr>
          </a:p>
          <a:p>
            <a:pPr marL="349250" indent="-337185">
              <a:lnSpc>
                <a:spcPct val="100000"/>
              </a:lnSpc>
              <a:spcBef>
                <a:spcPts val="930"/>
              </a:spcBef>
              <a:buFont typeface="Franklin Gothic Book"/>
              <a:buChar char="■"/>
              <a:tabLst>
                <a:tab pos="349250" algn="l"/>
                <a:tab pos="349885" algn="l"/>
              </a:tabLst>
            </a:pPr>
            <a:r>
              <a:rPr dirty="0" sz="1750">
                <a:solidFill>
                  <a:srgbClr val="191B0E"/>
                </a:solidFill>
                <a:latin typeface="华文楷体"/>
                <a:cs typeface="华文楷体"/>
              </a:rPr>
              <a:t>软件测试</a:t>
            </a:r>
            <a:r>
              <a:rPr dirty="0" sz="1750">
                <a:solidFill>
                  <a:srgbClr val="191B0E"/>
                </a:solidFill>
                <a:latin typeface="Franklin Gothic Book"/>
                <a:cs typeface="Franklin Gothic Book"/>
              </a:rPr>
              <a:t>/</a:t>
            </a:r>
            <a:r>
              <a:rPr dirty="0" sz="1750">
                <a:solidFill>
                  <a:srgbClr val="191B0E"/>
                </a:solidFill>
                <a:latin typeface="华文楷体"/>
                <a:cs typeface="华文楷体"/>
              </a:rPr>
              <a:t>质量保证</a:t>
            </a:r>
            <a:r>
              <a:rPr dirty="0" sz="1750">
                <a:solidFill>
                  <a:srgbClr val="191B0E"/>
                </a:solidFill>
                <a:latin typeface="Franklin Gothic Book"/>
                <a:cs typeface="Franklin Gothic Book"/>
              </a:rPr>
              <a:t>/</a:t>
            </a:r>
            <a:r>
              <a:rPr dirty="0" sz="1750">
                <a:solidFill>
                  <a:srgbClr val="191B0E"/>
                </a:solidFill>
                <a:latin typeface="华文楷体"/>
                <a:cs typeface="华文楷体"/>
              </a:rPr>
              <a:t>项目经理</a:t>
            </a:r>
            <a:endParaRPr sz="1750">
              <a:latin typeface="华文楷体"/>
              <a:cs typeface="华文楷体"/>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5816600" cy="560705"/>
          </a:xfrm>
          <a:prstGeom prst="rect"/>
        </p:spPr>
        <p:txBody>
          <a:bodyPr wrap="square" lIns="0" tIns="13970" rIns="0" bIns="0" rtlCol="0" vert="horz">
            <a:spAutoFit/>
          </a:bodyPr>
          <a:lstStyle/>
          <a:p>
            <a:pPr marL="12700">
              <a:lnSpc>
                <a:spcPct val="100000"/>
              </a:lnSpc>
              <a:spcBef>
                <a:spcPts val="110"/>
              </a:spcBef>
            </a:pPr>
            <a:r>
              <a:rPr dirty="0" spc="5"/>
              <a:t>优秀的软件测试工程师的素质</a:t>
            </a:r>
          </a:p>
        </p:txBody>
      </p:sp>
      <p:sp>
        <p:nvSpPr>
          <p:cNvPr id="3" name="object 3"/>
          <p:cNvSpPr txBox="1"/>
          <p:nvPr/>
        </p:nvSpPr>
        <p:spPr>
          <a:xfrm>
            <a:off x="1272673" y="1824790"/>
            <a:ext cx="2809875" cy="3873500"/>
          </a:xfrm>
          <a:prstGeom prst="rect">
            <a:avLst/>
          </a:prstGeom>
        </p:spPr>
        <p:txBody>
          <a:bodyPr wrap="square" lIns="0" tIns="130810" rIns="0" bIns="0" rtlCol="0" vert="horz">
            <a:spAutoFit/>
          </a:bodyPr>
          <a:lstStyle/>
          <a:p>
            <a:pPr marL="349250" indent="-337185">
              <a:lnSpc>
                <a:spcPct val="100000"/>
              </a:lnSpc>
              <a:spcBef>
                <a:spcPts val="1030"/>
              </a:spcBef>
              <a:buFont typeface="Franklin Gothic Book"/>
              <a:buChar char="■"/>
              <a:tabLst>
                <a:tab pos="349250" algn="l"/>
                <a:tab pos="349885" algn="l"/>
              </a:tabLst>
            </a:pPr>
            <a:r>
              <a:rPr dirty="0" sz="1750">
                <a:solidFill>
                  <a:srgbClr val="191B0E"/>
                </a:solidFill>
                <a:latin typeface="华文楷体"/>
                <a:cs typeface="华文楷体"/>
              </a:rPr>
              <a:t>他们是群探索者</a:t>
            </a:r>
            <a:endParaRPr sz="1750">
              <a:latin typeface="华文楷体"/>
              <a:cs typeface="华文楷体"/>
            </a:endParaRPr>
          </a:p>
          <a:p>
            <a:pPr marL="349250" indent="-337185">
              <a:lnSpc>
                <a:spcPct val="100000"/>
              </a:lnSpc>
              <a:spcBef>
                <a:spcPts val="930"/>
              </a:spcBef>
              <a:buFont typeface="Franklin Gothic Book"/>
              <a:buChar char="■"/>
              <a:tabLst>
                <a:tab pos="349250" algn="l"/>
                <a:tab pos="349885" algn="l"/>
              </a:tabLst>
            </a:pPr>
            <a:r>
              <a:rPr dirty="0" sz="1750">
                <a:solidFill>
                  <a:srgbClr val="191B0E"/>
                </a:solidFill>
                <a:latin typeface="华文楷体"/>
                <a:cs typeface="华文楷体"/>
              </a:rPr>
              <a:t>他们是故障排除员</a:t>
            </a:r>
            <a:endParaRPr sz="1750">
              <a:latin typeface="华文楷体"/>
              <a:cs typeface="华文楷体"/>
            </a:endParaRPr>
          </a:p>
          <a:p>
            <a:pPr marL="349250" indent="-337185">
              <a:lnSpc>
                <a:spcPct val="100000"/>
              </a:lnSpc>
              <a:spcBef>
                <a:spcPts val="930"/>
              </a:spcBef>
              <a:buFont typeface="Franklin Gothic Book"/>
              <a:buChar char="■"/>
              <a:tabLst>
                <a:tab pos="349250" algn="l"/>
                <a:tab pos="349885" algn="l"/>
              </a:tabLst>
            </a:pPr>
            <a:r>
              <a:rPr dirty="0" sz="1750">
                <a:solidFill>
                  <a:srgbClr val="191B0E"/>
                </a:solidFill>
                <a:latin typeface="华文楷体"/>
                <a:cs typeface="华文楷体"/>
              </a:rPr>
              <a:t>他们不放过任何蛛丝马迹</a:t>
            </a:r>
            <a:endParaRPr sz="1750">
              <a:latin typeface="华文楷体"/>
              <a:cs typeface="华文楷体"/>
            </a:endParaRPr>
          </a:p>
          <a:p>
            <a:pPr marL="349250" indent="-337185">
              <a:lnSpc>
                <a:spcPct val="100000"/>
              </a:lnSpc>
              <a:spcBef>
                <a:spcPts val="930"/>
              </a:spcBef>
              <a:buFont typeface="Franklin Gothic Book"/>
              <a:buChar char="■"/>
              <a:tabLst>
                <a:tab pos="349250" algn="l"/>
                <a:tab pos="349885" algn="l"/>
              </a:tabLst>
            </a:pPr>
            <a:r>
              <a:rPr dirty="0" sz="1750">
                <a:solidFill>
                  <a:srgbClr val="191B0E"/>
                </a:solidFill>
                <a:latin typeface="华文楷体"/>
                <a:cs typeface="华文楷体"/>
              </a:rPr>
              <a:t>他们具有创造性</a:t>
            </a:r>
            <a:endParaRPr sz="1750">
              <a:latin typeface="华文楷体"/>
              <a:cs typeface="华文楷体"/>
            </a:endParaRPr>
          </a:p>
          <a:p>
            <a:pPr marL="349250" indent="-337185">
              <a:lnSpc>
                <a:spcPct val="100000"/>
              </a:lnSpc>
              <a:spcBef>
                <a:spcPts val="930"/>
              </a:spcBef>
              <a:buFont typeface="Franklin Gothic Book"/>
              <a:buChar char="■"/>
              <a:tabLst>
                <a:tab pos="349250" algn="l"/>
                <a:tab pos="349885" algn="l"/>
              </a:tabLst>
            </a:pPr>
            <a:r>
              <a:rPr dirty="0" sz="1750">
                <a:solidFill>
                  <a:srgbClr val="191B0E"/>
                </a:solidFill>
                <a:latin typeface="华文楷体"/>
                <a:cs typeface="华文楷体"/>
              </a:rPr>
              <a:t>他们是群追求完美者</a:t>
            </a:r>
            <a:endParaRPr sz="1750">
              <a:latin typeface="华文楷体"/>
              <a:cs typeface="华文楷体"/>
            </a:endParaRPr>
          </a:p>
          <a:p>
            <a:pPr marL="349250" indent="-337185">
              <a:lnSpc>
                <a:spcPct val="100000"/>
              </a:lnSpc>
              <a:spcBef>
                <a:spcPts val="930"/>
              </a:spcBef>
              <a:buFont typeface="Franklin Gothic Book"/>
              <a:buChar char="■"/>
              <a:tabLst>
                <a:tab pos="349250" algn="l"/>
                <a:tab pos="349885" algn="l"/>
              </a:tabLst>
            </a:pPr>
            <a:r>
              <a:rPr dirty="0" sz="1750">
                <a:solidFill>
                  <a:srgbClr val="191B0E"/>
                </a:solidFill>
                <a:latin typeface="华文楷体"/>
                <a:cs typeface="华文楷体"/>
              </a:rPr>
              <a:t>他们判断准确</a:t>
            </a:r>
            <a:endParaRPr sz="1750">
              <a:latin typeface="华文楷体"/>
              <a:cs typeface="华文楷体"/>
            </a:endParaRPr>
          </a:p>
          <a:p>
            <a:pPr marL="349250" indent="-337185">
              <a:lnSpc>
                <a:spcPct val="100000"/>
              </a:lnSpc>
              <a:spcBef>
                <a:spcPts val="930"/>
              </a:spcBef>
              <a:buFont typeface="Franklin Gothic Book"/>
              <a:buChar char="■"/>
              <a:tabLst>
                <a:tab pos="349250" algn="l"/>
                <a:tab pos="349885" algn="l"/>
              </a:tabLst>
            </a:pPr>
            <a:r>
              <a:rPr dirty="0" sz="1750">
                <a:solidFill>
                  <a:srgbClr val="191B0E"/>
                </a:solidFill>
                <a:latin typeface="华文楷体"/>
                <a:cs typeface="华文楷体"/>
              </a:rPr>
              <a:t>他们注重策略和外交</a:t>
            </a:r>
            <a:endParaRPr sz="1750">
              <a:latin typeface="华文楷体"/>
              <a:cs typeface="华文楷体"/>
            </a:endParaRPr>
          </a:p>
          <a:p>
            <a:pPr marL="349250" indent="-337185">
              <a:lnSpc>
                <a:spcPct val="100000"/>
              </a:lnSpc>
              <a:spcBef>
                <a:spcPts val="930"/>
              </a:spcBef>
              <a:buFont typeface="Franklin Gothic Book"/>
              <a:buChar char="■"/>
              <a:tabLst>
                <a:tab pos="349250" algn="l"/>
                <a:tab pos="349885" algn="l"/>
              </a:tabLst>
            </a:pPr>
            <a:r>
              <a:rPr dirty="0" sz="1750">
                <a:solidFill>
                  <a:srgbClr val="191B0E"/>
                </a:solidFill>
                <a:latin typeface="华文楷体"/>
                <a:cs typeface="华文楷体"/>
              </a:rPr>
              <a:t>他们善于说服</a:t>
            </a:r>
            <a:endParaRPr sz="1750">
              <a:latin typeface="华文楷体"/>
              <a:cs typeface="华文楷体"/>
            </a:endParaRPr>
          </a:p>
          <a:p>
            <a:pPr marL="349250" indent="-337185">
              <a:lnSpc>
                <a:spcPct val="100000"/>
              </a:lnSpc>
              <a:spcBef>
                <a:spcPts val="930"/>
              </a:spcBef>
              <a:buFont typeface="Franklin Gothic Book"/>
              <a:buChar char="■"/>
              <a:tabLst>
                <a:tab pos="349250" algn="l"/>
                <a:tab pos="349885" algn="l"/>
              </a:tabLst>
            </a:pPr>
            <a:r>
              <a:rPr dirty="0" sz="1750">
                <a:solidFill>
                  <a:srgbClr val="191B0E"/>
                </a:solidFill>
                <a:latin typeface="华文楷体"/>
                <a:cs typeface="华文楷体"/>
              </a:rPr>
              <a:t>他们有良好的学习能力</a:t>
            </a:r>
            <a:endParaRPr sz="1750">
              <a:latin typeface="华文楷体"/>
              <a:cs typeface="华文楷体"/>
            </a:endParaRPr>
          </a:p>
          <a:p>
            <a:pPr marL="349250" indent="-337185">
              <a:lnSpc>
                <a:spcPct val="100000"/>
              </a:lnSpc>
              <a:spcBef>
                <a:spcPts val="930"/>
              </a:spcBef>
              <a:buFont typeface="Franklin Gothic Book"/>
              <a:buChar char="■"/>
              <a:tabLst>
                <a:tab pos="349250" algn="l"/>
                <a:tab pos="349885" algn="l"/>
              </a:tabLst>
            </a:pPr>
            <a:r>
              <a:rPr dirty="0" sz="1750">
                <a:solidFill>
                  <a:srgbClr val="191B0E"/>
                </a:solidFill>
                <a:latin typeface="华文楷体"/>
                <a:cs typeface="华文楷体"/>
              </a:rPr>
              <a:t>他们有宽广的知识面</a:t>
            </a:r>
            <a:endParaRPr sz="1750">
              <a:latin typeface="华文楷体"/>
              <a:cs typeface="华文楷体"/>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73" y="1312420"/>
            <a:ext cx="1808480" cy="560705"/>
          </a:xfrm>
          <a:prstGeom prst="rect"/>
        </p:spPr>
        <p:txBody>
          <a:bodyPr wrap="square" lIns="0" tIns="13970" rIns="0" bIns="0" rtlCol="0" vert="horz">
            <a:spAutoFit/>
          </a:bodyPr>
          <a:lstStyle/>
          <a:p>
            <a:pPr marL="12700">
              <a:lnSpc>
                <a:spcPct val="100000"/>
              </a:lnSpc>
              <a:spcBef>
                <a:spcPts val="110"/>
              </a:spcBef>
            </a:pPr>
            <a:r>
              <a:rPr dirty="0" spc="10"/>
              <a:t>基本概念</a:t>
            </a:r>
          </a:p>
        </p:txBody>
      </p:sp>
      <p:sp>
        <p:nvSpPr>
          <p:cNvPr id="3" name="object 3"/>
          <p:cNvSpPr txBox="1"/>
          <p:nvPr/>
        </p:nvSpPr>
        <p:spPr>
          <a:xfrm>
            <a:off x="1272673" y="1824787"/>
            <a:ext cx="8197215" cy="2318385"/>
          </a:xfrm>
          <a:prstGeom prst="rect">
            <a:avLst/>
          </a:prstGeom>
        </p:spPr>
        <p:txBody>
          <a:bodyPr wrap="square" lIns="0" tIns="130810" rIns="0" bIns="0" rtlCol="0" vert="horz">
            <a:spAutoFit/>
          </a:bodyPr>
          <a:lstStyle/>
          <a:p>
            <a:pPr marL="349250" indent="-337185">
              <a:lnSpc>
                <a:spcPct val="100000"/>
              </a:lnSpc>
              <a:spcBef>
                <a:spcPts val="1030"/>
              </a:spcBef>
              <a:buChar char="■"/>
              <a:tabLst>
                <a:tab pos="349250" algn="l"/>
                <a:tab pos="349885" algn="l"/>
              </a:tabLst>
            </a:pPr>
            <a:r>
              <a:rPr dirty="0" sz="1750" spc="-5">
                <a:solidFill>
                  <a:srgbClr val="191B0E"/>
                </a:solidFill>
                <a:latin typeface="Franklin Gothic Book"/>
                <a:cs typeface="Franklin Gothic Book"/>
              </a:rPr>
              <a:t>ISO8492</a:t>
            </a:r>
            <a:r>
              <a:rPr dirty="0" sz="1750" spc="-5">
                <a:solidFill>
                  <a:srgbClr val="191B0E"/>
                </a:solidFill>
                <a:latin typeface="华文楷体"/>
                <a:cs typeface="华文楷体"/>
              </a:rPr>
              <a:t>：</a:t>
            </a:r>
            <a:r>
              <a:rPr dirty="0" sz="1750">
                <a:solidFill>
                  <a:srgbClr val="191B0E"/>
                </a:solidFill>
                <a:latin typeface="华文楷体"/>
                <a:cs typeface="华文楷体"/>
              </a:rPr>
              <a:t>质量是产品或服务所满足明示或暗示需求能力的特性和特征的集合</a:t>
            </a:r>
            <a:endParaRPr sz="1750">
              <a:latin typeface="华文楷体"/>
              <a:cs typeface="华文楷体"/>
            </a:endParaRPr>
          </a:p>
          <a:p>
            <a:pPr marL="349250" indent="-337185">
              <a:lnSpc>
                <a:spcPct val="100000"/>
              </a:lnSpc>
              <a:spcBef>
                <a:spcPts val="930"/>
              </a:spcBef>
              <a:buChar char="■"/>
              <a:tabLst>
                <a:tab pos="349250" algn="l"/>
                <a:tab pos="349885" algn="l"/>
              </a:tabLst>
            </a:pPr>
            <a:r>
              <a:rPr dirty="0" sz="1750">
                <a:solidFill>
                  <a:srgbClr val="191B0E"/>
                </a:solidFill>
                <a:latin typeface="Franklin Gothic Book"/>
                <a:cs typeface="Franklin Gothic Book"/>
              </a:rPr>
              <a:t>IEEE</a:t>
            </a:r>
            <a:r>
              <a:rPr dirty="0" sz="1750">
                <a:solidFill>
                  <a:srgbClr val="191B0E"/>
                </a:solidFill>
                <a:latin typeface="华文楷体"/>
                <a:cs typeface="华文楷体"/>
              </a:rPr>
              <a:t>：质量是被普遍接受的概念。是系统、部件或过程满足明确需求</a:t>
            </a:r>
            <a:endParaRPr sz="1750">
              <a:latin typeface="华文楷体"/>
              <a:cs typeface="华文楷体"/>
            </a:endParaRPr>
          </a:p>
          <a:p>
            <a:pPr algn="just" marL="349250" marR="49530" indent="-337185">
              <a:lnSpc>
                <a:spcPts val="2000"/>
              </a:lnSpc>
              <a:spcBef>
                <a:spcPts val="1060"/>
              </a:spcBef>
              <a:buFont typeface="Franklin Gothic Book"/>
              <a:buChar char="■"/>
              <a:tabLst>
                <a:tab pos="349885" algn="l"/>
              </a:tabLst>
            </a:pPr>
            <a:r>
              <a:rPr dirty="0" sz="1750">
                <a:solidFill>
                  <a:srgbClr val="191B0E"/>
                </a:solidFill>
                <a:latin typeface="华文楷体"/>
                <a:cs typeface="华文楷体"/>
              </a:rPr>
              <a:t>软件质量主要涉及软件开发所采用的技术、软件开发人员的能力、对软件开发过 </a:t>
            </a:r>
            <a:r>
              <a:rPr dirty="0" sz="1750">
                <a:solidFill>
                  <a:srgbClr val="191B0E"/>
                </a:solidFill>
                <a:latin typeface="华文楷体"/>
                <a:cs typeface="华文楷体"/>
              </a:rPr>
              <a:t>程的质量控制和软件开发所用的时间与成本等因素</a:t>
            </a:r>
            <a:endParaRPr sz="1750">
              <a:latin typeface="华文楷体"/>
              <a:cs typeface="华文楷体"/>
            </a:endParaRPr>
          </a:p>
          <a:p>
            <a:pPr algn="just" marL="349250" marR="5080" indent="-337185">
              <a:lnSpc>
                <a:spcPct val="94100"/>
              </a:lnSpc>
              <a:spcBef>
                <a:spcPts val="1000"/>
              </a:spcBef>
              <a:buChar char="■"/>
              <a:tabLst>
                <a:tab pos="349885" algn="l"/>
              </a:tabLst>
            </a:pPr>
            <a:r>
              <a:rPr dirty="0" sz="1750">
                <a:solidFill>
                  <a:srgbClr val="191B0E"/>
                </a:solidFill>
                <a:latin typeface="Franklin Gothic Book"/>
                <a:cs typeface="Franklin Gothic Book"/>
              </a:rPr>
              <a:t>GB/T</a:t>
            </a:r>
            <a:r>
              <a:rPr dirty="0" sz="1750" spc="-10">
                <a:solidFill>
                  <a:srgbClr val="191B0E"/>
                </a:solidFill>
                <a:latin typeface="Franklin Gothic Book"/>
                <a:cs typeface="Franklin Gothic Book"/>
              </a:rPr>
              <a:t> 16260-2006</a:t>
            </a:r>
            <a:r>
              <a:rPr dirty="0" sz="1750">
                <a:solidFill>
                  <a:srgbClr val="191B0E"/>
                </a:solidFill>
                <a:latin typeface="华文楷体"/>
                <a:cs typeface="华文楷体"/>
              </a:rPr>
              <a:t>《软件工程</a:t>
            </a:r>
            <a:r>
              <a:rPr dirty="0" sz="1750" spc="15">
                <a:solidFill>
                  <a:srgbClr val="191B0E"/>
                </a:solidFill>
                <a:latin typeface="华文楷体"/>
                <a:cs typeface="华文楷体"/>
              </a:rPr>
              <a:t> </a:t>
            </a:r>
            <a:r>
              <a:rPr dirty="0" sz="1750">
                <a:solidFill>
                  <a:srgbClr val="191B0E"/>
                </a:solidFill>
                <a:latin typeface="华文楷体"/>
                <a:cs typeface="华文楷体"/>
              </a:rPr>
              <a:t>产品质量》标准认为：软件产品质量的需求一般要 包括对于内部质量、外部质量和使用质量的评估准则，以满足开发者、维护者、 需方以及最终用户的需要。</a:t>
            </a:r>
            <a:endParaRPr sz="1750">
              <a:latin typeface="华文楷体"/>
              <a:cs typeface="华文楷体"/>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7A2B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Bootan</dc:creator>
  <dc:title>Microsoft PowerPoint - 1基本概念.pptx</dc:title>
  <dcterms:created xsi:type="dcterms:W3CDTF">2022-03-01T13:17:51Z</dcterms:created>
  <dcterms:modified xsi:type="dcterms:W3CDTF">2022-03-01T13:17:51Z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2021-03-13T00:00:00Z</vt:filetime>
  </property>
  <property fmtid="{D5CDD505-2E9C-101B-9397-08002B2CF9AE}" pid="3" name="Creator">
    <vt:lpwstr>PScript5.dll Version 5.2.2</vt:lpwstr>
  </property>
  <property fmtid="{D5CDD505-2E9C-101B-9397-08002B2CF9AE}" pid="4" name="LastSaved">
    <vt:filetime>2022-03-01T00:00:00Z</vt:filetime>
  </property>
</Properties>
</file>