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Default Extension="jpg" ContentType="image/jpg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594" y="1201394"/>
            <a:ext cx="9326880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mailto:bootan@cqu.edu.c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09920"/>
            <a:ext cx="3275329" cy="384810"/>
          </a:xfrm>
          <a:custGeom>
            <a:avLst/>
            <a:gdLst/>
            <a:ahLst/>
            <a:cxnLst/>
            <a:rect l="l" t="t" r="r" b="b"/>
            <a:pathLst>
              <a:path w="3275329" h="384810">
                <a:moveTo>
                  <a:pt x="0" y="384809"/>
                </a:moveTo>
                <a:lnTo>
                  <a:pt x="3275076" y="384809"/>
                </a:lnTo>
                <a:lnTo>
                  <a:pt x="3275076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1876" y="5709284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 h="0">
                <a:moveTo>
                  <a:pt x="0" y="0"/>
                </a:moveTo>
                <a:lnTo>
                  <a:pt x="983763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1186" y="1685544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405765" y="0"/>
                </a:moveTo>
                <a:lnTo>
                  <a:pt x="0" y="0"/>
                </a:lnTo>
                <a:lnTo>
                  <a:pt x="0" y="4024033"/>
                </a:lnTo>
                <a:lnTo>
                  <a:pt x="405765" y="4024033"/>
                </a:lnTo>
                <a:lnTo>
                  <a:pt x="4057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855" y="1127760"/>
            <a:ext cx="405765" cy="4024629"/>
          </a:xfrm>
          <a:custGeom>
            <a:avLst/>
            <a:gdLst/>
            <a:ahLst/>
            <a:cxnLst/>
            <a:rect l="l" t="t" r="r" b="b"/>
            <a:pathLst>
              <a:path w="405765" h="4024629">
                <a:moveTo>
                  <a:pt x="0" y="4024630"/>
                </a:moveTo>
                <a:lnTo>
                  <a:pt x="405701" y="4024630"/>
                </a:lnTo>
                <a:lnTo>
                  <a:pt x="405701" y="0"/>
                </a:lnTo>
                <a:lnTo>
                  <a:pt x="0" y="0"/>
                </a:lnTo>
                <a:lnTo>
                  <a:pt x="0" y="402463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2855" y="1080769"/>
            <a:ext cx="3275329" cy="46990"/>
          </a:xfrm>
          <a:custGeom>
            <a:avLst/>
            <a:gdLst/>
            <a:ahLst/>
            <a:cxnLst/>
            <a:rect l="l" t="t" r="r" b="b"/>
            <a:pathLst>
              <a:path w="3275329" h="46990">
                <a:moveTo>
                  <a:pt x="0" y="46990"/>
                </a:moveTo>
                <a:lnTo>
                  <a:pt x="3274902" y="46990"/>
                </a:lnTo>
                <a:lnTo>
                  <a:pt x="3274902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2855" y="984250"/>
            <a:ext cx="3274695" cy="96520"/>
          </a:xfrm>
          <a:custGeom>
            <a:avLst/>
            <a:gdLst/>
            <a:ahLst/>
            <a:cxnLst/>
            <a:rect l="l" t="t" r="r" b="b"/>
            <a:pathLst>
              <a:path w="3274695" h="96519">
                <a:moveTo>
                  <a:pt x="0" y="96519"/>
                </a:moveTo>
                <a:lnTo>
                  <a:pt x="3274694" y="96519"/>
                </a:lnTo>
                <a:lnTo>
                  <a:pt x="3274694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2855" y="889000"/>
            <a:ext cx="3275329" cy="95250"/>
          </a:xfrm>
          <a:custGeom>
            <a:avLst/>
            <a:gdLst/>
            <a:ahLst/>
            <a:cxnLst/>
            <a:rect l="l" t="t" r="r" b="b"/>
            <a:pathLst>
              <a:path w="3275329" h="95250">
                <a:moveTo>
                  <a:pt x="0" y="95250"/>
                </a:moveTo>
                <a:lnTo>
                  <a:pt x="3274758" y="95250"/>
                </a:lnTo>
                <a:lnTo>
                  <a:pt x="3274758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855" y="792480"/>
            <a:ext cx="3275329" cy="96520"/>
          </a:xfrm>
          <a:custGeom>
            <a:avLst/>
            <a:gdLst/>
            <a:ahLst/>
            <a:cxnLst/>
            <a:rect l="l" t="t" r="r" b="b"/>
            <a:pathLst>
              <a:path w="3275329" h="96519">
                <a:moveTo>
                  <a:pt x="0" y="96520"/>
                </a:moveTo>
                <a:lnTo>
                  <a:pt x="3274822" y="96520"/>
                </a:lnTo>
                <a:lnTo>
                  <a:pt x="3274822" y="0"/>
                </a:lnTo>
                <a:lnTo>
                  <a:pt x="0" y="0"/>
                </a:lnTo>
                <a:lnTo>
                  <a:pt x="0" y="9652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2855" y="744219"/>
            <a:ext cx="3274695" cy="48260"/>
          </a:xfrm>
          <a:custGeom>
            <a:avLst/>
            <a:gdLst/>
            <a:ahLst/>
            <a:cxnLst/>
            <a:rect l="l" t="t" r="r" b="b"/>
            <a:pathLst>
              <a:path w="3274695" h="48259">
                <a:moveTo>
                  <a:pt x="0" y="48259"/>
                </a:moveTo>
                <a:lnTo>
                  <a:pt x="3274610" y="48259"/>
                </a:lnTo>
                <a:lnTo>
                  <a:pt x="3274610" y="0"/>
                </a:lnTo>
                <a:lnTo>
                  <a:pt x="0" y="0"/>
                </a:lnTo>
                <a:lnTo>
                  <a:pt x="0" y="48259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8557" y="1128839"/>
            <a:ext cx="2869565" cy="0"/>
          </a:xfrm>
          <a:custGeom>
            <a:avLst/>
            <a:gdLst/>
            <a:ahLst/>
            <a:cxnLst/>
            <a:rect l="l" t="t" r="r" b="b"/>
            <a:pathLst>
              <a:path w="2869565" h="0">
                <a:moveTo>
                  <a:pt x="0" y="0"/>
                </a:moveTo>
                <a:lnTo>
                  <a:pt x="2869374" y="0"/>
                </a:lnTo>
              </a:path>
            </a:pathLst>
          </a:custGeom>
          <a:ln w="3175">
            <a:solidFill>
              <a:srgbClr val="181B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55134" y="2671317"/>
            <a:ext cx="3683000" cy="2296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/>
              <a:t>软件测试</a:t>
            </a:r>
            <a:endParaRPr sz="7200"/>
          </a:p>
          <a:p>
            <a:pPr marL="281305" marR="274955" indent="1292225">
              <a:lnSpc>
                <a:spcPct val="102000"/>
              </a:lnSpc>
              <a:spcBef>
                <a:spcPts val="1525"/>
              </a:spcBef>
            </a:pPr>
            <a:r>
              <a:rPr dirty="0" sz="2100"/>
              <a:t>张程 </a:t>
            </a:r>
            <a:r>
              <a:rPr dirty="0" sz="2100" spc="-5">
                <a:latin typeface="Franklin Gothic Book"/>
                <a:cs typeface="Franklin Gothic Book"/>
              </a:rPr>
              <a:t>Email</a:t>
            </a:r>
            <a:r>
              <a:rPr dirty="0" sz="2100" spc="-5"/>
              <a:t>：</a:t>
            </a:r>
            <a:r>
              <a:rPr dirty="0" u="sng" sz="2100" spc="-5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Book"/>
                <a:cs typeface="Franklin Gothic Book"/>
                <a:hlinkClick r:id="rId3"/>
              </a:rPr>
              <a:t>bootan@cqu.edu.cn </a:t>
            </a:r>
            <a:r>
              <a:rPr dirty="0" sz="2100" spc="-5">
                <a:solidFill>
                  <a:srgbClr val="77A1BA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">
                <a:latin typeface="Franklin Gothic Book"/>
                <a:cs typeface="Franklin Gothic Book"/>
              </a:rPr>
              <a:t>QQ:80463125</a:t>
            </a:r>
            <a:endParaRPr sz="21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375410" y="1338833"/>
            <a:ext cx="1242060" cy="701040"/>
          </a:xfrm>
          <a:custGeom>
            <a:avLst/>
            <a:gdLst/>
            <a:ahLst/>
            <a:cxnLst/>
            <a:rect l="l" t="t" r="r" b="b"/>
            <a:pathLst>
              <a:path w="1242060" h="701039">
                <a:moveTo>
                  <a:pt x="1171956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71956" y="701039"/>
                </a:lnTo>
                <a:lnTo>
                  <a:pt x="1199251" y="695533"/>
                </a:lnTo>
                <a:lnTo>
                  <a:pt x="1221533" y="680513"/>
                </a:lnTo>
                <a:lnTo>
                  <a:pt x="1236553" y="658231"/>
                </a:lnTo>
                <a:lnTo>
                  <a:pt x="1242060" y="630936"/>
                </a:lnTo>
                <a:lnTo>
                  <a:pt x="1242060" y="70103"/>
                </a:lnTo>
                <a:lnTo>
                  <a:pt x="1236553" y="42808"/>
                </a:lnTo>
                <a:lnTo>
                  <a:pt x="1221533" y="20526"/>
                </a:lnTo>
                <a:lnTo>
                  <a:pt x="1199251" y="5506"/>
                </a:lnTo>
                <a:lnTo>
                  <a:pt x="1171956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992" y="1337310"/>
            <a:ext cx="1245235" cy="704215"/>
          </a:xfrm>
          <a:custGeom>
            <a:avLst/>
            <a:gdLst/>
            <a:ahLst/>
            <a:cxnLst/>
            <a:rect l="l" t="t" r="r" b="b"/>
            <a:pathLst>
              <a:path w="1245235" h="704214">
                <a:moveTo>
                  <a:pt x="1174770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74770" y="704088"/>
                </a:lnTo>
                <a:lnTo>
                  <a:pt x="1214013" y="692023"/>
                </a:lnTo>
                <a:lnTo>
                  <a:pt x="1235409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235409" y="35051"/>
                </a:lnTo>
                <a:lnTo>
                  <a:pt x="1232936" y="30987"/>
                </a:lnTo>
                <a:lnTo>
                  <a:pt x="1202075" y="5461"/>
                </a:lnTo>
                <a:lnTo>
                  <a:pt x="1181882" y="380"/>
                </a:lnTo>
                <a:lnTo>
                  <a:pt x="1174770" y="0"/>
                </a:lnTo>
                <a:close/>
              </a:path>
              <a:path w="1245235" h="704214">
                <a:moveTo>
                  <a:pt x="1193908" y="663318"/>
                </a:moveTo>
                <a:lnTo>
                  <a:pt x="1176802" y="669036"/>
                </a:lnTo>
                <a:lnTo>
                  <a:pt x="1235409" y="669036"/>
                </a:lnTo>
                <a:lnTo>
                  <a:pt x="1236492" y="667257"/>
                </a:lnTo>
                <a:lnTo>
                  <a:pt x="1237526" y="665099"/>
                </a:lnTo>
                <a:lnTo>
                  <a:pt x="1191788" y="665099"/>
                </a:lnTo>
                <a:lnTo>
                  <a:pt x="1193908" y="663318"/>
                </a:lnTo>
                <a:close/>
              </a:path>
              <a:path w="1245235" h="704214">
                <a:moveTo>
                  <a:pt x="1195852" y="662177"/>
                </a:moveTo>
                <a:lnTo>
                  <a:pt x="1193908" y="663318"/>
                </a:lnTo>
                <a:lnTo>
                  <a:pt x="1191788" y="665099"/>
                </a:lnTo>
                <a:lnTo>
                  <a:pt x="1195852" y="662177"/>
                </a:lnTo>
                <a:close/>
              </a:path>
              <a:path w="1245235" h="704214">
                <a:moveTo>
                  <a:pt x="1238926" y="662177"/>
                </a:moveTo>
                <a:lnTo>
                  <a:pt x="1195852" y="662177"/>
                </a:lnTo>
                <a:lnTo>
                  <a:pt x="1191788" y="665099"/>
                </a:lnTo>
                <a:lnTo>
                  <a:pt x="1237526" y="665099"/>
                </a:lnTo>
                <a:lnTo>
                  <a:pt x="1238926" y="662177"/>
                </a:lnTo>
                <a:close/>
              </a:path>
              <a:path w="1245235" h="704214">
                <a:moveTo>
                  <a:pt x="1199520" y="658607"/>
                </a:moveTo>
                <a:lnTo>
                  <a:pt x="1193908" y="663318"/>
                </a:lnTo>
                <a:lnTo>
                  <a:pt x="1195852" y="662177"/>
                </a:lnTo>
                <a:lnTo>
                  <a:pt x="1238926" y="662177"/>
                </a:lnTo>
                <a:lnTo>
                  <a:pt x="1239413" y="661162"/>
                </a:lnTo>
                <a:lnTo>
                  <a:pt x="1197376" y="661162"/>
                </a:lnTo>
                <a:lnTo>
                  <a:pt x="1199520" y="658607"/>
                </a:lnTo>
                <a:close/>
              </a:path>
              <a:path w="1245235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245235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245235" h="704214">
                <a:moveTo>
                  <a:pt x="1202075" y="656463"/>
                </a:moveTo>
                <a:lnTo>
                  <a:pt x="1199520" y="658607"/>
                </a:lnTo>
                <a:lnTo>
                  <a:pt x="1197376" y="661162"/>
                </a:lnTo>
                <a:lnTo>
                  <a:pt x="1202075" y="656463"/>
                </a:lnTo>
                <a:close/>
              </a:path>
              <a:path w="1245235" h="704214">
                <a:moveTo>
                  <a:pt x="1241163" y="656463"/>
                </a:moveTo>
                <a:lnTo>
                  <a:pt x="1202075" y="656463"/>
                </a:lnTo>
                <a:lnTo>
                  <a:pt x="1197376" y="661162"/>
                </a:lnTo>
                <a:lnTo>
                  <a:pt x="1239413" y="661162"/>
                </a:lnTo>
                <a:lnTo>
                  <a:pt x="1241163" y="656463"/>
                </a:lnTo>
                <a:close/>
              </a:path>
              <a:path w="1245235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245235" h="704214">
                <a:moveTo>
                  <a:pt x="1204917" y="652178"/>
                </a:moveTo>
                <a:lnTo>
                  <a:pt x="1199520" y="658607"/>
                </a:lnTo>
                <a:lnTo>
                  <a:pt x="1202075" y="656463"/>
                </a:lnTo>
                <a:lnTo>
                  <a:pt x="1241163" y="656463"/>
                </a:lnTo>
                <a:lnTo>
                  <a:pt x="1241731" y="654938"/>
                </a:lnTo>
                <a:lnTo>
                  <a:pt x="1203091" y="654938"/>
                </a:lnTo>
                <a:lnTo>
                  <a:pt x="1204917" y="652178"/>
                </a:lnTo>
                <a:close/>
              </a:path>
              <a:path w="1245235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245235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245235" h="704214">
                <a:moveTo>
                  <a:pt x="1206012" y="650875"/>
                </a:moveTo>
                <a:lnTo>
                  <a:pt x="1204917" y="652178"/>
                </a:lnTo>
                <a:lnTo>
                  <a:pt x="1203091" y="654938"/>
                </a:lnTo>
                <a:lnTo>
                  <a:pt x="1206012" y="650875"/>
                </a:lnTo>
                <a:close/>
              </a:path>
              <a:path w="1245235" h="704214">
                <a:moveTo>
                  <a:pt x="1242813" y="650875"/>
                </a:moveTo>
                <a:lnTo>
                  <a:pt x="1206012" y="650875"/>
                </a:lnTo>
                <a:lnTo>
                  <a:pt x="1203091" y="654938"/>
                </a:lnTo>
                <a:lnTo>
                  <a:pt x="1241731" y="654938"/>
                </a:lnTo>
                <a:lnTo>
                  <a:pt x="1241826" y="654685"/>
                </a:lnTo>
                <a:lnTo>
                  <a:pt x="1242813" y="650875"/>
                </a:lnTo>
                <a:close/>
              </a:path>
              <a:path w="1245235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245235" h="704214">
                <a:moveTo>
                  <a:pt x="1204266" y="51235"/>
                </a:moveTo>
                <a:lnTo>
                  <a:pt x="1209949" y="68452"/>
                </a:lnTo>
                <a:lnTo>
                  <a:pt x="1209949" y="633729"/>
                </a:lnTo>
                <a:lnTo>
                  <a:pt x="1204917" y="652178"/>
                </a:lnTo>
                <a:lnTo>
                  <a:pt x="1206012" y="650875"/>
                </a:lnTo>
                <a:lnTo>
                  <a:pt x="1242813" y="650875"/>
                </a:lnTo>
                <a:lnTo>
                  <a:pt x="1243604" y="647826"/>
                </a:lnTo>
                <a:lnTo>
                  <a:pt x="1244620" y="640968"/>
                </a:lnTo>
                <a:lnTo>
                  <a:pt x="1244894" y="635762"/>
                </a:lnTo>
                <a:lnTo>
                  <a:pt x="1244894" y="68452"/>
                </a:lnTo>
                <a:lnTo>
                  <a:pt x="1244620" y="63245"/>
                </a:lnTo>
                <a:lnTo>
                  <a:pt x="1243604" y="56261"/>
                </a:lnTo>
                <a:lnTo>
                  <a:pt x="1242832" y="53339"/>
                </a:lnTo>
                <a:lnTo>
                  <a:pt x="1206012" y="53339"/>
                </a:lnTo>
                <a:lnTo>
                  <a:pt x="1204266" y="51235"/>
                </a:lnTo>
                <a:close/>
              </a:path>
              <a:path w="1245235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245235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245235" h="704214">
                <a:moveTo>
                  <a:pt x="1203091" y="49275"/>
                </a:moveTo>
                <a:lnTo>
                  <a:pt x="1204266" y="51235"/>
                </a:lnTo>
                <a:lnTo>
                  <a:pt x="1206012" y="53339"/>
                </a:lnTo>
                <a:lnTo>
                  <a:pt x="1203091" y="49275"/>
                </a:lnTo>
                <a:close/>
              </a:path>
              <a:path w="1245235" h="704214">
                <a:moveTo>
                  <a:pt x="1241731" y="49275"/>
                </a:moveTo>
                <a:lnTo>
                  <a:pt x="1203091" y="49275"/>
                </a:lnTo>
                <a:lnTo>
                  <a:pt x="1206012" y="53339"/>
                </a:lnTo>
                <a:lnTo>
                  <a:pt x="1242832" y="53339"/>
                </a:lnTo>
                <a:lnTo>
                  <a:pt x="1241826" y="49529"/>
                </a:lnTo>
                <a:lnTo>
                  <a:pt x="1241731" y="49275"/>
                </a:lnTo>
                <a:close/>
              </a:path>
              <a:path w="1245235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245235" h="704214">
                <a:moveTo>
                  <a:pt x="1199713" y="45744"/>
                </a:moveTo>
                <a:lnTo>
                  <a:pt x="1204266" y="51235"/>
                </a:lnTo>
                <a:lnTo>
                  <a:pt x="1203091" y="49275"/>
                </a:lnTo>
                <a:lnTo>
                  <a:pt x="1241731" y="49275"/>
                </a:lnTo>
                <a:lnTo>
                  <a:pt x="1241116" y="47625"/>
                </a:lnTo>
                <a:lnTo>
                  <a:pt x="1201948" y="47625"/>
                </a:lnTo>
                <a:lnTo>
                  <a:pt x="1199713" y="45744"/>
                </a:lnTo>
                <a:close/>
              </a:path>
              <a:path w="1245235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245235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245235" h="704214">
                <a:moveTo>
                  <a:pt x="1197376" y="42925"/>
                </a:moveTo>
                <a:lnTo>
                  <a:pt x="1199713" y="45744"/>
                </a:lnTo>
                <a:lnTo>
                  <a:pt x="1201948" y="47625"/>
                </a:lnTo>
                <a:lnTo>
                  <a:pt x="1197376" y="42925"/>
                </a:lnTo>
                <a:close/>
              </a:path>
              <a:path w="1245235" h="704214">
                <a:moveTo>
                  <a:pt x="1239353" y="42925"/>
                </a:moveTo>
                <a:lnTo>
                  <a:pt x="1197376" y="42925"/>
                </a:lnTo>
                <a:lnTo>
                  <a:pt x="1201948" y="47625"/>
                </a:lnTo>
                <a:lnTo>
                  <a:pt x="1241116" y="47625"/>
                </a:lnTo>
                <a:lnTo>
                  <a:pt x="1239353" y="42925"/>
                </a:lnTo>
                <a:close/>
              </a:path>
              <a:path w="1245235" h="704214">
                <a:moveTo>
                  <a:pt x="1192829" y="39951"/>
                </a:moveTo>
                <a:lnTo>
                  <a:pt x="1199713" y="45744"/>
                </a:lnTo>
                <a:lnTo>
                  <a:pt x="1197376" y="42925"/>
                </a:lnTo>
                <a:lnTo>
                  <a:pt x="1239353" y="42925"/>
                </a:lnTo>
                <a:lnTo>
                  <a:pt x="1238876" y="41910"/>
                </a:lnTo>
                <a:lnTo>
                  <a:pt x="1195852" y="41910"/>
                </a:lnTo>
                <a:lnTo>
                  <a:pt x="1192829" y="39951"/>
                </a:lnTo>
                <a:close/>
              </a:path>
              <a:path w="1245235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245235" h="704214">
                <a:moveTo>
                  <a:pt x="1191534" y="38862"/>
                </a:moveTo>
                <a:lnTo>
                  <a:pt x="1192829" y="39951"/>
                </a:lnTo>
                <a:lnTo>
                  <a:pt x="1195852" y="41910"/>
                </a:lnTo>
                <a:lnTo>
                  <a:pt x="1191534" y="38862"/>
                </a:lnTo>
                <a:close/>
              </a:path>
              <a:path w="1245235" h="704214">
                <a:moveTo>
                  <a:pt x="1237445" y="38862"/>
                </a:moveTo>
                <a:lnTo>
                  <a:pt x="1191534" y="38862"/>
                </a:lnTo>
                <a:lnTo>
                  <a:pt x="1195852" y="41910"/>
                </a:lnTo>
                <a:lnTo>
                  <a:pt x="1238876" y="41910"/>
                </a:lnTo>
                <a:lnTo>
                  <a:pt x="1237445" y="38862"/>
                </a:lnTo>
                <a:close/>
              </a:path>
              <a:path w="1245235" h="704214">
                <a:moveTo>
                  <a:pt x="1235409" y="35051"/>
                </a:moveTo>
                <a:lnTo>
                  <a:pt x="1174770" y="35051"/>
                </a:lnTo>
                <a:lnTo>
                  <a:pt x="1180104" y="35432"/>
                </a:lnTo>
                <a:lnTo>
                  <a:pt x="1183787" y="36067"/>
                </a:lnTo>
                <a:lnTo>
                  <a:pt x="1186962" y="37084"/>
                </a:lnTo>
                <a:lnTo>
                  <a:pt x="1190010" y="38480"/>
                </a:lnTo>
                <a:lnTo>
                  <a:pt x="1192829" y="39951"/>
                </a:lnTo>
                <a:lnTo>
                  <a:pt x="1191534" y="38862"/>
                </a:lnTo>
                <a:lnTo>
                  <a:pt x="1237445" y="38862"/>
                </a:lnTo>
                <a:lnTo>
                  <a:pt x="1236492" y="36829"/>
                </a:lnTo>
                <a:lnTo>
                  <a:pt x="1235409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7104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6005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8" y="630936"/>
                </a:lnTo>
                <a:lnTo>
                  <a:pt x="1191768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4589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408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6309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7" y="630936"/>
                </a:lnTo>
                <a:lnTo>
                  <a:pt x="1191767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A2AE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4892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7711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4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6614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8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3188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8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6716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8016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06918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07019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8319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77221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2" y="630936"/>
                </a:lnTo>
                <a:lnTo>
                  <a:pt x="1193292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77324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962" y="670178"/>
                </a:lnTo>
                <a:lnTo>
                  <a:pt x="42823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711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90" y="35051"/>
                </a:lnTo>
                <a:lnTo>
                  <a:pt x="1181251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711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90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9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50594" y="1498218"/>
            <a:ext cx="9326880" cy="4731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758314" algn="l"/>
                <a:tab pos="3429000" algn="l"/>
                <a:tab pos="5099685" algn="l"/>
                <a:tab pos="6769734" algn="l"/>
                <a:tab pos="8681085" algn="l"/>
              </a:tabLst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开始	测试计划	测试设计	测试执行	测试总结	结束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工作的输入是：软件测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计划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软件测试设计阶段主要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包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含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2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面的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作：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测试用例的设计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测试用例的开发和实现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本阶段要完成的主要任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如下：</a:t>
            </a:r>
            <a:endParaRPr sz="2000">
              <a:latin typeface="宋体"/>
              <a:cs typeface="宋体"/>
            </a:endParaRPr>
          </a:p>
          <a:p>
            <a:pPr lvl="1" marL="927100" marR="5080" indent="-384175">
              <a:lnSpc>
                <a:spcPct val="8000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在软件测试计划阶段中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通过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得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到细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后的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被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 能和特性，设计相应得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用例。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ts val="2020"/>
              </a:lnSpc>
              <a:spcBef>
                <a:spcPts val="68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针对每一个软件测试用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其测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输入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骤以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及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每一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骤的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期 输出。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如果需要，开发和实现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应的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动化）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建立软件测试需求集和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件测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之间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关联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关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系。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多对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7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工作的输出是：测试用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375410" y="1338833"/>
            <a:ext cx="1242060" cy="701040"/>
          </a:xfrm>
          <a:custGeom>
            <a:avLst/>
            <a:gdLst/>
            <a:ahLst/>
            <a:cxnLst/>
            <a:rect l="l" t="t" r="r" b="b"/>
            <a:pathLst>
              <a:path w="1242060" h="701039">
                <a:moveTo>
                  <a:pt x="1171956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71956" y="701039"/>
                </a:lnTo>
                <a:lnTo>
                  <a:pt x="1199251" y="695533"/>
                </a:lnTo>
                <a:lnTo>
                  <a:pt x="1221533" y="680513"/>
                </a:lnTo>
                <a:lnTo>
                  <a:pt x="1236553" y="658231"/>
                </a:lnTo>
                <a:lnTo>
                  <a:pt x="1242060" y="630936"/>
                </a:lnTo>
                <a:lnTo>
                  <a:pt x="1242060" y="70103"/>
                </a:lnTo>
                <a:lnTo>
                  <a:pt x="1236553" y="42808"/>
                </a:lnTo>
                <a:lnTo>
                  <a:pt x="1221533" y="20526"/>
                </a:lnTo>
                <a:lnTo>
                  <a:pt x="1199251" y="5506"/>
                </a:lnTo>
                <a:lnTo>
                  <a:pt x="1171956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992" y="1337310"/>
            <a:ext cx="1245235" cy="704215"/>
          </a:xfrm>
          <a:custGeom>
            <a:avLst/>
            <a:gdLst/>
            <a:ahLst/>
            <a:cxnLst/>
            <a:rect l="l" t="t" r="r" b="b"/>
            <a:pathLst>
              <a:path w="1245235" h="704214">
                <a:moveTo>
                  <a:pt x="1174770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74770" y="704088"/>
                </a:lnTo>
                <a:lnTo>
                  <a:pt x="1214013" y="692023"/>
                </a:lnTo>
                <a:lnTo>
                  <a:pt x="1235409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235409" y="35051"/>
                </a:lnTo>
                <a:lnTo>
                  <a:pt x="1232936" y="30987"/>
                </a:lnTo>
                <a:lnTo>
                  <a:pt x="1202075" y="5461"/>
                </a:lnTo>
                <a:lnTo>
                  <a:pt x="1181882" y="380"/>
                </a:lnTo>
                <a:lnTo>
                  <a:pt x="1174770" y="0"/>
                </a:lnTo>
                <a:close/>
              </a:path>
              <a:path w="1245235" h="704214">
                <a:moveTo>
                  <a:pt x="1193908" y="663318"/>
                </a:moveTo>
                <a:lnTo>
                  <a:pt x="1176802" y="669036"/>
                </a:lnTo>
                <a:lnTo>
                  <a:pt x="1235409" y="669036"/>
                </a:lnTo>
                <a:lnTo>
                  <a:pt x="1236492" y="667257"/>
                </a:lnTo>
                <a:lnTo>
                  <a:pt x="1237526" y="665099"/>
                </a:lnTo>
                <a:lnTo>
                  <a:pt x="1191788" y="665099"/>
                </a:lnTo>
                <a:lnTo>
                  <a:pt x="1193908" y="663318"/>
                </a:lnTo>
                <a:close/>
              </a:path>
              <a:path w="1245235" h="704214">
                <a:moveTo>
                  <a:pt x="1195852" y="662177"/>
                </a:moveTo>
                <a:lnTo>
                  <a:pt x="1193908" y="663318"/>
                </a:lnTo>
                <a:lnTo>
                  <a:pt x="1191788" y="665099"/>
                </a:lnTo>
                <a:lnTo>
                  <a:pt x="1195852" y="662177"/>
                </a:lnTo>
                <a:close/>
              </a:path>
              <a:path w="1245235" h="704214">
                <a:moveTo>
                  <a:pt x="1238926" y="662177"/>
                </a:moveTo>
                <a:lnTo>
                  <a:pt x="1195852" y="662177"/>
                </a:lnTo>
                <a:lnTo>
                  <a:pt x="1191788" y="665099"/>
                </a:lnTo>
                <a:lnTo>
                  <a:pt x="1237526" y="665099"/>
                </a:lnTo>
                <a:lnTo>
                  <a:pt x="1238926" y="662177"/>
                </a:lnTo>
                <a:close/>
              </a:path>
              <a:path w="1245235" h="704214">
                <a:moveTo>
                  <a:pt x="1199520" y="658607"/>
                </a:moveTo>
                <a:lnTo>
                  <a:pt x="1193908" y="663318"/>
                </a:lnTo>
                <a:lnTo>
                  <a:pt x="1195852" y="662177"/>
                </a:lnTo>
                <a:lnTo>
                  <a:pt x="1238926" y="662177"/>
                </a:lnTo>
                <a:lnTo>
                  <a:pt x="1239413" y="661162"/>
                </a:lnTo>
                <a:lnTo>
                  <a:pt x="1197376" y="661162"/>
                </a:lnTo>
                <a:lnTo>
                  <a:pt x="1199520" y="658607"/>
                </a:lnTo>
                <a:close/>
              </a:path>
              <a:path w="1245235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245235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245235" h="704214">
                <a:moveTo>
                  <a:pt x="1202075" y="656463"/>
                </a:moveTo>
                <a:lnTo>
                  <a:pt x="1199520" y="658607"/>
                </a:lnTo>
                <a:lnTo>
                  <a:pt x="1197376" y="661162"/>
                </a:lnTo>
                <a:lnTo>
                  <a:pt x="1202075" y="656463"/>
                </a:lnTo>
                <a:close/>
              </a:path>
              <a:path w="1245235" h="704214">
                <a:moveTo>
                  <a:pt x="1241163" y="656463"/>
                </a:moveTo>
                <a:lnTo>
                  <a:pt x="1202075" y="656463"/>
                </a:lnTo>
                <a:lnTo>
                  <a:pt x="1197376" y="661162"/>
                </a:lnTo>
                <a:lnTo>
                  <a:pt x="1239413" y="661162"/>
                </a:lnTo>
                <a:lnTo>
                  <a:pt x="1241163" y="656463"/>
                </a:lnTo>
                <a:close/>
              </a:path>
              <a:path w="1245235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245235" h="704214">
                <a:moveTo>
                  <a:pt x="1204917" y="652178"/>
                </a:moveTo>
                <a:lnTo>
                  <a:pt x="1199520" y="658607"/>
                </a:lnTo>
                <a:lnTo>
                  <a:pt x="1202075" y="656463"/>
                </a:lnTo>
                <a:lnTo>
                  <a:pt x="1241163" y="656463"/>
                </a:lnTo>
                <a:lnTo>
                  <a:pt x="1241731" y="654938"/>
                </a:lnTo>
                <a:lnTo>
                  <a:pt x="1203091" y="654938"/>
                </a:lnTo>
                <a:lnTo>
                  <a:pt x="1204917" y="652178"/>
                </a:lnTo>
                <a:close/>
              </a:path>
              <a:path w="1245235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245235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245235" h="704214">
                <a:moveTo>
                  <a:pt x="1206012" y="650875"/>
                </a:moveTo>
                <a:lnTo>
                  <a:pt x="1204917" y="652178"/>
                </a:lnTo>
                <a:lnTo>
                  <a:pt x="1203091" y="654938"/>
                </a:lnTo>
                <a:lnTo>
                  <a:pt x="1206012" y="650875"/>
                </a:lnTo>
                <a:close/>
              </a:path>
              <a:path w="1245235" h="704214">
                <a:moveTo>
                  <a:pt x="1242813" y="650875"/>
                </a:moveTo>
                <a:lnTo>
                  <a:pt x="1206012" y="650875"/>
                </a:lnTo>
                <a:lnTo>
                  <a:pt x="1203091" y="654938"/>
                </a:lnTo>
                <a:lnTo>
                  <a:pt x="1241731" y="654938"/>
                </a:lnTo>
                <a:lnTo>
                  <a:pt x="1241826" y="654685"/>
                </a:lnTo>
                <a:lnTo>
                  <a:pt x="1242813" y="650875"/>
                </a:lnTo>
                <a:close/>
              </a:path>
              <a:path w="1245235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245235" h="704214">
                <a:moveTo>
                  <a:pt x="1204266" y="51235"/>
                </a:moveTo>
                <a:lnTo>
                  <a:pt x="1209949" y="68452"/>
                </a:lnTo>
                <a:lnTo>
                  <a:pt x="1209949" y="633729"/>
                </a:lnTo>
                <a:lnTo>
                  <a:pt x="1204917" y="652178"/>
                </a:lnTo>
                <a:lnTo>
                  <a:pt x="1206012" y="650875"/>
                </a:lnTo>
                <a:lnTo>
                  <a:pt x="1242813" y="650875"/>
                </a:lnTo>
                <a:lnTo>
                  <a:pt x="1243604" y="647826"/>
                </a:lnTo>
                <a:lnTo>
                  <a:pt x="1244620" y="640968"/>
                </a:lnTo>
                <a:lnTo>
                  <a:pt x="1244894" y="635762"/>
                </a:lnTo>
                <a:lnTo>
                  <a:pt x="1244894" y="68452"/>
                </a:lnTo>
                <a:lnTo>
                  <a:pt x="1244620" y="63245"/>
                </a:lnTo>
                <a:lnTo>
                  <a:pt x="1243604" y="56261"/>
                </a:lnTo>
                <a:lnTo>
                  <a:pt x="1242832" y="53339"/>
                </a:lnTo>
                <a:lnTo>
                  <a:pt x="1206012" y="53339"/>
                </a:lnTo>
                <a:lnTo>
                  <a:pt x="1204266" y="51235"/>
                </a:lnTo>
                <a:close/>
              </a:path>
              <a:path w="1245235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245235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245235" h="704214">
                <a:moveTo>
                  <a:pt x="1203091" y="49275"/>
                </a:moveTo>
                <a:lnTo>
                  <a:pt x="1204266" y="51235"/>
                </a:lnTo>
                <a:lnTo>
                  <a:pt x="1206012" y="53339"/>
                </a:lnTo>
                <a:lnTo>
                  <a:pt x="1203091" y="49275"/>
                </a:lnTo>
                <a:close/>
              </a:path>
              <a:path w="1245235" h="704214">
                <a:moveTo>
                  <a:pt x="1241731" y="49275"/>
                </a:moveTo>
                <a:lnTo>
                  <a:pt x="1203091" y="49275"/>
                </a:lnTo>
                <a:lnTo>
                  <a:pt x="1206012" y="53339"/>
                </a:lnTo>
                <a:lnTo>
                  <a:pt x="1242832" y="53339"/>
                </a:lnTo>
                <a:lnTo>
                  <a:pt x="1241826" y="49529"/>
                </a:lnTo>
                <a:lnTo>
                  <a:pt x="1241731" y="49275"/>
                </a:lnTo>
                <a:close/>
              </a:path>
              <a:path w="1245235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245235" h="704214">
                <a:moveTo>
                  <a:pt x="1199713" y="45744"/>
                </a:moveTo>
                <a:lnTo>
                  <a:pt x="1204266" y="51235"/>
                </a:lnTo>
                <a:lnTo>
                  <a:pt x="1203091" y="49275"/>
                </a:lnTo>
                <a:lnTo>
                  <a:pt x="1241731" y="49275"/>
                </a:lnTo>
                <a:lnTo>
                  <a:pt x="1241116" y="47625"/>
                </a:lnTo>
                <a:lnTo>
                  <a:pt x="1201948" y="47625"/>
                </a:lnTo>
                <a:lnTo>
                  <a:pt x="1199713" y="45744"/>
                </a:lnTo>
                <a:close/>
              </a:path>
              <a:path w="1245235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245235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245235" h="704214">
                <a:moveTo>
                  <a:pt x="1197376" y="42925"/>
                </a:moveTo>
                <a:lnTo>
                  <a:pt x="1199713" y="45744"/>
                </a:lnTo>
                <a:lnTo>
                  <a:pt x="1201948" y="47625"/>
                </a:lnTo>
                <a:lnTo>
                  <a:pt x="1197376" y="42925"/>
                </a:lnTo>
                <a:close/>
              </a:path>
              <a:path w="1245235" h="704214">
                <a:moveTo>
                  <a:pt x="1239353" y="42925"/>
                </a:moveTo>
                <a:lnTo>
                  <a:pt x="1197376" y="42925"/>
                </a:lnTo>
                <a:lnTo>
                  <a:pt x="1201948" y="47625"/>
                </a:lnTo>
                <a:lnTo>
                  <a:pt x="1241116" y="47625"/>
                </a:lnTo>
                <a:lnTo>
                  <a:pt x="1239353" y="42925"/>
                </a:lnTo>
                <a:close/>
              </a:path>
              <a:path w="1245235" h="704214">
                <a:moveTo>
                  <a:pt x="1192829" y="39951"/>
                </a:moveTo>
                <a:lnTo>
                  <a:pt x="1199713" y="45744"/>
                </a:lnTo>
                <a:lnTo>
                  <a:pt x="1197376" y="42925"/>
                </a:lnTo>
                <a:lnTo>
                  <a:pt x="1239353" y="42925"/>
                </a:lnTo>
                <a:lnTo>
                  <a:pt x="1238876" y="41910"/>
                </a:lnTo>
                <a:lnTo>
                  <a:pt x="1195852" y="41910"/>
                </a:lnTo>
                <a:lnTo>
                  <a:pt x="1192829" y="39951"/>
                </a:lnTo>
                <a:close/>
              </a:path>
              <a:path w="1245235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245235" h="704214">
                <a:moveTo>
                  <a:pt x="1191534" y="38862"/>
                </a:moveTo>
                <a:lnTo>
                  <a:pt x="1192829" y="39951"/>
                </a:lnTo>
                <a:lnTo>
                  <a:pt x="1195852" y="41910"/>
                </a:lnTo>
                <a:lnTo>
                  <a:pt x="1191534" y="38862"/>
                </a:lnTo>
                <a:close/>
              </a:path>
              <a:path w="1245235" h="704214">
                <a:moveTo>
                  <a:pt x="1237445" y="38862"/>
                </a:moveTo>
                <a:lnTo>
                  <a:pt x="1191534" y="38862"/>
                </a:lnTo>
                <a:lnTo>
                  <a:pt x="1195852" y="41910"/>
                </a:lnTo>
                <a:lnTo>
                  <a:pt x="1238876" y="41910"/>
                </a:lnTo>
                <a:lnTo>
                  <a:pt x="1237445" y="38862"/>
                </a:lnTo>
                <a:close/>
              </a:path>
              <a:path w="1245235" h="704214">
                <a:moveTo>
                  <a:pt x="1235409" y="35051"/>
                </a:moveTo>
                <a:lnTo>
                  <a:pt x="1174770" y="35051"/>
                </a:lnTo>
                <a:lnTo>
                  <a:pt x="1180104" y="35432"/>
                </a:lnTo>
                <a:lnTo>
                  <a:pt x="1183787" y="36067"/>
                </a:lnTo>
                <a:lnTo>
                  <a:pt x="1186962" y="37084"/>
                </a:lnTo>
                <a:lnTo>
                  <a:pt x="1190010" y="38480"/>
                </a:lnTo>
                <a:lnTo>
                  <a:pt x="1192829" y="39951"/>
                </a:lnTo>
                <a:lnTo>
                  <a:pt x="1191534" y="38862"/>
                </a:lnTo>
                <a:lnTo>
                  <a:pt x="1237445" y="38862"/>
                </a:lnTo>
                <a:lnTo>
                  <a:pt x="1236492" y="36829"/>
                </a:lnTo>
                <a:lnTo>
                  <a:pt x="1235409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7104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6005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8" y="630936"/>
                </a:lnTo>
                <a:lnTo>
                  <a:pt x="1191768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4589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408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6309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7" y="630936"/>
                </a:lnTo>
                <a:lnTo>
                  <a:pt x="1191767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4892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7711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4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6614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8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3188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8" y="0"/>
                </a:lnTo>
                <a:close/>
              </a:path>
            </a:pathLst>
          </a:custGeom>
          <a:solidFill>
            <a:srgbClr val="A2AE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6716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8016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06918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07019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8319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77221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2" y="630936"/>
                </a:lnTo>
                <a:lnTo>
                  <a:pt x="1193292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77324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962" y="670178"/>
                </a:lnTo>
                <a:lnTo>
                  <a:pt x="42823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711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90" y="35051"/>
                </a:lnTo>
                <a:lnTo>
                  <a:pt x="1181251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711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90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9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50594" y="1498218"/>
            <a:ext cx="9305290" cy="405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758314" algn="l"/>
                <a:tab pos="3429000" algn="l"/>
                <a:tab pos="5099685" algn="l"/>
                <a:tab pos="6769734" algn="l"/>
                <a:tab pos="8681085" algn="l"/>
              </a:tabLst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开始	测试计划	测试设计	测试执行	测试总结	结束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工作的输入是：测试用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数据。</a:t>
            </a:r>
            <a:endParaRPr sz="2000">
              <a:latin typeface="宋体"/>
              <a:cs typeface="宋体"/>
            </a:endParaRPr>
          </a:p>
          <a:p>
            <a:pPr marL="396240" marR="5080" indent="-384175">
              <a:lnSpc>
                <a:spcPts val="2270"/>
              </a:lnSpc>
              <a:spcBef>
                <a:spcPts val="122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软件测试执行阶段，是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准备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依次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并详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记录每 一步的测试结果。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本阶段主要完成的任务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下：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获得被测程序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获得指定的测试资源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执行测试用例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记录测试过程和测试输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工作的输出是：软件测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记录。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375410" y="1338833"/>
            <a:ext cx="1242060" cy="701040"/>
          </a:xfrm>
          <a:custGeom>
            <a:avLst/>
            <a:gdLst/>
            <a:ahLst/>
            <a:cxnLst/>
            <a:rect l="l" t="t" r="r" b="b"/>
            <a:pathLst>
              <a:path w="1242060" h="701039">
                <a:moveTo>
                  <a:pt x="1171956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71956" y="701039"/>
                </a:lnTo>
                <a:lnTo>
                  <a:pt x="1199251" y="695533"/>
                </a:lnTo>
                <a:lnTo>
                  <a:pt x="1221533" y="680513"/>
                </a:lnTo>
                <a:lnTo>
                  <a:pt x="1236553" y="658231"/>
                </a:lnTo>
                <a:lnTo>
                  <a:pt x="1242060" y="630936"/>
                </a:lnTo>
                <a:lnTo>
                  <a:pt x="1242060" y="70103"/>
                </a:lnTo>
                <a:lnTo>
                  <a:pt x="1236553" y="42808"/>
                </a:lnTo>
                <a:lnTo>
                  <a:pt x="1221533" y="20526"/>
                </a:lnTo>
                <a:lnTo>
                  <a:pt x="1199251" y="5506"/>
                </a:lnTo>
                <a:lnTo>
                  <a:pt x="1171956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992" y="1337310"/>
            <a:ext cx="1245235" cy="704215"/>
          </a:xfrm>
          <a:custGeom>
            <a:avLst/>
            <a:gdLst/>
            <a:ahLst/>
            <a:cxnLst/>
            <a:rect l="l" t="t" r="r" b="b"/>
            <a:pathLst>
              <a:path w="1245235" h="704214">
                <a:moveTo>
                  <a:pt x="1174770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74770" y="704088"/>
                </a:lnTo>
                <a:lnTo>
                  <a:pt x="1214013" y="692023"/>
                </a:lnTo>
                <a:lnTo>
                  <a:pt x="1235409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235409" y="35051"/>
                </a:lnTo>
                <a:lnTo>
                  <a:pt x="1232936" y="30987"/>
                </a:lnTo>
                <a:lnTo>
                  <a:pt x="1202075" y="5461"/>
                </a:lnTo>
                <a:lnTo>
                  <a:pt x="1181882" y="380"/>
                </a:lnTo>
                <a:lnTo>
                  <a:pt x="1174770" y="0"/>
                </a:lnTo>
                <a:close/>
              </a:path>
              <a:path w="1245235" h="704214">
                <a:moveTo>
                  <a:pt x="1193908" y="663318"/>
                </a:moveTo>
                <a:lnTo>
                  <a:pt x="1176802" y="669036"/>
                </a:lnTo>
                <a:lnTo>
                  <a:pt x="1235409" y="669036"/>
                </a:lnTo>
                <a:lnTo>
                  <a:pt x="1236492" y="667257"/>
                </a:lnTo>
                <a:lnTo>
                  <a:pt x="1237526" y="665099"/>
                </a:lnTo>
                <a:lnTo>
                  <a:pt x="1191788" y="665099"/>
                </a:lnTo>
                <a:lnTo>
                  <a:pt x="1193908" y="663318"/>
                </a:lnTo>
                <a:close/>
              </a:path>
              <a:path w="1245235" h="704214">
                <a:moveTo>
                  <a:pt x="1195852" y="662177"/>
                </a:moveTo>
                <a:lnTo>
                  <a:pt x="1193908" y="663318"/>
                </a:lnTo>
                <a:lnTo>
                  <a:pt x="1191788" y="665099"/>
                </a:lnTo>
                <a:lnTo>
                  <a:pt x="1195852" y="662177"/>
                </a:lnTo>
                <a:close/>
              </a:path>
              <a:path w="1245235" h="704214">
                <a:moveTo>
                  <a:pt x="1238926" y="662177"/>
                </a:moveTo>
                <a:lnTo>
                  <a:pt x="1195852" y="662177"/>
                </a:lnTo>
                <a:lnTo>
                  <a:pt x="1191788" y="665099"/>
                </a:lnTo>
                <a:lnTo>
                  <a:pt x="1237526" y="665099"/>
                </a:lnTo>
                <a:lnTo>
                  <a:pt x="1238926" y="662177"/>
                </a:lnTo>
                <a:close/>
              </a:path>
              <a:path w="1245235" h="704214">
                <a:moveTo>
                  <a:pt x="1199520" y="658607"/>
                </a:moveTo>
                <a:lnTo>
                  <a:pt x="1193908" y="663318"/>
                </a:lnTo>
                <a:lnTo>
                  <a:pt x="1195852" y="662177"/>
                </a:lnTo>
                <a:lnTo>
                  <a:pt x="1238926" y="662177"/>
                </a:lnTo>
                <a:lnTo>
                  <a:pt x="1239413" y="661162"/>
                </a:lnTo>
                <a:lnTo>
                  <a:pt x="1197376" y="661162"/>
                </a:lnTo>
                <a:lnTo>
                  <a:pt x="1199520" y="658607"/>
                </a:lnTo>
                <a:close/>
              </a:path>
              <a:path w="1245235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245235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245235" h="704214">
                <a:moveTo>
                  <a:pt x="1202075" y="656463"/>
                </a:moveTo>
                <a:lnTo>
                  <a:pt x="1199520" y="658607"/>
                </a:lnTo>
                <a:lnTo>
                  <a:pt x="1197376" y="661162"/>
                </a:lnTo>
                <a:lnTo>
                  <a:pt x="1202075" y="656463"/>
                </a:lnTo>
                <a:close/>
              </a:path>
              <a:path w="1245235" h="704214">
                <a:moveTo>
                  <a:pt x="1241163" y="656463"/>
                </a:moveTo>
                <a:lnTo>
                  <a:pt x="1202075" y="656463"/>
                </a:lnTo>
                <a:lnTo>
                  <a:pt x="1197376" y="661162"/>
                </a:lnTo>
                <a:lnTo>
                  <a:pt x="1239413" y="661162"/>
                </a:lnTo>
                <a:lnTo>
                  <a:pt x="1241163" y="656463"/>
                </a:lnTo>
                <a:close/>
              </a:path>
              <a:path w="1245235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245235" h="704214">
                <a:moveTo>
                  <a:pt x="1204917" y="652178"/>
                </a:moveTo>
                <a:lnTo>
                  <a:pt x="1199520" y="658607"/>
                </a:lnTo>
                <a:lnTo>
                  <a:pt x="1202075" y="656463"/>
                </a:lnTo>
                <a:lnTo>
                  <a:pt x="1241163" y="656463"/>
                </a:lnTo>
                <a:lnTo>
                  <a:pt x="1241731" y="654938"/>
                </a:lnTo>
                <a:lnTo>
                  <a:pt x="1203091" y="654938"/>
                </a:lnTo>
                <a:lnTo>
                  <a:pt x="1204917" y="652178"/>
                </a:lnTo>
                <a:close/>
              </a:path>
              <a:path w="1245235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245235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245235" h="704214">
                <a:moveTo>
                  <a:pt x="1206012" y="650875"/>
                </a:moveTo>
                <a:lnTo>
                  <a:pt x="1204917" y="652178"/>
                </a:lnTo>
                <a:lnTo>
                  <a:pt x="1203091" y="654938"/>
                </a:lnTo>
                <a:lnTo>
                  <a:pt x="1206012" y="650875"/>
                </a:lnTo>
                <a:close/>
              </a:path>
              <a:path w="1245235" h="704214">
                <a:moveTo>
                  <a:pt x="1242813" y="650875"/>
                </a:moveTo>
                <a:lnTo>
                  <a:pt x="1206012" y="650875"/>
                </a:lnTo>
                <a:lnTo>
                  <a:pt x="1203091" y="654938"/>
                </a:lnTo>
                <a:lnTo>
                  <a:pt x="1241731" y="654938"/>
                </a:lnTo>
                <a:lnTo>
                  <a:pt x="1241826" y="654685"/>
                </a:lnTo>
                <a:lnTo>
                  <a:pt x="1242813" y="650875"/>
                </a:lnTo>
                <a:close/>
              </a:path>
              <a:path w="1245235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245235" h="704214">
                <a:moveTo>
                  <a:pt x="1204266" y="51235"/>
                </a:moveTo>
                <a:lnTo>
                  <a:pt x="1209949" y="68452"/>
                </a:lnTo>
                <a:lnTo>
                  <a:pt x="1209949" y="633729"/>
                </a:lnTo>
                <a:lnTo>
                  <a:pt x="1204917" y="652178"/>
                </a:lnTo>
                <a:lnTo>
                  <a:pt x="1206012" y="650875"/>
                </a:lnTo>
                <a:lnTo>
                  <a:pt x="1242813" y="650875"/>
                </a:lnTo>
                <a:lnTo>
                  <a:pt x="1243604" y="647826"/>
                </a:lnTo>
                <a:lnTo>
                  <a:pt x="1244620" y="640968"/>
                </a:lnTo>
                <a:lnTo>
                  <a:pt x="1244894" y="635762"/>
                </a:lnTo>
                <a:lnTo>
                  <a:pt x="1244894" y="68452"/>
                </a:lnTo>
                <a:lnTo>
                  <a:pt x="1244620" y="63245"/>
                </a:lnTo>
                <a:lnTo>
                  <a:pt x="1243604" y="56261"/>
                </a:lnTo>
                <a:lnTo>
                  <a:pt x="1242832" y="53339"/>
                </a:lnTo>
                <a:lnTo>
                  <a:pt x="1206012" y="53339"/>
                </a:lnTo>
                <a:lnTo>
                  <a:pt x="1204266" y="51235"/>
                </a:lnTo>
                <a:close/>
              </a:path>
              <a:path w="1245235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245235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245235" h="704214">
                <a:moveTo>
                  <a:pt x="1203091" y="49275"/>
                </a:moveTo>
                <a:lnTo>
                  <a:pt x="1204266" y="51235"/>
                </a:lnTo>
                <a:lnTo>
                  <a:pt x="1206012" y="53339"/>
                </a:lnTo>
                <a:lnTo>
                  <a:pt x="1203091" y="49275"/>
                </a:lnTo>
                <a:close/>
              </a:path>
              <a:path w="1245235" h="704214">
                <a:moveTo>
                  <a:pt x="1241731" y="49275"/>
                </a:moveTo>
                <a:lnTo>
                  <a:pt x="1203091" y="49275"/>
                </a:lnTo>
                <a:lnTo>
                  <a:pt x="1206012" y="53339"/>
                </a:lnTo>
                <a:lnTo>
                  <a:pt x="1242832" y="53339"/>
                </a:lnTo>
                <a:lnTo>
                  <a:pt x="1241826" y="49529"/>
                </a:lnTo>
                <a:lnTo>
                  <a:pt x="1241731" y="49275"/>
                </a:lnTo>
                <a:close/>
              </a:path>
              <a:path w="1245235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245235" h="704214">
                <a:moveTo>
                  <a:pt x="1199713" y="45744"/>
                </a:moveTo>
                <a:lnTo>
                  <a:pt x="1204266" y="51235"/>
                </a:lnTo>
                <a:lnTo>
                  <a:pt x="1203091" y="49275"/>
                </a:lnTo>
                <a:lnTo>
                  <a:pt x="1241731" y="49275"/>
                </a:lnTo>
                <a:lnTo>
                  <a:pt x="1241116" y="47625"/>
                </a:lnTo>
                <a:lnTo>
                  <a:pt x="1201948" y="47625"/>
                </a:lnTo>
                <a:lnTo>
                  <a:pt x="1199713" y="45744"/>
                </a:lnTo>
                <a:close/>
              </a:path>
              <a:path w="1245235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245235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245235" h="704214">
                <a:moveTo>
                  <a:pt x="1197376" y="42925"/>
                </a:moveTo>
                <a:lnTo>
                  <a:pt x="1199713" y="45744"/>
                </a:lnTo>
                <a:lnTo>
                  <a:pt x="1201948" y="47625"/>
                </a:lnTo>
                <a:lnTo>
                  <a:pt x="1197376" y="42925"/>
                </a:lnTo>
                <a:close/>
              </a:path>
              <a:path w="1245235" h="704214">
                <a:moveTo>
                  <a:pt x="1239353" y="42925"/>
                </a:moveTo>
                <a:lnTo>
                  <a:pt x="1197376" y="42925"/>
                </a:lnTo>
                <a:lnTo>
                  <a:pt x="1201948" y="47625"/>
                </a:lnTo>
                <a:lnTo>
                  <a:pt x="1241116" y="47625"/>
                </a:lnTo>
                <a:lnTo>
                  <a:pt x="1239353" y="42925"/>
                </a:lnTo>
                <a:close/>
              </a:path>
              <a:path w="1245235" h="704214">
                <a:moveTo>
                  <a:pt x="1192829" y="39951"/>
                </a:moveTo>
                <a:lnTo>
                  <a:pt x="1199713" y="45744"/>
                </a:lnTo>
                <a:lnTo>
                  <a:pt x="1197376" y="42925"/>
                </a:lnTo>
                <a:lnTo>
                  <a:pt x="1239353" y="42925"/>
                </a:lnTo>
                <a:lnTo>
                  <a:pt x="1238876" y="41910"/>
                </a:lnTo>
                <a:lnTo>
                  <a:pt x="1195852" y="41910"/>
                </a:lnTo>
                <a:lnTo>
                  <a:pt x="1192829" y="39951"/>
                </a:lnTo>
                <a:close/>
              </a:path>
              <a:path w="1245235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245235" h="704214">
                <a:moveTo>
                  <a:pt x="1191534" y="38862"/>
                </a:moveTo>
                <a:lnTo>
                  <a:pt x="1192829" y="39951"/>
                </a:lnTo>
                <a:lnTo>
                  <a:pt x="1195852" y="41910"/>
                </a:lnTo>
                <a:lnTo>
                  <a:pt x="1191534" y="38862"/>
                </a:lnTo>
                <a:close/>
              </a:path>
              <a:path w="1245235" h="704214">
                <a:moveTo>
                  <a:pt x="1237445" y="38862"/>
                </a:moveTo>
                <a:lnTo>
                  <a:pt x="1191534" y="38862"/>
                </a:lnTo>
                <a:lnTo>
                  <a:pt x="1195852" y="41910"/>
                </a:lnTo>
                <a:lnTo>
                  <a:pt x="1238876" y="41910"/>
                </a:lnTo>
                <a:lnTo>
                  <a:pt x="1237445" y="38862"/>
                </a:lnTo>
                <a:close/>
              </a:path>
              <a:path w="1245235" h="704214">
                <a:moveTo>
                  <a:pt x="1235409" y="35051"/>
                </a:moveTo>
                <a:lnTo>
                  <a:pt x="1174770" y="35051"/>
                </a:lnTo>
                <a:lnTo>
                  <a:pt x="1180104" y="35432"/>
                </a:lnTo>
                <a:lnTo>
                  <a:pt x="1183787" y="36067"/>
                </a:lnTo>
                <a:lnTo>
                  <a:pt x="1186962" y="37084"/>
                </a:lnTo>
                <a:lnTo>
                  <a:pt x="1190010" y="38480"/>
                </a:lnTo>
                <a:lnTo>
                  <a:pt x="1192829" y="39951"/>
                </a:lnTo>
                <a:lnTo>
                  <a:pt x="1191534" y="38862"/>
                </a:lnTo>
                <a:lnTo>
                  <a:pt x="1237445" y="38862"/>
                </a:lnTo>
                <a:lnTo>
                  <a:pt x="1236492" y="36829"/>
                </a:lnTo>
                <a:lnTo>
                  <a:pt x="1235409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7104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6005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8" y="630936"/>
                </a:lnTo>
                <a:lnTo>
                  <a:pt x="1191768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4589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408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6309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7" y="630936"/>
                </a:lnTo>
                <a:lnTo>
                  <a:pt x="1191767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4892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7711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4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6614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8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3188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8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6716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8016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06918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A2AE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07019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8319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77221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2" y="630936"/>
                </a:lnTo>
                <a:lnTo>
                  <a:pt x="1193292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77324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962" y="670178"/>
                </a:lnTo>
                <a:lnTo>
                  <a:pt x="42823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711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90" y="35051"/>
                </a:lnTo>
                <a:lnTo>
                  <a:pt x="1181251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711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90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9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50594" y="1498218"/>
            <a:ext cx="9305290" cy="4519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758314" algn="l"/>
                <a:tab pos="3429000" algn="l"/>
                <a:tab pos="5099685" algn="l"/>
                <a:tab pos="6769734" algn="l"/>
                <a:tab pos="8681085" algn="l"/>
              </a:tabLst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开始	测试计划	测试设计	测试执行	测试总结	结束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工作的输入是：软件测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计划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记录。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软件测试总结阶段的主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根据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的执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情况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作出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两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方面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评价：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一是评价软件测试的效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二是评价被测试的软件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本阶段要完成的主要任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如下：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描述测试状态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描述软件状态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完成测试报告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保存测试文件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工作的输出是：测试报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告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13729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0" y="381000"/>
                </a:moveTo>
                <a:lnTo>
                  <a:pt x="3275076" y="381000"/>
                </a:lnTo>
                <a:lnTo>
                  <a:pt x="327507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21186" y="1685289"/>
            <a:ext cx="405765" cy="4028440"/>
          </a:xfrm>
          <a:custGeom>
            <a:avLst/>
            <a:gdLst/>
            <a:ahLst/>
            <a:cxnLst/>
            <a:rect l="l" t="t" r="r" b="b"/>
            <a:pathLst>
              <a:path w="405765" h="4028440">
                <a:moveTo>
                  <a:pt x="0" y="4028440"/>
                </a:moveTo>
                <a:lnTo>
                  <a:pt x="405765" y="4028440"/>
                </a:lnTo>
                <a:lnTo>
                  <a:pt x="405765" y="0"/>
                </a:lnTo>
                <a:lnTo>
                  <a:pt x="0" y="0"/>
                </a:lnTo>
                <a:lnTo>
                  <a:pt x="0" y="402844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7334" y="2938348"/>
            <a:ext cx="368427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EEECE2"/>
                </a:solidFill>
              </a:rPr>
              <a:t>测试用例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1040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18387"/>
            <a:ext cx="9483090" cy="4810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188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：指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一项特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的软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产品进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任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务的描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述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，体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现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测试方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案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、方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、技术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策略；</a:t>
            </a:r>
            <a:endParaRPr sz="1700">
              <a:latin typeface="宋体"/>
              <a:cs typeface="宋体"/>
            </a:endParaRPr>
          </a:p>
          <a:p>
            <a:pPr marL="396240">
              <a:lnSpc>
                <a:spcPts val="1880"/>
              </a:lnSpc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内容包括测试目标、测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试步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骤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、预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期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结果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，并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形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成文档</a:t>
            </a:r>
            <a:endParaRPr sz="1700">
              <a:latin typeface="宋体"/>
              <a:cs typeface="宋体"/>
            </a:endParaRPr>
          </a:p>
          <a:p>
            <a:pPr marL="396240" marR="220345" indent="-384175">
              <a:lnSpc>
                <a:spcPts val="1720"/>
              </a:lnSpc>
              <a:spcBef>
                <a:spcPts val="12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是为某个特殊目标而编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制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的一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组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入、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执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行条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以及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预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期结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，以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便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某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个程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序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路径或 核实是否满足某个特定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endParaRPr sz="17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完整的测试用例包括：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7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名称和标识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6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修改历史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测试用例分析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4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测试环境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每条测试用例的详细信息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编写测试用例的依据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7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单元测试用例编写依据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详细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计说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需求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格说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书、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件测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计划；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集成测试用例编写依据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概要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计说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需求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规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格说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书、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件测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计划；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54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功能测试用例编写依据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求规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格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需求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说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明书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试计</a:t>
            </a:r>
            <a:r>
              <a:rPr dirty="0" sz="1800" spc="-110">
                <a:solidFill>
                  <a:srgbClr val="181B0D"/>
                </a:solidFill>
                <a:latin typeface="宋体"/>
                <a:cs typeface="宋体"/>
              </a:rPr>
              <a:t>划</a:t>
            </a:r>
            <a:r>
              <a:rPr dirty="0" sz="1800" spc="-9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  <a:p>
            <a:pPr lvl="1" marL="927100" marR="236854" indent="-384175">
              <a:lnSpc>
                <a:spcPct val="79400"/>
              </a:lnSpc>
              <a:spcBef>
                <a:spcPts val="70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系统测试用例编写依据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用户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求（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1700" spc="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子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计说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开发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划等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、软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 试计划。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测试用例的作用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16107"/>
            <a:ext cx="2639060" cy="1023619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7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600" spc="-5">
                <a:solidFill>
                  <a:srgbClr val="181B0D"/>
                </a:solidFill>
                <a:latin typeface="宋体"/>
                <a:cs typeface="宋体"/>
              </a:rPr>
              <a:t>实施测试指导的作用</a:t>
            </a:r>
            <a:endParaRPr sz="16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7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600" spc="-10">
                <a:solidFill>
                  <a:srgbClr val="181B0D"/>
                </a:solidFill>
                <a:latin typeface="宋体"/>
                <a:cs typeface="宋体"/>
              </a:rPr>
              <a:t>指导测试数据规划的作用</a:t>
            </a:r>
            <a:endParaRPr sz="16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71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600" spc="-5">
                <a:solidFill>
                  <a:srgbClr val="181B0D"/>
                </a:solidFill>
                <a:latin typeface="宋体"/>
                <a:cs typeface="宋体"/>
              </a:rPr>
              <a:t>指导脚本编写的作用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945" y="2228174"/>
            <a:ext cx="873315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6240" algn="l"/>
              </a:tabLst>
            </a:pP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软件测试行业也由原来的人工测试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逐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步向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工测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、自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化测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兼之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行的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向发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展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。而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396167"/>
            <a:ext cx="7637145" cy="116776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235"/>
              </a:spcBef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化测试的核心就是测试脚本。</a:t>
            </a:r>
            <a:endParaRPr sz="1650">
              <a:latin typeface="宋体"/>
              <a:cs typeface="宋体"/>
            </a:endParaRPr>
          </a:p>
          <a:p>
            <a:pPr marL="542925">
              <a:lnSpc>
                <a:spcPct val="100000"/>
              </a:lnSpc>
              <a:spcBef>
                <a:spcPts val="145"/>
              </a:spcBef>
              <a:tabLst>
                <a:tab pos="926465" algn="l"/>
              </a:tabLst>
            </a:pP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自动化测试所使用的测试脚本编写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依据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就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是用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来进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编写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计的</a:t>
            </a:r>
            <a:endParaRPr sz="165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600" spc="-5">
                <a:solidFill>
                  <a:srgbClr val="181B0D"/>
                </a:solidFill>
                <a:latin typeface="宋体"/>
                <a:cs typeface="宋体"/>
              </a:rPr>
              <a:t>作为评判基准的作用</a:t>
            </a:r>
            <a:endParaRPr sz="1600">
              <a:latin typeface="宋体"/>
              <a:cs typeface="宋体"/>
            </a:endParaRPr>
          </a:p>
          <a:p>
            <a:pPr marL="542925">
              <a:lnSpc>
                <a:spcPct val="100000"/>
              </a:lnSpc>
              <a:spcBef>
                <a:spcPts val="155"/>
              </a:spcBef>
              <a:tabLst>
                <a:tab pos="926465" algn="l"/>
              </a:tabLst>
            </a:pP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测试工作完成后需要评估并进行定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论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，判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断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是否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格，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然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后出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报告。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945" y="3551388"/>
            <a:ext cx="873315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6240" algn="l"/>
              </a:tabLst>
            </a:pP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测试工作的评估审查以前是依据统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结果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判断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，但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这种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法相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依据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来评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审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显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994" y="3731219"/>
            <a:ext cx="834898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的有些不够精细。所以现在的评判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基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准是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例为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依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据的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结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束后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要测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总结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总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873204"/>
            <a:ext cx="3293745" cy="13925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结中包括：</a:t>
            </a:r>
            <a:endParaRPr sz="1650">
              <a:latin typeface="宋体"/>
              <a:cs typeface="宋体"/>
            </a:endParaRPr>
          </a:p>
          <a:p>
            <a:pPr marL="1384300" indent="-384175">
              <a:lnSpc>
                <a:spcPct val="100000"/>
              </a:lnSpc>
              <a:spcBef>
                <a:spcPts val="2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测试中检测到</a:t>
            </a:r>
            <a:r>
              <a:rPr dirty="0" sz="1400" spc="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400" spc="-5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数目</a:t>
            </a:r>
            <a:endParaRPr sz="1400">
              <a:latin typeface="宋体"/>
              <a:cs typeface="宋体"/>
            </a:endParaRPr>
          </a:p>
          <a:p>
            <a:pPr marL="138430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有效的</a:t>
            </a:r>
            <a:r>
              <a:rPr dirty="0" sz="1400" spc="-5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数目</a:t>
            </a:r>
            <a:endParaRPr sz="1400">
              <a:latin typeface="宋体"/>
              <a:cs typeface="宋体"/>
            </a:endParaRPr>
          </a:p>
          <a:p>
            <a:pPr marL="1384300" indent="-384175">
              <a:lnSpc>
                <a:spcPct val="100000"/>
              </a:lnSpc>
              <a:spcBef>
                <a:spcPts val="2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无效的</a:t>
            </a:r>
            <a:r>
              <a:rPr dirty="0" sz="1400" spc="-5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1400">
                <a:solidFill>
                  <a:srgbClr val="181B0D"/>
                </a:solidFill>
                <a:latin typeface="宋体"/>
                <a:cs typeface="宋体"/>
              </a:rPr>
              <a:t>数目等等。</a:t>
            </a:r>
            <a:endParaRPr sz="14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7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600" spc="-5">
                <a:solidFill>
                  <a:srgbClr val="181B0D"/>
                </a:solidFill>
                <a:latin typeface="宋体"/>
                <a:cs typeface="宋体"/>
              </a:rPr>
              <a:t>作为分析缺陷的基准的作用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0945" y="5253949"/>
            <a:ext cx="8794115" cy="8248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19050">
              <a:lnSpc>
                <a:spcPts val="1705"/>
              </a:lnSpc>
              <a:spcBef>
                <a:spcPts val="130"/>
              </a:spcBef>
              <a:tabLst>
                <a:tab pos="383540" algn="l"/>
              </a:tabLst>
            </a:pP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–</a:t>
            </a:r>
            <a:r>
              <a:rPr dirty="0" sz="1600" spc="-5">
                <a:solidFill>
                  <a:srgbClr val="181B0D"/>
                </a:solidFill>
                <a:latin typeface="Franklin Gothic Book"/>
                <a:cs typeface="Franklin Gothic Book"/>
              </a:rPr>
              <a:t>	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测试的目的就是为了发现缺陷（</a:t>
            </a:r>
            <a:r>
              <a:rPr dirty="0" sz="16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</a:t>
            </a:r>
            <a:r>
              <a:rPr dirty="0" sz="16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u</a:t>
            </a:r>
            <a:r>
              <a:rPr dirty="0" sz="16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g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），测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结束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把得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6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Bu</a:t>
            </a:r>
            <a:r>
              <a:rPr dirty="0" sz="16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g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复查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然后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例进</a:t>
            </a:r>
            <a:endParaRPr sz="1650">
              <a:latin typeface="宋体"/>
              <a:cs typeface="宋体"/>
            </a:endParaRPr>
          </a:p>
          <a:p>
            <a:pPr algn="r" marR="5080">
              <a:lnSpc>
                <a:spcPts val="1425"/>
              </a:lnSpc>
            </a:pP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行对比看看这个</a:t>
            </a:r>
            <a:r>
              <a:rPr dirty="0" sz="16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是因为没有检测到还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因为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其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他地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重复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现了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16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1650" spc="-50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1650" spc="-60">
                <a:solidFill>
                  <a:srgbClr val="181B0D"/>
                </a:solidFill>
                <a:latin typeface="宋体"/>
                <a:cs typeface="宋体"/>
              </a:rPr>
              <a:t>没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endParaRPr sz="1650">
              <a:latin typeface="宋体"/>
              <a:cs typeface="宋体"/>
            </a:endParaRPr>
          </a:p>
          <a:p>
            <a:pPr marL="396240" marR="66040">
              <a:lnSpc>
                <a:spcPct val="72100"/>
              </a:lnSpc>
              <a:spcBef>
                <a:spcPts val="270"/>
              </a:spcBef>
            </a:pP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检测到，说明测试用例不够完善，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该及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补充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相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应的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例，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果是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为重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复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出现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则说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实 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施测试存在一些问题需要去处理。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终目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还是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了交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付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给用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户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质量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1650" spc="-45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1650" spc="-55">
                <a:solidFill>
                  <a:srgbClr val="181B0D"/>
                </a:solidFill>
                <a:latin typeface="宋体"/>
                <a:cs typeface="宋体"/>
              </a:rPr>
              <a:t>品</a:t>
            </a:r>
            <a:endParaRPr sz="1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085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测试用例设计原则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7019290" cy="504380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利用成熟的测试用例设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方法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指导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测试用例的正确性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测试用例的代表性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测试结果的可判定性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测试结果的可重现性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足够详细、准确和清晰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步骤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利用测试用例文档编写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时必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须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符合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内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部的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范要求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测试用例设计时需注意：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不能把测试用例设计等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于测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输入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不能追求测试用例设计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位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不能将多个测试用例混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例中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不能由没有经验的人员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计测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测试用例评审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8034020" cy="485521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测试用例中用户需求和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点是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与测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计划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案对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测试用例标识是否按照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则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来编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写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测试环境描述是否清晰。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设计测试用例运用了三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以上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设计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法。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是否每个测试用例的预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条件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被描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清楚？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每个测试用例的“输入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”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中是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列出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所有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入数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?</a:t>
            </a:r>
            <a:endParaRPr sz="2000">
              <a:latin typeface="Franklin Gothic Book"/>
              <a:cs typeface="Franklin Gothic Book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步骤、输入和输出内容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否清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晰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测试用例的“预期结果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”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整而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清晰？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是否明确说明了每个测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重要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别？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是否明确说明了测试用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的执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顺序？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测试用例分析中测试深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是否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述了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使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592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测试用例的基本要素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90954"/>
            <a:ext cx="9324340" cy="129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测试用例编号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可参考：项目名称＋软件版本号＋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试阶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段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类型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＋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优先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＋编号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测试标题</a:t>
            </a:r>
            <a:endParaRPr sz="1900">
              <a:latin typeface="宋体"/>
              <a:cs typeface="宋体"/>
            </a:endParaRPr>
          </a:p>
          <a:p>
            <a:pPr lvl="1" marL="988060" indent="-445134">
              <a:lnSpc>
                <a:spcPct val="100000"/>
              </a:lnSpc>
              <a:spcBef>
                <a:spcPts val="10"/>
              </a:spcBef>
              <a:buSzPct val="95000"/>
              <a:buFont typeface="Franklin Gothic Book"/>
              <a:buChar char="–"/>
              <a:tabLst>
                <a:tab pos="987425" algn="l"/>
                <a:tab pos="98806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对测试用例的描述，测试用例标题应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清楚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达测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用途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比</a:t>
            </a:r>
            <a:r>
              <a:rPr dirty="0" sz="2000" spc="455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“</a:t>
            </a:r>
            <a:r>
              <a:rPr dirty="0" sz="2000" spc="-59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385979"/>
            <a:ext cx="6067425" cy="7747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用户登录时输入错误密码时，软件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响应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情</a:t>
            </a:r>
            <a:r>
              <a:rPr dirty="0" sz="2000" spc="430">
                <a:solidFill>
                  <a:srgbClr val="181B0D"/>
                </a:solidFill>
                <a:latin typeface="宋体"/>
                <a:cs typeface="宋体"/>
              </a:rPr>
              <a:t>况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”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优先级别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945" y="3136323"/>
            <a:ext cx="8853170" cy="54546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96240" marR="5080" indent="-384175">
              <a:lnSpc>
                <a:spcPct val="70500"/>
              </a:lnSpc>
              <a:spcBef>
                <a:spcPts val="805"/>
              </a:spcBef>
              <a:tabLst>
                <a:tab pos="396240" algn="l"/>
              </a:tabLst>
            </a:pP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定义测试用例的优先级别，可以笼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的分</a:t>
            </a:r>
            <a:r>
              <a:rPr dirty="0" sz="2000" spc="44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“</a:t>
            </a:r>
            <a:r>
              <a:rPr dirty="0" sz="2000" spc="-54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37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”</a:t>
            </a:r>
            <a:r>
              <a:rPr dirty="0" sz="2000" spc="-53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37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“</a:t>
            </a:r>
            <a:r>
              <a:rPr dirty="0" sz="2000" spc="-53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360">
                <a:solidFill>
                  <a:srgbClr val="181B0D"/>
                </a:solidFill>
                <a:latin typeface="宋体"/>
                <a:cs typeface="宋体"/>
              </a:rPr>
              <a:t>低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”</a:t>
            </a:r>
            <a:r>
              <a:rPr dirty="0" sz="2000" spc="-54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两个级别。一般 来说，如果软件需求的优先级</a:t>
            </a:r>
            <a:r>
              <a:rPr dirty="0" sz="2000" spc="42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“</a:t>
            </a:r>
            <a:r>
              <a:rPr dirty="0" sz="2000" spc="-55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37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”</a:t>
            </a:r>
            <a:r>
              <a:rPr dirty="0" sz="2000" spc="-55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，那么针对该需求的测试用例优先</a:t>
            </a:r>
            <a:r>
              <a:rPr dirty="0" sz="2000" spc="-95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94" y="3564567"/>
            <a:ext cx="84626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37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“</a:t>
            </a:r>
            <a:r>
              <a:rPr dirty="0" sz="2000" spc="-55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37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”</a:t>
            </a:r>
            <a:r>
              <a:rPr dirty="0" sz="2000" spc="-55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。至于优先级如何来确定，可以根据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目需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，或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者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用户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需求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确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3701653"/>
            <a:ext cx="8652510" cy="113855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定，也可以根据实际经验对那些很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容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易产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生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缺陷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模块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置为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优先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测试输入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操作步骤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0945" y="4816025"/>
            <a:ext cx="88461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</a:tabLst>
            </a:pP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操作步骤要写测试执行过程的步骤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对于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复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杂的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输入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994" y="5029385"/>
            <a:ext cx="833500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分为几个步骤完成？在操作步骤中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详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细列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：测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写</a:t>
            </a:r>
            <a:r>
              <a:rPr dirty="0" sz="2000" spc="-85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期、测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5163768"/>
            <a:ext cx="2497455" cy="77597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730"/>
              </a:spcBef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试执行者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日期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预期结果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测试用例的优点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90954"/>
            <a:ext cx="932751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在开始实施测试之前设计好测试用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，避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盲目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试并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高测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效率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减少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试的不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426908"/>
            <a:ext cx="9327515" cy="112712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15"/>
              </a:spcBef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完全性；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测试用例使软件测试的实施重点突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、目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明确；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根据测试用例的多少和执行难度，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算测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工作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，便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目的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间和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源管理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377613"/>
            <a:ext cx="9327515" cy="112458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695"/>
              </a:spcBef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与跟踪；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减少回归测试的复杂程度；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在软件版本更新后只需修正少量的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便可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开测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工作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降低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作强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、缩短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3325520"/>
            <a:ext cx="8362950" cy="25914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项目周期；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功能模块的测试用例的通用化和复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化则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会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使软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易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于开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1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根据测试用例的操作步骤和执行结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，可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方便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书写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件测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缺陷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报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告；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可以根据测试用例的执行等级，实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施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不同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别的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1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为分析软件缺陷和程序模块质量提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供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依据；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可以最大程度地找出软件隐藏的缺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陷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测试用例内容清晰、分类组织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13729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0" y="381000"/>
                </a:moveTo>
                <a:lnTo>
                  <a:pt x="3275076" y="381000"/>
                </a:lnTo>
                <a:lnTo>
                  <a:pt x="327507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21186" y="1685289"/>
            <a:ext cx="405765" cy="4028440"/>
          </a:xfrm>
          <a:custGeom>
            <a:avLst/>
            <a:gdLst/>
            <a:ahLst/>
            <a:cxnLst/>
            <a:rect l="l" t="t" r="r" b="b"/>
            <a:pathLst>
              <a:path w="405765" h="4028440">
                <a:moveTo>
                  <a:pt x="0" y="4028440"/>
                </a:moveTo>
                <a:lnTo>
                  <a:pt x="405765" y="4028440"/>
                </a:lnTo>
                <a:lnTo>
                  <a:pt x="405765" y="0"/>
                </a:lnTo>
                <a:lnTo>
                  <a:pt x="0" y="0"/>
                </a:lnTo>
                <a:lnTo>
                  <a:pt x="0" y="402844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8534" y="2938348"/>
            <a:ext cx="55118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EEECE2"/>
                </a:solidFill>
              </a:rPr>
              <a:t>软件测试过程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115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设计测试用例应注意的问题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不能把测试用例设计等</a:t>
            </a:r>
            <a:r>
              <a:rPr dirty="0" spc="-15"/>
              <a:t>同</a:t>
            </a:r>
            <a:r>
              <a:rPr dirty="0"/>
              <a:t>于测</a:t>
            </a:r>
            <a:r>
              <a:rPr dirty="0" spc="-15"/>
              <a:t>试</a:t>
            </a:r>
            <a:r>
              <a:rPr dirty="0"/>
              <a:t>输入</a:t>
            </a:r>
            <a:r>
              <a:rPr dirty="0" spc="-15"/>
              <a:t>数</a:t>
            </a:r>
            <a:r>
              <a:rPr dirty="0"/>
              <a:t>据的</a:t>
            </a:r>
            <a:r>
              <a:rPr dirty="0" spc="-15"/>
              <a:t>设</a:t>
            </a:r>
            <a:r>
              <a:rPr dirty="0"/>
              <a:t>计；</a:t>
            </a: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不能追求测试用例设计</a:t>
            </a:r>
            <a:r>
              <a:rPr dirty="0" spc="-15"/>
              <a:t>“</a:t>
            </a:r>
            <a:r>
              <a:rPr dirty="0"/>
              <a:t>一步</a:t>
            </a:r>
            <a:r>
              <a:rPr dirty="0" spc="-15"/>
              <a:t>到</a:t>
            </a:r>
            <a:r>
              <a:rPr dirty="0"/>
              <a:t>位”；</a:t>
            </a: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不能将多个测试用例混</a:t>
            </a:r>
            <a:r>
              <a:rPr dirty="0" spc="-15"/>
              <a:t>在</a:t>
            </a:r>
            <a:r>
              <a:rPr dirty="0"/>
              <a:t>一个</a:t>
            </a:r>
            <a:r>
              <a:rPr dirty="0" spc="-15"/>
              <a:t>用</a:t>
            </a:r>
            <a:r>
              <a:rPr dirty="0"/>
              <a:t>例中；</a:t>
            </a:r>
          </a:p>
          <a:p>
            <a:pPr marL="396240" indent="-384175">
              <a:lnSpc>
                <a:spcPts val="2335"/>
              </a:lnSpc>
              <a:spcBef>
                <a:spcPts val="10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用例的设计人员最好是</a:t>
            </a:r>
            <a:r>
              <a:rPr dirty="0" spc="-15"/>
              <a:t>具</a:t>
            </a:r>
            <a:r>
              <a:rPr dirty="0"/>
              <a:t>有丰</a:t>
            </a:r>
            <a:r>
              <a:rPr dirty="0" spc="-15"/>
              <a:t>富</a:t>
            </a:r>
            <a:r>
              <a:rPr dirty="0"/>
              <a:t>的经</a:t>
            </a:r>
            <a:r>
              <a:rPr dirty="0" spc="-15"/>
              <a:t>验</a:t>
            </a:r>
            <a:r>
              <a:rPr dirty="0"/>
              <a:t>测试</a:t>
            </a:r>
            <a:r>
              <a:rPr dirty="0" spc="-15"/>
              <a:t>人</a:t>
            </a:r>
            <a:r>
              <a:rPr dirty="0"/>
              <a:t>员，</a:t>
            </a:r>
            <a:r>
              <a:rPr dirty="0" spc="-15"/>
              <a:t>没</a:t>
            </a:r>
            <a:r>
              <a:rPr dirty="0"/>
              <a:t>有测</a:t>
            </a:r>
            <a:r>
              <a:rPr dirty="0" spc="-15"/>
              <a:t>试</a:t>
            </a:r>
            <a:r>
              <a:rPr dirty="0"/>
              <a:t>经验</a:t>
            </a:r>
            <a:r>
              <a:rPr dirty="0" spc="-15"/>
              <a:t>的</a:t>
            </a:r>
            <a:r>
              <a:rPr dirty="0"/>
              <a:t>人员</a:t>
            </a:r>
            <a:r>
              <a:rPr dirty="0" spc="-15"/>
              <a:t>不</a:t>
            </a:r>
            <a:r>
              <a:rPr dirty="0"/>
              <a:t>能设计</a:t>
            </a:r>
          </a:p>
          <a:p>
            <a:pPr marL="396240">
              <a:lnSpc>
                <a:spcPts val="2335"/>
              </a:lnSpc>
            </a:pPr>
            <a:r>
              <a:rPr dirty="0"/>
              <a:t>测试用例；</a:t>
            </a: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用例应该从系统的最高</a:t>
            </a:r>
            <a:r>
              <a:rPr dirty="0" spc="-15"/>
              <a:t>级</a:t>
            </a:r>
            <a:r>
              <a:rPr dirty="0"/>
              <a:t>别向</a:t>
            </a:r>
            <a:r>
              <a:rPr dirty="0" spc="-15"/>
              <a:t>最</a:t>
            </a:r>
            <a:r>
              <a:rPr dirty="0"/>
              <a:t>低级</a:t>
            </a:r>
            <a:r>
              <a:rPr dirty="0" spc="-15"/>
              <a:t>别</a:t>
            </a:r>
            <a:r>
              <a:rPr dirty="0"/>
              <a:t>逐一</a:t>
            </a:r>
            <a:r>
              <a:rPr dirty="0" spc="-15"/>
              <a:t>展</a:t>
            </a:r>
            <a:r>
              <a:rPr dirty="0"/>
              <a:t>开；</a:t>
            </a: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每个测试用例都应单独</a:t>
            </a:r>
            <a:r>
              <a:rPr dirty="0" spc="-15"/>
              <a:t>放</a:t>
            </a:r>
            <a:r>
              <a:rPr dirty="0"/>
              <a:t>在文</a:t>
            </a:r>
            <a:r>
              <a:rPr dirty="0" spc="-15"/>
              <a:t>档</a:t>
            </a:r>
            <a:r>
              <a:rPr dirty="0"/>
              <a:t>中；</a:t>
            </a: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系统中的所有功能都应</a:t>
            </a:r>
            <a:r>
              <a:rPr dirty="0" spc="-15"/>
              <a:t>该</a:t>
            </a:r>
            <a:r>
              <a:rPr dirty="0"/>
              <a:t>对应</a:t>
            </a:r>
            <a:r>
              <a:rPr dirty="0" spc="-15"/>
              <a:t>到</a:t>
            </a:r>
            <a:r>
              <a:rPr dirty="0"/>
              <a:t>用例</a:t>
            </a:r>
            <a:r>
              <a:rPr dirty="0" spc="-15"/>
              <a:t>中</a:t>
            </a:r>
            <a:r>
              <a:rPr dirty="0"/>
              <a:t>；</a:t>
            </a: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每个用例都应该依据需</a:t>
            </a:r>
            <a:r>
              <a:rPr dirty="0" spc="-15"/>
              <a:t>求</a:t>
            </a:r>
            <a:r>
              <a:rPr dirty="0"/>
              <a:t>进行</a:t>
            </a:r>
            <a:r>
              <a:rPr dirty="0" spc="-15"/>
              <a:t>设</a:t>
            </a:r>
            <a:r>
              <a:rPr dirty="0"/>
              <a:t>计。</a:t>
            </a:r>
          </a:p>
          <a:p>
            <a:pPr marL="542925">
              <a:lnSpc>
                <a:spcPts val="2400"/>
              </a:lnSpc>
              <a:spcBef>
                <a:spcPts val="439"/>
              </a:spcBef>
              <a:tabLst>
                <a:tab pos="926465" algn="l"/>
              </a:tabLst>
            </a:pPr>
            <a:r>
              <a:rPr dirty="0">
                <a:latin typeface="Franklin Gothic Book"/>
                <a:cs typeface="Franklin Gothic Book"/>
              </a:rPr>
              <a:t>–	</a:t>
            </a:r>
            <a:r>
              <a:rPr dirty="0" sz="2100" spc="-100"/>
              <a:t>测试用例是多样的、复</a:t>
            </a:r>
            <a:r>
              <a:rPr dirty="0" sz="2100" spc="-114"/>
              <a:t>杂</a:t>
            </a:r>
            <a:r>
              <a:rPr dirty="0" sz="2100" spc="-100"/>
              <a:t>的而</a:t>
            </a:r>
            <a:r>
              <a:rPr dirty="0" sz="2100" spc="-114"/>
              <a:t>且</a:t>
            </a:r>
            <a:r>
              <a:rPr dirty="0" sz="2100" spc="-100"/>
              <a:t>也是</a:t>
            </a:r>
            <a:r>
              <a:rPr dirty="0" sz="2100" spc="-114"/>
              <a:t>简</a:t>
            </a:r>
            <a:r>
              <a:rPr dirty="0" sz="2100" spc="-100"/>
              <a:t>单的</a:t>
            </a:r>
            <a:r>
              <a:rPr dirty="0" sz="2100" spc="-114"/>
              <a:t>，</a:t>
            </a:r>
            <a:r>
              <a:rPr dirty="0" sz="2100" spc="-100"/>
              <a:t>设计</a:t>
            </a:r>
            <a:r>
              <a:rPr dirty="0" sz="2100" spc="-114"/>
              <a:t>的</a:t>
            </a:r>
            <a:r>
              <a:rPr dirty="0" sz="2100" spc="-100"/>
              <a:t>技术</a:t>
            </a:r>
            <a:r>
              <a:rPr dirty="0" sz="2100" spc="-114"/>
              <a:t>也</a:t>
            </a:r>
            <a:r>
              <a:rPr dirty="0" sz="2100" spc="-100"/>
              <a:t>不唯</a:t>
            </a:r>
            <a:r>
              <a:rPr dirty="0" sz="2100" spc="-114"/>
              <a:t>一</a:t>
            </a:r>
            <a:r>
              <a:rPr dirty="0" sz="2100" spc="-100"/>
              <a:t>，下</a:t>
            </a:r>
            <a:r>
              <a:rPr dirty="0" sz="2100" spc="-114"/>
              <a:t>面</a:t>
            </a:r>
            <a:r>
              <a:rPr dirty="0" sz="2100" spc="-100"/>
              <a:t>介</a:t>
            </a:r>
            <a:endParaRPr sz="2100">
              <a:latin typeface="Franklin Gothic Book"/>
              <a:cs typeface="Franklin Gothic Book"/>
            </a:endParaRPr>
          </a:p>
          <a:p>
            <a:pPr marL="927100">
              <a:lnSpc>
                <a:spcPts val="2400"/>
              </a:lnSpc>
            </a:pPr>
            <a:r>
              <a:rPr dirty="0" sz="2100" spc="-100"/>
              <a:t>绍测试用例设计的一些</a:t>
            </a:r>
            <a:r>
              <a:rPr dirty="0" sz="2100" spc="-110"/>
              <a:t>技</a:t>
            </a:r>
            <a:r>
              <a:rPr dirty="0" sz="2100" spc="-95"/>
              <a:t>术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100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综合设计测试用例要点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443720" cy="49453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396240" marR="142875" indent="-384175">
              <a:lnSpc>
                <a:spcPct val="94200"/>
              </a:lnSpc>
              <a:spcBef>
                <a:spcPts val="240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白盒和黑盒测试用例的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各有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每一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方法都 给出了有用测试用例的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个特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的集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，但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有一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献出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整的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试用例 集合。在实际项目运作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计时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常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常共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使用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种测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例的设 计，以此来弥补它们各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的缺点</a:t>
            </a:r>
            <a:endParaRPr sz="2000">
              <a:latin typeface="宋体"/>
              <a:cs typeface="宋体"/>
            </a:endParaRPr>
          </a:p>
          <a:p>
            <a:pPr algn="just" marL="396240" indent="-384175">
              <a:lnSpc>
                <a:spcPts val="2335"/>
              </a:lnSpc>
              <a:spcBef>
                <a:spcPts val="104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实际操作设计测试用例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般是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黑后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，即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先用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盒技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设计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些用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，再用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白盒技术做一些补充用例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如果规格说明书中包含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入条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果图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计测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用例。</a:t>
            </a:r>
            <a:endParaRPr sz="2100">
              <a:latin typeface="宋体"/>
              <a:cs typeface="宋体"/>
            </a:endParaRPr>
          </a:p>
          <a:p>
            <a:pPr algn="just" lvl="1" marL="927100" marR="121920" indent="-384175">
              <a:lnSpc>
                <a:spcPct val="90000"/>
              </a:lnSpc>
              <a:spcBef>
                <a:spcPts val="66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如果源码中遇到输入输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边界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值分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法进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设计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输 入输出边界的分析。边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值分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析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产生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组附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条件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但是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多数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全 部这些条件都可以组合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因果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试中。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为输入和输出识别有效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无效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价类。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使用错误推测方法来增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例。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ct val="89600"/>
              </a:lnSpc>
              <a:spcBef>
                <a:spcPts val="6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用逻辑覆盖方法来检查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序的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辑，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使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用判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覆盖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条件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盖、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判</a:t>
            </a:r>
            <a:r>
              <a:rPr dirty="0" sz="2100" spc="-90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条件覆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盖和多条件覆盖准则（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完整</a:t>
            </a:r>
            <a:r>
              <a:rPr dirty="0" sz="2100" spc="-105">
                <a:solidFill>
                  <a:srgbClr val="181B0D"/>
                </a:solidFill>
                <a:latin typeface="宋体"/>
                <a:cs typeface="宋体"/>
              </a:rPr>
              <a:t>），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满足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此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方法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实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现，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那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么设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足 够的测试用例去让此方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被满足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单元测试用例的设计要点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13815"/>
            <a:ext cx="9327515" cy="46983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396240" marR="5080" indent="-384175">
              <a:lnSpc>
                <a:spcPct val="84000"/>
              </a:lnSpc>
              <a:spcBef>
                <a:spcPts val="459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单元测试的进行是在一组单元模块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计完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以后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就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开始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单元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程序设 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计说明书为指导，测试模块范围内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主要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控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制路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径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，以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揭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露错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误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。重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心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点放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代码审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查、测试用例、测试特性、用例描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、测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总结上</a:t>
            </a:r>
            <a:endParaRPr sz="19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82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单元测试用例设计需要注意的有以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几点：</a:t>
            </a:r>
            <a:endParaRPr sz="19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40"/>
              </a:spcBef>
              <a:buSzPct val="95000"/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被测单元模块声明初始状态时，即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此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模块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元测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被测单元模块进行正面测试时常采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的技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有：</a:t>
            </a:r>
            <a:endParaRPr sz="20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375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依据设计说明书设计用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17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370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用等价类划分设计用例。</a:t>
            </a:r>
            <a:endParaRPr sz="17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被测单元模块进行负面测试时常采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的技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有：</a:t>
            </a:r>
            <a:endParaRPr sz="20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375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错误猜测；</a:t>
            </a:r>
            <a:endParaRPr sz="17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375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边界值分析。</a:t>
            </a:r>
            <a:endParaRPr sz="17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25"/>
              </a:spcBef>
              <a:buSzPct val="95000"/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被测单元模块需要其他特性测试时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依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据设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说明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书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设计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试用例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需要进行检测覆盖率测试时常采用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技术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360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分支覆盖；</a:t>
            </a:r>
            <a:endParaRPr sz="1700">
              <a:latin typeface="宋体"/>
              <a:cs typeface="宋体"/>
            </a:endParaRPr>
          </a:p>
          <a:p>
            <a:pPr algn="just" lvl="2" marL="1384300" indent="-384175">
              <a:lnSpc>
                <a:spcPct val="100000"/>
              </a:lnSpc>
              <a:spcBef>
                <a:spcPts val="375"/>
              </a:spcBef>
              <a:buFont typeface="Franklin Gothic Book"/>
              <a:buChar char="■"/>
              <a:tabLst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条件覆盖。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功能测试用例的设计要点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9050655" cy="178181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首先考虑等价划分类、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界值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共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法设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用错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估算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补充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如果程序业务流程很清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，应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虑主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采用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景法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如果程序有详细的因果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关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就考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用因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图法。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如果是文件配置类型的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该考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图法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集成测试用例的设计要点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5748020" cy="134302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集成测试是按照详细设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说明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来设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集成测试中的用例中的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据来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UC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集成测试中内部逻辑结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单元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性能测试用例的设计要点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09243"/>
            <a:ext cx="9326880" cy="45415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96240" marR="26670" indent="-384175">
              <a:lnSpc>
                <a:spcPct val="84000"/>
              </a:lnSpc>
              <a:spcBef>
                <a:spcPts val="484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性能测试用例设计通常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会一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设计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位，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一个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断迭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代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完善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过程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一个完 整的性能测试通常包括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预期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标的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、独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业务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业务性 能测试、疲劳强度性能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络性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服务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（操作 系统，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WEB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服务器，数据库服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器）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特殊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1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预期性能指标测试用例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依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和设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文档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中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明确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求进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设计；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0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独立业务性能测试从单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模块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能要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性能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求出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计用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  <a:p>
            <a:pPr algn="just" lvl="1" marL="927100" marR="5080" indent="-384175">
              <a:lnSpc>
                <a:spcPct val="80000"/>
              </a:lnSpc>
              <a:spcBef>
                <a:spcPts val="70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组合业务性能测试从需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文档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现场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查、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数据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行用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设 计；</a:t>
            </a:r>
            <a:endParaRPr sz="2100">
              <a:latin typeface="宋体"/>
              <a:cs typeface="宋体"/>
            </a:endParaRPr>
          </a:p>
          <a:p>
            <a:pPr algn="just" lvl="1" marL="927100" indent="-384175">
              <a:lnSpc>
                <a:spcPts val="227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疲劳强度性能测试编写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时需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编写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同参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或者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负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载条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下的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27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大数据量性能测试通过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虑数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处理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力用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界值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析法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行设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用例；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ct val="80000"/>
              </a:lnSpc>
              <a:spcBef>
                <a:spcPts val="6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网络性能测试主要针对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于应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计时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点使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整网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络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设 置；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服务器测试一定要和前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面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结合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起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来进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这类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分的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一般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必</a:t>
            </a:r>
            <a:endParaRPr sz="2100">
              <a:latin typeface="宋体"/>
              <a:cs typeface="宋体"/>
            </a:endParaRPr>
          </a:p>
          <a:p>
            <a:pPr marL="927100">
              <a:lnSpc>
                <a:spcPts val="2270"/>
              </a:lnSpc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单独编写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系统测试用例的设计要点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1373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系统测试主要是根据需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分析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检验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满足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为、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能和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统协调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性等方面的要求。此部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放在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实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际的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统环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中运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6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所使用的数据应具有代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性；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所使用的数据应和真实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据的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小和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杂性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当。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验收测试用例的设计要点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2223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验收测试用例应当在研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阶段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上重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组织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编写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而不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拿来直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接使用；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验收测试用例应客户需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相对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应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面向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客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户的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点；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设计过程中要把握客户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关注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并适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展示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有特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ts val="2335"/>
              </a:lnSpc>
              <a:spcBef>
                <a:spcPts val="104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在验收测试中发现软件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缺陷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与需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存在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差的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方应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客户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持良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好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的沟通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共同确定修复和改进计划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608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回归测试用例的设计要点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16313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回归测试用例是软件系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修改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保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证没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新的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错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误引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下而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行的重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新测试，它的测试用例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需要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复进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设计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只需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选择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前的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algn="just" marL="396240" marR="5080" indent="-384175">
              <a:lnSpc>
                <a:spcPct val="94200"/>
              </a:lnSpc>
              <a:spcBef>
                <a:spcPts val="118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选择测试用例时可以按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优先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别不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择测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如：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库的用 例是基于软件操作开发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优先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择基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操作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对最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要或最 频繁使用功能的测试用例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2700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数据处理类测试用例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3155" y="1909572"/>
            <a:ext cx="5358384" cy="400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测试工作流程</a:t>
            </a:r>
          </a:p>
        </p:txBody>
      </p:sp>
      <p:sp>
        <p:nvSpPr>
          <p:cNvPr id="7" name="object 7"/>
          <p:cNvSpPr/>
          <p:nvPr/>
        </p:nvSpPr>
        <p:spPr>
          <a:xfrm>
            <a:off x="4166615" y="1338072"/>
            <a:ext cx="4507992" cy="5338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509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/>
              <a:t>输入数据</a:t>
            </a:r>
            <a:r>
              <a:rPr dirty="0">
                <a:latin typeface="Franklin Gothic Book"/>
                <a:cs typeface="Franklin Gothic Book"/>
              </a:rPr>
              <a:t>/</a:t>
            </a:r>
            <a:r>
              <a:rPr dirty="0"/>
              <a:t>动作的编写测</a:t>
            </a:r>
            <a:r>
              <a:rPr dirty="0" spc="-15"/>
              <a:t>试</a:t>
            </a:r>
            <a:r>
              <a:rPr dirty="0"/>
              <a:t>用例</a:t>
            </a: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测试中输入的数据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动作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就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执行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过程。</a:t>
            </a:r>
            <a:endParaRPr sz="2100">
              <a:latin typeface="宋体"/>
              <a:cs typeface="宋体"/>
            </a:endParaRPr>
          </a:p>
          <a:p>
            <a:pPr lvl="1" marL="927100" marR="5080" indent="-384175">
              <a:lnSpc>
                <a:spcPts val="2280"/>
              </a:lnSpc>
              <a:spcBef>
                <a:spcPts val="68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测试的输入一般有两种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入数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；二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输入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作。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根据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同 选择输入数据或输入动作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9632" y="2516123"/>
            <a:ext cx="4937760" cy="4207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2700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功能测试的测试用例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4888" y="1827276"/>
          <a:ext cx="9439275" cy="4261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/>
                <a:gridCol w="868044"/>
                <a:gridCol w="1451610"/>
                <a:gridCol w="1287779"/>
                <a:gridCol w="643889"/>
                <a:gridCol w="643889"/>
                <a:gridCol w="1035684"/>
                <a:gridCol w="643890"/>
                <a:gridCol w="643254"/>
                <a:gridCol w="712470"/>
                <a:gridCol w="553084"/>
              </a:tblGrid>
              <a:tr h="526288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用例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编号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测试点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测试摘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要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（目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的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）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操作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步骤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3985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预期 结果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3985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实测 结果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测试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结论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462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测试 人员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142240" marR="133350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测试 时间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76835" indent="-178435">
                        <a:lnSpc>
                          <a:spcPct val="100699"/>
                        </a:lnSpc>
                        <a:spcBef>
                          <a:spcPts val="280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测试级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别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备注</a:t>
                      </a:r>
                      <a:endParaRPr sz="14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1300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XXX-001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界面测试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9105" marR="93345" indent="-356870">
                        <a:lnSpc>
                          <a:spcPct val="100699"/>
                        </a:lnSpc>
                        <a:spcBef>
                          <a:spcPts val="126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检验用户界面是 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否友好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91465" indent="-222885">
                        <a:lnSpc>
                          <a:spcPct val="100000"/>
                        </a:lnSpc>
                        <a:buChar char="□"/>
                        <a:tabLst>
                          <a:tab pos="292100" algn="l"/>
                        </a:tabLst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通过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291465" indent="-222885">
                        <a:lnSpc>
                          <a:spcPct val="100000"/>
                        </a:lnSpc>
                        <a:buChar char="□"/>
                        <a:tabLst>
                          <a:tab pos="292100" algn="l"/>
                        </a:tabLst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未通过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291465" indent="-222885">
                        <a:lnSpc>
                          <a:spcPct val="100000"/>
                        </a:lnSpc>
                        <a:buChar char="□"/>
                        <a:tabLst>
                          <a:tab pos="292100" algn="l"/>
                        </a:tabLst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忽略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□一般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□重要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</a:tr>
              <a:tr h="638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XXX-002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检验界面的可用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性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</a:tr>
              <a:tr h="638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XXX-003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检验界面的可靠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性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</a:tr>
              <a:tr h="638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XXX-004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</a:tr>
              <a:tr h="50679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XXX-005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安装测试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0"/>
                        </a:lnSpc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全部安装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latin typeface="Franklin Gothic Book"/>
                          <a:cs typeface="Franklin Gothic Book"/>
                        </a:rPr>
                        <a:t>…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2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5">
                <a:latin typeface="Franklin Gothic Book"/>
                <a:cs typeface="Franklin Gothic Book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0103" y="638294"/>
            <a:ext cx="101536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740"/>
              </a:lnSpc>
            </a:pPr>
            <a:r>
              <a:rPr dirty="0" sz="4000" spc="-5">
                <a:solidFill>
                  <a:srgbClr val="181B0D"/>
                </a:solidFill>
                <a:latin typeface="宋体"/>
                <a:cs typeface="宋体"/>
              </a:rPr>
              <a:t>举例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335151"/>
            <a:ext cx="2700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性能测试的测试用例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64580" y="538987"/>
          <a:ext cx="6415405" cy="629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40"/>
                <a:gridCol w="116205"/>
                <a:gridCol w="116205"/>
                <a:gridCol w="937260"/>
                <a:gridCol w="626744"/>
                <a:gridCol w="115569"/>
                <a:gridCol w="1527810"/>
                <a:gridCol w="635635"/>
                <a:gridCol w="115570"/>
                <a:gridCol w="115570"/>
                <a:gridCol w="875029"/>
              </a:tblGrid>
              <a:tr h="259207">
                <a:tc>
                  <a:txBody>
                    <a:bodyPr/>
                    <a:lstStyle/>
                    <a:p>
                      <a:pPr algn="r" marR="4413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用例编号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685"/>
                        </a:lnSpc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测试优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先级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ts val="685"/>
                        </a:lnSpc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用例级别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7658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600" spc="6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□</a:t>
                      </a:r>
                      <a:r>
                        <a:rPr dirty="0" sz="600" spc="8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一</a:t>
                      </a:r>
                      <a:r>
                        <a:rPr dirty="0" sz="600" spc="19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般</a:t>
                      </a:r>
                      <a:r>
                        <a:rPr dirty="0" sz="600" spc="6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□</a:t>
                      </a:r>
                      <a:r>
                        <a:rPr dirty="0" sz="600" spc="8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重要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837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403860">
                        <a:lnSpc>
                          <a:spcPct val="100000"/>
                        </a:lnSpc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用例设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计者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685"/>
                        </a:lnSpc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设计日期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ts val="685"/>
                        </a:lnSpc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对应需求编号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35">
                          <a:latin typeface="宋体"/>
                          <a:cs typeface="宋体"/>
                        </a:rPr>
                        <a:t>测试</a:t>
                      </a:r>
                      <a:endParaRPr sz="600">
                        <a:latin typeface="宋体"/>
                        <a:cs typeface="宋体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600" spc="-5">
                          <a:latin typeface="宋体"/>
                          <a:cs typeface="宋体"/>
                        </a:rPr>
                        <a:t>日期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</a:tr>
              <a:tr h="20853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性能</a:t>
                      </a:r>
                      <a:r>
                        <a:rPr dirty="0" sz="600" spc="5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A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描述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结论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661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用例目的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通过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未通过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3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前提条件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4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输入数据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期望的性能（平均值）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实际性能（平均值）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6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691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压力测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试内容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A</a:t>
                      </a:r>
                      <a:endParaRPr sz="6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-5">
                          <a:latin typeface="宋体"/>
                          <a:cs typeface="宋体"/>
                        </a:rPr>
                        <a:t>例如“最大并发用户数量</a:t>
                      </a:r>
                      <a:r>
                        <a:rPr dirty="0" sz="600">
                          <a:latin typeface="宋体"/>
                          <a:cs typeface="宋体"/>
                        </a:rPr>
                        <a:t>”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3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前提条件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661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输入</a:t>
                      </a:r>
                      <a:r>
                        <a:rPr dirty="0" sz="600" spc="1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/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动作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输出</a:t>
                      </a:r>
                      <a:r>
                        <a:rPr dirty="0" sz="600">
                          <a:latin typeface="Franklin Gothic Book"/>
                          <a:cs typeface="Franklin Gothic Book"/>
                        </a:rPr>
                        <a:t>/</a:t>
                      </a:r>
                      <a:r>
                        <a:rPr dirty="0" sz="600">
                          <a:latin typeface="宋体"/>
                          <a:cs typeface="宋体"/>
                        </a:rPr>
                        <a:t>响应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是否能正常运行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4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……</a:t>
                      </a:r>
                      <a:endParaRPr sz="6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0570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压力测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试内容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B</a:t>
                      </a:r>
                      <a:endParaRPr sz="6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例如</a:t>
                      </a:r>
                      <a:r>
                        <a:rPr dirty="0" sz="600" spc="-20">
                          <a:latin typeface="Franklin Gothic Book"/>
                          <a:cs typeface="Franklin Gothic Book"/>
                        </a:rPr>
                        <a:t>10</a:t>
                      </a:r>
                      <a:r>
                        <a:rPr dirty="0" sz="600">
                          <a:latin typeface="宋体"/>
                          <a:cs typeface="宋体"/>
                        </a:rPr>
                        <a:t>个用户并发操作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4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……</a:t>
                      </a:r>
                      <a:endParaRPr sz="6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660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极限名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称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B</a:t>
                      </a:r>
                      <a:endParaRPr sz="6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4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前提条件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3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输入</a:t>
                      </a:r>
                      <a:r>
                        <a:rPr dirty="0" sz="600" spc="1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/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动作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输出</a:t>
                      </a:r>
                      <a:r>
                        <a:rPr dirty="0" sz="600">
                          <a:latin typeface="Franklin Gothic Book"/>
                          <a:cs typeface="Franklin Gothic Book"/>
                        </a:rPr>
                        <a:t>/</a:t>
                      </a:r>
                      <a:r>
                        <a:rPr dirty="0" sz="600">
                          <a:latin typeface="宋体"/>
                          <a:cs typeface="宋体"/>
                        </a:rPr>
                        <a:t>相应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是否能正常运行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661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……</a:t>
                      </a:r>
                      <a:endParaRPr sz="6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4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任务</a:t>
                      </a:r>
                      <a:r>
                        <a:rPr dirty="0" sz="600" spc="5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A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描述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34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持续运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行时间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678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故障发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生的时刻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宋体"/>
                          <a:cs typeface="宋体"/>
                        </a:rPr>
                        <a:t>故障描述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678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……</a:t>
                      </a:r>
                      <a:endParaRPr sz="600">
                        <a:latin typeface="Franklin Gothic Book"/>
                        <a:cs typeface="Franklin Gothic Book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572">
                <a:tc gridSpan="7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6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统计分析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1162">
                <a:tc gridSpan="2">
                  <a:txBody>
                    <a:bodyPr/>
                    <a:lstStyle/>
                    <a:p>
                      <a:pPr marL="38100">
                        <a:lnSpc>
                          <a:spcPts val="580"/>
                        </a:lnSpc>
                      </a:pPr>
                      <a:r>
                        <a:rPr dirty="0" sz="5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任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务</a:t>
                      </a:r>
                      <a:r>
                        <a:rPr dirty="0" sz="500" spc="5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A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无故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障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运行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的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平均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时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间间隔</a:t>
                      </a:r>
                      <a:endParaRPr sz="5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600" spc="-5">
                          <a:latin typeface="Franklin Gothic Book"/>
                          <a:cs typeface="Franklin Gothic Book"/>
                        </a:rPr>
                        <a:t>CPU</a:t>
                      </a:r>
                      <a:r>
                        <a:rPr dirty="0" sz="600">
                          <a:latin typeface="宋体"/>
                          <a:cs typeface="宋体"/>
                        </a:rPr>
                        <a:t>小时）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406">
                <a:tc gridSpan="2">
                  <a:txBody>
                    <a:bodyPr/>
                    <a:lstStyle/>
                    <a:p>
                      <a:pPr marL="38100">
                        <a:lnSpc>
                          <a:spcPts val="580"/>
                        </a:lnSpc>
                      </a:pPr>
                      <a:r>
                        <a:rPr dirty="0" sz="5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任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务</a:t>
                      </a:r>
                      <a:r>
                        <a:rPr dirty="0" sz="500" spc="5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A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无故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障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运行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的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最小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时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间间隔</a:t>
                      </a:r>
                      <a:endParaRPr sz="5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6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600" spc="-5">
                          <a:latin typeface="Franklin Gothic Book"/>
                          <a:cs typeface="Franklin Gothic Book"/>
                        </a:rPr>
                        <a:t>CPU</a:t>
                      </a:r>
                      <a:r>
                        <a:rPr dirty="0" sz="600">
                          <a:latin typeface="宋体"/>
                          <a:cs typeface="宋体"/>
                        </a:rPr>
                        <a:t>小时）</a:t>
                      </a:r>
                      <a:endParaRPr sz="600">
                        <a:latin typeface="宋体"/>
                        <a:cs typeface="宋体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1174">
                <a:tc gridSpan="2">
                  <a:txBody>
                    <a:bodyPr/>
                    <a:lstStyle/>
                    <a:p>
                      <a:pPr marL="38100">
                        <a:lnSpc>
                          <a:spcPts val="580"/>
                        </a:lnSpc>
                      </a:pPr>
                      <a:r>
                        <a:rPr dirty="0" sz="500" spc="1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任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务</a:t>
                      </a:r>
                      <a:r>
                        <a:rPr dirty="0" sz="500" spc="5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A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无故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障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运行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的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最大</a:t>
                      </a:r>
                      <a:r>
                        <a:rPr dirty="0" sz="500" spc="-1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时</a:t>
                      </a:r>
                      <a:r>
                        <a:rPr dirty="0" sz="5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间间隔</a:t>
                      </a:r>
                      <a:endParaRPr sz="5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00" spc="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（</a:t>
                      </a:r>
                      <a:r>
                        <a:rPr dirty="0" sz="600" spc="5" b="1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CPU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小时）</a:t>
                      </a:r>
                      <a:endParaRPr sz="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B8D8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2446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容错能力测试用例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1283" y="1997964"/>
            <a:ext cx="9406128" cy="403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2446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恢复能力测试用例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2704" y="1918716"/>
            <a:ext cx="9150096" cy="450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1936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接口测试用例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0271" y="1513332"/>
            <a:ext cx="7272528" cy="511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1936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需求测试用例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2867" y="2074164"/>
            <a:ext cx="8185404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27628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路</a:t>
            </a:r>
            <a:r>
              <a:rPr dirty="0" sz="2000" spc="490">
                <a:solidFill>
                  <a:srgbClr val="181B0D"/>
                </a:solidFill>
                <a:latin typeface="宋体"/>
                <a:cs typeface="宋体"/>
              </a:rPr>
              <a:t>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测试的测试用例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5511" y="2011679"/>
            <a:ext cx="6161532" cy="4623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2446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信息安全测试用例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0796" y="1848611"/>
            <a:ext cx="6984492" cy="449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227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测试用例设计模板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5151"/>
            <a:ext cx="1936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界面测试用例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2296" y="1338072"/>
            <a:ext cx="7197852" cy="533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592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测试工作流程（续）</a:t>
            </a:r>
          </a:p>
        </p:txBody>
      </p:sp>
      <p:sp>
        <p:nvSpPr>
          <p:cNvPr id="7" name="object 7"/>
          <p:cNvSpPr/>
          <p:nvPr/>
        </p:nvSpPr>
        <p:spPr>
          <a:xfrm>
            <a:off x="3144011" y="1338072"/>
            <a:ext cx="6038088" cy="5358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1876" y="5713729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0" y="381000"/>
                </a:moveTo>
                <a:lnTo>
                  <a:pt x="3275076" y="381000"/>
                </a:lnTo>
                <a:lnTo>
                  <a:pt x="327507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21186" y="1685289"/>
            <a:ext cx="405765" cy="4028440"/>
          </a:xfrm>
          <a:custGeom>
            <a:avLst/>
            <a:gdLst/>
            <a:ahLst/>
            <a:cxnLst/>
            <a:rect l="l" t="t" r="r" b="b"/>
            <a:pathLst>
              <a:path w="405765" h="4028440">
                <a:moveTo>
                  <a:pt x="0" y="4028440"/>
                </a:moveTo>
                <a:lnTo>
                  <a:pt x="405765" y="4028440"/>
                </a:lnTo>
                <a:lnTo>
                  <a:pt x="405765" y="0"/>
                </a:lnTo>
                <a:lnTo>
                  <a:pt x="0" y="0"/>
                </a:lnTo>
                <a:lnTo>
                  <a:pt x="0" y="402844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7334" y="2938348"/>
            <a:ext cx="368427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solidFill>
                  <a:srgbClr val="EEECE2"/>
                </a:solidFill>
              </a:rPr>
              <a:t>测试报告</a:t>
            </a:r>
            <a:endParaRPr sz="7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1040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33626"/>
            <a:ext cx="9305290" cy="16313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335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测试报告是把测试的过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和结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果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写成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档，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对发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进行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析，为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335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纠正软件的存在的质量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题提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依据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同时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收和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交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付打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基础。</a:t>
            </a:r>
            <a:endParaRPr sz="2000">
              <a:latin typeface="宋体"/>
              <a:cs typeface="宋体"/>
            </a:endParaRPr>
          </a:p>
          <a:p>
            <a:pPr algn="just" marL="396240" marR="5080" indent="-384175">
              <a:lnSpc>
                <a:spcPct val="94200"/>
              </a:lnSpc>
              <a:spcBef>
                <a:spcPts val="118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测试报告是测试阶段最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档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产出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物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，”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秀的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”应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具备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好的文 档编写能力，一份详细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报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告包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含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足够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信息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包括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品质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过程的 评价，测试报告基于测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中的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据采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以及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最终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果分析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197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首页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5294630" cy="178181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报告名称（软件名称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+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版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号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+XX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报告委托方，报告责任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日期等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版本变化历史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密级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197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引言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5621"/>
            <a:ext cx="9421495" cy="45631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29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编写目的：本测试报告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具体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编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写目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预期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读者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范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围。</a:t>
            </a:r>
            <a:endParaRPr sz="2000">
              <a:latin typeface="宋体"/>
              <a:cs typeface="宋体"/>
            </a:endParaRPr>
          </a:p>
          <a:p>
            <a:pPr lvl="1" marL="927100" marR="99695" indent="-384175">
              <a:lnSpc>
                <a:spcPct val="80000"/>
              </a:lnSpc>
              <a:spcBef>
                <a:spcPts val="71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实例：本测试报告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XXX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目的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试报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告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，目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在于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总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结测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阶段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测试以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及分析测试结果，描述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统是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否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符合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求（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达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20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XXX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标）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预期参 考人员包括用户、测试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员、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开发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员、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目管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者、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他质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管理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员 和需要阅读本报告的高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经理。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ts val="2210"/>
              </a:lnSpc>
              <a:spcBef>
                <a:spcPts val="7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项目背景：对项目目标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目的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行简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说明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必要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包括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史，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2000" spc="10">
                <a:solidFill>
                  <a:srgbClr val="181B0D"/>
                </a:solidFill>
                <a:latin typeface="宋体"/>
                <a:cs typeface="宋体"/>
              </a:rPr>
              <a:t>分</a:t>
            </a:r>
            <a:r>
              <a:rPr dirty="0" sz="2000" spc="-5">
                <a:solidFill>
                  <a:srgbClr val="181B0D"/>
                </a:solidFill>
                <a:latin typeface="Franklin Gothic Book"/>
                <a:cs typeface="Franklin Gothic Book"/>
              </a:rPr>
              <a:t>j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基本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21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要脑力劳动，直接从需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或者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招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标文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中拷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贝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即可。</a:t>
            </a:r>
            <a:endParaRPr sz="2000">
              <a:latin typeface="宋体"/>
              <a:cs typeface="宋体"/>
            </a:endParaRPr>
          </a:p>
          <a:p>
            <a:pPr marL="396240" marR="121285" indent="-384175">
              <a:lnSpc>
                <a:spcPts val="2020"/>
              </a:lnSpc>
              <a:spcBef>
                <a:spcPts val="12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系统简介：如果设计说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书有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此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部分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照抄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注意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必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框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架图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网络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拓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扑图能 吸引眼球。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ts val="2210"/>
              </a:lnSpc>
              <a:spcBef>
                <a:spcPts val="81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术语和缩略语：列出设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本系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项目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专用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语和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缩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写语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约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定。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于技</a:t>
            </a:r>
            <a:r>
              <a:rPr dirty="0" sz="2000" spc="-20">
                <a:solidFill>
                  <a:srgbClr val="181B0D"/>
                </a:solidFill>
                <a:latin typeface="宋体"/>
                <a:cs typeface="宋体"/>
              </a:rPr>
              <a:t>术</a:t>
            </a:r>
            <a:r>
              <a:rPr dirty="0" sz="2000" spc="5">
                <a:solidFill>
                  <a:srgbClr val="181B0D"/>
                </a:solidFill>
                <a:latin typeface="宋体"/>
                <a:cs typeface="宋体"/>
              </a:rPr>
              <a:t>相关的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21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名词和与多义词一定要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明清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便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阅读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不会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生歧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参考资料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需求、设计、测试用例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手册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及其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项目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档都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范围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内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可参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考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的东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东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19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测试使用的国家标准、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业指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、公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司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规范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质量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册等等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421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测试概要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09243"/>
            <a:ext cx="9580880" cy="4643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6240" indent="-384175">
              <a:lnSpc>
                <a:spcPts val="2210"/>
              </a:lnSpc>
              <a:spcBef>
                <a:spcPts val="10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测试的概要介绍：包括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些声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、测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范围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等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，主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是测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情</a:t>
            </a:r>
            <a:endParaRPr sz="2000">
              <a:latin typeface="宋体"/>
              <a:cs typeface="宋体"/>
            </a:endParaRPr>
          </a:p>
          <a:p>
            <a:pPr marL="396240">
              <a:lnSpc>
                <a:spcPts val="2210"/>
              </a:lnSpc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况简介。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用例设计方法：简要介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绍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例的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计方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270"/>
              </a:lnSpc>
              <a:spcBef>
                <a:spcPts val="21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例如：等价类划分、边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值、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果图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以及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这类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(3-4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句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)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  <a:p>
            <a:pPr algn="just" marL="927100" marR="5080">
              <a:lnSpc>
                <a:spcPct val="80000"/>
              </a:lnSpc>
              <a:spcBef>
                <a:spcPts val="254"/>
              </a:spcBef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提示：如果能够具体对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设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计进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说明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在其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开发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员、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试经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阅读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时候 就容易对你的用例设计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个整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体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的概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念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，顺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便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说一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这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里写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上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一些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非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常规 的设计方法也是有利的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至少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没有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到测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结论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前就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以了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解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到测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经理 的设计技术，重点测试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分一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要保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有两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以上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同的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例设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方法。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79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测试环境与配置：简要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绍测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环境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及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其配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置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algn="just" lvl="1" marL="927100" indent="-384175">
              <a:lnSpc>
                <a:spcPct val="100000"/>
              </a:lnSpc>
              <a:spcBef>
                <a:spcPts val="225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提示：清单如下，如果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系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20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比较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大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，则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表格</a:t>
            </a:r>
            <a:r>
              <a:rPr dirty="0" sz="2100" spc="-120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100" spc="-95">
                <a:solidFill>
                  <a:srgbClr val="181B0D"/>
                </a:solidFill>
                <a:latin typeface="宋体"/>
                <a:cs typeface="宋体"/>
              </a:rPr>
              <a:t>式列出</a:t>
            </a:r>
            <a:endParaRPr sz="21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79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测试方法与工具：简要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介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绍测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中采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用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的方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和工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具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algn="just" lvl="1" marL="927100" marR="5080" indent="-384175">
              <a:lnSpc>
                <a:spcPct val="80000"/>
              </a:lnSpc>
              <a:spcBef>
                <a:spcPts val="720"/>
              </a:spcBef>
              <a:buSzPct val="95238"/>
              <a:buFont typeface="Franklin Gothic Book"/>
              <a:buChar char="–"/>
              <a:tabLst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提示：主要是黑盒测试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法可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写上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点和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采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用的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试模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，这 样可以一目了然的知道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否遗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了重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点和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关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键块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工具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可选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，当 使用到测试工具和相关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具时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要说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意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要注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是自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产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还是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商，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本号 多少，在测试报告发布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后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要避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免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大多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工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具的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版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权问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6752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测试结果与缺陷分析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90954"/>
            <a:ext cx="9327515" cy="744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383540" marR="5080" indent="-383540">
              <a:lnSpc>
                <a:spcPts val="1985"/>
              </a:lnSpc>
              <a:spcBef>
                <a:spcPts val="95"/>
              </a:spcBef>
              <a:buFont typeface="Franklin Gothic Book"/>
              <a:buChar char="■"/>
              <a:tabLst>
                <a:tab pos="383540" algn="l"/>
                <a:tab pos="3841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主要汇总各种数据并进行度量，度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包括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对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程的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量和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力评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、对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件产品</a:t>
            </a:r>
            <a:endParaRPr sz="1900">
              <a:latin typeface="宋体"/>
              <a:cs typeface="宋体"/>
            </a:endParaRPr>
          </a:p>
          <a:p>
            <a:pPr algn="r" marR="5080">
              <a:lnSpc>
                <a:spcPts val="1695"/>
              </a:lnSpc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的质量度量和产品评估。对于不需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过程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量或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者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相对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较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小的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项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目，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例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如用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于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验收时</a:t>
            </a:r>
            <a:endParaRPr sz="1900">
              <a:latin typeface="宋体"/>
              <a:cs typeface="宋体"/>
            </a:endParaRPr>
          </a:p>
          <a:p>
            <a:pPr algn="r" marR="5080">
              <a:lnSpc>
                <a:spcPts val="1985"/>
              </a:lnSpc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提交用户的测试报告、小型项目的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试报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告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，可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省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略过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方面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度量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分；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采用了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4642" y="1934336"/>
            <a:ext cx="89693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181B0D"/>
                </a:solidFill>
                <a:latin typeface="Franklin Gothic Book"/>
                <a:cs typeface="Franklin Gothic Book"/>
              </a:rPr>
              <a:t>CMM/ISO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或者其他工程标准过程的，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要提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供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过程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改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进建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议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和参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考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报告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－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主要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072411"/>
            <a:ext cx="7156450" cy="112458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用于公司内部测试改进和缺陷预防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机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制－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则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过程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量需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列出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0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测试执行情况与记录：描述测试资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源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消耗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情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况，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录实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际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数据。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1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测试组织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945" y="3172899"/>
            <a:ext cx="5674995" cy="75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ts val="2039"/>
              </a:lnSpc>
              <a:spcBef>
                <a:spcPts val="95"/>
              </a:spcBef>
              <a:buSzPct val="95000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可列出简单的测试组架构图，包括：</a:t>
            </a:r>
            <a:endParaRPr sz="2000">
              <a:latin typeface="宋体"/>
              <a:cs typeface="宋体"/>
            </a:endParaRPr>
          </a:p>
          <a:p>
            <a:pPr lvl="1" marL="780415" indent="-203200">
              <a:lnSpc>
                <a:spcPts val="1685"/>
              </a:lnSpc>
              <a:buSzPct val="90000"/>
              <a:buFont typeface="Franklin Gothic Book"/>
              <a:buAutoNum type="arabicPeriod"/>
              <a:tabLst>
                <a:tab pos="78105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测试组架</a:t>
            </a:r>
            <a:r>
              <a:rPr dirty="0" sz="2000" spc="375">
                <a:solidFill>
                  <a:srgbClr val="181B0D"/>
                </a:solidFill>
                <a:latin typeface="宋体"/>
                <a:cs typeface="宋体"/>
              </a:rPr>
              <a:t>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（如存在分组、用户参与等情况）</a:t>
            </a:r>
            <a:endParaRPr sz="2000">
              <a:latin typeface="宋体"/>
              <a:cs typeface="宋体"/>
            </a:endParaRPr>
          </a:p>
          <a:p>
            <a:pPr lvl="1" marL="780415" indent="-203200">
              <a:lnSpc>
                <a:spcPts val="2045"/>
              </a:lnSpc>
              <a:buSzPct val="90000"/>
              <a:buFont typeface="Franklin Gothic Book"/>
              <a:buAutoNum type="arabicPeriod"/>
              <a:tabLst>
                <a:tab pos="78105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测试经理（领导人员）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6350" y="3816027"/>
            <a:ext cx="1673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3</a:t>
            </a:r>
            <a:r>
              <a:rPr dirty="0" sz="1900" i="1">
                <a:solidFill>
                  <a:srgbClr val="181B0D"/>
                </a:solidFill>
                <a:latin typeface="Franklin Gothic Book"/>
                <a:cs typeface="Franklin Gothic Book"/>
              </a:rPr>
              <a:t>.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主要测试人员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6350" y="4029066"/>
            <a:ext cx="1732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4.</a:t>
            </a:r>
            <a:r>
              <a:rPr dirty="0" sz="1900" spc="-65" i="1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参与测试人员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4409947"/>
            <a:ext cx="9327515" cy="83375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96240" marR="5080" indent="-384175">
              <a:lnSpc>
                <a:spcPct val="73700"/>
              </a:lnSpc>
              <a:spcBef>
                <a:spcPts val="6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测试时间：列出测试的跨度和工作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好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区分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试文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档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和活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的时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。数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据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可供过 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程度量使用。</a:t>
            </a:r>
            <a:endParaRPr sz="1900">
              <a:latin typeface="宋体"/>
              <a:cs typeface="宋体"/>
            </a:endParaRPr>
          </a:p>
          <a:p>
            <a:pPr marL="542925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–	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例如</a:t>
            </a:r>
            <a:r>
              <a:rPr dirty="0" sz="2000" spc="-52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XXX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子系统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子功能：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5128445"/>
            <a:ext cx="31559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实际开始时间－实际结束时间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994" y="5341484"/>
            <a:ext cx="18237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总工时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总工作日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994" y="5556994"/>
            <a:ext cx="31013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任</a:t>
            </a:r>
            <a:r>
              <a:rPr dirty="0" sz="2000" spc="375">
                <a:solidFill>
                  <a:srgbClr val="181B0D"/>
                </a:solidFill>
                <a:latin typeface="宋体"/>
                <a:cs typeface="宋体"/>
              </a:rPr>
              <a:t>务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开始时</a:t>
            </a:r>
            <a:r>
              <a:rPr dirty="0" sz="2000" spc="385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结束时</a:t>
            </a:r>
            <a:r>
              <a:rPr dirty="0" sz="2000" spc="380">
                <a:solidFill>
                  <a:srgbClr val="181B0D"/>
                </a:solidFill>
                <a:latin typeface="宋体"/>
                <a:cs typeface="宋体"/>
              </a:rPr>
              <a:t>间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总计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276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测试结果与缺陷分析（</a:t>
            </a:r>
            <a:r>
              <a:rPr dirty="0" spc="5"/>
              <a:t>续</a:t>
            </a:r>
            <a:r>
              <a:rPr dirty="0" spc="-5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13815"/>
            <a:ext cx="9611995" cy="48418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96240" marR="42545" indent="-384175">
              <a:lnSpc>
                <a:spcPct val="84000"/>
              </a:lnSpc>
              <a:spcBef>
                <a:spcPts val="459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测试版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给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出测试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版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本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，如果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终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报告，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报告测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次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回归测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少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次。 </a:t>
            </a: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列出表格清单则便于知道那个子系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统</a:t>
            </a:r>
            <a:r>
              <a:rPr dirty="0" sz="1900" spc="5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子模块的测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频度，对于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多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次回归的子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系统</a:t>
            </a:r>
            <a:r>
              <a:rPr dirty="0" sz="1900" spc="-5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子 模块将引起开发者关注。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2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覆盖分析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160"/>
              </a:lnSpc>
              <a:spcBef>
                <a:spcPts val="24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需求覆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盖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率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指经过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测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 spc="-9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能和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需求规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格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说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书中所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有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 spc="-80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1900" spc="-5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功能的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比值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927100">
              <a:lnSpc>
                <a:spcPts val="2160"/>
              </a:lnSpc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通常情况下要达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到</a:t>
            </a:r>
            <a:r>
              <a:rPr dirty="0" sz="1900" spc="-45" i="1">
                <a:solidFill>
                  <a:srgbClr val="181B0D"/>
                </a:solidFill>
                <a:latin typeface="Franklin Gothic Book"/>
                <a:cs typeface="Franklin Gothic Book"/>
              </a:rPr>
              <a:t>100</a:t>
            </a:r>
            <a:r>
              <a:rPr dirty="0" sz="2000" spc="-45">
                <a:solidFill>
                  <a:srgbClr val="181B0D"/>
                </a:solidFill>
                <a:latin typeface="宋体"/>
                <a:cs typeface="宋体"/>
              </a:rPr>
              <a:t>％</a:t>
            </a: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的目标。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测试覆盖：需求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功能（或编号）</a:t>
            </a:r>
            <a:r>
              <a:rPr dirty="0" sz="2000" spc="-490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用例个</a:t>
            </a:r>
            <a:r>
              <a:rPr dirty="0" sz="2000" spc="38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执行总</a:t>
            </a:r>
            <a:r>
              <a:rPr dirty="0" sz="2000" spc="38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未执</a:t>
            </a:r>
            <a:r>
              <a:rPr dirty="0" sz="2000" spc="385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未</a:t>
            </a:r>
            <a:r>
              <a:rPr dirty="0" sz="1900" spc="-10" i="1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漏测分析和原因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1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缺陷分析：本部分对上述缺陷和其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他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收集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据进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行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综合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分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析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3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缺陷综合分析</a:t>
            </a:r>
            <a:endParaRPr sz="2000">
              <a:latin typeface="宋体"/>
              <a:cs typeface="宋体"/>
            </a:endParaRPr>
          </a:p>
          <a:p>
            <a:pPr lvl="2" marL="1384300" indent="-384175">
              <a:lnSpc>
                <a:spcPts val="1880"/>
              </a:lnSpc>
              <a:spcBef>
                <a:spcPts val="3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缺陷发现效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率</a:t>
            </a:r>
            <a:r>
              <a:rPr dirty="0" sz="1700" spc="-459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700" spc="5">
                <a:solidFill>
                  <a:srgbClr val="181B0D"/>
                </a:solidFill>
                <a:latin typeface="宋体"/>
                <a:cs typeface="宋体"/>
              </a:rPr>
              <a:t>＝</a:t>
            </a:r>
            <a:r>
              <a:rPr dirty="0" sz="1700" spc="-425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缺陷总数</a:t>
            </a:r>
            <a:r>
              <a:rPr dirty="0" sz="1700" spc="-1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执行测试用时</a:t>
            </a:r>
            <a:endParaRPr sz="1700">
              <a:latin typeface="宋体"/>
              <a:cs typeface="宋体"/>
            </a:endParaRPr>
          </a:p>
          <a:p>
            <a:pPr marL="1384300">
              <a:lnSpc>
                <a:spcPts val="1880"/>
              </a:lnSpc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用例质</a:t>
            </a:r>
            <a:r>
              <a:rPr dirty="0" sz="1700" spc="405">
                <a:solidFill>
                  <a:srgbClr val="181B0D"/>
                </a:solidFill>
                <a:latin typeface="宋体"/>
                <a:cs typeface="宋体"/>
              </a:rPr>
              <a:t>量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＝</a:t>
            </a:r>
            <a:r>
              <a:rPr dirty="0" sz="1700" spc="-434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缺陷总</a:t>
            </a:r>
            <a:r>
              <a:rPr dirty="0" sz="1700" spc="-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700" spc="-1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测试用例总</a:t>
            </a:r>
            <a:r>
              <a:rPr dirty="0" sz="1700" spc="39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×</a:t>
            </a:r>
            <a:r>
              <a:rPr dirty="0" sz="1700" spc="-15">
                <a:solidFill>
                  <a:srgbClr val="181B0D"/>
                </a:solidFill>
                <a:latin typeface="Franklin Gothic Book"/>
                <a:cs typeface="Franklin Gothic Book"/>
              </a:rPr>
              <a:t>100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％</a:t>
            </a:r>
            <a:endParaRPr sz="1700">
              <a:latin typeface="宋体"/>
              <a:cs typeface="宋体"/>
            </a:endParaRPr>
          </a:p>
          <a:p>
            <a:pPr lvl="2" marL="1384300" indent="-384175">
              <a:lnSpc>
                <a:spcPts val="1870"/>
              </a:lnSpc>
              <a:spcBef>
                <a:spcPts val="37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缺陷密</a:t>
            </a:r>
            <a:r>
              <a:rPr dirty="0" sz="1700" spc="405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＝</a:t>
            </a:r>
            <a:r>
              <a:rPr dirty="0" sz="1700" spc="-434">
                <a:solidFill>
                  <a:srgbClr val="181B0D"/>
                </a:solidFill>
                <a:latin typeface="宋体"/>
                <a:cs typeface="宋体"/>
              </a:rPr>
              <a:t> 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缺陷总</a:t>
            </a:r>
            <a:r>
              <a:rPr dirty="0" sz="1700" spc="-5">
                <a:solidFill>
                  <a:srgbClr val="181B0D"/>
                </a:solidFill>
                <a:latin typeface="宋体"/>
                <a:cs typeface="宋体"/>
              </a:rPr>
              <a:t>数</a:t>
            </a:r>
            <a:r>
              <a:rPr dirty="0" sz="1700" spc="-1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功能点总数</a:t>
            </a:r>
            <a:endParaRPr sz="1700">
              <a:latin typeface="宋体"/>
              <a:cs typeface="宋体"/>
            </a:endParaRPr>
          </a:p>
          <a:p>
            <a:pPr marL="1384300" marR="226060">
              <a:lnSpc>
                <a:spcPts val="1720"/>
              </a:lnSpc>
              <a:spcBef>
                <a:spcPts val="155"/>
              </a:spcBef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缺陷密度可以得出系统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各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或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各需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的缺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陷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分布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情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况，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开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发人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员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可以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此分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析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基础 上得出那部分功能</a:t>
            </a:r>
            <a:r>
              <a:rPr dirty="0" sz="1700" spc="-1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需求缺陷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多，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从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而在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今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后开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发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注意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避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免并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意在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实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施时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予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与关 注，测试经验表明，测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越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多的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分，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其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隐藏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</a:t>
            </a:r>
            <a:r>
              <a:rPr dirty="0" sz="1700" spc="-10">
                <a:solidFill>
                  <a:srgbClr val="181B0D"/>
                </a:solidFill>
                <a:latin typeface="宋体"/>
                <a:cs typeface="宋体"/>
              </a:rPr>
              <a:t>也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越多。</a:t>
            </a:r>
            <a:endParaRPr sz="1700">
              <a:latin typeface="宋体"/>
              <a:cs typeface="宋体"/>
            </a:endParaRPr>
          </a:p>
          <a:p>
            <a:pPr lvl="2" marL="1384300" indent="-384175">
              <a:lnSpc>
                <a:spcPts val="1880"/>
              </a:lnSpc>
              <a:spcBef>
                <a:spcPts val="3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测试曲线图</a:t>
            </a:r>
            <a:endParaRPr sz="1700">
              <a:latin typeface="宋体"/>
              <a:cs typeface="宋体"/>
            </a:endParaRPr>
          </a:p>
          <a:p>
            <a:pPr marL="1384300">
              <a:lnSpc>
                <a:spcPts val="1880"/>
              </a:lnSpc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描绘被测系统每工作日</a:t>
            </a:r>
            <a:r>
              <a:rPr dirty="0" sz="1700" spc="-10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周缺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陷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数情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况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，得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出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缺陷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走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势和</a:t>
            </a:r>
            <a:r>
              <a:rPr dirty="0" sz="1700" spc="-15">
                <a:solidFill>
                  <a:srgbClr val="181B0D"/>
                </a:solidFill>
                <a:latin typeface="宋体"/>
                <a:cs typeface="宋体"/>
              </a:rPr>
              <a:t>趋</a:t>
            </a: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向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8527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测试结果与缺陷分析（</a:t>
            </a:r>
            <a:r>
              <a:rPr dirty="0" spc="-15"/>
              <a:t>续</a:t>
            </a:r>
            <a:r>
              <a:rPr dirty="0" spc="-10">
                <a:latin typeface="Franklin Gothic Book"/>
                <a:cs typeface="Franklin Gothic Book"/>
              </a:rPr>
              <a:t>II</a:t>
            </a:r>
            <a:r>
              <a:rPr dirty="0" spc="-1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80594"/>
            <a:ext cx="9626600" cy="39141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残留缺陷和未解决的问题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残留缺陷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编号</a:t>
            </a: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：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BUG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号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缺陷概要：该缺陷描述的事实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原因分析：如何引起缺陷，缺陷的后果，描述造成软件局限性和其他限制性的原因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预防和改进措施：弥补手段和长期策略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未解决问题</a:t>
            </a:r>
            <a:endParaRPr sz="21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功能</a:t>
            </a:r>
            <a:r>
              <a:rPr dirty="0" sz="1800" spc="-5">
                <a:solidFill>
                  <a:srgbClr val="181B0D"/>
                </a:solidFill>
                <a:latin typeface="Franklin Gothic Book"/>
                <a:cs typeface="Franklin Gothic Book"/>
              </a:rPr>
              <a:t>/</a:t>
            </a: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测试类型：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 spc="-5">
                <a:solidFill>
                  <a:srgbClr val="181B0D"/>
                </a:solidFill>
                <a:latin typeface="宋体"/>
                <a:cs typeface="宋体"/>
              </a:rPr>
              <a:t>测试结果：与预期结果的偏差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6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缺陷：具体描述</a:t>
            </a:r>
            <a:endParaRPr sz="1800">
              <a:latin typeface="宋体"/>
              <a:cs typeface="宋体"/>
            </a:endParaRPr>
          </a:p>
          <a:p>
            <a:pPr lvl="2" marL="1384300" indent="-384175">
              <a:lnSpc>
                <a:spcPct val="100000"/>
              </a:lnSpc>
              <a:spcBef>
                <a:spcPts val="575"/>
              </a:spcBef>
              <a:buFont typeface="Franklin Gothic Book"/>
              <a:buChar char="■"/>
              <a:tabLst>
                <a:tab pos="1383665" algn="l"/>
                <a:tab pos="1384300" algn="l"/>
              </a:tabLst>
            </a:pPr>
            <a:r>
              <a:rPr dirty="0" sz="1800">
                <a:solidFill>
                  <a:srgbClr val="181B0D"/>
                </a:solidFill>
                <a:latin typeface="宋体"/>
                <a:cs typeface="宋体"/>
              </a:rPr>
              <a:t>评价：对这些问题的看法，也就是这些问题如果发出去了会造成什么样的影响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5736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测试结论与建议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313815"/>
            <a:ext cx="9376410" cy="4584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6240" indent="-384175">
              <a:lnSpc>
                <a:spcPts val="2095"/>
              </a:lnSpc>
              <a:spcBef>
                <a:spcPts val="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对上述过程、缺陷分析之后该下个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结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论，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此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部分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为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项目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经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理、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部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门经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理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以及</a:t>
            </a:r>
            <a:r>
              <a:rPr dirty="0" sz="1900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层经理</a:t>
            </a:r>
            <a:endParaRPr sz="1900">
              <a:latin typeface="宋体"/>
              <a:cs typeface="宋体"/>
            </a:endParaRPr>
          </a:p>
          <a:p>
            <a:pPr marL="396240">
              <a:lnSpc>
                <a:spcPts val="2095"/>
              </a:lnSpc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关注，请清晰扼要的下定论。</a:t>
            </a:r>
            <a:endParaRPr sz="19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测试结论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4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测试执行是否充分（可以增加对安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全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性、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可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靠性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、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可维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护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性和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功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能性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描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述）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对测试风险的控制措施和成效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测试目标是否完成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测试是否通过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是否可以进入下一阶段项目目标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82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建议</a:t>
            </a:r>
            <a:endParaRPr sz="1900">
              <a:latin typeface="宋体"/>
              <a:cs typeface="宋体"/>
            </a:endParaRPr>
          </a:p>
          <a:p>
            <a:pPr lvl="1" marL="927100" marR="5080" indent="-384175">
              <a:lnSpc>
                <a:spcPct val="80000"/>
              </a:lnSpc>
              <a:spcBef>
                <a:spcPts val="7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对系统存在问题的说明，描述测试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所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揭露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软件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缺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陷和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不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足，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以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及可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能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给软</a:t>
            </a:r>
            <a:r>
              <a:rPr dirty="0" sz="2000" spc="-100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 spc="-80">
                <a:solidFill>
                  <a:srgbClr val="181B0D"/>
                </a:solidFill>
                <a:latin typeface="宋体"/>
                <a:cs typeface="宋体"/>
              </a:rPr>
              <a:t>实 </a:t>
            </a: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施和运行带来的影响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04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可能存在的潜在缺陷和后续工作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1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对缺陷修改和产品设计的建议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22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对过程改进方面的建议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197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测试报告</a:t>
            </a:r>
            <a:r>
              <a:rPr dirty="0" spc="-10">
                <a:latin typeface="Franklin Gothic Book"/>
                <a:cs typeface="Franklin Gothic Book"/>
              </a:rPr>
              <a:t>-</a:t>
            </a:r>
            <a:r>
              <a:rPr dirty="0" spc="-5"/>
              <a:t>附录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201394"/>
            <a:ext cx="2446020" cy="134302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缺陷列表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6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缺陷等级定义标准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测试通过标准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3952" y="83819"/>
            <a:ext cx="181203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软件测试工作</a:t>
            </a:r>
          </a:p>
        </p:txBody>
      </p:sp>
      <p:sp>
        <p:nvSpPr>
          <p:cNvPr id="7" name="object 7"/>
          <p:cNvSpPr/>
          <p:nvPr/>
        </p:nvSpPr>
        <p:spPr>
          <a:xfrm>
            <a:off x="2232660" y="1402080"/>
            <a:ext cx="7313676" cy="523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375410" y="1338833"/>
            <a:ext cx="1242060" cy="701040"/>
          </a:xfrm>
          <a:custGeom>
            <a:avLst/>
            <a:gdLst/>
            <a:ahLst/>
            <a:cxnLst/>
            <a:rect l="l" t="t" r="r" b="b"/>
            <a:pathLst>
              <a:path w="1242060" h="701039">
                <a:moveTo>
                  <a:pt x="1171956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71956" y="701039"/>
                </a:lnTo>
                <a:lnTo>
                  <a:pt x="1199251" y="695533"/>
                </a:lnTo>
                <a:lnTo>
                  <a:pt x="1221533" y="680513"/>
                </a:lnTo>
                <a:lnTo>
                  <a:pt x="1236553" y="658231"/>
                </a:lnTo>
                <a:lnTo>
                  <a:pt x="1242060" y="630936"/>
                </a:lnTo>
                <a:lnTo>
                  <a:pt x="1242060" y="70103"/>
                </a:lnTo>
                <a:lnTo>
                  <a:pt x="1236553" y="42808"/>
                </a:lnTo>
                <a:lnTo>
                  <a:pt x="1221533" y="20526"/>
                </a:lnTo>
                <a:lnTo>
                  <a:pt x="1199251" y="5506"/>
                </a:lnTo>
                <a:lnTo>
                  <a:pt x="1171956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992" y="1337310"/>
            <a:ext cx="1245235" cy="704215"/>
          </a:xfrm>
          <a:custGeom>
            <a:avLst/>
            <a:gdLst/>
            <a:ahLst/>
            <a:cxnLst/>
            <a:rect l="l" t="t" r="r" b="b"/>
            <a:pathLst>
              <a:path w="1245235" h="704214">
                <a:moveTo>
                  <a:pt x="1174770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74770" y="704088"/>
                </a:lnTo>
                <a:lnTo>
                  <a:pt x="1214013" y="692023"/>
                </a:lnTo>
                <a:lnTo>
                  <a:pt x="1235409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235409" y="35051"/>
                </a:lnTo>
                <a:lnTo>
                  <a:pt x="1232936" y="30987"/>
                </a:lnTo>
                <a:lnTo>
                  <a:pt x="1202075" y="5461"/>
                </a:lnTo>
                <a:lnTo>
                  <a:pt x="1181882" y="380"/>
                </a:lnTo>
                <a:lnTo>
                  <a:pt x="1174770" y="0"/>
                </a:lnTo>
                <a:close/>
              </a:path>
              <a:path w="1245235" h="704214">
                <a:moveTo>
                  <a:pt x="1193908" y="663318"/>
                </a:moveTo>
                <a:lnTo>
                  <a:pt x="1176802" y="669036"/>
                </a:lnTo>
                <a:lnTo>
                  <a:pt x="1235409" y="669036"/>
                </a:lnTo>
                <a:lnTo>
                  <a:pt x="1236492" y="667257"/>
                </a:lnTo>
                <a:lnTo>
                  <a:pt x="1237526" y="665099"/>
                </a:lnTo>
                <a:lnTo>
                  <a:pt x="1191788" y="665099"/>
                </a:lnTo>
                <a:lnTo>
                  <a:pt x="1193908" y="663318"/>
                </a:lnTo>
                <a:close/>
              </a:path>
              <a:path w="1245235" h="704214">
                <a:moveTo>
                  <a:pt x="1195852" y="662177"/>
                </a:moveTo>
                <a:lnTo>
                  <a:pt x="1193908" y="663318"/>
                </a:lnTo>
                <a:lnTo>
                  <a:pt x="1191788" y="665099"/>
                </a:lnTo>
                <a:lnTo>
                  <a:pt x="1195852" y="662177"/>
                </a:lnTo>
                <a:close/>
              </a:path>
              <a:path w="1245235" h="704214">
                <a:moveTo>
                  <a:pt x="1238926" y="662177"/>
                </a:moveTo>
                <a:lnTo>
                  <a:pt x="1195852" y="662177"/>
                </a:lnTo>
                <a:lnTo>
                  <a:pt x="1191788" y="665099"/>
                </a:lnTo>
                <a:lnTo>
                  <a:pt x="1237526" y="665099"/>
                </a:lnTo>
                <a:lnTo>
                  <a:pt x="1238926" y="662177"/>
                </a:lnTo>
                <a:close/>
              </a:path>
              <a:path w="1245235" h="704214">
                <a:moveTo>
                  <a:pt x="1199520" y="658607"/>
                </a:moveTo>
                <a:lnTo>
                  <a:pt x="1193908" y="663318"/>
                </a:lnTo>
                <a:lnTo>
                  <a:pt x="1195852" y="662177"/>
                </a:lnTo>
                <a:lnTo>
                  <a:pt x="1238926" y="662177"/>
                </a:lnTo>
                <a:lnTo>
                  <a:pt x="1239413" y="661162"/>
                </a:lnTo>
                <a:lnTo>
                  <a:pt x="1197376" y="661162"/>
                </a:lnTo>
                <a:lnTo>
                  <a:pt x="1199520" y="658607"/>
                </a:lnTo>
                <a:close/>
              </a:path>
              <a:path w="1245235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245235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245235" h="704214">
                <a:moveTo>
                  <a:pt x="1202075" y="656463"/>
                </a:moveTo>
                <a:lnTo>
                  <a:pt x="1199520" y="658607"/>
                </a:lnTo>
                <a:lnTo>
                  <a:pt x="1197376" y="661162"/>
                </a:lnTo>
                <a:lnTo>
                  <a:pt x="1202075" y="656463"/>
                </a:lnTo>
                <a:close/>
              </a:path>
              <a:path w="1245235" h="704214">
                <a:moveTo>
                  <a:pt x="1241163" y="656463"/>
                </a:moveTo>
                <a:lnTo>
                  <a:pt x="1202075" y="656463"/>
                </a:lnTo>
                <a:lnTo>
                  <a:pt x="1197376" y="661162"/>
                </a:lnTo>
                <a:lnTo>
                  <a:pt x="1239413" y="661162"/>
                </a:lnTo>
                <a:lnTo>
                  <a:pt x="1241163" y="656463"/>
                </a:lnTo>
                <a:close/>
              </a:path>
              <a:path w="1245235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245235" h="704214">
                <a:moveTo>
                  <a:pt x="1204917" y="652178"/>
                </a:moveTo>
                <a:lnTo>
                  <a:pt x="1199520" y="658607"/>
                </a:lnTo>
                <a:lnTo>
                  <a:pt x="1202075" y="656463"/>
                </a:lnTo>
                <a:lnTo>
                  <a:pt x="1241163" y="656463"/>
                </a:lnTo>
                <a:lnTo>
                  <a:pt x="1241731" y="654938"/>
                </a:lnTo>
                <a:lnTo>
                  <a:pt x="1203091" y="654938"/>
                </a:lnTo>
                <a:lnTo>
                  <a:pt x="1204917" y="652178"/>
                </a:lnTo>
                <a:close/>
              </a:path>
              <a:path w="1245235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245235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245235" h="704214">
                <a:moveTo>
                  <a:pt x="1206012" y="650875"/>
                </a:moveTo>
                <a:lnTo>
                  <a:pt x="1204917" y="652178"/>
                </a:lnTo>
                <a:lnTo>
                  <a:pt x="1203091" y="654938"/>
                </a:lnTo>
                <a:lnTo>
                  <a:pt x="1206012" y="650875"/>
                </a:lnTo>
                <a:close/>
              </a:path>
              <a:path w="1245235" h="704214">
                <a:moveTo>
                  <a:pt x="1242813" y="650875"/>
                </a:moveTo>
                <a:lnTo>
                  <a:pt x="1206012" y="650875"/>
                </a:lnTo>
                <a:lnTo>
                  <a:pt x="1203091" y="654938"/>
                </a:lnTo>
                <a:lnTo>
                  <a:pt x="1241731" y="654938"/>
                </a:lnTo>
                <a:lnTo>
                  <a:pt x="1241826" y="654685"/>
                </a:lnTo>
                <a:lnTo>
                  <a:pt x="1242813" y="650875"/>
                </a:lnTo>
                <a:close/>
              </a:path>
              <a:path w="1245235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245235" h="704214">
                <a:moveTo>
                  <a:pt x="1204266" y="51235"/>
                </a:moveTo>
                <a:lnTo>
                  <a:pt x="1209949" y="68452"/>
                </a:lnTo>
                <a:lnTo>
                  <a:pt x="1209949" y="633729"/>
                </a:lnTo>
                <a:lnTo>
                  <a:pt x="1204917" y="652178"/>
                </a:lnTo>
                <a:lnTo>
                  <a:pt x="1206012" y="650875"/>
                </a:lnTo>
                <a:lnTo>
                  <a:pt x="1242813" y="650875"/>
                </a:lnTo>
                <a:lnTo>
                  <a:pt x="1243604" y="647826"/>
                </a:lnTo>
                <a:lnTo>
                  <a:pt x="1244620" y="640968"/>
                </a:lnTo>
                <a:lnTo>
                  <a:pt x="1244894" y="635762"/>
                </a:lnTo>
                <a:lnTo>
                  <a:pt x="1244894" y="68452"/>
                </a:lnTo>
                <a:lnTo>
                  <a:pt x="1244620" y="63245"/>
                </a:lnTo>
                <a:lnTo>
                  <a:pt x="1243604" y="56261"/>
                </a:lnTo>
                <a:lnTo>
                  <a:pt x="1242832" y="53339"/>
                </a:lnTo>
                <a:lnTo>
                  <a:pt x="1206012" y="53339"/>
                </a:lnTo>
                <a:lnTo>
                  <a:pt x="1204266" y="51235"/>
                </a:lnTo>
                <a:close/>
              </a:path>
              <a:path w="1245235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245235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245235" h="704214">
                <a:moveTo>
                  <a:pt x="1203091" y="49275"/>
                </a:moveTo>
                <a:lnTo>
                  <a:pt x="1204266" y="51235"/>
                </a:lnTo>
                <a:lnTo>
                  <a:pt x="1206012" y="53339"/>
                </a:lnTo>
                <a:lnTo>
                  <a:pt x="1203091" y="49275"/>
                </a:lnTo>
                <a:close/>
              </a:path>
              <a:path w="1245235" h="704214">
                <a:moveTo>
                  <a:pt x="1241731" y="49275"/>
                </a:moveTo>
                <a:lnTo>
                  <a:pt x="1203091" y="49275"/>
                </a:lnTo>
                <a:lnTo>
                  <a:pt x="1206012" y="53339"/>
                </a:lnTo>
                <a:lnTo>
                  <a:pt x="1242832" y="53339"/>
                </a:lnTo>
                <a:lnTo>
                  <a:pt x="1241826" y="49529"/>
                </a:lnTo>
                <a:lnTo>
                  <a:pt x="1241731" y="49275"/>
                </a:lnTo>
                <a:close/>
              </a:path>
              <a:path w="1245235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245235" h="704214">
                <a:moveTo>
                  <a:pt x="1199713" y="45744"/>
                </a:moveTo>
                <a:lnTo>
                  <a:pt x="1204266" y="51235"/>
                </a:lnTo>
                <a:lnTo>
                  <a:pt x="1203091" y="49275"/>
                </a:lnTo>
                <a:lnTo>
                  <a:pt x="1241731" y="49275"/>
                </a:lnTo>
                <a:lnTo>
                  <a:pt x="1241116" y="47625"/>
                </a:lnTo>
                <a:lnTo>
                  <a:pt x="1201948" y="47625"/>
                </a:lnTo>
                <a:lnTo>
                  <a:pt x="1199713" y="45744"/>
                </a:lnTo>
                <a:close/>
              </a:path>
              <a:path w="1245235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245235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245235" h="704214">
                <a:moveTo>
                  <a:pt x="1197376" y="42925"/>
                </a:moveTo>
                <a:lnTo>
                  <a:pt x="1199713" y="45744"/>
                </a:lnTo>
                <a:lnTo>
                  <a:pt x="1201948" y="47625"/>
                </a:lnTo>
                <a:lnTo>
                  <a:pt x="1197376" y="42925"/>
                </a:lnTo>
                <a:close/>
              </a:path>
              <a:path w="1245235" h="704214">
                <a:moveTo>
                  <a:pt x="1239353" y="42925"/>
                </a:moveTo>
                <a:lnTo>
                  <a:pt x="1197376" y="42925"/>
                </a:lnTo>
                <a:lnTo>
                  <a:pt x="1201948" y="47625"/>
                </a:lnTo>
                <a:lnTo>
                  <a:pt x="1241116" y="47625"/>
                </a:lnTo>
                <a:lnTo>
                  <a:pt x="1239353" y="42925"/>
                </a:lnTo>
                <a:close/>
              </a:path>
              <a:path w="1245235" h="704214">
                <a:moveTo>
                  <a:pt x="1192829" y="39951"/>
                </a:moveTo>
                <a:lnTo>
                  <a:pt x="1199713" y="45744"/>
                </a:lnTo>
                <a:lnTo>
                  <a:pt x="1197376" y="42925"/>
                </a:lnTo>
                <a:lnTo>
                  <a:pt x="1239353" y="42925"/>
                </a:lnTo>
                <a:lnTo>
                  <a:pt x="1238876" y="41910"/>
                </a:lnTo>
                <a:lnTo>
                  <a:pt x="1195852" y="41910"/>
                </a:lnTo>
                <a:lnTo>
                  <a:pt x="1192829" y="39951"/>
                </a:lnTo>
                <a:close/>
              </a:path>
              <a:path w="1245235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245235" h="704214">
                <a:moveTo>
                  <a:pt x="1191534" y="38862"/>
                </a:moveTo>
                <a:lnTo>
                  <a:pt x="1192829" y="39951"/>
                </a:lnTo>
                <a:lnTo>
                  <a:pt x="1195852" y="41910"/>
                </a:lnTo>
                <a:lnTo>
                  <a:pt x="1191534" y="38862"/>
                </a:lnTo>
                <a:close/>
              </a:path>
              <a:path w="1245235" h="704214">
                <a:moveTo>
                  <a:pt x="1237445" y="38862"/>
                </a:moveTo>
                <a:lnTo>
                  <a:pt x="1191534" y="38862"/>
                </a:lnTo>
                <a:lnTo>
                  <a:pt x="1195852" y="41910"/>
                </a:lnTo>
                <a:lnTo>
                  <a:pt x="1238876" y="41910"/>
                </a:lnTo>
                <a:lnTo>
                  <a:pt x="1237445" y="38862"/>
                </a:lnTo>
                <a:close/>
              </a:path>
              <a:path w="1245235" h="704214">
                <a:moveTo>
                  <a:pt x="1235409" y="35051"/>
                </a:moveTo>
                <a:lnTo>
                  <a:pt x="1174770" y="35051"/>
                </a:lnTo>
                <a:lnTo>
                  <a:pt x="1180104" y="35432"/>
                </a:lnTo>
                <a:lnTo>
                  <a:pt x="1183787" y="36067"/>
                </a:lnTo>
                <a:lnTo>
                  <a:pt x="1186962" y="37084"/>
                </a:lnTo>
                <a:lnTo>
                  <a:pt x="1190010" y="38480"/>
                </a:lnTo>
                <a:lnTo>
                  <a:pt x="1192829" y="39951"/>
                </a:lnTo>
                <a:lnTo>
                  <a:pt x="1191534" y="38862"/>
                </a:lnTo>
                <a:lnTo>
                  <a:pt x="1237445" y="38862"/>
                </a:lnTo>
                <a:lnTo>
                  <a:pt x="1236492" y="36829"/>
                </a:lnTo>
                <a:lnTo>
                  <a:pt x="1235409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7104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6005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8" y="630936"/>
                </a:lnTo>
                <a:lnTo>
                  <a:pt x="1191768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A2AE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4589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408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6309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7" y="630936"/>
                </a:lnTo>
                <a:lnTo>
                  <a:pt x="1191767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4892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7711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4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6614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8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3188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8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6716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8016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06918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07019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8319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77221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2" y="630936"/>
                </a:lnTo>
                <a:lnTo>
                  <a:pt x="1193292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77324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962" y="670178"/>
                </a:lnTo>
                <a:lnTo>
                  <a:pt x="42823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711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90" y="35051"/>
                </a:lnTo>
                <a:lnTo>
                  <a:pt x="1181251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711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90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9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50594" y="1498218"/>
            <a:ext cx="9326880" cy="3353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758314" algn="l"/>
                <a:tab pos="3429000" algn="l"/>
                <a:tab pos="5099685" algn="l"/>
                <a:tab pos="6769734" algn="l"/>
                <a:tab pos="8681085" algn="l"/>
              </a:tabLst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开始	测试计划	测试设计	测试执行	测试总结	结束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396240" marR="26034" indent="-384175">
              <a:lnSpc>
                <a:spcPts val="2270"/>
              </a:lnSpc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工作的输入是：软件测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试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任务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书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（或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合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同）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被测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件的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求规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格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说明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。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他们是 开展软件测试计划的基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和依据</a:t>
            </a:r>
            <a:endParaRPr sz="2000">
              <a:latin typeface="宋体"/>
              <a:cs typeface="宋体"/>
            </a:endParaRPr>
          </a:p>
          <a:p>
            <a:pPr algn="just" marL="396240" marR="26034" indent="-384175">
              <a:lnSpc>
                <a:spcPct val="94300"/>
              </a:lnSpc>
              <a:spcBef>
                <a:spcPts val="112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测试的计划与控制是整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过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程中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重要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阶段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，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它为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实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现可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理且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高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质量的 测试过程提供基础。这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个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阶段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需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要完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成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的工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作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内容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是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：拟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定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测试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划，</a:t>
            </a:r>
            <a:r>
              <a:rPr dirty="0" sz="2000" spc="-10">
                <a:solidFill>
                  <a:srgbClr val="181B0D"/>
                </a:solidFill>
                <a:latin typeface="宋体"/>
                <a:cs typeface="宋体"/>
              </a:rPr>
              <a:t>论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证那些 在开发过程难于管理和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控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制的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因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素，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明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确软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产品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最重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要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部分</a:t>
            </a:r>
            <a:endParaRPr sz="2000">
              <a:latin typeface="宋体"/>
              <a:cs typeface="宋体"/>
            </a:endParaRPr>
          </a:p>
          <a:p>
            <a:pPr algn="just" marL="396240" indent="-384175">
              <a:lnSpc>
                <a:spcPct val="100000"/>
              </a:lnSpc>
              <a:spcBef>
                <a:spcPts val="1055"/>
              </a:spcBef>
              <a:buFont typeface="Franklin Gothic Book"/>
              <a:buChar char="■"/>
              <a:tabLst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工作的输出：软件测试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计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划。</a:t>
            </a:r>
            <a:endParaRPr sz="2000">
              <a:latin typeface="宋体"/>
              <a:cs typeface="宋体"/>
            </a:endParaRPr>
          </a:p>
          <a:p>
            <a:pPr algn="just" marL="927100" marR="5080" indent="-384175">
              <a:lnSpc>
                <a:spcPts val="2280"/>
              </a:lnSpc>
              <a:spcBef>
                <a:spcPts val="715"/>
              </a:spcBef>
            </a:pPr>
            <a:r>
              <a:rPr dirty="0" sz="2000">
                <a:solidFill>
                  <a:srgbClr val="181B0D"/>
                </a:solidFill>
                <a:latin typeface="Franklin Gothic Book"/>
                <a:cs typeface="Franklin Gothic Book"/>
              </a:rPr>
              <a:t>–</a:t>
            </a:r>
            <a:r>
              <a:rPr dirty="0" sz="2000" spc="375">
                <a:solidFill>
                  <a:srgbClr val="181B0D"/>
                </a:solidFill>
                <a:latin typeface="Franklin Gothic Book"/>
                <a:cs typeface="Franklin Gothic Book"/>
              </a:rPr>
              <a:t> 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软件测试任务书（或合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同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）和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被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的需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求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规格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说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明，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他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们是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开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展软</a:t>
            </a:r>
            <a:r>
              <a:rPr dirty="0" sz="2100" spc="-114">
                <a:solidFill>
                  <a:srgbClr val="181B0D"/>
                </a:solidFill>
                <a:latin typeface="宋体"/>
                <a:cs typeface="宋体"/>
              </a:rPr>
              <a:t>件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 试计划的基础和依据。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375410" y="1338833"/>
            <a:ext cx="1242060" cy="701040"/>
          </a:xfrm>
          <a:custGeom>
            <a:avLst/>
            <a:gdLst/>
            <a:ahLst/>
            <a:cxnLst/>
            <a:rect l="l" t="t" r="r" b="b"/>
            <a:pathLst>
              <a:path w="1242060" h="701039">
                <a:moveTo>
                  <a:pt x="1171956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71956" y="701039"/>
                </a:lnTo>
                <a:lnTo>
                  <a:pt x="1199251" y="695533"/>
                </a:lnTo>
                <a:lnTo>
                  <a:pt x="1221533" y="680513"/>
                </a:lnTo>
                <a:lnTo>
                  <a:pt x="1236553" y="658231"/>
                </a:lnTo>
                <a:lnTo>
                  <a:pt x="1242060" y="630936"/>
                </a:lnTo>
                <a:lnTo>
                  <a:pt x="1242060" y="70103"/>
                </a:lnTo>
                <a:lnTo>
                  <a:pt x="1236553" y="42808"/>
                </a:lnTo>
                <a:lnTo>
                  <a:pt x="1221533" y="20526"/>
                </a:lnTo>
                <a:lnTo>
                  <a:pt x="1199251" y="5506"/>
                </a:lnTo>
                <a:lnTo>
                  <a:pt x="1171956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992" y="1337310"/>
            <a:ext cx="1245235" cy="704215"/>
          </a:xfrm>
          <a:custGeom>
            <a:avLst/>
            <a:gdLst/>
            <a:ahLst/>
            <a:cxnLst/>
            <a:rect l="l" t="t" r="r" b="b"/>
            <a:pathLst>
              <a:path w="1245235" h="704214">
                <a:moveTo>
                  <a:pt x="1174770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74770" y="704088"/>
                </a:lnTo>
                <a:lnTo>
                  <a:pt x="1214013" y="692023"/>
                </a:lnTo>
                <a:lnTo>
                  <a:pt x="1235409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235409" y="35051"/>
                </a:lnTo>
                <a:lnTo>
                  <a:pt x="1232936" y="30987"/>
                </a:lnTo>
                <a:lnTo>
                  <a:pt x="1202075" y="5461"/>
                </a:lnTo>
                <a:lnTo>
                  <a:pt x="1181882" y="380"/>
                </a:lnTo>
                <a:lnTo>
                  <a:pt x="1174770" y="0"/>
                </a:lnTo>
                <a:close/>
              </a:path>
              <a:path w="1245235" h="704214">
                <a:moveTo>
                  <a:pt x="1193908" y="663318"/>
                </a:moveTo>
                <a:lnTo>
                  <a:pt x="1176802" y="669036"/>
                </a:lnTo>
                <a:lnTo>
                  <a:pt x="1235409" y="669036"/>
                </a:lnTo>
                <a:lnTo>
                  <a:pt x="1236492" y="667257"/>
                </a:lnTo>
                <a:lnTo>
                  <a:pt x="1237526" y="665099"/>
                </a:lnTo>
                <a:lnTo>
                  <a:pt x="1191788" y="665099"/>
                </a:lnTo>
                <a:lnTo>
                  <a:pt x="1193908" y="663318"/>
                </a:lnTo>
                <a:close/>
              </a:path>
              <a:path w="1245235" h="704214">
                <a:moveTo>
                  <a:pt x="1195852" y="662177"/>
                </a:moveTo>
                <a:lnTo>
                  <a:pt x="1193908" y="663318"/>
                </a:lnTo>
                <a:lnTo>
                  <a:pt x="1191788" y="665099"/>
                </a:lnTo>
                <a:lnTo>
                  <a:pt x="1195852" y="662177"/>
                </a:lnTo>
                <a:close/>
              </a:path>
              <a:path w="1245235" h="704214">
                <a:moveTo>
                  <a:pt x="1238926" y="662177"/>
                </a:moveTo>
                <a:lnTo>
                  <a:pt x="1195852" y="662177"/>
                </a:lnTo>
                <a:lnTo>
                  <a:pt x="1191788" y="665099"/>
                </a:lnTo>
                <a:lnTo>
                  <a:pt x="1237526" y="665099"/>
                </a:lnTo>
                <a:lnTo>
                  <a:pt x="1238926" y="662177"/>
                </a:lnTo>
                <a:close/>
              </a:path>
              <a:path w="1245235" h="704214">
                <a:moveTo>
                  <a:pt x="1199520" y="658607"/>
                </a:moveTo>
                <a:lnTo>
                  <a:pt x="1193908" y="663318"/>
                </a:lnTo>
                <a:lnTo>
                  <a:pt x="1195852" y="662177"/>
                </a:lnTo>
                <a:lnTo>
                  <a:pt x="1238926" y="662177"/>
                </a:lnTo>
                <a:lnTo>
                  <a:pt x="1239413" y="661162"/>
                </a:lnTo>
                <a:lnTo>
                  <a:pt x="1197376" y="661162"/>
                </a:lnTo>
                <a:lnTo>
                  <a:pt x="1199520" y="658607"/>
                </a:lnTo>
                <a:close/>
              </a:path>
              <a:path w="1245235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245235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245235" h="704214">
                <a:moveTo>
                  <a:pt x="1202075" y="656463"/>
                </a:moveTo>
                <a:lnTo>
                  <a:pt x="1199520" y="658607"/>
                </a:lnTo>
                <a:lnTo>
                  <a:pt x="1197376" y="661162"/>
                </a:lnTo>
                <a:lnTo>
                  <a:pt x="1202075" y="656463"/>
                </a:lnTo>
                <a:close/>
              </a:path>
              <a:path w="1245235" h="704214">
                <a:moveTo>
                  <a:pt x="1241163" y="656463"/>
                </a:moveTo>
                <a:lnTo>
                  <a:pt x="1202075" y="656463"/>
                </a:lnTo>
                <a:lnTo>
                  <a:pt x="1197376" y="661162"/>
                </a:lnTo>
                <a:lnTo>
                  <a:pt x="1239413" y="661162"/>
                </a:lnTo>
                <a:lnTo>
                  <a:pt x="1241163" y="656463"/>
                </a:lnTo>
                <a:close/>
              </a:path>
              <a:path w="1245235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245235" h="704214">
                <a:moveTo>
                  <a:pt x="1204917" y="652178"/>
                </a:moveTo>
                <a:lnTo>
                  <a:pt x="1199520" y="658607"/>
                </a:lnTo>
                <a:lnTo>
                  <a:pt x="1202075" y="656463"/>
                </a:lnTo>
                <a:lnTo>
                  <a:pt x="1241163" y="656463"/>
                </a:lnTo>
                <a:lnTo>
                  <a:pt x="1241731" y="654938"/>
                </a:lnTo>
                <a:lnTo>
                  <a:pt x="1203091" y="654938"/>
                </a:lnTo>
                <a:lnTo>
                  <a:pt x="1204917" y="652178"/>
                </a:lnTo>
                <a:close/>
              </a:path>
              <a:path w="1245235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245235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245235" h="704214">
                <a:moveTo>
                  <a:pt x="1206012" y="650875"/>
                </a:moveTo>
                <a:lnTo>
                  <a:pt x="1204917" y="652178"/>
                </a:lnTo>
                <a:lnTo>
                  <a:pt x="1203091" y="654938"/>
                </a:lnTo>
                <a:lnTo>
                  <a:pt x="1206012" y="650875"/>
                </a:lnTo>
                <a:close/>
              </a:path>
              <a:path w="1245235" h="704214">
                <a:moveTo>
                  <a:pt x="1242813" y="650875"/>
                </a:moveTo>
                <a:lnTo>
                  <a:pt x="1206012" y="650875"/>
                </a:lnTo>
                <a:lnTo>
                  <a:pt x="1203091" y="654938"/>
                </a:lnTo>
                <a:lnTo>
                  <a:pt x="1241731" y="654938"/>
                </a:lnTo>
                <a:lnTo>
                  <a:pt x="1241826" y="654685"/>
                </a:lnTo>
                <a:lnTo>
                  <a:pt x="1242813" y="650875"/>
                </a:lnTo>
                <a:close/>
              </a:path>
              <a:path w="1245235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245235" h="704214">
                <a:moveTo>
                  <a:pt x="1204266" y="51235"/>
                </a:moveTo>
                <a:lnTo>
                  <a:pt x="1209949" y="68452"/>
                </a:lnTo>
                <a:lnTo>
                  <a:pt x="1209949" y="633729"/>
                </a:lnTo>
                <a:lnTo>
                  <a:pt x="1204917" y="652178"/>
                </a:lnTo>
                <a:lnTo>
                  <a:pt x="1206012" y="650875"/>
                </a:lnTo>
                <a:lnTo>
                  <a:pt x="1242813" y="650875"/>
                </a:lnTo>
                <a:lnTo>
                  <a:pt x="1243604" y="647826"/>
                </a:lnTo>
                <a:lnTo>
                  <a:pt x="1244620" y="640968"/>
                </a:lnTo>
                <a:lnTo>
                  <a:pt x="1244894" y="635762"/>
                </a:lnTo>
                <a:lnTo>
                  <a:pt x="1244894" y="68452"/>
                </a:lnTo>
                <a:lnTo>
                  <a:pt x="1244620" y="63245"/>
                </a:lnTo>
                <a:lnTo>
                  <a:pt x="1243604" y="56261"/>
                </a:lnTo>
                <a:lnTo>
                  <a:pt x="1242832" y="53339"/>
                </a:lnTo>
                <a:lnTo>
                  <a:pt x="1206012" y="53339"/>
                </a:lnTo>
                <a:lnTo>
                  <a:pt x="1204266" y="51235"/>
                </a:lnTo>
                <a:close/>
              </a:path>
              <a:path w="1245235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245235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245235" h="704214">
                <a:moveTo>
                  <a:pt x="1203091" y="49275"/>
                </a:moveTo>
                <a:lnTo>
                  <a:pt x="1204266" y="51235"/>
                </a:lnTo>
                <a:lnTo>
                  <a:pt x="1206012" y="53339"/>
                </a:lnTo>
                <a:lnTo>
                  <a:pt x="1203091" y="49275"/>
                </a:lnTo>
                <a:close/>
              </a:path>
              <a:path w="1245235" h="704214">
                <a:moveTo>
                  <a:pt x="1241731" y="49275"/>
                </a:moveTo>
                <a:lnTo>
                  <a:pt x="1203091" y="49275"/>
                </a:lnTo>
                <a:lnTo>
                  <a:pt x="1206012" y="53339"/>
                </a:lnTo>
                <a:lnTo>
                  <a:pt x="1242832" y="53339"/>
                </a:lnTo>
                <a:lnTo>
                  <a:pt x="1241826" y="49529"/>
                </a:lnTo>
                <a:lnTo>
                  <a:pt x="1241731" y="49275"/>
                </a:lnTo>
                <a:close/>
              </a:path>
              <a:path w="1245235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245235" h="704214">
                <a:moveTo>
                  <a:pt x="1199713" y="45744"/>
                </a:moveTo>
                <a:lnTo>
                  <a:pt x="1204266" y="51235"/>
                </a:lnTo>
                <a:lnTo>
                  <a:pt x="1203091" y="49275"/>
                </a:lnTo>
                <a:lnTo>
                  <a:pt x="1241731" y="49275"/>
                </a:lnTo>
                <a:lnTo>
                  <a:pt x="1241116" y="47625"/>
                </a:lnTo>
                <a:lnTo>
                  <a:pt x="1201948" y="47625"/>
                </a:lnTo>
                <a:lnTo>
                  <a:pt x="1199713" y="45744"/>
                </a:lnTo>
                <a:close/>
              </a:path>
              <a:path w="1245235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245235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245235" h="704214">
                <a:moveTo>
                  <a:pt x="1197376" y="42925"/>
                </a:moveTo>
                <a:lnTo>
                  <a:pt x="1199713" y="45744"/>
                </a:lnTo>
                <a:lnTo>
                  <a:pt x="1201948" y="47625"/>
                </a:lnTo>
                <a:lnTo>
                  <a:pt x="1197376" y="42925"/>
                </a:lnTo>
                <a:close/>
              </a:path>
              <a:path w="1245235" h="704214">
                <a:moveTo>
                  <a:pt x="1239353" y="42925"/>
                </a:moveTo>
                <a:lnTo>
                  <a:pt x="1197376" y="42925"/>
                </a:lnTo>
                <a:lnTo>
                  <a:pt x="1201948" y="47625"/>
                </a:lnTo>
                <a:lnTo>
                  <a:pt x="1241116" y="47625"/>
                </a:lnTo>
                <a:lnTo>
                  <a:pt x="1239353" y="42925"/>
                </a:lnTo>
                <a:close/>
              </a:path>
              <a:path w="1245235" h="704214">
                <a:moveTo>
                  <a:pt x="1192829" y="39951"/>
                </a:moveTo>
                <a:lnTo>
                  <a:pt x="1199713" y="45744"/>
                </a:lnTo>
                <a:lnTo>
                  <a:pt x="1197376" y="42925"/>
                </a:lnTo>
                <a:lnTo>
                  <a:pt x="1239353" y="42925"/>
                </a:lnTo>
                <a:lnTo>
                  <a:pt x="1238876" y="41910"/>
                </a:lnTo>
                <a:lnTo>
                  <a:pt x="1195852" y="41910"/>
                </a:lnTo>
                <a:lnTo>
                  <a:pt x="1192829" y="39951"/>
                </a:lnTo>
                <a:close/>
              </a:path>
              <a:path w="1245235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245235" h="704214">
                <a:moveTo>
                  <a:pt x="1191534" y="38862"/>
                </a:moveTo>
                <a:lnTo>
                  <a:pt x="1192829" y="39951"/>
                </a:lnTo>
                <a:lnTo>
                  <a:pt x="1195852" y="41910"/>
                </a:lnTo>
                <a:lnTo>
                  <a:pt x="1191534" y="38862"/>
                </a:lnTo>
                <a:close/>
              </a:path>
              <a:path w="1245235" h="704214">
                <a:moveTo>
                  <a:pt x="1237445" y="38862"/>
                </a:moveTo>
                <a:lnTo>
                  <a:pt x="1191534" y="38862"/>
                </a:lnTo>
                <a:lnTo>
                  <a:pt x="1195852" y="41910"/>
                </a:lnTo>
                <a:lnTo>
                  <a:pt x="1238876" y="41910"/>
                </a:lnTo>
                <a:lnTo>
                  <a:pt x="1237445" y="38862"/>
                </a:lnTo>
                <a:close/>
              </a:path>
              <a:path w="1245235" h="704214">
                <a:moveTo>
                  <a:pt x="1235409" y="35051"/>
                </a:moveTo>
                <a:lnTo>
                  <a:pt x="1174770" y="35051"/>
                </a:lnTo>
                <a:lnTo>
                  <a:pt x="1180104" y="35432"/>
                </a:lnTo>
                <a:lnTo>
                  <a:pt x="1183787" y="36067"/>
                </a:lnTo>
                <a:lnTo>
                  <a:pt x="1186962" y="37084"/>
                </a:lnTo>
                <a:lnTo>
                  <a:pt x="1190010" y="38480"/>
                </a:lnTo>
                <a:lnTo>
                  <a:pt x="1192829" y="39951"/>
                </a:lnTo>
                <a:lnTo>
                  <a:pt x="1191534" y="38862"/>
                </a:lnTo>
                <a:lnTo>
                  <a:pt x="1237445" y="38862"/>
                </a:lnTo>
                <a:lnTo>
                  <a:pt x="1236492" y="36829"/>
                </a:lnTo>
                <a:lnTo>
                  <a:pt x="1235409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7104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6005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8" y="630936"/>
                </a:lnTo>
                <a:lnTo>
                  <a:pt x="1191768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A2AE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4589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408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6309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7" y="630936"/>
                </a:lnTo>
                <a:lnTo>
                  <a:pt x="1191767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4892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50594" y="1498218"/>
            <a:ext cx="4405630" cy="470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758314" algn="l"/>
                <a:tab pos="3429000" algn="l"/>
              </a:tabLst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开始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测试计划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测试设计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需求分析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8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定义被测试对象和测试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目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标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确定测试阶段和测试周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期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的划分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4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测试策略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8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测试方法的选择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测试工具的选择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4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测试用例设计方法的选择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工作量估算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6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测试过程的任务定义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各任务的工作量估算进</a:t>
            </a:r>
            <a:r>
              <a:rPr dirty="0" sz="1800" spc="-114">
                <a:solidFill>
                  <a:srgbClr val="181B0D"/>
                </a:solidFill>
                <a:latin typeface="宋体"/>
                <a:cs typeface="宋体"/>
              </a:rPr>
              <a:t>度</a:t>
            </a: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安排</a:t>
            </a:r>
            <a:endParaRPr sz="18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65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700">
                <a:solidFill>
                  <a:srgbClr val="181B0D"/>
                </a:solidFill>
                <a:latin typeface="宋体"/>
                <a:cs typeface="宋体"/>
              </a:rPr>
              <a:t>进度安排</a:t>
            </a:r>
            <a:endParaRPr sz="17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65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测试人员的时间任务安排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测试设备的配置</a:t>
            </a:r>
            <a:endParaRPr sz="1800">
              <a:latin typeface="宋体"/>
              <a:cs typeface="宋体"/>
            </a:endParaRPr>
          </a:p>
          <a:p>
            <a:pPr lvl="1" marL="927100" indent="-384175">
              <a:lnSpc>
                <a:spcPct val="100000"/>
              </a:lnSpc>
              <a:spcBef>
                <a:spcPts val="50"/>
              </a:spcBef>
              <a:buSzPct val="94444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1800" spc="-100">
                <a:solidFill>
                  <a:srgbClr val="181B0D"/>
                </a:solidFill>
                <a:latin typeface="宋体"/>
                <a:cs typeface="宋体"/>
              </a:rPr>
              <a:t>测试工具的配置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77711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4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6614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8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3188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8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6716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37706" y="1498218"/>
            <a:ext cx="98869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测试执行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8016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06918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07019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08009" y="1498218"/>
            <a:ext cx="98869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测试总结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18319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77221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2" y="630936"/>
                </a:lnTo>
                <a:lnTo>
                  <a:pt x="1193292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777324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962" y="670178"/>
                </a:lnTo>
                <a:lnTo>
                  <a:pt x="42823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711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90" y="35051"/>
                </a:lnTo>
                <a:lnTo>
                  <a:pt x="1181251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711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90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9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119486" y="1498218"/>
            <a:ext cx="50736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结束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375410" y="1338833"/>
            <a:ext cx="1242060" cy="701040"/>
          </a:xfrm>
          <a:custGeom>
            <a:avLst/>
            <a:gdLst/>
            <a:ahLst/>
            <a:cxnLst/>
            <a:rect l="l" t="t" r="r" b="b"/>
            <a:pathLst>
              <a:path w="1242060" h="701039">
                <a:moveTo>
                  <a:pt x="1171956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71956" y="701039"/>
                </a:lnTo>
                <a:lnTo>
                  <a:pt x="1199251" y="695533"/>
                </a:lnTo>
                <a:lnTo>
                  <a:pt x="1221533" y="680513"/>
                </a:lnTo>
                <a:lnTo>
                  <a:pt x="1236553" y="658231"/>
                </a:lnTo>
                <a:lnTo>
                  <a:pt x="1242060" y="630936"/>
                </a:lnTo>
                <a:lnTo>
                  <a:pt x="1242060" y="70103"/>
                </a:lnTo>
                <a:lnTo>
                  <a:pt x="1236553" y="42808"/>
                </a:lnTo>
                <a:lnTo>
                  <a:pt x="1221533" y="20526"/>
                </a:lnTo>
                <a:lnTo>
                  <a:pt x="1199251" y="5506"/>
                </a:lnTo>
                <a:lnTo>
                  <a:pt x="1171956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992" y="1337310"/>
            <a:ext cx="1245235" cy="704215"/>
          </a:xfrm>
          <a:custGeom>
            <a:avLst/>
            <a:gdLst/>
            <a:ahLst/>
            <a:cxnLst/>
            <a:rect l="l" t="t" r="r" b="b"/>
            <a:pathLst>
              <a:path w="1245235" h="704214">
                <a:moveTo>
                  <a:pt x="1174770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74770" y="704088"/>
                </a:lnTo>
                <a:lnTo>
                  <a:pt x="1214013" y="692023"/>
                </a:lnTo>
                <a:lnTo>
                  <a:pt x="1235409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235409" y="35051"/>
                </a:lnTo>
                <a:lnTo>
                  <a:pt x="1232936" y="30987"/>
                </a:lnTo>
                <a:lnTo>
                  <a:pt x="1202075" y="5461"/>
                </a:lnTo>
                <a:lnTo>
                  <a:pt x="1181882" y="380"/>
                </a:lnTo>
                <a:lnTo>
                  <a:pt x="1174770" y="0"/>
                </a:lnTo>
                <a:close/>
              </a:path>
              <a:path w="1245235" h="704214">
                <a:moveTo>
                  <a:pt x="1193908" y="663318"/>
                </a:moveTo>
                <a:lnTo>
                  <a:pt x="1176802" y="669036"/>
                </a:lnTo>
                <a:lnTo>
                  <a:pt x="1235409" y="669036"/>
                </a:lnTo>
                <a:lnTo>
                  <a:pt x="1236492" y="667257"/>
                </a:lnTo>
                <a:lnTo>
                  <a:pt x="1237526" y="665099"/>
                </a:lnTo>
                <a:lnTo>
                  <a:pt x="1191788" y="665099"/>
                </a:lnTo>
                <a:lnTo>
                  <a:pt x="1193908" y="663318"/>
                </a:lnTo>
                <a:close/>
              </a:path>
              <a:path w="1245235" h="704214">
                <a:moveTo>
                  <a:pt x="1195852" y="662177"/>
                </a:moveTo>
                <a:lnTo>
                  <a:pt x="1193908" y="663318"/>
                </a:lnTo>
                <a:lnTo>
                  <a:pt x="1191788" y="665099"/>
                </a:lnTo>
                <a:lnTo>
                  <a:pt x="1195852" y="662177"/>
                </a:lnTo>
                <a:close/>
              </a:path>
              <a:path w="1245235" h="704214">
                <a:moveTo>
                  <a:pt x="1238926" y="662177"/>
                </a:moveTo>
                <a:lnTo>
                  <a:pt x="1195852" y="662177"/>
                </a:lnTo>
                <a:lnTo>
                  <a:pt x="1191788" y="665099"/>
                </a:lnTo>
                <a:lnTo>
                  <a:pt x="1237526" y="665099"/>
                </a:lnTo>
                <a:lnTo>
                  <a:pt x="1238926" y="662177"/>
                </a:lnTo>
                <a:close/>
              </a:path>
              <a:path w="1245235" h="704214">
                <a:moveTo>
                  <a:pt x="1199520" y="658607"/>
                </a:moveTo>
                <a:lnTo>
                  <a:pt x="1193908" y="663318"/>
                </a:lnTo>
                <a:lnTo>
                  <a:pt x="1195852" y="662177"/>
                </a:lnTo>
                <a:lnTo>
                  <a:pt x="1238926" y="662177"/>
                </a:lnTo>
                <a:lnTo>
                  <a:pt x="1239413" y="661162"/>
                </a:lnTo>
                <a:lnTo>
                  <a:pt x="1197376" y="661162"/>
                </a:lnTo>
                <a:lnTo>
                  <a:pt x="1199520" y="658607"/>
                </a:lnTo>
                <a:close/>
              </a:path>
              <a:path w="1245235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245235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245235" h="704214">
                <a:moveTo>
                  <a:pt x="1202075" y="656463"/>
                </a:moveTo>
                <a:lnTo>
                  <a:pt x="1199520" y="658607"/>
                </a:lnTo>
                <a:lnTo>
                  <a:pt x="1197376" y="661162"/>
                </a:lnTo>
                <a:lnTo>
                  <a:pt x="1202075" y="656463"/>
                </a:lnTo>
                <a:close/>
              </a:path>
              <a:path w="1245235" h="704214">
                <a:moveTo>
                  <a:pt x="1241163" y="656463"/>
                </a:moveTo>
                <a:lnTo>
                  <a:pt x="1202075" y="656463"/>
                </a:lnTo>
                <a:lnTo>
                  <a:pt x="1197376" y="661162"/>
                </a:lnTo>
                <a:lnTo>
                  <a:pt x="1239413" y="661162"/>
                </a:lnTo>
                <a:lnTo>
                  <a:pt x="1241163" y="656463"/>
                </a:lnTo>
                <a:close/>
              </a:path>
              <a:path w="1245235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245235" h="704214">
                <a:moveTo>
                  <a:pt x="1204917" y="652178"/>
                </a:moveTo>
                <a:lnTo>
                  <a:pt x="1199520" y="658607"/>
                </a:lnTo>
                <a:lnTo>
                  <a:pt x="1202075" y="656463"/>
                </a:lnTo>
                <a:lnTo>
                  <a:pt x="1241163" y="656463"/>
                </a:lnTo>
                <a:lnTo>
                  <a:pt x="1241731" y="654938"/>
                </a:lnTo>
                <a:lnTo>
                  <a:pt x="1203091" y="654938"/>
                </a:lnTo>
                <a:lnTo>
                  <a:pt x="1204917" y="652178"/>
                </a:lnTo>
                <a:close/>
              </a:path>
              <a:path w="1245235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245235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245235" h="704214">
                <a:moveTo>
                  <a:pt x="1206012" y="650875"/>
                </a:moveTo>
                <a:lnTo>
                  <a:pt x="1204917" y="652178"/>
                </a:lnTo>
                <a:lnTo>
                  <a:pt x="1203091" y="654938"/>
                </a:lnTo>
                <a:lnTo>
                  <a:pt x="1206012" y="650875"/>
                </a:lnTo>
                <a:close/>
              </a:path>
              <a:path w="1245235" h="704214">
                <a:moveTo>
                  <a:pt x="1242813" y="650875"/>
                </a:moveTo>
                <a:lnTo>
                  <a:pt x="1206012" y="650875"/>
                </a:lnTo>
                <a:lnTo>
                  <a:pt x="1203091" y="654938"/>
                </a:lnTo>
                <a:lnTo>
                  <a:pt x="1241731" y="654938"/>
                </a:lnTo>
                <a:lnTo>
                  <a:pt x="1241826" y="654685"/>
                </a:lnTo>
                <a:lnTo>
                  <a:pt x="1242813" y="650875"/>
                </a:lnTo>
                <a:close/>
              </a:path>
              <a:path w="1245235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245235" h="704214">
                <a:moveTo>
                  <a:pt x="1204266" y="51235"/>
                </a:moveTo>
                <a:lnTo>
                  <a:pt x="1209949" y="68452"/>
                </a:lnTo>
                <a:lnTo>
                  <a:pt x="1209949" y="633729"/>
                </a:lnTo>
                <a:lnTo>
                  <a:pt x="1204917" y="652178"/>
                </a:lnTo>
                <a:lnTo>
                  <a:pt x="1206012" y="650875"/>
                </a:lnTo>
                <a:lnTo>
                  <a:pt x="1242813" y="650875"/>
                </a:lnTo>
                <a:lnTo>
                  <a:pt x="1243604" y="647826"/>
                </a:lnTo>
                <a:lnTo>
                  <a:pt x="1244620" y="640968"/>
                </a:lnTo>
                <a:lnTo>
                  <a:pt x="1244894" y="635762"/>
                </a:lnTo>
                <a:lnTo>
                  <a:pt x="1244894" y="68452"/>
                </a:lnTo>
                <a:lnTo>
                  <a:pt x="1244620" y="63245"/>
                </a:lnTo>
                <a:lnTo>
                  <a:pt x="1243604" y="56261"/>
                </a:lnTo>
                <a:lnTo>
                  <a:pt x="1242832" y="53339"/>
                </a:lnTo>
                <a:lnTo>
                  <a:pt x="1206012" y="53339"/>
                </a:lnTo>
                <a:lnTo>
                  <a:pt x="1204266" y="51235"/>
                </a:lnTo>
                <a:close/>
              </a:path>
              <a:path w="1245235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245235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245235" h="704214">
                <a:moveTo>
                  <a:pt x="1203091" y="49275"/>
                </a:moveTo>
                <a:lnTo>
                  <a:pt x="1204266" y="51235"/>
                </a:lnTo>
                <a:lnTo>
                  <a:pt x="1206012" y="53339"/>
                </a:lnTo>
                <a:lnTo>
                  <a:pt x="1203091" y="49275"/>
                </a:lnTo>
                <a:close/>
              </a:path>
              <a:path w="1245235" h="704214">
                <a:moveTo>
                  <a:pt x="1241731" y="49275"/>
                </a:moveTo>
                <a:lnTo>
                  <a:pt x="1203091" y="49275"/>
                </a:lnTo>
                <a:lnTo>
                  <a:pt x="1206012" y="53339"/>
                </a:lnTo>
                <a:lnTo>
                  <a:pt x="1242832" y="53339"/>
                </a:lnTo>
                <a:lnTo>
                  <a:pt x="1241826" y="49529"/>
                </a:lnTo>
                <a:lnTo>
                  <a:pt x="1241731" y="49275"/>
                </a:lnTo>
                <a:close/>
              </a:path>
              <a:path w="1245235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245235" h="704214">
                <a:moveTo>
                  <a:pt x="1199713" y="45744"/>
                </a:moveTo>
                <a:lnTo>
                  <a:pt x="1204266" y="51235"/>
                </a:lnTo>
                <a:lnTo>
                  <a:pt x="1203091" y="49275"/>
                </a:lnTo>
                <a:lnTo>
                  <a:pt x="1241731" y="49275"/>
                </a:lnTo>
                <a:lnTo>
                  <a:pt x="1241116" y="47625"/>
                </a:lnTo>
                <a:lnTo>
                  <a:pt x="1201948" y="47625"/>
                </a:lnTo>
                <a:lnTo>
                  <a:pt x="1199713" y="45744"/>
                </a:lnTo>
                <a:close/>
              </a:path>
              <a:path w="1245235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245235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245235" h="704214">
                <a:moveTo>
                  <a:pt x="1197376" y="42925"/>
                </a:moveTo>
                <a:lnTo>
                  <a:pt x="1199713" y="45744"/>
                </a:lnTo>
                <a:lnTo>
                  <a:pt x="1201948" y="47625"/>
                </a:lnTo>
                <a:lnTo>
                  <a:pt x="1197376" y="42925"/>
                </a:lnTo>
                <a:close/>
              </a:path>
              <a:path w="1245235" h="704214">
                <a:moveTo>
                  <a:pt x="1239353" y="42925"/>
                </a:moveTo>
                <a:lnTo>
                  <a:pt x="1197376" y="42925"/>
                </a:lnTo>
                <a:lnTo>
                  <a:pt x="1201948" y="47625"/>
                </a:lnTo>
                <a:lnTo>
                  <a:pt x="1241116" y="47625"/>
                </a:lnTo>
                <a:lnTo>
                  <a:pt x="1239353" y="42925"/>
                </a:lnTo>
                <a:close/>
              </a:path>
              <a:path w="1245235" h="704214">
                <a:moveTo>
                  <a:pt x="1192829" y="39951"/>
                </a:moveTo>
                <a:lnTo>
                  <a:pt x="1199713" y="45744"/>
                </a:lnTo>
                <a:lnTo>
                  <a:pt x="1197376" y="42925"/>
                </a:lnTo>
                <a:lnTo>
                  <a:pt x="1239353" y="42925"/>
                </a:lnTo>
                <a:lnTo>
                  <a:pt x="1238876" y="41910"/>
                </a:lnTo>
                <a:lnTo>
                  <a:pt x="1195852" y="41910"/>
                </a:lnTo>
                <a:lnTo>
                  <a:pt x="1192829" y="39951"/>
                </a:lnTo>
                <a:close/>
              </a:path>
              <a:path w="1245235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245235" h="704214">
                <a:moveTo>
                  <a:pt x="1191534" y="38862"/>
                </a:moveTo>
                <a:lnTo>
                  <a:pt x="1192829" y="39951"/>
                </a:lnTo>
                <a:lnTo>
                  <a:pt x="1195852" y="41910"/>
                </a:lnTo>
                <a:lnTo>
                  <a:pt x="1191534" y="38862"/>
                </a:lnTo>
                <a:close/>
              </a:path>
              <a:path w="1245235" h="704214">
                <a:moveTo>
                  <a:pt x="1237445" y="38862"/>
                </a:moveTo>
                <a:lnTo>
                  <a:pt x="1191534" y="38862"/>
                </a:lnTo>
                <a:lnTo>
                  <a:pt x="1195852" y="41910"/>
                </a:lnTo>
                <a:lnTo>
                  <a:pt x="1238876" y="41910"/>
                </a:lnTo>
                <a:lnTo>
                  <a:pt x="1237445" y="38862"/>
                </a:lnTo>
                <a:close/>
              </a:path>
              <a:path w="1245235" h="704214">
                <a:moveTo>
                  <a:pt x="1235409" y="35051"/>
                </a:moveTo>
                <a:lnTo>
                  <a:pt x="1174770" y="35051"/>
                </a:lnTo>
                <a:lnTo>
                  <a:pt x="1180104" y="35432"/>
                </a:lnTo>
                <a:lnTo>
                  <a:pt x="1183787" y="36067"/>
                </a:lnTo>
                <a:lnTo>
                  <a:pt x="1186962" y="37084"/>
                </a:lnTo>
                <a:lnTo>
                  <a:pt x="1190010" y="38480"/>
                </a:lnTo>
                <a:lnTo>
                  <a:pt x="1192829" y="39951"/>
                </a:lnTo>
                <a:lnTo>
                  <a:pt x="1191534" y="38862"/>
                </a:lnTo>
                <a:lnTo>
                  <a:pt x="1237445" y="38862"/>
                </a:lnTo>
                <a:lnTo>
                  <a:pt x="1236492" y="36829"/>
                </a:lnTo>
                <a:lnTo>
                  <a:pt x="1235409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37104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96005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8" y="630936"/>
                </a:lnTo>
                <a:lnTo>
                  <a:pt x="1191768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A2AE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4589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408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6309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7" y="630936"/>
                </a:lnTo>
                <a:lnTo>
                  <a:pt x="1191767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4892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50594" y="1498218"/>
            <a:ext cx="4792980" cy="5021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758314" algn="l"/>
                <a:tab pos="3429000" algn="l"/>
              </a:tabLst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开始	测试计划	测试设计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度量标准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spcBef>
                <a:spcPts val="1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测试通过或失败的标准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测试挂起及恢复的标准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测试中需要进行度量的目标度量项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95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风险评估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spcBef>
                <a:spcPts val="5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定义项目中潜在的风险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制定相应的风险减缓措施和应急措施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10">
                <a:solidFill>
                  <a:srgbClr val="181B0D"/>
                </a:solidFill>
                <a:latin typeface="宋体"/>
                <a:cs typeface="宋体"/>
              </a:rPr>
              <a:t>子计划制定</a:t>
            </a:r>
            <a:endParaRPr sz="19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spcBef>
                <a:spcPts val="10"/>
              </a:spcBef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度量分析计划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配置管理计划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质量保证计划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0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10">
                <a:solidFill>
                  <a:srgbClr val="181B0D"/>
                </a:solidFill>
                <a:latin typeface="宋体"/>
                <a:cs typeface="宋体"/>
              </a:rPr>
              <a:t>验证和确认计划</a:t>
            </a:r>
            <a:endParaRPr sz="2000">
              <a:latin typeface="宋体"/>
              <a:cs typeface="宋体"/>
            </a:endParaRPr>
          </a:p>
          <a:p>
            <a:pPr lvl="1" marL="927100" indent="-384175">
              <a:lnSpc>
                <a:spcPts val="2395"/>
              </a:lnSpc>
              <a:buSzPct val="95000"/>
              <a:buFont typeface="Franklin Gothic Book"/>
              <a:buChar char="–"/>
              <a:tabLst>
                <a:tab pos="926465" algn="l"/>
                <a:tab pos="927100" algn="l"/>
              </a:tabLst>
            </a:pPr>
            <a:r>
              <a:rPr dirty="0" sz="2000" spc="-105">
                <a:solidFill>
                  <a:srgbClr val="181B0D"/>
                </a:solidFill>
                <a:latin typeface="宋体"/>
                <a:cs typeface="宋体"/>
              </a:rPr>
              <a:t>沟通计划</a:t>
            </a:r>
            <a:endParaRPr sz="20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580"/>
              </a:spcBef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1900" spc="-5">
                <a:solidFill>
                  <a:srgbClr val="181B0D"/>
                </a:solidFill>
                <a:latin typeface="宋体"/>
                <a:cs typeface="宋体"/>
              </a:rPr>
              <a:t>计划评审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77711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4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6614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8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3188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8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6716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37706" y="1498218"/>
            <a:ext cx="98869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测试执行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8016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06918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07019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08009" y="1498218"/>
            <a:ext cx="98869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测试总结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18319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77221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2" y="630936"/>
                </a:lnTo>
                <a:lnTo>
                  <a:pt x="1193292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777324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962" y="670178"/>
                </a:lnTo>
                <a:lnTo>
                  <a:pt x="42823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711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90" y="35051"/>
                </a:lnTo>
                <a:lnTo>
                  <a:pt x="1181251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711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90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9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119486" y="1498218"/>
            <a:ext cx="50736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结束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18490"/>
            <a:ext cx="30708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软件测试过程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0945" y="2426268"/>
            <a:ext cx="3716654" cy="3783329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530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软件测试的范围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软件测试的策略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软件测试的需求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45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软件测试的资源要求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软件测试的人员要求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34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软件测试的进度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70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测试阶段停止测试的标准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测试用例设计的方法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30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测试中潜在的风险和问</a:t>
            </a:r>
            <a:r>
              <a:rPr dirty="0" sz="2100" spc="-110">
                <a:solidFill>
                  <a:srgbClr val="181B0D"/>
                </a:solidFill>
                <a:latin typeface="宋体"/>
                <a:cs typeface="宋体"/>
              </a:rPr>
              <a:t>题</a:t>
            </a: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区域</a:t>
            </a:r>
            <a:endParaRPr sz="2100">
              <a:latin typeface="宋体"/>
              <a:cs typeface="宋体"/>
            </a:endParaRPr>
          </a:p>
          <a:p>
            <a:pPr marL="396240" indent="-384175">
              <a:lnSpc>
                <a:spcPct val="100000"/>
              </a:lnSpc>
              <a:spcBef>
                <a:spcPts val="450"/>
              </a:spcBef>
              <a:buSzPct val="95238"/>
              <a:buFont typeface="Franklin Gothic Book"/>
              <a:buChar char="–"/>
              <a:tabLst>
                <a:tab pos="396240" algn="l"/>
                <a:tab pos="396875" algn="l"/>
              </a:tabLst>
            </a:pPr>
            <a:r>
              <a:rPr dirty="0" sz="2100" spc="-100">
                <a:solidFill>
                  <a:srgbClr val="181B0D"/>
                </a:solidFill>
                <a:latin typeface="宋体"/>
                <a:cs typeface="宋体"/>
              </a:rPr>
              <a:t>角色与职责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5410" y="1338833"/>
            <a:ext cx="1242060" cy="701040"/>
          </a:xfrm>
          <a:custGeom>
            <a:avLst/>
            <a:gdLst/>
            <a:ahLst/>
            <a:cxnLst/>
            <a:rect l="l" t="t" r="r" b="b"/>
            <a:pathLst>
              <a:path w="1242060" h="701039">
                <a:moveTo>
                  <a:pt x="1171956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71956" y="701039"/>
                </a:lnTo>
                <a:lnTo>
                  <a:pt x="1199251" y="695533"/>
                </a:lnTo>
                <a:lnTo>
                  <a:pt x="1221533" y="680513"/>
                </a:lnTo>
                <a:lnTo>
                  <a:pt x="1236553" y="658231"/>
                </a:lnTo>
                <a:lnTo>
                  <a:pt x="1242060" y="630936"/>
                </a:lnTo>
                <a:lnTo>
                  <a:pt x="1242060" y="70103"/>
                </a:lnTo>
                <a:lnTo>
                  <a:pt x="1236553" y="42808"/>
                </a:lnTo>
                <a:lnTo>
                  <a:pt x="1221533" y="20526"/>
                </a:lnTo>
                <a:lnTo>
                  <a:pt x="1199251" y="5506"/>
                </a:lnTo>
                <a:lnTo>
                  <a:pt x="1171956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3992" y="1337310"/>
            <a:ext cx="1245235" cy="704215"/>
          </a:xfrm>
          <a:custGeom>
            <a:avLst/>
            <a:gdLst/>
            <a:ahLst/>
            <a:cxnLst/>
            <a:rect l="l" t="t" r="r" b="b"/>
            <a:pathLst>
              <a:path w="1245235" h="704214">
                <a:moveTo>
                  <a:pt x="1174770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74770" y="704088"/>
                </a:lnTo>
                <a:lnTo>
                  <a:pt x="1214013" y="692023"/>
                </a:lnTo>
                <a:lnTo>
                  <a:pt x="1235409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235409" y="35051"/>
                </a:lnTo>
                <a:lnTo>
                  <a:pt x="1232936" y="30987"/>
                </a:lnTo>
                <a:lnTo>
                  <a:pt x="1202075" y="5461"/>
                </a:lnTo>
                <a:lnTo>
                  <a:pt x="1181882" y="380"/>
                </a:lnTo>
                <a:lnTo>
                  <a:pt x="1174770" y="0"/>
                </a:lnTo>
                <a:close/>
              </a:path>
              <a:path w="1245235" h="704214">
                <a:moveTo>
                  <a:pt x="1193908" y="663318"/>
                </a:moveTo>
                <a:lnTo>
                  <a:pt x="1176802" y="669036"/>
                </a:lnTo>
                <a:lnTo>
                  <a:pt x="1235409" y="669036"/>
                </a:lnTo>
                <a:lnTo>
                  <a:pt x="1236492" y="667257"/>
                </a:lnTo>
                <a:lnTo>
                  <a:pt x="1237526" y="665099"/>
                </a:lnTo>
                <a:lnTo>
                  <a:pt x="1191788" y="665099"/>
                </a:lnTo>
                <a:lnTo>
                  <a:pt x="1193908" y="663318"/>
                </a:lnTo>
                <a:close/>
              </a:path>
              <a:path w="1245235" h="704214">
                <a:moveTo>
                  <a:pt x="1195852" y="662177"/>
                </a:moveTo>
                <a:lnTo>
                  <a:pt x="1193908" y="663318"/>
                </a:lnTo>
                <a:lnTo>
                  <a:pt x="1191788" y="665099"/>
                </a:lnTo>
                <a:lnTo>
                  <a:pt x="1195852" y="662177"/>
                </a:lnTo>
                <a:close/>
              </a:path>
              <a:path w="1245235" h="704214">
                <a:moveTo>
                  <a:pt x="1238926" y="662177"/>
                </a:moveTo>
                <a:lnTo>
                  <a:pt x="1195852" y="662177"/>
                </a:lnTo>
                <a:lnTo>
                  <a:pt x="1191788" y="665099"/>
                </a:lnTo>
                <a:lnTo>
                  <a:pt x="1237526" y="665099"/>
                </a:lnTo>
                <a:lnTo>
                  <a:pt x="1238926" y="662177"/>
                </a:lnTo>
                <a:close/>
              </a:path>
              <a:path w="1245235" h="704214">
                <a:moveTo>
                  <a:pt x="1199520" y="658607"/>
                </a:moveTo>
                <a:lnTo>
                  <a:pt x="1193908" y="663318"/>
                </a:lnTo>
                <a:lnTo>
                  <a:pt x="1195852" y="662177"/>
                </a:lnTo>
                <a:lnTo>
                  <a:pt x="1238926" y="662177"/>
                </a:lnTo>
                <a:lnTo>
                  <a:pt x="1239413" y="661162"/>
                </a:lnTo>
                <a:lnTo>
                  <a:pt x="1197376" y="661162"/>
                </a:lnTo>
                <a:lnTo>
                  <a:pt x="1199520" y="658607"/>
                </a:lnTo>
                <a:close/>
              </a:path>
              <a:path w="1245235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245235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245235" h="704214">
                <a:moveTo>
                  <a:pt x="1202075" y="656463"/>
                </a:moveTo>
                <a:lnTo>
                  <a:pt x="1199520" y="658607"/>
                </a:lnTo>
                <a:lnTo>
                  <a:pt x="1197376" y="661162"/>
                </a:lnTo>
                <a:lnTo>
                  <a:pt x="1202075" y="656463"/>
                </a:lnTo>
                <a:close/>
              </a:path>
              <a:path w="1245235" h="704214">
                <a:moveTo>
                  <a:pt x="1241163" y="656463"/>
                </a:moveTo>
                <a:lnTo>
                  <a:pt x="1202075" y="656463"/>
                </a:lnTo>
                <a:lnTo>
                  <a:pt x="1197376" y="661162"/>
                </a:lnTo>
                <a:lnTo>
                  <a:pt x="1239413" y="661162"/>
                </a:lnTo>
                <a:lnTo>
                  <a:pt x="1241163" y="656463"/>
                </a:lnTo>
                <a:close/>
              </a:path>
              <a:path w="1245235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245235" h="704214">
                <a:moveTo>
                  <a:pt x="1204917" y="652178"/>
                </a:moveTo>
                <a:lnTo>
                  <a:pt x="1199520" y="658607"/>
                </a:lnTo>
                <a:lnTo>
                  <a:pt x="1202075" y="656463"/>
                </a:lnTo>
                <a:lnTo>
                  <a:pt x="1241163" y="656463"/>
                </a:lnTo>
                <a:lnTo>
                  <a:pt x="1241731" y="654938"/>
                </a:lnTo>
                <a:lnTo>
                  <a:pt x="1203091" y="654938"/>
                </a:lnTo>
                <a:lnTo>
                  <a:pt x="1204917" y="652178"/>
                </a:lnTo>
                <a:close/>
              </a:path>
              <a:path w="1245235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245235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245235" h="704214">
                <a:moveTo>
                  <a:pt x="1206012" y="650875"/>
                </a:moveTo>
                <a:lnTo>
                  <a:pt x="1204917" y="652178"/>
                </a:lnTo>
                <a:lnTo>
                  <a:pt x="1203091" y="654938"/>
                </a:lnTo>
                <a:lnTo>
                  <a:pt x="1206012" y="650875"/>
                </a:lnTo>
                <a:close/>
              </a:path>
              <a:path w="1245235" h="704214">
                <a:moveTo>
                  <a:pt x="1242813" y="650875"/>
                </a:moveTo>
                <a:lnTo>
                  <a:pt x="1206012" y="650875"/>
                </a:lnTo>
                <a:lnTo>
                  <a:pt x="1203091" y="654938"/>
                </a:lnTo>
                <a:lnTo>
                  <a:pt x="1241731" y="654938"/>
                </a:lnTo>
                <a:lnTo>
                  <a:pt x="1241826" y="654685"/>
                </a:lnTo>
                <a:lnTo>
                  <a:pt x="1242813" y="650875"/>
                </a:lnTo>
                <a:close/>
              </a:path>
              <a:path w="1245235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245235" h="704214">
                <a:moveTo>
                  <a:pt x="1204266" y="51235"/>
                </a:moveTo>
                <a:lnTo>
                  <a:pt x="1209949" y="68452"/>
                </a:lnTo>
                <a:lnTo>
                  <a:pt x="1209949" y="633729"/>
                </a:lnTo>
                <a:lnTo>
                  <a:pt x="1204917" y="652178"/>
                </a:lnTo>
                <a:lnTo>
                  <a:pt x="1206012" y="650875"/>
                </a:lnTo>
                <a:lnTo>
                  <a:pt x="1242813" y="650875"/>
                </a:lnTo>
                <a:lnTo>
                  <a:pt x="1243604" y="647826"/>
                </a:lnTo>
                <a:lnTo>
                  <a:pt x="1244620" y="640968"/>
                </a:lnTo>
                <a:lnTo>
                  <a:pt x="1244894" y="635762"/>
                </a:lnTo>
                <a:lnTo>
                  <a:pt x="1244894" y="68452"/>
                </a:lnTo>
                <a:lnTo>
                  <a:pt x="1244620" y="63245"/>
                </a:lnTo>
                <a:lnTo>
                  <a:pt x="1243604" y="56261"/>
                </a:lnTo>
                <a:lnTo>
                  <a:pt x="1242832" y="53339"/>
                </a:lnTo>
                <a:lnTo>
                  <a:pt x="1206012" y="53339"/>
                </a:lnTo>
                <a:lnTo>
                  <a:pt x="1204266" y="51235"/>
                </a:lnTo>
                <a:close/>
              </a:path>
              <a:path w="1245235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245235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245235" h="704214">
                <a:moveTo>
                  <a:pt x="1203091" y="49275"/>
                </a:moveTo>
                <a:lnTo>
                  <a:pt x="1204266" y="51235"/>
                </a:lnTo>
                <a:lnTo>
                  <a:pt x="1206012" y="53339"/>
                </a:lnTo>
                <a:lnTo>
                  <a:pt x="1203091" y="49275"/>
                </a:lnTo>
                <a:close/>
              </a:path>
              <a:path w="1245235" h="704214">
                <a:moveTo>
                  <a:pt x="1241731" y="49275"/>
                </a:moveTo>
                <a:lnTo>
                  <a:pt x="1203091" y="49275"/>
                </a:lnTo>
                <a:lnTo>
                  <a:pt x="1206012" y="53339"/>
                </a:lnTo>
                <a:lnTo>
                  <a:pt x="1242832" y="53339"/>
                </a:lnTo>
                <a:lnTo>
                  <a:pt x="1241826" y="49529"/>
                </a:lnTo>
                <a:lnTo>
                  <a:pt x="1241731" y="49275"/>
                </a:lnTo>
                <a:close/>
              </a:path>
              <a:path w="1245235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245235" h="704214">
                <a:moveTo>
                  <a:pt x="1199713" y="45744"/>
                </a:moveTo>
                <a:lnTo>
                  <a:pt x="1204266" y="51235"/>
                </a:lnTo>
                <a:lnTo>
                  <a:pt x="1203091" y="49275"/>
                </a:lnTo>
                <a:lnTo>
                  <a:pt x="1241731" y="49275"/>
                </a:lnTo>
                <a:lnTo>
                  <a:pt x="1241116" y="47625"/>
                </a:lnTo>
                <a:lnTo>
                  <a:pt x="1201948" y="47625"/>
                </a:lnTo>
                <a:lnTo>
                  <a:pt x="1199713" y="45744"/>
                </a:lnTo>
                <a:close/>
              </a:path>
              <a:path w="1245235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245235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245235" h="704214">
                <a:moveTo>
                  <a:pt x="1197376" y="42925"/>
                </a:moveTo>
                <a:lnTo>
                  <a:pt x="1199713" y="45744"/>
                </a:lnTo>
                <a:lnTo>
                  <a:pt x="1201948" y="47625"/>
                </a:lnTo>
                <a:lnTo>
                  <a:pt x="1197376" y="42925"/>
                </a:lnTo>
                <a:close/>
              </a:path>
              <a:path w="1245235" h="704214">
                <a:moveTo>
                  <a:pt x="1239353" y="42925"/>
                </a:moveTo>
                <a:lnTo>
                  <a:pt x="1197376" y="42925"/>
                </a:lnTo>
                <a:lnTo>
                  <a:pt x="1201948" y="47625"/>
                </a:lnTo>
                <a:lnTo>
                  <a:pt x="1241116" y="47625"/>
                </a:lnTo>
                <a:lnTo>
                  <a:pt x="1239353" y="42925"/>
                </a:lnTo>
                <a:close/>
              </a:path>
              <a:path w="1245235" h="704214">
                <a:moveTo>
                  <a:pt x="1192829" y="39951"/>
                </a:moveTo>
                <a:lnTo>
                  <a:pt x="1199713" y="45744"/>
                </a:lnTo>
                <a:lnTo>
                  <a:pt x="1197376" y="42925"/>
                </a:lnTo>
                <a:lnTo>
                  <a:pt x="1239353" y="42925"/>
                </a:lnTo>
                <a:lnTo>
                  <a:pt x="1238876" y="41910"/>
                </a:lnTo>
                <a:lnTo>
                  <a:pt x="1195852" y="41910"/>
                </a:lnTo>
                <a:lnTo>
                  <a:pt x="1192829" y="39951"/>
                </a:lnTo>
                <a:close/>
              </a:path>
              <a:path w="1245235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245235" h="704214">
                <a:moveTo>
                  <a:pt x="1191534" y="38862"/>
                </a:moveTo>
                <a:lnTo>
                  <a:pt x="1192829" y="39951"/>
                </a:lnTo>
                <a:lnTo>
                  <a:pt x="1195852" y="41910"/>
                </a:lnTo>
                <a:lnTo>
                  <a:pt x="1191534" y="38862"/>
                </a:lnTo>
                <a:close/>
              </a:path>
              <a:path w="1245235" h="704214">
                <a:moveTo>
                  <a:pt x="1237445" y="38862"/>
                </a:moveTo>
                <a:lnTo>
                  <a:pt x="1191534" y="38862"/>
                </a:lnTo>
                <a:lnTo>
                  <a:pt x="1195852" y="41910"/>
                </a:lnTo>
                <a:lnTo>
                  <a:pt x="1238876" y="41910"/>
                </a:lnTo>
                <a:lnTo>
                  <a:pt x="1237445" y="38862"/>
                </a:lnTo>
                <a:close/>
              </a:path>
              <a:path w="1245235" h="704214">
                <a:moveTo>
                  <a:pt x="1235409" y="35051"/>
                </a:moveTo>
                <a:lnTo>
                  <a:pt x="1174770" y="35051"/>
                </a:lnTo>
                <a:lnTo>
                  <a:pt x="1180104" y="35432"/>
                </a:lnTo>
                <a:lnTo>
                  <a:pt x="1183787" y="36067"/>
                </a:lnTo>
                <a:lnTo>
                  <a:pt x="1186962" y="37084"/>
                </a:lnTo>
                <a:lnTo>
                  <a:pt x="1190010" y="38480"/>
                </a:lnTo>
                <a:lnTo>
                  <a:pt x="1192829" y="39951"/>
                </a:lnTo>
                <a:lnTo>
                  <a:pt x="1191534" y="38862"/>
                </a:lnTo>
                <a:lnTo>
                  <a:pt x="1237445" y="38862"/>
                </a:lnTo>
                <a:lnTo>
                  <a:pt x="1236492" y="36829"/>
                </a:lnTo>
                <a:lnTo>
                  <a:pt x="1235409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37104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6005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8" y="630936"/>
                </a:lnTo>
                <a:lnTo>
                  <a:pt x="1191768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A2AE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4589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07408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6309" y="1338833"/>
            <a:ext cx="1191895" cy="701040"/>
          </a:xfrm>
          <a:custGeom>
            <a:avLst/>
            <a:gdLst/>
            <a:ahLst/>
            <a:cxnLst/>
            <a:rect l="l" t="t" r="r" b="b"/>
            <a:pathLst>
              <a:path w="1191895" h="701039">
                <a:moveTo>
                  <a:pt x="1121664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1664" y="701039"/>
                </a:lnTo>
                <a:lnTo>
                  <a:pt x="1148959" y="695533"/>
                </a:lnTo>
                <a:lnTo>
                  <a:pt x="1171241" y="680513"/>
                </a:lnTo>
                <a:lnTo>
                  <a:pt x="1186261" y="658231"/>
                </a:lnTo>
                <a:lnTo>
                  <a:pt x="1191767" y="630936"/>
                </a:lnTo>
                <a:lnTo>
                  <a:pt x="1191767" y="70103"/>
                </a:lnTo>
                <a:lnTo>
                  <a:pt x="1186261" y="42808"/>
                </a:lnTo>
                <a:lnTo>
                  <a:pt x="1171241" y="20526"/>
                </a:lnTo>
                <a:lnTo>
                  <a:pt x="1148959" y="5506"/>
                </a:lnTo>
                <a:lnTo>
                  <a:pt x="1121664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64892" y="1337310"/>
            <a:ext cx="1195070" cy="704215"/>
          </a:xfrm>
          <a:custGeom>
            <a:avLst/>
            <a:gdLst/>
            <a:ahLst/>
            <a:cxnLst/>
            <a:rect l="l" t="t" r="r" b="b"/>
            <a:pathLst>
              <a:path w="1195070" h="704214">
                <a:moveTo>
                  <a:pt x="1124478" y="0"/>
                </a:moveTo>
                <a:lnTo>
                  <a:pt x="70124" y="0"/>
                </a:lnTo>
                <a:lnTo>
                  <a:pt x="63012" y="380"/>
                </a:lnTo>
                <a:lnTo>
                  <a:pt x="20467" y="20700"/>
                </a:lnTo>
                <a:lnTo>
                  <a:pt x="1290" y="56261"/>
                </a:lnTo>
                <a:lnTo>
                  <a:pt x="0" y="68452"/>
                </a:lnTo>
                <a:lnTo>
                  <a:pt x="0" y="635762"/>
                </a:lnTo>
                <a:lnTo>
                  <a:pt x="11831" y="673100"/>
                </a:lnTo>
                <a:lnTo>
                  <a:pt x="42819" y="698500"/>
                </a:lnTo>
                <a:lnTo>
                  <a:pt x="70124" y="704088"/>
                </a:lnTo>
                <a:lnTo>
                  <a:pt x="1124478" y="704088"/>
                </a:lnTo>
                <a:lnTo>
                  <a:pt x="1163721" y="692023"/>
                </a:lnTo>
                <a:lnTo>
                  <a:pt x="1185117" y="669036"/>
                </a:lnTo>
                <a:lnTo>
                  <a:pt x="70124" y="669036"/>
                </a:lnTo>
                <a:lnTo>
                  <a:pt x="64917" y="668654"/>
                </a:lnTo>
                <a:lnTo>
                  <a:pt x="48031" y="661162"/>
                </a:lnTo>
                <a:lnTo>
                  <a:pt x="47518" y="661162"/>
                </a:lnTo>
                <a:lnTo>
                  <a:pt x="42692" y="656336"/>
                </a:lnTo>
                <a:lnTo>
                  <a:pt x="43466" y="656336"/>
                </a:lnTo>
                <a:lnTo>
                  <a:pt x="42293" y="654938"/>
                </a:lnTo>
                <a:lnTo>
                  <a:pt x="41803" y="654938"/>
                </a:lnTo>
                <a:lnTo>
                  <a:pt x="38882" y="650875"/>
                </a:lnTo>
                <a:lnTo>
                  <a:pt x="39417" y="650875"/>
                </a:lnTo>
                <a:lnTo>
                  <a:pt x="38374" y="649097"/>
                </a:lnTo>
                <a:lnTo>
                  <a:pt x="37104" y="646049"/>
                </a:lnTo>
                <a:lnTo>
                  <a:pt x="35961" y="642619"/>
                </a:lnTo>
                <a:lnTo>
                  <a:pt x="35326" y="639317"/>
                </a:lnTo>
                <a:lnTo>
                  <a:pt x="34945" y="635762"/>
                </a:lnTo>
                <a:lnTo>
                  <a:pt x="34945" y="70485"/>
                </a:lnTo>
                <a:lnTo>
                  <a:pt x="39298" y="53339"/>
                </a:lnTo>
                <a:lnTo>
                  <a:pt x="38882" y="53339"/>
                </a:lnTo>
                <a:lnTo>
                  <a:pt x="41803" y="49275"/>
                </a:lnTo>
                <a:lnTo>
                  <a:pt x="42252" y="49275"/>
                </a:lnTo>
                <a:lnTo>
                  <a:pt x="43621" y="47625"/>
                </a:lnTo>
                <a:lnTo>
                  <a:pt x="42819" y="47625"/>
                </a:lnTo>
                <a:lnTo>
                  <a:pt x="47518" y="42925"/>
                </a:lnTo>
                <a:lnTo>
                  <a:pt x="48485" y="42925"/>
                </a:lnTo>
                <a:lnTo>
                  <a:pt x="53233" y="38988"/>
                </a:lnTo>
                <a:lnTo>
                  <a:pt x="55011" y="38353"/>
                </a:lnTo>
                <a:lnTo>
                  <a:pt x="57932" y="37211"/>
                </a:lnTo>
                <a:lnTo>
                  <a:pt x="61361" y="36067"/>
                </a:lnTo>
                <a:lnTo>
                  <a:pt x="64663" y="35432"/>
                </a:lnTo>
                <a:lnTo>
                  <a:pt x="68219" y="35051"/>
                </a:lnTo>
                <a:lnTo>
                  <a:pt x="1185117" y="35051"/>
                </a:lnTo>
                <a:lnTo>
                  <a:pt x="1182644" y="30987"/>
                </a:lnTo>
                <a:lnTo>
                  <a:pt x="1151783" y="5461"/>
                </a:lnTo>
                <a:lnTo>
                  <a:pt x="1131590" y="380"/>
                </a:lnTo>
                <a:lnTo>
                  <a:pt x="1124478" y="0"/>
                </a:lnTo>
                <a:close/>
              </a:path>
              <a:path w="1195070" h="704214">
                <a:moveTo>
                  <a:pt x="1143616" y="663318"/>
                </a:moveTo>
                <a:lnTo>
                  <a:pt x="1126510" y="669036"/>
                </a:lnTo>
                <a:lnTo>
                  <a:pt x="1185117" y="669036"/>
                </a:lnTo>
                <a:lnTo>
                  <a:pt x="1186200" y="667257"/>
                </a:lnTo>
                <a:lnTo>
                  <a:pt x="1187234" y="665099"/>
                </a:lnTo>
                <a:lnTo>
                  <a:pt x="1141496" y="665099"/>
                </a:lnTo>
                <a:lnTo>
                  <a:pt x="1143616" y="663318"/>
                </a:lnTo>
                <a:close/>
              </a:path>
              <a:path w="1195070" h="704214">
                <a:moveTo>
                  <a:pt x="1145560" y="662177"/>
                </a:moveTo>
                <a:lnTo>
                  <a:pt x="1143616" y="663318"/>
                </a:lnTo>
                <a:lnTo>
                  <a:pt x="1141496" y="665099"/>
                </a:lnTo>
                <a:lnTo>
                  <a:pt x="1145560" y="662177"/>
                </a:lnTo>
                <a:close/>
              </a:path>
              <a:path w="1195070" h="704214">
                <a:moveTo>
                  <a:pt x="1188634" y="662177"/>
                </a:moveTo>
                <a:lnTo>
                  <a:pt x="1145560" y="662177"/>
                </a:lnTo>
                <a:lnTo>
                  <a:pt x="1141496" y="665099"/>
                </a:lnTo>
                <a:lnTo>
                  <a:pt x="1187234" y="665099"/>
                </a:lnTo>
                <a:lnTo>
                  <a:pt x="1188634" y="662177"/>
                </a:lnTo>
                <a:close/>
              </a:path>
              <a:path w="1195070" h="704214">
                <a:moveTo>
                  <a:pt x="1149228" y="658607"/>
                </a:moveTo>
                <a:lnTo>
                  <a:pt x="1143616" y="663318"/>
                </a:lnTo>
                <a:lnTo>
                  <a:pt x="1145560" y="662177"/>
                </a:lnTo>
                <a:lnTo>
                  <a:pt x="1188634" y="662177"/>
                </a:lnTo>
                <a:lnTo>
                  <a:pt x="1189121" y="661162"/>
                </a:lnTo>
                <a:lnTo>
                  <a:pt x="1147084" y="661162"/>
                </a:lnTo>
                <a:lnTo>
                  <a:pt x="1149228" y="658607"/>
                </a:lnTo>
                <a:close/>
              </a:path>
              <a:path w="1195070" h="704214">
                <a:moveTo>
                  <a:pt x="42692" y="656336"/>
                </a:moveTo>
                <a:lnTo>
                  <a:pt x="47518" y="661162"/>
                </a:lnTo>
                <a:lnTo>
                  <a:pt x="45903" y="659238"/>
                </a:lnTo>
                <a:lnTo>
                  <a:pt x="42692" y="656336"/>
                </a:lnTo>
                <a:close/>
              </a:path>
              <a:path w="1195070" h="704214">
                <a:moveTo>
                  <a:pt x="45903" y="659238"/>
                </a:moveTo>
                <a:lnTo>
                  <a:pt x="47518" y="661162"/>
                </a:lnTo>
                <a:lnTo>
                  <a:pt x="48031" y="661162"/>
                </a:lnTo>
                <a:lnTo>
                  <a:pt x="45903" y="659238"/>
                </a:lnTo>
                <a:close/>
              </a:path>
              <a:path w="1195070" h="704214">
                <a:moveTo>
                  <a:pt x="1151783" y="656463"/>
                </a:moveTo>
                <a:lnTo>
                  <a:pt x="1149228" y="658607"/>
                </a:lnTo>
                <a:lnTo>
                  <a:pt x="1147084" y="661162"/>
                </a:lnTo>
                <a:lnTo>
                  <a:pt x="1151783" y="656463"/>
                </a:lnTo>
                <a:close/>
              </a:path>
              <a:path w="1195070" h="704214">
                <a:moveTo>
                  <a:pt x="1190871" y="656463"/>
                </a:moveTo>
                <a:lnTo>
                  <a:pt x="1151783" y="656463"/>
                </a:lnTo>
                <a:lnTo>
                  <a:pt x="1147084" y="661162"/>
                </a:lnTo>
                <a:lnTo>
                  <a:pt x="1189121" y="661162"/>
                </a:lnTo>
                <a:lnTo>
                  <a:pt x="1190871" y="656463"/>
                </a:lnTo>
                <a:close/>
              </a:path>
              <a:path w="1195070" h="704214">
                <a:moveTo>
                  <a:pt x="43466" y="656336"/>
                </a:moveTo>
                <a:lnTo>
                  <a:pt x="42692" y="656336"/>
                </a:lnTo>
                <a:lnTo>
                  <a:pt x="45903" y="659238"/>
                </a:lnTo>
                <a:lnTo>
                  <a:pt x="43466" y="656336"/>
                </a:lnTo>
                <a:close/>
              </a:path>
              <a:path w="1195070" h="704214">
                <a:moveTo>
                  <a:pt x="1154625" y="652178"/>
                </a:moveTo>
                <a:lnTo>
                  <a:pt x="1149228" y="658607"/>
                </a:lnTo>
                <a:lnTo>
                  <a:pt x="1151783" y="656463"/>
                </a:lnTo>
                <a:lnTo>
                  <a:pt x="1190871" y="656463"/>
                </a:lnTo>
                <a:lnTo>
                  <a:pt x="1191439" y="654938"/>
                </a:lnTo>
                <a:lnTo>
                  <a:pt x="1152799" y="654938"/>
                </a:lnTo>
                <a:lnTo>
                  <a:pt x="1154625" y="652178"/>
                </a:lnTo>
                <a:close/>
              </a:path>
              <a:path w="1195070" h="704214">
                <a:moveTo>
                  <a:pt x="38882" y="650875"/>
                </a:moveTo>
                <a:lnTo>
                  <a:pt x="41803" y="654938"/>
                </a:lnTo>
                <a:lnTo>
                  <a:pt x="40662" y="652995"/>
                </a:lnTo>
                <a:lnTo>
                  <a:pt x="38882" y="650875"/>
                </a:lnTo>
                <a:close/>
              </a:path>
              <a:path w="1195070" h="704214">
                <a:moveTo>
                  <a:pt x="40662" y="652995"/>
                </a:moveTo>
                <a:lnTo>
                  <a:pt x="41803" y="654938"/>
                </a:lnTo>
                <a:lnTo>
                  <a:pt x="42293" y="654938"/>
                </a:lnTo>
                <a:lnTo>
                  <a:pt x="40662" y="652995"/>
                </a:lnTo>
                <a:close/>
              </a:path>
              <a:path w="1195070" h="704214">
                <a:moveTo>
                  <a:pt x="1155720" y="650875"/>
                </a:moveTo>
                <a:lnTo>
                  <a:pt x="1154625" y="652178"/>
                </a:lnTo>
                <a:lnTo>
                  <a:pt x="1152799" y="654938"/>
                </a:lnTo>
                <a:lnTo>
                  <a:pt x="1155720" y="650875"/>
                </a:lnTo>
                <a:close/>
              </a:path>
              <a:path w="1195070" h="704214">
                <a:moveTo>
                  <a:pt x="1192521" y="650875"/>
                </a:moveTo>
                <a:lnTo>
                  <a:pt x="1155720" y="650875"/>
                </a:lnTo>
                <a:lnTo>
                  <a:pt x="1152799" y="654938"/>
                </a:lnTo>
                <a:lnTo>
                  <a:pt x="1191439" y="654938"/>
                </a:lnTo>
                <a:lnTo>
                  <a:pt x="1191534" y="654685"/>
                </a:lnTo>
                <a:lnTo>
                  <a:pt x="1192521" y="650875"/>
                </a:lnTo>
                <a:close/>
              </a:path>
              <a:path w="1195070" h="704214">
                <a:moveTo>
                  <a:pt x="39417" y="650875"/>
                </a:moveTo>
                <a:lnTo>
                  <a:pt x="38882" y="650875"/>
                </a:lnTo>
                <a:lnTo>
                  <a:pt x="40662" y="652995"/>
                </a:lnTo>
                <a:lnTo>
                  <a:pt x="39417" y="650875"/>
                </a:lnTo>
                <a:close/>
              </a:path>
              <a:path w="1195070" h="704214">
                <a:moveTo>
                  <a:pt x="1153974" y="51235"/>
                </a:moveTo>
                <a:lnTo>
                  <a:pt x="1159657" y="68452"/>
                </a:lnTo>
                <a:lnTo>
                  <a:pt x="1159657" y="633729"/>
                </a:lnTo>
                <a:lnTo>
                  <a:pt x="1154625" y="652178"/>
                </a:lnTo>
                <a:lnTo>
                  <a:pt x="1155720" y="650875"/>
                </a:lnTo>
                <a:lnTo>
                  <a:pt x="1192521" y="650875"/>
                </a:lnTo>
                <a:lnTo>
                  <a:pt x="1193312" y="647826"/>
                </a:lnTo>
                <a:lnTo>
                  <a:pt x="1194328" y="640968"/>
                </a:lnTo>
                <a:lnTo>
                  <a:pt x="1194602" y="635762"/>
                </a:lnTo>
                <a:lnTo>
                  <a:pt x="1194602" y="68452"/>
                </a:lnTo>
                <a:lnTo>
                  <a:pt x="1194328" y="63245"/>
                </a:lnTo>
                <a:lnTo>
                  <a:pt x="1193312" y="56261"/>
                </a:lnTo>
                <a:lnTo>
                  <a:pt x="1192540" y="53339"/>
                </a:lnTo>
                <a:lnTo>
                  <a:pt x="1155720" y="53339"/>
                </a:lnTo>
                <a:lnTo>
                  <a:pt x="1153974" y="51235"/>
                </a:lnTo>
                <a:close/>
              </a:path>
              <a:path w="1195070" h="704214">
                <a:moveTo>
                  <a:pt x="41803" y="49275"/>
                </a:moveTo>
                <a:lnTo>
                  <a:pt x="38882" y="53339"/>
                </a:lnTo>
                <a:lnTo>
                  <a:pt x="40025" y="51942"/>
                </a:lnTo>
                <a:lnTo>
                  <a:pt x="41803" y="49275"/>
                </a:lnTo>
                <a:close/>
              </a:path>
              <a:path w="1195070" h="704214">
                <a:moveTo>
                  <a:pt x="39999" y="51993"/>
                </a:moveTo>
                <a:lnTo>
                  <a:pt x="38882" y="53339"/>
                </a:lnTo>
                <a:lnTo>
                  <a:pt x="39298" y="53339"/>
                </a:lnTo>
                <a:lnTo>
                  <a:pt x="39999" y="51993"/>
                </a:lnTo>
                <a:close/>
              </a:path>
              <a:path w="1195070" h="704214">
                <a:moveTo>
                  <a:pt x="1152799" y="49275"/>
                </a:moveTo>
                <a:lnTo>
                  <a:pt x="1153974" y="51235"/>
                </a:lnTo>
                <a:lnTo>
                  <a:pt x="1155720" y="53339"/>
                </a:lnTo>
                <a:lnTo>
                  <a:pt x="1152799" y="49275"/>
                </a:lnTo>
                <a:close/>
              </a:path>
              <a:path w="1195070" h="704214">
                <a:moveTo>
                  <a:pt x="1191439" y="49275"/>
                </a:moveTo>
                <a:lnTo>
                  <a:pt x="1152799" y="49275"/>
                </a:lnTo>
                <a:lnTo>
                  <a:pt x="1155720" y="53339"/>
                </a:lnTo>
                <a:lnTo>
                  <a:pt x="1192540" y="53339"/>
                </a:lnTo>
                <a:lnTo>
                  <a:pt x="1191534" y="49529"/>
                </a:lnTo>
                <a:lnTo>
                  <a:pt x="1191439" y="49275"/>
                </a:lnTo>
                <a:close/>
              </a:path>
              <a:path w="1195070" h="704214">
                <a:moveTo>
                  <a:pt x="42252" y="49275"/>
                </a:moveTo>
                <a:lnTo>
                  <a:pt x="41803" y="49275"/>
                </a:lnTo>
                <a:lnTo>
                  <a:pt x="39999" y="51993"/>
                </a:lnTo>
                <a:lnTo>
                  <a:pt x="42252" y="49275"/>
                </a:lnTo>
                <a:close/>
              </a:path>
              <a:path w="1195070" h="704214">
                <a:moveTo>
                  <a:pt x="1149421" y="45744"/>
                </a:moveTo>
                <a:lnTo>
                  <a:pt x="1153974" y="51235"/>
                </a:lnTo>
                <a:lnTo>
                  <a:pt x="1152799" y="49275"/>
                </a:lnTo>
                <a:lnTo>
                  <a:pt x="1191439" y="49275"/>
                </a:lnTo>
                <a:lnTo>
                  <a:pt x="1190824" y="47625"/>
                </a:lnTo>
                <a:lnTo>
                  <a:pt x="1151656" y="47625"/>
                </a:lnTo>
                <a:lnTo>
                  <a:pt x="1149421" y="45744"/>
                </a:lnTo>
                <a:close/>
              </a:path>
              <a:path w="1195070" h="704214">
                <a:moveTo>
                  <a:pt x="47518" y="42925"/>
                </a:moveTo>
                <a:lnTo>
                  <a:pt x="42819" y="47625"/>
                </a:lnTo>
                <a:lnTo>
                  <a:pt x="45387" y="45494"/>
                </a:lnTo>
                <a:lnTo>
                  <a:pt x="47518" y="42925"/>
                </a:lnTo>
                <a:close/>
              </a:path>
              <a:path w="1195070" h="704214">
                <a:moveTo>
                  <a:pt x="45387" y="45494"/>
                </a:moveTo>
                <a:lnTo>
                  <a:pt x="42819" y="47625"/>
                </a:lnTo>
                <a:lnTo>
                  <a:pt x="43621" y="47625"/>
                </a:lnTo>
                <a:lnTo>
                  <a:pt x="45387" y="45494"/>
                </a:lnTo>
                <a:close/>
              </a:path>
              <a:path w="1195070" h="704214">
                <a:moveTo>
                  <a:pt x="1147084" y="42925"/>
                </a:moveTo>
                <a:lnTo>
                  <a:pt x="1149421" y="45744"/>
                </a:lnTo>
                <a:lnTo>
                  <a:pt x="1151656" y="47625"/>
                </a:lnTo>
                <a:lnTo>
                  <a:pt x="1147084" y="42925"/>
                </a:lnTo>
                <a:close/>
              </a:path>
              <a:path w="1195070" h="704214">
                <a:moveTo>
                  <a:pt x="1189061" y="42925"/>
                </a:moveTo>
                <a:lnTo>
                  <a:pt x="1147084" y="42925"/>
                </a:lnTo>
                <a:lnTo>
                  <a:pt x="1151656" y="47625"/>
                </a:lnTo>
                <a:lnTo>
                  <a:pt x="1190824" y="47625"/>
                </a:lnTo>
                <a:lnTo>
                  <a:pt x="1189061" y="42925"/>
                </a:lnTo>
                <a:close/>
              </a:path>
              <a:path w="1195070" h="704214">
                <a:moveTo>
                  <a:pt x="1142537" y="39951"/>
                </a:moveTo>
                <a:lnTo>
                  <a:pt x="1149421" y="45744"/>
                </a:lnTo>
                <a:lnTo>
                  <a:pt x="1147084" y="42925"/>
                </a:lnTo>
                <a:lnTo>
                  <a:pt x="1189061" y="42925"/>
                </a:lnTo>
                <a:lnTo>
                  <a:pt x="1188584" y="41910"/>
                </a:lnTo>
                <a:lnTo>
                  <a:pt x="1145560" y="41910"/>
                </a:lnTo>
                <a:lnTo>
                  <a:pt x="1142537" y="39951"/>
                </a:lnTo>
                <a:close/>
              </a:path>
              <a:path w="1195070" h="704214">
                <a:moveTo>
                  <a:pt x="48485" y="42925"/>
                </a:moveTo>
                <a:lnTo>
                  <a:pt x="47518" y="42925"/>
                </a:lnTo>
                <a:lnTo>
                  <a:pt x="45387" y="45494"/>
                </a:lnTo>
                <a:lnTo>
                  <a:pt x="48485" y="42925"/>
                </a:lnTo>
                <a:close/>
              </a:path>
              <a:path w="1195070" h="704214">
                <a:moveTo>
                  <a:pt x="1141242" y="38862"/>
                </a:moveTo>
                <a:lnTo>
                  <a:pt x="1142537" y="39951"/>
                </a:lnTo>
                <a:lnTo>
                  <a:pt x="1145560" y="41910"/>
                </a:lnTo>
                <a:lnTo>
                  <a:pt x="1141242" y="38862"/>
                </a:lnTo>
                <a:close/>
              </a:path>
              <a:path w="1195070" h="704214">
                <a:moveTo>
                  <a:pt x="1187153" y="38862"/>
                </a:moveTo>
                <a:lnTo>
                  <a:pt x="1141242" y="38862"/>
                </a:lnTo>
                <a:lnTo>
                  <a:pt x="1145560" y="41910"/>
                </a:lnTo>
                <a:lnTo>
                  <a:pt x="1188584" y="41910"/>
                </a:lnTo>
                <a:lnTo>
                  <a:pt x="1187153" y="38862"/>
                </a:lnTo>
                <a:close/>
              </a:path>
              <a:path w="1195070" h="704214">
                <a:moveTo>
                  <a:pt x="1185117" y="35051"/>
                </a:moveTo>
                <a:lnTo>
                  <a:pt x="1124478" y="35051"/>
                </a:lnTo>
                <a:lnTo>
                  <a:pt x="1129812" y="35432"/>
                </a:lnTo>
                <a:lnTo>
                  <a:pt x="1133495" y="36067"/>
                </a:lnTo>
                <a:lnTo>
                  <a:pt x="1136670" y="37084"/>
                </a:lnTo>
                <a:lnTo>
                  <a:pt x="1139718" y="38480"/>
                </a:lnTo>
                <a:lnTo>
                  <a:pt x="1142537" y="39951"/>
                </a:lnTo>
                <a:lnTo>
                  <a:pt x="1141242" y="38862"/>
                </a:lnTo>
                <a:lnTo>
                  <a:pt x="1187153" y="38862"/>
                </a:lnTo>
                <a:lnTo>
                  <a:pt x="1186200" y="36829"/>
                </a:lnTo>
                <a:lnTo>
                  <a:pt x="1185117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50594" y="1498218"/>
            <a:ext cx="4405630" cy="949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758314" algn="l"/>
                <a:tab pos="3429000" algn="l"/>
              </a:tabLst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开始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测试计划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	</a:t>
            </a: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测试设计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buFont typeface="Franklin Gothic Book"/>
              <a:buChar char="■"/>
              <a:tabLst>
                <a:tab pos="396240" algn="l"/>
                <a:tab pos="396875" algn="l"/>
              </a:tabLst>
            </a:pP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软件测试计划的内容要</a:t>
            </a:r>
            <a:r>
              <a:rPr dirty="0" sz="2000" spc="-15">
                <a:solidFill>
                  <a:srgbClr val="181B0D"/>
                </a:solidFill>
                <a:latin typeface="宋体"/>
                <a:cs typeface="宋体"/>
              </a:rPr>
              <a:t>素</a:t>
            </a:r>
            <a:r>
              <a:rPr dirty="0" sz="2000">
                <a:solidFill>
                  <a:srgbClr val="181B0D"/>
                </a:solidFill>
                <a:latin typeface="宋体"/>
                <a:cs typeface="宋体"/>
              </a:rPr>
              <a:t>包括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77711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4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4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6614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8" y="0"/>
                </a:moveTo>
                <a:lnTo>
                  <a:pt x="70104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4" y="701039"/>
                </a:lnTo>
                <a:lnTo>
                  <a:pt x="1123188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8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36716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37706" y="1498218"/>
            <a:ext cx="98869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测试执行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48016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06918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1" y="630936"/>
                </a:lnTo>
                <a:lnTo>
                  <a:pt x="1193291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07019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835" y="670178"/>
                </a:lnTo>
                <a:lnTo>
                  <a:pt x="42696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675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53" y="35051"/>
                </a:lnTo>
                <a:lnTo>
                  <a:pt x="1181124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675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53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53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208009" y="1498218"/>
            <a:ext cx="98869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测试总结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18319" y="1540763"/>
            <a:ext cx="253365" cy="295910"/>
          </a:xfrm>
          <a:custGeom>
            <a:avLst/>
            <a:gdLst/>
            <a:ahLst/>
            <a:cxnLst/>
            <a:rect l="l" t="t" r="r" b="b"/>
            <a:pathLst>
              <a:path w="253365" h="295910">
                <a:moveTo>
                  <a:pt x="126491" y="0"/>
                </a:moveTo>
                <a:lnTo>
                  <a:pt x="126491" y="59182"/>
                </a:lnTo>
                <a:lnTo>
                  <a:pt x="0" y="59182"/>
                </a:lnTo>
                <a:lnTo>
                  <a:pt x="0" y="236474"/>
                </a:lnTo>
                <a:lnTo>
                  <a:pt x="126491" y="236474"/>
                </a:lnTo>
                <a:lnTo>
                  <a:pt x="126491" y="295656"/>
                </a:lnTo>
                <a:lnTo>
                  <a:pt x="252983" y="147827"/>
                </a:lnTo>
                <a:lnTo>
                  <a:pt x="126491" y="0"/>
                </a:lnTo>
                <a:close/>
              </a:path>
            </a:pathLst>
          </a:custGeom>
          <a:solidFill>
            <a:srgbClr val="C5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777221" y="1338833"/>
            <a:ext cx="1193800" cy="701040"/>
          </a:xfrm>
          <a:custGeom>
            <a:avLst/>
            <a:gdLst/>
            <a:ahLst/>
            <a:cxnLst/>
            <a:rect l="l" t="t" r="r" b="b"/>
            <a:pathLst>
              <a:path w="1193800" h="701039">
                <a:moveTo>
                  <a:pt x="1123187" y="0"/>
                </a:moveTo>
                <a:lnTo>
                  <a:pt x="70103" y="0"/>
                </a:lnTo>
                <a:lnTo>
                  <a:pt x="42808" y="5506"/>
                </a:lnTo>
                <a:lnTo>
                  <a:pt x="20526" y="20526"/>
                </a:lnTo>
                <a:lnTo>
                  <a:pt x="5506" y="42808"/>
                </a:lnTo>
                <a:lnTo>
                  <a:pt x="0" y="70103"/>
                </a:lnTo>
                <a:lnTo>
                  <a:pt x="0" y="630936"/>
                </a:lnTo>
                <a:lnTo>
                  <a:pt x="5506" y="658231"/>
                </a:lnTo>
                <a:lnTo>
                  <a:pt x="20526" y="680513"/>
                </a:lnTo>
                <a:lnTo>
                  <a:pt x="42808" y="695533"/>
                </a:lnTo>
                <a:lnTo>
                  <a:pt x="70103" y="701039"/>
                </a:lnTo>
                <a:lnTo>
                  <a:pt x="1123187" y="701039"/>
                </a:lnTo>
                <a:lnTo>
                  <a:pt x="1150483" y="695533"/>
                </a:lnTo>
                <a:lnTo>
                  <a:pt x="1172765" y="680513"/>
                </a:lnTo>
                <a:lnTo>
                  <a:pt x="1187785" y="658231"/>
                </a:lnTo>
                <a:lnTo>
                  <a:pt x="1193292" y="630936"/>
                </a:lnTo>
                <a:lnTo>
                  <a:pt x="1193292" y="70103"/>
                </a:lnTo>
                <a:lnTo>
                  <a:pt x="1187785" y="42808"/>
                </a:lnTo>
                <a:lnTo>
                  <a:pt x="1172765" y="20526"/>
                </a:lnTo>
                <a:lnTo>
                  <a:pt x="1150483" y="5506"/>
                </a:lnTo>
                <a:lnTo>
                  <a:pt x="1123187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777324" y="1338833"/>
            <a:ext cx="1193165" cy="701040"/>
          </a:xfrm>
          <a:custGeom>
            <a:avLst/>
            <a:gdLst/>
            <a:ahLst/>
            <a:cxnLst/>
            <a:rect l="l" t="t" r="r" b="b"/>
            <a:pathLst>
              <a:path w="1193165" h="701039">
                <a:moveTo>
                  <a:pt x="1123085" y="0"/>
                </a:moveTo>
                <a:lnTo>
                  <a:pt x="70001" y="0"/>
                </a:lnTo>
                <a:lnTo>
                  <a:pt x="62889" y="380"/>
                </a:lnTo>
                <a:lnTo>
                  <a:pt x="20471" y="20574"/>
                </a:lnTo>
                <a:lnTo>
                  <a:pt x="1294" y="56006"/>
                </a:lnTo>
                <a:lnTo>
                  <a:pt x="0" y="68199"/>
                </a:lnTo>
                <a:lnTo>
                  <a:pt x="0" y="632840"/>
                </a:lnTo>
                <a:lnTo>
                  <a:pt x="11962" y="670178"/>
                </a:lnTo>
                <a:lnTo>
                  <a:pt x="42823" y="695451"/>
                </a:lnTo>
                <a:lnTo>
                  <a:pt x="70001" y="701039"/>
                </a:lnTo>
                <a:lnTo>
                  <a:pt x="1123085" y="701039"/>
                </a:lnTo>
                <a:lnTo>
                  <a:pt x="1162328" y="688975"/>
                </a:lnTo>
                <a:lnTo>
                  <a:pt x="1183711" y="665988"/>
                </a:lnTo>
                <a:lnTo>
                  <a:pt x="70001" y="665988"/>
                </a:lnTo>
                <a:lnTo>
                  <a:pt x="64667" y="665606"/>
                </a:lnTo>
                <a:lnTo>
                  <a:pt x="48152" y="658240"/>
                </a:lnTo>
                <a:lnTo>
                  <a:pt x="47522" y="658240"/>
                </a:lnTo>
                <a:lnTo>
                  <a:pt x="42696" y="653414"/>
                </a:lnTo>
                <a:lnTo>
                  <a:pt x="43520" y="653414"/>
                </a:lnTo>
                <a:lnTo>
                  <a:pt x="42362" y="652017"/>
                </a:lnTo>
                <a:lnTo>
                  <a:pt x="41807" y="652017"/>
                </a:lnTo>
                <a:lnTo>
                  <a:pt x="38886" y="647826"/>
                </a:lnTo>
                <a:lnTo>
                  <a:pt x="39348" y="647826"/>
                </a:lnTo>
                <a:lnTo>
                  <a:pt x="38378" y="646176"/>
                </a:lnTo>
                <a:lnTo>
                  <a:pt x="36981" y="643001"/>
                </a:lnTo>
                <a:lnTo>
                  <a:pt x="35965" y="639699"/>
                </a:lnTo>
                <a:lnTo>
                  <a:pt x="35317" y="636269"/>
                </a:lnTo>
                <a:lnTo>
                  <a:pt x="34949" y="632840"/>
                </a:lnTo>
                <a:lnTo>
                  <a:pt x="34949" y="70103"/>
                </a:lnTo>
                <a:lnTo>
                  <a:pt x="43284" y="47625"/>
                </a:lnTo>
                <a:lnTo>
                  <a:pt x="42823" y="47625"/>
                </a:lnTo>
                <a:lnTo>
                  <a:pt x="47522" y="42925"/>
                </a:lnTo>
                <a:lnTo>
                  <a:pt x="48421" y="42925"/>
                </a:lnTo>
                <a:lnTo>
                  <a:pt x="53110" y="38988"/>
                </a:lnTo>
                <a:lnTo>
                  <a:pt x="55015" y="38353"/>
                </a:lnTo>
                <a:lnTo>
                  <a:pt x="57809" y="37211"/>
                </a:lnTo>
                <a:lnTo>
                  <a:pt x="61365" y="35940"/>
                </a:lnTo>
                <a:lnTo>
                  <a:pt x="64540" y="35432"/>
                </a:lnTo>
                <a:lnTo>
                  <a:pt x="68096" y="35051"/>
                </a:lnTo>
                <a:lnTo>
                  <a:pt x="1183690" y="35051"/>
                </a:lnTo>
                <a:lnTo>
                  <a:pt x="1181251" y="30987"/>
                </a:lnTo>
                <a:lnTo>
                  <a:pt x="1150390" y="5461"/>
                </a:lnTo>
                <a:lnTo>
                  <a:pt x="1130197" y="380"/>
                </a:lnTo>
                <a:lnTo>
                  <a:pt x="1123085" y="0"/>
                </a:lnTo>
                <a:close/>
              </a:path>
              <a:path w="1193165" h="701039">
                <a:moveTo>
                  <a:pt x="1148646" y="654944"/>
                </a:moveTo>
                <a:lnTo>
                  <a:pt x="1140103" y="661924"/>
                </a:lnTo>
                <a:lnTo>
                  <a:pt x="1138325" y="662558"/>
                </a:lnTo>
                <a:lnTo>
                  <a:pt x="1135150" y="663955"/>
                </a:lnTo>
                <a:lnTo>
                  <a:pt x="1131848" y="664971"/>
                </a:lnTo>
                <a:lnTo>
                  <a:pt x="1128546" y="665606"/>
                </a:lnTo>
                <a:lnTo>
                  <a:pt x="1124990" y="665988"/>
                </a:lnTo>
                <a:lnTo>
                  <a:pt x="1183711" y="665988"/>
                </a:lnTo>
                <a:lnTo>
                  <a:pt x="1184680" y="664337"/>
                </a:lnTo>
                <a:lnTo>
                  <a:pt x="1187541" y="658367"/>
                </a:lnTo>
                <a:lnTo>
                  <a:pt x="1145564" y="658367"/>
                </a:lnTo>
                <a:lnTo>
                  <a:pt x="1148646" y="654944"/>
                </a:lnTo>
                <a:close/>
              </a:path>
              <a:path w="1193165" h="701039">
                <a:moveTo>
                  <a:pt x="1150517" y="653414"/>
                </a:moveTo>
                <a:lnTo>
                  <a:pt x="1148646" y="654944"/>
                </a:lnTo>
                <a:lnTo>
                  <a:pt x="1145564" y="658367"/>
                </a:lnTo>
                <a:lnTo>
                  <a:pt x="1150517" y="653414"/>
                </a:lnTo>
                <a:close/>
              </a:path>
              <a:path w="1193165" h="701039">
                <a:moveTo>
                  <a:pt x="1189399" y="653414"/>
                </a:moveTo>
                <a:lnTo>
                  <a:pt x="1150517" y="653414"/>
                </a:lnTo>
                <a:lnTo>
                  <a:pt x="1145564" y="658367"/>
                </a:lnTo>
                <a:lnTo>
                  <a:pt x="1187541" y="658367"/>
                </a:lnTo>
                <a:lnTo>
                  <a:pt x="1189399" y="653414"/>
                </a:lnTo>
                <a:close/>
              </a:path>
              <a:path w="1193165" h="701039">
                <a:moveTo>
                  <a:pt x="42696" y="653414"/>
                </a:moveTo>
                <a:lnTo>
                  <a:pt x="47522" y="658240"/>
                </a:lnTo>
                <a:lnTo>
                  <a:pt x="45789" y="656150"/>
                </a:lnTo>
                <a:lnTo>
                  <a:pt x="42696" y="653414"/>
                </a:lnTo>
                <a:close/>
              </a:path>
              <a:path w="1193165" h="701039">
                <a:moveTo>
                  <a:pt x="45789" y="656150"/>
                </a:moveTo>
                <a:lnTo>
                  <a:pt x="47522" y="658240"/>
                </a:lnTo>
                <a:lnTo>
                  <a:pt x="48152" y="658240"/>
                </a:lnTo>
                <a:lnTo>
                  <a:pt x="45789" y="656150"/>
                </a:lnTo>
                <a:close/>
              </a:path>
              <a:path w="1193165" h="701039">
                <a:moveTo>
                  <a:pt x="43520" y="653414"/>
                </a:moveTo>
                <a:lnTo>
                  <a:pt x="42696" y="653414"/>
                </a:lnTo>
                <a:lnTo>
                  <a:pt x="45789" y="656150"/>
                </a:lnTo>
                <a:lnTo>
                  <a:pt x="43520" y="653414"/>
                </a:lnTo>
                <a:close/>
              </a:path>
              <a:path w="1193165" h="701039">
                <a:moveTo>
                  <a:pt x="1147735" y="45422"/>
                </a:moveTo>
                <a:lnTo>
                  <a:pt x="1154073" y="53086"/>
                </a:lnTo>
                <a:lnTo>
                  <a:pt x="1154835" y="55117"/>
                </a:lnTo>
                <a:lnTo>
                  <a:pt x="1155978" y="57912"/>
                </a:lnTo>
                <a:lnTo>
                  <a:pt x="1157248" y="61467"/>
                </a:lnTo>
                <a:lnTo>
                  <a:pt x="1157770" y="64769"/>
                </a:lnTo>
                <a:lnTo>
                  <a:pt x="1158137" y="68199"/>
                </a:lnTo>
                <a:lnTo>
                  <a:pt x="1158137" y="630936"/>
                </a:lnTo>
                <a:lnTo>
                  <a:pt x="1148646" y="654944"/>
                </a:lnTo>
                <a:lnTo>
                  <a:pt x="1150517" y="653414"/>
                </a:lnTo>
                <a:lnTo>
                  <a:pt x="1189399" y="653414"/>
                </a:lnTo>
                <a:lnTo>
                  <a:pt x="1190014" y="651763"/>
                </a:lnTo>
                <a:lnTo>
                  <a:pt x="1191792" y="645032"/>
                </a:lnTo>
                <a:lnTo>
                  <a:pt x="1192808" y="638048"/>
                </a:lnTo>
                <a:lnTo>
                  <a:pt x="1193087" y="632840"/>
                </a:lnTo>
                <a:lnTo>
                  <a:pt x="1193087" y="68199"/>
                </a:lnTo>
                <a:lnTo>
                  <a:pt x="1192808" y="62991"/>
                </a:lnTo>
                <a:lnTo>
                  <a:pt x="1191792" y="56006"/>
                </a:lnTo>
                <a:lnTo>
                  <a:pt x="1190014" y="49275"/>
                </a:lnTo>
                <a:lnTo>
                  <a:pt x="1189399" y="47625"/>
                </a:lnTo>
                <a:lnTo>
                  <a:pt x="1150390" y="47625"/>
                </a:lnTo>
                <a:lnTo>
                  <a:pt x="1147735" y="45422"/>
                </a:lnTo>
                <a:close/>
              </a:path>
              <a:path w="1193165" h="701039">
                <a:moveTo>
                  <a:pt x="38886" y="647826"/>
                </a:moveTo>
                <a:lnTo>
                  <a:pt x="41807" y="652017"/>
                </a:lnTo>
                <a:lnTo>
                  <a:pt x="40464" y="649729"/>
                </a:lnTo>
                <a:lnTo>
                  <a:pt x="38886" y="647826"/>
                </a:lnTo>
                <a:close/>
              </a:path>
              <a:path w="1193165" h="701039">
                <a:moveTo>
                  <a:pt x="40464" y="649729"/>
                </a:moveTo>
                <a:lnTo>
                  <a:pt x="41807" y="652017"/>
                </a:lnTo>
                <a:lnTo>
                  <a:pt x="42362" y="652017"/>
                </a:lnTo>
                <a:lnTo>
                  <a:pt x="40464" y="649729"/>
                </a:lnTo>
                <a:close/>
              </a:path>
              <a:path w="1193165" h="701039">
                <a:moveTo>
                  <a:pt x="39348" y="647826"/>
                </a:moveTo>
                <a:lnTo>
                  <a:pt x="38886" y="647826"/>
                </a:lnTo>
                <a:lnTo>
                  <a:pt x="40464" y="649729"/>
                </a:lnTo>
                <a:lnTo>
                  <a:pt x="39348" y="647826"/>
                </a:lnTo>
                <a:close/>
              </a:path>
              <a:path w="1193165" h="701039">
                <a:moveTo>
                  <a:pt x="47522" y="42925"/>
                </a:moveTo>
                <a:lnTo>
                  <a:pt x="42823" y="47625"/>
                </a:lnTo>
                <a:lnTo>
                  <a:pt x="44721" y="46032"/>
                </a:lnTo>
                <a:lnTo>
                  <a:pt x="47522" y="42925"/>
                </a:lnTo>
                <a:close/>
              </a:path>
              <a:path w="1193165" h="701039">
                <a:moveTo>
                  <a:pt x="44721" y="46032"/>
                </a:moveTo>
                <a:lnTo>
                  <a:pt x="42823" y="47625"/>
                </a:lnTo>
                <a:lnTo>
                  <a:pt x="43284" y="47625"/>
                </a:lnTo>
                <a:lnTo>
                  <a:pt x="44721" y="46032"/>
                </a:lnTo>
                <a:close/>
              </a:path>
              <a:path w="1193165" h="701039">
                <a:moveTo>
                  <a:pt x="1145564" y="42799"/>
                </a:moveTo>
                <a:lnTo>
                  <a:pt x="1147735" y="45422"/>
                </a:lnTo>
                <a:lnTo>
                  <a:pt x="1150390" y="47625"/>
                </a:lnTo>
                <a:lnTo>
                  <a:pt x="1145564" y="42799"/>
                </a:lnTo>
                <a:close/>
              </a:path>
              <a:path w="1193165" h="701039">
                <a:moveTo>
                  <a:pt x="1187601" y="42799"/>
                </a:moveTo>
                <a:lnTo>
                  <a:pt x="1145564" y="42799"/>
                </a:lnTo>
                <a:lnTo>
                  <a:pt x="1150390" y="47625"/>
                </a:lnTo>
                <a:lnTo>
                  <a:pt x="1189399" y="47625"/>
                </a:lnTo>
                <a:lnTo>
                  <a:pt x="1187601" y="42799"/>
                </a:lnTo>
                <a:close/>
              </a:path>
              <a:path w="1193165" h="701039">
                <a:moveTo>
                  <a:pt x="48421" y="42925"/>
                </a:moveTo>
                <a:lnTo>
                  <a:pt x="47522" y="42925"/>
                </a:lnTo>
                <a:lnTo>
                  <a:pt x="44721" y="46032"/>
                </a:lnTo>
                <a:lnTo>
                  <a:pt x="48421" y="42925"/>
                </a:lnTo>
                <a:close/>
              </a:path>
              <a:path w="1193165" h="701039">
                <a:moveTo>
                  <a:pt x="1141126" y="39941"/>
                </a:moveTo>
                <a:lnTo>
                  <a:pt x="1147735" y="45422"/>
                </a:lnTo>
                <a:lnTo>
                  <a:pt x="1145564" y="42799"/>
                </a:lnTo>
                <a:lnTo>
                  <a:pt x="1187601" y="42799"/>
                </a:lnTo>
                <a:lnTo>
                  <a:pt x="1187175" y="41910"/>
                </a:lnTo>
                <a:lnTo>
                  <a:pt x="1144167" y="41910"/>
                </a:lnTo>
                <a:lnTo>
                  <a:pt x="1141246" y="40004"/>
                </a:lnTo>
                <a:close/>
              </a:path>
              <a:path w="1193165" h="701039">
                <a:moveTo>
                  <a:pt x="1139976" y="38988"/>
                </a:moveTo>
                <a:lnTo>
                  <a:pt x="1141126" y="39941"/>
                </a:lnTo>
                <a:lnTo>
                  <a:pt x="1144167" y="41910"/>
                </a:lnTo>
                <a:lnTo>
                  <a:pt x="1139976" y="38988"/>
                </a:lnTo>
                <a:close/>
              </a:path>
              <a:path w="1193165" h="701039">
                <a:moveTo>
                  <a:pt x="1185776" y="38988"/>
                </a:moveTo>
                <a:lnTo>
                  <a:pt x="1139976" y="38988"/>
                </a:lnTo>
                <a:lnTo>
                  <a:pt x="1144167" y="41910"/>
                </a:lnTo>
                <a:lnTo>
                  <a:pt x="1187175" y="41910"/>
                </a:lnTo>
                <a:lnTo>
                  <a:pt x="1185776" y="38988"/>
                </a:lnTo>
                <a:close/>
              </a:path>
              <a:path w="1193165" h="701039">
                <a:moveTo>
                  <a:pt x="1183690" y="35051"/>
                </a:moveTo>
                <a:lnTo>
                  <a:pt x="1123085" y="35051"/>
                </a:lnTo>
                <a:lnTo>
                  <a:pt x="1128419" y="35432"/>
                </a:lnTo>
                <a:lnTo>
                  <a:pt x="1131975" y="36067"/>
                </a:lnTo>
                <a:lnTo>
                  <a:pt x="1135277" y="37083"/>
                </a:lnTo>
                <a:lnTo>
                  <a:pt x="1138325" y="38480"/>
                </a:lnTo>
                <a:lnTo>
                  <a:pt x="1141126" y="39941"/>
                </a:lnTo>
                <a:lnTo>
                  <a:pt x="1139976" y="38988"/>
                </a:lnTo>
                <a:lnTo>
                  <a:pt x="1185776" y="38988"/>
                </a:lnTo>
                <a:lnTo>
                  <a:pt x="1184680" y="36702"/>
                </a:lnTo>
                <a:lnTo>
                  <a:pt x="1183690" y="35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119486" y="1498218"/>
            <a:ext cx="50736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宋体"/>
                <a:cs typeface="宋体"/>
              </a:rPr>
              <a:t>结束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软件测试</dc:title>
  <dcterms:created xsi:type="dcterms:W3CDTF">2022-03-01T13:18:36Z</dcterms:created>
  <dcterms:modified xsi:type="dcterms:W3CDTF">2022-03-01T13:18:36Z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2022-03-01T00:00:00Z</vt:filetime>
  </property>
</Properties>
</file>