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594" y="1202918"/>
            <a:ext cx="9305290" cy="4609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mailto:bootan@cqu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tp.sourceforge.net/" TargetMode="External"/><Relationship Id="rId3" Type="http://schemas.openxmlformats.org/officeDocument/2006/relationships/hyperlink" Target="http://www.webinject.org/" TargetMode="External"/><Relationship Id="rId4" Type="http://schemas.openxmlformats.org/officeDocument/2006/relationships/hyperlink" Target="http://maxq.tigris.org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karta.apache.org/jmeter/" TargetMode="External"/><Relationship Id="rId3" Type="http://schemas.openxmlformats.org/officeDocument/2006/relationships/hyperlink" Target="http://portal.opensta.org/index.php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ptest.sourceforge.net/about.php" TargetMode="External"/><Relationship Id="rId3" Type="http://schemas.openxmlformats.org/officeDocument/2006/relationships/hyperlink" Target="http://dbmonster.kernelpanic.pl/" TargetMode="External"/><Relationship Id="rId4" Type="http://schemas.openxmlformats.org/officeDocument/2006/relationships/hyperlink" Target="http://www.openware.org/loadsim/index.html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ntisbt.sourceforge.net/" TargetMode="External"/><Relationship Id="rId3" Type="http://schemas.openxmlformats.org/officeDocument/2006/relationships/hyperlink" Target="http://www.mozilla.org/projects/bugzilla/" TargetMode="External"/><Relationship Id="rId4" Type="http://schemas.openxmlformats.org/officeDocument/2006/relationships/hyperlink" Target="http://testlink.sourceforge.net/docs/testLink.php" TargetMode="External"/><Relationship Id="rId5" Type="http://schemas.openxmlformats.org/officeDocument/2006/relationships/hyperlink" Target="http://sourceforge.net/projects/testrunner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09920"/>
            <a:ext cx="3275329" cy="384810"/>
          </a:xfrm>
          <a:custGeom>
            <a:avLst/>
            <a:gdLst/>
            <a:ahLst/>
            <a:cxnLst/>
            <a:rect l="l" t="t" r="r" b="b"/>
            <a:pathLst>
              <a:path w="3275329" h="384810">
                <a:moveTo>
                  <a:pt x="0" y="384809"/>
                </a:moveTo>
                <a:lnTo>
                  <a:pt x="3275076" y="384809"/>
                </a:lnTo>
                <a:lnTo>
                  <a:pt x="3275076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1876" y="570928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763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1186" y="1685544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405765" y="0"/>
                </a:moveTo>
                <a:lnTo>
                  <a:pt x="0" y="0"/>
                </a:lnTo>
                <a:lnTo>
                  <a:pt x="0" y="4024033"/>
                </a:lnTo>
                <a:lnTo>
                  <a:pt x="405765" y="4024033"/>
                </a:lnTo>
                <a:lnTo>
                  <a:pt x="4057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55" y="1127760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0" y="4024630"/>
                </a:moveTo>
                <a:lnTo>
                  <a:pt x="405701" y="4024630"/>
                </a:lnTo>
                <a:lnTo>
                  <a:pt x="405701" y="0"/>
                </a:lnTo>
                <a:lnTo>
                  <a:pt x="0" y="0"/>
                </a:lnTo>
                <a:lnTo>
                  <a:pt x="0" y="402463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855" y="1080769"/>
            <a:ext cx="3275329" cy="46990"/>
          </a:xfrm>
          <a:custGeom>
            <a:avLst/>
            <a:gdLst/>
            <a:ahLst/>
            <a:cxnLst/>
            <a:rect l="l" t="t" r="r" b="b"/>
            <a:pathLst>
              <a:path w="3275329" h="46990">
                <a:moveTo>
                  <a:pt x="0" y="46990"/>
                </a:moveTo>
                <a:lnTo>
                  <a:pt x="3274902" y="46990"/>
                </a:lnTo>
                <a:lnTo>
                  <a:pt x="3274902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855" y="984250"/>
            <a:ext cx="3274695" cy="96520"/>
          </a:xfrm>
          <a:custGeom>
            <a:avLst/>
            <a:gdLst/>
            <a:ahLst/>
            <a:cxnLst/>
            <a:rect l="l" t="t" r="r" b="b"/>
            <a:pathLst>
              <a:path w="3274695" h="96519">
                <a:moveTo>
                  <a:pt x="0" y="96519"/>
                </a:moveTo>
                <a:lnTo>
                  <a:pt x="3274694" y="96519"/>
                </a:lnTo>
                <a:lnTo>
                  <a:pt x="3274694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855" y="889000"/>
            <a:ext cx="3275329" cy="95250"/>
          </a:xfrm>
          <a:custGeom>
            <a:avLst/>
            <a:gdLst/>
            <a:ahLst/>
            <a:cxnLst/>
            <a:rect l="l" t="t" r="r" b="b"/>
            <a:pathLst>
              <a:path w="3275329" h="95250">
                <a:moveTo>
                  <a:pt x="0" y="95250"/>
                </a:moveTo>
                <a:lnTo>
                  <a:pt x="3274758" y="95250"/>
                </a:lnTo>
                <a:lnTo>
                  <a:pt x="327475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855" y="792480"/>
            <a:ext cx="3275329" cy="96520"/>
          </a:xfrm>
          <a:custGeom>
            <a:avLst/>
            <a:gdLst/>
            <a:ahLst/>
            <a:cxnLst/>
            <a:rect l="l" t="t" r="r" b="b"/>
            <a:pathLst>
              <a:path w="3275329" h="96519">
                <a:moveTo>
                  <a:pt x="0" y="96520"/>
                </a:moveTo>
                <a:lnTo>
                  <a:pt x="3274822" y="96520"/>
                </a:lnTo>
                <a:lnTo>
                  <a:pt x="3274822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855" y="744219"/>
            <a:ext cx="3274695" cy="48260"/>
          </a:xfrm>
          <a:custGeom>
            <a:avLst/>
            <a:gdLst/>
            <a:ahLst/>
            <a:cxnLst/>
            <a:rect l="l" t="t" r="r" b="b"/>
            <a:pathLst>
              <a:path w="3274695" h="48259">
                <a:moveTo>
                  <a:pt x="0" y="48259"/>
                </a:moveTo>
                <a:lnTo>
                  <a:pt x="3274610" y="48259"/>
                </a:lnTo>
                <a:lnTo>
                  <a:pt x="32746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8557" y="1128839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 h="0">
                <a:moveTo>
                  <a:pt x="0" y="0"/>
                </a:moveTo>
                <a:lnTo>
                  <a:pt x="2869374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55134" y="2671317"/>
            <a:ext cx="3683000" cy="2296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/>
              <a:t>软件测试</a:t>
            </a:r>
            <a:endParaRPr sz="7200"/>
          </a:p>
          <a:p>
            <a:pPr marL="281305" marR="274955" indent="1292225">
              <a:lnSpc>
                <a:spcPct val="102000"/>
              </a:lnSpc>
              <a:spcBef>
                <a:spcPts val="1525"/>
              </a:spcBef>
            </a:pPr>
            <a:r>
              <a:rPr dirty="0" sz="2100"/>
              <a:t>张程 </a:t>
            </a:r>
            <a:r>
              <a:rPr dirty="0" sz="2100" spc="-5">
                <a:latin typeface="Franklin Gothic Book"/>
                <a:cs typeface="Franklin Gothic Book"/>
              </a:rPr>
              <a:t>Email</a:t>
            </a:r>
            <a:r>
              <a:rPr dirty="0" sz="2100" spc="-5"/>
              <a:t>：</a:t>
            </a:r>
            <a:r>
              <a:rPr dirty="0" u="sng" sz="2100" spc="-5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bootan@cqu.edu.cn </a:t>
            </a:r>
            <a:r>
              <a:rPr dirty="0" sz="2100" spc="-5">
                <a:solidFill>
                  <a:srgbClr val="77A1BA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latin typeface="Franklin Gothic Book"/>
                <a:cs typeface="Franklin Gothic Book"/>
              </a:rPr>
              <a:t>QQ:80463125</a:t>
            </a:r>
            <a:endParaRPr sz="21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测试自动化的适用范围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5034915" cy="462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不适合自动化测试情况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定制型项目（一次性的）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项目周期很短的项目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业务规则复杂的对象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美观、声音、易用性测试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测试很少运行，如：一个月只运行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软件不稳定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涉及物理交互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ts val="2395"/>
              </a:lnSpc>
              <a:spcBef>
                <a:spcPts val="475"/>
              </a:spcBef>
              <a:buSzPct val="95000"/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适合自动化测试情况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产品型项目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增量式开发、持续集成项目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能够自动编译、自动发布的系统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回归测试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多次重复、机械性动作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需要频繁运行测试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自动化测试的前提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09243"/>
            <a:ext cx="9398000" cy="4591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21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实施自动化测试之前需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对软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程进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其是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适合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用自动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21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化测试。通常需要同时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足以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条件：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产品本身特征具有长期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维护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软件需求变动不频繁；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ts val="1989"/>
              </a:lnSpc>
              <a:spcBef>
                <a:spcPts val="33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项目中的某些模块相对稳定，而某些模块需求变动性很大。我们便可对相对稳定</a:t>
            </a:r>
            <a:endParaRPr sz="1800">
              <a:latin typeface="宋体"/>
              <a:cs typeface="宋体"/>
            </a:endParaRPr>
          </a:p>
          <a:p>
            <a:pPr marL="1384300">
              <a:lnSpc>
                <a:spcPts val="1989"/>
              </a:lnSpc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的模块进行自动化测试，而变动较大的仍是用手工测试。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项目周期足够长</a:t>
            </a:r>
            <a:endParaRPr sz="2100">
              <a:latin typeface="宋体"/>
              <a:cs typeface="宋体"/>
            </a:endParaRPr>
          </a:p>
          <a:p>
            <a:pPr algn="just" lvl="2" marL="1384300" marR="5080" indent="-384175">
              <a:lnSpc>
                <a:spcPts val="1810"/>
              </a:lnSpc>
              <a:spcBef>
                <a:spcPts val="700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由于自动化测试需求的确定、自动化测试框架的设计、测试脚本的编写与调试均 需要较长的时间来完成。如果项目的周期比较短，没有足够的时间去支持这样一 个过程，那么不便自动化测试。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产品本身非紧迫的大项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产品结构相对复杂；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资源投入相对充裕；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1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在手工测试无法完成，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大量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间与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力时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虑引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试。比如性能测试、配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测试等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自动化测试的成本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378315" cy="302069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实现成本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人力成本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新技术的风险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被自动化的功能是否需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大量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人工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endParaRPr sz="2000">
              <a:latin typeface="宋体"/>
              <a:cs typeface="宋体"/>
            </a:endParaRPr>
          </a:p>
          <a:p>
            <a:pPr marL="927100" marR="5080" indent="-384175">
              <a:lnSpc>
                <a:spcPts val="2260"/>
              </a:lnSpc>
              <a:spcBef>
                <a:spcPts val="760"/>
              </a:spcBef>
              <a:tabLst>
                <a:tab pos="926465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有的人说：“从管理的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角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度来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2100" spc="-3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100%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的自动化目标只是一个从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论上可 能达到的，但是实际上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100" spc="-58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100%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的自动化的代价是十分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贵的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40- 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60%</a:t>
            </a:r>
            <a:r>
              <a:rPr dirty="0" sz="2000" spc="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的利用自动化的程度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已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经是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常好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了。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到这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上将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加测试 相关的维护成本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90614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396240" marR="5080" indent="-384175">
              <a:lnSpc>
                <a:spcPct val="943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利用自动化测试工具，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过对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出自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从而搭 建自动化测试的框架，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计与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写自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化脚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正确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需要经 历需求分析、计划、测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0320" y="2627376"/>
            <a:ext cx="8001000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115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自动化测试工具选型的原则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8204"/>
            <a:ext cx="9579610" cy="504888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6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目前还没有一个单一的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试工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能用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完成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所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有的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试需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 marL="396240" indent="-384175">
              <a:lnSpc>
                <a:spcPts val="1880"/>
              </a:lnSpc>
              <a:spcBef>
                <a:spcPts val="8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测试工具品种不一，功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性能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异。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试工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的适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当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选择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很大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度上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决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定了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工具能</a:t>
            </a:r>
            <a:endParaRPr sz="1700">
              <a:latin typeface="宋体"/>
              <a:cs typeface="宋体"/>
            </a:endParaRPr>
          </a:p>
          <a:p>
            <a:pPr marL="396240">
              <a:lnSpc>
                <a:spcPts val="1880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否获得相应的投资回报。</a:t>
            </a:r>
            <a:endParaRPr sz="17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测试工具分为两类：</a:t>
            </a:r>
            <a:endParaRPr sz="1700">
              <a:latin typeface="宋体"/>
              <a:cs typeface="宋体"/>
            </a:endParaRPr>
          </a:p>
          <a:p>
            <a:pPr algn="just" lvl="1" marL="927100" marR="139700" indent="-384175">
              <a:lnSpc>
                <a:spcPct val="79200"/>
              </a:lnSpc>
              <a:spcBef>
                <a:spcPts val="725"/>
              </a:spcBef>
              <a:buSzPct val="94444"/>
              <a:buFont typeface="Franklin Gothic Book"/>
              <a:buChar char="–"/>
              <a:tabLst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找错工具</a:t>
            </a:r>
            <a:r>
              <a:rPr dirty="0" sz="1800" spc="-2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7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fault-finding</a:t>
            </a:r>
            <a:r>
              <a:rPr dirty="0" sz="1800" spc="-2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根据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既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定的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试标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准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寻找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被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测程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中的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缺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陷，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括静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分析工 具（一些白盒测试工具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7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parasoft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jtest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含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该功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）、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态测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市面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众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多的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试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robot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winrunner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qarun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等）</a:t>
            </a:r>
            <a:endParaRPr sz="1800">
              <a:latin typeface="宋体"/>
              <a:cs typeface="宋体"/>
            </a:endParaRPr>
          </a:p>
          <a:p>
            <a:pPr algn="just" lvl="1" marL="927100" indent="-384175">
              <a:lnSpc>
                <a:spcPts val="1939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测试支持工具：测试管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testmanager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testdirecter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、其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支持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具（如</a:t>
            </a:r>
            <a:endParaRPr sz="1800">
              <a:latin typeface="宋体"/>
              <a:cs typeface="宋体"/>
            </a:endParaRPr>
          </a:p>
          <a:p>
            <a:pPr marL="927100">
              <a:lnSpc>
                <a:spcPts val="1939"/>
              </a:lnSpc>
            </a:pP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clearquest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clearcase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等）。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自动化测试工具选型的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参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考性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原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则</a:t>
            </a:r>
            <a:r>
              <a:rPr dirty="0" sz="1700" spc="-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testage.net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建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议：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7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选择尽可能少的自动化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品覆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盖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尽可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多的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平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台，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降低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品投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和团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队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的学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习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成本；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管理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动化通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应该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优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先考虑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以满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足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为企业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试团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队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提供流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管理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支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持的需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4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在投资有限的情况下，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产品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将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优先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试自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化被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虑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在考虑产品性价比的同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，应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充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分关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注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产品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支持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服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务和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售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后服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ts val="1935"/>
              </a:lnSpc>
              <a:spcBef>
                <a:spcPts val="26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尽量选择趋于主流的产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便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通过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业间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交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流甚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至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网络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方式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获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得更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广泛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经验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支</a:t>
            </a:r>
            <a:endParaRPr sz="1800">
              <a:latin typeface="宋体"/>
              <a:cs typeface="宋体"/>
            </a:endParaRPr>
          </a:p>
          <a:p>
            <a:pPr marL="927100">
              <a:lnSpc>
                <a:spcPts val="1935"/>
              </a:lnSpc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持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17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应对测试自动化方案的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扩展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提出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求，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满足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业不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断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发展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技术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业务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求。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自动化测试采用的技术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2721610" cy="372681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录制回放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脚本技术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数据驱动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关键字驱动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业务驱动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接入层业务驱动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业务层业务驱动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数据层业务驱动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性能驱动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0976" y="2508504"/>
            <a:ext cx="7060692" cy="418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自动化测试采用的技术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188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比较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6301" y="2206498"/>
          <a:ext cx="10329545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/>
                <a:gridCol w="1202055"/>
                <a:gridCol w="1289050"/>
                <a:gridCol w="1289050"/>
                <a:gridCol w="1289050"/>
                <a:gridCol w="1289050"/>
                <a:gridCol w="1289050"/>
                <a:gridCol w="128905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可维护性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可靠性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效率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易用性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可移植性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可复用性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健壮性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录制回放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脚本技术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数据驱动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关键字驱动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业务驱动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9651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录制</a:t>
            </a:r>
            <a:r>
              <a:rPr dirty="0" spc="-10">
                <a:latin typeface="Franklin Gothic Book"/>
                <a:cs typeface="Franklin Gothic Book"/>
              </a:rPr>
              <a:t>/</a:t>
            </a:r>
            <a:r>
              <a:rPr dirty="0" spc="-5"/>
              <a:t>回放技术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5415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114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录制回放技术是以前比</a:t>
            </a:r>
            <a:r>
              <a:rPr dirty="0" spc="-15"/>
              <a:t>较</a:t>
            </a:r>
            <a:r>
              <a:rPr dirty="0"/>
              <a:t>流行</a:t>
            </a:r>
            <a:r>
              <a:rPr dirty="0" spc="-15"/>
              <a:t>的</a:t>
            </a:r>
            <a:r>
              <a:rPr dirty="0"/>
              <a:t>脚本</a:t>
            </a:r>
            <a:r>
              <a:rPr dirty="0" spc="-15"/>
              <a:t>生</a:t>
            </a:r>
            <a:r>
              <a:rPr dirty="0"/>
              <a:t>成技</a:t>
            </a:r>
            <a:r>
              <a:rPr dirty="0" spc="-15"/>
              <a:t>术</a:t>
            </a:r>
            <a:r>
              <a:rPr dirty="0"/>
              <a:t>。</a:t>
            </a:r>
          </a:p>
          <a:p>
            <a:pPr algn="just" marL="396240" marR="5080" indent="-384175">
              <a:lnSpc>
                <a:spcPct val="94200"/>
              </a:lnSpc>
              <a:spcBef>
                <a:spcPts val="118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录制回放技术可以自动</a:t>
            </a:r>
            <a:r>
              <a:rPr dirty="0" spc="-15"/>
              <a:t>录</a:t>
            </a:r>
            <a:r>
              <a:rPr dirty="0"/>
              <a:t>制测</a:t>
            </a:r>
            <a:r>
              <a:rPr dirty="0" spc="-15"/>
              <a:t>试</a:t>
            </a:r>
            <a:r>
              <a:rPr dirty="0"/>
              <a:t>执行</a:t>
            </a:r>
            <a:r>
              <a:rPr dirty="0" spc="-15"/>
              <a:t>者</a:t>
            </a:r>
            <a:r>
              <a:rPr dirty="0"/>
              <a:t>所做</a:t>
            </a:r>
            <a:r>
              <a:rPr dirty="0" spc="-15"/>
              <a:t>的</a:t>
            </a:r>
            <a:r>
              <a:rPr dirty="0"/>
              <a:t>所有</a:t>
            </a:r>
            <a:r>
              <a:rPr dirty="0" spc="-15"/>
              <a:t>操</a:t>
            </a:r>
            <a:r>
              <a:rPr dirty="0"/>
              <a:t>作，</a:t>
            </a:r>
            <a:r>
              <a:rPr dirty="0" spc="-15"/>
              <a:t>并</a:t>
            </a:r>
            <a:r>
              <a:rPr dirty="0"/>
              <a:t>将这</a:t>
            </a:r>
            <a:r>
              <a:rPr dirty="0" spc="-15"/>
              <a:t>些</a:t>
            </a:r>
            <a:r>
              <a:rPr dirty="0"/>
              <a:t>操作</a:t>
            </a:r>
            <a:r>
              <a:rPr dirty="0" spc="-15"/>
              <a:t>写</a:t>
            </a:r>
            <a:r>
              <a:rPr dirty="0"/>
              <a:t>成工具 可以识别的脚本。工具</a:t>
            </a:r>
            <a:r>
              <a:rPr dirty="0" spc="-15"/>
              <a:t>通</a:t>
            </a:r>
            <a:r>
              <a:rPr dirty="0"/>
              <a:t>过读</a:t>
            </a:r>
            <a:r>
              <a:rPr dirty="0" spc="-15"/>
              <a:t>取</a:t>
            </a:r>
            <a:r>
              <a:rPr dirty="0"/>
              <a:t>脚本</a:t>
            </a:r>
            <a:r>
              <a:rPr dirty="0" spc="-15"/>
              <a:t>，</a:t>
            </a:r>
            <a:r>
              <a:rPr dirty="0"/>
              <a:t>并执</a:t>
            </a:r>
            <a:r>
              <a:rPr dirty="0" spc="-15"/>
              <a:t>行</a:t>
            </a:r>
            <a:r>
              <a:rPr dirty="0"/>
              <a:t>脚本</a:t>
            </a:r>
            <a:r>
              <a:rPr dirty="0" spc="-15"/>
              <a:t>中</a:t>
            </a:r>
            <a:r>
              <a:rPr dirty="0"/>
              <a:t>定义</a:t>
            </a:r>
            <a:r>
              <a:rPr dirty="0" spc="-15"/>
              <a:t>的</a:t>
            </a:r>
            <a:r>
              <a:rPr dirty="0"/>
              <a:t>指令</a:t>
            </a:r>
            <a:r>
              <a:rPr dirty="0" spc="-15"/>
              <a:t>，</a:t>
            </a:r>
            <a:r>
              <a:rPr dirty="0"/>
              <a:t>可以</a:t>
            </a:r>
            <a:r>
              <a:rPr dirty="0" spc="-15"/>
              <a:t>重</a:t>
            </a:r>
            <a:r>
              <a:rPr dirty="0"/>
              <a:t>复测试 执行者手工完成的操作。</a:t>
            </a: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其优点在于：</a:t>
            </a: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可以很快得到可再现的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结果。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自动产生可以直接使用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自动准备测试数据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缺点，会随着使用的次</a:t>
            </a:r>
            <a:r>
              <a:rPr dirty="0" spc="-15"/>
              <a:t>数</a:t>
            </a:r>
            <a:r>
              <a:rPr dirty="0"/>
              <a:t>的增</a:t>
            </a:r>
            <a:r>
              <a:rPr dirty="0" spc="-15"/>
              <a:t>加</a:t>
            </a:r>
            <a:r>
              <a:rPr dirty="0"/>
              <a:t>越来</a:t>
            </a:r>
            <a:r>
              <a:rPr dirty="0" spc="-15"/>
              <a:t>越</a:t>
            </a:r>
            <a:r>
              <a:rPr dirty="0"/>
              <a:t>明显</a:t>
            </a:r>
            <a:r>
              <a:rPr dirty="0" spc="-15"/>
              <a:t>，</a:t>
            </a:r>
            <a:r>
              <a:rPr dirty="0"/>
              <a:t>主要</a:t>
            </a:r>
            <a:r>
              <a:rPr dirty="0" spc="-15"/>
              <a:t>表</a:t>
            </a:r>
            <a:r>
              <a:rPr dirty="0"/>
              <a:t>现在：</a:t>
            </a:r>
          </a:p>
          <a:p>
            <a:pPr lvl="1" marL="927100" indent="-384175">
              <a:lnSpc>
                <a:spcPct val="100000"/>
              </a:lnSpc>
              <a:spcBef>
                <a:spcPts val="46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脚本的维护性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效率问题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界面识别问题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421495" cy="36004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96240" marR="5080" indent="-384175">
              <a:lnSpc>
                <a:spcPct val="94300"/>
              </a:lnSpc>
              <a:spcBef>
                <a:spcPts val="2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脚本技术是实现自动化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条要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语言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语言类 似的语法结构，并且绝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多数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解释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语言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便的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IDE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中对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行编辑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修改。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任何一种脚本技术应该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备以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支持多种常用的变量和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据类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型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支持数组、列表、结构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型。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支持各种条件逻辑</a:t>
            </a:r>
            <a:r>
              <a:rPr dirty="0" sz="2100" spc="-50">
                <a:solidFill>
                  <a:srgbClr val="181B0D"/>
                </a:solidFill>
                <a:latin typeface="宋体"/>
                <a:cs typeface="宋体"/>
              </a:rPr>
              <a:t>，（</a:t>
            </a:r>
            <a:r>
              <a:rPr dirty="0" sz="20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IF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CASE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等语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2100" spc="-58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支持循环</a:t>
            </a:r>
            <a:r>
              <a:rPr dirty="0" sz="2100" spc="-3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FOR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WHILE</a:t>
            </a:r>
            <a:r>
              <a:rPr dirty="0" sz="2100" spc="-20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2100" spc="-60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支持函数的创建和调用。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支持文件读写和数据源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接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2721610" cy="22669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脚本技术的种类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线性脚本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结构化脚本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共享脚本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数据驱动脚本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关键字驱动脚本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2934" y="2938348"/>
            <a:ext cx="45974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</a:rPr>
              <a:t>自动化测试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240"/>
            <a:ext cx="9263380" cy="55562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0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5">
                <a:solidFill>
                  <a:srgbClr val="181B0D"/>
                </a:solidFill>
                <a:latin typeface="宋体"/>
                <a:cs typeface="宋体"/>
              </a:rPr>
              <a:t>线性脚本</a:t>
            </a:r>
            <a:endParaRPr sz="1600">
              <a:latin typeface="宋体"/>
              <a:cs typeface="宋体"/>
            </a:endParaRPr>
          </a:p>
          <a:p>
            <a:pPr marL="542925">
              <a:lnSpc>
                <a:spcPct val="100000"/>
              </a:lnSpc>
              <a:spcBef>
                <a:spcPts val="150"/>
              </a:spcBef>
              <a:tabLst>
                <a:tab pos="926465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通过录制手工执行的测试用例时得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的脚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，这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含所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的击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键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（键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盘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和鼠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标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）、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制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1743542"/>
            <a:ext cx="6782434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测试软件的控制键及输入数据的数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字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键，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以添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比较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指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令实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结果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1650" spc="409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945" y="2013291"/>
            <a:ext cx="87331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6240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如果用户只使用线性脚本技术，即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制每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例的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部内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，则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个测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以通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2179759"/>
            <a:ext cx="5278755" cy="8350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235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本完整地被回放。</a:t>
            </a:r>
            <a:endParaRPr sz="165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45"/>
              </a:spcBef>
              <a:buSzPct val="96969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几乎任何可重复的操作都可以使用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线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性脚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技术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endParaRPr sz="165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45"/>
              </a:spcBef>
              <a:buSzPct val="96969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优点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645" y="2985825"/>
            <a:ext cx="5837555" cy="32581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840740" indent="-384175">
              <a:lnSpc>
                <a:spcPct val="100000"/>
              </a:lnSpc>
              <a:spcBef>
                <a:spcPts val="3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不需要深入工作或者计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划</a:t>
            </a:r>
            <a:r>
              <a:rPr dirty="0" sz="1400" spc="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400">
              <a:latin typeface="宋体"/>
              <a:cs typeface="宋体"/>
            </a:endParaRPr>
          </a:p>
          <a:p>
            <a:pPr marL="840740" indent="-384175">
              <a:lnSpc>
                <a:spcPct val="100000"/>
              </a:lnSpc>
              <a:spcBef>
                <a:spcPts val="270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可以快速开始自动化；</a:t>
            </a:r>
            <a:endParaRPr sz="1400">
              <a:latin typeface="宋体"/>
              <a:cs typeface="宋体"/>
            </a:endParaRPr>
          </a:p>
          <a:p>
            <a:pPr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对实际执行操作可以审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跟踪；</a:t>
            </a:r>
            <a:endParaRPr sz="1400">
              <a:latin typeface="宋体"/>
              <a:cs typeface="宋体"/>
            </a:endParaRPr>
          </a:p>
          <a:p>
            <a:pPr marL="840740" indent="-384175">
              <a:lnSpc>
                <a:spcPct val="100000"/>
              </a:lnSpc>
              <a:spcBef>
                <a:spcPts val="260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用户不必是编程人员；</a:t>
            </a:r>
            <a:endParaRPr sz="1400">
              <a:latin typeface="宋体"/>
              <a:cs typeface="宋体"/>
            </a:endParaRPr>
          </a:p>
          <a:p>
            <a:pPr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提供良好的（软件或工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）的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演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示</a:t>
            </a:r>
            <a:endParaRPr sz="1400">
              <a:latin typeface="宋体"/>
              <a:cs typeface="宋体"/>
            </a:endParaRPr>
          </a:p>
          <a:p>
            <a:pPr marL="383540" indent="-384175">
              <a:lnSpc>
                <a:spcPct val="100000"/>
              </a:lnSpc>
              <a:spcBef>
                <a:spcPts val="145"/>
              </a:spcBef>
              <a:buSzPct val="96969"/>
              <a:buFont typeface="Franklin Gothic Book"/>
              <a:buChar char="–"/>
              <a:tabLst>
                <a:tab pos="383540" algn="l"/>
                <a:tab pos="384175" algn="l"/>
              </a:tabLst>
            </a:pP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缺点</a:t>
            </a:r>
            <a:endParaRPr sz="165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过程繁琐；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一切依赖于每次捕获的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容；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50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测试输入和比较是“捆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绑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”在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本中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无共享或重用脚本；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容易受软件变化的影响；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修改代价大，维护成本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400">
              <a:latin typeface="宋体"/>
              <a:cs typeface="宋体"/>
            </a:endParaRPr>
          </a:p>
          <a:p>
            <a:pPr lvl="1" marL="84074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840740" algn="l"/>
                <a:tab pos="841375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意外发生时脚本很容易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与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被测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件发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生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冲突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引起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个测</a:t>
            </a:r>
            <a:r>
              <a:rPr dirty="0" sz="14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失败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26880" cy="3846829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结构化脚本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400"/>
              </a:lnSpc>
              <a:spcBef>
                <a:spcPts val="44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类似于结构化程序设计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含有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制脚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指令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支持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序、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择和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40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（叠代控制</a:t>
            </a:r>
            <a:r>
              <a:rPr dirty="0" sz="2100" spc="-50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20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3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种基本控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调用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本。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280"/>
              </a:lnSpc>
              <a:spcBef>
                <a:spcPts val="68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由于引进其他指令改变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制结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增加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灵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活性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改 善维护性。需要一定的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程技术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优点：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健壮性更好，可以对一些容易导致测试失败的特殊情况进行处理；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可以批量执行许多类似的功能，例如需要重复的指令可以使用叠代结构；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可以作为模块被其他脚本调用。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缺点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脚本变得更加复杂，而且测试数据仍然“捆绑”在脚本中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398000" cy="48621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共享脚本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共享脚本是脚本可以被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用。</a:t>
            </a:r>
            <a:endParaRPr sz="2100">
              <a:latin typeface="宋体"/>
              <a:cs typeface="宋体"/>
            </a:endParaRPr>
          </a:p>
          <a:p>
            <a:pPr lvl="1" marL="927100" marR="76200" indent="-384175">
              <a:lnSpc>
                <a:spcPts val="2280"/>
              </a:lnSpc>
              <a:spcBef>
                <a:spcPts val="68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这种脚本技术的思想是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见任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单独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制脚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些任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 时候，只需要在测试用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适当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地方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优点：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以较少的开销实现类似的测试；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维护开销低于线性脚本；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减少了重复的脚本；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可以在共享脚本中添加更智能的功能；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缺点：</a:t>
            </a:r>
            <a:endParaRPr sz="2100">
              <a:latin typeface="宋体"/>
              <a:cs typeface="宋体"/>
            </a:endParaRPr>
          </a:p>
          <a:p>
            <a:pPr lvl="2" marL="1384300" marR="5080" indent="-384175">
              <a:lnSpc>
                <a:spcPts val="2050"/>
              </a:lnSpc>
              <a:spcBef>
                <a:spcPts val="70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需要跟踪更多的脚本，文档、名字以及存储，如果管理得不好，很难找出适当的 脚本；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对于每个测试仍需要一个特定的测试脚本，因此维护脚本开销仍然比较高；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共享脚本通常针对被测软件的某一部分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26880" cy="41656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数据驱动脚本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ct val="900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数据驱动脚本技术将测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储到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立的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 脚本中。脚本中存放控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信息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从文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而不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直接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读 取测试输入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优点：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可以快速增加类似的测试；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测试者增加新测试不必掌握工具脚本语言的技术；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对第二个及以后类似的测试无额外的维护开销。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缺点：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初始建立的开销较大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需要专业（编程）支持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必须易于管理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脚本技术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26880" cy="309689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关键字驱动脚本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ct val="900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关键字驱动脚本技术实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上是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复杂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驱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扩展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字 的形式将测试逻辑封装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释这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关键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字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即 可对其应用自动化。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关键字驱动脚本有如下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征：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测试脚本由控制脚本、测试文件、支持脚本组成；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控制脚本不再受被测软件或特殊应用的约束；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测试文件中使用关键字描述测试事例；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控制脚本依次读取测试文件中的每个关键字并调用相关的支持脚本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自动比较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326880" cy="269621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自动比较就是让测试工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成实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输出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预期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出之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的比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任务。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自动比较的类型：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ts val="228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简单比较：又称无智能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较，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实际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出与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期输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之间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相同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匹 配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3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复杂比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2100" spc="-5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：又称智能比较，允许用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已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知的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异来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较实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输出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预期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动态比较：在执行测试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行的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执行后比较：在测试用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运行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比较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242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前处理和后处理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3815"/>
            <a:ext cx="9391015" cy="4788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ts val="2095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在大多数测试用例中，开始测试之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要具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备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一些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适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当的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先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决条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。这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先决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条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件应该</a:t>
            </a:r>
            <a:endParaRPr sz="1900">
              <a:latin typeface="宋体"/>
              <a:cs typeface="宋体"/>
            </a:endParaRPr>
          </a:p>
          <a:p>
            <a:pPr marL="396240">
              <a:lnSpc>
                <a:spcPts val="2095"/>
              </a:lnSpc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在测试之前实现，称为自动化的前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处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理。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每次测试执行过后需要进行恢复工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，称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的后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前处理和后处理的特征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数量多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成批量出现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类型重复多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容易自动化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前处理和后处理的自动化实现方式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endParaRPr sz="2000">
              <a:latin typeface="宋体"/>
              <a:cs typeface="宋体"/>
            </a:endParaRPr>
          </a:p>
          <a:p>
            <a:pPr lvl="2" marL="1384300" marR="5080" indent="-384175">
              <a:lnSpc>
                <a:spcPts val="1720"/>
              </a:lnSpc>
              <a:spcBef>
                <a:spcPts val="68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前处理和后处理任务可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在脚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程序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里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所以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们可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直接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由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行工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来实 现。鉴于许多任务都很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简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单，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此可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有效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用共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享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序来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行它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们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命令行文件</a:t>
            </a:r>
            <a:endParaRPr sz="2000">
              <a:latin typeface="宋体"/>
              <a:cs typeface="宋体"/>
            </a:endParaRPr>
          </a:p>
          <a:p>
            <a:pPr lvl="2" marL="1384300" marR="156845" indent="-384175">
              <a:lnSpc>
                <a:spcPts val="1720"/>
              </a:lnSpc>
              <a:spcBef>
                <a:spcPts val="70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大多数前处理和后处理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务能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一些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形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式的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命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令文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来执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(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像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命令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序、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外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壳脚 本或批处理文件等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)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145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自动化测试方案选择需要考虑的因素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556115" cy="492950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项目的影响：自动化测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助你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项目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度、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盖率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风险？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复杂度：自动化是否容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实现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据和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他环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的影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时间：自动化测试的实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少时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早期需求和代码的稳定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或早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的代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证明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内变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维护工作量：代码是否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长期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持相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稳定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会进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覆盖率：自动化测试能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覆盖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序的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键特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资源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组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足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够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的人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力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硬件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据资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试。</a:t>
            </a:r>
            <a:endParaRPr sz="2000">
              <a:latin typeface="宋体"/>
              <a:cs typeface="宋体"/>
            </a:endParaRPr>
          </a:p>
          <a:p>
            <a:pPr marL="396240" marR="255270" indent="-384175">
              <a:lnSpc>
                <a:spcPts val="2270"/>
              </a:lnSpc>
              <a:spcBef>
                <a:spcPts val="12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自动化测试的执行：负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组是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拥有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够的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间去运 行自动化测试？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自动化测试管理</a:t>
            </a:r>
            <a:endParaRPr sz="2000">
              <a:latin typeface="宋体"/>
              <a:cs typeface="宋体"/>
            </a:endParaRPr>
          </a:p>
          <a:p>
            <a:pPr marL="927100" marR="234315" indent="-384175">
              <a:lnSpc>
                <a:spcPts val="2280"/>
              </a:lnSpc>
              <a:spcBef>
                <a:spcPts val="720"/>
              </a:spcBef>
              <a:tabLst>
                <a:tab pos="926465" algn="l"/>
              </a:tabLst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自动化测试管理测试过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库函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恢 复、测试数据、对象库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自动化测试要点与重点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3739515" cy="38322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测试的范围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测试时间的准备工作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录制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对测试脚本的维护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重点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搭建测试环境、测试场景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测试结果验证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自动化测试的基本流程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自动化测试的基本流程</a:t>
            </a:r>
          </a:p>
        </p:txBody>
      </p:sp>
      <p:sp>
        <p:nvSpPr>
          <p:cNvPr id="7" name="object 7"/>
          <p:cNvSpPr/>
          <p:nvPr/>
        </p:nvSpPr>
        <p:spPr>
          <a:xfrm>
            <a:off x="7712964" y="1338072"/>
            <a:ext cx="4370832" cy="500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1040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概述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187" rIns="0" bIns="0" rtlCol="0" vert="horz">
            <a:spAutoFit/>
          </a:bodyPr>
          <a:lstStyle/>
          <a:p>
            <a:pPr algn="just" marL="396240" marR="5080" indent="-384175">
              <a:lnSpc>
                <a:spcPct val="942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自动化测试是把以人为</a:t>
            </a:r>
            <a:r>
              <a:rPr dirty="0" spc="-15"/>
              <a:t>驱</a:t>
            </a:r>
            <a:r>
              <a:rPr dirty="0"/>
              <a:t>动的</a:t>
            </a:r>
            <a:r>
              <a:rPr dirty="0" spc="-15"/>
              <a:t>测</a:t>
            </a:r>
            <a:r>
              <a:rPr dirty="0"/>
              <a:t>试行</a:t>
            </a:r>
            <a:r>
              <a:rPr dirty="0" spc="-15"/>
              <a:t>为</a:t>
            </a:r>
            <a:r>
              <a:rPr dirty="0"/>
              <a:t>转化</a:t>
            </a:r>
            <a:r>
              <a:rPr dirty="0" spc="-15"/>
              <a:t>为</a:t>
            </a:r>
            <a:r>
              <a:rPr dirty="0"/>
              <a:t>机器</a:t>
            </a:r>
            <a:r>
              <a:rPr dirty="0" spc="-15"/>
              <a:t>执</a:t>
            </a:r>
            <a:r>
              <a:rPr dirty="0"/>
              <a:t>行的</a:t>
            </a:r>
            <a:r>
              <a:rPr dirty="0" spc="-15"/>
              <a:t>一</a:t>
            </a:r>
            <a:r>
              <a:rPr dirty="0"/>
              <a:t>种过</a:t>
            </a:r>
            <a:r>
              <a:rPr dirty="0" spc="-15"/>
              <a:t>程</a:t>
            </a:r>
            <a:r>
              <a:rPr dirty="0"/>
              <a:t>。通</a:t>
            </a:r>
            <a:r>
              <a:rPr dirty="0" spc="-15"/>
              <a:t>常</a:t>
            </a:r>
            <a:r>
              <a:rPr dirty="0"/>
              <a:t>，在设 计了测试用例并通过评</a:t>
            </a:r>
            <a:r>
              <a:rPr dirty="0" spc="-10"/>
              <a:t>审</a:t>
            </a:r>
            <a:r>
              <a:rPr dirty="0"/>
              <a:t>之后</a:t>
            </a:r>
            <a:r>
              <a:rPr dirty="0" spc="-10"/>
              <a:t>，</a:t>
            </a:r>
            <a:r>
              <a:rPr dirty="0"/>
              <a:t>由测</a:t>
            </a:r>
            <a:r>
              <a:rPr dirty="0" spc="-10"/>
              <a:t>试</a:t>
            </a:r>
            <a:r>
              <a:rPr dirty="0"/>
              <a:t>人员</a:t>
            </a:r>
            <a:r>
              <a:rPr dirty="0" spc="-10"/>
              <a:t>根</a:t>
            </a:r>
            <a:r>
              <a:rPr dirty="0"/>
              <a:t>据测</a:t>
            </a:r>
            <a:r>
              <a:rPr dirty="0" spc="-10"/>
              <a:t>试</a:t>
            </a:r>
            <a:r>
              <a:rPr dirty="0"/>
              <a:t>用例</a:t>
            </a:r>
            <a:r>
              <a:rPr dirty="0" spc="-10"/>
              <a:t>中</a:t>
            </a:r>
            <a:r>
              <a:rPr dirty="0"/>
              <a:t>描述</a:t>
            </a:r>
            <a:r>
              <a:rPr dirty="0" spc="-10"/>
              <a:t>的</a:t>
            </a:r>
            <a:r>
              <a:rPr dirty="0"/>
              <a:t>规程</a:t>
            </a:r>
            <a:r>
              <a:rPr dirty="0" spc="-10"/>
              <a:t>一</a:t>
            </a:r>
            <a:r>
              <a:rPr dirty="0"/>
              <a:t>步步执 行测试，得到实际结果</a:t>
            </a:r>
            <a:r>
              <a:rPr dirty="0" spc="-15"/>
              <a:t>与</a:t>
            </a:r>
            <a:r>
              <a:rPr dirty="0"/>
              <a:t>期望</a:t>
            </a:r>
            <a:r>
              <a:rPr dirty="0" spc="-15"/>
              <a:t>结</a:t>
            </a:r>
            <a:r>
              <a:rPr dirty="0"/>
              <a:t>果的</a:t>
            </a:r>
            <a:r>
              <a:rPr dirty="0" spc="-15"/>
              <a:t>比</a:t>
            </a:r>
            <a:r>
              <a:rPr dirty="0"/>
              <a:t>较。</a:t>
            </a:r>
            <a:r>
              <a:rPr dirty="0" spc="-15"/>
              <a:t>在</a:t>
            </a:r>
            <a:r>
              <a:rPr dirty="0"/>
              <a:t>此过</a:t>
            </a:r>
            <a:r>
              <a:rPr dirty="0" spc="-15"/>
              <a:t>程</a:t>
            </a:r>
            <a:r>
              <a:rPr dirty="0"/>
              <a:t>中，</a:t>
            </a:r>
            <a:r>
              <a:rPr dirty="0" spc="-15"/>
              <a:t>为</a:t>
            </a:r>
            <a:r>
              <a:rPr dirty="0"/>
              <a:t>了节</a:t>
            </a:r>
            <a:r>
              <a:rPr dirty="0" spc="-15"/>
              <a:t>省</a:t>
            </a:r>
            <a:r>
              <a:rPr dirty="0"/>
              <a:t>人力</a:t>
            </a:r>
            <a:r>
              <a:rPr dirty="0" spc="-15"/>
              <a:t>、</a:t>
            </a:r>
            <a:r>
              <a:rPr dirty="0"/>
              <a:t>时间或 硬件资源，提高测试效</a:t>
            </a:r>
            <a:r>
              <a:rPr dirty="0" spc="-15"/>
              <a:t>率</a:t>
            </a:r>
            <a:r>
              <a:rPr dirty="0"/>
              <a:t>，便</a:t>
            </a:r>
            <a:r>
              <a:rPr dirty="0" spc="-15"/>
              <a:t>引</a:t>
            </a:r>
            <a:r>
              <a:rPr dirty="0"/>
              <a:t>入了</a:t>
            </a:r>
            <a:r>
              <a:rPr dirty="0" spc="-15"/>
              <a:t>自</a:t>
            </a:r>
            <a:r>
              <a:rPr dirty="0"/>
              <a:t>动化</a:t>
            </a:r>
            <a:r>
              <a:rPr dirty="0" spc="-15"/>
              <a:t>测</a:t>
            </a:r>
            <a:r>
              <a:rPr dirty="0"/>
              <a:t>试的</a:t>
            </a:r>
            <a:r>
              <a:rPr dirty="0" spc="-15"/>
              <a:t>概</a:t>
            </a:r>
            <a:r>
              <a:rPr dirty="0"/>
              <a:t>念</a:t>
            </a:r>
          </a:p>
          <a:p>
            <a:pPr algn="just" marL="396240" marR="5080" indent="-384175">
              <a:lnSpc>
                <a:spcPct val="94000"/>
              </a:lnSpc>
              <a:spcBef>
                <a:spcPts val="1200"/>
              </a:spcBef>
              <a:buChar char="■"/>
              <a:tabLst>
                <a:tab pos="396875" algn="l"/>
              </a:tabLst>
            </a:pPr>
            <a:r>
              <a:rPr dirty="0" spc="-5">
                <a:latin typeface="Franklin Gothic Book"/>
                <a:cs typeface="Franklin Gothic Book"/>
              </a:rPr>
              <a:t>Bret</a:t>
            </a:r>
            <a:r>
              <a:rPr dirty="0" spc="20">
                <a:latin typeface="Franklin Gothic Book"/>
                <a:cs typeface="Franklin Gothic Book"/>
              </a:rPr>
              <a:t> </a:t>
            </a:r>
            <a:r>
              <a:rPr dirty="0" spc="-15">
                <a:latin typeface="Franklin Gothic Book"/>
                <a:cs typeface="Franklin Gothic Book"/>
              </a:rPr>
              <a:t>Pettichord</a:t>
            </a:r>
            <a:r>
              <a:rPr dirty="0" spc="20">
                <a:latin typeface="Franklin Gothic Book"/>
                <a:cs typeface="Franklin Gothic Book"/>
              </a:rPr>
              <a:t> </a:t>
            </a:r>
            <a:r>
              <a:rPr dirty="0"/>
              <a:t>在</a:t>
            </a:r>
            <a:r>
              <a:rPr dirty="0">
                <a:latin typeface="Franklin Gothic Book"/>
                <a:cs typeface="Franklin Gothic Book"/>
              </a:rPr>
              <a:t>&lt;&lt;</a:t>
            </a:r>
            <a:r>
              <a:rPr dirty="0"/>
              <a:t>自动化测试的</a:t>
            </a:r>
            <a:r>
              <a:rPr dirty="0">
                <a:latin typeface="Franklin Gothic Book"/>
                <a:cs typeface="Franklin Gothic Book"/>
              </a:rPr>
              <a:t>7</a:t>
            </a:r>
            <a:r>
              <a:rPr dirty="0"/>
              <a:t>个</a:t>
            </a:r>
            <a:r>
              <a:rPr dirty="0" spc="-15"/>
              <a:t>步</a:t>
            </a:r>
            <a:r>
              <a:rPr dirty="0"/>
              <a:t>骤</a:t>
            </a:r>
            <a:r>
              <a:rPr dirty="0">
                <a:latin typeface="Franklin Gothic Book"/>
                <a:cs typeface="Franklin Gothic Book"/>
              </a:rPr>
              <a:t>&gt;&gt;</a:t>
            </a:r>
            <a:r>
              <a:rPr dirty="0"/>
              <a:t>中</a:t>
            </a:r>
            <a:r>
              <a:rPr dirty="0" spc="-15"/>
              <a:t>说</a:t>
            </a:r>
            <a:r>
              <a:rPr dirty="0"/>
              <a:t>：“</a:t>
            </a:r>
            <a:r>
              <a:rPr dirty="0" spc="-15"/>
              <a:t>我</a:t>
            </a:r>
            <a:r>
              <a:rPr dirty="0"/>
              <a:t>们对</a:t>
            </a:r>
            <a:r>
              <a:rPr dirty="0" spc="-15"/>
              <a:t>自</a:t>
            </a:r>
            <a:r>
              <a:rPr dirty="0"/>
              <a:t>动化</a:t>
            </a:r>
            <a:r>
              <a:rPr dirty="0" spc="-15"/>
              <a:t>测</a:t>
            </a:r>
            <a:r>
              <a:rPr dirty="0"/>
              <a:t>试充</a:t>
            </a:r>
            <a:r>
              <a:rPr dirty="0" spc="-15"/>
              <a:t>满</a:t>
            </a:r>
            <a:r>
              <a:rPr dirty="0"/>
              <a:t>了 希望，然而，自动化测</a:t>
            </a:r>
            <a:r>
              <a:rPr dirty="0" spc="-10"/>
              <a:t>试</a:t>
            </a:r>
            <a:r>
              <a:rPr dirty="0"/>
              <a:t>却经</a:t>
            </a:r>
            <a:r>
              <a:rPr dirty="0" spc="-10"/>
              <a:t>常</a:t>
            </a:r>
            <a:r>
              <a:rPr dirty="0"/>
              <a:t>带给</a:t>
            </a:r>
            <a:r>
              <a:rPr dirty="0" spc="-10"/>
              <a:t>我</a:t>
            </a:r>
            <a:r>
              <a:rPr dirty="0"/>
              <a:t>们沮</a:t>
            </a:r>
            <a:r>
              <a:rPr dirty="0" spc="-10"/>
              <a:t>丧</a:t>
            </a:r>
            <a:r>
              <a:rPr dirty="0"/>
              <a:t>和失</a:t>
            </a:r>
            <a:r>
              <a:rPr dirty="0" spc="-10"/>
              <a:t>望</a:t>
            </a:r>
            <a:r>
              <a:rPr dirty="0"/>
              <a:t>；虽</a:t>
            </a:r>
            <a:r>
              <a:rPr dirty="0" spc="-10"/>
              <a:t>然</a:t>
            </a:r>
            <a:r>
              <a:rPr dirty="0"/>
              <a:t>，自</a:t>
            </a:r>
            <a:r>
              <a:rPr dirty="0" spc="-10"/>
              <a:t>动</a:t>
            </a:r>
            <a:r>
              <a:rPr dirty="0"/>
              <a:t>化测</a:t>
            </a:r>
            <a:r>
              <a:rPr dirty="0" spc="-10"/>
              <a:t>试</a:t>
            </a:r>
            <a:r>
              <a:rPr dirty="0"/>
              <a:t>可以把 我们从困难的环境中解</a:t>
            </a:r>
            <a:r>
              <a:rPr dirty="0" spc="-15"/>
              <a:t>放</a:t>
            </a:r>
            <a:r>
              <a:rPr dirty="0"/>
              <a:t>出来</a:t>
            </a:r>
            <a:r>
              <a:rPr dirty="0" spc="-15"/>
              <a:t>，</a:t>
            </a:r>
            <a:r>
              <a:rPr dirty="0"/>
              <a:t>在实</a:t>
            </a:r>
            <a:r>
              <a:rPr dirty="0" spc="-15"/>
              <a:t>施</a:t>
            </a:r>
            <a:r>
              <a:rPr dirty="0"/>
              <a:t>自动</a:t>
            </a:r>
            <a:r>
              <a:rPr dirty="0" spc="-15"/>
              <a:t>化</a:t>
            </a:r>
            <a:r>
              <a:rPr dirty="0"/>
              <a:t>测试</a:t>
            </a:r>
            <a:r>
              <a:rPr dirty="0" spc="-15"/>
              <a:t>解</a:t>
            </a:r>
            <a:r>
              <a:rPr dirty="0"/>
              <a:t>决问</a:t>
            </a:r>
            <a:r>
              <a:rPr dirty="0" spc="-15"/>
              <a:t>题</a:t>
            </a:r>
            <a:r>
              <a:rPr dirty="0"/>
              <a:t>的同</a:t>
            </a:r>
            <a:r>
              <a:rPr dirty="0" spc="-15"/>
              <a:t>时</a:t>
            </a:r>
            <a:r>
              <a:rPr dirty="0"/>
              <a:t>，又</a:t>
            </a:r>
            <a:r>
              <a:rPr dirty="0" spc="-15"/>
              <a:t>带</a:t>
            </a:r>
            <a:r>
              <a:rPr dirty="0"/>
              <a:t>来同样 多的问题”</a:t>
            </a:r>
          </a:p>
          <a:p>
            <a:pPr algn="just" marL="396240" indent="-384175">
              <a:lnSpc>
                <a:spcPts val="2335"/>
              </a:lnSpc>
              <a:spcBef>
                <a:spcPts val="104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自动化测试节省人力，</a:t>
            </a:r>
            <a:r>
              <a:rPr dirty="0" spc="-15"/>
              <a:t>节</a:t>
            </a:r>
            <a:r>
              <a:rPr dirty="0"/>
              <a:t>省时</a:t>
            </a:r>
            <a:r>
              <a:rPr dirty="0" spc="-15"/>
              <a:t>间</a:t>
            </a:r>
            <a:r>
              <a:rPr dirty="0"/>
              <a:t>，得</a:t>
            </a:r>
            <a:r>
              <a:rPr dirty="0" spc="-15"/>
              <a:t>到</a:t>
            </a:r>
            <a:r>
              <a:rPr dirty="0"/>
              <a:t>的数</a:t>
            </a:r>
            <a:r>
              <a:rPr dirty="0" spc="-15"/>
              <a:t>据</a:t>
            </a:r>
            <a:r>
              <a:rPr dirty="0"/>
              <a:t>更精</a:t>
            </a:r>
            <a:r>
              <a:rPr dirty="0" spc="-15"/>
              <a:t>确</a:t>
            </a:r>
            <a:r>
              <a:rPr dirty="0"/>
              <a:t>些，</a:t>
            </a:r>
            <a:r>
              <a:rPr dirty="0" spc="-15"/>
              <a:t>而</a:t>
            </a:r>
            <a:r>
              <a:rPr dirty="0"/>
              <a:t>且操</a:t>
            </a:r>
            <a:r>
              <a:rPr dirty="0" spc="-15"/>
              <a:t>作</a:t>
            </a:r>
            <a:r>
              <a:rPr dirty="0"/>
              <a:t>的可</a:t>
            </a:r>
            <a:r>
              <a:rPr dirty="0" spc="-15"/>
              <a:t>重</a:t>
            </a:r>
            <a:r>
              <a:rPr dirty="0"/>
              <a:t>复性和</a:t>
            </a:r>
          </a:p>
          <a:p>
            <a:pPr algn="just" marL="396240">
              <a:lnSpc>
                <a:spcPts val="2335"/>
              </a:lnSpc>
            </a:pPr>
            <a:r>
              <a:rPr dirty="0" spc="-5">
                <a:latin typeface="Franklin Gothic Book"/>
                <a:cs typeface="Franklin Gothic Book"/>
              </a:rPr>
              <a:t>Bug</a:t>
            </a:r>
            <a:r>
              <a:rPr dirty="0" spc="15">
                <a:latin typeface="Franklin Gothic Book"/>
                <a:cs typeface="Franklin Gothic Book"/>
              </a:rPr>
              <a:t> </a:t>
            </a:r>
            <a:r>
              <a:rPr dirty="0"/>
              <a:t>的可重现性更强一些</a:t>
            </a:r>
            <a:r>
              <a:rPr dirty="0" spc="-15"/>
              <a:t>，</a:t>
            </a:r>
            <a:r>
              <a:rPr dirty="0"/>
              <a:t>而软</a:t>
            </a:r>
            <a:r>
              <a:rPr dirty="0" spc="-15"/>
              <a:t>件</a:t>
            </a:r>
            <a:r>
              <a:rPr dirty="0"/>
              <a:t>行业</a:t>
            </a:r>
            <a:r>
              <a:rPr dirty="0" spc="-15"/>
              <a:t>的</a:t>
            </a:r>
            <a:r>
              <a:rPr dirty="0"/>
              <a:t>测试</a:t>
            </a:r>
            <a:r>
              <a:rPr dirty="0" spc="-15"/>
              <a:t>有</a:t>
            </a:r>
            <a:r>
              <a:rPr dirty="0"/>
              <a:t>节约</a:t>
            </a:r>
            <a:r>
              <a:rPr dirty="0" spc="-15"/>
              <a:t>成</a:t>
            </a:r>
            <a:r>
              <a:rPr dirty="0"/>
              <a:t>本，</a:t>
            </a:r>
            <a:r>
              <a:rPr dirty="0" spc="-15"/>
              <a:t>提</a:t>
            </a:r>
            <a:r>
              <a:rPr dirty="0"/>
              <a:t>高效</a:t>
            </a:r>
            <a:r>
              <a:rPr dirty="0" spc="-15"/>
              <a:t>率</a:t>
            </a:r>
            <a:r>
              <a:rPr dirty="0"/>
              <a:t>的需求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398000" cy="23488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测试工具可以从两个不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去分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根据测试方法不同，自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白盒测试工具、黑盒测试工具</a:t>
            </a:r>
            <a:endParaRPr sz="18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根据测试的对象和目的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分为：</a:t>
            </a:r>
            <a:endParaRPr sz="2100">
              <a:latin typeface="宋体"/>
              <a:cs typeface="宋体"/>
            </a:endParaRPr>
          </a:p>
          <a:p>
            <a:pPr algn="just" lvl="2" marL="1384300" marR="5080" indent="-384175">
              <a:lnSpc>
                <a:spcPct val="94000"/>
              </a:lnSpc>
              <a:spcBef>
                <a:spcPts val="69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单元测试工具、功能测试工具、负载测试工具、性能测试工具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800" spc="-20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测试工具、 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数据库测试工具、回归测试工具、嵌入式测试工具、页面链接测试工具、测试设 计与开发工具、测试执行和评估工具、测试管理工具等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653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自动化测试工具与软件开发周期的</a:t>
            </a:r>
            <a:r>
              <a:rPr dirty="0"/>
              <a:t>关</a:t>
            </a:r>
            <a:r>
              <a:rPr dirty="0" spc="-5"/>
              <a:t>系</a:t>
            </a:r>
          </a:p>
        </p:txBody>
      </p:sp>
      <p:sp>
        <p:nvSpPr>
          <p:cNvPr id="3" name="object 3"/>
          <p:cNvSpPr/>
          <p:nvPr/>
        </p:nvSpPr>
        <p:spPr>
          <a:xfrm>
            <a:off x="2653910" y="1734826"/>
            <a:ext cx="6797675" cy="3809365"/>
          </a:xfrm>
          <a:custGeom>
            <a:avLst/>
            <a:gdLst/>
            <a:ahLst/>
            <a:cxnLst/>
            <a:rect l="l" t="t" r="r" b="b"/>
            <a:pathLst>
              <a:path w="6797675" h="3809365">
                <a:moveTo>
                  <a:pt x="6677680" y="0"/>
                </a:moveTo>
                <a:lnTo>
                  <a:pt x="196401" y="0"/>
                </a:lnTo>
                <a:lnTo>
                  <a:pt x="151368" y="5122"/>
                </a:lnTo>
                <a:lnTo>
                  <a:pt x="110029" y="19714"/>
                </a:lnTo>
                <a:lnTo>
                  <a:pt x="73563" y="42609"/>
                </a:lnTo>
                <a:lnTo>
                  <a:pt x="43148" y="72643"/>
                </a:lnTo>
                <a:lnTo>
                  <a:pt x="19963" y="108650"/>
                </a:lnTo>
                <a:lnTo>
                  <a:pt x="5187" y="149466"/>
                </a:lnTo>
                <a:lnTo>
                  <a:pt x="0" y="193925"/>
                </a:lnTo>
                <a:lnTo>
                  <a:pt x="0" y="3647594"/>
                </a:lnTo>
                <a:lnTo>
                  <a:pt x="5187" y="3692083"/>
                </a:lnTo>
                <a:lnTo>
                  <a:pt x="19962" y="3732923"/>
                </a:lnTo>
                <a:lnTo>
                  <a:pt x="43147" y="3768949"/>
                </a:lnTo>
                <a:lnTo>
                  <a:pt x="73562" y="3798996"/>
                </a:lnTo>
                <a:lnTo>
                  <a:pt x="89940" y="3809283"/>
                </a:lnTo>
                <a:lnTo>
                  <a:pt x="6797376" y="40661"/>
                </a:lnTo>
                <a:lnTo>
                  <a:pt x="6764017" y="19714"/>
                </a:lnTo>
                <a:lnTo>
                  <a:pt x="6722690" y="5122"/>
                </a:lnTo>
                <a:lnTo>
                  <a:pt x="667768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3910" y="1734826"/>
            <a:ext cx="6797675" cy="3809365"/>
          </a:xfrm>
          <a:custGeom>
            <a:avLst/>
            <a:gdLst/>
            <a:ahLst/>
            <a:cxnLst/>
            <a:rect l="l" t="t" r="r" b="b"/>
            <a:pathLst>
              <a:path w="6797675" h="3809365">
                <a:moveTo>
                  <a:pt x="6797376" y="40661"/>
                </a:moveTo>
                <a:lnTo>
                  <a:pt x="6764017" y="19714"/>
                </a:lnTo>
                <a:lnTo>
                  <a:pt x="6722690" y="5122"/>
                </a:lnTo>
                <a:lnTo>
                  <a:pt x="6677680" y="0"/>
                </a:lnTo>
                <a:lnTo>
                  <a:pt x="196401" y="0"/>
                </a:lnTo>
                <a:lnTo>
                  <a:pt x="151368" y="5122"/>
                </a:lnTo>
                <a:lnTo>
                  <a:pt x="110029" y="19714"/>
                </a:lnTo>
                <a:lnTo>
                  <a:pt x="73563" y="42609"/>
                </a:lnTo>
                <a:lnTo>
                  <a:pt x="43148" y="72643"/>
                </a:lnTo>
                <a:lnTo>
                  <a:pt x="19963" y="108650"/>
                </a:lnTo>
                <a:lnTo>
                  <a:pt x="5187" y="149466"/>
                </a:lnTo>
                <a:lnTo>
                  <a:pt x="0" y="193925"/>
                </a:lnTo>
                <a:lnTo>
                  <a:pt x="0" y="3647594"/>
                </a:lnTo>
                <a:lnTo>
                  <a:pt x="5187" y="3692083"/>
                </a:lnTo>
                <a:lnTo>
                  <a:pt x="19962" y="3732923"/>
                </a:lnTo>
                <a:lnTo>
                  <a:pt x="43147" y="3768949"/>
                </a:lnTo>
                <a:lnTo>
                  <a:pt x="73562" y="3798996"/>
                </a:lnTo>
                <a:lnTo>
                  <a:pt x="89940" y="3809283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1328" y="1890049"/>
            <a:ext cx="3170555" cy="1784985"/>
          </a:xfrm>
          <a:custGeom>
            <a:avLst/>
            <a:gdLst/>
            <a:ahLst/>
            <a:cxnLst/>
            <a:rect l="l" t="t" r="r" b="b"/>
            <a:pathLst>
              <a:path w="3170554" h="1784985">
                <a:moveTo>
                  <a:pt x="3142330" y="0"/>
                </a:moveTo>
                <a:lnTo>
                  <a:pt x="196369" y="0"/>
                </a:lnTo>
                <a:lnTo>
                  <a:pt x="151315" y="5122"/>
                </a:lnTo>
                <a:lnTo>
                  <a:pt x="109971" y="19714"/>
                </a:lnTo>
                <a:lnTo>
                  <a:pt x="73512" y="42609"/>
                </a:lnTo>
                <a:lnTo>
                  <a:pt x="43111" y="72643"/>
                </a:lnTo>
                <a:lnTo>
                  <a:pt x="19943" y="108650"/>
                </a:lnTo>
                <a:lnTo>
                  <a:pt x="5181" y="149466"/>
                </a:lnTo>
                <a:lnTo>
                  <a:pt x="0" y="193925"/>
                </a:lnTo>
                <a:lnTo>
                  <a:pt x="0" y="1784493"/>
                </a:lnTo>
                <a:lnTo>
                  <a:pt x="3170384" y="3189"/>
                </a:lnTo>
                <a:lnTo>
                  <a:pt x="3142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71328" y="1890049"/>
            <a:ext cx="3170555" cy="1784985"/>
          </a:xfrm>
          <a:custGeom>
            <a:avLst/>
            <a:gdLst/>
            <a:ahLst/>
            <a:cxnLst/>
            <a:rect l="l" t="t" r="r" b="b"/>
            <a:pathLst>
              <a:path w="3170554" h="1784985">
                <a:moveTo>
                  <a:pt x="3170384" y="3189"/>
                </a:moveTo>
                <a:lnTo>
                  <a:pt x="3142330" y="0"/>
                </a:lnTo>
                <a:lnTo>
                  <a:pt x="196369" y="0"/>
                </a:lnTo>
                <a:lnTo>
                  <a:pt x="151315" y="5122"/>
                </a:lnTo>
                <a:lnTo>
                  <a:pt x="109971" y="19714"/>
                </a:lnTo>
                <a:lnTo>
                  <a:pt x="73512" y="42609"/>
                </a:lnTo>
                <a:lnTo>
                  <a:pt x="43111" y="72643"/>
                </a:lnTo>
                <a:lnTo>
                  <a:pt x="19943" y="108650"/>
                </a:lnTo>
                <a:lnTo>
                  <a:pt x="5181" y="149466"/>
                </a:lnTo>
                <a:lnTo>
                  <a:pt x="0" y="193925"/>
                </a:lnTo>
                <a:lnTo>
                  <a:pt x="0" y="1784493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31891" y="1967592"/>
            <a:ext cx="1969135" cy="1111250"/>
          </a:xfrm>
          <a:custGeom>
            <a:avLst/>
            <a:gdLst/>
            <a:ahLst/>
            <a:cxnLst/>
            <a:rect l="l" t="t" r="r" b="b"/>
            <a:pathLst>
              <a:path w="1969134" h="1111250">
                <a:moveTo>
                  <a:pt x="1924616" y="0"/>
                </a:moveTo>
                <a:lnTo>
                  <a:pt x="196369" y="0"/>
                </a:lnTo>
                <a:lnTo>
                  <a:pt x="151315" y="5123"/>
                </a:lnTo>
                <a:lnTo>
                  <a:pt x="109971" y="19717"/>
                </a:lnTo>
                <a:lnTo>
                  <a:pt x="73512" y="42620"/>
                </a:lnTo>
                <a:lnTo>
                  <a:pt x="43111" y="72668"/>
                </a:lnTo>
                <a:lnTo>
                  <a:pt x="19943" y="108700"/>
                </a:lnTo>
                <a:lnTo>
                  <a:pt x="5181" y="149552"/>
                </a:lnTo>
                <a:lnTo>
                  <a:pt x="0" y="194062"/>
                </a:lnTo>
                <a:lnTo>
                  <a:pt x="0" y="1111065"/>
                </a:lnTo>
                <a:lnTo>
                  <a:pt x="1968589" y="4999"/>
                </a:lnTo>
                <a:lnTo>
                  <a:pt x="1924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1891" y="1967592"/>
            <a:ext cx="1969135" cy="1111250"/>
          </a:xfrm>
          <a:custGeom>
            <a:avLst/>
            <a:gdLst/>
            <a:ahLst/>
            <a:cxnLst/>
            <a:rect l="l" t="t" r="r" b="b"/>
            <a:pathLst>
              <a:path w="1969134" h="1111250">
                <a:moveTo>
                  <a:pt x="1968589" y="4999"/>
                </a:moveTo>
                <a:lnTo>
                  <a:pt x="1924616" y="0"/>
                </a:lnTo>
                <a:lnTo>
                  <a:pt x="196369" y="0"/>
                </a:lnTo>
                <a:lnTo>
                  <a:pt x="151315" y="5123"/>
                </a:lnTo>
                <a:lnTo>
                  <a:pt x="109971" y="19717"/>
                </a:lnTo>
                <a:lnTo>
                  <a:pt x="73512" y="42620"/>
                </a:lnTo>
                <a:lnTo>
                  <a:pt x="43111" y="72668"/>
                </a:lnTo>
                <a:lnTo>
                  <a:pt x="19943" y="108700"/>
                </a:lnTo>
                <a:lnTo>
                  <a:pt x="5181" y="149552"/>
                </a:lnTo>
                <a:lnTo>
                  <a:pt x="0" y="194062"/>
                </a:lnTo>
                <a:lnTo>
                  <a:pt x="0" y="1111065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3388" y="4722745"/>
            <a:ext cx="432434" cy="243204"/>
          </a:xfrm>
          <a:custGeom>
            <a:avLst/>
            <a:gdLst/>
            <a:ahLst/>
            <a:cxnLst/>
            <a:rect l="l" t="t" r="r" b="b"/>
            <a:pathLst>
              <a:path w="432435" h="243204">
                <a:moveTo>
                  <a:pt x="432337" y="0"/>
                </a:moveTo>
                <a:lnTo>
                  <a:pt x="196411" y="0"/>
                </a:lnTo>
                <a:lnTo>
                  <a:pt x="151376" y="5124"/>
                </a:lnTo>
                <a:lnTo>
                  <a:pt x="110035" y="19721"/>
                </a:lnTo>
                <a:lnTo>
                  <a:pt x="73566" y="42625"/>
                </a:lnTo>
                <a:lnTo>
                  <a:pt x="43149" y="72672"/>
                </a:lnTo>
                <a:lnTo>
                  <a:pt x="19963" y="108697"/>
                </a:lnTo>
                <a:lnTo>
                  <a:pt x="5187" y="149535"/>
                </a:lnTo>
                <a:lnTo>
                  <a:pt x="0" y="194021"/>
                </a:lnTo>
                <a:lnTo>
                  <a:pt x="0" y="242911"/>
                </a:lnTo>
                <a:lnTo>
                  <a:pt x="432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3388" y="4722745"/>
            <a:ext cx="432434" cy="243204"/>
          </a:xfrm>
          <a:custGeom>
            <a:avLst/>
            <a:gdLst/>
            <a:ahLst/>
            <a:cxnLst/>
            <a:rect l="l" t="t" r="r" b="b"/>
            <a:pathLst>
              <a:path w="432435" h="243204">
                <a:moveTo>
                  <a:pt x="432337" y="0"/>
                </a:moveTo>
                <a:lnTo>
                  <a:pt x="196411" y="0"/>
                </a:lnTo>
                <a:lnTo>
                  <a:pt x="151376" y="5124"/>
                </a:lnTo>
                <a:lnTo>
                  <a:pt x="110035" y="19721"/>
                </a:lnTo>
                <a:lnTo>
                  <a:pt x="73566" y="42625"/>
                </a:lnTo>
                <a:lnTo>
                  <a:pt x="43149" y="72672"/>
                </a:lnTo>
                <a:lnTo>
                  <a:pt x="19963" y="108697"/>
                </a:lnTo>
                <a:lnTo>
                  <a:pt x="5187" y="149535"/>
                </a:lnTo>
                <a:lnTo>
                  <a:pt x="0" y="194021"/>
                </a:lnTo>
                <a:lnTo>
                  <a:pt x="0" y="242911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3106" y="1890049"/>
            <a:ext cx="2239010" cy="2716530"/>
          </a:xfrm>
          <a:custGeom>
            <a:avLst/>
            <a:gdLst/>
            <a:ahLst/>
            <a:cxnLst/>
            <a:rect l="l" t="t" r="r" b="b"/>
            <a:pathLst>
              <a:path w="2239010" h="2716529">
                <a:moveTo>
                  <a:pt x="2042604" y="0"/>
                </a:moveTo>
                <a:lnTo>
                  <a:pt x="196411" y="0"/>
                </a:lnTo>
                <a:lnTo>
                  <a:pt x="151376" y="5122"/>
                </a:lnTo>
                <a:lnTo>
                  <a:pt x="110035" y="19714"/>
                </a:lnTo>
                <a:lnTo>
                  <a:pt x="73566" y="42609"/>
                </a:lnTo>
                <a:lnTo>
                  <a:pt x="43149" y="72643"/>
                </a:lnTo>
                <a:lnTo>
                  <a:pt x="19963" y="108650"/>
                </a:lnTo>
                <a:lnTo>
                  <a:pt x="5187" y="149466"/>
                </a:lnTo>
                <a:lnTo>
                  <a:pt x="0" y="193925"/>
                </a:lnTo>
                <a:lnTo>
                  <a:pt x="0" y="2522251"/>
                </a:lnTo>
                <a:lnTo>
                  <a:pt x="5187" y="2566741"/>
                </a:lnTo>
                <a:lnTo>
                  <a:pt x="19963" y="2607581"/>
                </a:lnTo>
                <a:lnTo>
                  <a:pt x="43149" y="2643606"/>
                </a:lnTo>
                <a:lnTo>
                  <a:pt x="73566" y="2673651"/>
                </a:lnTo>
                <a:lnTo>
                  <a:pt x="110035" y="2696553"/>
                </a:lnTo>
                <a:lnTo>
                  <a:pt x="151376" y="2711149"/>
                </a:lnTo>
                <a:lnTo>
                  <a:pt x="196411" y="2716272"/>
                </a:lnTo>
                <a:lnTo>
                  <a:pt x="1169806" y="2716286"/>
                </a:lnTo>
                <a:lnTo>
                  <a:pt x="2238974" y="2115566"/>
                </a:lnTo>
                <a:lnTo>
                  <a:pt x="2238974" y="193925"/>
                </a:lnTo>
                <a:lnTo>
                  <a:pt x="2233785" y="149466"/>
                </a:lnTo>
                <a:lnTo>
                  <a:pt x="2219006" y="108650"/>
                </a:lnTo>
                <a:lnTo>
                  <a:pt x="2195818" y="72643"/>
                </a:lnTo>
                <a:lnTo>
                  <a:pt x="2165403" y="42609"/>
                </a:lnTo>
                <a:lnTo>
                  <a:pt x="2128941" y="19714"/>
                </a:lnTo>
                <a:lnTo>
                  <a:pt x="2087614" y="5122"/>
                </a:lnTo>
                <a:lnTo>
                  <a:pt x="2042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3107" y="1890049"/>
            <a:ext cx="2239010" cy="2716530"/>
          </a:xfrm>
          <a:custGeom>
            <a:avLst/>
            <a:gdLst/>
            <a:ahLst/>
            <a:cxnLst/>
            <a:rect l="l" t="t" r="r" b="b"/>
            <a:pathLst>
              <a:path w="2239010" h="2716529">
                <a:moveTo>
                  <a:pt x="2238974" y="2115566"/>
                </a:moveTo>
                <a:lnTo>
                  <a:pt x="2238974" y="193925"/>
                </a:lnTo>
                <a:lnTo>
                  <a:pt x="2233785" y="149466"/>
                </a:lnTo>
                <a:lnTo>
                  <a:pt x="2219006" y="108650"/>
                </a:lnTo>
                <a:lnTo>
                  <a:pt x="2195818" y="72643"/>
                </a:lnTo>
                <a:lnTo>
                  <a:pt x="2165403" y="42609"/>
                </a:lnTo>
                <a:lnTo>
                  <a:pt x="2128941" y="19714"/>
                </a:lnTo>
                <a:lnTo>
                  <a:pt x="2087615" y="5122"/>
                </a:lnTo>
                <a:lnTo>
                  <a:pt x="2042604" y="0"/>
                </a:lnTo>
                <a:lnTo>
                  <a:pt x="196411" y="0"/>
                </a:lnTo>
                <a:lnTo>
                  <a:pt x="151376" y="5122"/>
                </a:lnTo>
                <a:lnTo>
                  <a:pt x="110035" y="19714"/>
                </a:lnTo>
                <a:lnTo>
                  <a:pt x="73566" y="42609"/>
                </a:lnTo>
                <a:lnTo>
                  <a:pt x="43149" y="72643"/>
                </a:lnTo>
                <a:lnTo>
                  <a:pt x="19963" y="108650"/>
                </a:lnTo>
                <a:lnTo>
                  <a:pt x="5187" y="149466"/>
                </a:lnTo>
                <a:lnTo>
                  <a:pt x="0" y="193925"/>
                </a:lnTo>
                <a:lnTo>
                  <a:pt x="0" y="2522251"/>
                </a:lnTo>
                <a:lnTo>
                  <a:pt x="5187" y="2566741"/>
                </a:lnTo>
                <a:lnTo>
                  <a:pt x="19963" y="2607581"/>
                </a:lnTo>
                <a:lnTo>
                  <a:pt x="43149" y="2643606"/>
                </a:lnTo>
                <a:lnTo>
                  <a:pt x="73566" y="2673651"/>
                </a:lnTo>
                <a:lnTo>
                  <a:pt x="110035" y="2696553"/>
                </a:lnTo>
                <a:lnTo>
                  <a:pt x="151376" y="2711149"/>
                </a:lnTo>
                <a:lnTo>
                  <a:pt x="196411" y="2716272"/>
                </a:lnTo>
                <a:lnTo>
                  <a:pt x="1169806" y="2716286"/>
                </a:lnTo>
              </a:path>
            </a:pathLst>
          </a:custGeom>
          <a:ln w="3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49684" y="2200494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824835" y="0"/>
                </a:moveTo>
                <a:lnTo>
                  <a:pt x="78575" y="0"/>
                </a:lnTo>
                <a:lnTo>
                  <a:pt x="23027" y="22719"/>
                </a:lnTo>
                <a:lnTo>
                  <a:pt x="0" y="77542"/>
                </a:lnTo>
                <a:lnTo>
                  <a:pt x="0" y="387988"/>
                </a:lnTo>
                <a:lnTo>
                  <a:pt x="23027" y="442811"/>
                </a:lnTo>
                <a:lnTo>
                  <a:pt x="78575" y="465531"/>
                </a:lnTo>
                <a:lnTo>
                  <a:pt x="616613" y="465531"/>
                </a:lnTo>
                <a:lnTo>
                  <a:pt x="903411" y="304391"/>
                </a:lnTo>
                <a:lnTo>
                  <a:pt x="903411" y="77542"/>
                </a:lnTo>
                <a:lnTo>
                  <a:pt x="897231" y="47368"/>
                </a:lnTo>
                <a:lnTo>
                  <a:pt x="880384" y="22719"/>
                </a:lnTo>
                <a:lnTo>
                  <a:pt x="855406" y="6096"/>
                </a:lnTo>
                <a:lnTo>
                  <a:pt x="82483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28260" y="266602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8038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49685" y="2200494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903411" y="304391"/>
                </a:moveTo>
                <a:lnTo>
                  <a:pt x="903411" y="77542"/>
                </a:lnTo>
                <a:lnTo>
                  <a:pt x="897231" y="47368"/>
                </a:lnTo>
                <a:lnTo>
                  <a:pt x="880384" y="22719"/>
                </a:lnTo>
                <a:lnTo>
                  <a:pt x="855406" y="6096"/>
                </a:lnTo>
                <a:lnTo>
                  <a:pt x="824835" y="0"/>
                </a:lnTo>
                <a:lnTo>
                  <a:pt x="78575" y="0"/>
                </a:lnTo>
                <a:lnTo>
                  <a:pt x="48004" y="6096"/>
                </a:lnTo>
                <a:lnTo>
                  <a:pt x="23027" y="22719"/>
                </a:lnTo>
                <a:lnTo>
                  <a:pt x="6179" y="47368"/>
                </a:lnTo>
                <a:lnTo>
                  <a:pt x="0" y="77542"/>
                </a:lnTo>
                <a:lnTo>
                  <a:pt x="0" y="387988"/>
                </a:lnTo>
                <a:lnTo>
                  <a:pt x="6179" y="418162"/>
                </a:lnTo>
                <a:lnTo>
                  <a:pt x="23027" y="442811"/>
                </a:lnTo>
                <a:lnTo>
                  <a:pt x="48004" y="459434"/>
                </a:lnTo>
                <a:lnTo>
                  <a:pt x="78575" y="465531"/>
                </a:lnTo>
              </a:path>
            </a:pathLst>
          </a:custGeom>
          <a:ln w="9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14593" y="2260429"/>
            <a:ext cx="774065" cy="321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30">
                <a:latin typeface="宋体"/>
                <a:cs typeface="宋体"/>
              </a:rPr>
              <a:t>性能测试工具 仿真测试工具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89122" y="3170533"/>
            <a:ext cx="779780" cy="429895"/>
          </a:xfrm>
          <a:custGeom>
            <a:avLst/>
            <a:gdLst/>
            <a:ahLst/>
            <a:cxnLst/>
            <a:rect l="l" t="t" r="r" b="b"/>
            <a:pathLst>
              <a:path w="779779" h="429895">
                <a:moveTo>
                  <a:pt x="779247" y="0"/>
                </a:moveTo>
                <a:lnTo>
                  <a:pt x="78575" y="0"/>
                </a:lnTo>
                <a:lnTo>
                  <a:pt x="23027" y="22736"/>
                </a:lnTo>
                <a:lnTo>
                  <a:pt x="0" y="77679"/>
                </a:lnTo>
                <a:lnTo>
                  <a:pt x="0" y="388124"/>
                </a:lnTo>
                <a:lnTo>
                  <a:pt x="6179" y="418299"/>
                </a:lnTo>
                <a:lnTo>
                  <a:pt x="14108" y="429899"/>
                </a:lnTo>
                <a:lnTo>
                  <a:pt x="77924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89122" y="3170533"/>
            <a:ext cx="779780" cy="429895"/>
          </a:xfrm>
          <a:custGeom>
            <a:avLst/>
            <a:gdLst/>
            <a:ahLst/>
            <a:cxnLst/>
            <a:rect l="l" t="t" r="r" b="b"/>
            <a:pathLst>
              <a:path w="779779" h="429895">
                <a:moveTo>
                  <a:pt x="779247" y="0"/>
                </a:moveTo>
                <a:lnTo>
                  <a:pt x="78575" y="0"/>
                </a:lnTo>
                <a:lnTo>
                  <a:pt x="23027" y="22736"/>
                </a:lnTo>
                <a:lnTo>
                  <a:pt x="0" y="77679"/>
                </a:lnTo>
                <a:lnTo>
                  <a:pt x="0" y="388124"/>
                </a:lnTo>
                <a:lnTo>
                  <a:pt x="6179" y="418299"/>
                </a:lnTo>
                <a:lnTo>
                  <a:pt x="14108" y="429899"/>
                </a:lnTo>
              </a:path>
            </a:pathLst>
          </a:custGeom>
          <a:ln w="9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54031" y="3230468"/>
            <a:ext cx="524510" cy="321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25">
                <a:latin typeface="宋体"/>
                <a:cs typeface="宋体"/>
              </a:rPr>
              <a:t>测试执行 </a:t>
            </a:r>
            <a:r>
              <a:rPr dirty="0" sz="950" spc="30">
                <a:latin typeface="宋体"/>
                <a:cs typeface="宋体"/>
              </a:rPr>
              <a:t>结果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0956" y="3636201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824835" y="0"/>
                </a:moveTo>
                <a:lnTo>
                  <a:pt x="78561" y="0"/>
                </a:lnTo>
                <a:lnTo>
                  <a:pt x="23009" y="22736"/>
                </a:lnTo>
                <a:lnTo>
                  <a:pt x="0" y="77679"/>
                </a:lnTo>
                <a:lnTo>
                  <a:pt x="0" y="387988"/>
                </a:lnTo>
                <a:lnTo>
                  <a:pt x="23009" y="442931"/>
                </a:lnTo>
                <a:lnTo>
                  <a:pt x="78561" y="465667"/>
                </a:lnTo>
                <a:lnTo>
                  <a:pt x="824835" y="465667"/>
                </a:lnTo>
                <a:lnTo>
                  <a:pt x="855406" y="459569"/>
                </a:lnTo>
                <a:lnTo>
                  <a:pt x="880384" y="442931"/>
                </a:lnTo>
                <a:lnTo>
                  <a:pt x="897231" y="418242"/>
                </a:lnTo>
                <a:lnTo>
                  <a:pt x="903411" y="387988"/>
                </a:lnTo>
                <a:lnTo>
                  <a:pt x="903411" y="77679"/>
                </a:lnTo>
                <a:lnTo>
                  <a:pt x="897231" y="47425"/>
                </a:lnTo>
                <a:lnTo>
                  <a:pt x="880384" y="22736"/>
                </a:lnTo>
                <a:lnTo>
                  <a:pt x="855406" y="6098"/>
                </a:lnTo>
                <a:lnTo>
                  <a:pt x="82483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0956" y="3636201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78561" y="465667"/>
                </a:moveTo>
                <a:lnTo>
                  <a:pt x="824835" y="465667"/>
                </a:lnTo>
                <a:lnTo>
                  <a:pt x="880384" y="442931"/>
                </a:lnTo>
                <a:lnTo>
                  <a:pt x="903411" y="387988"/>
                </a:lnTo>
                <a:lnTo>
                  <a:pt x="903411" y="77679"/>
                </a:lnTo>
                <a:lnTo>
                  <a:pt x="880384" y="22736"/>
                </a:lnTo>
                <a:lnTo>
                  <a:pt x="824835" y="0"/>
                </a:lnTo>
                <a:lnTo>
                  <a:pt x="78561" y="0"/>
                </a:lnTo>
                <a:lnTo>
                  <a:pt x="47981" y="6098"/>
                </a:lnTo>
                <a:lnTo>
                  <a:pt x="23009" y="22736"/>
                </a:lnTo>
                <a:lnTo>
                  <a:pt x="6173" y="47425"/>
                </a:lnTo>
                <a:lnTo>
                  <a:pt x="0" y="77679"/>
                </a:lnTo>
                <a:lnTo>
                  <a:pt x="0" y="387988"/>
                </a:lnTo>
                <a:lnTo>
                  <a:pt x="6173" y="418242"/>
                </a:lnTo>
                <a:lnTo>
                  <a:pt x="23009" y="442931"/>
                </a:lnTo>
                <a:lnTo>
                  <a:pt x="47981" y="459569"/>
                </a:lnTo>
                <a:lnTo>
                  <a:pt x="78561" y="465667"/>
                </a:lnTo>
              </a:path>
            </a:pathLst>
          </a:custGeom>
          <a:ln w="9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79193" y="4834203"/>
            <a:ext cx="124296" cy="7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32312" y="2588482"/>
            <a:ext cx="1014094" cy="1774825"/>
          </a:xfrm>
          <a:custGeom>
            <a:avLst/>
            <a:gdLst/>
            <a:ahLst/>
            <a:cxnLst/>
            <a:rect l="l" t="t" r="r" b="b"/>
            <a:pathLst>
              <a:path w="1014095" h="1774825">
                <a:moveTo>
                  <a:pt x="0" y="0"/>
                </a:moveTo>
                <a:lnTo>
                  <a:pt x="1013946" y="1774374"/>
                </a:lnTo>
              </a:path>
            </a:pathLst>
          </a:custGeom>
          <a:ln w="9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1305" y="2200439"/>
            <a:ext cx="982344" cy="388620"/>
          </a:xfrm>
          <a:custGeom>
            <a:avLst/>
            <a:gdLst/>
            <a:ahLst/>
            <a:cxnLst/>
            <a:rect l="l" t="t" r="r" b="b"/>
            <a:pathLst>
              <a:path w="982345" h="388619">
                <a:moveTo>
                  <a:pt x="0" y="388042"/>
                </a:moveTo>
                <a:lnTo>
                  <a:pt x="982000" y="388042"/>
                </a:lnTo>
                <a:lnTo>
                  <a:pt x="982000" y="0"/>
                </a:lnTo>
                <a:lnTo>
                  <a:pt x="0" y="0"/>
                </a:lnTo>
                <a:lnTo>
                  <a:pt x="0" y="388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41305" y="2200439"/>
            <a:ext cx="982344" cy="388620"/>
          </a:xfrm>
          <a:prstGeom prst="rect">
            <a:avLst/>
          </a:prstGeom>
          <a:ln w="9894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615"/>
              </a:spcBef>
            </a:pPr>
            <a:r>
              <a:rPr dirty="0" sz="1300" spc="5">
                <a:latin typeface="宋体"/>
                <a:cs typeface="宋体"/>
              </a:rPr>
              <a:t>需求分析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51280" y="2161600"/>
            <a:ext cx="513080" cy="288290"/>
          </a:xfrm>
          <a:custGeom>
            <a:avLst/>
            <a:gdLst/>
            <a:ahLst/>
            <a:cxnLst/>
            <a:rect l="l" t="t" r="r" b="b"/>
            <a:pathLst>
              <a:path w="513079" h="288289">
                <a:moveTo>
                  <a:pt x="512799" y="0"/>
                </a:moveTo>
                <a:lnTo>
                  <a:pt x="0" y="0"/>
                </a:lnTo>
                <a:lnTo>
                  <a:pt x="0" y="288120"/>
                </a:lnTo>
                <a:lnTo>
                  <a:pt x="512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51281" y="2161600"/>
            <a:ext cx="513080" cy="288290"/>
          </a:xfrm>
          <a:custGeom>
            <a:avLst/>
            <a:gdLst/>
            <a:ahLst/>
            <a:cxnLst/>
            <a:rect l="l" t="t" r="r" b="b"/>
            <a:pathLst>
              <a:path w="513079" h="288289">
                <a:moveTo>
                  <a:pt x="512799" y="0"/>
                </a:moveTo>
                <a:lnTo>
                  <a:pt x="0" y="0"/>
                </a:lnTo>
                <a:lnTo>
                  <a:pt x="0" y="288120"/>
                </a:lnTo>
              </a:path>
            </a:pathLst>
          </a:custGeom>
          <a:ln w="9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397113" y="2227973"/>
            <a:ext cx="191770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5">
                <a:latin typeface="宋体"/>
                <a:cs typeface="宋体"/>
              </a:rPr>
              <a:t>确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2312" y="3054095"/>
            <a:ext cx="982344" cy="388620"/>
          </a:xfrm>
          <a:custGeom>
            <a:avLst/>
            <a:gdLst/>
            <a:ahLst/>
            <a:cxnLst/>
            <a:rect l="l" t="t" r="r" b="b"/>
            <a:pathLst>
              <a:path w="982345" h="388620">
                <a:moveTo>
                  <a:pt x="0" y="388042"/>
                </a:moveTo>
                <a:lnTo>
                  <a:pt x="982000" y="388042"/>
                </a:lnTo>
                <a:lnTo>
                  <a:pt x="982000" y="0"/>
                </a:lnTo>
                <a:lnTo>
                  <a:pt x="0" y="0"/>
                </a:lnTo>
                <a:lnTo>
                  <a:pt x="0" y="388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32312" y="3054095"/>
            <a:ext cx="982344" cy="388620"/>
          </a:xfrm>
          <a:prstGeom prst="rect">
            <a:avLst/>
          </a:prstGeom>
          <a:ln w="9894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615"/>
              </a:spcBef>
            </a:pPr>
            <a:r>
              <a:rPr dirty="0" sz="1300" spc="5">
                <a:latin typeface="宋体"/>
                <a:cs typeface="宋体"/>
              </a:rPr>
              <a:t>架构设计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23333" y="4024257"/>
            <a:ext cx="982344" cy="388620"/>
          </a:xfrm>
          <a:custGeom>
            <a:avLst/>
            <a:gdLst/>
            <a:ahLst/>
            <a:cxnLst/>
            <a:rect l="l" t="t" r="r" b="b"/>
            <a:pathLst>
              <a:path w="982345" h="388620">
                <a:moveTo>
                  <a:pt x="982000" y="0"/>
                </a:moveTo>
                <a:lnTo>
                  <a:pt x="0" y="0"/>
                </a:lnTo>
                <a:lnTo>
                  <a:pt x="0" y="388042"/>
                </a:lnTo>
                <a:lnTo>
                  <a:pt x="434925" y="388042"/>
                </a:lnTo>
                <a:lnTo>
                  <a:pt x="982000" y="80664"/>
                </a:lnTo>
                <a:lnTo>
                  <a:pt x="98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3333" y="4412300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 h="0">
                <a:moveTo>
                  <a:pt x="0" y="0"/>
                </a:moveTo>
                <a:lnTo>
                  <a:pt x="434925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23333" y="4024257"/>
            <a:ext cx="982344" cy="388620"/>
          </a:xfrm>
          <a:custGeom>
            <a:avLst/>
            <a:gdLst/>
            <a:ahLst/>
            <a:cxnLst/>
            <a:rect l="l" t="t" r="r" b="b"/>
            <a:pathLst>
              <a:path w="982345" h="388620">
                <a:moveTo>
                  <a:pt x="982000" y="80664"/>
                </a:moveTo>
                <a:lnTo>
                  <a:pt x="982000" y="0"/>
                </a:lnTo>
                <a:lnTo>
                  <a:pt x="0" y="0"/>
                </a:lnTo>
                <a:lnTo>
                  <a:pt x="0" y="388042"/>
                </a:lnTo>
              </a:path>
            </a:pathLst>
          </a:custGeom>
          <a:ln w="9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25823" y="3770123"/>
            <a:ext cx="1879600" cy="5435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30">
                <a:latin typeface="宋体"/>
                <a:cs typeface="宋体"/>
              </a:rPr>
              <a:t>测试设计工具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055370">
              <a:lnSpc>
                <a:spcPct val="100000"/>
              </a:lnSpc>
              <a:spcBef>
                <a:spcPts val="5"/>
              </a:spcBef>
            </a:pPr>
            <a:r>
              <a:rPr dirty="0" sz="1300" spc="5">
                <a:latin typeface="宋体"/>
                <a:cs typeface="宋体"/>
              </a:rPr>
              <a:t>详细设计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1387" y="4881250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824891" y="0"/>
                </a:moveTo>
                <a:lnTo>
                  <a:pt x="78561" y="0"/>
                </a:lnTo>
                <a:lnTo>
                  <a:pt x="23009" y="22732"/>
                </a:lnTo>
                <a:lnTo>
                  <a:pt x="0" y="77611"/>
                </a:lnTo>
                <a:lnTo>
                  <a:pt x="0" y="388042"/>
                </a:lnTo>
                <a:lnTo>
                  <a:pt x="23009" y="442921"/>
                </a:lnTo>
                <a:lnTo>
                  <a:pt x="78561" y="465654"/>
                </a:lnTo>
                <a:lnTo>
                  <a:pt x="303452" y="465654"/>
                </a:lnTo>
                <a:lnTo>
                  <a:pt x="903452" y="128539"/>
                </a:lnTo>
                <a:lnTo>
                  <a:pt x="903452" y="77611"/>
                </a:lnTo>
                <a:lnTo>
                  <a:pt x="897277" y="47402"/>
                </a:lnTo>
                <a:lnTo>
                  <a:pt x="880437" y="22732"/>
                </a:lnTo>
                <a:lnTo>
                  <a:pt x="855465" y="6099"/>
                </a:lnTo>
                <a:lnTo>
                  <a:pt x="82489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69949" y="534690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4891" y="0"/>
                </a:lnTo>
              </a:path>
            </a:pathLst>
          </a:custGeom>
          <a:ln w="32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91387" y="4881250"/>
            <a:ext cx="903605" cy="466090"/>
          </a:xfrm>
          <a:custGeom>
            <a:avLst/>
            <a:gdLst/>
            <a:ahLst/>
            <a:cxnLst/>
            <a:rect l="l" t="t" r="r" b="b"/>
            <a:pathLst>
              <a:path w="903604" h="466089">
                <a:moveTo>
                  <a:pt x="903452" y="128539"/>
                </a:moveTo>
                <a:lnTo>
                  <a:pt x="903452" y="77611"/>
                </a:lnTo>
                <a:lnTo>
                  <a:pt x="897277" y="47402"/>
                </a:lnTo>
                <a:lnTo>
                  <a:pt x="880437" y="22732"/>
                </a:lnTo>
                <a:lnTo>
                  <a:pt x="855465" y="6099"/>
                </a:lnTo>
                <a:lnTo>
                  <a:pt x="824891" y="0"/>
                </a:lnTo>
                <a:lnTo>
                  <a:pt x="78561" y="0"/>
                </a:lnTo>
                <a:lnTo>
                  <a:pt x="47981" y="6099"/>
                </a:lnTo>
                <a:lnTo>
                  <a:pt x="23009" y="22732"/>
                </a:lnTo>
                <a:lnTo>
                  <a:pt x="6173" y="47402"/>
                </a:lnTo>
                <a:lnTo>
                  <a:pt x="0" y="77611"/>
                </a:lnTo>
                <a:lnTo>
                  <a:pt x="0" y="388042"/>
                </a:lnTo>
                <a:lnTo>
                  <a:pt x="6173" y="418251"/>
                </a:lnTo>
                <a:lnTo>
                  <a:pt x="23009" y="442921"/>
                </a:lnTo>
                <a:lnTo>
                  <a:pt x="47981" y="459554"/>
                </a:lnTo>
                <a:lnTo>
                  <a:pt x="78561" y="465654"/>
                </a:lnTo>
              </a:path>
            </a:pathLst>
          </a:custGeom>
          <a:ln w="3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856268" y="5015131"/>
            <a:ext cx="774065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30">
                <a:latin typeface="宋体"/>
                <a:cs typeface="宋体"/>
              </a:rPr>
              <a:t>测试管理工具</a:t>
            </a:r>
            <a:endParaRPr sz="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白盒测试工具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3815"/>
            <a:ext cx="9406890" cy="48279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396240" marR="83820" indent="-384175">
              <a:lnSpc>
                <a:spcPct val="84000"/>
              </a:lnSpc>
              <a:spcBef>
                <a:spcPts val="45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白盒测试工具一般是针对被测源程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发现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故障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以定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到代码 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级。根据测试工具工作原理的不同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白盒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具可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为静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态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具和动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态测试工具。</a:t>
            </a:r>
            <a:endParaRPr sz="1900">
              <a:latin typeface="宋体"/>
              <a:cs typeface="宋体"/>
            </a:endParaRPr>
          </a:p>
          <a:p>
            <a:pPr marL="396240" marR="5080" indent="-384175">
              <a:lnSpc>
                <a:spcPts val="1920"/>
              </a:lnSpc>
              <a:spcBef>
                <a:spcPts val="11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静态测试工具</a:t>
            </a:r>
            <a:r>
              <a:rPr dirty="0" sz="1900" spc="-10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是在不执行程序的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况下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件的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性。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态分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主要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集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中在需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求文档、设计文档以及程序结构方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按照完成的职能不同，静态测试工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下几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类型：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代码审查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一致性检查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错误检查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接口分析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输入输出规格说明分析检查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数据流分析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类型分析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单元分析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复杂度分析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273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白盒测试工具（</a:t>
            </a:r>
            <a:r>
              <a:rPr dirty="0"/>
              <a:t>续</a:t>
            </a:r>
            <a:r>
              <a:rPr dirty="0" spc="-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640570" cy="38855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96240" marR="5080" indent="-384175">
              <a:lnSpc>
                <a:spcPct val="94000"/>
              </a:lnSpc>
              <a:spcBef>
                <a:spcPts val="2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动态测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是直接执行被测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提供测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。它需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运行被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  并设置断点，向代码生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的可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行文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中插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一些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测代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断点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一时刻 程序运行数据（对象属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、变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的值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），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确认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接口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盖率分 析、性能分析等性能。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态测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种类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功能确认与接口测试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覆盖测试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内存分析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常用的动态工具有：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Compuware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公司的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DevPartner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IBM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公司的</a:t>
            </a:r>
            <a:r>
              <a:rPr dirty="0" sz="2100" spc="-56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Rational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Purify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黑盒测试工具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187" rIns="0" bIns="0" rtlCol="0" vert="horz">
            <a:spAutoFit/>
          </a:bodyPr>
          <a:lstStyle/>
          <a:p>
            <a:pPr algn="just" marL="396240" marR="5080" indent="-384175">
              <a:lnSpc>
                <a:spcPct val="943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黑盒测试工具是在明确</a:t>
            </a:r>
            <a:r>
              <a:rPr dirty="0" spc="-15"/>
              <a:t>软</a:t>
            </a:r>
            <a:r>
              <a:rPr dirty="0"/>
              <a:t>件产</a:t>
            </a:r>
            <a:r>
              <a:rPr dirty="0" spc="-15"/>
              <a:t>品</a:t>
            </a:r>
            <a:r>
              <a:rPr dirty="0"/>
              <a:t>应具</a:t>
            </a:r>
            <a:r>
              <a:rPr dirty="0" spc="-15"/>
              <a:t>有</a:t>
            </a:r>
            <a:r>
              <a:rPr dirty="0"/>
              <a:t>的功</a:t>
            </a:r>
            <a:r>
              <a:rPr dirty="0" spc="-15"/>
              <a:t>能</a:t>
            </a:r>
            <a:r>
              <a:rPr dirty="0"/>
              <a:t>的条</a:t>
            </a:r>
            <a:r>
              <a:rPr dirty="0" spc="-15"/>
              <a:t>件</a:t>
            </a:r>
            <a:r>
              <a:rPr dirty="0"/>
              <a:t>下，</a:t>
            </a:r>
            <a:r>
              <a:rPr dirty="0" spc="-15"/>
              <a:t>完</a:t>
            </a:r>
            <a:r>
              <a:rPr dirty="0"/>
              <a:t>全不</a:t>
            </a:r>
            <a:r>
              <a:rPr dirty="0" spc="-15"/>
              <a:t>考</a:t>
            </a:r>
            <a:r>
              <a:rPr dirty="0"/>
              <a:t>虑被</a:t>
            </a:r>
            <a:r>
              <a:rPr dirty="0" spc="-15"/>
              <a:t>测</a:t>
            </a:r>
            <a:r>
              <a:rPr dirty="0"/>
              <a:t>程序的 内部结构和内部特性，</a:t>
            </a:r>
            <a:r>
              <a:rPr dirty="0" spc="-10"/>
              <a:t>通</a:t>
            </a:r>
            <a:r>
              <a:rPr dirty="0"/>
              <a:t>过测</a:t>
            </a:r>
            <a:r>
              <a:rPr dirty="0" spc="-10"/>
              <a:t>试</a:t>
            </a:r>
            <a:r>
              <a:rPr dirty="0"/>
              <a:t>来检</a:t>
            </a:r>
            <a:r>
              <a:rPr dirty="0" spc="-10"/>
              <a:t>验</a:t>
            </a:r>
            <a:r>
              <a:rPr dirty="0"/>
              <a:t>软件</a:t>
            </a:r>
            <a:r>
              <a:rPr dirty="0" spc="-10"/>
              <a:t>功</a:t>
            </a:r>
            <a:r>
              <a:rPr dirty="0"/>
              <a:t>能是</a:t>
            </a:r>
            <a:r>
              <a:rPr dirty="0" spc="-10"/>
              <a:t>否</a:t>
            </a:r>
            <a:r>
              <a:rPr dirty="0"/>
              <a:t>按照</a:t>
            </a:r>
            <a:r>
              <a:rPr dirty="0" spc="-10"/>
              <a:t>软</a:t>
            </a:r>
            <a:r>
              <a:rPr dirty="0"/>
              <a:t>件需</a:t>
            </a:r>
            <a:r>
              <a:rPr dirty="0" spc="-10"/>
              <a:t>求</a:t>
            </a:r>
            <a:r>
              <a:rPr dirty="0"/>
              <a:t>规格</a:t>
            </a:r>
            <a:r>
              <a:rPr dirty="0" spc="-10"/>
              <a:t>的</a:t>
            </a:r>
            <a:r>
              <a:rPr dirty="0"/>
              <a:t>说明正 常工作。</a:t>
            </a: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按照完成的职能不同，</a:t>
            </a:r>
            <a:r>
              <a:rPr dirty="0" spc="-15"/>
              <a:t>黑</a:t>
            </a:r>
            <a:r>
              <a:rPr dirty="0"/>
              <a:t>盒测</a:t>
            </a:r>
            <a:r>
              <a:rPr dirty="0" spc="-15"/>
              <a:t>试</a:t>
            </a:r>
            <a:r>
              <a:rPr dirty="0"/>
              <a:t>工具</a:t>
            </a:r>
            <a:r>
              <a:rPr dirty="0" spc="-15"/>
              <a:t>可</a:t>
            </a:r>
            <a:r>
              <a:rPr dirty="0"/>
              <a:t>以分</a:t>
            </a:r>
            <a:r>
              <a:rPr dirty="0" spc="-15"/>
              <a:t>为</a:t>
            </a:r>
            <a:r>
              <a:rPr dirty="0"/>
              <a:t>：</a:t>
            </a:r>
          </a:p>
          <a:p>
            <a:pPr algn="just"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功能测试工具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用于检测程序能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达到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期的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并正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运行。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性能测试工具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用于确定软件和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能。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常用的黑盒测试工具有：</a:t>
            </a:r>
          </a:p>
          <a:p>
            <a:pPr algn="just" lvl="1" marL="927100" indent="-384175">
              <a:lnSpc>
                <a:spcPct val="100000"/>
              </a:lnSpc>
              <a:spcBef>
                <a:spcPts val="450"/>
              </a:spcBef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Compuware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公司的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QACenter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IBM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公司的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Rational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TeamTest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273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测试设计与开发</a:t>
            </a:r>
            <a:r>
              <a:rPr dirty="0"/>
              <a:t>工</a:t>
            </a:r>
            <a:r>
              <a:rPr dirty="0" spc="-5"/>
              <a:t>具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042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测试设计是说明被测软</a:t>
            </a:r>
            <a:r>
              <a:rPr dirty="0" spc="-15"/>
              <a:t>件</a:t>
            </a:r>
            <a:r>
              <a:rPr dirty="0"/>
              <a:t>特征</a:t>
            </a:r>
            <a:r>
              <a:rPr dirty="0" spc="-15"/>
              <a:t>或</a:t>
            </a:r>
            <a:r>
              <a:rPr dirty="0"/>
              <a:t>特征</a:t>
            </a:r>
            <a:r>
              <a:rPr dirty="0" spc="-15"/>
              <a:t>组</a:t>
            </a:r>
            <a:r>
              <a:rPr dirty="0"/>
              <a:t>合的</a:t>
            </a:r>
            <a:r>
              <a:rPr dirty="0" spc="-15"/>
              <a:t>方</a:t>
            </a:r>
            <a:r>
              <a:rPr dirty="0"/>
              <a:t>法，</a:t>
            </a:r>
            <a:r>
              <a:rPr dirty="0" spc="-15"/>
              <a:t>并</a:t>
            </a:r>
            <a:r>
              <a:rPr dirty="0"/>
              <a:t>确定</a:t>
            </a:r>
            <a:r>
              <a:rPr dirty="0" spc="-15"/>
              <a:t>选</a:t>
            </a:r>
            <a:r>
              <a:rPr dirty="0"/>
              <a:t>择相</a:t>
            </a:r>
            <a:r>
              <a:rPr dirty="0" spc="-15"/>
              <a:t>关</a:t>
            </a:r>
            <a:r>
              <a:rPr dirty="0"/>
              <a:t>测试</a:t>
            </a:r>
            <a:r>
              <a:rPr dirty="0" spc="-15"/>
              <a:t>用</a:t>
            </a:r>
            <a:r>
              <a:rPr dirty="0"/>
              <a:t>例的过</a:t>
            </a:r>
          </a:p>
          <a:p>
            <a:pPr marL="396240">
              <a:lnSpc>
                <a:spcPts val="2335"/>
              </a:lnSpc>
            </a:pPr>
            <a:r>
              <a:rPr dirty="0"/>
              <a:t>程。</a:t>
            </a: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测试开发是将测试设计</a:t>
            </a:r>
            <a:r>
              <a:rPr dirty="0" spc="-15"/>
              <a:t>转</a:t>
            </a:r>
            <a:r>
              <a:rPr dirty="0"/>
              <a:t>换成</a:t>
            </a:r>
            <a:r>
              <a:rPr dirty="0" spc="-15"/>
              <a:t>具</a:t>
            </a:r>
            <a:r>
              <a:rPr dirty="0"/>
              <a:t>体的</a:t>
            </a:r>
            <a:r>
              <a:rPr dirty="0" spc="-15"/>
              <a:t>测</a:t>
            </a:r>
            <a:r>
              <a:rPr dirty="0"/>
              <a:t>试用</a:t>
            </a:r>
            <a:r>
              <a:rPr dirty="0" spc="-15"/>
              <a:t>例</a:t>
            </a:r>
            <a:r>
              <a:rPr dirty="0"/>
              <a:t>的过</a:t>
            </a:r>
            <a:r>
              <a:rPr dirty="0" spc="-15"/>
              <a:t>程</a:t>
            </a:r>
            <a:r>
              <a:rPr dirty="0"/>
              <a:t>。</a:t>
            </a: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测试设计和开发需要的</a:t>
            </a:r>
            <a:r>
              <a:rPr dirty="0" spc="-15"/>
              <a:t>工</a:t>
            </a:r>
            <a:r>
              <a:rPr dirty="0"/>
              <a:t>具类</a:t>
            </a:r>
            <a:r>
              <a:rPr dirty="0" spc="-15"/>
              <a:t>型</a:t>
            </a:r>
            <a:r>
              <a:rPr dirty="0"/>
              <a:t>有：</a:t>
            </a: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测试数据生成器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基于需求的测试设计工具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捕获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覆盖分析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273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测试执行和评估</a:t>
            </a:r>
            <a:r>
              <a:rPr dirty="0"/>
              <a:t>工</a:t>
            </a:r>
            <a:r>
              <a:rPr dirty="0" spc="-5"/>
              <a:t>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2913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396240" marR="5080" indent="-384175">
              <a:lnSpc>
                <a:spcPct val="943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测试执行和评估是执行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估的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括选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择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用于执 行的测试用例、设置测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运行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选择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例、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录测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程、分 析潜在的故障，并检查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性。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评估类工具对执行测试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估测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结果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辅助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用。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测试执行和评估类工具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捕获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覆盖分析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存储器测试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自动化测试工具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测试管理工具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187" rIns="0" bIns="0" rtlCol="0" vert="horz">
            <a:spAutoFit/>
          </a:bodyPr>
          <a:lstStyle/>
          <a:p>
            <a:pPr algn="just" marL="396240" marR="5080" indent="-384175">
              <a:lnSpc>
                <a:spcPct val="943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测试管理工具用于对测</a:t>
            </a:r>
            <a:r>
              <a:rPr dirty="0" spc="-15"/>
              <a:t>试</a:t>
            </a:r>
            <a:r>
              <a:rPr dirty="0"/>
              <a:t>过程</a:t>
            </a:r>
            <a:r>
              <a:rPr dirty="0" spc="-15"/>
              <a:t>进</a:t>
            </a:r>
            <a:r>
              <a:rPr dirty="0"/>
              <a:t>行管</a:t>
            </a:r>
            <a:r>
              <a:rPr dirty="0" spc="-15"/>
              <a:t>理</a:t>
            </a:r>
            <a:r>
              <a:rPr dirty="0"/>
              <a:t>，帮</a:t>
            </a:r>
            <a:r>
              <a:rPr dirty="0" spc="-15"/>
              <a:t>助</a:t>
            </a:r>
            <a:r>
              <a:rPr dirty="0"/>
              <a:t>完成</a:t>
            </a:r>
            <a:r>
              <a:rPr dirty="0" spc="-15"/>
              <a:t>制</a:t>
            </a:r>
            <a:r>
              <a:rPr dirty="0"/>
              <a:t>定测</a:t>
            </a:r>
            <a:r>
              <a:rPr dirty="0" spc="-15"/>
              <a:t>试</a:t>
            </a:r>
            <a:r>
              <a:rPr dirty="0"/>
              <a:t>计划</a:t>
            </a:r>
            <a:r>
              <a:rPr dirty="0" spc="-15"/>
              <a:t>，</a:t>
            </a:r>
            <a:r>
              <a:rPr dirty="0"/>
              <a:t>跟踪</a:t>
            </a:r>
            <a:r>
              <a:rPr dirty="0" spc="-15"/>
              <a:t>测</a:t>
            </a:r>
            <a:r>
              <a:rPr dirty="0"/>
              <a:t>试运行 结果。通常，测试管理</a:t>
            </a:r>
            <a:r>
              <a:rPr dirty="0" spc="-10"/>
              <a:t>工</a:t>
            </a:r>
            <a:r>
              <a:rPr dirty="0"/>
              <a:t>具对</a:t>
            </a:r>
            <a:r>
              <a:rPr dirty="0" spc="-10"/>
              <a:t>测</a:t>
            </a:r>
            <a:r>
              <a:rPr dirty="0"/>
              <a:t>试计</a:t>
            </a:r>
            <a:r>
              <a:rPr dirty="0" spc="-10"/>
              <a:t>划</a:t>
            </a:r>
            <a:r>
              <a:rPr dirty="0"/>
              <a:t>、测</a:t>
            </a:r>
            <a:r>
              <a:rPr dirty="0" spc="-10"/>
              <a:t>试</a:t>
            </a:r>
            <a:r>
              <a:rPr dirty="0"/>
              <a:t>用例</a:t>
            </a:r>
            <a:r>
              <a:rPr dirty="0" spc="-10"/>
              <a:t>、</a:t>
            </a:r>
            <a:r>
              <a:rPr dirty="0"/>
              <a:t>测试</a:t>
            </a:r>
            <a:r>
              <a:rPr dirty="0" spc="-10"/>
              <a:t>实</a:t>
            </a:r>
            <a:r>
              <a:rPr dirty="0"/>
              <a:t>施进</a:t>
            </a:r>
            <a:r>
              <a:rPr dirty="0" spc="-10"/>
              <a:t>行</a:t>
            </a:r>
            <a:r>
              <a:rPr dirty="0"/>
              <a:t>管理</a:t>
            </a:r>
            <a:r>
              <a:rPr dirty="0" spc="-10"/>
              <a:t>，</a:t>
            </a:r>
            <a:r>
              <a:rPr dirty="0"/>
              <a:t>还包括 缺陷跟踪管理等。</a:t>
            </a: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常用的测试管理工具有：</a:t>
            </a: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IBM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公司的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Rational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Test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Manager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测试管理工具包括以下</a:t>
            </a:r>
            <a:r>
              <a:rPr dirty="0" spc="-15"/>
              <a:t>内</a:t>
            </a:r>
            <a:r>
              <a:rPr dirty="0"/>
              <a:t>容：</a:t>
            </a: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测试用例管理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缺陷跟踪管理（问题跟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管理）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配置管理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257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选择自动化测试工具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8034020" cy="189166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测试人员在选择和使用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时，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下角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来考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按照用途选择匹配的测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在适当的生命周期选择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试工具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按照测试人员的实际技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选择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配的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试工具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选择一个可提供的测试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1936750" cy="222123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配置管理工具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缺陷跟踪工具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监控工具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功能测试工具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性能测试工具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手工测试的优劣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621"/>
            <a:ext cx="9326880" cy="48958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测试用例的设计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界面和用户体验测试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逻辑判断的正确性检查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局限性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通过手工测试无法做到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盖所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路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径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2000">
              <a:latin typeface="Franklin Gothic Book"/>
              <a:cs typeface="Franklin Gothic Book"/>
            </a:endParaRPr>
          </a:p>
          <a:p>
            <a:pPr lvl="1" marL="927100" marR="5080" indent="-384175">
              <a:lnSpc>
                <a:spcPts val="2020"/>
              </a:lnSpc>
              <a:spcBef>
                <a:spcPts val="68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许多与时序、死锁、资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冲突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多线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等有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通过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很难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捉 到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在系统负载、性能测试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模拟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、或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量并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各种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场合时，也很难通过手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020"/>
              </a:lnSpc>
              <a:spcBef>
                <a:spcPts val="67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在进行系统可靠性时，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行十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年，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验证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稳 定运行，也是手工测试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法模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19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如果有大量（几千）的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在短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间内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成，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又怎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么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办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呢？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测试可以发现错误，并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程序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正确性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413875" cy="31000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配置管理工具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ts val="2260"/>
              </a:lnSpc>
              <a:spcBef>
                <a:spcPts val="76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配置管理工具提供了全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管理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包括版本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制、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作空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管理、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Build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管理和过程控制，而且无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发者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变他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现有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 作方式。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39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主要功能：</a:t>
            </a:r>
            <a:endParaRPr sz="21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570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版本控制</a:t>
            </a:r>
            <a:endParaRPr sz="18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工作空间管理</a:t>
            </a:r>
            <a:endParaRPr sz="18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565"/>
              </a:spcBef>
              <a:buChar char="■"/>
              <a:tabLst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Build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管理</a:t>
            </a:r>
            <a:endParaRPr sz="18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过程控制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26880" cy="28105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缺陷跟踪工具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ts val="228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缺陷跟踪工具用于帮助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司和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队跟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这些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题 的处理过程，并为用户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供事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知的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台。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功能优</a:t>
            </a:r>
            <a:r>
              <a:rPr dirty="0" sz="2100" spc="380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配合使用者的工作方式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针对整个生命周期的缺陷跟踪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设计一次就可以到处使用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将分散的团队整合起来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385935" cy="4139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监控工具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ts val="2260"/>
              </a:lnSpc>
              <a:spcBef>
                <a:spcPts val="76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监控工具用来标明未测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码覆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向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VC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VB 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或者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开发的测试覆盖程度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完整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和那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无 法达到的部分。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39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具体功</a:t>
            </a:r>
            <a:r>
              <a:rPr dirty="0" sz="2100" spc="38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即时代码测试百分比显示；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未测试，测试不完整的函数，过程或者方法的状态表示；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在源代码中定位未测试的特定代码行；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为执行效率最大化定制数据采集；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为所需要的焦点细节定制显示方式；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从一个程序的多个执行合成数据覆盖度；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和其他团队成员共享覆盖数据或者产生报表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26880" cy="44234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功能测试工具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ct val="89800"/>
              </a:lnSpc>
              <a:spcBef>
                <a:spcPts val="70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功能测试工具实现了功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回归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含多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 定义选项的、健壮的用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录器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智能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 创建和执行过程在应用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序变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时是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恢复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降低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上的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力 和物力的投入和风险。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具体功</a:t>
            </a:r>
            <a:r>
              <a:rPr dirty="0" sz="2100" spc="38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800" spc="-15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8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Microsoft</a:t>
            </a:r>
            <a:r>
              <a:rPr dirty="0" sz="1800" spc="-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">
                <a:solidFill>
                  <a:srgbClr val="181B0D"/>
                </a:solidFill>
                <a:latin typeface="Franklin Gothic Book"/>
                <a:cs typeface="Franklin Gothic Book"/>
              </a:rPr>
              <a:t>Visual 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Studio.</a:t>
            </a:r>
            <a:r>
              <a:rPr dirty="0" sz="1800" spc="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Net</a:t>
            </a:r>
            <a:r>
              <a:rPr dirty="0" sz="1800" spc="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">
                <a:solidFill>
                  <a:srgbClr val="181B0D"/>
                </a:solidFill>
                <a:latin typeface="Franklin Gothic Book"/>
                <a:cs typeface="Franklin Gothic Book"/>
              </a:rPr>
              <a:t>WinForm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程序提供健壮的测试支持。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可以定制生成</a:t>
            </a:r>
            <a:r>
              <a:rPr dirty="0" sz="1800" spc="-15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1800" spc="-10">
                <a:solidFill>
                  <a:srgbClr val="181B0D"/>
                </a:solidFill>
                <a:latin typeface="Franklin Gothic Book"/>
                <a:cs typeface="Franklin Gothic Book"/>
              </a:rPr>
              <a:t>Visual 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Basic.Net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语言的测试脚本。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Script Assure</a:t>
            </a: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技术支持频繁的用户界面变更。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自动化的数据关联和数据驱动测试，可以消除手工编码。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多点验证，支持正则表达式的模式匹配。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先进的对象映射维护能力。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支持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测试的编辑和执行。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基本测试工具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3485"/>
            <a:ext cx="9398000" cy="3700779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0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性能测试工具</a:t>
            </a:r>
            <a:endParaRPr sz="2000">
              <a:latin typeface="宋体"/>
              <a:cs typeface="宋体"/>
            </a:endParaRPr>
          </a:p>
          <a:p>
            <a:pPr algn="just" lvl="1" marL="927100" marR="76200" indent="-384175">
              <a:lnSpc>
                <a:spcPct val="900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性能测试工具用来提高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那些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创建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配 置可靠的应用程序的开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者设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创建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修改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实现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衰减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冒 烟测试。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具体功</a:t>
            </a:r>
            <a:r>
              <a:rPr dirty="0" sz="2100" spc="38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对当前的开发环境的影响达到了最小化；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提供了树型关系调用图，及时反映了影响性能的关键数据；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功能列表详细窗口，显示了大量与性能有关的数据；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ts val="2105"/>
              </a:lnSpc>
              <a:spcBef>
                <a:spcPts val="55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精确记录了源程序执行的指令数，正确反映了时间数据，在调用函数中正确传递</a:t>
            </a:r>
            <a:endParaRPr sz="1800">
              <a:latin typeface="宋体"/>
              <a:cs typeface="宋体"/>
            </a:endParaRPr>
          </a:p>
          <a:p>
            <a:pPr marL="1384300">
              <a:lnSpc>
                <a:spcPts val="2105"/>
              </a:lnSpc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这些记录，使关键路径一目了然；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可以控制所收集到的数据，通过过滤器显示重要的程序执行过程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常用工具类型总结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8304" y="1610169"/>
          <a:ext cx="8813165" cy="398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539"/>
                <a:gridCol w="1920875"/>
                <a:gridCol w="1519555"/>
                <a:gridCol w="1777364"/>
                <a:gridCol w="1901190"/>
              </a:tblGrid>
              <a:tr h="576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测试管理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功能测试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压力测试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白盒测试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Compuware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QADirector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QARun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TestPartner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QALoad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DevPartner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MI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TestDirector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WinRunner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LoadRunner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Rational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TestManager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Robot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LoadTest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3550">
                        <a:lnSpc>
                          <a:spcPts val="2300"/>
                        </a:lnSpc>
                        <a:spcBef>
                          <a:spcPts val="8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Purify 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Pureco</a:t>
                      </a:r>
                      <a:r>
                        <a:rPr dirty="0" sz="1600" spc="-3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erage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Quantify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9605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其他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0" b="1">
                          <a:latin typeface="Arial"/>
                          <a:cs typeface="Arial"/>
                        </a:rPr>
                        <a:t>WAS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12825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JUnit 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Cp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Unit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一些开源测试工具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9422130" cy="52330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单元测试工具：</a:t>
            </a:r>
            <a:endParaRPr sz="1900">
              <a:latin typeface="宋体"/>
              <a:cs typeface="宋体"/>
            </a:endParaRPr>
          </a:p>
          <a:p>
            <a:pPr lvl="1" marL="927100" marR="36195" indent="-384175">
              <a:lnSpc>
                <a:spcPct val="79800"/>
              </a:lnSpc>
              <a:spcBef>
                <a:spcPts val="72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9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JUNIT</a:t>
            </a:r>
            <a:r>
              <a:rPr dirty="0" sz="2000" spc="-2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9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CppUnit</a:t>
            </a:r>
            <a:r>
              <a:rPr dirty="0" sz="2000" spc="-2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19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JUnit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是一个开源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14">
                <a:solidFill>
                  <a:srgbClr val="181B0D"/>
                </a:solidFill>
                <a:latin typeface="宋体"/>
                <a:cs typeface="宋体"/>
              </a:rPr>
              <a:t>框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，它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Xuint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试体系架构的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一种实现。在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J</a:t>
            </a:r>
            <a:r>
              <a:rPr dirty="0" sz="19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U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ni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t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单元测试框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的设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时，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定了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三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个总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体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目标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第一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spc="-95">
                <a:solidFill>
                  <a:srgbClr val="181B0D"/>
                </a:solidFill>
                <a:latin typeface="宋体"/>
                <a:cs typeface="宋体"/>
              </a:rPr>
              <a:t>是简化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测试的编写，这种简化包括测试框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的学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习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和实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元的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写；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第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二个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使 测试单元保持持久性；第三个则是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以利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既有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编写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关的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试。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 环境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Windows,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OS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Independent,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endParaRPr sz="19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功能测试工具：</a:t>
            </a:r>
            <a:endParaRPr sz="1900">
              <a:latin typeface="宋体"/>
              <a:cs typeface="宋体"/>
            </a:endParaRPr>
          </a:p>
          <a:p>
            <a:pPr algn="just" lvl="1" marL="927100" marR="196850" indent="-384175">
              <a:lnSpc>
                <a:spcPct val="80000"/>
              </a:lnSpc>
              <a:spcBef>
                <a:spcPts val="705"/>
              </a:spcBef>
              <a:buFont typeface="Franklin Gothic Book"/>
              <a:buChar char="–"/>
              <a:tabLst>
                <a:tab pos="927100" algn="l"/>
              </a:tabLst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Test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Project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19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2"/>
              </a:rPr>
              <a:t>http://ltp.sourceforge.net/</a:t>
            </a:r>
            <a:r>
              <a:rPr dirty="0" sz="1900" spc="80" i="1">
                <a:solidFill>
                  <a:srgbClr val="77A1BA"/>
                </a:solidFill>
                <a:latin typeface="Franklin Gothic Book"/>
                <a:cs typeface="Franklin Gothic Book"/>
                <a:hlinkClick r:id="rId2"/>
              </a:rPr>
              <a:t> </a:t>
            </a:r>
            <a:r>
              <a:rPr dirty="0" sz="2000" spc="-3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19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19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Test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Project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是一个测试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内核和内核相关特性的工具集合。该工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的目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是通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把测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引入 到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内核测试，提高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的内核质量。</a:t>
            </a:r>
            <a:r>
              <a:rPr dirty="0" sz="2000" spc="-4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使用环境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19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endParaRPr sz="1900">
              <a:latin typeface="Franklin Gothic Book"/>
              <a:cs typeface="Franklin Gothic Book"/>
            </a:endParaRPr>
          </a:p>
          <a:p>
            <a:pPr lvl="1" marL="927100" marR="184150" indent="-384175">
              <a:lnSpc>
                <a:spcPct val="81500"/>
              </a:lnSpc>
              <a:spcBef>
                <a:spcPts val="66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WebInject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1900" spc="-1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http://www.webinject.org/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WebInject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个针</a:t>
            </a:r>
            <a:r>
              <a:rPr dirty="0" sz="2000" spc="-114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和 服务的免费测试工具。</a:t>
            </a:r>
            <a:r>
              <a:rPr dirty="0" sz="2000" spc="-54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它可以通过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HTTP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接口测试任意一个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独的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统组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。可 以作为测试框架管理功能自动化测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和回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归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套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。使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000" spc="-8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:  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Windows,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OS Independent,</a:t>
            </a:r>
            <a:r>
              <a:rPr dirty="0" sz="1900" spc="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Linux</a:t>
            </a:r>
            <a:endParaRPr sz="1900">
              <a:latin typeface="Franklin Gothic Book"/>
              <a:cs typeface="Franklin Gothic Book"/>
            </a:endParaRPr>
          </a:p>
          <a:p>
            <a:pPr lvl="1" marL="927100" marR="5080" indent="-384175">
              <a:lnSpc>
                <a:spcPct val="79900"/>
              </a:lnSpc>
              <a:spcBef>
                <a:spcPts val="6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MaxQ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1900" spc="-1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4"/>
              </a:rPr>
              <a:t>http://maxq.tigris.org/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MaxQ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是一个免费的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它包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括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HTTP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代理工具，可以录制测试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脚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本，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提供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回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放测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命令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90">
                <a:solidFill>
                  <a:srgbClr val="181B0D"/>
                </a:solidFill>
                <a:latin typeface="宋体"/>
                <a:cs typeface="宋体"/>
              </a:rPr>
              <a:t>测试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结果的统计图表类似于商用测试工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，比</a:t>
            </a:r>
            <a:r>
              <a:rPr dirty="0" sz="2000" spc="-9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Astra</a:t>
            </a:r>
            <a:r>
              <a:rPr dirty="0" sz="1900" spc="6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QuickTest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Empirix</a:t>
            </a:r>
            <a:r>
              <a:rPr dirty="0" sz="1900" spc="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e-Test</a:t>
            </a:r>
            <a:r>
              <a:rPr dirty="0" sz="2000" spc="-5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这 些商用工具都很昂贵。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MaxQ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希望能够提供一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关键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HTTP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试录制 回放功能，并支持脚本。使用环境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1900" spc="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1.2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以上版本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273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一些开源测试工具（</a:t>
            </a:r>
            <a:r>
              <a:rPr dirty="0"/>
              <a:t>续</a:t>
            </a:r>
            <a:r>
              <a:rPr dirty="0" spc="-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648825" cy="42926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性能测试工具：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spcBef>
                <a:spcPts val="4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Apache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2"/>
              </a:rPr>
              <a:t>http://jakarta.apache.org/jmeter/</a:t>
            </a:r>
            <a:r>
              <a:rPr dirty="0" sz="2000" i="1">
                <a:solidFill>
                  <a:srgbClr val="77A1BA"/>
                </a:solidFill>
                <a:latin typeface="Franklin Gothic Book"/>
                <a:cs typeface="Franklin Gothic Book"/>
                <a:hlinkClick r:id="rId2"/>
              </a:rPr>
              <a:t> </a:t>
            </a:r>
            <a:r>
              <a:rPr dirty="0" sz="2100" spc="-3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Apache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100</a:t>
            </a:r>
            <a:endParaRPr sz="2000">
              <a:latin typeface="Franklin Gothic Book"/>
              <a:cs typeface="Franklin Gothic Book"/>
            </a:endParaRPr>
          </a:p>
          <a:p>
            <a:pPr marL="927100" marR="329565">
              <a:lnSpc>
                <a:spcPct val="89500"/>
              </a:lnSpc>
              <a:spcBef>
                <a:spcPts val="130"/>
              </a:spcBef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％的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桌面应用程序，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被设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载被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量被测 试软件的性能。设计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初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衷是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来又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扩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充了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它的功 能。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成针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静态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源和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态资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Servlets,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Perl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,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Java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对象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, 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数据查询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s,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FTP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服务等）的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61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100" spc="-105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拟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大量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负载、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网络负载、软件对象负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加载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型全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能。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Jmeter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提供图形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Solaris,</a:t>
            </a:r>
            <a:r>
              <a:rPr dirty="0" sz="20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Linux,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Windows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(98,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NT, 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2000).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JDK1.4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以上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45"/>
              </a:lnSpc>
              <a:spcBef>
                <a:spcPts val="60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OpenSTA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(Open 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System 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Testing</a:t>
            </a:r>
            <a:r>
              <a:rPr dirty="0" sz="2000" spc="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Architecture)</a:t>
            </a:r>
            <a:endParaRPr sz="2000">
              <a:latin typeface="Franklin Gothic Book"/>
              <a:cs typeface="Franklin Gothic Book"/>
            </a:endParaRPr>
          </a:p>
          <a:p>
            <a:pPr marL="927100" marR="5080">
              <a:lnSpc>
                <a:spcPts val="2260"/>
              </a:lnSpc>
              <a:spcBef>
                <a:spcPts val="135"/>
              </a:spcBef>
            </a:pP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http://portal.opensta.org/index.php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CORBA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的分布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 使用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OpenSTA</a:t>
            </a:r>
            <a:r>
              <a:rPr dirty="0" sz="2100" spc="-4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测试人员可以模拟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拟用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OpenSTA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果分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09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括虚拟用户响应时间、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器的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源使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情况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39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况，可以精确的度量负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结果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OS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Independent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527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一些开源测试工具（</a:t>
            </a:r>
            <a:r>
              <a:rPr dirty="0" spc="5"/>
              <a:t>续</a:t>
            </a:r>
            <a:r>
              <a:rPr dirty="0" spc="-10">
                <a:latin typeface="Franklin Gothic Book"/>
                <a:cs typeface="Franklin Gothic Book"/>
              </a:rPr>
              <a:t>II</a:t>
            </a:r>
            <a:r>
              <a:rPr dirty="0" spc="-1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405620" cy="26612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性能测试工具：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ts val="2260"/>
              </a:lnSpc>
              <a:spcBef>
                <a:spcPts val="76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TPTEST</a:t>
            </a:r>
            <a:r>
              <a:rPr dirty="0" sz="21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2"/>
              </a:rPr>
              <a:t>http://tptest.sourceforge.net/about.php</a:t>
            </a:r>
            <a:r>
              <a:rPr dirty="0" sz="2100" spc="-1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描述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TPTest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的提供 测试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Internet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连接速度的简单方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MacOS/Carbon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56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Win32</a:t>
            </a:r>
            <a:endParaRPr sz="2000">
              <a:latin typeface="Franklin Gothic Book"/>
              <a:cs typeface="Franklin Gothic Book"/>
            </a:endParaRPr>
          </a:p>
          <a:p>
            <a:pPr lvl="1" marL="927100" marR="75565" indent="-384175">
              <a:lnSpc>
                <a:spcPts val="2260"/>
              </a:lnSpc>
              <a:spcBef>
                <a:spcPts val="69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DBMonster</a:t>
            </a:r>
            <a:r>
              <a:rPr dirty="0" sz="2000" spc="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http://dbmonster.kernelpanic.pl/</a:t>
            </a:r>
            <a:r>
              <a:rPr dirty="0" sz="2000" spc="45" i="1">
                <a:solidFill>
                  <a:srgbClr val="77A1BA"/>
                </a:solidFill>
                <a:latin typeface="Franklin Gothic Book"/>
                <a:cs typeface="Franklin Gothic Book"/>
                <a:hlinkClick r:id="rId3"/>
              </a:rPr>
              <a:t> </a:t>
            </a:r>
            <a:r>
              <a:rPr dirty="0" sz="2100" spc="-3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DBMonster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是一个生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随 机数据，用来测试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SQL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压力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OS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Independent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ts val="2235"/>
              </a:lnSpc>
              <a:spcBef>
                <a:spcPts val="58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Application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Load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Simulator</a:t>
            </a:r>
            <a:endParaRPr sz="2000">
              <a:latin typeface="Franklin Gothic Book"/>
              <a:cs typeface="Franklin Gothic Book"/>
            </a:endParaRPr>
          </a:p>
          <a:p>
            <a:pPr marL="927100" marR="5080">
              <a:lnSpc>
                <a:spcPts val="2260"/>
              </a:lnSpc>
              <a:spcBef>
                <a:spcPts val="130"/>
              </a:spcBef>
            </a:pP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4"/>
              </a:rPr>
              <a:t>http://www.openware.org/loadsim/index.html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LoadSim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是一个网络应用 程序的负载模拟器。使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JDK 1.3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以上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655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一些开源测试工具（</a:t>
            </a:r>
            <a:r>
              <a:rPr dirty="0" spc="5"/>
              <a:t>续</a:t>
            </a:r>
            <a:r>
              <a:rPr dirty="0" spc="-5">
                <a:latin typeface="Franklin Gothic Book"/>
                <a:cs typeface="Franklin Gothic Book"/>
              </a:rPr>
              <a:t>III</a:t>
            </a:r>
            <a:r>
              <a:rPr dirty="0" spc="-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436100" cy="49098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缺陷管理工具：</a:t>
            </a:r>
            <a:endParaRPr sz="2000">
              <a:latin typeface="宋体"/>
              <a:cs typeface="宋体"/>
            </a:endParaRPr>
          </a:p>
          <a:p>
            <a:pPr algn="just" lvl="1" marL="927100" marR="44450" indent="-384175">
              <a:lnSpc>
                <a:spcPct val="92800"/>
              </a:lnSpc>
              <a:spcBef>
                <a:spcPts val="650"/>
              </a:spcBef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Mantis </a:t>
            </a:r>
            <a:r>
              <a:rPr dirty="0" sz="2100" spc="-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2"/>
              </a:rPr>
              <a:t>http://mantisbt.sourceforge.net/</a:t>
            </a:r>
            <a:r>
              <a:rPr dirty="0" sz="2000" spc="-40" i="1">
                <a:solidFill>
                  <a:srgbClr val="77A1BA"/>
                </a:solidFill>
                <a:latin typeface="Franklin Gothic Book"/>
                <a:cs typeface="Franklin Gothic Book"/>
                <a:hlinkClick r:id="rId2"/>
              </a:rPr>
              <a:t> </a:t>
            </a:r>
            <a:r>
              <a:rPr dirty="0" sz="2100" spc="-3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Mantis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是一款基于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的软件 缺陷管理工具，配置和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简单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适合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团队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 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MySQL,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PHP</a:t>
            </a:r>
            <a:endParaRPr sz="2000">
              <a:latin typeface="Franklin Gothic Book"/>
              <a:cs typeface="Franklin Gothic Book"/>
            </a:endParaRPr>
          </a:p>
          <a:p>
            <a:pPr lvl="1" marL="927100" marR="226060" indent="-384175">
              <a:lnSpc>
                <a:spcPts val="2260"/>
              </a:lnSpc>
              <a:spcBef>
                <a:spcPts val="67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Bugzilla</a:t>
            </a:r>
            <a:r>
              <a:rPr dirty="0" sz="2000" spc="7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http://www.mozilla.org/projects/bugzilla/</a:t>
            </a:r>
            <a:r>
              <a:rPr dirty="0" sz="2000" spc="55" i="1">
                <a:solidFill>
                  <a:srgbClr val="77A1BA"/>
                </a:solidFill>
                <a:latin typeface="Franklin Gothic Book"/>
                <a:cs typeface="Franklin Gothic Book"/>
                <a:hlinkClick r:id="rId3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）：一款软件缺陷管理 工具。使用环境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TBC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测试管理工具：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ct val="91900"/>
              </a:lnSpc>
              <a:spcBef>
                <a:spcPts val="65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TestLink</a:t>
            </a:r>
            <a:r>
              <a:rPr dirty="0" sz="21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5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4"/>
              </a:rPr>
              <a:t>http://testlink.sourceforge.net/docs/testLink.php</a:t>
            </a:r>
            <a:r>
              <a:rPr dirty="0" sz="2100" spc="-1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 试管理和执行系统。测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建、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理、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行、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踪测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用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例，并且提供在测试计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划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中安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排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法。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用环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Apache,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MySQL, 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PHP</a:t>
            </a:r>
            <a:endParaRPr sz="2000">
              <a:latin typeface="Franklin Gothic Book"/>
              <a:cs typeface="Franklin Gothic Book"/>
            </a:endParaRPr>
          </a:p>
          <a:p>
            <a:pPr lvl="1" marL="927100" marR="70485" indent="-384175">
              <a:lnSpc>
                <a:spcPct val="89600"/>
              </a:lnSpc>
              <a:spcBef>
                <a:spcPts val="64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Bugzilla 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Test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Runner</a:t>
            </a:r>
            <a:r>
              <a:rPr dirty="0" sz="2100" spc="-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u="sng" sz="2000" spc="-10" i="1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5"/>
              </a:rPr>
              <a:t>http://sourceforge.net/projects/testrunner/</a:t>
            </a:r>
            <a:r>
              <a:rPr dirty="0" sz="2000" spc="-10" i="1">
                <a:solidFill>
                  <a:srgbClr val="77A1BA"/>
                </a:solidFill>
                <a:latin typeface="Franklin Gothic Book"/>
                <a:cs typeface="Franklin Gothic Book"/>
                <a:hlinkClick r:id="rId5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）： 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Bugzilla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Test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Runner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Bugzilla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缺陷管理系统的测试用例管理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60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使用环 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Bugzilla</a:t>
            </a:r>
            <a:r>
              <a:rPr dirty="0" sz="2000" spc="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2.16.3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or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above</a:t>
            </a:r>
            <a:r>
              <a:rPr dirty="0" sz="2000" spc="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(bugzilla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是一个可以发布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以及跟踪报告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 展情况的开源软件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)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自动化测试的优点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555480" cy="426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能执行更多更频繁的测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，使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些测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任务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人工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效，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缩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短软件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开发测试周期，可以更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快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地将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市场；</a:t>
            </a:r>
            <a:endParaRPr sz="2000">
              <a:latin typeface="宋体"/>
              <a:cs typeface="宋体"/>
            </a:endParaRPr>
          </a:p>
          <a:p>
            <a:pPr marL="396240" marR="191770" indent="-384175">
              <a:lnSpc>
                <a:spcPts val="2260"/>
              </a:lnSpc>
              <a:spcBef>
                <a:spcPts val="12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更好地利用资源，利用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夜或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末空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闲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,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高，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 充分利用硬件资源；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可以对程序的新版本自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回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归测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可以执行一些人工测试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困难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不可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负载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一致性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复性的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而且测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客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观，提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件的信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度；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增强测试的稳定性和可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提高软件测试的准确度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精确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任度；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ts val="2335"/>
              </a:lnSpc>
              <a:spcBef>
                <a:spcPts val="10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将任务自动化，让测试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员投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更多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精力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多更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提高测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试准确性和测试人员的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极性。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541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自动化测试工具以前只</a:t>
            </a:r>
            <a:r>
              <a:rPr dirty="0" spc="-15"/>
              <a:t>是</a:t>
            </a:r>
            <a:r>
              <a:rPr dirty="0"/>
              <a:t>被看</a:t>
            </a:r>
            <a:r>
              <a:rPr dirty="0" spc="-15"/>
              <a:t>作</a:t>
            </a:r>
            <a:r>
              <a:rPr dirty="0"/>
              <a:t>是一</a:t>
            </a:r>
            <a:r>
              <a:rPr dirty="0" spc="-15"/>
              <a:t>种</a:t>
            </a:r>
            <a:r>
              <a:rPr dirty="0"/>
              <a:t>捕获</a:t>
            </a:r>
            <a:r>
              <a:rPr dirty="0" spc="-15"/>
              <a:t>和</a:t>
            </a:r>
            <a:r>
              <a:rPr dirty="0"/>
              <a:t>回放</a:t>
            </a:r>
            <a:r>
              <a:rPr dirty="0" spc="-15"/>
              <a:t>的</a:t>
            </a:r>
            <a:r>
              <a:rPr dirty="0"/>
              <a:t>工具</a:t>
            </a:r>
          </a:p>
          <a:p>
            <a:pPr marL="396240" marR="5080" indent="-384175">
              <a:lnSpc>
                <a:spcPts val="2270"/>
              </a:lnSpc>
              <a:spcBef>
                <a:spcPts val="12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按照成熟度，自动化测</a:t>
            </a:r>
            <a:r>
              <a:rPr dirty="0" spc="-15"/>
              <a:t>试</a:t>
            </a:r>
            <a:r>
              <a:rPr dirty="0"/>
              <a:t>是一</a:t>
            </a:r>
            <a:r>
              <a:rPr dirty="0" spc="-15"/>
              <a:t>种</a:t>
            </a:r>
            <a:r>
              <a:rPr dirty="0"/>
              <a:t>捕获</a:t>
            </a:r>
            <a:r>
              <a:rPr dirty="0" spc="-15"/>
              <a:t>、</a:t>
            </a:r>
            <a:r>
              <a:rPr dirty="0"/>
              <a:t>编辑</a:t>
            </a:r>
            <a:r>
              <a:rPr dirty="0" spc="-15"/>
              <a:t>、</a:t>
            </a:r>
            <a:r>
              <a:rPr dirty="0"/>
              <a:t>编程</a:t>
            </a:r>
            <a:r>
              <a:rPr dirty="0" spc="-15"/>
              <a:t>、</a:t>
            </a:r>
            <a:r>
              <a:rPr dirty="0"/>
              <a:t>数据</a:t>
            </a:r>
            <a:r>
              <a:rPr dirty="0" spc="-15"/>
              <a:t>驱</a:t>
            </a:r>
            <a:r>
              <a:rPr dirty="0"/>
              <a:t>动、</a:t>
            </a:r>
            <a:r>
              <a:rPr dirty="0" spc="-15"/>
              <a:t>使</a:t>
            </a:r>
            <a:r>
              <a:rPr dirty="0"/>
              <a:t>用动</a:t>
            </a:r>
            <a:r>
              <a:rPr dirty="0" spc="-15"/>
              <a:t>作</a:t>
            </a:r>
            <a:r>
              <a:rPr dirty="0"/>
              <a:t>词和回 放的工具，可划分为</a:t>
            </a:r>
            <a:r>
              <a:rPr dirty="0" spc="-535"/>
              <a:t> </a:t>
            </a:r>
            <a:r>
              <a:rPr dirty="0">
                <a:latin typeface="Franklin Gothic Book"/>
                <a:cs typeface="Franklin Gothic Book"/>
              </a:rPr>
              <a:t>5</a:t>
            </a:r>
            <a:r>
              <a:rPr dirty="0" spc="-10">
                <a:latin typeface="Franklin Gothic Book"/>
                <a:cs typeface="Franklin Gothic Book"/>
              </a:rPr>
              <a:t> </a:t>
            </a:r>
            <a:r>
              <a:rPr dirty="0"/>
              <a:t>个级别。</a:t>
            </a:r>
          </a:p>
          <a:p>
            <a:pPr lvl="1" marL="927100" indent="-384175">
              <a:lnSpc>
                <a:spcPct val="100000"/>
              </a:lnSpc>
              <a:spcBef>
                <a:spcPts val="40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100" spc="-56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捕获和回放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别</a:t>
            </a:r>
            <a:r>
              <a:rPr dirty="0" sz="2100" spc="-57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2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捕获、编辑和回放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100" spc="-56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3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编程和回放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100" spc="-56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4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数据驱动的测试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100" spc="-56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5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使用动作词的测试自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25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级别</a:t>
            </a:r>
            <a:r>
              <a:rPr dirty="0" spc="-5">
                <a:latin typeface="Franklin Gothic Book"/>
                <a:cs typeface="Franklin Gothic Book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367520" cy="3350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捕获和回</a:t>
            </a:r>
            <a:r>
              <a:rPr dirty="0" sz="2000" spc="480">
                <a:solidFill>
                  <a:srgbClr val="181B0D"/>
                </a:solidFill>
                <a:latin typeface="宋体"/>
                <a:cs typeface="宋体"/>
              </a:rPr>
              <a:t>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：这是使用自动化测试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最低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级别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同时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用的使用方式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自动化的测试脚本能够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被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生成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而不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程知识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缺点</a:t>
            </a:r>
            <a:endParaRPr sz="2000">
              <a:latin typeface="宋体"/>
              <a:cs typeface="宋体"/>
            </a:endParaRPr>
          </a:p>
          <a:p>
            <a:pPr lvl="1" marL="927100" marR="45720" indent="-384175">
              <a:lnSpc>
                <a:spcPts val="2280"/>
              </a:lnSpc>
              <a:spcBef>
                <a:spcPts val="70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你会拥有大量的测试脚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当需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发生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也 必须被重新录制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当测试的系统不会发生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355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－</a:t>
            </a:r>
            <a:r>
              <a:rPr dirty="0" sz="2100" spc="-55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小规模的自动化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25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级别</a:t>
            </a:r>
            <a:r>
              <a:rPr dirty="0" spc="-5">
                <a:latin typeface="Franklin Gothic Book"/>
                <a:cs typeface="Franklin Gothic Book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432290" cy="42100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96240" marR="5080" indent="-384175">
              <a:lnSpc>
                <a:spcPct val="94000"/>
              </a:lnSpc>
              <a:spcBef>
                <a:spcPts val="2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捕获和回</a:t>
            </a:r>
            <a:r>
              <a:rPr dirty="0" sz="2000" spc="480">
                <a:solidFill>
                  <a:srgbClr val="181B0D"/>
                </a:solidFill>
                <a:latin typeface="宋体"/>
                <a:cs typeface="宋体"/>
              </a:rPr>
              <a:t>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：捕获、编辑和回</a:t>
            </a:r>
            <a:r>
              <a:rPr dirty="0" sz="2000" spc="470">
                <a:solidFill>
                  <a:srgbClr val="181B0D"/>
                </a:solidFill>
                <a:latin typeface="宋体"/>
                <a:cs typeface="宋体"/>
              </a:rPr>
              <a:t>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：在这个级别中，使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捕获 想要测试的功能。将测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的任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写死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据，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如名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字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、帐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等等，  从测试脚本的代码中完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删除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们转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换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成为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400"/>
              </a:lnSpc>
              <a:spcBef>
                <a:spcPts val="44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测试脚本开始变得更加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完善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灵活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并且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以大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的减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数量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维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40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护的工作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需要一定的编知识。频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引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起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"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大利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条式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代码</a:t>
            </a:r>
            <a:r>
              <a:rPr dirty="0" sz="2000" spc="-60" i="1">
                <a:solidFill>
                  <a:srgbClr val="181B0D"/>
                </a:solidFill>
                <a:latin typeface="Franklin Gothic Book"/>
                <a:cs typeface="Franklin Gothic Book"/>
              </a:rPr>
              <a:t>"</a:t>
            </a:r>
            <a:r>
              <a:rPr dirty="0" sz="2100" spc="-6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并且变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39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更和维护几乎是不可能的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用法</a:t>
            </a:r>
            <a:endParaRPr sz="2000">
              <a:latin typeface="宋体"/>
              <a:cs typeface="宋体"/>
            </a:endParaRPr>
          </a:p>
          <a:p>
            <a:pPr lvl="1" marL="927100" marR="110489" indent="-384175">
              <a:lnSpc>
                <a:spcPts val="2270"/>
              </a:lnSpc>
              <a:spcBef>
                <a:spcPts val="72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当进行回归测试时，被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代 码变化，但是没有关于</a:t>
            </a:r>
            <a:r>
              <a:rPr dirty="0" sz="2100" spc="-60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GUI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界面的变化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25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级别</a:t>
            </a:r>
            <a:r>
              <a:rPr dirty="0" spc="-5">
                <a:latin typeface="Franklin Gothic Book"/>
                <a:cs typeface="Franklin Gothic Book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367520" cy="414718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编程和回</a:t>
            </a:r>
            <a:r>
              <a:rPr dirty="0" sz="2000" spc="480">
                <a:solidFill>
                  <a:srgbClr val="181B0D"/>
                </a:solidFill>
                <a:latin typeface="宋体"/>
                <a:cs typeface="宋体"/>
              </a:rPr>
              <a:t>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：这个级别是面对多个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建版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别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优点</a:t>
            </a:r>
            <a:endParaRPr sz="2000">
              <a:latin typeface="宋体"/>
              <a:cs typeface="宋体"/>
            </a:endParaRPr>
          </a:p>
          <a:p>
            <a:pPr algn="just" lvl="1" marL="927100" marR="45720" indent="-384175">
              <a:lnSpc>
                <a:spcPts val="228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确定了测试脚本的设计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相同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编码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惯。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建起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发 之间的桥梁。</a:t>
            </a:r>
            <a:endParaRPr sz="2100">
              <a:latin typeface="宋体"/>
              <a:cs typeface="宋体"/>
            </a:endParaRPr>
          </a:p>
          <a:p>
            <a:pPr algn="just" lvl="1" marL="927100" marR="45720" indent="-384175">
              <a:lnSpc>
                <a:spcPct val="90100"/>
              </a:lnSpc>
              <a:spcBef>
                <a:spcPts val="62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在项目的早期就可以开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。能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在项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的早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就开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75">
                <a:solidFill>
                  <a:srgbClr val="181B0D"/>
                </a:solidFill>
                <a:latin typeface="宋体"/>
                <a:cs typeface="宋体"/>
              </a:rPr>
              <a:t>试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脚本的设计。与开发人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交并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查他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认为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了 开发人员关注在获得能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被测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缺点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5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要求测试人员具有很好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括设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用法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大规模的测试套件被开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25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级别</a:t>
            </a:r>
            <a:r>
              <a:rPr dirty="0" spc="-5">
                <a:latin typeface="Franklin Gothic Book"/>
                <a:cs typeface="Franklin Gothic Book"/>
              </a:rPr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187" rIns="0" bIns="0" rtlCol="0" vert="horz">
            <a:spAutoFit/>
          </a:bodyPr>
          <a:lstStyle/>
          <a:p>
            <a:pPr algn="just" marL="396240" marR="5080" indent="-384175">
              <a:lnSpc>
                <a:spcPct val="942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数据驱动的测试：对于</a:t>
            </a:r>
            <a:r>
              <a:rPr dirty="0" spc="-15"/>
              <a:t>自</a:t>
            </a:r>
            <a:r>
              <a:rPr dirty="0"/>
              <a:t>动化</a:t>
            </a:r>
            <a:r>
              <a:rPr dirty="0" spc="-15"/>
              <a:t>测</a:t>
            </a:r>
            <a:r>
              <a:rPr dirty="0"/>
              <a:t>试来</a:t>
            </a:r>
            <a:r>
              <a:rPr dirty="0" spc="-15"/>
              <a:t>说</a:t>
            </a:r>
            <a:r>
              <a:rPr dirty="0"/>
              <a:t>这是</a:t>
            </a:r>
            <a:r>
              <a:rPr dirty="0" spc="-15"/>
              <a:t>一</a:t>
            </a:r>
            <a:r>
              <a:rPr dirty="0"/>
              <a:t>个专</a:t>
            </a:r>
            <a:r>
              <a:rPr dirty="0" spc="-15"/>
              <a:t>业</a:t>
            </a:r>
            <a:r>
              <a:rPr dirty="0"/>
              <a:t>的测</a:t>
            </a:r>
            <a:r>
              <a:rPr dirty="0" spc="-15"/>
              <a:t>试</a:t>
            </a:r>
            <a:r>
              <a:rPr dirty="0"/>
              <a:t>级别</a:t>
            </a:r>
            <a:r>
              <a:rPr dirty="0" spc="-15"/>
              <a:t>。</a:t>
            </a:r>
            <a:r>
              <a:rPr dirty="0"/>
              <a:t>拥有</a:t>
            </a:r>
            <a:r>
              <a:rPr dirty="0" spc="-15"/>
              <a:t>一</a:t>
            </a:r>
            <a:r>
              <a:rPr dirty="0"/>
              <a:t>个强大 的测试框架，这个测试</a:t>
            </a:r>
            <a:r>
              <a:rPr dirty="0" spc="-10"/>
              <a:t>框</a:t>
            </a:r>
            <a:r>
              <a:rPr dirty="0"/>
              <a:t>架是</a:t>
            </a:r>
            <a:r>
              <a:rPr dirty="0" spc="-10"/>
              <a:t>基</a:t>
            </a:r>
            <a:r>
              <a:rPr dirty="0"/>
              <a:t>于能</a:t>
            </a:r>
            <a:r>
              <a:rPr dirty="0" spc="-10"/>
              <a:t>够</a:t>
            </a:r>
            <a:r>
              <a:rPr dirty="0"/>
              <a:t>根据</a:t>
            </a:r>
            <a:r>
              <a:rPr dirty="0" spc="-10"/>
              <a:t>被</a:t>
            </a:r>
            <a:r>
              <a:rPr dirty="0"/>
              <a:t>测试</a:t>
            </a:r>
            <a:r>
              <a:rPr dirty="0" spc="-10"/>
              <a:t>系</a:t>
            </a:r>
            <a:r>
              <a:rPr dirty="0"/>
              <a:t>统的</a:t>
            </a:r>
            <a:r>
              <a:rPr dirty="0" spc="-10"/>
              <a:t>变</a:t>
            </a:r>
            <a:r>
              <a:rPr dirty="0"/>
              <a:t>化快</a:t>
            </a:r>
            <a:r>
              <a:rPr dirty="0" spc="-10"/>
              <a:t>速</a:t>
            </a:r>
            <a:r>
              <a:rPr dirty="0"/>
              <a:t>创建</a:t>
            </a:r>
            <a:r>
              <a:rPr dirty="0" spc="-10"/>
              <a:t>一</a:t>
            </a:r>
            <a:r>
              <a:rPr dirty="0"/>
              <a:t>个测试 脚本的测试功能库。维</a:t>
            </a:r>
            <a:r>
              <a:rPr dirty="0" spc="-15"/>
              <a:t>护</a:t>
            </a:r>
            <a:r>
              <a:rPr dirty="0"/>
              <a:t>的成</a:t>
            </a:r>
            <a:r>
              <a:rPr dirty="0" spc="-15"/>
              <a:t>本</a:t>
            </a:r>
            <a:r>
              <a:rPr dirty="0"/>
              <a:t>相对</a:t>
            </a:r>
            <a:r>
              <a:rPr dirty="0" spc="-15"/>
              <a:t>是</a:t>
            </a:r>
            <a:r>
              <a:rPr dirty="0"/>
              <a:t>比较</a:t>
            </a:r>
            <a:r>
              <a:rPr dirty="0" spc="-15"/>
              <a:t>低</a:t>
            </a:r>
            <a:r>
              <a:rPr dirty="0"/>
              <a:t>的。</a:t>
            </a:r>
            <a:r>
              <a:rPr dirty="0" spc="-15"/>
              <a:t>在</a:t>
            </a:r>
            <a:r>
              <a:rPr dirty="0"/>
              <a:t>测试</a:t>
            </a:r>
            <a:r>
              <a:rPr dirty="0" spc="-15"/>
              <a:t>中</a:t>
            </a:r>
            <a:r>
              <a:rPr dirty="0"/>
              <a:t>会使</a:t>
            </a:r>
            <a:r>
              <a:rPr dirty="0" spc="-15"/>
              <a:t>用</a:t>
            </a:r>
            <a:r>
              <a:rPr dirty="0"/>
              <a:t>到大</a:t>
            </a:r>
            <a:r>
              <a:rPr dirty="0" spc="-15"/>
              <a:t>量</a:t>
            </a:r>
            <a:r>
              <a:rPr dirty="0"/>
              <a:t>真实的 数据</a:t>
            </a:r>
          </a:p>
          <a:p>
            <a:pPr algn="just"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优点</a:t>
            </a:r>
          </a:p>
          <a:p>
            <a:pPr algn="just"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能够维护和使用良好的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且有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真实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活中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试数据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缺点</a:t>
            </a:r>
          </a:p>
          <a:p>
            <a:pPr algn="just" lvl="1" marL="927100" indent="-384175">
              <a:lnSpc>
                <a:spcPct val="100000"/>
              </a:lnSpc>
              <a:spcBef>
                <a:spcPts val="45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软件开发的技能是基础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相关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用法</a:t>
            </a:r>
          </a:p>
          <a:p>
            <a:pPr algn="just" lvl="1" marL="927100" indent="-384175">
              <a:lnSpc>
                <a:spcPct val="100000"/>
              </a:lnSpc>
              <a:spcBef>
                <a:spcPts val="45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大规模的测试套件被开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525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自动化测试成熟度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级别</a:t>
            </a:r>
            <a:r>
              <a:rPr dirty="0" spc="-5">
                <a:latin typeface="Franklin Gothic Book"/>
                <a:cs typeface="Franklin Gothic Book"/>
              </a:rPr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187" rIns="0" bIns="0" rtlCol="0" vert="horz">
            <a:spAutoFit/>
          </a:bodyPr>
          <a:lstStyle/>
          <a:p>
            <a:pPr algn="just" marL="396240" marR="5080" indent="-384175">
              <a:lnSpc>
                <a:spcPct val="942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数据驱动的测试：对于</a:t>
            </a:r>
            <a:r>
              <a:rPr dirty="0" spc="-15"/>
              <a:t>自</a:t>
            </a:r>
            <a:r>
              <a:rPr dirty="0"/>
              <a:t>动化</a:t>
            </a:r>
            <a:r>
              <a:rPr dirty="0" spc="-15"/>
              <a:t>测</a:t>
            </a:r>
            <a:r>
              <a:rPr dirty="0"/>
              <a:t>试来</a:t>
            </a:r>
            <a:r>
              <a:rPr dirty="0" spc="-15"/>
              <a:t>说</a:t>
            </a:r>
            <a:r>
              <a:rPr dirty="0"/>
              <a:t>这是</a:t>
            </a:r>
            <a:r>
              <a:rPr dirty="0" spc="-15"/>
              <a:t>一</a:t>
            </a:r>
            <a:r>
              <a:rPr dirty="0"/>
              <a:t>个专</a:t>
            </a:r>
            <a:r>
              <a:rPr dirty="0" spc="-15"/>
              <a:t>业</a:t>
            </a:r>
            <a:r>
              <a:rPr dirty="0"/>
              <a:t>的测</a:t>
            </a:r>
            <a:r>
              <a:rPr dirty="0" spc="-15"/>
              <a:t>试</a:t>
            </a:r>
            <a:r>
              <a:rPr dirty="0"/>
              <a:t>级别</a:t>
            </a:r>
            <a:r>
              <a:rPr dirty="0" spc="-15"/>
              <a:t>。</a:t>
            </a:r>
            <a:r>
              <a:rPr dirty="0"/>
              <a:t>拥有</a:t>
            </a:r>
            <a:r>
              <a:rPr dirty="0" spc="-15"/>
              <a:t>一</a:t>
            </a:r>
            <a:r>
              <a:rPr dirty="0"/>
              <a:t>个强大 的测试框架，这个测试</a:t>
            </a:r>
            <a:r>
              <a:rPr dirty="0" spc="-10"/>
              <a:t>框</a:t>
            </a:r>
            <a:r>
              <a:rPr dirty="0"/>
              <a:t>架是</a:t>
            </a:r>
            <a:r>
              <a:rPr dirty="0" spc="-10"/>
              <a:t>基</a:t>
            </a:r>
            <a:r>
              <a:rPr dirty="0"/>
              <a:t>于能</a:t>
            </a:r>
            <a:r>
              <a:rPr dirty="0" spc="-10"/>
              <a:t>够</a:t>
            </a:r>
            <a:r>
              <a:rPr dirty="0"/>
              <a:t>根据</a:t>
            </a:r>
            <a:r>
              <a:rPr dirty="0" spc="-10"/>
              <a:t>被</a:t>
            </a:r>
            <a:r>
              <a:rPr dirty="0"/>
              <a:t>测试</a:t>
            </a:r>
            <a:r>
              <a:rPr dirty="0" spc="-10"/>
              <a:t>系</a:t>
            </a:r>
            <a:r>
              <a:rPr dirty="0"/>
              <a:t>统的</a:t>
            </a:r>
            <a:r>
              <a:rPr dirty="0" spc="-10"/>
              <a:t>变</a:t>
            </a:r>
            <a:r>
              <a:rPr dirty="0"/>
              <a:t>化快</a:t>
            </a:r>
            <a:r>
              <a:rPr dirty="0" spc="-10"/>
              <a:t>速</a:t>
            </a:r>
            <a:r>
              <a:rPr dirty="0"/>
              <a:t>创建</a:t>
            </a:r>
            <a:r>
              <a:rPr dirty="0" spc="-10"/>
              <a:t>一</a:t>
            </a:r>
            <a:r>
              <a:rPr dirty="0"/>
              <a:t>个测试 脚本的测试功能库。维</a:t>
            </a:r>
            <a:r>
              <a:rPr dirty="0" spc="-15"/>
              <a:t>护</a:t>
            </a:r>
            <a:r>
              <a:rPr dirty="0"/>
              <a:t>的成</a:t>
            </a:r>
            <a:r>
              <a:rPr dirty="0" spc="-15"/>
              <a:t>本</a:t>
            </a:r>
            <a:r>
              <a:rPr dirty="0"/>
              <a:t>相对</a:t>
            </a:r>
            <a:r>
              <a:rPr dirty="0" spc="-15"/>
              <a:t>是</a:t>
            </a:r>
            <a:r>
              <a:rPr dirty="0"/>
              <a:t>比较</a:t>
            </a:r>
            <a:r>
              <a:rPr dirty="0" spc="-15"/>
              <a:t>低</a:t>
            </a:r>
            <a:r>
              <a:rPr dirty="0"/>
              <a:t>的。</a:t>
            </a:r>
            <a:r>
              <a:rPr dirty="0" spc="-15"/>
              <a:t>在</a:t>
            </a:r>
            <a:r>
              <a:rPr dirty="0"/>
              <a:t>测试</a:t>
            </a:r>
            <a:r>
              <a:rPr dirty="0" spc="-15"/>
              <a:t>中</a:t>
            </a:r>
            <a:r>
              <a:rPr dirty="0"/>
              <a:t>会使</a:t>
            </a:r>
            <a:r>
              <a:rPr dirty="0" spc="-15"/>
              <a:t>用</a:t>
            </a:r>
            <a:r>
              <a:rPr dirty="0"/>
              <a:t>到大</a:t>
            </a:r>
            <a:r>
              <a:rPr dirty="0" spc="-15"/>
              <a:t>量</a:t>
            </a:r>
            <a:r>
              <a:rPr dirty="0"/>
              <a:t>真实的 数据</a:t>
            </a:r>
          </a:p>
          <a:p>
            <a:pPr algn="just"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优点</a:t>
            </a:r>
          </a:p>
          <a:p>
            <a:pPr algn="just"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能够维护和使用良好的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且有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真实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活中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试数据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/>
              <a:t>缺点</a:t>
            </a:r>
          </a:p>
          <a:p>
            <a:pPr algn="just" lvl="1" marL="927100" indent="-384175">
              <a:lnSpc>
                <a:spcPct val="100000"/>
              </a:lnSpc>
              <a:spcBef>
                <a:spcPts val="45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软件开发的技能是基础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并且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相关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935"/>
              </a:spcBef>
              <a:buSzPct val="95238"/>
              <a:buFont typeface="Franklin Gothic Book"/>
              <a:buChar char="■"/>
              <a:tabLst>
                <a:tab pos="396875" algn="l"/>
              </a:tabLst>
            </a:pPr>
            <a:r>
              <a:rPr dirty="0" sz="2100" spc="-100"/>
              <a:t>用法</a:t>
            </a:r>
            <a:endParaRPr sz="2100"/>
          </a:p>
          <a:p>
            <a:pPr algn="just"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大规模的测试套件被开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自动化测试与单元测试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390380" cy="3241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单元自动化测试是测试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低层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保证每个函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最小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块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正确性的一种测试。我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要清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了这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事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情：</a:t>
            </a:r>
            <a:endParaRPr sz="2000">
              <a:latin typeface="宋体"/>
              <a:cs typeface="宋体"/>
            </a:endParaRPr>
          </a:p>
          <a:p>
            <a:pPr lvl="1" marL="927100" marR="68580" indent="-384175">
              <a:lnSpc>
                <a:spcPts val="228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单元测试是最低层级的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只保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函数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子程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）的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靠性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不保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其 它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3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单元测试应该能保证每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（子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序）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marL="396240" marR="5080" indent="-384175">
              <a:lnSpc>
                <a:spcPct val="943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理论上来说，单元测试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其他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人工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成的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我们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以写一 段某函数的测试代码，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后输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我们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入，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察测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输出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望值做 比较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——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事实上这种人工测试）。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元测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特殊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，就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 中，函数（子程序模块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会非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非常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多，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繁的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。面对 这么多的函数（子程序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块</a:t>
            </a:r>
            <a:r>
              <a:rPr dirty="0" sz="2000" spc="-5">
                <a:solidFill>
                  <a:srgbClr val="181B0D"/>
                </a:solidFill>
                <a:latin typeface="宋体"/>
                <a:cs typeface="宋体"/>
              </a:rPr>
              <a:t>），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这么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繁的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化测试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自动化单元测试的重点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7795"/>
            <a:ext cx="9327515" cy="504571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9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如何搭建测试环境、测试场景？</a:t>
            </a:r>
            <a:endParaRPr sz="19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如何选择测试用例？</a:t>
            </a:r>
            <a:endParaRPr sz="1900">
              <a:latin typeface="宋体"/>
              <a:cs typeface="宋体"/>
            </a:endParaRPr>
          </a:p>
          <a:p>
            <a:pPr algn="just" marL="396240" marR="5080" indent="-384175">
              <a:lnSpc>
                <a:spcPct val="84000"/>
              </a:lnSpc>
              <a:spcBef>
                <a:spcPts val="120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任何测试用例的数据准备都是一个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令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人头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疼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，进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白盒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般都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要根据 路径、边界值、编码流程来进行测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准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备。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假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所选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择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工具能 够自动生成测试用例推荐使用工具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动生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再其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动生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基础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进行编 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辑强化测试脚本。</a:t>
            </a:r>
            <a:endParaRPr sz="19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如何校验测试结果？</a:t>
            </a:r>
            <a:endParaRPr sz="1900">
              <a:latin typeface="宋体"/>
              <a:cs typeface="宋体"/>
            </a:endParaRPr>
          </a:p>
          <a:p>
            <a:pPr marL="396240" marR="5080" indent="-384175">
              <a:lnSpc>
                <a:spcPts val="1910"/>
              </a:lnSpc>
              <a:spcBef>
                <a:spcPts val="12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对于测试代码本身，应该尽可能的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果测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本身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于复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杂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，我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们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证测试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的正确性，测试这个工作就白做了。</a:t>
            </a:r>
            <a:endParaRPr sz="1900">
              <a:latin typeface="宋体"/>
              <a:cs typeface="宋体"/>
            </a:endParaRPr>
          </a:p>
          <a:p>
            <a:pPr marL="396240" marR="5080" indent="-384175">
              <a:lnSpc>
                <a:spcPts val="1920"/>
              </a:lnSpc>
              <a:spcBef>
                <a:spcPts val="12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单元测试的编写，是由开发人员做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。开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人员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清楚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数（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程序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块）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求，在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这种情况下当然就应该是开发人员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己编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例。</a:t>
            </a:r>
            <a:endParaRPr sz="1900">
              <a:latin typeface="宋体"/>
              <a:cs typeface="宋体"/>
            </a:endParaRPr>
          </a:p>
          <a:p>
            <a:pPr marL="396240" marR="5080" indent="-384175">
              <a:lnSpc>
                <a:spcPts val="1920"/>
              </a:lnSpc>
              <a:spcBef>
                <a:spcPts val="118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在编写测试用例的时候绝不能假定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何函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（子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序模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块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）的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现，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应该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全按照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它应该有的需求来做。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如何准备自动化测试脚本，自动化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通常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为“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”。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单元测试中单元模块的选择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自动化单元测试的优点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541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自动化：节省了我们的</a:t>
            </a:r>
            <a:r>
              <a:rPr dirty="0" spc="-15"/>
              <a:t>时</a:t>
            </a:r>
            <a:r>
              <a:rPr dirty="0"/>
              <a:t>间，</a:t>
            </a:r>
            <a:r>
              <a:rPr dirty="0" spc="-15"/>
              <a:t>免</a:t>
            </a:r>
            <a:r>
              <a:rPr dirty="0"/>
              <a:t>去了</a:t>
            </a:r>
            <a:r>
              <a:rPr dirty="0" spc="-15"/>
              <a:t>重</a:t>
            </a:r>
            <a:r>
              <a:rPr dirty="0"/>
              <a:t>复的</a:t>
            </a:r>
            <a:r>
              <a:rPr dirty="0" spc="-15"/>
              <a:t>操</a:t>
            </a:r>
            <a:r>
              <a:rPr dirty="0"/>
              <a:t>作。</a:t>
            </a:r>
          </a:p>
          <a:p>
            <a:pPr marL="396240" marR="5080" indent="-384175">
              <a:lnSpc>
                <a:spcPts val="2270"/>
              </a:lnSpc>
              <a:spcBef>
                <a:spcPts val="12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测试数据重用性：多用</a:t>
            </a:r>
            <a:r>
              <a:rPr dirty="0" spc="-15"/>
              <a:t>于</a:t>
            </a:r>
            <a:r>
              <a:rPr dirty="0"/>
              <a:t>回归</a:t>
            </a:r>
            <a:r>
              <a:rPr dirty="0" spc="-15"/>
              <a:t>测</a:t>
            </a:r>
            <a:r>
              <a:rPr dirty="0"/>
              <a:t>试，</a:t>
            </a:r>
            <a:r>
              <a:rPr dirty="0" spc="-15"/>
              <a:t>也</a:t>
            </a:r>
            <a:r>
              <a:rPr dirty="0"/>
              <a:t>可用</a:t>
            </a:r>
            <a:r>
              <a:rPr dirty="0" spc="-15"/>
              <a:t>于</a:t>
            </a:r>
            <a:r>
              <a:rPr dirty="0"/>
              <a:t>相同</a:t>
            </a:r>
            <a:r>
              <a:rPr dirty="0" spc="-15"/>
              <a:t>功</a:t>
            </a:r>
            <a:r>
              <a:rPr dirty="0"/>
              <a:t>能点</a:t>
            </a:r>
            <a:r>
              <a:rPr dirty="0" spc="-15"/>
              <a:t>的</a:t>
            </a:r>
            <a:r>
              <a:rPr dirty="0"/>
              <a:t>测试</a:t>
            </a:r>
            <a:r>
              <a:rPr dirty="0" spc="-15"/>
              <a:t>数</a:t>
            </a:r>
            <a:r>
              <a:rPr dirty="0"/>
              <a:t>据的</a:t>
            </a:r>
            <a:r>
              <a:rPr dirty="0" spc="-15"/>
              <a:t>准</a:t>
            </a:r>
            <a:r>
              <a:rPr dirty="0"/>
              <a:t>备工作 中。</a:t>
            </a:r>
          </a:p>
          <a:p>
            <a:pPr marL="396240" indent="-384175">
              <a:lnSpc>
                <a:spcPts val="2335"/>
              </a:lnSpc>
              <a:spcBef>
                <a:spcPts val="98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测试的可控性：我们完</a:t>
            </a:r>
            <a:r>
              <a:rPr dirty="0" spc="-15"/>
              <a:t>全</a:t>
            </a:r>
            <a:r>
              <a:rPr dirty="0"/>
              <a:t>可以</a:t>
            </a:r>
            <a:r>
              <a:rPr dirty="0" spc="-15"/>
              <a:t>按</a:t>
            </a:r>
            <a:r>
              <a:rPr dirty="0"/>
              <a:t>测试</a:t>
            </a:r>
            <a:r>
              <a:rPr dirty="0" spc="-15"/>
              <a:t>计</a:t>
            </a:r>
            <a:r>
              <a:rPr dirty="0"/>
              <a:t>划来</a:t>
            </a:r>
            <a:r>
              <a:rPr dirty="0" spc="-15"/>
              <a:t>控</a:t>
            </a:r>
            <a:r>
              <a:rPr dirty="0"/>
              <a:t>制单</a:t>
            </a:r>
            <a:r>
              <a:rPr dirty="0" spc="-15"/>
              <a:t>元</a:t>
            </a:r>
            <a:r>
              <a:rPr dirty="0"/>
              <a:t>测试</a:t>
            </a:r>
            <a:r>
              <a:rPr dirty="0" spc="-15"/>
              <a:t>的</a:t>
            </a:r>
            <a:r>
              <a:rPr dirty="0"/>
              <a:t>进度</a:t>
            </a:r>
            <a:r>
              <a:rPr dirty="0" spc="-15"/>
              <a:t>，</a:t>
            </a:r>
            <a:r>
              <a:rPr dirty="0"/>
              <a:t>我们</a:t>
            </a:r>
            <a:r>
              <a:rPr dirty="0" spc="-15"/>
              <a:t>可</a:t>
            </a:r>
            <a:r>
              <a:rPr dirty="0"/>
              <a:t>以选择</a:t>
            </a:r>
          </a:p>
          <a:p>
            <a:pPr marL="396240">
              <a:lnSpc>
                <a:spcPts val="2335"/>
              </a:lnSpc>
            </a:pPr>
            <a:r>
              <a:rPr dirty="0"/>
              <a:t>在合适的时间，使用合</a:t>
            </a:r>
            <a:r>
              <a:rPr dirty="0" spc="-10"/>
              <a:t>适</a:t>
            </a:r>
            <a:r>
              <a:rPr dirty="0"/>
              <a:t>的方</a:t>
            </a:r>
            <a:r>
              <a:rPr dirty="0" spc="-10"/>
              <a:t>法</a:t>
            </a:r>
            <a:r>
              <a:rPr dirty="0"/>
              <a:t>及合</a:t>
            </a:r>
            <a:r>
              <a:rPr dirty="0" spc="-10"/>
              <a:t>适</a:t>
            </a:r>
            <a:r>
              <a:rPr dirty="0"/>
              <a:t>的数</a:t>
            </a:r>
            <a:r>
              <a:rPr dirty="0" spc="-10"/>
              <a:t>据</a:t>
            </a:r>
            <a:r>
              <a:rPr dirty="0"/>
              <a:t>来进</a:t>
            </a:r>
            <a:r>
              <a:rPr dirty="0" spc="-10"/>
              <a:t>行</a:t>
            </a:r>
            <a:r>
              <a:rPr dirty="0"/>
              <a:t>单元</a:t>
            </a:r>
            <a:r>
              <a:rPr dirty="0" spc="-10"/>
              <a:t>测</a:t>
            </a:r>
            <a:r>
              <a:rPr dirty="0" spc="5"/>
              <a:t>试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592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单元测试自动化工具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96095" cy="3468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选择单元测试自动化工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我们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我们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境、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类型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开发语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言等等</a:t>
            </a:r>
            <a:endParaRPr sz="2000">
              <a:latin typeface="宋体"/>
              <a:cs typeface="宋体"/>
            </a:endParaRPr>
          </a:p>
          <a:p>
            <a:pPr lvl="1" marL="927100" marR="204470" indent="-384175">
              <a:lnSpc>
                <a:spcPts val="2260"/>
              </a:lnSpc>
              <a:spcBef>
                <a:spcPts val="75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语言开发的软件（包括</a:t>
            </a:r>
            <a:r>
              <a:rPr dirty="0" sz="2100" spc="-56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C/S</a:t>
            </a:r>
            <a:r>
              <a:rPr dirty="0" sz="20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B/S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架构的软件），我们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择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免 费开源的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Junit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测试工具来进行测试</a:t>
            </a:r>
            <a:r>
              <a:rPr dirty="0" sz="2100" spc="-13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Junit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用于编写和运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ct val="89600"/>
              </a:lnSpc>
              <a:spcBef>
                <a:spcPts val="66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C++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语言开发的软件我们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择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适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C++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Test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进行测试。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C++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Tes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 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Parasoft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针对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C/C++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的一款自动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具。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C++test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持编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策略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强，静 态分析，全面代码走查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单元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组件</a:t>
            </a:r>
            <a:r>
              <a:rPr dirty="0" sz="2100" spc="35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测试，为用户提供一个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法来 确保其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C/C++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代码按预期运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marR="84455" indent="-384175">
              <a:lnSpc>
                <a:spcPct val="896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基于微软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C#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.net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框架开发的软件系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我们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以使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.net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unit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测试工具来测 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5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.netunitye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是基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Nunit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系列的单元测试软件之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，如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您有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趣了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，请 自行查阅资料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02307" y="1155191"/>
          <a:ext cx="8787765" cy="553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"/>
                <a:gridCol w="2917825"/>
                <a:gridCol w="1512570"/>
                <a:gridCol w="2011679"/>
                <a:gridCol w="2217420"/>
              </a:tblGrid>
              <a:tr h="613504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手工测试与自动化测试的情况比较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17145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3741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8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测 试 步</a:t>
                      </a:r>
                      <a:r>
                        <a:rPr dirty="0" sz="2400" spc="-6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 spc="30">
                          <a:latin typeface="宋体"/>
                          <a:cs typeface="宋体"/>
                        </a:rPr>
                        <a:t>骤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635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手工测试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（小时）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自动测试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（小时）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改进百分率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R="8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（使用工具）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2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测试计划制定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400" spc="1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25%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2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测试程序开发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262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55%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2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测试执行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466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95%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417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测试结果分析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58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50%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2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错误状态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30">
                          <a:latin typeface="宋体"/>
                          <a:cs typeface="宋体"/>
                        </a:rPr>
                        <a:t>纠正监视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80%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25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报告生成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83%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49627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30">
                          <a:latin typeface="宋体"/>
                          <a:cs typeface="宋体"/>
                        </a:rPr>
                        <a:t>总持续时间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1090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277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75%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53397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8B8D85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自动化测试与功能测试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621"/>
            <a:ext cx="9327515" cy="45758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功能测试在以下几种情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况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下引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测试时间相对长，且存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大量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复性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机械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人工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目；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020"/>
              </a:lnSpc>
              <a:spcBef>
                <a:spcPts val="6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产品型软件，每发布一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新的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补丁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其他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块执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相同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 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项目型软件，需求变更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繁，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变更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次，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争议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试；</a:t>
            </a:r>
            <a:endParaRPr sz="2100">
              <a:latin typeface="宋体"/>
              <a:cs typeface="宋体"/>
            </a:endParaRPr>
          </a:p>
          <a:p>
            <a:pPr lvl="1" marL="927100" marR="5715" indent="-384175">
              <a:lnSpc>
                <a:spcPct val="80000"/>
              </a:lnSpc>
              <a:spcBef>
                <a:spcPts val="7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经常需要更换应用程序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署站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换一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所有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证 测试；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测试时间相对长，且存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回归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系统界面稳定，需要对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务流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证测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的软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采用增量开发持续集成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项目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频繁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新的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序执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验证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软件项目采用主流开发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台技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存在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物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理交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互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卡测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项目工期紧、测试周期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取自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化测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界面的美观、声音的体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采取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130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功能自动化测试需要解决的问题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7929245" cy="462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开始之前：在功能自动化测试项目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始之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，应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全面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调查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了解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测试过程自动化的成本是多少？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其投资回报率是什么？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哪些应用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过程适合做自动化测试，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哪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些不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适？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是否需要新的培训，这将对当前的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发计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划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安排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生怎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的影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自动化测试得正确地方法论是什么？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自动化测试时涉及到哪些情况？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当比较自动化测试产品时，哪些功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最重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开始功能自动化测试需要解决的问题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准备数据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复杂操作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测试太脆弱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测试比较麻烦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执行速度比较慢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带验证码的页面没法测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自动化测试的缺点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7795"/>
            <a:ext cx="9636760" cy="48641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自动化测试不能完全代替人工测试；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不能立即降低测试投入，提高测试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率；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不能保证</a:t>
            </a:r>
            <a:r>
              <a:rPr dirty="0" sz="1900" spc="-20">
                <a:solidFill>
                  <a:srgbClr val="181B0D"/>
                </a:solidFill>
                <a:latin typeface="Franklin Gothic Book"/>
                <a:cs typeface="Franklin Gothic Book"/>
              </a:rPr>
              <a:t>100</a:t>
            </a:r>
            <a:r>
              <a:rPr dirty="0" sz="1900" spc="-20">
                <a:solidFill>
                  <a:srgbClr val="181B0D"/>
                </a:solidFill>
                <a:latin typeface="宋体"/>
                <a:cs typeface="宋体"/>
              </a:rPr>
              <a:t>％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的测试覆盖率；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2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需要更长的时间去分析和隔离所发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的缺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一种测试工具不完全适用于所有测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4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自动测试不一定减轻工作量；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测试进度可能不一定缩短；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自动化测试的普遍应用存在局限；</a:t>
            </a:r>
            <a:endParaRPr sz="1900">
              <a:latin typeface="宋体"/>
              <a:cs typeface="宋体"/>
            </a:endParaRPr>
          </a:p>
          <a:p>
            <a:pPr marL="396240" marR="273685" indent="-384175">
              <a:lnSpc>
                <a:spcPts val="1920"/>
              </a:lnSpc>
              <a:spcBef>
                <a:spcPts val="11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工具本身并没有想象力和灵活性，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根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据报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道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化测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只能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1900" spc="10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1900" spc="-25">
                <a:solidFill>
                  <a:srgbClr val="181B0D"/>
                </a:solidFill>
                <a:latin typeface="Franklin Gothic Book"/>
                <a:cs typeface="Franklin Gothic Book"/>
              </a:rPr>
              <a:t>1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5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％的缺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，而人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工测试可以发现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85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％的缺陷；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ts val="2095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自动化测试工具在进行功能测试时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其准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的含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义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是回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归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具，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时工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不能发</a:t>
            </a:r>
            <a:endParaRPr sz="1900">
              <a:latin typeface="宋体"/>
              <a:cs typeface="宋体"/>
            </a:endParaRPr>
          </a:p>
          <a:p>
            <a:pPr marL="396240">
              <a:lnSpc>
                <a:spcPts val="2095"/>
              </a:lnSpc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现更多的新问题，但可以保证对已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经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部分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准确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和客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观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性；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能提高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有效</a:t>
            </a:r>
            <a:r>
              <a:rPr dirty="0" sz="1900" spc="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1900">
                <a:solidFill>
                  <a:srgbClr val="181B0D"/>
                </a:solidFill>
                <a:latin typeface="Franklin Gothic Book"/>
                <a:cs typeface="Franklin Gothic Book"/>
              </a:rPr>
              <a:t>,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是用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于提高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效率，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即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少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人工测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间；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自动化测试的缺点（续）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9376410" cy="620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自动化测试不具有想象力</a:t>
            </a:r>
            <a:endParaRPr sz="1900">
              <a:latin typeface="宋体"/>
              <a:cs typeface="宋体"/>
            </a:endParaRPr>
          </a:p>
          <a:p>
            <a:pPr marL="542925">
              <a:lnSpc>
                <a:spcPct val="100000"/>
              </a:lnSpc>
              <a:spcBef>
                <a:spcPts val="10"/>
              </a:spcBef>
              <a:tabLst>
                <a:tab pos="926465" algn="l"/>
              </a:tabLst>
            </a:pP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自动化测试是通过测试软件进行，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动测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身不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有想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象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力，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试过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只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796346"/>
            <a:ext cx="9622155" cy="200723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927100" marR="250190">
              <a:lnSpc>
                <a:spcPct val="70500"/>
              </a:lnSpc>
              <a:spcBef>
                <a:spcPts val="805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是按照运行命令执行。而人工测试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直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接判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断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果的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正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确性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而自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 spc="-80">
                <a:solidFill>
                  <a:srgbClr val="181B0D"/>
                </a:solidFill>
                <a:latin typeface="宋体"/>
                <a:cs typeface="宋体"/>
              </a:rPr>
              <a:t>测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试许多情况下测试结果还需要人工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干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预判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断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927100" marR="5080" indent="-384175">
              <a:lnSpc>
                <a:spcPct val="70500"/>
              </a:lnSpc>
              <a:spcBef>
                <a:spcPts val="685"/>
              </a:spcBef>
              <a:tabLst>
                <a:tab pos="926465" algn="l"/>
              </a:tabLst>
            </a:pP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人工测试可以处理意外事件，如网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络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连接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断，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此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时必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须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重新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立连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试时可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处理该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意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外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而自动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时该意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一般都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会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导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致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止。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自动化测试不利于测试人员积累测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经验；</a:t>
            </a:r>
            <a:endParaRPr sz="1900">
              <a:latin typeface="宋体"/>
              <a:cs typeface="宋体"/>
            </a:endParaRPr>
          </a:p>
          <a:p>
            <a:pPr marL="396240" marR="299085" indent="-384175">
              <a:lnSpc>
                <a:spcPct val="74200"/>
              </a:lnSpc>
              <a:spcBef>
                <a:spcPts val="11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自动测试对测试质量的依赖性较大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在确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量的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提下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实施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试才有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意义；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854958"/>
            <a:ext cx="93275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自动测试在刚开始执行时，工作效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率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并不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定高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手动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只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有当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个自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测试系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4642" y="4069537"/>
            <a:ext cx="894334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统成熟，且测试工程师熟练掌握测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，工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效率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才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会随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着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行次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的增加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4208170"/>
            <a:ext cx="8846185" cy="19729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而提高。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自动测试的成本可能高于人工测试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本大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致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有以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几个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分组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自动测试开发成本；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自动测试运行成本；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自动测试维护成本和其他相关任务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来的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本；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软件的修改带来测试脚本部分或全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修改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就会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增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加测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维护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开销。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592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对测试自动化的误解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5748020" cy="266001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希望将所有测试活动自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购买一个测试工具，满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所有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动化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马上减轻测试工作负担。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在缩短进度上立竿见影。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期望自动产生测试计划。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达到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100%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的测试覆盖率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软件测试</dc:title>
  <dcterms:created xsi:type="dcterms:W3CDTF">2022-03-01T13:18:37Z</dcterms:created>
  <dcterms:modified xsi:type="dcterms:W3CDTF">2022-03-01T13:18:37Z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2022-03-01T00:00:00Z</vt:filetime>
  </property>
</Properties>
</file>