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Default Extension="jpg" ContentType="image/jpg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181B0D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181B0D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181B0D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8151876" y="5713729"/>
            <a:ext cx="3275329" cy="381000"/>
          </a:xfrm>
          <a:custGeom>
            <a:avLst/>
            <a:gdLst/>
            <a:ahLst/>
            <a:cxnLst/>
            <a:rect l="l" t="t" r="r" b="b"/>
            <a:pathLst>
              <a:path w="3275329" h="381000">
                <a:moveTo>
                  <a:pt x="0" y="381000"/>
                </a:moveTo>
                <a:lnTo>
                  <a:pt x="3275076" y="381000"/>
                </a:lnTo>
                <a:lnTo>
                  <a:pt x="3275076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1021186" y="1685289"/>
            <a:ext cx="405765" cy="4028440"/>
          </a:xfrm>
          <a:custGeom>
            <a:avLst/>
            <a:gdLst/>
            <a:ahLst/>
            <a:cxnLst/>
            <a:rect l="l" t="t" r="r" b="b"/>
            <a:pathLst>
              <a:path w="405765" h="4028440">
                <a:moveTo>
                  <a:pt x="0" y="4028440"/>
                </a:moveTo>
                <a:lnTo>
                  <a:pt x="405765" y="4028440"/>
                </a:lnTo>
                <a:lnTo>
                  <a:pt x="405765" y="0"/>
                </a:lnTo>
                <a:lnTo>
                  <a:pt x="0" y="0"/>
                </a:lnTo>
                <a:lnTo>
                  <a:pt x="0" y="402844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181B0D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07136" y="0"/>
            <a:ext cx="11485245" cy="6858000"/>
          </a:xfrm>
          <a:custGeom>
            <a:avLst/>
            <a:gdLst/>
            <a:ahLst/>
            <a:cxnLst/>
            <a:rect l="l" t="t" r="r" b="b"/>
            <a:pathLst>
              <a:path w="11485245" h="6858000">
                <a:moveTo>
                  <a:pt x="0" y="6858000"/>
                </a:moveTo>
                <a:lnTo>
                  <a:pt x="11484864" y="6858000"/>
                </a:lnTo>
                <a:lnTo>
                  <a:pt x="114848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478790" cy="6858000"/>
          </a:xfrm>
          <a:custGeom>
            <a:avLst/>
            <a:gdLst/>
            <a:ahLst/>
            <a:cxnLst/>
            <a:rect l="l" t="t" r="r" b="b"/>
            <a:pathLst>
              <a:path w="478790" h="6858000">
                <a:moveTo>
                  <a:pt x="0" y="6858000"/>
                </a:moveTo>
                <a:lnTo>
                  <a:pt x="478536" y="6858000"/>
                </a:lnTo>
                <a:lnTo>
                  <a:pt x="47853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78536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0283952" y="83819"/>
            <a:ext cx="1812036" cy="571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50594" y="618490"/>
            <a:ext cx="357822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181B0D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36115" y="1336675"/>
            <a:ext cx="9319768" cy="4753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181B0D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hyperlink" Target="mailto:bootan@cqu.edu.cn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151876" y="5709920"/>
            <a:ext cx="3275329" cy="384810"/>
          </a:xfrm>
          <a:custGeom>
            <a:avLst/>
            <a:gdLst/>
            <a:ahLst/>
            <a:cxnLst/>
            <a:rect l="l" t="t" r="r" b="b"/>
            <a:pathLst>
              <a:path w="3275329" h="384810">
                <a:moveTo>
                  <a:pt x="0" y="384809"/>
                </a:moveTo>
                <a:lnTo>
                  <a:pt x="3275076" y="384809"/>
                </a:lnTo>
                <a:lnTo>
                  <a:pt x="3275076" y="0"/>
                </a:lnTo>
                <a:lnTo>
                  <a:pt x="0" y="0"/>
                </a:lnTo>
                <a:lnTo>
                  <a:pt x="0" y="384809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151876" y="5709284"/>
            <a:ext cx="984250" cy="0"/>
          </a:xfrm>
          <a:custGeom>
            <a:avLst/>
            <a:gdLst/>
            <a:ahLst/>
            <a:cxnLst/>
            <a:rect l="l" t="t" r="r" b="b"/>
            <a:pathLst>
              <a:path w="984250" h="0">
                <a:moveTo>
                  <a:pt x="0" y="0"/>
                </a:moveTo>
                <a:lnTo>
                  <a:pt x="983763" y="0"/>
                </a:lnTo>
              </a:path>
            </a:pathLst>
          </a:custGeom>
          <a:ln w="3175">
            <a:solidFill>
              <a:srgbClr val="181B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21186" y="1685544"/>
            <a:ext cx="405765" cy="4024629"/>
          </a:xfrm>
          <a:custGeom>
            <a:avLst/>
            <a:gdLst/>
            <a:ahLst/>
            <a:cxnLst/>
            <a:rect l="l" t="t" r="r" b="b"/>
            <a:pathLst>
              <a:path w="405765" h="4024629">
                <a:moveTo>
                  <a:pt x="405765" y="0"/>
                </a:moveTo>
                <a:lnTo>
                  <a:pt x="0" y="0"/>
                </a:lnTo>
                <a:lnTo>
                  <a:pt x="0" y="4024033"/>
                </a:lnTo>
                <a:lnTo>
                  <a:pt x="405765" y="4024033"/>
                </a:lnTo>
                <a:lnTo>
                  <a:pt x="405765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2855" y="1127760"/>
            <a:ext cx="405765" cy="4024629"/>
          </a:xfrm>
          <a:custGeom>
            <a:avLst/>
            <a:gdLst/>
            <a:ahLst/>
            <a:cxnLst/>
            <a:rect l="l" t="t" r="r" b="b"/>
            <a:pathLst>
              <a:path w="405765" h="4024629">
                <a:moveTo>
                  <a:pt x="0" y="4024630"/>
                </a:moveTo>
                <a:lnTo>
                  <a:pt x="405701" y="4024630"/>
                </a:lnTo>
                <a:lnTo>
                  <a:pt x="405701" y="0"/>
                </a:lnTo>
                <a:lnTo>
                  <a:pt x="0" y="0"/>
                </a:lnTo>
                <a:lnTo>
                  <a:pt x="0" y="402463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2855" y="1080769"/>
            <a:ext cx="3275329" cy="46990"/>
          </a:xfrm>
          <a:custGeom>
            <a:avLst/>
            <a:gdLst/>
            <a:ahLst/>
            <a:cxnLst/>
            <a:rect l="l" t="t" r="r" b="b"/>
            <a:pathLst>
              <a:path w="3275329" h="46990">
                <a:moveTo>
                  <a:pt x="0" y="46990"/>
                </a:moveTo>
                <a:lnTo>
                  <a:pt x="3274902" y="46990"/>
                </a:lnTo>
                <a:lnTo>
                  <a:pt x="3274902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52855" y="984250"/>
            <a:ext cx="3274695" cy="96520"/>
          </a:xfrm>
          <a:custGeom>
            <a:avLst/>
            <a:gdLst/>
            <a:ahLst/>
            <a:cxnLst/>
            <a:rect l="l" t="t" r="r" b="b"/>
            <a:pathLst>
              <a:path w="3274695" h="96519">
                <a:moveTo>
                  <a:pt x="0" y="96519"/>
                </a:moveTo>
                <a:lnTo>
                  <a:pt x="3274694" y="96519"/>
                </a:lnTo>
                <a:lnTo>
                  <a:pt x="3274694" y="0"/>
                </a:lnTo>
                <a:lnTo>
                  <a:pt x="0" y="0"/>
                </a:lnTo>
                <a:lnTo>
                  <a:pt x="0" y="96519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2855" y="889000"/>
            <a:ext cx="3275329" cy="95250"/>
          </a:xfrm>
          <a:custGeom>
            <a:avLst/>
            <a:gdLst/>
            <a:ahLst/>
            <a:cxnLst/>
            <a:rect l="l" t="t" r="r" b="b"/>
            <a:pathLst>
              <a:path w="3275329" h="95250">
                <a:moveTo>
                  <a:pt x="0" y="95250"/>
                </a:moveTo>
                <a:lnTo>
                  <a:pt x="3274758" y="95250"/>
                </a:lnTo>
                <a:lnTo>
                  <a:pt x="3274758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2855" y="792480"/>
            <a:ext cx="3275329" cy="96520"/>
          </a:xfrm>
          <a:custGeom>
            <a:avLst/>
            <a:gdLst/>
            <a:ahLst/>
            <a:cxnLst/>
            <a:rect l="l" t="t" r="r" b="b"/>
            <a:pathLst>
              <a:path w="3275329" h="96519">
                <a:moveTo>
                  <a:pt x="0" y="96520"/>
                </a:moveTo>
                <a:lnTo>
                  <a:pt x="3274822" y="96520"/>
                </a:lnTo>
                <a:lnTo>
                  <a:pt x="3274822" y="0"/>
                </a:lnTo>
                <a:lnTo>
                  <a:pt x="0" y="0"/>
                </a:lnTo>
                <a:lnTo>
                  <a:pt x="0" y="9652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2855" y="744219"/>
            <a:ext cx="3274695" cy="48260"/>
          </a:xfrm>
          <a:custGeom>
            <a:avLst/>
            <a:gdLst/>
            <a:ahLst/>
            <a:cxnLst/>
            <a:rect l="l" t="t" r="r" b="b"/>
            <a:pathLst>
              <a:path w="3274695" h="48259">
                <a:moveTo>
                  <a:pt x="0" y="48259"/>
                </a:moveTo>
                <a:lnTo>
                  <a:pt x="3274610" y="48259"/>
                </a:lnTo>
                <a:lnTo>
                  <a:pt x="3274610" y="0"/>
                </a:lnTo>
                <a:lnTo>
                  <a:pt x="0" y="0"/>
                </a:lnTo>
                <a:lnTo>
                  <a:pt x="0" y="48259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58557" y="1128839"/>
            <a:ext cx="2869565" cy="0"/>
          </a:xfrm>
          <a:custGeom>
            <a:avLst/>
            <a:gdLst/>
            <a:ahLst/>
            <a:cxnLst/>
            <a:rect l="l" t="t" r="r" b="b"/>
            <a:pathLst>
              <a:path w="2869565" h="0">
                <a:moveTo>
                  <a:pt x="0" y="0"/>
                </a:moveTo>
                <a:lnTo>
                  <a:pt x="2869374" y="0"/>
                </a:lnTo>
              </a:path>
            </a:pathLst>
          </a:custGeom>
          <a:ln w="3175">
            <a:solidFill>
              <a:srgbClr val="181B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283952" y="83819"/>
            <a:ext cx="1812036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255134" y="2671317"/>
            <a:ext cx="3683000" cy="2296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/>
              <a:t>软件测试</a:t>
            </a:r>
            <a:endParaRPr sz="7200"/>
          </a:p>
          <a:p>
            <a:pPr marL="281305" marR="274955" indent="1292225">
              <a:lnSpc>
                <a:spcPct val="102000"/>
              </a:lnSpc>
              <a:spcBef>
                <a:spcPts val="1525"/>
              </a:spcBef>
            </a:pPr>
            <a:r>
              <a:rPr dirty="0" sz="2100"/>
              <a:t>张程 </a:t>
            </a:r>
            <a:r>
              <a:rPr dirty="0" sz="2100" spc="-5">
                <a:latin typeface="Franklin Gothic Book"/>
                <a:cs typeface="Franklin Gothic Book"/>
              </a:rPr>
              <a:t>Email</a:t>
            </a:r>
            <a:r>
              <a:rPr dirty="0" sz="2100" spc="-5"/>
              <a:t>：</a:t>
            </a:r>
            <a:r>
              <a:rPr dirty="0" u="sng" sz="2100" spc="-5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Book"/>
                <a:cs typeface="Franklin Gothic Book"/>
                <a:hlinkClick r:id="rId3"/>
              </a:rPr>
              <a:t>bootan@cqu.edu.cn </a:t>
            </a:r>
            <a:r>
              <a:rPr dirty="0" sz="2100" spc="-5">
                <a:solidFill>
                  <a:srgbClr val="77A1BA"/>
                </a:solidFill>
                <a:latin typeface="Franklin Gothic Book"/>
                <a:cs typeface="Franklin Gothic Book"/>
              </a:rPr>
              <a:t> </a:t>
            </a:r>
            <a:r>
              <a:rPr dirty="0" sz="2100" spc="-10">
                <a:latin typeface="Franklin Gothic Book"/>
                <a:cs typeface="Franklin Gothic Book"/>
              </a:rPr>
              <a:t>QQ:80463125</a:t>
            </a:r>
            <a:endParaRPr sz="21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25628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软件本地化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80594"/>
            <a:ext cx="4754880" cy="495871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53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技术层面的修改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7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调整软件元素尺寸大小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重新创建图标、图形、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图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片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根据特定语言的习惯调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整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默认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设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置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4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调整热键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4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其它不适合的功能也要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重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新设置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4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重新编译</a:t>
            </a:r>
            <a:endParaRPr sz="21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3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文化层面的修改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6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包装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图标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4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宣传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4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样品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政治敏感的术语</a:t>
            </a:r>
            <a:endParaRPr sz="2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51003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软件本地化的基本步骤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01394"/>
            <a:ext cx="6764655" cy="3538220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11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建立一个配置管理体系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跟踪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目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标语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言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各个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版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本的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源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代码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6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创造和维护术语表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从源语言代码中分离资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源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文件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或提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取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需要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本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地化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文本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把分离或提取的文本、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图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片等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翻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译成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目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标语言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6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把翻译好的文本、图片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重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新插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入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目标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语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言的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源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代码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版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本中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如果需要，编译目标语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言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的源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代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码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测试翻译后的软件，调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整</a:t>
            </a:r>
            <a:r>
              <a:rPr dirty="0" sz="2000">
                <a:solidFill>
                  <a:srgbClr val="181B0D"/>
                </a:solidFill>
                <a:latin typeface="Franklin Gothic Book"/>
                <a:cs typeface="Franklin Gothic Book"/>
              </a:rPr>
              <a:t>UI</a:t>
            </a:r>
            <a:r>
              <a:rPr dirty="0" sz="2000" spc="5">
                <a:solidFill>
                  <a:srgbClr val="181B0D"/>
                </a:solidFill>
                <a:latin typeface="宋体"/>
                <a:cs typeface="宋体"/>
              </a:rPr>
              <a:t>以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适</a:t>
            </a:r>
            <a:r>
              <a:rPr dirty="0" sz="2000" spc="5">
                <a:solidFill>
                  <a:srgbClr val="181B0D"/>
                </a:solidFill>
                <a:latin typeface="宋体"/>
                <a:cs typeface="宋体"/>
              </a:rPr>
              <a:t>应翻</a:t>
            </a:r>
            <a:r>
              <a:rPr dirty="0" sz="2000" spc="-20">
                <a:solidFill>
                  <a:srgbClr val="181B0D"/>
                </a:solidFill>
                <a:latin typeface="宋体"/>
                <a:cs typeface="宋体"/>
              </a:rPr>
              <a:t>译</a:t>
            </a:r>
            <a:r>
              <a:rPr dirty="0" sz="2000" spc="5">
                <a:solidFill>
                  <a:srgbClr val="181B0D"/>
                </a:solidFill>
                <a:latin typeface="宋体"/>
                <a:cs typeface="宋体"/>
              </a:rPr>
              <a:t>后的</a:t>
            </a:r>
            <a:r>
              <a:rPr dirty="0" sz="2000" spc="-20">
                <a:solidFill>
                  <a:srgbClr val="181B0D"/>
                </a:solidFill>
                <a:latin typeface="宋体"/>
                <a:cs typeface="宋体"/>
              </a:rPr>
              <a:t>文</a:t>
            </a:r>
            <a:r>
              <a:rPr dirty="0" sz="2000" spc="5">
                <a:solidFill>
                  <a:srgbClr val="181B0D"/>
                </a:solidFill>
                <a:latin typeface="宋体"/>
                <a:cs typeface="宋体"/>
              </a:rPr>
              <a:t>本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6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测试本地化后的软件，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确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保格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式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和内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容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正确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软件本地化测试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01394"/>
            <a:ext cx="6002655" cy="4414520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11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检查为适应某一特定文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化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或地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区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本地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化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的产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品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质量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6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软件本地化测试的测试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对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象：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本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地化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软件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本地化的软件与源程序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软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件的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不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同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6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测试顺序不同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4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测试内容和重点不同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测试环境不同</a:t>
            </a:r>
            <a:endParaRPr sz="21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3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本地化测试的流程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6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制定测试计划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4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测试用例设计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执行测试用例，记录发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现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的错误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4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软件本地化测试报告</a:t>
            </a:r>
            <a:endParaRPr sz="2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35782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软件本地化测试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85449"/>
            <a:ext cx="7929245" cy="472694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32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本地化测试的策略</a:t>
            </a:r>
            <a:endParaRPr sz="19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35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本地化软件要在各种本地化操作系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统</a:t>
            </a: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上安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装</a:t>
            </a: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并测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15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源语言软件安装在另一台相同源语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言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操作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系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统上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作为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对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比测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04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重点测试因本地化引起的软件功能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和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软件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界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面的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错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误。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15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测试本地化软件的翻译质量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20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手工测试和自动化测试相结合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819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本地化测试的内容</a:t>
            </a:r>
            <a:endParaRPr sz="19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35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功能性测试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19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数据格式测试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15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界面测试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15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翻译验证测试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04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兼容性测试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15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文档测试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20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文化、宗教、喜好等适用性测试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35782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软件本地化测试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85449"/>
            <a:ext cx="4973320" cy="473011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32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功能性测试</a:t>
            </a:r>
            <a:endParaRPr sz="19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35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在本地环境上进行安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装</a:t>
            </a:r>
            <a:r>
              <a:rPr dirty="0" sz="19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/</a:t>
            </a: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卸载测试；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15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是否与源语言软件功能相同；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04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是否支持当地语言的输入和输出；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15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是否支持当地语言的文件名和目录名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82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数据格式测试</a:t>
            </a:r>
            <a:endParaRPr sz="19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370"/>
              </a:spcBef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19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Time, </a:t>
            </a:r>
            <a:r>
              <a:rPr dirty="0" sz="1900" spc="-20" i="1">
                <a:solidFill>
                  <a:srgbClr val="181B0D"/>
                </a:solidFill>
                <a:latin typeface="Franklin Gothic Book"/>
                <a:cs typeface="Franklin Gothic Book"/>
              </a:rPr>
              <a:t>Date </a:t>
            </a:r>
            <a:r>
              <a:rPr dirty="0" sz="19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and</a:t>
            </a:r>
            <a:r>
              <a:rPr dirty="0" sz="1900" spc="4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19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Calendar</a:t>
            </a:r>
            <a:endParaRPr sz="1900">
              <a:latin typeface="Franklin Gothic Book"/>
              <a:cs typeface="Franklin Gothic Book"/>
            </a:endParaRPr>
          </a:p>
          <a:p>
            <a:pPr lvl="1" marL="988060" indent="-445134">
              <a:lnSpc>
                <a:spcPct val="100000"/>
              </a:lnSpc>
              <a:spcBef>
                <a:spcPts val="340"/>
              </a:spcBef>
              <a:buFont typeface="Franklin Gothic Book"/>
              <a:buChar char="–"/>
              <a:tabLst>
                <a:tab pos="987425" algn="l"/>
                <a:tab pos="988060" algn="l"/>
              </a:tabLst>
            </a:pPr>
            <a:r>
              <a:rPr dirty="0" sz="19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Currency</a:t>
            </a:r>
            <a:endParaRPr sz="1900">
              <a:latin typeface="Franklin Gothic Book"/>
              <a:cs typeface="Franklin Gothic Book"/>
            </a:endParaRPr>
          </a:p>
          <a:p>
            <a:pPr lvl="1" marL="988060" indent="-445134">
              <a:lnSpc>
                <a:spcPct val="100000"/>
              </a:lnSpc>
              <a:spcBef>
                <a:spcPts val="335"/>
              </a:spcBef>
              <a:buFont typeface="Franklin Gothic Book"/>
              <a:buChar char="–"/>
              <a:tabLst>
                <a:tab pos="987425" algn="l"/>
                <a:tab pos="988060" algn="l"/>
              </a:tabLst>
            </a:pPr>
            <a:r>
              <a:rPr dirty="0" sz="19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Number</a:t>
            </a:r>
            <a:endParaRPr sz="1900">
              <a:latin typeface="Franklin Gothic Book"/>
              <a:cs typeface="Franklin Gothic Book"/>
            </a:endParaRPr>
          </a:p>
          <a:p>
            <a:pPr lvl="1" marL="988060" indent="-445134">
              <a:lnSpc>
                <a:spcPct val="100000"/>
              </a:lnSpc>
              <a:spcBef>
                <a:spcPts val="335"/>
              </a:spcBef>
              <a:buFont typeface="Franklin Gothic Book"/>
              <a:buChar char="–"/>
              <a:tabLst>
                <a:tab pos="987425" algn="l"/>
                <a:tab pos="988060" algn="l"/>
              </a:tabLst>
            </a:pPr>
            <a:r>
              <a:rPr dirty="0" sz="19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Unit </a:t>
            </a:r>
            <a:r>
              <a:rPr dirty="0" sz="19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of</a:t>
            </a:r>
            <a:r>
              <a:rPr dirty="0" sz="1900" spc="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19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Measure</a:t>
            </a:r>
            <a:endParaRPr sz="1900">
              <a:latin typeface="Franklin Gothic Book"/>
              <a:cs typeface="Franklin Gothic Book"/>
            </a:endParaRPr>
          </a:p>
          <a:p>
            <a:pPr lvl="1" marL="988060" indent="-445134">
              <a:lnSpc>
                <a:spcPct val="100000"/>
              </a:lnSpc>
              <a:spcBef>
                <a:spcPts val="340"/>
              </a:spcBef>
              <a:buFont typeface="Franklin Gothic Book"/>
              <a:buChar char="–"/>
              <a:tabLst>
                <a:tab pos="987425" algn="l"/>
                <a:tab pos="988060" algn="l"/>
              </a:tabLst>
            </a:pPr>
            <a:r>
              <a:rPr dirty="0" sz="19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Address, </a:t>
            </a:r>
            <a:r>
              <a:rPr dirty="0" sz="19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Post code, </a:t>
            </a:r>
            <a:r>
              <a:rPr dirty="0" sz="1900" spc="-20" i="1">
                <a:solidFill>
                  <a:srgbClr val="181B0D"/>
                </a:solidFill>
                <a:latin typeface="Franklin Gothic Book"/>
                <a:cs typeface="Franklin Gothic Book"/>
              </a:rPr>
              <a:t>Telephone</a:t>
            </a:r>
            <a:r>
              <a:rPr dirty="0" sz="1900" spc="3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19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number</a:t>
            </a:r>
            <a:endParaRPr sz="1900">
              <a:latin typeface="Franklin Gothic Book"/>
              <a:cs typeface="Franklin Gothic Book"/>
            </a:endParaRPr>
          </a:p>
          <a:p>
            <a:pPr lvl="1" marL="988060" indent="-445134">
              <a:lnSpc>
                <a:spcPct val="100000"/>
              </a:lnSpc>
              <a:spcBef>
                <a:spcPts val="335"/>
              </a:spcBef>
              <a:buFont typeface="Franklin Gothic Book"/>
              <a:buChar char="–"/>
              <a:tabLst>
                <a:tab pos="987425" algn="l"/>
                <a:tab pos="988060" algn="l"/>
              </a:tabLst>
            </a:pPr>
            <a:r>
              <a:rPr dirty="0" sz="19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Paper </a:t>
            </a:r>
            <a:r>
              <a:rPr dirty="0" sz="19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for</a:t>
            </a:r>
            <a:r>
              <a:rPr dirty="0" sz="1900" spc="1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19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print</a:t>
            </a:r>
            <a:endParaRPr sz="1900">
              <a:latin typeface="Franklin Gothic Book"/>
              <a:cs typeface="Franklin Gothic Book"/>
            </a:endParaRPr>
          </a:p>
          <a:p>
            <a:pPr lvl="1" marL="988060" indent="-445134">
              <a:lnSpc>
                <a:spcPct val="100000"/>
              </a:lnSpc>
              <a:spcBef>
                <a:spcPts val="335"/>
              </a:spcBef>
              <a:buFont typeface="Franklin Gothic Book"/>
              <a:buChar char="–"/>
              <a:tabLst>
                <a:tab pos="987425" algn="l"/>
                <a:tab pos="988060" algn="l"/>
              </a:tabLst>
            </a:pPr>
            <a:r>
              <a:rPr dirty="0" sz="1900" spc="10" i="1">
                <a:solidFill>
                  <a:srgbClr val="181B0D"/>
                </a:solidFill>
                <a:latin typeface="Franklin Gothic Book"/>
                <a:cs typeface="Franklin Gothic Book"/>
              </a:rPr>
              <a:t>Sort</a:t>
            </a:r>
            <a:endParaRPr sz="1900">
              <a:latin typeface="Franklin Gothic Book"/>
              <a:cs typeface="Franklin Gothic Book"/>
            </a:endParaRPr>
          </a:p>
          <a:p>
            <a:pPr lvl="1" marL="988060" indent="-445134">
              <a:lnSpc>
                <a:spcPct val="100000"/>
              </a:lnSpc>
              <a:spcBef>
                <a:spcPts val="340"/>
              </a:spcBef>
              <a:buFont typeface="Franklin Gothic Book"/>
              <a:buChar char="–"/>
              <a:tabLst>
                <a:tab pos="987425" algn="l"/>
                <a:tab pos="988060" algn="l"/>
              </a:tabLst>
            </a:pPr>
            <a:r>
              <a:rPr dirty="0" sz="1900" spc="-20" i="1">
                <a:solidFill>
                  <a:srgbClr val="181B0D"/>
                </a:solidFill>
                <a:latin typeface="Franklin Gothic Book"/>
                <a:cs typeface="Franklin Gothic Book"/>
              </a:rPr>
              <a:t>Keyboard</a:t>
            </a:r>
            <a:r>
              <a:rPr dirty="0" sz="1900" spc="2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19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Layout</a:t>
            </a:r>
            <a:endParaRPr sz="19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89890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软件本地化测试</a:t>
            </a:r>
            <a:r>
              <a:rPr dirty="0" spc="-30">
                <a:latin typeface="Franklin Gothic Book"/>
                <a:cs typeface="Franklin Gothic Book"/>
              </a:rPr>
              <a:t>-Time,</a:t>
            </a:r>
            <a:r>
              <a:rPr dirty="0" spc="10">
                <a:latin typeface="Franklin Gothic Book"/>
                <a:cs typeface="Franklin Gothic Book"/>
              </a:rPr>
              <a:t> </a:t>
            </a:r>
            <a:r>
              <a:rPr dirty="0" spc="-25">
                <a:latin typeface="Franklin Gothic Book"/>
                <a:cs typeface="Franklin Gothic Book"/>
              </a:rPr>
              <a:t>Date</a:t>
            </a:r>
            <a:r>
              <a:rPr dirty="0" spc="-10">
                <a:latin typeface="Franklin Gothic Book"/>
                <a:cs typeface="Franklin Gothic Book"/>
              </a:rPr>
              <a:t> </a:t>
            </a:r>
            <a:r>
              <a:rPr dirty="0" spc="-5">
                <a:latin typeface="Franklin Gothic Book"/>
                <a:cs typeface="Franklin Gothic Book"/>
              </a:rPr>
              <a:t>and</a:t>
            </a:r>
            <a:r>
              <a:rPr dirty="0" spc="-35">
                <a:latin typeface="Franklin Gothic Book"/>
                <a:cs typeface="Franklin Gothic Book"/>
              </a:rPr>
              <a:t> </a:t>
            </a:r>
            <a:r>
              <a:rPr dirty="0" spc="-5">
                <a:latin typeface="Franklin Gothic Book"/>
                <a:cs typeface="Franklin Gothic Book"/>
              </a:rPr>
              <a:t>Calendar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14264"/>
            <a:ext cx="6033135" cy="2180590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449580" indent="-437515">
              <a:lnSpc>
                <a:spcPct val="100000"/>
              </a:lnSpc>
              <a:spcBef>
                <a:spcPts val="765"/>
              </a:spcBef>
              <a:buChar char="■"/>
              <a:tabLst>
                <a:tab pos="449580" algn="l"/>
                <a:tab pos="450215" algn="l"/>
              </a:tabLst>
            </a:pPr>
            <a:r>
              <a:rPr dirty="0" sz="1700" spc="-20">
                <a:solidFill>
                  <a:srgbClr val="181B0D"/>
                </a:solidFill>
                <a:latin typeface="Franklin Gothic Book"/>
                <a:cs typeface="Franklin Gothic Book"/>
              </a:rPr>
              <a:t>12/24 </a:t>
            </a:r>
            <a:r>
              <a:rPr dirty="0" sz="1700">
                <a:solidFill>
                  <a:srgbClr val="181B0D"/>
                </a:solidFill>
                <a:latin typeface="Franklin Gothic Book"/>
                <a:cs typeface="Franklin Gothic Book"/>
              </a:rPr>
              <a:t>hour </a:t>
            </a:r>
            <a:r>
              <a:rPr dirty="0" sz="1700" spc="-5">
                <a:solidFill>
                  <a:srgbClr val="181B0D"/>
                </a:solidFill>
                <a:latin typeface="Franklin Gothic Book"/>
                <a:cs typeface="Franklin Gothic Book"/>
              </a:rPr>
              <a:t>format (AM, PM)</a:t>
            </a:r>
            <a:endParaRPr sz="1700">
              <a:latin typeface="Franklin Gothic Book"/>
              <a:cs typeface="Franklin Gothic Book"/>
            </a:endParaRPr>
          </a:p>
          <a:p>
            <a:pPr marL="504825" indent="-492759">
              <a:lnSpc>
                <a:spcPct val="100000"/>
              </a:lnSpc>
              <a:spcBef>
                <a:spcPts val="675"/>
              </a:spcBef>
              <a:buChar char="■"/>
              <a:tabLst>
                <a:tab pos="504825" algn="l"/>
                <a:tab pos="505459" algn="l"/>
              </a:tabLst>
            </a:pPr>
            <a:r>
              <a:rPr dirty="0" sz="1700">
                <a:solidFill>
                  <a:srgbClr val="181B0D"/>
                </a:solidFill>
                <a:latin typeface="Franklin Gothic Book"/>
                <a:cs typeface="Franklin Gothic Book"/>
              </a:rPr>
              <a:t>Time</a:t>
            </a:r>
            <a:r>
              <a:rPr dirty="0" sz="1700" spc="-25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1700" spc="-5">
                <a:solidFill>
                  <a:srgbClr val="181B0D"/>
                </a:solidFill>
                <a:latin typeface="Franklin Gothic Book"/>
                <a:cs typeface="Franklin Gothic Book"/>
              </a:rPr>
              <a:t>delimiter</a:t>
            </a:r>
            <a:endParaRPr sz="1700">
              <a:latin typeface="Franklin Gothic Book"/>
              <a:cs typeface="Franklin Gothic Book"/>
            </a:endParaRPr>
          </a:p>
          <a:p>
            <a:pPr lvl="1" marL="927100" indent="-384175">
              <a:lnSpc>
                <a:spcPct val="100000"/>
              </a:lnSpc>
              <a:spcBef>
                <a:spcPts val="170"/>
              </a:spcBef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17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Most </a:t>
            </a:r>
            <a:r>
              <a:rPr dirty="0" sz="1700" i="1">
                <a:solidFill>
                  <a:srgbClr val="181B0D"/>
                </a:solidFill>
                <a:latin typeface="Franklin Gothic Book"/>
                <a:cs typeface="Franklin Gothic Book"/>
              </a:rPr>
              <a:t>country use</a:t>
            </a:r>
            <a:r>
              <a:rPr dirty="0" sz="17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1700" i="1">
                <a:solidFill>
                  <a:srgbClr val="181B0D"/>
                </a:solidFill>
                <a:latin typeface="Franklin Gothic Book"/>
                <a:cs typeface="Franklin Gothic Book"/>
              </a:rPr>
              <a:t>“:”</a:t>
            </a:r>
            <a:endParaRPr sz="1700">
              <a:latin typeface="Franklin Gothic Book"/>
              <a:cs typeface="Franklin Gothic Book"/>
            </a:endParaRPr>
          </a:p>
          <a:p>
            <a:pPr lvl="1" marL="927100" indent="-384175">
              <a:lnSpc>
                <a:spcPct val="100000"/>
              </a:lnSpc>
              <a:spcBef>
                <a:spcPts val="165"/>
              </a:spcBef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17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Italian </a:t>
            </a:r>
            <a:r>
              <a:rPr dirty="0" sz="1700" i="1">
                <a:solidFill>
                  <a:srgbClr val="181B0D"/>
                </a:solidFill>
                <a:latin typeface="Franklin Gothic Book"/>
                <a:cs typeface="Franklin Gothic Book"/>
              </a:rPr>
              <a:t>or </a:t>
            </a:r>
            <a:r>
              <a:rPr dirty="0" sz="17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Sweden use</a:t>
            </a:r>
            <a:r>
              <a:rPr dirty="0" sz="17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1700" i="1">
                <a:solidFill>
                  <a:srgbClr val="181B0D"/>
                </a:solidFill>
                <a:latin typeface="Franklin Gothic Book"/>
                <a:cs typeface="Franklin Gothic Book"/>
              </a:rPr>
              <a:t>“.”</a:t>
            </a:r>
            <a:endParaRPr sz="1700">
              <a:latin typeface="Franklin Gothic Book"/>
              <a:cs typeface="Franklin Gothic Book"/>
            </a:endParaRPr>
          </a:p>
          <a:p>
            <a:pPr marL="504825" indent="-492759">
              <a:lnSpc>
                <a:spcPct val="100000"/>
              </a:lnSpc>
              <a:spcBef>
                <a:spcPts val="675"/>
              </a:spcBef>
              <a:buChar char="■"/>
              <a:tabLst>
                <a:tab pos="504825" algn="l"/>
                <a:tab pos="505459" algn="l"/>
              </a:tabLst>
            </a:pPr>
            <a:r>
              <a:rPr dirty="0" sz="1700" spc="-5">
                <a:solidFill>
                  <a:srgbClr val="181B0D"/>
                </a:solidFill>
                <a:latin typeface="Franklin Gothic Book"/>
                <a:cs typeface="Franklin Gothic Book"/>
              </a:rPr>
              <a:t>Date</a:t>
            </a:r>
            <a:r>
              <a:rPr dirty="0" sz="1700" spc="-20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1700" spc="-5">
                <a:solidFill>
                  <a:srgbClr val="181B0D"/>
                </a:solidFill>
                <a:latin typeface="Franklin Gothic Book"/>
                <a:cs typeface="Franklin Gothic Book"/>
              </a:rPr>
              <a:t>format</a:t>
            </a:r>
            <a:endParaRPr sz="1700">
              <a:latin typeface="Franklin Gothic Book"/>
              <a:cs typeface="Franklin Gothic Book"/>
            </a:endParaRPr>
          </a:p>
          <a:p>
            <a:pPr lvl="1" marL="927100" indent="-384175">
              <a:lnSpc>
                <a:spcPct val="100000"/>
              </a:lnSpc>
              <a:spcBef>
                <a:spcPts val="165"/>
              </a:spcBef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1700" i="1">
                <a:solidFill>
                  <a:srgbClr val="181B0D"/>
                </a:solidFill>
                <a:latin typeface="Franklin Gothic Book"/>
                <a:cs typeface="Franklin Gothic Book"/>
              </a:rPr>
              <a:t>Long </a:t>
            </a:r>
            <a:r>
              <a:rPr dirty="0" sz="17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Format: </a:t>
            </a:r>
            <a:r>
              <a:rPr dirty="0" sz="1700" i="1">
                <a:solidFill>
                  <a:srgbClr val="181B0D"/>
                </a:solidFill>
                <a:latin typeface="Franklin Gothic Book"/>
                <a:cs typeface="Franklin Gothic Book"/>
              </a:rPr>
              <a:t>USA contain </a:t>
            </a:r>
            <a:r>
              <a:rPr dirty="0" sz="17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Week</a:t>
            </a:r>
            <a:r>
              <a:rPr dirty="0" sz="1700" spc="-4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17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info</a:t>
            </a:r>
            <a:endParaRPr sz="1700">
              <a:latin typeface="Franklin Gothic Book"/>
              <a:cs typeface="Franklin Gothic Book"/>
            </a:endParaRPr>
          </a:p>
          <a:p>
            <a:pPr lvl="1" marL="927100" indent="-384175">
              <a:lnSpc>
                <a:spcPct val="100000"/>
              </a:lnSpc>
              <a:spcBef>
                <a:spcPts val="170"/>
              </a:spcBef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1700" spc="5" i="1">
                <a:solidFill>
                  <a:srgbClr val="181B0D"/>
                </a:solidFill>
                <a:latin typeface="Franklin Gothic Book"/>
                <a:cs typeface="Franklin Gothic Book"/>
              </a:rPr>
              <a:t>Short </a:t>
            </a:r>
            <a:r>
              <a:rPr dirty="0" sz="17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Format: </a:t>
            </a:r>
            <a:r>
              <a:rPr dirty="0" sz="1700" spc="5" i="1">
                <a:solidFill>
                  <a:srgbClr val="181B0D"/>
                </a:solidFill>
                <a:latin typeface="Franklin Gothic Book"/>
                <a:cs typeface="Franklin Gothic Book"/>
              </a:rPr>
              <a:t>short </a:t>
            </a:r>
            <a:r>
              <a:rPr dirty="0" sz="17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delimiter </a:t>
            </a:r>
            <a:r>
              <a:rPr dirty="0" sz="1700" i="1">
                <a:solidFill>
                  <a:srgbClr val="181B0D"/>
                </a:solidFill>
                <a:latin typeface="Franklin Gothic Book"/>
                <a:cs typeface="Franklin Gothic Book"/>
              </a:rPr>
              <a:t>China(-),USA(/),</a:t>
            </a:r>
            <a:r>
              <a:rPr dirty="0" sz="1700" spc="-4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1700" i="1">
                <a:solidFill>
                  <a:srgbClr val="181B0D"/>
                </a:solidFill>
                <a:latin typeface="Franklin Gothic Book"/>
                <a:cs typeface="Franklin Gothic Book"/>
              </a:rPr>
              <a:t>German(.)</a:t>
            </a:r>
            <a:endParaRPr sz="1700">
              <a:latin typeface="Franklin Gothic Book"/>
              <a:cs typeface="Franklin Gothic 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0845" y="3368802"/>
            <a:ext cx="2698750" cy="80137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383540" indent="-384175">
              <a:lnSpc>
                <a:spcPct val="100000"/>
              </a:lnSpc>
              <a:spcBef>
                <a:spcPts val="340"/>
              </a:spcBef>
              <a:buChar char="■"/>
              <a:tabLst>
                <a:tab pos="383540" algn="l"/>
                <a:tab pos="384175" algn="l"/>
                <a:tab pos="840740" algn="l"/>
              </a:tabLst>
            </a:pPr>
            <a:r>
              <a:rPr dirty="0" sz="1500">
                <a:solidFill>
                  <a:srgbClr val="181B0D"/>
                </a:solidFill>
                <a:latin typeface="Franklin Gothic Book"/>
                <a:cs typeface="Franklin Gothic Book"/>
              </a:rPr>
              <a:t>USA	</a:t>
            </a:r>
            <a:r>
              <a:rPr dirty="0" sz="1500" spc="-30">
                <a:solidFill>
                  <a:srgbClr val="181B0D"/>
                </a:solidFill>
                <a:latin typeface="Franklin Gothic Book"/>
                <a:cs typeface="Franklin Gothic Book"/>
              </a:rPr>
              <a:t>Tuesday, </a:t>
            </a:r>
            <a:r>
              <a:rPr dirty="0" sz="1500">
                <a:solidFill>
                  <a:srgbClr val="181B0D"/>
                </a:solidFill>
                <a:latin typeface="Franklin Gothic Book"/>
                <a:cs typeface="Franklin Gothic Book"/>
              </a:rPr>
              <a:t>July </a:t>
            </a:r>
            <a:r>
              <a:rPr dirty="0" sz="1500" spc="-5">
                <a:solidFill>
                  <a:srgbClr val="181B0D"/>
                </a:solidFill>
                <a:latin typeface="Franklin Gothic Book"/>
                <a:cs typeface="Franklin Gothic Book"/>
              </a:rPr>
              <a:t>26,</a:t>
            </a:r>
            <a:r>
              <a:rPr dirty="0" sz="1500" spc="-20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1500" spc="-10">
                <a:solidFill>
                  <a:srgbClr val="181B0D"/>
                </a:solidFill>
                <a:latin typeface="Franklin Gothic Book"/>
                <a:cs typeface="Franklin Gothic Book"/>
              </a:rPr>
              <a:t>2005</a:t>
            </a:r>
            <a:endParaRPr sz="1500">
              <a:latin typeface="Franklin Gothic Book"/>
              <a:cs typeface="Franklin Gothic Book"/>
            </a:endParaRPr>
          </a:p>
          <a:p>
            <a:pPr marL="383540" indent="-384175">
              <a:lnSpc>
                <a:spcPct val="100000"/>
              </a:lnSpc>
              <a:spcBef>
                <a:spcPts val="240"/>
              </a:spcBef>
              <a:buChar char="■"/>
              <a:tabLst>
                <a:tab pos="383540" algn="l"/>
                <a:tab pos="384175" algn="l"/>
              </a:tabLst>
            </a:pPr>
            <a:r>
              <a:rPr dirty="0" sz="1500" spc="-5">
                <a:solidFill>
                  <a:srgbClr val="181B0D"/>
                </a:solidFill>
                <a:latin typeface="Franklin Gothic Book"/>
                <a:cs typeface="Franklin Gothic Book"/>
              </a:rPr>
              <a:t>China</a:t>
            </a:r>
            <a:endParaRPr sz="1500">
              <a:latin typeface="Franklin Gothic Book"/>
              <a:cs typeface="Franklin Gothic Book"/>
            </a:endParaRPr>
          </a:p>
          <a:p>
            <a:pPr marL="383540" indent="-384175">
              <a:lnSpc>
                <a:spcPct val="100000"/>
              </a:lnSpc>
              <a:spcBef>
                <a:spcPts val="225"/>
              </a:spcBef>
              <a:buChar char="■"/>
              <a:tabLst>
                <a:tab pos="383540" algn="l"/>
                <a:tab pos="384175" algn="l"/>
              </a:tabLst>
            </a:pPr>
            <a:r>
              <a:rPr dirty="0" sz="1500">
                <a:solidFill>
                  <a:srgbClr val="181B0D"/>
                </a:solidFill>
                <a:latin typeface="Franklin Gothic Book"/>
                <a:cs typeface="Franklin Gothic Book"/>
              </a:rPr>
              <a:t>Japan</a:t>
            </a:r>
            <a:endParaRPr sz="1500">
              <a:latin typeface="Franklin Gothic Book"/>
              <a:cs typeface="Franklin Gothic 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4175" y="3629405"/>
            <a:ext cx="1376045" cy="54102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1500" spc="-5">
                <a:solidFill>
                  <a:srgbClr val="181B0D"/>
                </a:solidFill>
                <a:latin typeface="Franklin Gothic Book"/>
                <a:cs typeface="Franklin Gothic Book"/>
              </a:rPr>
              <a:t>2005</a:t>
            </a:r>
            <a:r>
              <a:rPr dirty="0" sz="1500">
                <a:solidFill>
                  <a:srgbClr val="181B0D"/>
                </a:solidFill>
                <a:latin typeface="宋体"/>
                <a:cs typeface="宋体"/>
              </a:rPr>
              <a:t>年</a:t>
            </a:r>
            <a:r>
              <a:rPr dirty="0" sz="1500" spc="-5">
                <a:solidFill>
                  <a:srgbClr val="181B0D"/>
                </a:solidFill>
                <a:latin typeface="Franklin Gothic Book"/>
                <a:cs typeface="Franklin Gothic Book"/>
              </a:rPr>
              <a:t>7</a:t>
            </a:r>
            <a:r>
              <a:rPr dirty="0" sz="1500">
                <a:solidFill>
                  <a:srgbClr val="181B0D"/>
                </a:solidFill>
                <a:latin typeface="宋体"/>
                <a:cs typeface="宋体"/>
              </a:rPr>
              <a:t>月</a:t>
            </a:r>
            <a:r>
              <a:rPr dirty="0" sz="1500" spc="-5">
                <a:solidFill>
                  <a:srgbClr val="181B0D"/>
                </a:solidFill>
                <a:latin typeface="Franklin Gothic Book"/>
                <a:cs typeface="Franklin Gothic Book"/>
              </a:rPr>
              <a:t>26</a:t>
            </a:r>
            <a:r>
              <a:rPr dirty="0" sz="1500">
                <a:solidFill>
                  <a:srgbClr val="181B0D"/>
                </a:solidFill>
                <a:latin typeface="宋体"/>
                <a:cs typeface="宋体"/>
              </a:rPr>
              <a:t>日</a:t>
            </a:r>
            <a:endParaRPr sz="15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500" spc="-5">
                <a:solidFill>
                  <a:srgbClr val="181B0D"/>
                </a:solidFill>
                <a:latin typeface="Franklin Gothic Book"/>
                <a:cs typeface="Franklin Gothic Book"/>
              </a:rPr>
              <a:t>2005</a:t>
            </a:r>
            <a:r>
              <a:rPr dirty="0" sz="1500">
                <a:solidFill>
                  <a:srgbClr val="181B0D"/>
                </a:solidFill>
                <a:latin typeface="宋体"/>
                <a:cs typeface="宋体"/>
              </a:rPr>
              <a:t>年</a:t>
            </a:r>
            <a:r>
              <a:rPr dirty="0" sz="1500" spc="-5">
                <a:solidFill>
                  <a:srgbClr val="181B0D"/>
                </a:solidFill>
                <a:latin typeface="Franklin Gothic Book"/>
                <a:cs typeface="Franklin Gothic Book"/>
              </a:rPr>
              <a:t>7</a:t>
            </a:r>
            <a:r>
              <a:rPr dirty="0" sz="1500">
                <a:solidFill>
                  <a:srgbClr val="181B0D"/>
                </a:solidFill>
                <a:latin typeface="宋体"/>
                <a:cs typeface="宋体"/>
              </a:rPr>
              <a:t>月</a:t>
            </a:r>
            <a:r>
              <a:rPr dirty="0" sz="1500" spc="-5">
                <a:solidFill>
                  <a:srgbClr val="181B0D"/>
                </a:solidFill>
                <a:latin typeface="Franklin Gothic Book"/>
                <a:cs typeface="Franklin Gothic Book"/>
              </a:rPr>
              <a:t>26</a:t>
            </a:r>
            <a:r>
              <a:rPr dirty="0" sz="1500">
                <a:solidFill>
                  <a:srgbClr val="181B0D"/>
                </a:solidFill>
                <a:latin typeface="宋体"/>
                <a:cs typeface="宋体"/>
              </a:rPr>
              <a:t>日</a:t>
            </a:r>
            <a:endParaRPr sz="15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22975" y="3368802"/>
            <a:ext cx="1993900" cy="80137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500" spc="-15">
                <a:solidFill>
                  <a:srgbClr val="181B0D"/>
                </a:solidFill>
                <a:latin typeface="Franklin Gothic Book"/>
                <a:cs typeface="Franklin Gothic Book"/>
              </a:rPr>
              <a:t>7/21/2005</a:t>
            </a:r>
            <a:endParaRPr sz="1500">
              <a:latin typeface="Franklin Gothic Book"/>
              <a:cs typeface="Franklin Gothic Book"/>
            </a:endParaRPr>
          </a:p>
          <a:p>
            <a:pPr marL="927100">
              <a:lnSpc>
                <a:spcPct val="100000"/>
              </a:lnSpc>
              <a:spcBef>
                <a:spcPts val="240"/>
              </a:spcBef>
            </a:pPr>
            <a:r>
              <a:rPr dirty="0" sz="1500" spc="-5">
                <a:solidFill>
                  <a:srgbClr val="181B0D"/>
                </a:solidFill>
                <a:latin typeface="Franklin Gothic Book"/>
                <a:cs typeface="Franklin Gothic Book"/>
              </a:rPr>
              <a:t>2005-7-26</a:t>
            </a:r>
            <a:endParaRPr sz="1500">
              <a:latin typeface="Franklin Gothic Book"/>
              <a:cs typeface="Franklin Gothic Book"/>
            </a:endParaRPr>
          </a:p>
          <a:p>
            <a:pPr marL="927100">
              <a:lnSpc>
                <a:spcPct val="100000"/>
              </a:lnSpc>
              <a:spcBef>
                <a:spcPts val="225"/>
              </a:spcBef>
            </a:pPr>
            <a:r>
              <a:rPr dirty="0" sz="1500" spc="-15">
                <a:solidFill>
                  <a:srgbClr val="181B0D"/>
                </a:solidFill>
                <a:latin typeface="Franklin Gothic Book"/>
                <a:cs typeface="Franklin Gothic Book"/>
              </a:rPr>
              <a:t>2005/07/26</a:t>
            </a:r>
            <a:endParaRPr sz="1500">
              <a:latin typeface="Franklin Gothic Book"/>
              <a:cs typeface="Franklin Gothic 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0594" y="4207084"/>
            <a:ext cx="7167245" cy="205549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504825" indent="-492759">
              <a:lnSpc>
                <a:spcPct val="100000"/>
              </a:lnSpc>
              <a:spcBef>
                <a:spcPts val="270"/>
              </a:spcBef>
              <a:buChar char="■"/>
              <a:tabLst>
                <a:tab pos="504825" algn="l"/>
                <a:tab pos="505459" algn="l"/>
              </a:tabLst>
            </a:pPr>
            <a:r>
              <a:rPr dirty="0" sz="1700" spc="-5">
                <a:solidFill>
                  <a:srgbClr val="181B0D"/>
                </a:solidFill>
                <a:latin typeface="Franklin Gothic Book"/>
                <a:cs typeface="Franklin Gothic Book"/>
              </a:rPr>
              <a:t>Order</a:t>
            </a:r>
            <a:endParaRPr sz="1700">
              <a:latin typeface="Franklin Gothic Book"/>
              <a:cs typeface="Franklin Gothic Book"/>
            </a:endParaRPr>
          </a:p>
          <a:p>
            <a:pPr lvl="1" marL="927100" indent="-384175">
              <a:lnSpc>
                <a:spcPct val="100000"/>
              </a:lnSpc>
              <a:spcBef>
                <a:spcPts val="170"/>
              </a:spcBef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17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USA:</a:t>
            </a:r>
            <a:r>
              <a:rPr dirty="0" sz="170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17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Month-Day-Year</a:t>
            </a:r>
            <a:endParaRPr sz="1700">
              <a:latin typeface="Franklin Gothic Book"/>
              <a:cs typeface="Franklin Gothic Book"/>
            </a:endParaRPr>
          </a:p>
          <a:p>
            <a:pPr lvl="1" marL="927100" indent="-384175">
              <a:lnSpc>
                <a:spcPct val="100000"/>
              </a:lnSpc>
              <a:spcBef>
                <a:spcPts val="180"/>
              </a:spcBef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1700" i="1">
                <a:solidFill>
                  <a:srgbClr val="181B0D"/>
                </a:solidFill>
                <a:latin typeface="Franklin Gothic Book"/>
                <a:cs typeface="Franklin Gothic Book"/>
              </a:rPr>
              <a:t>China:</a:t>
            </a:r>
            <a:r>
              <a:rPr dirty="0" sz="1700" spc="-2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17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Year-Month-Day</a:t>
            </a:r>
            <a:endParaRPr sz="1700">
              <a:latin typeface="Franklin Gothic Book"/>
              <a:cs typeface="Franklin Gothic Book"/>
            </a:endParaRPr>
          </a:p>
          <a:p>
            <a:pPr lvl="1" marL="927100" indent="-384175">
              <a:lnSpc>
                <a:spcPct val="100000"/>
              </a:lnSpc>
              <a:spcBef>
                <a:spcPts val="170"/>
              </a:spcBef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17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German and </a:t>
            </a:r>
            <a:r>
              <a:rPr dirty="0" sz="17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French:</a:t>
            </a:r>
            <a:r>
              <a:rPr dirty="0" sz="17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17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Day-Month-Year</a:t>
            </a:r>
            <a:endParaRPr sz="1700">
              <a:latin typeface="Franklin Gothic Book"/>
              <a:cs typeface="Franklin Gothic Book"/>
            </a:endParaRPr>
          </a:p>
          <a:p>
            <a:pPr marL="504825" indent="-492759">
              <a:lnSpc>
                <a:spcPct val="100000"/>
              </a:lnSpc>
              <a:spcBef>
                <a:spcPts val="660"/>
              </a:spcBef>
              <a:buChar char="■"/>
              <a:tabLst>
                <a:tab pos="504825" algn="l"/>
                <a:tab pos="505459" algn="l"/>
              </a:tabLst>
            </a:pPr>
            <a:r>
              <a:rPr dirty="0" sz="1700" spc="-5">
                <a:solidFill>
                  <a:srgbClr val="181B0D"/>
                </a:solidFill>
                <a:latin typeface="Franklin Gothic Book"/>
                <a:cs typeface="Franklin Gothic Book"/>
              </a:rPr>
              <a:t>Calendar</a:t>
            </a:r>
            <a:endParaRPr sz="1700">
              <a:latin typeface="Franklin Gothic Book"/>
              <a:cs typeface="Franklin Gothic Book"/>
            </a:endParaRPr>
          </a:p>
          <a:p>
            <a:pPr lvl="1" marL="927100" indent="-384175">
              <a:lnSpc>
                <a:spcPct val="100000"/>
              </a:lnSpc>
              <a:spcBef>
                <a:spcPts val="180"/>
              </a:spcBef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17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USA: Gregorian calendar and </a:t>
            </a:r>
            <a:r>
              <a:rPr dirty="0" sz="1700" i="1">
                <a:solidFill>
                  <a:srgbClr val="181B0D"/>
                </a:solidFill>
                <a:latin typeface="Franklin Gothic Book"/>
                <a:cs typeface="Franklin Gothic Book"/>
              </a:rPr>
              <a:t>First </a:t>
            </a:r>
            <a:r>
              <a:rPr dirty="0" sz="17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day </a:t>
            </a:r>
            <a:r>
              <a:rPr dirty="0" sz="1700" i="1">
                <a:solidFill>
                  <a:srgbClr val="181B0D"/>
                </a:solidFill>
                <a:latin typeface="Franklin Gothic Book"/>
                <a:cs typeface="Franklin Gothic Book"/>
              </a:rPr>
              <a:t>is</a:t>
            </a:r>
            <a:r>
              <a:rPr dirty="0" sz="17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17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Sunday</a:t>
            </a:r>
            <a:endParaRPr sz="1700">
              <a:latin typeface="Franklin Gothic Book"/>
              <a:cs typeface="Franklin Gothic Book"/>
            </a:endParaRPr>
          </a:p>
          <a:p>
            <a:pPr lvl="1" marL="927100" indent="-384175">
              <a:lnSpc>
                <a:spcPct val="100000"/>
              </a:lnSpc>
              <a:spcBef>
                <a:spcPts val="170"/>
              </a:spcBef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1700" i="1">
                <a:solidFill>
                  <a:srgbClr val="181B0D"/>
                </a:solidFill>
                <a:latin typeface="Franklin Gothic Book"/>
                <a:cs typeface="Franklin Gothic Book"/>
              </a:rPr>
              <a:t>China: </a:t>
            </a:r>
            <a:r>
              <a:rPr dirty="0" sz="17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Gregorian calendar </a:t>
            </a:r>
            <a:r>
              <a:rPr dirty="0" sz="1700" i="1">
                <a:solidFill>
                  <a:srgbClr val="181B0D"/>
                </a:solidFill>
                <a:latin typeface="Franklin Gothic Book"/>
                <a:cs typeface="Franklin Gothic Book"/>
              </a:rPr>
              <a:t>/ </a:t>
            </a:r>
            <a:r>
              <a:rPr dirty="0" sz="17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Lunar </a:t>
            </a:r>
            <a:r>
              <a:rPr dirty="0" sz="1700" i="1">
                <a:solidFill>
                  <a:srgbClr val="181B0D"/>
                </a:solidFill>
                <a:latin typeface="Franklin Gothic Book"/>
                <a:cs typeface="Franklin Gothic Book"/>
              </a:rPr>
              <a:t>Calendar </a:t>
            </a:r>
            <a:r>
              <a:rPr dirty="0" sz="17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and </a:t>
            </a:r>
            <a:r>
              <a:rPr dirty="0" sz="1700" i="1">
                <a:solidFill>
                  <a:srgbClr val="181B0D"/>
                </a:solidFill>
                <a:latin typeface="Franklin Gothic Book"/>
                <a:cs typeface="Franklin Gothic Book"/>
              </a:rPr>
              <a:t>First </a:t>
            </a:r>
            <a:r>
              <a:rPr dirty="0" sz="17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day </a:t>
            </a:r>
            <a:r>
              <a:rPr dirty="0" sz="1700" i="1">
                <a:solidFill>
                  <a:srgbClr val="181B0D"/>
                </a:solidFill>
                <a:latin typeface="Franklin Gothic Book"/>
                <a:cs typeface="Franklin Gothic Book"/>
              </a:rPr>
              <a:t>is</a:t>
            </a:r>
            <a:r>
              <a:rPr dirty="0" sz="1700" spc="-3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17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Monday</a:t>
            </a:r>
            <a:endParaRPr sz="17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54273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软件本地化测试</a:t>
            </a:r>
            <a:r>
              <a:rPr dirty="0" spc="-10">
                <a:latin typeface="Franklin Gothic Book"/>
                <a:cs typeface="Franklin Gothic Book"/>
              </a:rPr>
              <a:t>-Number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12062"/>
            <a:ext cx="2573020" cy="904240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1155"/>
              </a:spcBef>
              <a:buChar char="■"/>
              <a:tabLst>
                <a:tab pos="396240" algn="l"/>
                <a:tab pos="396875" algn="l"/>
              </a:tabLst>
            </a:pPr>
            <a:r>
              <a:rPr dirty="0" sz="2000" spc="-5">
                <a:solidFill>
                  <a:srgbClr val="181B0D"/>
                </a:solidFill>
                <a:latin typeface="Franklin Gothic Book"/>
                <a:cs typeface="Franklin Gothic Book"/>
              </a:rPr>
              <a:t>Kilobit</a:t>
            </a:r>
            <a:r>
              <a:rPr dirty="0" sz="2000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5">
                <a:solidFill>
                  <a:srgbClr val="181B0D"/>
                </a:solidFill>
                <a:latin typeface="Franklin Gothic Book"/>
                <a:cs typeface="Franklin Gothic Book"/>
              </a:rPr>
              <a:t>delimiter</a:t>
            </a:r>
            <a:endParaRPr sz="2000">
              <a:latin typeface="Franklin Gothic Book"/>
              <a:cs typeface="Franklin Gothic Book"/>
            </a:endParaRPr>
          </a:p>
          <a:p>
            <a:pPr marL="396240" indent="-384175">
              <a:lnSpc>
                <a:spcPct val="100000"/>
              </a:lnSpc>
              <a:spcBef>
                <a:spcPts val="1060"/>
              </a:spcBef>
              <a:buChar char="■"/>
              <a:tabLst>
                <a:tab pos="396240" algn="l"/>
                <a:tab pos="396875" algn="l"/>
              </a:tabLst>
            </a:pPr>
            <a:r>
              <a:rPr dirty="0" sz="2000" spc="-10">
                <a:solidFill>
                  <a:srgbClr val="181B0D"/>
                </a:solidFill>
                <a:latin typeface="Franklin Gothic Book"/>
                <a:cs typeface="Franklin Gothic Book"/>
              </a:rPr>
              <a:t>Negative</a:t>
            </a:r>
            <a:r>
              <a:rPr dirty="0" sz="2000" spc="-30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5">
                <a:solidFill>
                  <a:srgbClr val="181B0D"/>
                </a:solidFill>
                <a:latin typeface="Franklin Gothic Book"/>
                <a:cs typeface="Franklin Gothic Book"/>
              </a:rPr>
              <a:t>Expression</a:t>
            </a:r>
            <a:endParaRPr sz="2000">
              <a:latin typeface="Franklin Gothic Book"/>
              <a:cs typeface="Franklin Gothic 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0945" y="2090394"/>
            <a:ext cx="2133600" cy="190182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650"/>
              </a:spcBef>
              <a:buFont typeface="Franklin Gothic Book"/>
              <a:buChar char="–"/>
              <a:tabLst>
                <a:tab pos="396240" algn="l"/>
                <a:tab pos="396875" algn="l"/>
              </a:tabLst>
            </a:pP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USA</a:t>
            </a:r>
            <a:endParaRPr sz="2000">
              <a:latin typeface="Franklin Gothic Book"/>
              <a:cs typeface="Franklin Gothic Book"/>
            </a:endParaRPr>
          </a:p>
          <a:p>
            <a:pPr marL="396240" indent="-384175">
              <a:lnSpc>
                <a:spcPct val="100000"/>
              </a:lnSpc>
              <a:spcBef>
                <a:spcPts val="550"/>
              </a:spcBef>
              <a:buFont typeface="Franklin Gothic Book"/>
              <a:buChar char="–"/>
              <a:tabLst>
                <a:tab pos="396240" algn="l"/>
                <a:tab pos="396875" algn="l"/>
              </a:tabLst>
            </a:pP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China</a:t>
            </a:r>
            <a:endParaRPr sz="2000">
              <a:latin typeface="Franklin Gothic Book"/>
              <a:cs typeface="Franklin Gothic Book"/>
            </a:endParaRPr>
          </a:p>
          <a:p>
            <a:pPr marL="396240" indent="-384175">
              <a:lnSpc>
                <a:spcPct val="100000"/>
              </a:lnSpc>
              <a:spcBef>
                <a:spcPts val="565"/>
              </a:spcBef>
              <a:buFont typeface="Franklin Gothic Book"/>
              <a:buChar char="–"/>
              <a:tabLst>
                <a:tab pos="396240" algn="l"/>
                <a:tab pos="396875" algn="l"/>
              </a:tabLst>
            </a:pPr>
            <a:r>
              <a:rPr dirty="0" sz="20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German/French</a:t>
            </a:r>
            <a:endParaRPr sz="2000">
              <a:latin typeface="Franklin Gothic Book"/>
              <a:cs typeface="Franklin Gothic Book"/>
            </a:endParaRPr>
          </a:p>
          <a:p>
            <a:pPr marL="396240" indent="-384175">
              <a:lnSpc>
                <a:spcPct val="100000"/>
              </a:lnSpc>
              <a:spcBef>
                <a:spcPts val="555"/>
              </a:spcBef>
              <a:buFont typeface="Franklin Gothic Book"/>
              <a:buChar char="–"/>
              <a:tabLst>
                <a:tab pos="396240" algn="l"/>
                <a:tab pos="396875" algn="l"/>
              </a:tabLst>
            </a:pP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Saudi</a:t>
            </a:r>
            <a:r>
              <a:rPr dirty="0" sz="20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Arabia</a:t>
            </a:r>
            <a:endParaRPr sz="2000">
              <a:latin typeface="Franklin Gothic Book"/>
              <a:cs typeface="Franklin Gothic Book"/>
            </a:endParaRPr>
          </a:p>
          <a:p>
            <a:pPr marL="396240" indent="-384175">
              <a:lnSpc>
                <a:spcPct val="100000"/>
              </a:lnSpc>
              <a:spcBef>
                <a:spcPts val="555"/>
              </a:spcBef>
              <a:buFont typeface="Franklin Gothic Book"/>
              <a:buChar char="–"/>
              <a:tabLst>
                <a:tab pos="396240" algn="l"/>
                <a:tab pos="396875" algn="l"/>
              </a:tabLst>
            </a:pP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Poland</a:t>
            </a:r>
            <a:endParaRPr sz="2000">
              <a:latin typeface="Franklin Gothic Book"/>
              <a:cs typeface="Franklin Gothic 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29683" y="2090394"/>
            <a:ext cx="2203450" cy="190182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291465">
              <a:lnSpc>
                <a:spcPct val="100000"/>
              </a:lnSpc>
              <a:spcBef>
                <a:spcPts val="650"/>
              </a:spcBef>
            </a:pP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-123,456,789.00</a:t>
            </a:r>
            <a:endParaRPr sz="2000">
              <a:latin typeface="Franklin Gothic Book"/>
              <a:cs typeface="Franklin Gothic Book"/>
            </a:endParaRPr>
          </a:p>
          <a:p>
            <a:pPr marL="291465">
              <a:lnSpc>
                <a:spcPct val="100000"/>
              </a:lnSpc>
              <a:spcBef>
                <a:spcPts val="550"/>
              </a:spcBef>
            </a:pP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-123,456,789.00</a:t>
            </a:r>
            <a:endParaRPr sz="20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-123.456.789,00</a:t>
            </a:r>
            <a:endParaRPr sz="2000">
              <a:latin typeface="Franklin Gothic Book"/>
              <a:cs typeface="Franklin Gothic Book"/>
            </a:endParaRPr>
          </a:p>
          <a:p>
            <a:pPr marL="291465">
              <a:lnSpc>
                <a:spcPct val="100000"/>
              </a:lnSpc>
              <a:spcBef>
                <a:spcPts val="555"/>
              </a:spcBef>
            </a:pP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123,456,789.00-</a:t>
            </a:r>
            <a:endParaRPr sz="2000">
              <a:latin typeface="Franklin Gothic Book"/>
              <a:cs typeface="Franklin Gothic Book"/>
            </a:endParaRPr>
          </a:p>
          <a:p>
            <a:pPr marL="291465">
              <a:lnSpc>
                <a:spcPct val="100000"/>
              </a:lnSpc>
              <a:spcBef>
                <a:spcPts val="555"/>
              </a:spcBef>
            </a:pP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-123 456</a:t>
            </a:r>
            <a:r>
              <a:rPr dirty="0" sz="2000" spc="-6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789,00</a:t>
            </a:r>
            <a:endParaRPr sz="2000">
              <a:latin typeface="Franklin Gothic Book"/>
              <a:cs typeface="Franklin Gothic 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0594" y="4055585"/>
            <a:ext cx="4011295" cy="744855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455"/>
              </a:spcBef>
              <a:buChar char="■"/>
              <a:tabLst>
                <a:tab pos="396240" algn="l"/>
                <a:tab pos="396875" algn="l"/>
              </a:tabLst>
            </a:pPr>
            <a:r>
              <a:rPr dirty="0" sz="2000" spc="-10">
                <a:solidFill>
                  <a:srgbClr val="181B0D"/>
                </a:solidFill>
                <a:latin typeface="Franklin Gothic Book"/>
                <a:cs typeface="Franklin Gothic Book"/>
              </a:rPr>
              <a:t>Percent</a:t>
            </a:r>
            <a:r>
              <a:rPr dirty="0" sz="2000" spc="-15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5">
                <a:solidFill>
                  <a:srgbClr val="181B0D"/>
                </a:solidFill>
                <a:latin typeface="Franklin Gothic Book"/>
                <a:cs typeface="Franklin Gothic Book"/>
              </a:rPr>
              <a:t>position</a:t>
            </a:r>
            <a:endParaRPr sz="2000">
              <a:latin typeface="Franklin Gothic Book"/>
              <a:cs typeface="Franklin Gothic Book"/>
            </a:endParaRPr>
          </a:p>
          <a:p>
            <a:pPr algn="ctr" marL="530225">
              <a:lnSpc>
                <a:spcPct val="100000"/>
              </a:lnSpc>
              <a:spcBef>
                <a:spcPts val="380"/>
              </a:spcBef>
              <a:tabLst>
                <a:tab pos="913765" algn="l"/>
              </a:tabLst>
            </a:pPr>
            <a:r>
              <a:rPr dirty="0" sz="2000">
                <a:solidFill>
                  <a:srgbClr val="181B0D"/>
                </a:solidFill>
                <a:latin typeface="Franklin Gothic Book"/>
                <a:cs typeface="Franklin Gothic Book"/>
              </a:rPr>
              <a:t>–	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98%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98</a:t>
            </a:r>
            <a:r>
              <a:rPr dirty="0" sz="2000" spc="-2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%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2100" spc="-570">
                <a:solidFill>
                  <a:srgbClr val="181B0D"/>
                </a:solidFill>
                <a:latin typeface="宋体"/>
                <a:cs typeface="宋体"/>
              </a:rPr>
              <a:t> 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98</a:t>
            </a:r>
            <a:r>
              <a:rPr dirty="0" sz="2000" spc="-3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pct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%98</a:t>
            </a:r>
            <a:endParaRPr sz="20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559308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软件本地化测试</a:t>
            </a:r>
            <a:r>
              <a:rPr dirty="0" spc="-10">
                <a:latin typeface="Franklin Gothic Book"/>
                <a:cs typeface="Franklin Gothic Book"/>
              </a:rPr>
              <a:t>-Currency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12062"/>
            <a:ext cx="5993130" cy="904240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1155"/>
              </a:spcBef>
              <a:buChar char="■"/>
              <a:tabLst>
                <a:tab pos="396240" algn="l"/>
                <a:tab pos="396875" algn="l"/>
              </a:tabLst>
            </a:pPr>
            <a:r>
              <a:rPr dirty="0" sz="2000" spc="-15">
                <a:solidFill>
                  <a:srgbClr val="181B0D"/>
                </a:solidFill>
                <a:latin typeface="Franklin Gothic Book"/>
                <a:cs typeface="Franklin Gothic Book"/>
              </a:rPr>
              <a:t>Currency, </a:t>
            </a:r>
            <a:r>
              <a:rPr dirty="0" sz="2000">
                <a:solidFill>
                  <a:srgbClr val="181B0D"/>
                </a:solidFill>
                <a:latin typeface="Franklin Gothic Book"/>
                <a:cs typeface="Franklin Gothic Book"/>
              </a:rPr>
              <a:t>Currency </a:t>
            </a:r>
            <a:r>
              <a:rPr dirty="0" sz="2000" spc="-5">
                <a:solidFill>
                  <a:srgbClr val="181B0D"/>
                </a:solidFill>
                <a:latin typeface="Franklin Gothic Book"/>
                <a:cs typeface="Franklin Gothic Book"/>
              </a:rPr>
              <a:t>position and </a:t>
            </a:r>
            <a:r>
              <a:rPr dirty="0" sz="2000" spc="-10">
                <a:solidFill>
                  <a:srgbClr val="181B0D"/>
                </a:solidFill>
                <a:latin typeface="Franklin Gothic Book"/>
                <a:cs typeface="Franklin Gothic Book"/>
              </a:rPr>
              <a:t>negative</a:t>
            </a:r>
            <a:r>
              <a:rPr dirty="0" sz="2000" spc="15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5">
                <a:solidFill>
                  <a:srgbClr val="181B0D"/>
                </a:solidFill>
                <a:latin typeface="Franklin Gothic Book"/>
                <a:cs typeface="Franklin Gothic Book"/>
              </a:rPr>
              <a:t>expression</a:t>
            </a:r>
            <a:endParaRPr sz="2000">
              <a:latin typeface="Franklin Gothic Book"/>
              <a:cs typeface="Franklin Gothic Book"/>
            </a:endParaRPr>
          </a:p>
          <a:p>
            <a:pPr marL="396240" indent="-384175">
              <a:lnSpc>
                <a:spcPct val="100000"/>
              </a:lnSpc>
              <a:spcBef>
                <a:spcPts val="1060"/>
              </a:spcBef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Franklin Gothic Book"/>
                <a:cs typeface="Franklin Gothic Book"/>
              </a:rPr>
              <a:t>€ </a:t>
            </a:r>
            <a:r>
              <a:rPr dirty="0" sz="2000" spc="-5">
                <a:solidFill>
                  <a:srgbClr val="181B0D"/>
                </a:solidFill>
                <a:latin typeface="Franklin Gothic Book"/>
                <a:cs typeface="Franklin Gothic Book"/>
              </a:rPr>
              <a:t>is </a:t>
            </a:r>
            <a:r>
              <a:rPr dirty="0" sz="2000">
                <a:solidFill>
                  <a:srgbClr val="181B0D"/>
                </a:solidFill>
                <a:latin typeface="Franklin Gothic Book"/>
                <a:cs typeface="Franklin Gothic Book"/>
              </a:rPr>
              <a:t>a </a:t>
            </a:r>
            <a:r>
              <a:rPr dirty="0" sz="2000" spc="-10">
                <a:solidFill>
                  <a:srgbClr val="181B0D"/>
                </a:solidFill>
                <a:latin typeface="Franklin Gothic Book"/>
                <a:cs typeface="Franklin Gothic Book"/>
              </a:rPr>
              <a:t>new </a:t>
            </a:r>
            <a:r>
              <a:rPr dirty="0" sz="2000" spc="-5">
                <a:solidFill>
                  <a:srgbClr val="181B0D"/>
                </a:solidFill>
                <a:latin typeface="Franklin Gothic Book"/>
                <a:cs typeface="Franklin Gothic Book"/>
              </a:rPr>
              <a:t>Currency </a:t>
            </a:r>
            <a:r>
              <a:rPr dirty="0" sz="2000" spc="-20">
                <a:solidFill>
                  <a:srgbClr val="181B0D"/>
                </a:solidFill>
                <a:latin typeface="Franklin Gothic Book"/>
                <a:cs typeface="Franklin Gothic Book"/>
              </a:rPr>
              <a:t>for </a:t>
            </a:r>
            <a:r>
              <a:rPr dirty="0" sz="2000">
                <a:solidFill>
                  <a:srgbClr val="181B0D"/>
                </a:solidFill>
                <a:latin typeface="Franklin Gothic Book"/>
                <a:cs typeface="Franklin Gothic Book"/>
              </a:rPr>
              <a:t>some</a:t>
            </a:r>
            <a:r>
              <a:rPr dirty="0" sz="2000" spc="-15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>
                <a:solidFill>
                  <a:srgbClr val="181B0D"/>
                </a:solidFill>
                <a:latin typeface="Franklin Gothic Book"/>
                <a:cs typeface="Franklin Gothic Book"/>
              </a:rPr>
              <a:t>software</a:t>
            </a:r>
            <a:endParaRPr sz="2000">
              <a:latin typeface="Franklin Gothic Book"/>
              <a:cs typeface="Franklin Gothic 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4175" y="2084003"/>
            <a:ext cx="280035" cy="77533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＄</a:t>
            </a:r>
            <a:endParaRPr sz="21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￥</a:t>
            </a:r>
            <a:endParaRPr sz="21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8575" y="2084003"/>
            <a:ext cx="1558925" cy="77533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100" spc="-70">
                <a:solidFill>
                  <a:srgbClr val="181B0D"/>
                </a:solidFill>
                <a:latin typeface="宋体"/>
                <a:cs typeface="宋体"/>
              </a:rPr>
              <a:t>（＄</a:t>
            </a:r>
            <a:r>
              <a:rPr dirty="0" sz="2000" spc="-70" i="1">
                <a:solidFill>
                  <a:srgbClr val="181B0D"/>
                </a:solidFill>
                <a:latin typeface="Franklin Gothic Book"/>
                <a:cs typeface="Franklin Gothic Book"/>
              </a:rPr>
              <a:t>127.54</a:t>
            </a:r>
            <a:r>
              <a:rPr dirty="0" sz="2100" spc="-70">
                <a:solidFill>
                  <a:srgbClr val="181B0D"/>
                </a:solidFill>
                <a:latin typeface="宋体"/>
                <a:cs typeface="宋体"/>
              </a:rPr>
              <a:t>）</a:t>
            </a:r>
            <a:endParaRPr sz="21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2100" spc="-55">
                <a:solidFill>
                  <a:srgbClr val="181B0D"/>
                </a:solidFill>
                <a:latin typeface="宋体"/>
                <a:cs typeface="宋体"/>
              </a:rPr>
              <a:t>￥</a:t>
            </a:r>
            <a:r>
              <a:rPr dirty="0" sz="2000" spc="-55" i="1">
                <a:solidFill>
                  <a:srgbClr val="181B0D"/>
                </a:solidFill>
                <a:latin typeface="Franklin Gothic Book"/>
                <a:cs typeface="Franklin Gothic Book"/>
              </a:rPr>
              <a:t>-127.54</a:t>
            </a:r>
            <a:endParaRPr sz="2000">
              <a:latin typeface="Franklin Gothic Book"/>
              <a:cs typeface="Franklin Gothic 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92166" y="2910916"/>
            <a:ext cx="27114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Kr</a:t>
            </a:r>
            <a:endParaRPr sz="2000">
              <a:latin typeface="Franklin Gothic Book"/>
              <a:cs typeface="Franklin Gothic 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22975" y="2910916"/>
            <a:ext cx="112395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K</a:t>
            </a:r>
            <a:r>
              <a:rPr dirty="0" sz="2000" spc="-60" i="1">
                <a:solidFill>
                  <a:srgbClr val="181B0D"/>
                </a:solidFill>
                <a:latin typeface="Franklin Gothic Book"/>
                <a:cs typeface="Franklin Gothic Book"/>
              </a:rPr>
              <a:t>r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-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1</a:t>
            </a:r>
            <a:r>
              <a:rPr dirty="0" sz="2000" spc="-100" i="1">
                <a:solidFill>
                  <a:srgbClr val="181B0D"/>
                </a:solidFill>
                <a:latin typeface="Franklin Gothic Book"/>
                <a:cs typeface="Franklin Gothic Book"/>
              </a:rPr>
              <a:t>2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7,</a:t>
            </a:r>
            <a:r>
              <a:rPr dirty="0" sz="20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5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4</a:t>
            </a:r>
            <a:endParaRPr sz="2000">
              <a:latin typeface="Franklin Gothic Book"/>
              <a:cs typeface="Franklin Gothic Boo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4175" y="3217011"/>
            <a:ext cx="174625" cy="77533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€</a:t>
            </a:r>
            <a:endParaRPr sz="20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€</a:t>
            </a:r>
            <a:endParaRPr sz="2000">
              <a:latin typeface="Franklin Gothic Book"/>
              <a:cs typeface="Franklin Gothic Boo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80945" y="2081250"/>
            <a:ext cx="1398270" cy="227711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650"/>
              </a:spcBef>
              <a:buFont typeface="Franklin Gothic Book"/>
              <a:buChar char="–"/>
              <a:tabLst>
                <a:tab pos="396240" algn="l"/>
                <a:tab pos="396875" algn="l"/>
              </a:tabLst>
            </a:pP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USA</a:t>
            </a:r>
            <a:endParaRPr sz="2000">
              <a:latin typeface="Franklin Gothic Book"/>
              <a:cs typeface="Franklin Gothic Book"/>
            </a:endParaRPr>
          </a:p>
          <a:p>
            <a:pPr marL="396240" indent="-384175">
              <a:lnSpc>
                <a:spcPct val="100000"/>
              </a:lnSpc>
              <a:spcBef>
                <a:spcPts val="550"/>
              </a:spcBef>
              <a:buFont typeface="Franklin Gothic Book"/>
              <a:buChar char="–"/>
              <a:tabLst>
                <a:tab pos="396240" algn="l"/>
                <a:tab pos="396875" algn="l"/>
              </a:tabLst>
            </a:pP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China</a:t>
            </a:r>
            <a:endParaRPr sz="2000">
              <a:latin typeface="Franklin Gothic Book"/>
              <a:cs typeface="Franklin Gothic Book"/>
            </a:endParaRPr>
          </a:p>
          <a:p>
            <a:pPr marL="396240" indent="-384175">
              <a:lnSpc>
                <a:spcPct val="100000"/>
              </a:lnSpc>
              <a:spcBef>
                <a:spcPts val="640"/>
              </a:spcBef>
              <a:buFont typeface="Franklin Gothic Book"/>
              <a:buChar char="–"/>
              <a:tabLst>
                <a:tab pos="396240" algn="l"/>
                <a:tab pos="396875" algn="l"/>
              </a:tabLst>
            </a:pP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De</a:t>
            </a:r>
            <a:r>
              <a:rPr dirty="0" sz="20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n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m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a</a:t>
            </a:r>
            <a:r>
              <a:rPr dirty="0" sz="20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r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k</a:t>
            </a:r>
            <a:endParaRPr sz="2000">
              <a:latin typeface="Franklin Gothic Book"/>
              <a:cs typeface="Franklin Gothic Book"/>
            </a:endParaRPr>
          </a:p>
          <a:p>
            <a:pPr marL="396240" indent="-384175">
              <a:lnSpc>
                <a:spcPct val="100000"/>
              </a:lnSpc>
              <a:spcBef>
                <a:spcPts val="555"/>
              </a:spcBef>
              <a:buFont typeface="Franklin Gothic Book"/>
              <a:buChar char="–"/>
              <a:tabLst>
                <a:tab pos="396240" algn="l"/>
                <a:tab pos="396875" algn="l"/>
              </a:tabLst>
            </a:pPr>
            <a:r>
              <a:rPr dirty="0" sz="20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French</a:t>
            </a:r>
            <a:endParaRPr sz="2000">
              <a:latin typeface="Franklin Gothic Book"/>
              <a:cs typeface="Franklin Gothic Book"/>
            </a:endParaRPr>
          </a:p>
          <a:p>
            <a:pPr marL="396240" indent="-384175">
              <a:lnSpc>
                <a:spcPct val="100000"/>
              </a:lnSpc>
              <a:spcBef>
                <a:spcPts val="550"/>
              </a:spcBef>
              <a:buFont typeface="Franklin Gothic Book"/>
              <a:buChar char="–"/>
              <a:tabLst>
                <a:tab pos="396240" algn="l"/>
                <a:tab pos="396875" algn="l"/>
              </a:tabLst>
            </a:pP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Holand</a:t>
            </a:r>
            <a:endParaRPr sz="2000">
              <a:latin typeface="Franklin Gothic Book"/>
              <a:cs typeface="Franklin Gothic Book"/>
            </a:endParaRPr>
          </a:p>
          <a:p>
            <a:pPr marL="396240" indent="-384175">
              <a:lnSpc>
                <a:spcPct val="100000"/>
              </a:lnSpc>
              <a:spcBef>
                <a:spcPts val="480"/>
              </a:spcBef>
              <a:buFont typeface="Franklin Gothic Book"/>
              <a:buChar char="–"/>
              <a:tabLst>
                <a:tab pos="396240" algn="l"/>
                <a:tab pos="396875" algn="l"/>
              </a:tabLst>
            </a:pP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England</a:t>
            </a:r>
            <a:endParaRPr sz="2000">
              <a:latin typeface="Franklin Gothic Book"/>
              <a:cs typeface="Franklin Gothic Boo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50894" y="4013084"/>
            <a:ext cx="280670" cy="3479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￡</a:t>
            </a:r>
            <a:endParaRPr sz="21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08575" y="3217011"/>
            <a:ext cx="1113790" cy="1144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2550">
              <a:lnSpc>
                <a:spcPct val="123000"/>
              </a:lnSpc>
              <a:spcBef>
                <a:spcPts val="100"/>
              </a:spcBef>
            </a:pP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-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1</a:t>
            </a:r>
            <a:r>
              <a:rPr dirty="0" sz="2000" spc="-95" i="1">
                <a:solidFill>
                  <a:srgbClr val="181B0D"/>
                </a:solidFill>
                <a:latin typeface="Franklin Gothic Book"/>
                <a:cs typeface="Franklin Gothic Book"/>
              </a:rPr>
              <a:t>2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7,54€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 1</a:t>
            </a:r>
            <a:r>
              <a:rPr dirty="0" sz="2000" spc="-95" i="1">
                <a:solidFill>
                  <a:srgbClr val="181B0D"/>
                </a:solidFill>
                <a:latin typeface="Franklin Gothic Book"/>
                <a:cs typeface="Franklin Gothic Book"/>
              </a:rPr>
              <a:t>2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7,54€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-</a:t>
            </a:r>
            <a:endParaRPr sz="20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2000" spc="-55" i="1">
                <a:solidFill>
                  <a:srgbClr val="181B0D"/>
                </a:solidFill>
                <a:latin typeface="Franklin Gothic Book"/>
                <a:cs typeface="Franklin Gothic Book"/>
              </a:rPr>
              <a:t>-</a:t>
            </a:r>
            <a:r>
              <a:rPr dirty="0" sz="2100" spc="-55">
                <a:solidFill>
                  <a:srgbClr val="181B0D"/>
                </a:solidFill>
                <a:latin typeface="宋体"/>
                <a:cs typeface="宋体"/>
              </a:rPr>
              <a:t>￡</a:t>
            </a:r>
            <a:r>
              <a:rPr dirty="0" sz="2000" spc="-55" i="1">
                <a:solidFill>
                  <a:srgbClr val="181B0D"/>
                </a:solidFill>
                <a:latin typeface="Franklin Gothic Book"/>
                <a:cs typeface="Franklin Gothic Book"/>
              </a:rPr>
              <a:t>127.54</a:t>
            </a:r>
            <a:endParaRPr sz="20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71151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软件本地化测试</a:t>
            </a:r>
            <a:r>
              <a:rPr dirty="0" spc="-10">
                <a:latin typeface="Franklin Gothic Book"/>
                <a:cs typeface="Franklin Gothic Book"/>
              </a:rPr>
              <a:t>-Unit</a:t>
            </a:r>
            <a:r>
              <a:rPr dirty="0" spc="-5">
                <a:latin typeface="Franklin Gothic Book"/>
                <a:cs typeface="Franklin Gothic Book"/>
              </a:rPr>
              <a:t> of</a:t>
            </a:r>
            <a:r>
              <a:rPr dirty="0" spc="-25">
                <a:latin typeface="Franklin Gothic Book"/>
                <a:cs typeface="Franklin Gothic Book"/>
              </a:rPr>
              <a:t> </a:t>
            </a:r>
            <a:r>
              <a:rPr dirty="0" spc="-10">
                <a:latin typeface="Franklin Gothic Book"/>
                <a:cs typeface="Franklin Gothic Book"/>
              </a:rPr>
              <a:t>Measure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76071"/>
            <a:ext cx="5342890" cy="403352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650"/>
              </a:spcBef>
              <a:buChar char="■"/>
              <a:tabLst>
                <a:tab pos="396240" algn="l"/>
                <a:tab pos="396875" algn="l"/>
              </a:tabLst>
            </a:pPr>
            <a:r>
              <a:rPr dirty="0" sz="2000" spc="-5">
                <a:solidFill>
                  <a:srgbClr val="181B0D"/>
                </a:solidFill>
                <a:latin typeface="Franklin Gothic Book"/>
                <a:cs typeface="Franklin Gothic Book"/>
              </a:rPr>
              <a:t>Length: </a:t>
            </a:r>
            <a:r>
              <a:rPr dirty="0" sz="2000">
                <a:solidFill>
                  <a:srgbClr val="181B0D"/>
                </a:solidFill>
                <a:latin typeface="Franklin Gothic Book"/>
                <a:cs typeface="Franklin Gothic Book"/>
              </a:rPr>
              <a:t>Inch/</a:t>
            </a:r>
            <a:r>
              <a:rPr dirty="0" sz="2000" spc="-40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Franklin Gothic Book"/>
                <a:cs typeface="Franklin Gothic Book"/>
              </a:rPr>
              <a:t>Millimeter</a:t>
            </a:r>
            <a:endParaRPr sz="2000">
              <a:latin typeface="Franklin Gothic Book"/>
              <a:cs typeface="Franklin Gothic Book"/>
            </a:endParaRPr>
          </a:p>
          <a:p>
            <a:pPr lvl="1" marL="1562100" indent="-1019810">
              <a:lnSpc>
                <a:spcPct val="100000"/>
              </a:lnSpc>
              <a:spcBef>
                <a:spcPts val="555"/>
              </a:spcBef>
              <a:buFont typeface="Franklin Gothic Book"/>
              <a:buChar char="–"/>
              <a:tabLst>
                <a:tab pos="1562100" algn="l"/>
                <a:tab pos="1562735" algn="l"/>
              </a:tabLst>
            </a:pP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1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inch=25.4</a:t>
            </a:r>
            <a:r>
              <a:rPr dirty="0" sz="20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mm</a:t>
            </a:r>
            <a:endParaRPr sz="2000">
              <a:latin typeface="Franklin Gothic Book"/>
              <a:cs typeface="Franklin Gothic Book"/>
            </a:endParaRPr>
          </a:p>
          <a:p>
            <a:pPr marL="460375" indent="-448309">
              <a:lnSpc>
                <a:spcPct val="100000"/>
              </a:lnSpc>
              <a:spcBef>
                <a:spcPts val="1055"/>
              </a:spcBef>
              <a:buChar char="■"/>
              <a:tabLst>
                <a:tab pos="460375" algn="l"/>
                <a:tab pos="461009" algn="l"/>
              </a:tabLst>
            </a:pPr>
            <a:r>
              <a:rPr dirty="0" sz="2000" spc="-5">
                <a:solidFill>
                  <a:srgbClr val="181B0D"/>
                </a:solidFill>
                <a:latin typeface="Franklin Gothic Book"/>
                <a:cs typeface="Franklin Gothic Book"/>
              </a:rPr>
              <a:t>Square: </a:t>
            </a:r>
            <a:r>
              <a:rPr dirty="0" sz="2000" spc="-10">
                <a:solidFill>
                  <a:srgbClr val="181B0D"/>
                </a:solidFill>
                <a:latin typeface="Franklin Gothic Book"/>
                <a:cs typeface="Franklin Gothic Book"/>
              </a:rPr>
              <a:t>square </a:t>
            </a:r>
            <a:r>
              <a:rPr dirty="0" sz="2000" spc="-15">
                <a:solidFill>
                  <a:srgbClr val="181B0D"/>
                </a:solidFill>
                <a:latin typeface="Franklin Gothic Book"/>
                <a:cs typeface="Franklin Gothic Book"/>
              </a:rPr>
              <a:t>feet/ </a:t>
            </a:r>
            <a:r>
              <a:rPr dirty="0" sz="2000" spc="-10">
                <a:solidFill>
                  <a:srgbClr val="181B0D"/>
                </a:solidFill>
                <a:latin typeface="Franklin Gothic Book"/>
                <a:cs typeface="Franklin Gothic Book"/>
              </a:rPr>
              <a:t>square</a:t>
            </a:r>
            <a:r>
              <a:rPr dirty="0" sz="2000" spc="30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5">
                <a:solidFill>
                  <a:srgbClr val="181B0D"/>
                </a:solidFill>
                <a:latin typeface="Franklin Gothic Book"/>
                <a:cs typeface="Franklin Gothic Book"/>
              </a:rPr>
              <a:t>centimeter</a:t>
            </a:r>
            <a:endParaRPr sz="2000">
              <a:latin typeface="Franklin Gothic Book"/>
              <a:cs typeface="Franklin Gothic Book"/>
            </a:endParaRPr>
          </a:p>
          <a:p>
            <a:pPr lvl="1" marL="1498600" indent="-955675">
              <a:lnSpc>
                <a:spcPct val="100000"/>
              </a:lnSpc>
              <a:spcBef>
                <a:spcPts val="555"/>
              </a:spcBef>
              <a:buFont typeface="Franklin Gothic Book"/>
              <a:buChar char="–"/>
              <a:tabLst>
                <a:tab pos="1497965" algn="l"/>
                <a:tab pos="1498600" algn="l"/>
              </a:tabLst>
            </a:pP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1 </a:t>
            </a:r>
            <a:r>
              <a:rPr dirty="0" sz="20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sq.feet 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= 929</a:t>
            </a:r>
            <a:r>
              <a:rPr dirty="0" sz="2000" spc="-3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sq.cm</a:t>
            </a:r>
            <a:endParaRPr sz="2000">
              <a:latin typeface="Franklin Gothic Book"/>
              <a:cs typeface="Franklin Gothic Book"/>
            </a:endParaRPr>
          </a:p>
          <a:p>
            <a:pPr marL="460375" indent="-448309">
              <a:lnSpc>
                <a:spcPct val="100000"/>
              </a:lnSpc>
              <a:spcBef>
                <a:spcPts val="1060"/>
              </a:spcBef>
              <a:buChar char="■"/>
              <a:tabLst>
                <a:tab pos="460375" algn="l"/>
                <a:tab pos="461009" algn="l"/>
              </a:tabLst>
            </a:pPr>
            <a:r>
              <a:rPr dirty="0" sz="2000" spc="-5">
                <a:solidFill>
                  <a:srgbClr val="181B0D"/>
                </a:solidFill>
                <a:latin typeface="Franklin Gothic Book"/>
                <a:cs typeface="Franklin Gothic Book"/>
              </a:rPr>
              <a:t>Cubage: </a:t>
            </a:r>
            <a:r>
              <a:rPr dirty="0" sz="2000">
                <a:solidFill>
                  <a:srgbClr val="181B0D"/>
                </a:solidFill>
                <a:latin typeface="Franklin Gothic Book"/>
                <a:cs typeface="Franklin Gothic Book"/>
              </a:rPr>
              <a:t>cube </a:t>
            </a:r>
            <a:r>
              <a:rPr dirty="0" sz="2000" spc="-5">
                <a:solidFill>
                  <a:srgbClr val="181B0D"/>
                </a:solidFill>
                <a:latin typeface="Franklin Gothic Book"/>
                <a:cs typeface="Franklin Gothic Book"/>
              </a:rPr>
              <a:t>inch/ </a:t>
            </a:r>
            <a:r>
              <a:rPr dirty="0" sz="2000">
                <a:solidFill>
                  <a:srgbClr val="181B0D"/>
                </a:solidFill>
                <a:latin typeface="Franklin Gothic Book"/>
                <a:cs typeface="Franklin Gothic Book"/>
              </a:rPr>
              <a:t>cube</a:t>
            </a:r>
            <a:r>
              <a:rPr dirty="0" sz="2000" spc="-20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5">
                <a:solidFill>
                  <a:srgbClr val="181B0D"/>
                </a:solidFill>
                <a:latin typeface="Franklin Gothic Book"/>
                <a:cs typeface="Franklin Gothic Book"/>
              </a:rPr>
              <a:t>centimeter</a:t>
            </a:r>
            <a:endParaRPr sz="2000">
              <a:latin typeface="Franklin Gothic Book"/>
              <a:cs typeface="Franklin Gothic Book"/>
            </a:endParaRPr>
          </a:p>
          <a:p>
            <a:pPr lvl="1" marL="1498600" indent="-955675">
              <a:lnSpc>
                <a:spcPct val="100000"/>
              </a:lnSpc>
              <a:spcBef>
                <a:spcPts val="560"/>
              </a:spcBef>
              <a:buFont typeface="Franklin Gothic Book"/>
              <a:buChar char="–"/>
              <a:tabLst>
                <a:tab pos="1497965" algn="l"/>
                <a:tab pos="1498600" algn="l"/>
              </a:tabLst>
            </a:pP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1 cube </a:t>
            </a:r>
            <a:r>
              <a:rPr dirty="0" sz="20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inch 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= </a:t>
            </a:r>
            <a:r>
              <a:rPr dirty="0" sz="2000" spc="-25" i="1">
                <a:solidFill>
                  <a:srgbClr val="181B0D"/>
                </a:solidFill>
                <a:latin typeface="Franklin Gothic Book"/>
                <a:cs typeface="Franklin Gothic Book"/>
              </a:rPr>
              <a:t>16.4</a:t>
            </a:r>
            <a:r>
              <a:rPr dirty="0" sz="2000" spc="-4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cube.cm</a:t>
            </a:r>
            <a:endParaRPr sz="2000">
              <a:latin typeface="Franklin Gothic Book"/>
              <a:cs typeface="Franklin Gothic Book"/>
            </a:endParaRPr>
          </a:p>
          <a:p>
            <a:pPr marL="460375" indent="-448309">
              <a:lnSpc>
                <a:spcPct val="100000"/>
              </a:lnSpc>
              <a:spcBef>
                <a:spcPts val="1060"/>
              </a:spcBef>
              <a:buChar char="■"/>
              <a:tabLst>
                <a:tab pos="460375" algn="l"/>
                <a:tab pos="461009" algn="l"/>
              </a:tabLst>
            </a:pPr>
            <a:r>
              <a:rPr dirty="0" sz="2000" spc="-10">
                <a:solidFill>
                  <a:srgbClr val="181B0D"/>
                </a:solidFill>
                <a:latin typeface="Franklin Gothic Book"/>
                <a:cs typeface="Franklin Gothic Book"/>
              </a:rPr>
              <a:t>Weight: </a:t>
            </a:r>
            <a:r>
              <a:rPr dirty="0" sz="2000" spc="-5">
                <a:solidFill>
                  <a:srgbClr val="181B0D"/>
                </a:solidFill>
                <a:latin typeface="Franklin Gothic Book"/>
                <a:cs typeface="Franklin Gothic Book"/>
              </a:rPr>
              <a:t>pound/</a:t>
            </a:r>
            <a:r>
              <a:rPr dirty="0" sz="2000" spc="-20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>
                <a:solidFill>
                  <a:srgbClr val="181B0D"/>
                </a:solidFill>
                <a:latin typeface="Franklin Gothic Book"/>
                <a:cs typeface="Franklin Gothic Book"/>
              </a:rPr>
              <a:t>kilogram</a:t>
            </a:r>
            <a:endParaRPr sz="2000">
              <a:latin typeface="Franklin Gothic Book"/>
              <a:cs typeface="Franklin Gothic Book"/>
            </a:endParaRPr>
          </a:p>
          <a:p>
            <a:pPr lvl="1" marL="1498600" indent="-955675">
              <a:lnSpc>
                <a:spcPct val="100000"/>
              </a:lnSpc>
              <a:spcBef>
                <a:spcPts val="550"/>
              </a:spcBef>
              <a:buFont typeface="Franklin Gothic Book"/>
              <a:buChar char="–"/>
              <a:tabLst>
                <a:tab pos="1497965" algn="l"/>
                <a:tab pos="1498600" algn="l"/>
              </a:tabLst>
            </a:pP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1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pound 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=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0.454</a:t>
            </a:r>
            <a:r>
              <a:rPr dirty="0" sz="2000" spc="-4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kilogram</a:t>
            </a:r>
            <a:endParaRPr sz="2000">
              <a:latin typeface="Franklin Gothic Book"/>
              <a:cs typeface="Franklin Gothic Book"/>
            </a:endParaRPr>
          </a:p>
          <a:p>
            <a:pPr marL="460375" indent="-448309">
              <a:lnSpc>
                <a:spcPct val="100000"/>
              </a:lnSpc>
              <a:spcBef>
                <a:spcPts val="1060"/>
              </a:spcBef>
              <a:buChar char="■"/>
              <a:tabLst>
                <a:tab pos="460375" algn="l"/>
                <a:tab pos="461009" algn="l"/>
              </a:tabLst>
            </a:pPr>
            <a:r>
              <a:rPr dirty="0" sz="2000" spc="-15">
                <a:solidFill>
                  <a:srgbClr val="181B0D"/>
                </a:solidFill>
                <a:latin typeface="Franklin Gothic Book"/>
                <a:cs typeface="Franklin Gothic Book"/>
              </a:rPr>
              <a:t>Temperature: </a:t>
            </a:r>
            <a:r>
              <a:rPr dirty="0" sz="2000" spc="-5">
                <a:solidFill>
                  <a:srgbClr val="181B0D"/>
                </a:solidFill>
                <a:latin typeface="Franklin Gothic Book"/>
                <a:cs typeface="Franklin Gothic Book"/>
              </a:rPr>
              <a:t>Fahrenheit </a:t>
            </a:r>
            <a:r>
              <a:rPr dirty="0" sz="2000">
                <a:solidFill>
                  <a:srgbClr val="181B0D"/>
                </a:solidFill>
                <a:latin typeface="Franklin Gothic Book"/>
                <a:cs typeface="Franklin Gothic Book"/>
              </a:rPr>
              <a:t>(F)/Centigrade</a:t>
            </a:r>
            <a:r>
              <a:rPr dirty="0" sz="2000" spc="-70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5">
                <a:solidFill>
                  <a:srgbClr val="181B0D"/>
                </a:solidFill>
                <a:latin typeface="Franklin Gothic Book"/>
                <a:cs typeface="Franklin Gothic Book"/>
              </a:rPr>
              <a:t>(C)</a:t>
            </a:r>
            <a:endParaRPr sz="2000">
              <a:latin typeface="Franklin Gothic Book"/>
              <a:cs typeface="Franklin Gothic Book"/>
            </a:endParaRPr>
          </a:p>
          <a:p>
            <a:pPr lvl="1" marL="1243965" indent="-701675">
              <a:lnSpc>
                <a:spcPct val="100000"/>
              </a:lnSpc>
              <a:spcBef>
                <a:spcPts val="550"/>
              </a:spcBef>
              <a:buFont typeface="Franklin Gothic Book"/>
              <a:buChar char="–"/>
              <a:tabLst>
                <a:tab pos="1243965" algn="l"/>
                <a:tab pos="1244600" algn="l"/>
              </a:tabLst>
            </a:pP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N </a:t>
            </a:r>
            <a:r>
              <a:rPr dirty="0" sz="20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Fahrenheit 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=(N-32)*5/9</a:t>
            </a:r>
            <a:r>
              <a:rPr dirty="0" sz="2000" spc="-5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Centigrade</a:t>
            </a:r>
            <a:endParaRPr sz="20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1024953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软件本地化测试</a:t>
            </a:r>
            <a:r>
              <a:rPr dirty="0">
                <a:latin typeface="Franklin Gothic Book"/>
                <a:cs typeface="Franklin Gothic Book"/>
              </a:rPr>
              <a:t>-Address,</a:t>
            </a:r>
            <a:r>
              <a:rPr dirty="0" spc="15">
                <a:latin typeface="Franklin Gothic Book"/>
                <a:cs typeface="Franklin Gothic Book"/>
              </a:rPr>
              <a:t> </a:t>
            </a:r>
            <a:r>
              <a:rPr dirty="0" spc="-20">
                <a:latin typeface="Franklin Gothic Book"/>
                <a:cs typeface="Franklin Gothic Book"/>
              </a:rPr>
              <a:t>Post</a:t>
            </a:r>
            <a:r>
              <a:rPr dirty="0" spc="-35">
                <a:latin typeface="Franklin Gothic Book"/>
                <a:cs typeface="Franklin Gothic Book"/>
              </a:rPr>
              <a:t> </a:t>
            </a:r>
            <a:r>
              <a:rPr dirty="0" spc="-5">
                <a:latin typeface="Franklin Gothic Book"/>
                <a:cs typeface="Franklin Gothic Book"/>
              </a:rPr>
              <a:t>code,</a:t>
            </a:r>
            <a:r>
              <a:rPr dirty="0" spc="-15">
                <a:latin typeface="Franklin Gothic Book"/>
                <a:cs typeface="Franklin Gothic Book"/>
              </a:rPr>
              <a:t> </a:t>
            </a:r>
            <a:r>
              <a:rPr dirty="0" spc="-30">
                <a:latin typeface="Franklin Gothic Book"/>
                <a:cs typeface="Franklin Gothic Book"/>
              </a:rPr>
              <a:t>Telephone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76675"/>
            <a:ext cx="8359775" cy="463677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405"/>
              </a:spcBef>
              <a:buChar char="■"/>
              <a:tabLst>
                <a:tab pos="396240" algn="l"/>
                <a:tab pos="396875" algn="l"/>
              </a:tabLst>
            </a:pPr>
            <a:r>
              <a:rPr dirty="0" sz="2000" spc="-5">
                <a:solidFill>
                  <a:srgbClr val="181B0D"/>
                </a:solidFill>
                <a:latin typeface="Franklin Gothic Book"/>
                <a:cs typeface="Franklin Gothic Book"/>
              </a:rPr>
              <a:t>Address:</a:t>
            </a:r>
            <a:endParaRPr sz="2000">
              <a:latin typeface="Franklin Gothic Book"/>
              <a:cs typeface="Franklin Gothic Book"/>
            </a:endParaRPr>
          </a:p>
          <a:p>
            <a:pPr lvl="1" marL="990600" indent="-448309">
              <a:lnSpc>
                <a:spcPct val="100000"/>
              </a:lnSpc>
              <a:spcBef>
                <a:spcPts val="315"/>
              </a:spcBef>
              <a:buFont typeface="Franklin Gothic Book"/>
              <a:buChar char="–"/>
              <a:tabLst>
                <a:tab pos="990600" algn="l"/>
                <a:tab pos="991235" algn="l"/>
              </a:tabLst>
            </a:pPr>
            <a:r>
              <a:rPr dirty="0" sz="2000" spc="15" i="1">
                <a:solidFill>
                  <a:srgbClr val="181B0D"/>
                </a:solidFill>
                <a:latin typeface="Franklin Gothic Book"/>
                <a:cs typeface="Franklin Gothic Book"/>
              </a:rPr>
              <a:t>Sort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order and </a:t>
            </a:r>
            <a:r>
              <a:rPr dirty="0" sz="20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State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issue</a:t>
            </a:r>
            <a:r>
              <a:rPr dirty="0" sz="2000" spc="-5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(USA)</a:t>
            </a:r>
            <a:endParaRPr sz="2000">
              <a:latin typeface="Franklin Gothic Book"/>
              <a:cs typeface="Franklin Gothic Book"/>
            </a:endParaRPr>
          </a:p>
          <a:p>
            <a:pPr lvl="1" marL="990600" indent="-448309">
              <a:lnSpc>
                <a:spcPct val="100000"/>
              </a:lnSpc>
              <a:spcBef>
                <a:spcPts val="315"/>
              </a:spcBef>
              <a:buFont typeface="Franklin Gothic Book"/>
              <a:buChar char="–"/>
              <a:tabLst>
                <a:tab pos="990600" algn="l"/>
                <a:tab pos="991235" algn="l"/>
              </a:tabLst>
            </a:pP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The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best </a:t>
            </a:r>
            <a:r>
              <a:rPr dirty="0" sz="2000" spc="-20" i="1">
                <a:solidFill>
                  <a:srgbClr val="181B0D"/>
                </a:solidFill>
                <a:latin typeface="Franklin Gothic Book"/>
                <a:cs typeface="Franklin Gothic Book"/>
              </a:rPr>
              <a:t>way </a:t>
            </a:r>
            <a:r>
              <a:rPr dirty="0" sz="20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for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address is </a:t>
            </a:r>
            <a:r>
              <a:rPr dirty="0" sz="2000" spc="-30" i="1">
                <a:solidFill>
                  <a:srgbClr val="181B0D"/>
                </a:solidFill>
                <a:latin typeface="Franklin Gothic Book"/>
                <a:cs typeface="Franklin Gothic Book"/>
              </a:rPr>
              <a:t>to 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divide them </a:t>
            </a:r>
            <a:r>
              <a:rPr dirty="0" sz="2000" spc="-20" i="1">
                <a:solidFill>
                  <a:srgbClr val="181B0D"/>
                </a:solidFill>
                <a:latin typeface="Franklin Gothic Book"/>
                <a:cs typeface="Franklin Gothic Book"/>
              </a:rPr>
              <a:t>into </a:t>
            </a:r>
            <a:r>
              <a:rPr dirty="0" sz="20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several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address</a:t>
            </a:r>
            <a:r>
              <a:rPr dirty="0" sz="2000" spc="2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fields</a:t>
            </a:r>
            <a:endParaRPr sz="2000">
              <a:latin typeface="Franklin Gothic Book"/>
              <a:cs typeface="Franklin Gothic Book"/>
            </a:endParaRPr>
          </a:p>
          <a:p>
            <a:pPr marL="460375" indent="-448309">
              <a:lnSpc>
                <a:spcPct val="100000"/>
              </a:lnSpc>
              <a:spcBef>
                <a:spcPts val="815"/>
              </a:spcBef>
              <a:buChar char="■"/>
              <a:tabLst>
                <a:tab pos="460375" algn="l"/>
                <a:tab pos="461009" algn="l"/>
              </a:tabLst>
            </a:pPr>
            <a:r>
              <a:rPr dirty="0" sz="2000" spc="-10">
                <a:solidFill>
                  <a:srgbClr val="181B0D"/>
                </a:solidFill>
                <a:latin typeface="Franklin Gothic Book"/>
                <a:cs typeface="Franklin Gothic Book"/>
              </a:rPr>
              <a:t>Post</a:t>
            </a:r>
            <a:r>
              <a:rPr dirty="0" sz="2000" spc="-35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5">
                <a:solidFill>
                  <a:srgbClr val="181B0D"/>
                </a:solidFill>
                <a:latin typeface="Franklin Gothic Book"/>
                <a:cs typeface="Franklin Gothic Book"/>
              </a:rPr>
              <a:t>Code:</a:t>
            </a:r>
            <a:endParaRPr sz="2000">
              <a:latin typeface="Franklin Gothic Book"/>
              <a:cs typeface="Franklin Gothic Book"/>
            </a:endParaRPr>
          </a:p>
          <a:p>
            <a:pPr lvl="1" marL="990600" indent="-448309">
              <a:lnSpc>
                <a:spcPct val="100000"/>
              </a:lnSpc>
              <a:spcBef>
                <a:spcPts val="325"/>
              </a:spcBef>
              <a:buFont typeface="Franklin Gothic Book"/>
              <a:buChar char="–"/>
              <a:tabLst>
                <a:tab pos="990600" algn="l"/>
                <a:tab pos="991235" algn="l"/>
              </a:tabLst>
            </a:pP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USA: 5</a:t>
            </a:r>
            <a:r>
              <a:rPr dirty="0" sz="2000" spc="-4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digit</a:t>
            </a:r>
            <a:endParaRPr sz="2000">
              <a:latin typeface="Franklin Gothic Book"/>
              <a:cs typeface="Franklin Gothic Book"/>
            </a:endParaRPr>
          </a:p>
          <a:p>
            <a:pPr lvl="1" marL="990600" indent="-448309">
              <a:lnSpc>
                <a:spcPct val="100000"/>
              </a:lnSpc>
              <a:spcBef>
                <a:spcPts val="315"/>
              </a:spcBef>
              <a:buFont typeface="Franklin Gothic Book"/>
              <a:buChar char="–"/>
              <a:tabLst>
                <a:tab pos="990600" algn="l"/>
                <a:tab pos="991235" algn="l"/>
              </a:tabLst>
            </a:pP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China: 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6 digit</a:t>
            </a:r>
            <a:endParaRPr sz="2000">
              <a:latin typeface="Franklin Gothic Book"/>
              <a:cs typeface="Franklin Gothic Book"/>
            </a:endParaRPr>
          </a:p>
          <a:p>
            <a:pPr lvl="1" marL="990600" indent="-448309">
              <a:lnSpc>
                <a:spcPct val="100000"/>
              </a:lnSpc>
              <a:spcBef>
                <a:spcPts val="310"/>
              </a:spcBef>
              <a:buFont typeface="Franklin Gothic Book"/>
              <a:buChar char="–"/>
              <a:tabLst>
                <a:tab pos="990600" algn="l"/>
                <a:tab pos="991235" algn="l"/>
              </a:tabLst>
            </a:pP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Canada: 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3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char 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3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digit (such as 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:M5R</a:t>
            </a:r>
            <a:r>
              <a:rPr dirty="0" sz="2000" spc="-4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3H5)</a:t>
            </a:r>
            <a:endParaRPr sz="2000">
              <a:latin typeface="Franklin Gothic Book"/>
              <a:cs typeface="Franklin Gothic Book"/>
            </a:endParaRPr>
          </a:p>
          <a:p>
            <a:pPr marL="460375" indent="-448309">
              <a:lnSpc>
                <a:spcPct val="100000"/>
              </a:lnSpc>
              <a:spcBef>
                <a:spcPts val="815"/>
              </a:spcBef>
              <a:buChar char="■"/>
              <a:tabLst>
                <a:tab pos="460375" algn="l"/>
                <a:tab pos="461009" algn="l"/>
              </a:tabLst>
            </a:pPr>
            <a:r>
              <a:rPr dirty="0" sz="2000" spc="-20">
                <a:solidFill>
                  <a:srgbClr val="181B0D"/>
                </a:solidFill>
                <a:latin typeface="Franklin Gothic Book"/>
                <a:cs typeface="Franklin Gothic Book"/>
              </a:rPr>
              <a:t>Telephone:</a:t>
            </a:r>
            <a:endParaRPr sz="2000">
              <a:latin typeface="Franklin Gothic Book"/>
              <a:cs typeface="Franklin Gothic Book"/>
            </a:endParaRPr>
          </a:p>
          <a:p>
            <a:pPr marL="542925">
              <a:lnSpc>
                <a:spcPct val="100000"/>
              </a:lnSpc>
              <a:spcBef>
                <a:spcPts val="325"/>
              </a:spcBef>
              <a:tabLst>
                <a:tab pos="990600" algn="l"/>
                <a:tab pos="1840864" algn="l"/>
              </a:tabLst>
            </a:pPr>
            <a:r>
              <a:rPr dirty="0" sz="2000">
                <a:solidFill>
                  <a:srgbClr val="181B0D"/>
                </a:solidFill>
                <a:latin typeface="Franklin Gothic Book"/>
                <a:cs typeface="Franklin Gothic Book"/>
              </a:rPr>
              <a:t>–	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USA	+1-123-456-7890</a:t>
            </a:r>
            <a:endParaRPr sz="2000">
              <a:latin typeface="Franklin Gothic Book"/>
              <a:cs typeface="Franklin Gothic Book"/>
            </a:endParaRPr>
          </a:p>
          <a:p>
            <a:pPr marL="542925">
              <a:lnSpc>
                <a:spcPct val="100000"/>
              </a:lnSpc>
              <a:spcBef>
                <a:spcPts val="315"/>
              </a:spcBef>
              <a:tabLst>
                <a:tab pos="990600" algn="l"/>
                <a:tab pos="1840864" algn="l"/>
              </a:tabLst>
            </a:pPr>
            <a:r>
              <a:rPr dirty="0" sz="2000">
                <a:solidFill>
                  <a:srgbClr val="181B0D"/>
                </a:solidFill>
                <a:latin typeface="Franklin Gothic Book"/>
                <a:cs typeface="Franklin Gothic Book"/>
              </a:rPr>
              <a:t>–	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China	</a:t>
            </a:r>
            <a:r>
              <a:rPr dirty="0" sz="20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+86-10-12345678</a:t>
            </a:r>
            <a:endParaRPr sz="2000">
              <a:latin typeface="Franklin Gothic Book"/>
              <a:cs typeface="Franklin Gothic Book"/>
            </a:endParaRPr>
          </a:p>
          <a:p>
            <a:pPr marL="542925">
              <a:lnSpc>
                <a:spcPct val="100000"/>
              </a:lnSpc>
              <a:spcBef>
                <a:spcPts val="310"/>
              </a:spcBef>
              <a:tabLst>
                <a:tab pos="990600" algn="l"/>
              </a:tabLst>
            </a:pPr>
            <a:r>
              <a:rPr dirty="0" sz="2000">
                <a:solidFill>
                  <a:srgbClr val="181B0D"/>
                </a:solidFill>
                <a:latin typeface="Franklin Gothic Book"/>
                <a:cs typeface="Franklin Gothic Book"/>
              </a:rPr>
              <a:t>–	</a:t>
            </a:r>
            <a:r>
              <a:rPr dirty="0" sz="20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France</a:t>
            </a:r>
            <a:r>
              <a:rPr dirty="0" sz="2000" spc="39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01-23-45-67-89</a:t>
            </a:r>
            <a:endParaRPr sz="2000">
              <a:latin typeface="Franklin Gothic Book"/>
              <a:cs typeface="Franklin Gothic Book"/>
            </a:endParaRPr>
          </a:p>
          <a:p>
            <a:pPr marL="542925">
              <a:lnSpc>
                <a:spcPct val="100000"/>
              </a:lnSpc>
              <a:spcBef>
                <a:spcPts val="325"/>
              </a:spcBef>
              <a:tabLst>
                <a:tab pos="990600" algn="l"/>
                <a:tab pos="2755900" algn="l"/>
              </a:tabLst>
            </a:pPr>
            <a:r>
              <a:rPr dirty="0" sz="2000">
                <a:solidFill>
                  <a:srgbClr val="181B0D"/>
                </a:solidFill>
                <a:latin typeface="Franklin Gothic Book"/>
                <a:cs typeface="Franklin Gothic Book"/>
              </a:rPr>
              <a:t>–	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England	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+44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(0)123 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456</a:t>
            </a:r>
            <a:r>
              <a:rPr dirty="0" sz="2000" spc="-2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7890</a:t>
            </a:r>
            <a:endParaRPr sz="2000">
              <a:latin typeface="Franklin Gothic Book"/>
              <a:cs typeface="Franklin Gothic Book"/>
            </a:endParaRPr>
          </a:p>
          <a:p>
            <a:pPr marL="542925">
              <a:lnSpc>
                <a:spcPct val="100000"/>
              </a:lnSpc>
              <a:spcBef>
                <a:spcPts val="315"/>
              </a:spcBef>
              <a:tabLst>
                <a:tab pos="990600" algn="l"/>
              </a:tabLst>
            </a:pPr>
            <a:r>
              <a:rPr dirty="0" sz="2000">
                <a:solidFill>
                  <a:srgbClr val="181B0D"/>
                </a:solidFill>
                <a:latin typeface="Franklin Gothic Book"/>
                <a:cs typeface="Franklin Gothic Book"/>
              </a:rPr>
              <a:t>–	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Poland</a:t>
            </a:r>
            <a:r>
              <a:rPr dirty="0" sz="2000" spc="33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20" i="1">
                <a:solidFill>
                  <a:srgbClr val="181B0D"/>
                </a:solidFill>
                <a:latin typeface="Franklin Gothic Book"/>
                <a:cs typeface="Franklin Gothic Book"/>
              </a:rPr>
              <a:t>(12)345.67.89</a:t>
            </a:r>
            <a:endParaRPr sz="20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02934" y="2938348"/>
            <a:ext cx="4597400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5">
                <a:solidFill>
                  <a:srgbClr val="EEECE2"/>
                </a:solidFill>
              </a:rPr>
              <a:t>软件国际化</a:t>
            </a:r>
            <a:endParaRPr sz="7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35782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软件本地化测试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54735"/>
            <a:ext cx="3623310" cy="229870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73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界面测试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640"/>
              </a:spcBef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Hard-Coded</a:t>
            </a:r>
            <a:r>
              <a:rPr dirty="0" sz="2000" spc="-5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String</a:t>
            </a:r>
            <a:endParaRPr sz="2000">
              <a:latin typeface="Franklin Gothic Book"/>
              <a:cs typeface="Franklin Gothic Book"/>
            </a:endParaRPr>
          </a:p>
          <a:p>
            <a:pPr lvl="1" marL="990600" indent="-448309">
              <a:lnSpc>
                <a:spcPct val="100000"/>
              </a:lnSpc>
              <a:spcBef>
                <a:spcPts val="550"/>
              </a:spcBef>
              <a:buFont typeface="Franklin Gothic Book"/>
              <a:buChar char="–"/>
              <a:tabLst>
                <a:tab pos="990600" algn="l"/>
                <a:tab pos="991235" algn="l"/>
              </a:tabLst>
            </a:pP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String </a:t>
            </a:r>
            <a:r>
              <a:rPr dirty="0" sz="2000" spc="5" i="1">
                <a:solidFill>
                  <a:srgbClr val="181B0D"/>
                </a:solidFill>
                <a:latin typeface="Franklin Gothic Book"/>
                <a:cs typeface="Franklin Gothic Book"/>
              </a:rPr>
              <a:t>Buffer</a:t>
            </a:r>
            <a:r>
              <a:rPr dirty="0" sz="2000" spc="-3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Overflow</a:t>
            </a:r>
            <a:endParaRPr sz="2000">
              <a:latin typeface="Franklin Gothic Book"/>
              <a:cs typeface="Franklin Gothic Book"/>
            </a:endParaRPr>
          </a:p>
          <a:p>
            <a:pPr lvl="1" marL="990600" indent="-448309">
              <a:lnSpc>
                <a:spcPct val="100000"/>
              </a:lnSpc>
              <a:spcBef>
                <a:spcPts val="565"/>
              </a:spcBef>
              <a:buFont typeface="Franklin Gothic Book"/>
              <a:buChar char="–"/>
              <a:tabLst>
                <a:tab pos="990600" algn="l"/>
                <a:tab pos="991235" algn="l"/>
              </a:tabLst>
            </a:pP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Embed</a:t>
            </a:r>
            <a:r>
              <a:rPr dirty="0" sz="2000" spc="-2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Control</a:t>
            </a:r>
            <a:endParaRPr sz="2000">
              <a:latin typeface="Franklin Gothic Book"/>
              <a:cs typeface="Franklin Gothic Book"/>
            </a:endParaRPr>
          </a:p>
          <a:p>
            <a:pPr lvl="1" marL="990600" indent="-448309">
              <a:lnSpc>
                <a:spcPct val="100000"/>
              </a:lnSpc>
              <a:spcBef>
                <a:spcPts val="550"/>
              </a:spcBef>
              <a:buFont typeface="Franklin Gothic Book"/>
              <a:buChar char="–"/>
              <a:tabLst>
                <a:tab pos="990600" algn="l"/>
                <a:tab pos="991235" algn="l"/>
              </a:tabLst>
            </a:pP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Hide</a:t>
            </a:r>
            <a:r>
              <a:rPr dirty="0" sz="2000" spc="-2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Control</a:t>
            </a:r>
            <a:endParaRPr sz="2000">
              <a:latin typeface="Franklin Gothic Book"/>
              <a:cs typeface="Franklin Gothic Book"/>
            </a:endParaRPr>
          </a:p>
          <a:p>
            <a:pPr lvl="1" marL="990600" indent="-448309">
              <a:lnSpc>
                <a:spcPct val="100000"/>
              </a:lnSpc>
              <a:spcBef>
                <a:spcPts val="555"/>
              </a:spcBef>
              <a:buFont typeface="Franklin Gothic Book"/>
              <a:buChar char="–"/>
              <a:tabLst>
                <a:tab pos="990600" algn="l"/>
                <a:tab pos="991235" algn="l"/>
              </a:tabLst>
            </a:pP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Image and 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embed</a:t>
            </a:r>
            <a:r>
              <a:rPr dirty="0" sz="2000" spc="-6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string</a:t>
            </a:r>
            <a:endParaRPr sz="20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76085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软件本地化测试</a:t>
            </a:r>
            <a:r>
              <a:rPr dirty="0" spc="-15">
                <a:latin typeface="Franklin Gothic Book"/>
                <a:cs typeface="Franklin Gothic Book"/>
              </a:rPr>
              <a:t>-Hard-Coded</a:t>
            </a:r>
            <a:r>
              <a:rPr dirty="0" spc="-5">
                <a:latin typeface="Franklin Gothic Book"/>
                <a:cs typeface="Franklin Gothic Book"/>
              </a:rPr>
              <a:t> </a:t>
            </a:r>
            <a:r>
              <a:rPr dirty="0" spc="-10">
                <a:latin typeface="Franklin Gothic Book"/>
                <a:cs typeface="Franklin Gothic Book"/>
              </a:rPr>
              <a:t>String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345819"/>
            <a:ext cx="57264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105"/>
              </a:spcBef>
              <a:buChar char="■"/>
              <a:tabLst>
                <a:tab pos="396240" algn="l"/>
                <a:tab pos="396875" algn="l"/>
              </a:tabLst>
            </a:pPr>
            <a:r>
              <a:rPr dirty="0" sz="2000" spc="-5">
                <a:solidFill>
                  <a:srgbClr val="181B0D"/>
                </a:solidFill>
                <a:latin typeface="Franklin Gothic Book"/>
                <a:cs typeface="Franklin Gothic Book"/>
              </a:rPr>
              <a:t>Hard-coded string is </a:t>
            </a:r>
            <a:r>
              <a:rPr dirty="0" sz="2000">
                <a:solidFill>
                  <a:srgbClr val="181B0D"/>
                </a:solidFill>
                <a:latin typeface="Franklin Gothic Book"/>
                <a:cs typeface="Franklin Gothic Book"/>
              </a:rPr>
              <a:t>the </a:t>
            </a:r>
            <a:r>
              <a:rPr dirty="0" sz="2000" spc="-10">
                <a:solidFill>
                  <a:srgbClr val="181B0D"/>
                </a:solidFill>
                <a:latin typeface="Franklin Gothic Book"/>
                <a:cs typeface="Franklin Gothic Book"/>
              </a:rPr>
              <a:t>un-extracted </a:t>
            </a:r>
            <a:r>
              <a:rPr dirty="0" sz="2000" spc="-5">
                <a:solidFill>
                  <a:srgbClr val="181B0D"/>
                </a:solidFill>
                <a:latin typeface="Franklin Gothic Book"/>
                <a:cs typeface="Franklin Gothic Book"/>
              </a:rPr>
              <a:t>string in</a:t>
            </a:r>
            <a:r>
              <a:rPr dirty="0" sz="2000" spc="35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>
                <a:solidFill>
                  <a:srgbClr val="181B0D"/>
                </a:solidFill>
                <a:latin typeface="Franklin Gothic Book"/>
                <a:cs typeface="Franklin Gothic Book"/>
              </a:rPr>
              <a:t>GUI</a:t>
            </a:r>
            <a:endParaRPr sz="2000">
              <a:latin typeface="Franklin Gothic Book"/>
              <a:cs typeface="Franklin Gothic Boo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13632" y="2174829"/>
            <a:ext cx="5787779" cy="2069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83813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软件本地化测试</a:t>
            </a:r>
            <a:r>
              <a:rPr dirty="0" spc="-10">
                <a:latin typeface="Franklin Gothic Book"/>
                <a:cs typeface="Franklin Gothic Book"/>
              </a:rPr>
              <a:t>-String</a:t>
            </a:r>
            <a:r>
              <a:rPr dirty="0" spc="10">
                <a:latin typeface="Franklin Gothic Book"/>
                <a:cs typeface="Franklin Gothic Book"/>
              </a:rPr>
              <a:t> </a:t>
            </a:r>
            <a:r>
              <a:rPr dirty="0" spc="-10">
                <a:latin typeface="Franklin Gothic Book"/>
                <a:cs typeface="Franklin Gothic Book"/>
              </a:rPr>
              <a:t>Buffer</a:t>
            </a:r>
            <a:r>
              <a:rPr dirty="0">
                <a:latin typeface="Franklin Gothic Book"/>
                <a:cs typeface="Franklin Gothic Book"/>
              </a:rPr>
              <a:t> </a:t>
            </a:r>
            <a:r>
              <a:rPr dirty="0" spc="-5">
                <a:latin typeface="Franklin Gothic Book"/>
                <a:cs typeface="Franklin Gothic Book"/>
              </a:rPr>
              <a:t>Overflow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76071"/>
            <a:ext cx="8627110" cy="234124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650"/>
              </a:spcBef>
              <a:buChar char="■"/>
              <a:tabLst>
                <a:tab pos="396240" algn="l"/>
                <a:tab pos="396875" algn="l"/>
              </a:tabLst>
            </a:pPr>
            <a:r>
              <a:rPr dirty="0" sz="2000" spc="-5">
                <a:solidFill>
                  <a:srgbClr val="181B0D"/>
                </a:solidFill>
                <a:latin typeface="Franklin Gothic Book"/>
                <a:cs typeface="Franklin Gothic Book"/>
              </a:rPr>
              <a:t>Usually </a:t>
            </a:r>
            <a:r>
              <a:rPr dirty="0" sz="2000">
                <a:solidFill>
                  <a:srgbClr val="181B0D"/>
                </a:solidFill>
                <a:latin typeface="Franklin Gothic Book"/>
                <a:cs typeface="Franklin Gothic Book"/>
              </a:rPr>
              <a:t>German </a:t>
            </a:r>
            <a:r>
              <a:rPr dirty="0" sz="2000" spc="-5">
                <a:solidFill>
                  <a:srgbClr val="181B0D"/>
                </a:solidFill>
                <a:latin typeface="Franklin Gothic Book"/>
                <a:cs typeface="Franklin Gothic Book"/>
              </a:rPr>
              <a:t>is </a:t>
            </a:r>
            <a:r>
              <a:rPr dirty="0" sz="2000">
                <a:solidFill>
                  <a:srgbClr val="181B0D"/>
                </a:solidFill>
                <a:latin typeface="Franklin Gothic Book"/>
                <a:cs typeface="Franklin Gothic Book"/>
              </a:rPr>
              <a:t>longer about 35%-45% </a:t>
            </a:r>
            <a:r>
              <a:rPr dirty="0" sz="2000" spc="-5">
                <a:solidFill>
                  <a:srgbClr val="181B0D"/>
                </a:solidFill>
                <a:latin typeface="Franklin Gothic Book"/>
                <a:cs typeface="Franklin Gothic Book"/>
              </a:rPr>
              <a:t>than</a:t>
            </a:r>
            <a:r>
              <a:rPr dirty="0" sz="2000" spc="-30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>
                <a:solidFill>
                  <a:srgbClr val="181B0D"/>
                </a:solidFill>
                <a:latin typeface="Franklin Gothic Book"/>
                <a:cs typeface="Franklin Gothic Book"/>
              </a:rPr>
              <a:t>English</a:t>
            </a:r>
            <a:endParaRPr sz="2000">
              <a:latin typeface="Franklin Gothic Book"/>
              <a:cs typeface="Franklin Gothic Book"/>
            </a:endParaRPr>
          </a:p>
          <a:p>
            <a:pPr lvl="1" marL="927100" indent="-384175">
              <a:lnSpc>
                <a:spcPct val="100000"/>
              </a:lnSpc>
              <a:spcBef>
                <a:spcPts val="555"/>
              </a:spcBef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English: "Press 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Ctrl + Alt +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Del </a:t>
            </a:r>
            <a:r>
              <a:rPr dirty="0" sz="2000" spc="-30" i="1">
                <a:solidFill>
                  <a:srgbClr val="181B0D"/>
                </a:solidFill>
                <a:latin typeface="Franklin Gothic Book"/>
                <a:cs typeface="Franklin Gothic Book"/>
              </a:rPr>
              <a:t>to</a:t>
            </a:r>
            <a:r>
              <a:rPr dirty="0" sz="2000" spc="-3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restart."</a:t>
            </a:r>
            <a:endParaRPr sz="2000">
              <a:latin typeface="Franklin Gothic Book"/>
              <a:cs typeface="Franklin Gothic Book"/>
            </a:endParaRPr>
          </a:p>
          <a:p>
            <a:pPr lvl="1" marL="927100" indent="-384175">
              <a:lnSpc>
                <a:spcPct val="100000"/>
              </a:lnSpc>
              <a:spcBef>
                <a:spcPts val="555"/>
              </a:spcBef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German: "Drücken Sie Strg+Alt+Entf, 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um den </a:t>
            </a:r>
            <a:r>
              <a:rPr dirty="0" sz="20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Computer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neu zu</a:t>
            </a:r>
            <a:r>
              <a:rPr dirty="0" sz="2000" spc="4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starten."</a:t>
            </a:r>
            <a:endParaRPr sz="2000">
              <a:latin typeface="Franklin Gothic Book"/>
              <a:cs typeface="Franklin Gothic Book"/>
            </a:endParaRPr>
          </a:p>
          <a:p>
            <a:pPr marL="460375" indent="-448309">
              <a:lnSpc>
                <a:spcPct val="100000"/>
              </a:lnSpc>
              <a:spcBef>
                <a:spcPts val="1055"/>
              </a:spcBef>
              <a:buChar char="■"/>
              <a:tabLst>
                <a:tab pos="460375" algn="l"/>
                <a:tab pos="461009" algn="l"/>
              </a:tabLst>
            </a:pPr>
            <a:r>
              <a:rPr dirty="0" sz="2000" spc="-5">
                <a:solidFill>
                  <a:srgbClr val="181B0D"/>
                </a:solidFill>
                <a:latin typeface="Franklin Gothic Book"/>
                <a:cs typeface="Franklin Gothic Book"/>
              </a:rPr>
              <a:t>Buffer </a:t>
            </a:r>
            <a:r>
              <a:rPr dirty="0" sz="2000" spc="-10">
                <a:solidFill>
                  <a:srgbClr val="181B0D"/>
                </a:solidFill>
                <a:latin typeface="Franklin Gothic Book"/>
                <a:cs typeface="Franklin Gothic Book"/>
              </a:rPr>
              <a:t>improvement:</a:t>
            </a:r>
            <a:endParaRPr sz="2000">
              <a:latin typeface="Franklin Gothic Book"/>
              <a:cs typeface="Franklin Gothic Book"/>
            </a:endParaRPr>
          </a:p>
          <a:p>
            <a:pPr lvl="1" marL="927100" indent="-384175">
              <a:lnSpc>
                <a:spcPct val="100000"/>
              </a:lnSpc>
              <a:spcBef>
                <a:spcPts val="565"/>
              </a:spcBef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Dynamic</a:t>
            </a:r>
            <a:r>
              <a:rPr dirty="0" sz="2000" spc="1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allocation</a:t>
            </a:r>
            <a:endParaRPr sz="2000">
              <a:latin typeface="Franklin Gothic Book"/>
              <a:cs typeface="Franklin Gothic Book"/>
            </a:endParaRPr>
          </a:p>
          <a:p>
            <a:pPr lvl="1" marL="927100" indent="-384175">
              <a:lnSpc>
                <a:spcPct val="100000"/>
              </a:lnSpc>
              <a:spcBef>
                <a:spcPts val="555"/>
              </a:spcBef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Static </a:t>
            </a:r>
            <a:r>
              <a:rPr dirty="0" sz="20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allocate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large</a:t>
            </a:r>
            <a:r>
              <a:rPr dirty="0" sz="2000" spc="4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5" i="1">
                <a:solidFill>
                  <a:srgbClr val="181B0D"/>
                </a:solidFill>
                <a:latin typeface="Franklin Gothic Book"/>
                <a:cs typeface="Franklin Gothic Book"/>
              </a:rPr>
              <a:t>buffer</a:t>
            </a:r>
            <a:endParaRPr sz="20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68624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软件本地化测试</a:t>
            </a:r>
            <a:r>
              <a:rPr dirty="0" spc="-5">
                <a:latin typeface="Franklin Gothic Book"/>
                <a:cs typeface="Franklin Gothic Book"/>
              </a:rPr>
              <a:t>-Embed</a:t>
            </a:r>
            <a:r>
              <a:rPr dirty="0" spc="-35">
                <a:latin typeface="Franklin Gothic Book"/>
                <a:cs typeface="Franklin Gothic Book"/>
              </a:rPr>
              <a:t> </a:t>
            </a:r>
            <a:r>
              <a:rPr dirty="0" spc="-20">
                <a:latin typeface="Franklin Gothic Book"/>
                <a:cs typeface="Franklin Gothic Book"/>
              </a:rPr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12062"/>
            <a:ext cx="4427855" cy="3219450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1155"/>
              </a:spcBef>
              <a:buChar char="■"/>
              <a:tabLst>
                <a:tab pos="396240" algn="l"/>
                <a:tab pos="396875" algn="l"/>
              </a:tabLst>
            </a:pPr>
            <a:r>
              <a:rPr dirty="0" sz="2000" spc="-10">
                <a:solidFill>
                  <a:srgbClr val="181B0D"/>
                </a:solidFill>
                <a:latin typeface="Franklin Gothic Book"/>
                <a:cs typeface="Franklin Gothic Book"/>
              </a:rPr>
              <a:t>Control </a:t>
            </a:r>
            <a:r>
              <a:rPr dirty="0" sz="2000" spc="-5">
                <a:solidFill>
                  <a:srgbClr val="181B0D"/>
                </a:solidFill>
                <a:latin typeface="Franklin Gothic Book"/>
                <a:cs typeface="Franklin Gothic Book"/>
              </a:rPr>
              <a:t>in String </a:t>
            </a:r>
            <a:r>
              <a:rPr dirty="0" sz="2000">
                <a:solidFill>
                  <a:srgbClr val="181B0D"/>
                </a:solidFill>
                <a:latin typeface="Franklin Gothic Book"/>
                <a:cs typeface="Franklin Gothic Book"/>
              </a:rPr>
              <a:t>should </a:t>
            </a:r>
            <a:r>
              <a:rPr dirty="0" sz="2000" spc="-5">
                <a:solidFill>
                  <a:srgbClr val="181B0D"/>
                </a:solidFill>
                <a:latin typeface="Franklin Gothic Book"/>
                <a:cs typeface="Franklin Gothic Book"/>
              </a:rPr>
              <a:t>be </a:t>
            </a:r>
            <a:r>
              <a:rPr dirty="0" sz="2000" spc="-15">
                <a:solidFill>
                  <a:srgbClr val="181B0D"/>
                </a:solidFill>
                <a:latin typeface="Franklin Gothic Book"/>
                <a:cs typeface="Franklin Gothic Book"/>
              </a:rPr>
              <a:t>moved</a:t>
            </a:r>
            <a:r>
              <a:rPr dirty="0" sz="2000" spc="-55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>
                <a:solidFill>
                  <a:srgbClr val="181B0D"/>
                </a:solidFill>
                <a:latin typeface="Franklin Gothic Book"/>
                <a:cs typeface="Franklin Gothic Book"/>
              </a:rPr>
              <a:t>out</a:t>
            </a:r>
            <a:endParaRPr sz="2000">
              <a:latin typeface="Franklin Gothic Book"/>
              <a:cs typeface="Franklin Gothic Book"/>
            </a:endParaRPr>
          </a:p>
          <a:p>
            <a:pPr marL="523240" indent="-510540">
              <a:lnSpc>
                <a:spcPct val="100000"/>
              </a:lnSpc>
              <a:spcBef>
                <a:spcPts val="1060"/>
              </a:spcBef>
              <a:buChar char="■"/>
              <a:tabLst>
                <a:tab pos="522605" algn="l"/>
                <a:tab pos="523240" algn="l"/>
              </a:tabLst>
            </a:pPr>
            <a:r>
              <a:rPr dirty="0" sz="2000">
                <a:solidFill>
                  <a:srgbClr val="181B0D"/>
                </a:solidFill>
                <a:latin typeface="Franklin Gothic Book"/>
                <a:cs typeface="Franklin Gothic Book"/>
              </a:rPr>
              <a:t>Embed</a:t>
            </a:r>
            <a:r>
              <a:rPr dirty="0" sz="2000" spc="-5">
                <a:solidFill>
                  <a:srgbClr val="181B0D"/>
                </a:solidFill>
                <a:latin typeface="Franklin Gothic Book"/>
                <a:cs typeface="Franklin Gothic Book"/>
              </a:rPr>
              <a:t> control</a:t>
            </a:r>
            <a:endParaRPr sz="2000">
              <a:latin typeface="Franklin Gothic Book"/>
              <a:cs typeface="Franklin Gothic Book"/>
            </a:endParaRPr>
          </a:p>
          <a:p>
            <a:pPr lvl="1" marL="927100" indent="-384175">
              <a:lnSpc>
                <a:spcPct val="100000"/>
              </a:lnSpc>
              <a:spcBef>
                <a:spcPts val="550"/>
              </a:spcBef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English:</a:t>
            </a:r>
            <a:endParaRPr sz="2000">
              <a:latin typeface="Franklin Gothic Book"/>
              <a:cs typeface="Franklin Gothic Book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181B0D"/>
              </a:buClr>
              <a:buFont typeface="Franklin Gothic Book"/>
              <a:buChar char="–"/>
            </a:pPr>
            <a:endParaRPr sz="3050">
              <a:latin typeface="Times New Roman"/>
              <a:cs typeface="Times New Roman"/>
            </a:endParaRPr>
          </a:p>
          <a:p>
            <a:pPr lvl="1" marL="927100" indent="-384175">
              <a:lnSpc>
                <a:spcPct val="100000"/>
              </a:lnSpc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German:</a:t>
            </a:r>
            <a:endParaRPr sz="2000">
              <a:latin typeface="Franklin Gothic Book"/>
              <a:cs typeface="Franklin Gothic Book"/>
            </a:endParaRPr>
          </a:p>
          <a:p>
            <a:pPr lvl="1">
              <a:lnSpc>
                <a:spcPct val="100000"/>
              </a:lnSpc>
              <a:buClr>
                <a:srgbClr val="181B0D"/>
              </a:buClr>
              <a:buFont typeface="Franklin Gothic Book"/>
              <a:buChar char="–"/>
            </a:pPr>
            <a:endParaRPr sz="2200">
              <a:latin typeface="Times New Roman"/>
              <a:cs typeface="Times New Roman"/>
            </a:endParaRPr>
          </a:p>
          <a:p>
            <a:pPr marL="460375" indent="-448309">
              <a:lnSpc>
                <a:spcPct val="100000"/>
              </a:lnSpc>
              <a:spcBef>
                <a:spcPts val="1480"/>
              </a:spcBef>
              <a:buChar char="■"/>
              <a:tabLst>
                <a:tab pos="460375" algn="l"/>
                <a:tab pos="461009" algn="l"/>
              </a:tabLst>
            </a:pPr>
            <a:r>
              <a:rPr dirty="0" sz="2000" spc="-15">
                <a:solidFill>
                  <a:srgbClr val="181B0D"/>
                </a:solidFill>
                <a:latin typeface="Franklin Gothic Book"/>
                <a:cs typeface="Franklin Gothic Book"/>
              </a:rPr>
              <a:t>Improvement</a:t>
            </a:r>
            <a:endParaRPr sz="2000">
              <a:latin typeface="Franklin Gothic Book"/>
              <a:cs typeface="Franklin Gothic Book"/>
            </a:endParaRPr>
          </a:p>
          <a:p>
            <a:pPr lvl="1" marL="927100" indent="-384175">
              <a:lnSpc>
                <a:spcPct val="100000"/>
              </a:lnSpc>
              <a:spcBef>
                <a:spcPts val="555"/>
              </a:spcBef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English:</a:t>
            </a:r>
            <a:endParaRPr sz="2000">
              <a:latin typeface="Franklin Gothic Book"/>
              <a:cs typeface="Franklin Gothic 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0945" y="5226507"/>
            <a:ext cx="13404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96240" algn="l"/>
              </a:tabLst>
            </a:pPr>
            <a:r>
              <a:rPr dirty="0" sz="2000">
                <a:solidFill>
                  <a:srgbClr val="181B0D"/>
                </a:solidFill>
                <a:latin typeface="Franklin Gothic Book"/>
                <a:cs typeface="Franklin Gothic Book"/>
              </a:rPr>
              <a:t>–	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German:</a:t>
            </a:r>
            <a:endParaRPr sz="2000">
              <a:latin typeface="Franklin Gothic Book"/>
              <a:cs typeface="Franklin Gothic Boo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88435" y="2080266"/>
            <a:ext cx="4929342" cy="711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88435" y="2884932"/>
            <a:ext cx="4969764" cy="711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88435" y="4066032"/>
            <a:ext cx="5283708" cy="679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88435" y="4957578"/>
            <a:ext cx="5329783" cy="7665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63436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软件本地化测试</a:t>
            </a:r>
            <a:r>
              <a:rPr dirty="0" spc="-5">
                <a:latin typeface="Franklin Gothic Book"/>
                <a:cs typeface="Franklin Gothic Book"/>
              </a:rPr>
              <a:t>-Hide</a:t>
            </a:r>
            <a:r>
              <a:rPr dirty="0" spc="-20">
                <a:latin typeface="Franklin Gothic Book"/>
                <a:cs typeface="Franklin Gothic Book"/>
              </a:rPr>
              <a:t> 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345819"/>
            <a:ext cx="41173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105"/>
              </a:spcBef>
              <a:buChar char="■"/>
              <a:tabLst>
                <a:tab pos="396240" algn="l"/>
                <a:tab pos="396875" algn="l"/>
              </a:tabLst>
            </a:pPr>
            <a:r>
              <a:rPr dirty="0" sz="2000" spc="-25">
                <a:solidFill>
                  <a:srgbClr val="181B0D"/>
                </a:solidFill>
                <a:latin typeface="Franklin Gothic Book"/>
                <a:cs typeface="Franklin Gothic Book"/>
              </a:rPr>
              <a:t>Try to </a:t>
            </a:r>
            <a:r>
              <a:rPr dirty="0" sz="2000" spc="-5">
                <a:solidFill>
                  <a:srgbClr val="181B0D"/>
                </a:solidFill>
                <a:latin typeface="Franklin Gothic Book"/>
                <a:cs typeface="Franklin Gothic Book"/>
              </a:rPr>
              <a:t>forbidden </a:t>
            </a:r>
            <a:r>
              <a:rPr dirty="0" sz="2000" spc="-25">
                <a:solidFill>
                  <a:srgbClr val="181B0D"/>
                </a:solidFill>
                <a:latin typeface="Franklin Gothic Book"/>
                <a:cs typeface="Franklin Gothic Book"/>
              </a:rPr>
              <a:t>to </a:t>
            </a:r>
            <a:r>
              <a:rPr dirty="0" sz="2000" spc="-5">
                <a:solidFill>
                  <a:srgbClr val="181B0D"/>
                </a:solidFill>
                <a:latin typeface="Franklin Gothic Book"/>
                <a:cs typeface="Franklin Gothic Book"/>
              </a:rPr>
              <a:t>use hide control</a:t>
            </a:r>
            <a:endParaRPr sz="2000">
              <a:latin typeface="Franklin Gothic Book"/>
              <a:cs typeface="Franklin Gothic Boo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58896" y="2103136"/>
            <a:ext cx="4143143" cy="1325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58896" y="3759708"/>
            <a:ext cx="4228796" cy="143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89166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软件本地化测试</a:t>
            </a:r>
            <a:r>
              <a:rPr dirty="0" spc="-5">
                <a:latin typeface="Franklin Gothic Book"/>
                <a:cs typeface="Franklin Gothic Book"/>
              </a:rPr>
              <a:t>-Image</a:t>
            </a:r>
            <a:r>
              <a:rPr dirty="0" spc="10">
                <a:latin typeface="Franklin Gothic Book"/>
                <a:cs typeface="Franklin Gothic Book"/>
              </a:rPr>
              <a:t> </a:t>
            </a:r>
            <a:r>
              <a:rPr dirty="0" spc="-5">
                <a:latin typeface="Franklin Gothic Book"/>
                <a:cs typeface="Franklin Gothic Book"/>
              </a:rPr>
              <a:t>and</a:t>
            </a:r>
            <a:r>
              <a:rPr dirty="0" spc="-30">
                <a:latin typeface="Franklin Gothic Book"/>
                <a:cs typeface="Franklin Gothic Book"/>
              </a:rPr>
              <a:t> </a:t>
            </a:r>
            <a:r>
              <a:rPr dirty="0" spc="-5">
                <a:latin typeface="Franklin Gothic Book"/>
                <a:cs typeface="Franklin Gothic Book"/>
              </a:rPr>
              <a:t>embed</a:t>
            </a:r>
            <a:r>
              <a:rPr dirty="0" spc="5">
                <a:latin typeface="Franklin Gothic Book"/>
                <a:cs typeface="Franklin Gothic Book"/>
              </a:rPr>
              <a:t> </a:t>
            </a:r>
            <a:r>
              <a:rPr dirty="0" spc="-5">
                <a:latin typeface="Franklin Gothic Book"/>
                <a:cs typeface="Franklin Gothic Book"/>
              </a:rPr>
              <a:t>string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345819"/>
            <a:ext cx="55994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105"/>
              </a:spcBef>
              <a:buChar char="■"/>
              <a:tabLst>
                <a:tab pos="396240" algn="l"/>
                <a:tab pos="396875" algn="l"/>
              </a:tabLst>
            </a:pPr>
            <a:r>
              <a:rPr dirty="0" sz="2000" spc="-25">
                <a:solidFill>
                  <a:srgbClr val="181B0D"/>
                </a:solidFill>
                <a:latin typeface="Franklin Gothic Book"/>
                <a:cs typeface="Franklin Gothic Book"/>
              </a:rPr>
              <a:t>Try to </a:t>
            </a:r>
            <a:r>
              <a:rPr dirty="0" sz="2000">
                <a:solidFill>
                  <a:srgbClr val="181B0D"/>
                </a:solidFill>
                <a:latin typeface="Franklin Gothic Book"/>
                <a:cs typeface="Franklin Gothic Book"/>
              </a:rPr>
              <a:t>use </a:t>
            </a:r>
            <a:r>
              <a:rPr dirty="0" sz="2000" spc="-5">
                <a:solidFill>
                  <a:srgbClr val="181B0D"/>
                </a:solidFill>
                <a:latin typeface="Franklin Gothic Book"/>
                <a:cs typeface="Franklin Gothic Book"/>
              </a:rPr>
              <a:t>distinct image </a:t>
            </a:r>
            <a:r>
              <a:rPr dirty="0" sz="2000" spc="-25">
                <a:solidFill>
                  <a:srgbClr val="181B0D"/>
                </a:solidFill>
                <a:latin typeface="Franklin Gothic Book"/>
                <a:cs typeface="Franklin Gothic Book"/>
              </a:rPr>
              <a:t>to </a:t>
            </a:r>
            <a:r>
              <a:rPr dirty="0" sz="2000">
                <a:solidFill>
                  <a:srgbClr val="181B0D"/>
                </a:solidFill>
                <a:latin typeface="Franklin Gothic Book"/>
                <a:cs typeface="Franklin Gothic Book"/>
              </a:rPr>
              <a:t>replace embed</a:t>
            </a:r>
            <a:r>
              <a:rPr dirty="0" sz="2000" spc="25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5">
                <a:solidFill>
                  <a:srgbClr val="181B0D"/>
                </a:solidFill>
                <a:latin typeface="Franklin Gothic Book"/>
                <a:cs typeface="Franklin Gothic Book"/>
              </a:rPr>
              <a:t>string</a:t>
            </a:r>
            <a:endParaRPr sz="2000">
              <a:latin typeface="Franklin Gothic Book"/>
              <a:cs typeface="Franklin Gothic Boo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7447" y="2392679"/>
            <a:ext cx="5015484" cy="2072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75303" y="1053083"/>
            <a:ext cx="5401056" cy="390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927091" y="5241035"/>
            <a:ext cx="2565654" cy="896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167376" y="5370372"/>
            <a:ext cx="2059939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宋体"/>
                <a:cs typeface="宋体"/>
              </a:rPr>
              <a:t>翻译不准确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4683" y="333756"/>
            <a:ext cx="7344156" cy="5411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927091" y="5675376"/>
            <a:ext cx="2565654" cy="896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167376" y="5803493"/>
            <a:ext cx="2059939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宋体"/>
                <a:cs typeface="宋体"/>
              </a:rPr>
              <a:t>控件没对齐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11195" y="1100327"/>
            <a:ext cx="6986016" cy="4517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927091" y="5602223"/>
            <a:ext cx="2158745" cy="896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167376" y="5730951"/>
            <a:ext cx="1653539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宋体"/>
                <a:cs typeface="宋体"/>
              </a:rPr>
              <a:t>没有翻译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35782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软件本地化测试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80594"/>
            <a:ext cx="7549515" cy="226695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53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翻译验证测试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7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检查翻译的句子是否复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杂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、难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懂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，能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否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拆分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称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简单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句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型；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检查翻译的内容是否脱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离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了上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文关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系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，意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义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表达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不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准确；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检查翻译后的文字中是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否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意义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含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糊；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4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检查缩写词；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4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检查标点符号、货币单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位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等是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否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显示正</a:t>
            </a:r>
            <a:endParaRPr sz="21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99749" y="3216045"/>
            <a:ext cx="509270" cy="349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05"/>
              </a:lnSpc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确</a:t>
            </a:r>
            <a:r>
              <a:rPr dirty="0" sz="2100" spc="-150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endParaRPr sz="21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74992" y="3278123"/>
            <a:ext cx="4805172" cy="3395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25628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软件国际化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333626"/>
            <a:ext cx="9305290" cy="6191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6240" indent="-384175">
              <a:lnSpc>
                <a:spcPts val="2335"/>
              </a:lnSpc>
              <a:spcBef>
                <a:spcPts val="10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是在软件设计和文档开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发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过程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中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，使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得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功能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代码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设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计能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处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理多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种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语言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文化习</a:t>
            </a:r>
            <a:endParaRPr sz="2000">
              <a:latin typeface="宋体"/>
              <a:cs typeface="宋体"/>
            </a:endParaRPr>
          </a:p>
          <a:p>
            <a:pPr marL="396240">
              <a:lnSpc>
                <a:spcPts val="2335"/>
              </a:lnSpc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俗，能够在创建不同语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言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版本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时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，不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需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要重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新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设计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源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程序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代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码的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软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件工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方法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93164" y="2301252"/>
            <a:ext cx="1905762" cy="511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25244" y="2312924"/>
            <a:ext cx="4071620" cy="2616835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800">
                <a:latin typeface="宋体"/>
                <a:cs typeface="宋体"/>
              </a:rPr>
              <a:t>软件国际化前：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800" spc="-5">
                <a:latin typeface="Franklin Gothic Book"/>
                <a:cs typeface="Franklin Gothic Book"/>
              </a:rPr>
              <a:t>public class</a:t>
            </a:r>
            <a:r>
              <a:rPr dirty="0" sz="1800" spc="5">
                <a:latin typeface="Franklin Gothic Book"/>
                <a:cs typeface="Franklin Gothic Book"/>
              </a:rPr>
              <a:t> </a:t>
            </a:r>
            <a:r>
              <a:rPr dirty="0" sz="1800" spc="-5">
                <a:latin typeface="Franklin Gothic Book"/>
                <a:cs typeface="Franklin Gothic Book"/>
              </a:rPr>
              <a:t>NotI18N{</a:t>
            </a:r>
            <a:endParaRPr sz="1800">
              <a:latin typeface="Franklin Gothic Book"/>
              <a:cs typeface="Franklin Gothic Book"/>
            </a:endParaRPr>
          </a:p>
          <a:p>
            <a:pPr marL="640080" marR="5080" indent="-342900">
              <a:lnSpc>
                <a:spcPct val="120000"/>
              </a:lnSpc>
            </a:pPr>
            <a:r>
              <a:rPr dirty="0" sz="1800" spc="-5">
                <a:latin typeface="Franklin Gothic Book"/>
                <a:cs typeface="Franklin Gothic Book"/>
              </a:rPr>
              <a:t>static public </a:t>
            </a:r>
            <a:r>
              <a:rPr dirty="0" sz="1800" spc="-10">
                <a:latin typeface="Franklin Gothic Book"/>
                <a:cs typeface="Franklin Gothic Book"/>
              </a:rPr>
              <a:t>void main(String[ </a:t>
            </a:r>
            <a:r>
              <a:rPr dirty="0" sz="1800">
                <a:latin typeface="Franklin Gothic Book"/>
                <a:cs typeface="Franklin Gothic Book"/>
              </a:rPr>
              <a:t>] </a:t>
            </a:r>
            <a:r>
              <a:rPr dirty="0" sz="1800" spc="-5">
                <a:latin typeface="Franklin Gothic Book"/>
                <a:cs typeface="Franklin Gothic Book"/>
              </a:rPr>
              <a:t>args){  System.out.println(“Hello.”);  </a:t>
            </a:r>
            <a:r>
              <a:rPr dirty="0" sz="1800" spc="-10">
                <a:latin typeface="Franklin Gothic Book"/>
                <a:cs typeface="Franklin Gothic Book"/>
              </a:rPr>
              <a:t>System.out.println(“How </a:t>
            </a:r>
            <a:r>
              <a:rPr dirty="0" sz="1800" spc="-5">
                <a:latin typeface="Franklin Gothic Book"/>
                <a:cs typeface="Franklin Gothic Book"/>
              </a:rPr>
              <a:t>are you?”);  </a:t>
            </a:r>
            <a:r>
              <a:rPr dirty="0" sz="1800" spc="-10">
                <a:latin typeface="Franklin Gothic Book"/>
                <a:cs typeface="Franklin Gothic Book"/>
              </a:rPr>
              <a:t>System.out.println(“Goodbye.”);</a:t>
            </a:r>
            <a:endParaRPr sz="1800">
              <a:latin typeface="Franklin Gothic Book"/>
              <a:cs typeface="Franklin Gothic Book"/>
            </a:endParaRPr>
          </a:p>
          <a:p>
            <a:pPr marL="241300">
              <a:lnSpc>
                <a:spcPct val="100000"/>
              </a:lnSpc>
              <a:spcBef>
                <a:spcPts val="434"/>
              </a:spcBef>
            </a:pPr>
            <a:r>
              <a:rPr dirty="0" sz="1800">
                <a:latin typeface="Franklin Gothic Book"/>
                <a:cs typeface="Franklin Gothic Book"/>
              </a:rPr>
              <a:t>}</a:t>
            </a:r>
            <a:endParaRPr sz="18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>
                <a:latin typeface="Franklin Gothic Book"/>
                <a:cs typeface="Franklin Gothic Book"/>
              </a:rPr>
              <a:t>}</a:t>
            </a:r>
            <a:endParaRPr sz="1800">
              <a:latin typeface="Franklin Gothic Book"/>
              <a:cs typeface="Franklin Gothic Boo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81928" y="4143768"/>
            <a:ext cx="1905762" cy="511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283452" y="4771656"/>
            <a:ext cx="3001518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83452" y="5100828"/>
            <a:ext cx="3745229" cy="5112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283452" y="5430011"/>
            <a:ext cx="3629405" cy="5112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414642" y="4156329"/>
            <a:ext cx="3465195" cy="162941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 marR="749300">
              <a:lnSpc>
                <a:spcPct val="116100"/>
              </a:lnSpc>
              <a:spcBef>
                <a:spcPts val="15"/>
              </a:spcBef>
            </a:pPr>
            <a:r>
              <a:rPr dirty="0" sz="1800">
                <a:latin typeface="宋体"/>
                <a:cs typeface="宋体"/>
              </a:rPr>
              <a:t>软 件 国 际 化 后 ：  </a:t>
            </a:r>
            <a:r>
              <a:rPr dirty="0" u="sng" sz="1800" spc="-1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Book"/>
                <a:cs typeface="Franklin Gothic Book"/>
              </a:rPr>
              <a:t>I18NSample.java </a:t>
            </a:r>
            <a:r>
              <a:rPr dirty="0" sz="1800" spc="-10">
                <a:solidFill>
                  <a:srgbClr val="77A1BA"/>
                </a:solidFill>
                <a:latin typeface="Franklin Gothic Book"/>
                <a:cs typeface="Franklin Gothic Book"/>
              </a:rPr>
              <a:t> </a:t>
            </a:r>
            <a:r>
              <a:rPr dirty="0" sz="1800" spc="-5">
                <a:latin typeface="Franklin Gothic Book"/>
                <a:cs typeface="Franklin Gothic Book"/>
              </a:rPr>
              <a:t>MessagesBundle.properties</a:t>
            </a:r>
            <a:endParaRPr sz="18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latin typeface="Franklin Gothic Book"/>
                <a:cs typeface="Franklin Gothic Book"/>
              </a:rPr>
              <a:t>MessagesBundle_de_DE.properties</a:t>
            </a:r>
            <a:endParaRPr sz="18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 spc="-5">
                <a:latin typeface="Franklin Gothic Book"/>
                <a:cs typeface="Franklin Gothic Book"/>
              </a:rPr>
              <a:t>MessagesBundle_fr_FR.properties</a:t>
            </a:r>
            <a:endParaRPr sz="18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35782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软件本地化测试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85621"/>
            <a:ext cx="7802880" cy="462788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29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兼容性测试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1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硬件</a:t>
            </a:r>
            <a:endParaRPr sz="2100">
              <a:latin typeface="宋体"/>
              <a:cs typeface="宋体"/>
            </a:endParaRPr>
          </a:p>
          <a:p>
            <a:pPr lvl="1" marL="990600" indent="-448309">
              <a:lnSpc>
                <a:spcPct val="100000"/>
              </a:lnSpc>
              <a:spcBef>
                <a:spcPts val="204"/>
              </a:spcBef>
              <a:buSzPct val="95238"/>
              <a:buFont typeface="Franklin Gothic Book"/>
              <a:buChar char="–"/>
              <a:tabLst>
                <a:tab pos="990600" algn="l"/>
                <a:tab pos="991235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软件</a:t>
            </a:r>
            <a:endParaRPr sz="2100">
              <a:latin typeface="宋体"/>
              <a:cs typeface="宋体"/>
            </a:endParaRPr>
          </a:p>
          <a:p>
            <a:pPr lvl="1" marL="990600" indent="-448309">
              <a:lnSpc>
                <a:spcPct val="100000"/>
              </a:lnSpc>
              <a:spcBef>
                <a:spcPts val="195"/>
              </a:spcBef>
              <a:buSzPct val="95238"/>
              <a:buFont typeface="Franklin Gothic Book"/>
              <a:buChar char="–"/>
              <a:tabLst>
                <a:tab pos="990600" algn="l"/>
                <a:tab pos="991235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第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3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方软件</a:t>
            </a:r>
            <a:endParaRPr sz="21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79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文档测试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1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文档的文字翻译是否准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确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、专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业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，是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否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存在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没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有翻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译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的段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落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；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04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文档的功能是否与源语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言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软件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一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致；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19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文档的布局是否合理、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美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观；</a:t>
            </a:r>
            <a:endParaRPr sz="21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79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文化、风俗的测试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365"/>
              </a:spcBef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Color</a:t>
            </a:r>
            <a:endParaRPr sz="2000">
              <a:latin typeface="Franklin Gothic Book"/>
              <a:cs typeface="Franklin Gothic Book"/>
            </a:endParaRPr>
          </a:p>
          <a:p>
            <a:pPr lvl="1" marL="927100" indent="-384175">
              <a:lnSpc>
                <a:spcPct val="100000"/>
              </a:lnSpc>
              <a:spcBef>
                <a:spcPts val="310"/>
              </a:spcBef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Symbol</a:t>
            </a:r>
            <a:endParaRPr sz="2000">
              <a:latin typeface="Franklin Gothic Book"/>
              <a:cs typeface="Franklin Gothic Book"/>
            </a:endParaRPr>
          </a:p>
          <a:p>
            <a:pPr lvl="1" marL="927100" indent="-384175">
              <a:lnSpc>
                <a:spcPct val="100000"/>
              </a:lnSpc>
              <a:spcBef>
                <a:spcPts val="325"/>
              </a:spcBef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Picture</a:t>
            </a:r>
            <a:endParaRPr sz="2000">
              <a:latin typeface="Franklin Gothic Book"/>
              <a:cs typeface="Franklin Gothic Book"/>
            </a:endParaRPr>
          </a:p>
          <a:p>
            <a:pPr lvl="1" marL="927100" indent="-384175">
              <a:lnSpc>
                <a:spcPct val="100000"/>
              </a:lnSpc>
              <a:spcBef>
                <a:spcPts val="315"/>
              </a:spcBef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Politics and</a:t>
            </a:r>
            <a:r>
              <a:rPr dirty="0" sz="2000" spc="1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Religion</a:t>
            </a:r>
            <a:endParaRPr sz="20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734758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软件本地化测试</a:t>
            </a:r>
            <a:r>
              <a:rPr dirty="0" spc="-10">
                <a:latin typeface="Franklin Gothic Book"/>
                <a:cs typeface="Franklin Gothic Book"/>
              </a:rPr>
              <a:t>-</a:t>
            </a:r>
            <a:r>
              <a:rPr dirty="0" spc="-5"/>
              <a:t>文化风俗</a:t>
            </a:r>
            <a:r>
              <a:rPr dirty="0" spc="-10"/>
              <a:t>：</a:t>
            </a:r>
            <a:r>
              <a:rPr dirty="0" spc="-10">
                <a:latin typeface="Franklin Gothic Book"/>
                <a:cs typeface="Franklin Gothic Book"/>
              </a:rPr>
              <a:t>Color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76071"/>
            <a:ext cx="3374390" cy="353187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650"/>
              </a:spcBef>
              <a:buChar char="■"/>
              <a:tabLst>
                <a:tab pos="396240" algn="l"/>
                <a:tab pos="396875" algn="l"/>
              </a:tabLst>
            </a:pPr>
            <a:r>
              <a:rPr dirty="0" sz="2000" spc="-5">
                <a:solidFill>
                  <a:srgbClr val="181B0D"/>
                </a:solidFill>
                <a:latin typeface="Franklin Gothic Book"/>
                <a:cs typeface="Franklin Gothic Book"/>
              </a:rPr>
              <a:t>USA:</a:t>
            </a:r>
            <a:endParaRPr sz="2000">
              <a:latin typeface="Franklin Gothic Book"/>
              <a:cs typeface="Franklin Gothic Book"/>
            </a:endParaRPr>
          </a:p>
          <a:p>
            <a:pPr lvl="1" marL="990600" indent="-448309">
              <a:lnSpc>
                <a:spcPct val="100000"/>
              </a:lnSpc>
              <a:spcBef>
                <a:spcPts val="555"/>
              </a:spcBef>
              <a:buFont typeface="Franklin Gothic Book"/>
              <a:buChar char="–"/>
              <a:tabLst>
                <a:tab pos="990600" algn="l"/>
                <a:tab pos="991235" algn="l"/>
              </a:tabLst>
            </a:pPr>
            <a:r>
              <a:rPr dirty="0" sz="20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Wedding 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:</a:t>
            </a:r>
            <a:r>
              <a:rPr dirty="0" sz="2000" spc="-6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White</a:t>
            </a:r>
            <a:endParaRPr sz="2000">
              <a:latin typeface="Franklin Gothic Book"/>
              <a:cs typeface="Franklin Gothic Book"/>
            </a:endParaRPr>
          </a:p>
          <a:p>
            <a:pPr lvl="1" marL="990600" indent="-448309">
              <a:lnSpc>
                <a:spcPct val="100000"/>
              </a:lnSpc>
              <a:spcBef>
                <a:spcPts val="555"/>
              </a:spcBef>
              <a:buFont typeface="Franklin Gothic Book"/>
              <a:buChar char="–"/>
              <a:tabLst>
                <a:tab pos="990600" algn="l"/>
                <a:tab pos="991235" algn="l"/>
              </a:tabLst>
            </a:pPr>
            <a:r>
              <a:rPr dirty="0" sz="20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Funeral:</a:t>
            </a:r>
            <a:r>
              <a:rPr dirty="0" sz="2000" spc="-8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Black</a:t>
            </a:r>
            <a:endParaRPr sz="2000">
              <a:latin typeface="Franklin Gothic Book"/>
              <a:cs typeface="Franklin Gothic Book"/>
            </a:endParaRP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Char char="■"/>
              <a:tabLst>
                <a:tab pos="396240" algn="l"/>
                <a:tab pos="396875" algn="l"/>
              </a:tabLst>
            </a:pPr>
            <a:r>
              <a:rPr dirty="0" sz="2000" spc="-5">
                <a:solidFill>
                  <a:srgbClr val="181B0D"/>
                </a:solidFill>
                <a:latin typeface="Franklin Gothic Book"/>
                <a:cs typeface="Franklin Gothic Book"/>
              </a:rPr>
              <a:t>Japan:</a:t>
            </a:r>
            <a:endParaRPr sz="2000">
              <a:latin typeface="Franklin Gothic Book"/>
              <a:cs typeface="Franklin Gothic Book"/>
            </a:endParaRPr>
          </a:p>
          <a:p>
            <a:pPr lvl="1" marL="990600" indent="-448309">
              <a:lnSpc>
                <a:spcPct val="100000"/>
              </a:lnSpc>
              <a:spcBef>
                <a:spcPts val="565"/>
              </a:spcBef>
              <a:buFont typeface="Franklin Gothic Book"/>
              <a:buChar char="–"/>
              <a:tabLst>
                <a:tab pos="990600" algn="l"/>
                <a:tab pos="991235" algn="l"/>
              </a:tabLst>
            </a:pP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Wedding:</a:t>
            </a:r>
            <a:r>
              <a:rPr dirty="0" sz="2000" spc="-10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Black</a:t>
            </a:r>
            <a:endParaRPr sz="2000">
              <a:latin typeface="Franklin Gothic Book"/>
              <a:cs typeface="Franklin Gothic Book"/>
            </a:endParaRPr>
          </a:p>
          <a:p>
            <a:pPr lvl="1" marL="990600" indent="-448309">
              <a:lnSpc>
                <a:spcPct val="100000"/>
              </a:lnSpc>
              <a:spcBef>
                <a:spcPts val="555"/>
              </a:spcBef>
              <a:buFont typeface="Franklin Gothic Book"/>
              <a:buChar char="–"/>
              <a:tabLst>
                <a:tab pos="990600" algn="l"/>
                <a:tab pos="991235" algn="l"/>
              </a:tabLst>
            </a:pPr>
            <a:r>
              <a:rPr dirty="0" sz="20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Funeral:</a:t>
            </a:r>
            <a:r>
              <a:rPr dirty="0" sz="2000" spc="-9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White</a:t>
            </a:r>
            <a:endParaRPr sz="2000">
              <a:latin typeface="Franklin Gothic Book"/>
              <a:cs typeface="Franklin Gothic Book"/>
            </a:endParaRP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Char char="■"/>
              <a:tabLst>
                <a:tab pos="396240" algn="l"/>
                <a:tab pos="396875" algn="l"/>
              </a:tabLst>
            </a:pPr>
            <a:r>
              <a:rPr dirty="0" sz="2000" spc="-5">
                <a:solidFill>
                  <a:srgbClr val="181B0D"/>
                </a:solidFill>
                <a:latin typeface="Franklin Gothic Book"/>
                <a:cs typeface="Franklin Gothic Book"/>
              </a:rPr>
              <a:t>China:</a:t>
            </a:r>
            <a:endParaRPr sz="2000">
              <a:latin typeface="Franklin Gothic Book"/>
              <a:cs typeface="Franklin Gothic Book"/>
            </a:endParaRPr>
          </a:p>
          <a:p>
            <a:pPr lvl="1" marL="990600" indent="-448309">
              <a:lnSpc>
                <a:spcPct val="100000"/>
              </a:lnSpc>
              <a:spcBef>
                <a:spcPts val="550"/>
              </a:spcBef>
              <a:buFont typeface="Franklin Gothic Book"/>
              <a:buChar char="–"/>
              <a:tabLst>
                <a:tab pos="990600" algn="l"/>
                <a:tab pos="991235" algn="l"/>
              </a:tabLst>
            </a:pP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Wedding:</a:t>
            </a:r>
            <a:r>
              <a:rPr dirty="0" sz="2000" spc="-3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Red</a:t>
            </a:r>
            <a:endParaRPr sz="2000">
              <a:latin typeface="Franklin Gothic Book"/>
              <a:cs typeface="Franklin Gothic Book"/>
            </a:endParaRPr>
          </a:p>
          <a:p>
            <a:pPr lvl="1" marL="990600" indent="-448309">
              <a:lnSpc>
                <a:spcPct val="100000"/>
              </a:lnSpc>
              <a:spcBef>
                <a:spcPts val="565"/>
              </a:spcBef>
              <a:buFont typeface="Franklin Gothic Book"/>
              <a:buChar char="–"/>
              <a:tabLst>
                <a:tab pos="990600" algn="l"/>
                <a:tab pos="991235" algn="l"/>
              </a:tabLst>
            </a:pP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Hat: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green</a:t>
            </a:r>
            <a:r>
              <a:rPr dirty="0" sz="2000" spc="-7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(forbidden)</a:t>
            </a:r>
            <a:endParaRPr sz="20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794130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软件本地化测试</a:t>
            </a:r>
            <a:r>
              <a:rPr dirty="0" spc="-10">
                <a:latin typeface="Franklin Gothic Book"/>
                <a:cs typeface="Franklin Gothic Book"/>
              </a:rPr>
              <a:t>-</a:t>
            </a:r>
            <a:r>
              <a:rPr dirty="0" spc="-5"/>
              <a:t>文化风俗：</a:t>
            </a:r>
            <a:r>
              <a:rPr dirty="0" spc="-1005"/>
              <a:t> </a:t>
            </a:r>
            <a:r>
              <a:rPr dirty="0" spc="-10">
                <a:latin typeface="Franklin Gothic Book"/>
                <a:cs typeface="Franklin Gothic Book"/>
              </a:rPr>
              <a:t>Symbol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190727"/>
            <a:ext cx="4051935" cy="1803400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460375" indent="-448309">
              <a:lnSpc>
                <a:spcPct val="100000"/>
              </a:lnSpc>
              <a:spcBef>
                <a:spcPts val="1240"/>
              </a:spcBef>
              <a:buChar char="■"/>
              <a:tabLst>
                <a:tab pos="460375" algn="l"/>
                <a:tab pos="461009" algn="l"/>
              </a:tabLst>
            </a:pPr>
            <a:r>
              <a:rPr dirty="0" sz="2000" spc="-5">
                <a:solidFill>
                  <a:srgbClr val="181B0D"/>
                </a:solidFill>
                <a:latin typeface="Franklin Gothic Book"/>
                <a:cs typeface="Franklin Gothic Book"/>
              </a:rPr>
              <a:t>USA: checkbox </a:t>
            </a:r>
            <a:r>
              <a:rPr dirty="0" sz="2000">
                <a:solidFill>
                  <a:srgbClr val="181B0D"/>
                </a:solidFill>
                <a:latin typeface="Franklin Gothic Book"/>
                <a:cs typeface="Franklin Gothic Book"/>
              </a:rPr>
              <a:t>use</a:t>
            </a:r>
            <a:r>
              <a:rPr dirty="0" sz="2000" spc="-35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×</a:t>
            </a:r>
            <a:endParaRPr sz="2000">
              <a:latin typeface="宋体"/>
              <a:cs typeface="宋体"/>
            </a:endParaRPr>
          </a:p>
          <a:p>
            <a:pPr marL="460375" indent="-448309">
              <a:lnSpc>
                <a:spcPct val="100000"/>
              </a:lnSpc>
              <a:spcBef>
                <a:spcPts val="1140"/>
              </a:spcBef>
              <a:buChar char="■"/>
              <a:tabLst>
                <a:tab pos="460375" algn="l"/>
                <a:tab pos="461009" algn="l"/>
              </a:tabLst>
            </a:pPr>
            <a:r>
              <a:rPr dirty="0" sz="2000" spc="-5">
                <a:solidFill>
                  <a:srgbClr val="181B0D"/>
                </a:solidFill>
                <a:latin typeface="Franklin Gothic Book"/>
                <a:cs typeface="Franklin Gothic Book"/>
              </a:rPr>
              <a:t>China </a:t>
            </a:r>
            <a:r>
              <a:rPr dirty="0" sz="2000">
                <a:solidFill>
                  <a:srgbClr val="181B0D"/>
                </a:solidFill>
                <a:latin typeface="Franklin Gothic Book"/>
                <a:cs typeface="Franklin Gothic Book"/>
              </a:rPr>
              <a:t>and Japan: </a:t>
            </a:r>
            <a:r>
              <a:rPr dirty="0" sz="2000" spc="-5">
                <a:solidFill>
                  <a:srgbClr val="181B0D"/>
                </a:solidFill>
                <a:latin typeface="Franklin Gothic Book"/>
                <a:cs typeface="Franklin Gothic Book"/>
              </a:rPr>
              <a:t>checkbox </a:t>
            </a:r>
            <a:r>
              <a:rPr dirty="0" sz="2000">
                <a:solidFill>
                  <a:srgbClr val="181B0D"/>
                </a:solidFill>
                <a:latin typeface="Franklin Gothic Book"/>
                <a:cs typeface="Franklin Gothic Book"/>
              </a:rPr>
              <a:t>use</a:t>
            </a:r>
            <a:r>
              <a:rPr dirty="0" sz="2000" spc="-70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>
                <a:solidFill>
                  <a:srgbClr val="181B0D"/>
                </a:solidFill>
                <a:latin typeface="Franklin Gothic Book"/>
                <a:cs typeface="Franklin Gothic Book"/>
              </a:rPr>
              <a:t>√</a:t>
            </a:r>
            <a:endParaRPr sz="2000">
              <a:latin typeface="Franklin Gothic Book"/>
              <a:cs typeface="Franklin Gothic Book"/>
            </a:endParaRPr>
          </a:p>
          <a:p>
            <a:pPr marL="460375" indent="-448309">
              <a:lnSpc>
                <a:spcPct val="100000"/>
              </a:lnSpc>
              <a:spcBef>
                <a:spcPts val="1060"/>
              </a:spcBef>
              <a:buChar char="■"/>
              <a:tabLst>
                <a:tab pos="460375" algn="l"/>
                <a:tab pos="461009" algn="l"/>
              </a:tabLst>
            </a:pPr>
            <a:r>
              <a:rPr dirty="0" sz="2000" spc="-5">
                <a:solidFill>
                  <a:srgbClr val="181B0D"/>
                </a:solidFill>
                <a:latin typeface="Franklin Gothic Book"/>
                <a:cs typeface="Franklin Gothic Book"/>
              </a:rPr>
              <a:t>Smile:</a:t>
            </a:r>
            <a:endParaRPr sz="2000">
              <a:latin typeface="Franklin Gothic Book"/>
              <a:cs typeface="Franklin Gothic Book"/>
            </a:endParaRPr>
          </a:p>
          <a:p>
            <a:pPr marL="460375" indent="-448309">
              <a:lnSpc>
                <a:spcPct val="100000"/>
              </a:lnSpc>
              <a:spcBef>
                <a:spcPts val="1055"/>
              </a:spcBef>
              <a:buChar char="■"/>
              <a:tabLst>
                <a:tab pos="460375" algn="l"/>
                <a:tab pos="461009" algn="l"/>
              </a:tabLst>
            </a:pPr>
            <a:r>
              <a:rPr dirty="0" sz="2000" spc="-5">
                <a:solidFill>
                  <a:srgbClr val="181B0D"/>
                </a:solidFill>
                <a:latin typeface="Franklin Gothic Book"/>
                <a:cs typeface="Franklin Gothic Book"/>
              </a:rPr>
              <a:t>Sad:</a:t>
            </a:r>
            <a:endParaRPr sz="2000">
              <a:latin typeface="Franklin Gothic Book"/>
              <a:cs typeface="Franklin Gothic Boo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76727" y="2145797"/>
            <a:ext cx="532969" cy="457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76727" y="2685293"/>
            <a:ext cx="505297" cy="528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787463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软件本地化测试</a:t>
            </a:r>
            <a:r>
              <a:rPr dirty="0" spc="-10">
                <a:latin typeface="Franklin Gothic Book"/>
                <a:cs typeface="Franklin Gothic Book"/>
              </a:rPr>
              <a:t>-</a:t>
            </a:r>
            <a:r>
              <a:rPr dirty="0" spc="-5"/>
              <a:t>文化风俗：</a:t>
            </a:r>
            <a:r>
              <a:rPr dirty="0" spc="-994"/>
              <a:t> </a:t>
            </a:r>
            <a:r>
              <a:rPr dirty="0" spc="-10">
                <a:latin typeface="Franklin Gothic Book"/>
                <a:cs typeface="Franklin Gothic Book"/>
              </a:rPr>
              <a:t>Picture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76071"/>
            <a:ext cx="3909695" cy="309308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460375" indent="-448309">
              <a:lnSpc>
                <a:spcPct val="100000"/>
              </a:lnSpc>
              <a:spcBef>
                <a:spcPts val="650"/>
              </a:spcBef>
              <a:buChar char="■"/>
              <a:tabLst>
                <a:tab pos="460375" algn="l"/>
                <a:tab pos="461009" algn="l"/>
              </a:tabLst>
            </a:pPr>
            <a:r>
              <a:rPr dirty="0" sz="2000" spc="-5">
                <a:solidFill>
                  <a:srgbClr val="181B0D"/>
                </a:solidFill>
                <a:latin typeface="Franklin Gothic Book"/>
                <a:cs typeface="Franklin Gothic Book"/>
              </a:rPr>
              <a:t>USA:</a:t>
            </a:r>
            <a:endParaRPr sz="2000">
              <a:latin typeface="Franklin Gothic Book"/>
              <a:cs typeface="Franklin Gothic Book"/>
            </a:endParaRPr>
          </a:p>
          <a:p>
            <a:pPr lvl="1" marL="927100" indent="-384175">
              <a:lnSpc>
                <a:spcPct val="100000"/>
              </a:lnSpc>
              <a:spcBef>
                <a:spcPts val="555"/>
              </a:spcBef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Mailbox:</a:t>
            </a:r>
            <a:endParaRPr sz="2000">
              <a:latin typeface="Franklin Gothic Book"/>
              <a:cs typeface="Franklin Gothic Book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181B0D"/>
              </a:buClr>
              <a:buFont typeface="Franklin Gothic Book"/>
              <a:buChar char="–"/>
            </a:pPr>
            <a:endParaRPr sz="3050">
              <a:latin typeface="Times New Roman"/>
              <a:cs typeface="Times New Roman"/>
            </a:endParaRPr>
          </a:p>
          <a:p>
            <a:pPr lvl="1" marL="927100" indent="-384175">
              <a:lnSpc>
                <a:spcPct val="100000"/>
              </a:lnSpc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Email:</a:t>
            </a:r>
            <a:endParaRPr sz="2000">
              <a:latin typeface="Franklin Gothic Book"/>
              <a:cs typeface="Franklin Gothic Book"/>
            </a:endParaRPr>
          </a:p>
          <a:p>
            <a:pPr lvl="1">
              <a:lnSpc>
                <a:spcPct val="100000"/>
              </a:lnSpc>
              <a:buClr>
                <a:srgbClr val="181B0D"/>
              </a:buClr>
              <a:buFont typeface="Franklin Gothic Book"/>
              <a:buChar char="–"/>
            </a:pPr>
            <a:endParaRPr sz="2200">
              <a:latin typeface="Times New Roman"/>
              <a:cs typeface="Times New Roman"/>
            </a:endParaRPr>
          </a:p>
          <a:p>
            <a:pPr marL="460375" indent="-448309">
              <a:lnSpc>
                <a:spcPct val="100000"/>
              </a:lnSpc>
              <a:spcBef>
                <a:spcPts val="1480"/>
              </a:spcBef>
              <a:buChar char="■"/>
              <a:tabLst>
                <a:tab pos="460375" algn="l"/>
                <a:tab pos="461009" algn="l"/>
              </a:tabLst>
            </a:pPr>
            <a:r>
              <a:rPr dirty="0" sz="2000" spc="-5">
                <a:solidFill>
                  <a:srgbClr val="181B0D"/>
                </a:solidFill>
                <a:latin typeface="Franklin Gothic Book"/>
                <a:cs typeface="Franklin Gothic Book"/>
              </a:rPr>
              <a:t>Dragon:</a:t>
            </a:r>
            <a:endParaRPr sz="2000">
              <a:latin typeface="Franklin Gothic Book"/>
              <a:cs typeface="Franklin Gothic Book"/>
            </a:endParaRPr>
          </a:p>
          <a:p>
            <a:pPr lvl="1" marL="927100" indent="-384175">
              <a:lnSpc>
                <a:spcPct val="100000"/>
              </a:lnSpc>
              <a:spcBef>
                <a:spcPts val="555"/>
              </a:spcBef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China: </a:t>
            </a:r>
            <a:r>
              <a:rPr dirty="0" sz="20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Lucky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and</a:t>
            </a:r>
            <a:r>
              <a:rPr dirty="0" sz="2000" spc="-4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propitious</a:t>
            </a:r>
            <a:endParaRPr sz="2000">
              <a:latin typeface="Franklin Gothic Book"/>
              <a:cs typeface="Franklin Gothic Book"/>
            </a:endParaRPr>
          </a:p>
          <a:p>
            <a:pPr lvl="1" marL="927100" indent="-384175">
              <a:lnSpc>
                <a:spcPct val="100000"/>
              </a:lnSpc>
              <a:spcBef>
                <a:spcPts val="560"/>
              </a:spcBef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Other:</a:t>
            </a:r>
            <a:r>
              <a:rPr dirty="0" sz="2000" spc="-2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Devil</a:t>
            </a:r>
            <a:endParaRPr sz="2000">
              <a:latin typeface="Franklin Gothic Book"/>
              <a:cs typeface="Franklin Gothic Boo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90900" y="1604772"/>
            <a:ext cx="627888" cy="777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90900" y="2462783"/>
            <a:ext cx="703005" cy="778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36778"/>
            <a:ext cx="431863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>
                <a:latin typeface="Franklin Gothic Book"/>
                <a:cs typeface="Franklin Gothic Book"/>
              </a:rPr>
              <a:t>Politics </a:t>
            </a:r>
            <a:r>
              <a:rPr dirty="0" spc="-5">
                <a:latin typeface="Franklin Gothic Book"/>
                <a:cs typeface="Franklin Gothic Book"/>
              </a:rPr>
              <a:t>and</a:t>
            </a:r>
            <a:r>
              <a:rPr dirty="0" spc="-25">
                <a:latin typeface="Franklin Gothic Book"/>
                <a:cs typeface="Franklin Gothic Book"/>
              </a:rPr>
              <a:t> </a:t>
            </a:r>
            <a:r>
              <a:rPr dirty="0" spc="-15">
                <a:latin typeface="Franklin Gothic Book"/>
                <a:cs typeface="Franklin Gothic Book"/>
              </a:rPr>
              <a:t>Religion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76071"/>
            <a:ext cx="5571490" cy="234124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460375" indent="-448309">
              <a:lnSpc>
                <a:spcPct val="100000"/>
              </a:lnSpc>
              <a:spcBef>
                <a:spcPts val="650"/>
              </a:spcBef>
              <a:buChar char="■"/>
              <a:tabLst>
                <a:tab pos="460375" algn="l"/>
                <a:tab pos="461009" algn="l"/>
              </a:tabLst>
            </a:pPr>
            <a:r>
              <a:rPr dirty="0" sz="2000" spc="-10">
                <a:solidFill>
                  <a:srgbClr val="181B0D"/>
                </a:solidFill>
                <a:latin typeface="Franklin Gothic Book"/>
                <a:cs typeface="Franklin Gothic Book"/>
              </a:rPr>
              <a:t>Politics</a:t>
            </a:r>
            <a:endParaRPr sz="2000">
              <a:latin typeface="Franklin Gothic Book"/>
              <a:cs typeface="Franklin Gothic Book"/>
            </a:endParaRPr>
          </a:p>
          <a:p>
            <a:pPr lvl="1" marL="990600" indent="-448309">
              <a:lnSpc>
                <a:spcPct val="100000"/>
              </a:lnSpc>
              <a:spcBef>
                <a:spcPts val="555"/>
              </a:spcBef>
              <a:buFont typeface="Franklin Gothic Book"/>
              <a:buChar char="–"/>
              <a:tabLst>
                <a:tab pos="990600" algn="l"/>
                <a:tab pos="991235" algn="l"/>
              </a:tabLst>
            </a:pPr>
            <a:r>
              <a:rPr dirty="0" sz="2000" spc="-25" i="1">
                <a:solidFill>
                  <a:srgbClr val="181B0D"/>
                </a:solidFill>
                <a:latin typeface="Franklin Gothic Book"/>
                <a:cs typeface="Franklin Gothic Book"/>
              </a:rPr>
              <a:t>Taiwan: 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a </a:t>
            </a:r>
            <a:r>
              <a:rPr dirty="0" sz="2000" spc="10" i="1">
                <a:solidFill>
                  <a:srgbClr val="181B0D"/>
                </a:solidFill>
                <a:latin typeface="Franklin Gothic Book"/>
                <a:cs typeface="Franklin Gothic Book"/>
              </a:rPr>
              <a:t>part 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of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China, not 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a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5" i="1">
                <a:solidFill>
                  <a:srgbClr val="181B0D"/>
                </a:solidFill>
                <a:latin typeface="Franklin Gothic Book"/>
                <a:cs typeface="Franklin Gothic Book"/>
              </a:rPr>
              <a:t>country</a:t>
            </a:r>
            <a:endParaRPr sz="2000">
              <a:latin typeface="Franklin Gothic Book"/>
              <a:cs typeface="Franklin Gothic Book"/>
            </a:endParaRPr>
          </a:p>
          <a:p>
            <a:pPr lvl="1" marL="990600" indent="-448309">
              <a:lnSpc>
                <a:spcPct val="100000"/>
              </a:lnSpc>
              <a:spcBef>
                <a:spcPts val="380"/>
              </a:spcBef>
              <a:buFont typeface="Franklin Gothic Book"/>
              <a:buChar char="–"/>
              <a:tabLst>
                <a:tab pos="990600" algn="l"/>
                <a:tab pos="991235" algn="l"/>
              </a:tabLst>
            </a:pP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South</a:t>
            </a:r>
            <a:r>
              <a:rPr dirty="0" sz="20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 Korea:</a:t>
            </a:r>
            <a:r>
              <a:rPr dirty="0" sz="2000" spc="-2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should</a:t>
            </a:r>
            <a:r>
              <a:rPr dirty="0" sz="20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be </a:t>
            </a:r>
            <a:r>
              <a:rPr dirty="0" sz="20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translated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30" i="1">
                <a:solidFill>
                  <a:srgbClr val="181B0D"/>
                </a:solidFill>
                <a:latin typeface="Franklin Gothic Book"/>
                <a:cs typeface="Franklin Gothic Book"/>
              </a:rPr>
              <a:t>to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韩国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,</a:t>
            </a:r>
            <a:endParaRPr sz="2000">
              <a:latin typeface="Franklin Gothic Book"/>
              <a:cs typeface="Franklin Gothic Book"/>
            </a:endParaRPr>
          </a:p>
          <a:p>
            <a:pPr lvl="1" marL="4165600" indent="-3623310">
              <a:lnSpc>
                <a:spcPct val="100000"/>
              </a:lnSpc>
              <a:spcBef>
                <a:spcPts val="434"/>
              </a:spcBef>
              <a:buFont typeface="Franklin Gothic Book"/>
              <a:buChar char="–"/>
              <a:tabLst>
                <a:tab pos="4165600" algn="l"/>
                <a:tab pos="4166235" algn="l"/>
              </a:tabLst>
            </a:pPr>
            <a:r>
              <a:rPr dirty="0" sz="20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not</a:t>
            </a:r>
            <a:r>
              <a:rPr dirty="0" sz="2000" spc="-2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南朝鲜</a:t>
            </a:r>
            <a:endParaRPr sz="2100">
              <a:latin typeface="宋体"/>
              <a:cs typeface="宋体"/>
            </a:endParaRPr>
          </a:p>
          <a:p>
            <a:pPr marL="460375" indent="-448309">
              <a:lnSpc>
                <a:spcPct val="100000"/>
              </a:lnSpc>
              <a:spcBef>
                <a:spcPts val="1120"/>
              </a:spcBef>
              <a:buChar char="■"/>
              <a:tabLst>
                <a:tab pos="460375" algn="l"/>
                <a:tab pos="461009" algn="l"/>
              </a:tabLst>
            </a:pPr>
            <a:r>
              <a:rPr dirty="0" sz="2000" spc="-10">
                <a:solidFill>
                  <a:srgbClr val="181B0D"/>
                </a:solidFill>
                <a:latin typeface="Franklin Gothic Book"/>
                <a:cs typeface="Franklin Gothic Book"/>
              </a:rPr>
              <a:t>Religion</a:t>
            </a:r>
            <a:endParaRPr sz="2000">
              <a:latin typeface="Franklin Gothic Book"/>
              <a:cs typeface="Franklin Gothic Book"/>
            </a:endParaRPr>
          </a:p>
          <a:p>
            <a:pPr lvl="1" marL="990600" indent="-448309">
              <a:lnSpc>
                <a:spcPct val="100000"/>
              </a:lnSpc>
              <a:spcBef>
                <a:spcPts val="555"/>
              </a:spcBef>
              <a:buFont typeface="Franklin Gothic Book"/>
              <a:buChar char="–"/>
              <a:tabLst>
                <a:tab pos="990600" algn="l"/>
                <a:tab pos="991235" algn="l"/>
              </a:tabLst>
            </a:pP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Forbidden religious</a:t>
            </a:r>
            <a:r>
              <a:rPr dirty="0" sz="2000" spc="-3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content</a:t>
            </a:r>
            <a:endParaRPr sz="2000">
              <a:latin typeface="Franklin Gothic Book"/>
              <a:cs typeface="Franklin Gothic Boo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52431" y="6481571"/>
            <a:ext cx="431800" cy="376555"/>
          </a:xfrm>
          <a:custGeom>
            <a:avLst/>
            <a:gdLst/>
            <a:ahLst/>
            <a:cxnLst/>
            <a:rect l="l" t="t" r="r" b="b"/>
            <a:pathLst>
              <a:path w="431800" h="376554">
                <a:moveTo>
                  <a:pt x="431292" y="0"/>
                </a:moveTo>
                <a:lnTo>
                  <a:pt x="0" y="0"/>
                </a:lnTo>
                <a:lnTo>
                  <a:pt x="0" y="376427"/>
                </a:lnTo>
                <a:lnTo>
                  <a:pt x="431292" y="376427"/>
                </a:lnTo>
                <a:lnTo>
                  <a:pt x="431292" y="329374"/>
                </a:lnTo>
                <a:lnTo>
                  <a:pt x="74422" y="329374"/>
                </a:lnTo>
                <a:lnTo>
                  <a:pt x="74422" y="47053"/>
                </a:lnTo>
                <a:lnTo>
                  <a:pt x="431292" y="47053"/>
                </a:lnTo>
                <a:lnTo>
                  <a:pt x="431292" y="0"/>
                </a:lnTo>
                <a:close/>
              </a:path>
              <a:path w="431800" h="376554">
                <a:moveTo>
                  <a:pt x="356743" y="47053"/>
                </a:moveTo>
                <a:lnTo>
                  <a:pt x="109727" y="47053"/>
                </a:lnTo>
                <a:lnTo>
                  <a:pt x="109727" y="329374"/>
                </a:lnTo>
                <a:lnTo>
                  <a:pt x="356743" y="329374"/>
                </a:lnTo>
                <a:lnTo>
                  <a:pt x="145034" y="188213"/>
                </a:lnTo>
                <a:lnTo>
                  <a:pt x="356743" y="47053"/>
                </a:lnTo>
                <a:close/>
              </a:path>
              <a:path w="431800" h="376554">
                <a:moveTo>
                  <a:pt x="431292" y="47053"/>
                </a:moveTo>
                <a:lnTo>
                  <a:pt x="356743" y="47053"/>
                </a:lnTo>
                <a:lnTo>
                  <a:pt x="356743" y="329374"/>
                </a:lnTo>
                <a:lnTo>
                  <a:pt x="431292" y="329374"/>
                </a:lnTo>
                <a:lnTo>
                  <a:pt x="431292" y="47053"/>
                </a:lnTo>
                <a:close/>
              </a:path>
            </a:pathLst>
          </a:custGeom>
          <a:solidFill>
            <a:srgbClr val="8B8D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626854" y="6528625"/>
            <a:ext cx="282575" cy="282575"/>
          </a:xfrm>
          <a:custGeom>
            <a:avLst/>
            <a:gdLst/>
            <a:ahLst/>
            <a:cxnLst/>
            <a:rect l="l" t="t" r="r" b="b"/>
            <a:pathLst>
              <a:path w="282575" h="282575">
                <a:moveTo>
                  <a:pt x="282321" y="0"/>
                </a:moveTo>
                <a:lnTo>
                  <a:pt x="70612" y="141160"/>
                </a:lnTo>
                <a:lnTo>
                  <a:pt x="282321" y="282320"/>
                </a:lnTo>
                <a:lnTo>
                  <a:pt x="282321" y="0"/>
                </a:lnTo>
                <a:close/>
              </a:path>
              <a:path w="282575" h="282575">
                <a:moveTo>
                  <a:pt x="35305" y="0"/>
                </a:moveTo>
                <a:lnTo>
                  <a:pt x="0" y="0"/>
                </a:lnTo>
                <a:lnTo>
                  <a:pt x="0" y="282320"/>
                </a:lnTo>
                <a:lnTo>
                  <a:pt x="35305" y="282320"/>
                </a:lnTo>
                <a:lnTo>
                  <a:pt x="35305" y="0"/>
                </a:lnTo>
                <a:close/>
              </a:path>
            </a:pathLst>
          </a:custGeom>
          <a:solidFill>
            <a:srgbClr val="53545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763778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国际化软件设计要遵循的通用准则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410209" indent="-384175">
              <a:lnSpc>
                <a:spcPts val="2345"/>
              </a:lnSpc>
              <a:spcBef>
                <a:spcPts val="105"/>
              </a:spcBef>
              <a:buFont typeface="Franklin Gothic Book"/>
              <a:buChar char="■"/>
              <a:tabLst>
                <a:tab pos="410845" algn="l"/>
                <a:tab pos="411480" algn="l"/>
              </a:tabLst>
            </a:pPr>
            <a:r>
              <a:rPr dirty="0"/>
              <a:t>在国际化软件项目的初</a:t>
            </a:r>
            <a:r>
              <a:rPr dirty="0" spc="-15"/>
              <a:t>期</a:t>
            </a:r>
            <a:r>
              <a:rPr dirty="0"/>
              <a:t>融入</a:t>
            </a:r>
            <a:r>
              <a:rPr dirty="0" spc="-15"/>
              <a:t>国</a:t>
            </a:r>
            <a:r>
              <a:rPr dirty="0"/>
              <a:t>际化</a:t>
            </a:r>
            <a:r>
              <a:rPr dirty="0" spc="-15"/>
              <a:t>思</a:t>
            </a:r>
            <a:r>
              <a:rPr dirty="0"/>
              <a:t>想，</a:t>
            </a:r>
            <a:r>
              <a:rPr dirty="0" spc="-15"/>
              <a:t>并</a:t>
            </a:r>
            <a:r>
              <a:rPr dirty="0"/>
              <a:t>且使</a:t>
            </a:r>
            <a:r>
              <a:rPr dirty="0" spc="-15"/>
              <a:t>国</a:t>
            </a:r>
            <a:r>
              <a:rPr dirty="0"/>
              <a:t>际化</a:t>
            </a:r>
            <a:r>
              <a:rPr dirty="0" spc="-15"/>
              <a:t>贯</a:t>
            </a:r>
            <a:r>
              <a:rPr dirty="0"/>
              <a:t>穿于</a:t>
            </a:r>
            <a:r>
              <a:rPr dirty="0" spc="-15"/>
              <a:t>项</a:t>
            </a:r>
            <a:r>
              <a:rPr dirty="0"/>
              <a:t>目的</a:t>
            </a:r>
            <a:r>
              <a:rPr dirty="0" spc="-15"/>
              <a:t>整</a:t>
            </a:r>
            <a:r>
              <a:rPr dirty="0"/>
              <a:t>个生命</a:t>
            </a:r>
          </a:p>
          <a:p>
            <a:pPr marL="410209">
              <a:lnSpc>
                <a:spcPts val="2345"/>
              </a:lnSpc>
            </a:pPr>
            <a:r>
              <a:rPr dirty="0"/>
              <a:t>周期。</a:t>
            </a:r>
          </a:p>
          <a:p>
            <a:pPr marL="410209" indent="-384175">
              <a:lnSpc>
                <a:spcPct val="100000"/>
              </a:lnSpc>
              <a:spcBef>
                <a:spcPts val="1080"/>
              </a:spcBef>
              <a:buFont typeface="Franklin Gothic Book"/>
              <a:buChar char="■"/>
              <a:tabLst>
                <a:tab pos="410845" algn="l"/>
                <a:tab pos="411480" algn="l"/>
              </a:tabLst>
            </a:pPr>
            <a:r>
              <a:rPr dirty="0"/>
              <a:t>采用单一源文件进行多</a:t>
            </a:r>
            <a:r>
              <a:rPr dirty="0" spc="-15"/>
              <a:t>语</a:t>
            </a:r>
            <a:r>
              <a:rPr dirty="0"/>
              <a:t>言版</a:t>
            </a:r>
            <a:r>
              <a:rPr dirty="0" spc="-15"/>
              <a:t>本</a:t>
            </a:r>
            <a:r>
              <a:rPr dirty="0"/>
              <a:t>的本</a:t>
            </a:r>
            <a:r>
              <a:rPr dirty="0" spc="-15"/>
              <a:t>地</a:t>
            </a:r>
            <a:r>
              <a:rPr dirty="0"/>
              <a:t>化，</a:t>
            </a:r>
            <a:r>
              <a:rPr dirty="0" spc="-15"/>
              <a:t>不</a:t>
            </a:r>
            <a:r>
              <a:rPr dirty="0"/>
              <a:t>针对</a:t>
            </a:r>
            <a:r>
              <a:rPr dirty="0" spc="-15"/>
              <a:t>不</a:t>
            </a:r>
            <a:r>
              <a:rPr dirty="0"/>
              <a:t>同的</a:t>
            </a:r>
            <a:r>
              <a:rPr dirty="0" spc="-15"/>
              <a:t>语</a:t>
            </a:r>
            <a:r>
              <a:rPr dirty="0"/>
              <a:t>言编</a:t>
            </a:r>
            <a:r>
              <a:rPr dirty="0" spc="-15"/>
              <a:t>写</a:t>
            </a:r>
            <a:r>
              <a:rPr dirty="0"/>
              <a:t>多套</a:t>
            </a:r>
            <a:r>
              <a:rPr dirty="0" spc="-15"/>
              <a:t>代</a:t>
            </a:r>
            <a:r>
              <a:rPr dirty="0"/>
              <a:t>码。</a:t>
            </a:r>
          </a:p>
          <a:p>
            <a:pPr marL="410209" indent="-384175">
              <a:lnSpc>
                <a:spcPct val="100000"/>
              </a:lnSpc>
              <a:spcBef>
                <a:spcPts val="1080"/>
              </a:spcBef>
              <a:buFont typeface="Franklin Gothic Book"/>
              <a:buChar char="■"/>
              <a:tabLst>
                <a:tab pos="410845" algn="l"/>
                <a:tab pos="411480" algn="l"/>
              </a:tabLst>
            </a:pPr>
            <a:r>
              <a:rPr dirty="0"/>
              <a:t>需要本地化的文字与软</a:t>
            </a:r>
            <a:r>
              <a:rPr dirty="0" spc="-15"/>
              <a:t>件</a:t>
            </a:r>
            <a:r>
              <a:rPr dirty="0"/>
              <a:t>源代</a:t>
            </a:r>
            <a:r>
              <a:rPr dirty="0" spc="-15"/>
              <a:t>码</a:t>
            </a:r>
            <a:r>
              <a:rPr dirty="0"/>
              <a:t>分离</a:t>
            </a:r>
            <a:r>
              <a:rPr dirty="0" spc="-15"/>
              <a:t>，</a:t>
            </a:r>
            <a:r>
              <a:rPr dirty="0"/>
              <a:t>存储</a:t>
            </a:r>
            <a:r>
              <a:rPr dirty="0" spc="-15"/>
              <a:t>在</a:t>
            </a:r>
            <a:r>
              <a:rPr dirty="0"/>
              <a:t>单独</a:t>
            </a:r>
            <a:r>
              <a:rPr dirty="0" spc="-15"/>
              <a:t>的</a:t>
            </a:r>
            <a:r>
              <a:rPr dirty="0"/>
              <a:t>资源</a:t>
            </a:r>
            <a:r>
              <a:rPr dirty="0" spc="-15"/>
              <a:t>文</a:t>
            </a:r>
            <a:r>
              <a:rPr dirty="0"/>
              <a:t>件中。</a:t>
            </a:r>
          </a:p>
          <a:p>
            <a:pPr marL="410209" marR="5080" indent="-384175">
              <a:lnSpc>
                <a:spcPts val="2290"/>
              </a:lnSpc>
              <a:spcBef>
                <a:spcPts val="1240"/>
              </a:spcBef>
              <a:buFont typeface="Franklin Gothic Book"/>
              <a:buChar char="■"/>
              <a:tabLst>
                <a:tab pos="410845" algn="l"/>
                <a:tab pos="411480" algn="l"/>
              </a:tabLst>
            </a:pPr>
            <a:r>
              <a:rPr dirty="0"/>
              <a:t>软件代码支持处理单字</a:t>
            </a:r>
            <a:r>
              <a:rPr dirty="0" spc="-15"/>
              <a:t>节</a:t>
            </a:r>
            <a:r>
              <a:rPr dirty="0"/>
              <a:t>字符</a:t>
            </a:r>
            <a:r>
              <a:rPr dirty="0" spc="-15"/>
              <a:t>集</a:t>
            </a:r>
            <a:r>
              <a:rPr dirty="0"/>
              <a:t>和多</a:t>
            </a:r>
            <a:r>
              <a:rPr dirty="0" spc="-15"/>
              <a:t>字</a:t>
            </a:r>
            <a:r>
              <a:rPr dirty="0"/>
              <a:t>节字</a:t>
            </a:r>
            <a:r>
              <a:rPr dirty="0" spc="-15"/>
              <a:t>符</a:t>
            </a:r>
            <a:r>
              <a:rPr dirty="0"/>
              <a:t>集文</a:t>
            </a:r>
            <a:r>
              <a:rPr dirty="0" spc="-15"/>
              <a:t>字</a:t>
            </a:r>
            <a:r>
              <a:rPr dirty="0"/>
              <a:t>的输</a:t>
            </a:r>
            <a:r>
              <a:rPr dirty="0" spc="-15"/>
              <a:t>入</a:t>
            </a:r>
            <a:r>
              <a:rPr dirty="0"/>
              <a:t>、输</a:t>
            </a:r>
            <a:r>
              <a:rPr dirty="0" spc="-15"/>
              <a:t>出</a:t>
            </a:r>
            <a:r>
              <a:rPr dirty="0"/>
              <a:t>和显</a:t>
            </a:r>
            <a:r>
              <a:rPr dirty="0" spc="-15"/>
              <a:t>示</a:t>
            </a:r>
            <a:r>
              <a:rPr dirty="0"/>
              <a:t>，并且 遵守竖排和折行规则。</a:t>
            </a:r>
          </a:p>
          <a:p>
            <a:pPr marL="410209" indent="-384175">
              <a:lnSpc>
                <a:spcPts val="2340"/>
              </a:lnSpc>
              <a:spcBef>
                <a:spcPts val="1025"/>
              </a:spcBef>
              <a:buFont typeface="Franklin Gothic Book"/>
              <a:buChar char="■"/>
              <a:tabLst>
                <a:tab pos="410845" algn="l"/>
                <a:tab pos="411480" algn="l"/>
              </a:tabLst>
            </a:pPr>
            <a:r>
              <a:rPr dirty="0"/>
              <a:t>软件代码应该支持</a:t>
            </a:r>
            <a:r>
              <a:rPr dirty="0" spc="-5">
                <a:latin typeface="Franklin Gothic Book"/>
                <a:cs typeface="Franklin Gothic Book"/>
              </a:rPr>
              <a:t>Unicode</a:t>
            </a:r>
            <a:r>
              <a:rPr dirty="0"/>
              <a:t>标准</a:t>
            </a:r>
            <a:r>
              <a:rPr dirty="0" spc="-15"/>
              <a:t>，</a:t>
            </a:r>
            <a:r>
              <a:rPr dirty="0"/>
              <a:t>或者</a:t>
            </a:r>
            <a:r>
              <a:rPr dirty="0" spc="-15"/>
              <a:t>可</a:t>
            </a:r>
            <a:r>
              <a:rPr dirty="0"/>
              <a:t>以在</a:t>
            </a:r>
            <a:r>
              <a:rPr dirty="0" spc="-5">
                <a:latin typeface="Franklin Gothic Book"/>
                <a:cs typeface="Franklin Gothic Book"/>
              </a:rPr>
              <a:t>Unicode</a:t>
            </a:r>
            <a:r>
              <a:rPr dirty="0" spc="-15"/>
              <a:t>和</a:t>
            </a:r>
            <a:r>
              <a:rPr dirty="0"/>
              <a:t>其它</a:t>
            </a:r>
            <a:r>
              <a:rPr dirty="0" spc="-15"/>
              <a:t>代</a:t>
            </a:r>
            <a:r>
              <a:rPr dirty="0"/>
              <a:t>码页</a:t>
            </a:r>
            <a:r>
              <a:rPr dirty="0" spc="-5">
                <a:latin typeface="Franklin Gothic Book"/>
                <a:cs typeface="Franklin Gothic Book"/>
              </a:rPr>
              <a:t>(Code</a:t>
            </a:r>
            <a:r>
              <a:rPr dirty="0" spc="-30">
                <a:latin typeface="Franklin Gothic Book"/>
                <a:cs typeface="Franklin Gothic Book"/>
              </a:rPr>
              <a:t> </a:t>
            </a:r>
            <a:r>
              <a:rPr dirty="0" spc="-5">
                <a:latin typeface="Franklin Gothic Book"/>
                <a:cs typeface="Franklin Gothic Book"/>
              </a:rPr>
              <a:t>Page)</a:t>
            </a:r>
            <a:r>
              <a:rPr dirty="0"/>
              <a:t>互</a:t>
            </a:r>
          </a:p>
          <a:p>
            <a:pPr marL="410209">
              <a:lnSpc>
                <a:spcPts val="2340"/>
              </a:lnSpc>
            </a:pPr>
            <a:r>
              <a:rPr dirty="0" spc="5"/>
              <a:t>换</a:t>
            </a:r>
          </a:p>
          <a:p>
            <a:pPr marL="410209" indent="-384175">
              <a:lnSpc>
                <a:spcPct val="100000"/>
              </a:lnSpc>
              <a:spcBef>
                <a:spcPts val="1320"/>
              </a:spcBef>
              <a:buFont typeface="Franklin Gothic Book"/>
              <a:buChar char="■"/>
              <a:tabLst>
                <a:tab pos="410845" algn="l"/>
                <a:tab pos="411480" algn="l"/>
              </a:tabLst>
            </a:pPr>
            <a:r>
              <a:rPr dirty="0"/>
              <a:t>软件代码不要嵌入字体</a:t>
            </a:r>
            <a:r>
              <a:rPr dirty="0" spc="-15"/>
              <a:t>名</a:t>
            </a:r>
            <a:r>
              <a:rPr dirty="0"/>
              <a:t>，也</a:t>
            </a:r>
            <a:r>
              <a:rPr dirty="0" spc="-15"/>
              <a:t>不</a:t>
            </a:r>
            <a:r>
              <a:rPr dirty="0"/>
              <a:t>要假</a:t>
            </a:r>
            <a:r>
              <a:rPr dirty="0" spc="-15"/>
              <a:t>设</a:t>
            </a:r>
            <a:r>
              <a:rPr dirty="0"/>
              <a:t>使用</a:t>
            </a:r>
            <a:r>
              <a:rPr dirty="0" spc="-15"/>
              <a:t>某</a:t>
            </a:r>
            <a:r>
              <a:rPr dirty="0"/>
              <a:t>种字</a:t>
            </a:r>
            <a:r>
              <a:rPr dirty="0" spc="-15"/>
              <a:t>体</a:t>
            </a:r>
            <a:r>
              <a:rPr dirty="0"/>
              <a:t>。</a:t>
            </a:r>
          </a:p>
          <a:p>
            <a:pPr marL="410209" indent="-384175">
              <a:lnSpc>
                <a:spcPct val="100000"/>
              </a:lnSpc>
              <a:spcBef>
                <a:spcPts val="1440"/>
              </a:spcBef>
              <a:buFont typeface="Franklin Gothic Book"/>
              <a:buChar char="■"/>
              <a:tabLst>
                <a:tab pos="410845" algn="l"/>
                <a:tab pos="411480" algn="l"/>
              </a:tabLst>
            </a:pPr>
            <a:r>
              <a:rPr dirty="0"/>
              <a:t>使用通用的图标和位图</a:t>
            </a:r>
            <a:r>
              <a:rPr dirty="0" spc="-15"/>
              <a:t>，</a:t>
            </a:r>
            <a:r>
              <a:rPr dirty="0"/>
              <a:t>避免</a:t>
            </a:r>
            <a:r>
              <a:rPr dirty="0" spc="-15"/>
              <a:t>不</a:t>
            </a:r>
            <a:r>
              <a:rPr dirty="0"/>
              <a:t>同区</a:t>
            </a:r>
            <a:r>
              <a:rPr dirty="0" spc="-15"/>
              <a:t>域</a:t>
            </a:r>
            <a:r>
              <a:rPr dirty="0"/>
              <a:t>的文</a:t>
            </a:r>
            <a:r>
              <a:rPr dirty="0" spc="-15"/>
              <a:t>化</a:t>
            </a:r>
            <a:r>
              <a:rPr dirty="0"/>
              <a:t>和传</a:t>
            </a:r>
            <a:r>
              <a:rPr dirty="0" spc="-15"/>
              <a:t>统</a:t>
            </a:r>
            <a:r>
              <a:rPr dirty="0"/>
              <a:t>差异</a:t>
            </a:r>
            <a:r>
              <a:rPr dirty="0" spc="-15"/>
              <a:t>，</a:t>
            </a:r>
            <a:r>
              <a:rPr dirty="0"/>
              <a:t>避免</a:t>
            </a:r>
            <a:r>
              <a:rPr dirty="0" spc="-15"/>
              <a:t>在</a:t>
            </a:r>
            <a:r>
              <a:rPr dirty="0"/>
              <a:t>图标</a:t>
            </a:r>
            <a:r>
              <a:rPr dirty="0" spc="-15"/>
              <a:t>和</a:t>
            </a:r>
            <a:r>
              <a:rPr dirty="0"/>
              <a:t>位图中</a:t>
            </a:r>
          </a:p>
          <a:p>
            <a:pPr marL="410209">
              <a:lnSpc>
                <a:spcPct val="100000"/>
              </a:lnSpc>
              <a:spcBef>
                <a:spcPts val="240"/>
              </a:spcBef>
            </a:pPr>
            <a:r>
              <a:rPr dirty="0"/>
              <a:t>嵌入需要本地化的文字。</a:t>
            </a:r>
          </a:p>
          <a:p>
            <a:pPr marL="410209" indent="-384175">
              <a:lnSpc>
                <a:spcPct val="100000"/>
              </a:lnSpc>
              <a:spcBef>
                <a:spcPts val="1440"/>
              </a:spcBef>
              <a:buFont typeface="Franklin Gothic Book"/>
              <a:buChar char="■"/>
              <a:tabLst>
                <a:tab pos="410845" algn="l"/>
                <a:tab pos="411480" algn="l"/>
              </a:tabLst>
            </a:pPr>
            <a:r>
              <a:rPr dirty="0"/>
              <a:t>菜单、对话框等界面布</a:t>
            </a:r>
            <a:r>
              <a:rPr dirty="0" spc="-15"/>
              <a:t>局</a:t>
            </a:r>
            <a:r>
              <a:rPr dirty="0"/>
              <a:t>能够</a:t>
            </a:r>
            <a:r>
              <a:rPr dirty="0" spc="-15"/>
              <a:t>满</a:t>
            </a:r>
            <a:r>
              <a:rPr dirty="0"/>
              <a:t>足处</a:t>
            </a:r>
            <a:r>
              <a:rPr dirty="0" spc="-15"/>
              <a:t>理</a:t>
            </a:r>
            <a:r>
              <a:rPr dirty="0"/>
              <a:t>本地</a:t>
            </a:r>
            <a:r>
              <a:rPr dirty="0" spc="-15"/>
              <a:t>化</a:t>
            </a:r>
            <a:r>
              <a:rPr dirty="0"/>
              <a:t>文字</a:t>
            </a:r>
            <a:r>
              <a:rPr dirty="0" spc="-15"/>
              <a:t>的</a:t>
            </a:r>
            <a:r>
              <a:rPr dirty="0"/>
              <a:t>长度</a:t>
            </a:r>
            <a:r>
              <a:rPr dirty="0" spc="-15"/>
              <a:t>扩</a:t>
            </a:r>
            <a:r>
              <a:rPr dirty="0"/>
              <a:t>展的</a:t>
            </a:r>
            <a:r>
              <a:rPr dirty="0" spc="-15"/>
              <a:t>需</a:t>
            </a:r>
            <a:r>
              <a:rPr dirty="0"/>
              <a:t>要。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916178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国际化软件设计要遵循的通用准则</a:t>
            </a:r>
            <a:r>
              <a:rPr dirty="0"/>
              <a:t>（</a:t>
            </a:r>
            <a:r>
              <a:rPr dirty="0" spc="-5"/>
              <a:t>续）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10209" marR="5080" indent="-384175">
              <a:lnSpc>
                <a:spcPct val="110100"/>
              </a:lnSpc>
              <a:spcBef>
                <a:spcPts val="95"/>
              </a:spcBef>
              <a:buFont typeface="Franklin Gothic Book"/>
              <a:buChar char="■"/>
              <a:tabLst>
                <a:tab pos="410845" algn="l"/>
                <a:tab pos="411480" algn="l"/>
              </a:tabLst>
            </a:pPr>
            <a:r>
              <a:rPr dirty="0"/>
              <a:t>源语言的文字要准确精</a:t>
            </a:r>
            <a:r>
              <a:rPr dirty="0" spc="-15"/>
              <a:t>简</a:t>
            </a:r>
            <a:r>
              <a:rPr dirty="0"/>
              <a:t>，使</a:t>
            </a:r>
            <a:r>
              <a:rPr dirty="0" spc="-15"/>
              <a:t>用</a:t>
            </a:r>
            <a:r>
              <a:rPr dirty="0"/>
              <a:t>一致</a:t>
            </a:r>
            <a:r>
              <a:rPr dirty="0" spc="-15"/>
              <a:t>的</a:t>
            </a:r>
            <a:r>
              <a:rPr dirty="0"/>
              <a:t>术语</a:t>
            </a:r>
            <a:r>
              <a:rPr dirty="0" spc="-15"/>
              <a:t>，</a:t>
            </a:r>
            <a:r>
              <a:rPr dirty="0"/>
              <a:t>避免</a:t>
            </a:r>
            <a:r>
              <a:rPr dirty="0" spc="-15"/>
              <a:t>歧</a:t>
            </a:r>
            <a:r>
              <a:rPr dirty="0"/>
              <a:t>义和</a:t>
            </a:r>
            <a:r>
              <a:rPr dirty="0" spc="-15"/>
              <a:t>拼</a:t>
            </a:r>
            <a:r>
              <a:rPr dirty="0"/>
              <a:t>写错</a:t>
            </a:r>
            <a:r>
              <a:rPr dirty="0" spc="-15"/>
              <a:t>误</a:t>
            </a:r>
            <a:r>
              <a:rPr dirty="0"/>
              <a:t>，以</a:t>
            </a:r>
            <a:r>
              <a:rPr dirty="0" spc="-15"/>
              <a:t>便</a:t>
            </a:r>
            <a:r>
              <a:rPr dirty="0"/>
              <a:t>进行本 地化翻译。</a:t>
            </a:r>
          </a:p>
          <a:p>
            <a:pPr marL="410209">
              <a:lnSpc>
                <a:spcPct val="100000"/>
              </a:lnSpc>
              <a:spcBef>
                <a:spcPts val="240"/>
              </a:spcBef>
            </a:pPr>
            <a:r>
              <a:rPr dirty="0"/>
              <a:t>保证不同区域的键盘布</a:t>
            </a:r>
            <a:r>
              <a:rPr dirty="0" spc="-15"/>
              <a:t>局</a:t>
            </a:r>
            <a:r>
              <a:rPr dirty="0"/>
              <a:t>都能</a:t>
            </a:r>
            <a:r>
              <a:rPr dirty="0" spc="-15"/>
              <a:t>使</a:t>
            </a:r>
            <a:r>
              <a:rPr dirty="0"/>
              <a:t>用源</a:t>
            </a:r>
            <a:r>
              <a:rPr dirty="0" spc="-15"/>
              <a:t>软</a:t>
            </a:r>
            <a:r>
              <a:rPr dirty="0"/>
              <a:t>件的</a:t>
            </a:r>
            <a:r>
              <a:rPr dirty="0" spc="-15"/>
              <a:t>快</a:t>
            </a:r>
            <a:r>
              <a:rPr dirty="0"/>
              <a:t>捷键。</a:t>
            </a:r>
          </a:p>
          <a:p>
            <a:pPr marL="410209" indent="-384175">
              <a:lnSpc>
                <a:spcPct val="100000"/>
              </a:lnSpc>
              <a:spcBef>
                <a:spcPts val="1440"/>
              </a:spcBef>
              <a:buFont typeface="Franklin Gothic Book"/>
              <a:buChar char="■"/>
              <a:tabLst>
                <a:tab pos="410845" algn="l"/>
                <a:tab pos="411480" algn="l"/>
              </a:tabLst>
            </a:pPr>
            <a:r>
              <a:rPr dirty="0"/>
              <a:t>考虑不同区域的法律和</a:t>
            </a:r>
            <a:r>
              <a:rPr dirty="0" spc="-15"/>
              <a:t>文</a:t>
            </a:r>
            <a:r>
              <a:rPr dirty="0"/>
              <a:t>化习</a:t>
            </a:r>
            <a:r>
              <a:rPr dirty="0" spc="-15"/>
              <a:t>俗</a:t>
            </a:r>
            <a:r>
              <a:rPr dirty="0"/>
              <a:t>对软</a:t>
            </a:r>
            <a:r>
              <a:rPr dirty="0" spc="-15"/>
              <a:t>件</a:t>
            </a:r>
            <a:r>
              <a:rPr dirty="0"/>
              <a:t>的要求</a:t>
            </a:r>
          </a:p>
          <a:p>
            <a:pPr marL="410209" marR="5080" indent="-384175">
              <a:lnSpc>
                <a:spcPct val="110000"/>
              </a:lnSpc>
              <a:spcBef>
                <a:spcPts val="1205"/>
              </a:spcBef>
              <a:buFont typeface="Franklin Gothic Book"/>
              <a:buChar char="■"/>
              <a:tabLst>
                <a:tab pos="410845" algn="l"/>
                <a:tab pos="411480" algn="l"/>
              </a:tabLst>
            </a:pPr>
            <a:r>
              <a:rPr dirty="0"/>
              <a:t>如果软件中采用第三方</a:t>
            </a:r>
            <a:r>
              <a:rPr dirty="0" spc="-15"/>
              <a:t>开</a:t>
            </a:r>
            <a:r>
              <a:rPr dirty="0"/>
              <a:t>发的</a:t>
            </a:r>
            <a:r>
              <a:rPr dirty="0" spc="-15"/>
              <a:t>软</a:t>
            </a:r>
            <a:r>
              <a:rPr dirty="0"/>
              <a:t>件或</a:t>
            </a:r>
            <a:r>
              <a:rPr dirty="0" spc="-15"/>
              <a:t>组</a:t>
            </a:r>
            <a:r>
              <a:rPr dirty="0"/>
              <a:t>件，</a:t>
            </a:r>
            <a:r>
              <a:rPr dirty="0" spc="-15"/>
              <a:t>需</a:t>
            </a:r>
            <a:r>
              <a:rPr dirty="0"/>
              <a:t>要检</a:t>
            </a:r>
            <a:r>
              <a:rPr dirty="0" spc="-15"/>
              <a:t>查</a:t>
            </a:r>
            <a:r>
              <a:rPr dirty="0"/>
              <a:t>和确</a:t>
            </a:r>
            <a:r>
              <a:rPr dirty="0" spc="-15"/>
              <a:t>认</a:t>
            </a:r>
            <a:r>
              <a:rPr dirty="0"/>
              <a:t>是否</a:t>
            </a:r>
            <a:r>
              <a:rPr dirty="0" spc="-15"/>
              <a:t>满</a:t>
            </a:r>
            <a:r>
              <a:rPr dirty="0"/>
              <a:t>足国</a:t>
            </a:r>
            <a:r>
              <a:rPr dirty="0" spc="-15"/>
              <a:t>际</a:t>
            </a:r>
            <a:r>
              <a:rPr dirty="0"/>
              <a:t>化的要 求。</a:t>
            </a:r>
          </a:p>
          <a:p>
            <a:pPr marL="410209" indent="-384175">
              <a:lnSpc>
                <a:spcPct val="100000"/>
              </a:lnSpc>
              <a:spcBef>
                <a:spcPts val="1440"/>
              </a:spcBef>
              <a:buFont typeface="Franklin Gothic Book"/>
              <a:buChar char="■"/>
              <a:tabLst>
                <a:tab pos="410845" algn="l"/>
                <a:tab pos="411480" algn="l"/>
              </a:tabLst>
            </a:pPr>
            <a:r>
              <a:rPr dirty="0"/>
              <a:t>保证源语言软件可以在</a:t>
            </a:r>
            <a:r>
              <a:rPr dirty="0" spc="-15"/>
              <a:t>不</a:t>
            </a:r>
            <a:r>
              <a:rPr dirty="0"/>
              <a:t>同的</a:t>
            </a:r>
            <a:r>
              <a:rPr dirty="0" spc="-15"/>
              <a:t>区</a:t>
            </a:r>
            <a:r>
              <a:rPr dirty="0"/>
              <a:t>域和</a:t>
            </a:r>
            <a:r>
              <a:rPr dirty="0" spc="-15"/>
              <a:t>操</a:t>
            </a:r>
            <a:r>
              <a:rPr dirty="0"/>
              <a:t>作系</a:t>
            </a:r>
            <a:r>
              <a:rPr dirty="0" spc="-15"/>
              <a:t>统</a:t>
            </a:r>
            <a:r>
              <a:rPr dirty="0"/>
              <a:t>上正</a:t>
            </a:r>
            <a:r>
              <a:rPr dirty="0" spc="-15"/>
              <a:t>确</a:t>
            </a:r>
            <a:r>
              <a:rPr dirty="0"/>
              <a:t>运行。</a:t>
            </a:r>
          </a:p>
          <a:p>
            <a:pPr marL="410209" marR="5080" indent="-384175">
              <a:lnSpc>
                <a:spcPct val="110000"/>
              </a:lnSpc>
              <a:spcBef>
                <a:spcPts val="1200"/>
              </a:spcBef>
              <a:buFont typeface="Franklin Gothic Book"/>
              <a:buChar char="■"/>
              <a:tabLst>
                <a:tab pos="410845" algn="l"/>
                <a:tab pos="411480" algn="l"/>
              </a:tabLst>
            </a:pPr>
            <a:r>
              <a:rPr dirty="0"/>
              <a:t>软件代码中避免“硬编</a:t>
            </a:r>
            <a:r>
              <a:rPr dirty="0" spc="-15"/>
              <a:t>码</a:t>
            </a:r>
            <a:r>
              <a:rPr dirty="0"/>
              <a:t>”，</a:t>
            </a:r>
            <a:r>
              <a:rPr dirty="0" spc="-15"/>
              <a:t>不</a:t>
            </a:r>
            <a:r>
              <a:rPr dirty="0"/>
              <a:t>使用</a:t>
            </a:r>
            <a:r>
              <a:rPr dirty="0" spc="-15"/>
              <a:t>基</a:t>
            </a:r>
            <a:r>
              <a:rPr dirty="0"/>
              <a:t>于源</a:t>
            </a:r>
            <a:r>
              <a:rPr dirty="0" spc="-15"/>
              <a:t>语</a:t>
            </a:r>
            <a:r>
              <a:rPr dirty="0"/>
              <a:t>言的</a:t>
            </a:r>
            <a:r>
              <a:rPr dirty="0" spc="-15"/>
              <a:t>数</a:t>
            </a:r>
            <a:r>
              <a:rPr dirty="0"/>
              <a:t>字常</a:t>
            </a:r>
            <a:r>
              <a:rPr dirty="0" spc="-15"/>
              <a:t>量</a:t>
            </a:r>
            <a:r>
              <a:rPr dirty="0"/>
              <a:t>、屏</a:t>
            </a:r>
            <a:r>
              <a:rPr dirty="0" spc="-15"/>
              <a:t>幕</a:t>
            </a:r>
            <a:r>
              <a:rPr dirty="0"/>
              <a:t>位置</a:t>
            </a:r>
            <a:r>
              <a:rPr dirty="0" spc="-15"/>
              <a:t>、</a:t>
            </a:r>
            <a:r>
              <a:rPr dirty="0"/>
              <a:t>文件和 路径名。</a:t>
            </a:r>
          </a:p>
          <a:p>
            <a:pPr marL="410209" indent="-384175">
              <a:lnSpc>
                <a:spcPct val="100000"/>
              </a:lnSpc>
              <a:spcBef>
                <a:spcPts val="1440"/>
              </a:spcBef>
              <a:buFont typeface="Franklin Gothic Book"/>
              <a:buChar char="■"/>
              <a:tabLst>
                <a:tab pos="410845" algn="l"/>
                <a:tab pos="411480" algn="l"/>
              </a:tabLst>
            </a:pPr>
            <a:r>
              <a:rPr dirty="0"/>
              <a:t>字符串的缓冲区长度要</a:t>
            </a:r>
            <a:r>
              <a:rPr dirty="0" spc="-15"/>
              <a:t>满</a:t>
            </a:r>
            <a:r>
              <a:rPr dirty="0"/>
              <a:t>足本</a:t>
            </a:r>
            <a:r>
              <a:rPr dirty="0" spc="-15"/>
              <a:t>地</a:t>
            </a:r>
            <a:r>
              <a:rPr dirty="0"/>
              <a:t>化字</a:t>
            </a:r>
            <a:r>
              <a:rPr dirty="0" spc="-15"/>
              <a:t>符</a:t>
            </a:r>
            <a:r>
              <a:rPr dirty="0"/>
              <a:t>扩展</a:t>
            </a:r>
            <a:r>
              <a:rPr dirty="0" spc="-15"/>
              <a:t>的</a:t>
            </a:r>
            <a:r>
              <a:rPr dirty="0"/>
              <a:t>长度。</a:t>
            </a:r>
          </a:p>
          <a:p>
            <a:pPr marL="410209" indent="-384175">
              <a:lnSpc>
                <a:spcPct val="100000"/>
              </a:lnSpc>
              <a:spcBef>
                <a:spcPts val="1445"/>
              </a:spcBef>
              <a:buFont typeface="Franklin Gothic Book"/>
              <a:buChar char="■"/>
              <a:tabLst>
                <a:tab pos="410845" algn="l"/>
                <a:tab pos="411480" algn="l"/>
              </a:tabLst>
            </a:pPr>
            <a:r>
              <a:rPr dirty="0"/>
              <a:t>软件能正确支持区域排</a:t>
            </a:r>
            <a:r>
              <a:rPr dirty="0" spc="-15"/>
              <a:t>序</a:t>
            </a:r>
            <a:r>
              <a:rPr dirty="0"/>
              <a:t>和大</a:t>
            </a:r>
            <a:r>
              <a:rPr dirty="0" spc="-15"/>
              <a:t>小</a:t>
            </a:r>
            <a:r>
              <a:rPr dirty="0"/>
              <a:t>写转</a:t>
            </a:r>
            <a:r>
              <a:rPr dirty="0" spc="-15"/>
              <a:t>换</a:t>
            </a:r>
            <a:r>
              <a:rPr dirty="0"/>
              <a:t>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25628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国际化测试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01394"/>
            <a:ext cx="3081020" cy="904240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marL="460375" indent="-448309">
              <a:lnSpc>
                <a:spcPct val="100000"/>
              </a:lnSpc>
              <a:spcBef>
                <a:spcPts val="1155"/>
              </a:spcBef>
              <a:buFont typeface="Franklin Gothic Book"/>
              <a:buChar char="■"/>
              <a:tabLst>
                <a:tab pos="460375" algn="l"/>
                <a:tab pos="461009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针对源语言的功能测试</a:t>
            </a:r>
            <a:endParaRPr sz="2000">
              <a:latin typeface="宋体"/>
              <a:cs typeface="宋体"/>
            </a:endParaRPr>
          </a:p>
          <a:p>
            <a:pPr marL="523240" indent="-510540">
              <a:lnSpc>
                <a:spcPct val="100000"/>
              </a:lnSpc>
              <a:spcBef>
                <a:spcPts val="1060"/>
              </a:spcBef>
              <a:buFont typeface="Franklin Gothic Book"/>
              <a:buChar char="■"/>
              <a:tabLst>
                <a:tab pos="522605" algn="l"/>
                <a:tab pos="523240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针对伪翻译版本的测试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02934" y="2938348"/>
            <a:ext cx="4597400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5">
                <a:solidFill>
                  <a:srgbClr val="EEECE2"/>
                </a:solidFill>
              </a:rPr>
              <a:t>软件本地化</a:t>
            </a:r>
            <a:endParaRPr sz="7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25628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软件本地化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335151"/>
            <a:ext cx="9421495" cy="336804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396240" marR="5080" indent="-384175">
              <a:lnSpc>
                <a:spcPct val="94000"/>
              </a:lnSpc>
              <a:spcBef>
                <a:spcPts val="24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将一个软件产品按特定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国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家</a:t>
            </a:r>
            <a:r>
              <a:rPr dirty="0" sz="2000">
                <a:solidFill>
                  <a:srgbClr val="181B0D"/>
                </a:solidFill>
                <a:latin typeface="Franklin Gothic Book"/>
                <a:cs typeface="Franklin Gothic Book"/>
              </a:rPr>
              <a:t>/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地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区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或语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言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市场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需要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进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行加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工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，使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满足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特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定市场 上的用户对语言和文化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特殊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要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求的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软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件生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产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活动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包括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翻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译、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重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新设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计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、功能 调整以及测试、是否符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合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当地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习俗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文化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景、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语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言和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方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言的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证等</a:t>
            </a:r>
            <a:endParaRPr sz="2000">
              <a:latin typeface="宋体"/>
              <a:cs typeface="宋体"/>
            </a:endParaRPr>
          </a:p>
          <a:p>
            <a:pPr marL="396240" marR="5080" indent="-384175">
              <a:lnSpc>
                <a:spcPts val="2260"/>
              </a:lnSpc>
              <a:spcBef>
                <a:spcPts val="125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区域：由语言、国家</a:t>
            </a:r>
            <a:r>
              <a:rPr dirty="0" sz="2000">
                <a:solidFill>
                  <a:srgbClr val="181B0D"/>
                </a:solidFill>
                <a:latin typeface="Franklin Gothic Book"/>
                <a:cs typeface="Franklin Gothic Book"/>
              </a:rPr>
              <a:t>/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地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区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，以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及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文化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传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统确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定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的用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户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环境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特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征集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合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，它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决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定了排 列顺序、键盘布局，以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及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日期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时间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数字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货币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格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式等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通用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设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置</a:t>
            </a:r>
            <a:endParaRPr sz="2000">
              <a:latin typeface="宋体"/>
              <a:cs typeface="宋体"/>
            </a:endParaRPr>
          </a:p>
          <a:p>
            <a:pPr algn="just" marL="396240" marR="121285" indent="-384175">
              <a:lnSpc>
                <a:spcPct val="94200"/>
              </a:lnSpc>
              <a:spcBef>
                <a:spcPts val="1130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软件全球化：它基于全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球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市场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考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虑，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为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全球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户设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计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，面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向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全球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市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场发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布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具有一 致界面、风格和功能的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软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件。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它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的核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心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特征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代码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设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计并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不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局限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于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一种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语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言和区 域用户，可以支持不同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目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标市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场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的语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言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文字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数据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信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息的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输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入、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输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出、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显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示和存 储</a:t>
            </a:r>
            <a:endParaRPr sz="2000">
              <a:latin typeface="宋体"/>
              <a:cs typeface="宋体"/>
            </a:endParaRPr>
          </a:p>
          <a:p>
            <a:pPr algn="just" marL="396240" indent="-384175">
              <a:lnSpc>
                <a:spcPct val="100000"/>
              </a:lnSpc>
              <a:spcBef>
                <a:spcPts val="1060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翻译、本地化与国际化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全球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化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之间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关系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63740" y="4178806"/>
            <a:ext cx="3756659" cy="26121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25628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软件本地化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85449"/>
            <a:ext cx="9376410" cy="498157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32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软件国际化和本地化的关系</a:t>
            </a:r>
            <a:endParaRPr sz="1900">
              <a:latin typeface="宋体"/>
              <a:cs typeface="宋体"/>
            </a:endParaRPr>
          </a:p>
          <a:p>
            <a:pPr lvl="1" marL="927100" indent="-384175">
              <a:lnSpc>
                <a:spcPts val="2155"/>
              </a:lnSpc>
              <a:spcBef>
                <a:spcPts val="235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国际化是为了解决软件能在各个不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同</a:t>
            </a: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语言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不同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风</a:t>
            </a: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俗的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国</a:t>
            </a: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家和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地</a:t>
            </a: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区使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的问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题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endParaRPr sz="2000">
              <a:latin typeface="宋体"/>
              <a:cs typeface="宋体"/>
            </a:endParaRPr>
          </a:p>
          <a:p>
            <a:pPr marL="927100">
              <a:lnSpc>
                <a:spcPts val="2155"/>
              </a:lnSpc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对计算机设计和编程做出的某些规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定。</a:t>
            </a:r>
            <a:r>
              <a:rPr dirty="0" sz="19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——</a:t>
            </a:r>
            <a:r>
              <a:rPr dirty="0" sz="2000" spc="-95">
                <a:solidFill>
                  <a:srgbClr val="181B0D"/>
                </a:solidFill>
                <a:latin typeface="宋体"/>
                <a:cs typeface="宋体"/>
              </a:rPr>
              <a:t>国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际化</a:t>
            </a:r>
            <a:r>
              <a:rPr dirty="0" sz="2000" spc="-90">
                <a:solidFill>
                  <a:srgbClr val="181B0D"/>
                </a:solidFill>
                <a:latin typeface="宋体"/>
                <a:cs typeface="宋体"/>
              </a:rPr>
              <a:t>是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本地</a:t>
            </a:r>
            <a:r>
              <a:rPr dirty="0" sz="2000" spc="-90">
                <a:solidFill>
                  <a:srgbClr val="181B0D"/>
                </a:solidFill>
                <a:latin typeface="宋体"/>
                <a:cs typeface="宋体"/>
              </a:rPr>
              <a:t>化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的前</a:t>
            </a:r>
            <a:r>
              <a:rPr dirty="0" sz="2000" spc="-90">
                <a:solidFill>
                  <a:srgbClr val="181B0D"/>
                </a:solidFill>
                <a:latin typeface="宋体"/>
                <a:cs typeface="宋体"/>
              </a:rPr>
              <a:t>提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和基础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15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本地化是国际化向特定本地语言环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境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的转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换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，本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地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化要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适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应国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际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化的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规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定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819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软件本地化的内容</a:t>
            </a:r>
            <a:endParaRPr sz="19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35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软件用户界面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20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联机文档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04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组合键设置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15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度量衡和时区等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819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软件本地化不等于翻译</a:t>
            </a:r>
            <a:endParaRPr sz="19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40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翻译的主要任务是把源语言转换到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另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一种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目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标语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言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15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翻译是本地化的子集。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15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当文字被翻译后，还要对产品进行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许</a:t>
            </a: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多相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应</a:t>
            </a: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的修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改</a:t>
            </a: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。包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括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：</a:t>
            </a:r>
            <a:endParaRPr sz="20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360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技术层面的更改</a:t>
            </a:r>
            <a:endParaRPr sz="17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375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文化层面的更改</a:t>
            </a:r>
            <a:endParaRPr sz="17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7A1B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:title>软件测试</dc:title>
  <dcterms:created xsi:type="dcterms:W3CDTF">2022-03-01T13:18:34Z</dcterms:created>
  <dcterms:modified xsi:type="dcterms:W3CDTF">2022-03-01T13:18:34Z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2022-03-01T00:00:00Z</vt:filetime>
  </property>
</Properties>
</file>