
<file path=[Content_Types].xml><?xml version="1.0" encoding="utf-8"?>
<Types xmlns="http://schemas.openxmlformats.org/package/2006/content-types">
  <Default Extension="rels" ContentType="application/vnd.openxmlformats-package.relationships+xml"/>
  <Default Extension="xml" ContentType="application/xml"/>
  <Override PartName="/docProps/core.xml" ContentType="application/vnd.openxmlformats-package.core-properties+xml"/>
  <Default Extension="jpeg" ContentType="image/jpeg"/>
  <Default Extension="png" ContentType="image/png"/>
  <Override PartName="/ppt/presentation.xml" ContentType="application/vnd.openxmlformats-officedocument.presentationml.presentation.main+xml"/>
  <Override PartName="/ppt/slideMasters/slideMaster.xml" ContentType="application/vnd.openxmlformats-officedocument.presentationml.slideMaster+xml"/>
  <Override PartName="/ppt/slideLayouts/slideLayout.xml" ContentType="application/vnd.openxmlformats-officedocument.presentationml.slideLayout+xml"/>
  <Override PartName="/ppt/theme/theme.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Types>
</file>

<file path=_rels/.rels>&#65279;<?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p="http://schemas.openxmlformats.org/presentationml/2006/main" xmlns:a="http://schemas.openxmlformats.org/drawingml/2006/main" xmlns:r="http://schemas.openxmlformats.org/officeDocument/2006/relationships">
  <p:sldMasterIdLst>
    <p:sldMasterId id="2147483648" r:id="rId1"/>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Lst>
  <p:sldSz cx="10707624" cy="7580376"/>
  <p:notesSz cx="6858000" cy="9144000"/>
</p:presentation>
</file>

<file path=ppt/presProps.xml><?xml version="1.0" encoding="utf-8"?>
<p:presentationPr xmlns:p="http://schemas.openxmlformats.org/presentationml/2006/main" xmlns:a="http://schemas.openxmlformats.org/drawingml/2006/main" xmlns:r="http://schemas.openxmlformats.org/officeDocument/2006/relationships">
</p:presentationPr>
</file>

<file path=ppt/tableStyles.xml><?xml version="1.0" encoding="utf-8"?>
<a:tblStyleLst xmlns:a="http://schemas.openxmlformats.org/drawingml/2006/main" def="{5C22544A-7EE6-4342-B048-85BDC9FD1C3A}">
</a:tblStyleLst>
</file>

<file path=ppt/_rels/presentation.xml.rels>&#65279;<?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theme" Target="theme/theme.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Relationship Id="rId96" Type="http://schemas.openxmlformats.org/officeDocument/2006/relationships/slide" Target="slides/slide92.xml"/><Relationship Id="rId97" Type="http://schemas.openxmlformats.org/officeDocument/2006/relationships/slide" Target="slides/slide93.xml"/><Relationship Id="rId98" Type="http://schemas.openxmlformats.org/officeDocument/2006/relationships/slide" Target="slides/slide94.xml"/><Relationship Id="rId99" Type="http://schemas.openxmlformats.org/officeDocument/2006/relationships/slide" Target="slides/slide95.xml"/><Relationship Id="rId100" Type="http://schemas.openxmlformats.org/officeDocument/2006/relationships/slide" Target="slides/slide96.xml"/><Relationship Id="rId101" Type="http://schemas.openxmlformats.org/officeDocument/2006/relationships/slide" Target="slides/slide97.xml"/><Relationship Id="rId102" Type="http://schemas.openxmlformats.org/officeDocument/2006/relationships/slide" Target="slides/slide98.xml"/><Relationship Id="rId103" Type="http://schemas.openxmlformats.org/officeDocument/2006/relationships/slide" Target="slides/slide99.xml"/><Relationship Id="rId104" Type="http://schemas.openxmlformats.org/officeDocument/2006/relationships/slide" Target="slides/slide100.xml"/><Relationship Id="rId105" Type="http://schemas.openxmlformats.org/officeDocument/2006/relationships/slide" Target="slides/slide101.xml"/><Relationship Id="rId106" Type="http://schemas.openxmlformats.org/officeDocument/2006/relationships/slide" Target="slides/slide102.xml"/><Relationship Id="rId107" Type="http://schemas.openxmlformats.org/officeDocument/2006/relationships/slide" Target="slides/slide103.xml"/><Relationship Id="rId108" Type="http://schemas.openxmlformats.org/officeDocument/2006/relationships/slide" Target="slides/slide104.xml"/><Relationship Id="rId109" Type="http://schemas.openxmlformats.org/officeDocument/2006/relationships/slide" Target="slides/slide105.xml"/><Relationship Id="rId110" Type="http://schemas.openxmlformats.org/officeDocument/2006/relationships/slide" Target="slides/slide106.xml"/><Relationship Id="rId111" Type="http://schemas.openxmlformats.org/officeDocument/2006/relationships/slide" Target="slides/slide107.xml"/><Relationship Id="rId112" Type="http://schemas.openxmlformats.org/officeDocument/2006/relationships/slide" Target="slides/slide108.xml"/><Relationship Id="rId113" Type="http://schemas.openxmlformats.org/officeDocument/2006/relationships/slide" Target="slides/slide109.xml"/><Relationship Id="rId114" Type="http://schemas.openxmlformats.org/officeDocument/2006/relationships/slide" Target="slides/slide110.xml"/><Relationship Id="rId115" Type="http://schemas.openxmlformats.org/officeDocument/2006/relationships/slide" Target="slides/slide111.xml"/><Relationship Id="rId116" Type="http://schemas.openxmlformats.org/officeDocument/2006/relationships/slide" Target="slides/slide112.xml"/><Relationship Id="rId117" Type="http://schemas.openxmlformats.org/officeDocument/2006/relationships/slide" Target="slides/slide113.xml"/><Relationship Id="rId118" Type="http://schemas.openxmlformats.org/officeDocument/2006/relationships/slide" Target="slides/slide114.xml"/><Relationship Id="rId119" Type="http://schemas.openxmlformats.org/officeDocument/2006/relationships/slide" Target="slides/slide115.xml"/><Relationship Id="rId120" Type="http://schemas.openxmlformats.org/officeDocument/2006/relationships/slide" Target="slides/slide116.xml"/><Relationship Id="rId121" Type="http://schemas.openxmlformats.org/officeDocument/2006/relationships/slide" Target="slides/slide117.xml"/><Relationship Id="rId122" Type="http://schemas.openxmlformats.org/officeDocument/2006/relationships/slide" Target="slides/slide118.xml"/><Relationship Id="rId123" Type="http://schemas.openxmlformats.org/officeDocument/2006/relationships/slide" Target="slides/slide119.xml"/><Relationship Id="rId124" Type="http://schemas.openxmlformats.org/officeDocument/2006/relationships/slide" Target="slides/slide120.xml"/><Relationship Id="rId125" Type="http://schemas.openxmlformats.org/officeDocument/2006/relationships/slide" Target="slides/slide121.xml"/><Relationship Id="rId126" Type="http://schemas.openxmlformats.org/officeDocument/2006/relationships/slide" Target="slides/slide122.xml"/><Relationship Id="rId127" Type="http://schemas.openxmlformats.org/officeDocument/2006/relationships/slide" Target="slides/slide123.xml"/><Relationship Id="rId128" Type="http://schemas.openxmlformats.org/officeDocument/2006/relationships/slide" Target="slides/slide124.xml"/><Relationship Id="rId129" Type="http://schemas.openxmlformats.org/officeDocument/2006/relationships/slide" Target="slides/slide125.xml"/><Relationship Id="rId130" Type="http://schemas.openxmlformats.org/officeDocument/2006/relationships/slide" Target="slides/slide126.xml"/><Relationship Id="rId131" Type="http://schemas.openxmlformats.org/officeDocument/2006/relationships/slide" Target="slides/slide127.xml"/><Relationship Id="rId132" Type="http://schemas.openxmlformats.org/officeDocument/2006/relationships/slide" Target="slides/slide128.xml"/><Relationship Id="rId133" Type="http://schemas.openxmlformats.org/officeDocument/2006/relationships/slide" Target="slides/slide129.xml"/><Relationship Id="rId134" Type="http://schemas.openxmlformats.org/officeDocument/2006/relationships/slide" Target="slides/slide130.xml"/><Relationship Id="rId135" Type="http://schemas.openxmlformats.org/officeDocument/2006/relationships/slide" Target="slides/slide131.xml"/><Relationship Id="rId136" Type="http://schemas.openxmlformats.org/officeDocument/2006/relationships/slide" Target="slides/slide132.xml"/><Relationship Id="rId137" Type="http://schemas.openxmlformats.org/officeDocument/2006/relationships/slide" Target="slides/slide133.xml"/><Relationship Id="rId138" Type="http://schemas.openxmlformats.org/officeDocument/2006/relationships/slide" Target="slides/slide134.xml"/><Relationship Id="rId139" Type="http://schemas.openxmlformats.org/officeDocument/2006/relationships/slide" Target="slides/slide135.xml"/><Relationship Id="rId140" Type="http://schemas.openxmlformats.org/officeDocument/2006/relationships/slide" Target="slides/slide136.xml"/><Relationship Id="rId141" Type="http://schemas.openxmlformats.org/officeDocument/2006/relationships/slide" Target="slides/slide137.xml"/><Relationship Id="rId142" Type="http://schemas.openxmlformats.org/officeDocument/2006/relationships/slide" Target="slides/slide138.xml"/><Relationship Id="rId143" Type="http://schemas.openxmlformats.org/officeDocument/2006/relationships/slide" Target="slides/slide139.xml"/><Relationship Id="rId144" Type="http://schemas.openxmlformats.org/officeDocument/2006/relationships/slide" Target="slides/slide140.xml"/><Relationship Id="rId145" Type="http://schemas.openxmlformats.org/officeDocument/2006/relationships/slide" Target="slides/slide141.xml"/><Relationship Id="rId146" Type="http://schemas.openxmlformats.org/officeDocument/2006/relationships/slide" Target="slides/slide142.xml"/><Relationship Id="rId147" Type="http://schemas.openxmlformats.org/officeDocument/2006/relationships/slide" Target="slides/slide143.xml"/><Relationship Id="rId148" Type="http://schemas.openxmlformats.org/officeDocument/2006/relationships/slide" Target="slides/slide144.xml"/><Relationship Id="rId149" Type="http://schemas.openxmlformats.org/officeDocument/2006/relationships/slide" Target="slides/slide145.xml"/><Relationship Id="rId150" Type="http://schemas.openxmlformats.org/officeDocument/2006/relationships/slide" Target="slides/slide146.xml"/><Relationship Id="rId151" Type="http://schemas.openxmlformats.org/officeDocument/2006/relationships/slide" Target="slides/slide147.xml"/><Relationship Id="rId152" Type="http://schemas.openxmlformats.org/officeDocument/2006/relationships/slide" Target="slides/slide148.xml"/></Relationships>
</file>

<file path=ppt/slideLayouts/_rels/slideLayout.xml.rels>&#65279;<?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p="http://schemas.openxmlformats.org/presentationml/2006/main" xmlns:a="http://schemas.openxmlformats.org/drawingml/2006/main" xmlns:r="http://schemas.openxmlformats.org/officeDocument/2006/relationships">
  <p:cSld>
    <p:spTree>
      <p:nvGrpSpPr>
        <p:cNvPr id="1" name=""/>
        <p:cNvGrpSpPr/>
        <p:nvPr/>
      </p:nvGrpSpPr>
      <p:grpSpPr/>
    </p:spTree>
  </p:cSld>
  <p:clrMapOvr>
    <a:masterClrMapping/>
  </p:clrMapOvr>
</p:sldLayout>
</file>

<file path=ppt/slideMasters/_rels/slideMaster.xml.rels>&#65279;<?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theme" Target="../theme/theme.xml"/></Relationships>
</file>

<file path=ppt/slideMasters/slideMaster.xml><?xml version="1.0" encoding="utf-8"?>
<p:sldMaster xmlns:p="http://schemas.openxmlformats.org/presentationml/2006/main" xmlns:a="http://schemas.openxmlformats.org/drawingml/2006/main" xmlns:r="http://schemas.openxmlformats.org/officeDocument/2006/relationships">
  <p:cSld>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s/_rels/slide1.xml.rels>&#65279;<?xml version="1.0" encoding="UTF-8" standalone="yes"?>
<Relationships xmlns="http://schemas.openxmlformats.org/package/2006/relationships"><Relationship Id="rPictId0" Type="http://schemas.openxmlformats.org/officeDocument/2006/relationships/image" Target="../media/image1.jpeg"/><Relationship Id="rPictId1" Type="http://schemas.openxmlformats.org/officeDocument/2006/relationships/image" Target="../media/image2.jpeg"/><Relationship Id="rId1" Type="http://schemas.openxmlformats.org/officeDocument/2006/relationships/slideLayout" Target="../slideLayouts/slideLayout.xml"/><Relationship Id="rLinkId0" Type="http://schemas.openxmlformats.org/officeDocument/2006/relationships/hyperlink" Target="mailto:bootan@cqu.edu.cn" TargetMode="External"/></Relationships>
</file>

<file path=ppt/slides/_rels/slide10.xml.rels>&#65279;<?xml version="1.0" encoding="UTF-8" standalone="yes"?>
<Relationships xmlns="http://schemas.openxmlformats.org/package/2006/relationships"><Relationship Id="rPictId0" Type="http://schemas.openxmlformats.org/officeDocument/2006/relationships/image" Target="../media/image12.jpeg"/><Relationship Id="rId1" Type="http://schemas.openxmlformats.org/officeDocument/2006/relationships/slideLayout" Target="../slideLayouts/slideLayout.xml"/></Relationships>
</file>

<file path=ppt/slides/_rels/slide100.xml.rels>&#65279;<?xml version="1.0" encoding="UTF-8" standalone="yes"?>
<Relationships xmlns="http://schemas.openxmlformats.org/package/2006/relationships"><Relationship Id="rPictId0" Type="http://schemas.openxmlformats.org/officeDocument/2006/relationships/image" Target="../media/image151.jpeg"/><Relationship Id="rId1" Type="http://schemas.openxmlformats.org/officeDocument/2006/relationships/slideLayout" Target="../slideLayouts/slideLayout.xml"/></Relationships>
</file>

<file path=ppt/slides/_rels/slide101.xml.rels>&#65279;<?xml version="1.0" encoding="UTF-8" standalone="yes"?>
<Relationships xmlns="http://schemas.openxmlformats.org/package/2006/relationships"><Relationship Id="rPictId0" Type="http://schemas.openxmlformats.org/officeDocument/2006/relationships/image" Target="../media/image152.jpeg"/><Relationship Id="rId1" Type="http://schemas.openxmlformats.org/officeDocument/2006/relationships/slideLayout" Target="../slideLayouts/slideLayout.xml"/></Relationships>
</file>

<file path=ppt/slides/_rels/slide102.xml.rels>&#65279;<?xml version="1.0" encoding="UTF-8" standalone="yes"?>
<Relationships xmlns="http://schemas.openxmlformats.org/package/2006/relationships"><Relationship Id="rPictId0" Type="http://schemas.openxmlformats.org/officeDocument/2006/relationships/image" Target="../media/image153.jpeg"/><Relationship Id="rId1" Type="http://schemas.openxmlformats.org/officeDocument/2006/relationships/slideLayout" Target="../slideLayouts/slideLayout.xml"/></Relationships>
</file>

<file path=ppt/slides/_rels/slide103.xml.rels>&#65279;<?xml version="1.0" encoding="UTF-8" standalone="yes"?>
<Relationships xmlns="http://schemas.openxmlformats.org/package/2006/relationships"><Relationship Id="rPictId0" Type="http://schemas.openxmlformats.org/officeDocument/2006/relationships/image" Target="../media/image154.jpeg"/><Relationship Id="rPictId1" Type="http://schemas.openxmlformats.org/officeDocument/2006/relationships/image" Target="../media/image155.jpeg"/><Relationship Id="rPictId2" Type="http://schemas.openxmlformats.org/officeDocument/2006/relationships/image" Target="../media/image156.jpeg"/><Relationship Id="rPictId3" Type="http://schemas.openxmlformats.org/officeDocument/2006/relationships/image" Target="../media/image157.jpeg"/><Relationship Id="rPictId4" Type="http://schemas.openxmlformats.org/officeDocument/2006/relationships/image" Target="../media/image158.jpeg"/><Relationship Id="rId1" Type="http://schemas.openxmlformats.org/officeDocument/2006/relationships/slideLayout" Target="../slideLayouts/slideLayout.xml"/></Relationships>
</file>

<file path=ppt/slides/_rels/slide104.xml.rels>&#65279;<?xml version="1.0" encoding="UTF-8" standalone="yes"?>
<Relationships xmlns="http://schemas.openxmlformats.org/package/2006/relationships"><Relationship Id="rPictId0" Type="http://schemas.openxmlformats.org/officeDocument/2006/relationships/image" Target="../media/image159.jpeg"/><Relationship Id="rId1" Type="http://schemas.openxmlformats.org/officeDocument/2006/relationships/slideLayout" Target="../slideLayouts/slideLayout.xml"/></Relationships>
</file>

<file path=ppt/slides/_rels/slide105.xml.rels>&#65279;<?xml version="1.0" encoding="UTF-8" standalone="yes"?>
<Relationships xmlns="http://schemas.openxmlformats.org/package/2006/relationships"><Relationship Id="rPictId0" Type="http://schemas.openxmlformats.org/officeDocument/2006/relationships/image" Target="../media/image160.jpeg"/><Relationship Id="rId1" Type="http://schemas.openxmlformats.org/officeDocument/2006/relationships/slideLayout" Target="../slideLayouts/slideLayout.xml"/></Relationships>
</file>

<file path=ppt/slides/_rels/slide106.xml.rels>&#65279;<?xml version="1.0" encoding="UTF-8" standalone="yes"?>
<Relationships xmlns="http://schemas.openxmlformats.org/package/2006/relationships"><Relationship Id="rPictId0" Type="http://schemas.openxmlformats.org/officeDocument/2006/relationships/image" Target="../media/image161.jpeg"/><Relationship Id="rId1" Type="http://schemas.openxmlformats.org/officeDocument/2006/relationships/slideLayout" Target="../slideLayouts/slideLayout.xml"/></Relationships>
</file>

<file path=ppt/slides/_rels/slide107.xml.rels>&#65279;<?xml version="1.0" encoding="UTF-8" standalone="yes"?>
<Relationships xmlns="http://schemas.openxmlformats.org/package/2006/relationships"><Relationship Id="rPictId0" Type="http://schemas.openxmlformats.org/officeDocument/2006/relationships/image" Target="../media/image162.jpeg"/><Relationship Id="rId1" Type="http://schemas.openxmlformats.org/officeDocument/2006/relationships/slideLayout" Target="../slideLayouts/slideLayout.xml"/></Relationships>
</file>

<file path=ppt/slides/_rels/slide108.xml.rels>&#65279;<?xml version="1.0" encoding="UTF-8" standalone="yes"?>
<Relationships xmlns="http://schemas.openxmlformats.org/package/2006/relationships"><Relationship Id="rPictId0" Type="http://schemas.openxmlformats.org/officeDocument/2006/relationships/image" Target="../media/image163.jpeg"/><Relationship Id="rId1" Type="http://schemas.openxmlformats.org/officeDocument/2006/relationships/slideLayout" Target="../slideLayouts/slideLayout.xml"/></Relationships>
</file>

<file path=ppt/slides/_rels/slide109.xml.rels>&#65279;<?xml version="1.0" encoding="UTF-8" standalone="yes"?>
<Relationships xmlns="http://schemas.openxmlformats.org/package/2006/relationships"><Relationship Id="rPictId0" Type="http://schemas.openxmlformats.org/officeDocument/2006/relationships/image" Target="../media/image164.jpeg"/><Relationship Id="rId1" Type="http://schemas.openxmlformats.org/officeDocument/2006/relationships/slideLayout" Target="../slideLayouts/slideLayout.xml"/></Relationships>
</file>

<file path=ppt/slides/_rels/slide11.xml.rels>&#65279;<?xml version="1.0" encoding="UTF-8" standalone="yes"?>
<Relationships xmlns="http://schemas.openxmlformats.org/package/2006/relationships"><Relationship Id="rPictId0" Type="http://schemas.openxmlformats.org/officeDocument/2006/relationships/image" Target="../media/image13.jpeg"/><Relationship Id="rId1" Type="http://schemas.openxmlformats.org/officeDocument/2006/relationships/slideLayout" Target="../slideLayouts/slideLayout.xml"/></Relationships>
</file>

<file path=ppt/slides/_rels/slide110.xml.rels>&#65279;<?xml version="1.0" encoding="UTF-8" standalone="yes"?>
<Relationships xmlns="http://schemas.openxmlformats.org/package/2006/relationships"><Relationship Id="rPictId0" Type="http://schemas.openxmlformats.org/officeDocument/2006/relationships/image" Target="../media/image165.jpeg"/><Relationship Id="rId1" Type="http://schemas.openxmlformats.org/officeDocument/2006/relationships/slideLayout" Target="../slideLayouts/slideLayout.xml"/></Relationships>
</file>

<file path=ppt/slides/_rels/slide111.xml.rels>&#65279;<?xml version="1.0" encoding="UTF-8" standalone="yes"?>
<Relationships xmlns="http://schemas.openxmlformats.org/package/2006/relationships"><Relationship Id="rPictId0" Type="http://schemas.openxmlformats.org/officeDocument/2006/relationships/image" Target="../media/image166.jpeg"/><Relationship Id="rId1" Type="http://schemas.openxmlformats.org/officeDocument/2006/relationships/slideLayout" Target="../slideLayouts/slideLayout.xml"/></Relationships>
</file>

<file path=ppt/slides/_rels/slide112.xml.rels>&#65279;<?xml version="1.0" encoding="UTF-8" standalone="yes"?>
<Relationships xmlns="http://schemas.openxmlformats.org/package/2006/relationships"><Relationship Id="rPictId0" Type="http://schemas.openxmlformats.org/officeDocument/2006/relationships/image" Target="../media/image167.jpeg"/><Relationship Id="rId1" Type="http://schemas.openxmlformats.org/officeDocument/2006/relationships/slideLayout" Target="../slideLayouts/slideLayout.xml"/></Relationships>
</file>

<file path=ppt/slides/_rels/slide113.xml.rels>&#65279;<?xml version="1.0" encoding="UTF-8" standalone="yes"?>
<Relationships xmlns="http://schemas.openxmlformats.org/package/2006/relationships"><Relationship Id="rPictId0" Type="http://schemas.openxmlformats.org/officeDocument/2006/relationships/image" Target="../media/image168.jpeg"/><Relationship Id="rId1" Type="http://schemas.openxmlformats.org/officeDocument/2006/relationships/slideLayout" Target="../slideLayouts/slideLayout.xml"/></Relationships>
</file>

<file path=ppt/slides/_rels/slide114.xml.rels>&#65279;<?xml version="1.0" encoding="UTF-8" standalone="yes"?>
<Relationships xmlns="http://schemas.openxmlformats.org/package/2006/relationships"><Relationship Id="rPictId0" Type="http://schemas.openxmlformats.org/officeDocument/2006/relationships/image" Target="../media/image169.jpeg"/><Relationship Id="rId1" Type="http://schemas.openxmlformats.org/officeDocument/2006/relationships/slideLayout" Target="../slideLayouts/slideLayout.xml"/></Relationships>
</file>

<file path=ppt/slides/_rels/slide115.xml.rels>&#65279;<?xml version="1.0" encoding="UTF-8" standalone="yes"?>
<Relationships xmlns="http://schemas.openxmlformats.org/package/2006/relationships"><Relationship Id="rPictId0" Type="http://schemas.openxmlformats.org/officeDocument/2006/relationships/image" Target="../media/image170.jpeg"/><Relationship Id="rId1" Type="http://schemas.openxmlformats.org/officeDocument/2006/relationships/slideLayout" Target="../slideLayouts/slideLayout.xml"/></Relationships>
</file>

<file path=ppt/slides/_rels/slide116.xml.rels>&#65279;<?xml version="1.0" encoding="UTF-8" standalone="yes"?>
<Relationships xmlns="http://schemas.openxmlformats.org/package/2006/relationships"><Relationship Id="rPictId0" Type="http://schemas.openxmlformats.org/officeDocument/2006/relationships/image" Target="../media/image171.jpeg"/><Relationship Id="rId1" Type="http://schemas.openxmlformats.org/officeDocument/2006/relationships/slideLayout" Target="../slideLayouts/slideLayout.xml"/></Relationships>
</file>

<file path=ppt/slides/_rels/slide117.xml.rels>&#65279;<?xml version="1.0" encoding="UTF-8" standalone="yes"?>
<Relationships xmlns="http://schemas.openxmlformats.org/package/2006/relationships"><Relationship Id="rPictId0" Type="http://schemas.openxmlformats.org/officeDocument/2006/relationships/image" Target="../media/image172.jpeg"/><Relationship Id="rId1" Type="http://schemas.openxmlformats.org/officeDocument/2006/relationships/slideLayout" Target="../slideLayouts/slideLayout.xml"/></Relationships>
</file>

<file path=ppt/slides/_rels/slide118.xml.rels>&#65279;<?xml version="1.0" encoding="UTF-8" standalone="yes"?>
<Relationships xmlns="http://schemas.openxmlformats.org/package/2006/relationships"><Relationship Id="rPictId0" Type="http://schemas.openxmlformats.org/officeDocument/2006/relationships/image" Target="../media/image173.jpeg"/><Relationship Id="rId1" Type="http://schemas.openxmlformats.org/officeDocument/2006/relationships/slideLayout" Target="../slideLayouts/slideLayout.xml"/></Relationships>
</file>

<file path=ppt/slides/_rels/slide119.xml.rels>&#65279;<?xml version="1.0" encoding="UTF-8" standalone="yes"?>
<Relationships xmlns="http://schemas.openxmlformats.org/package/2006/relationships"><Relationship Id="rPictId0" Type="http://schemas.openxmlformats.org/officeDocument/2006/relationships/image" Target="../media/image174.jpeg"/><Relationship Id="rId1" Type="http://schemas.openxmlformats.org/officeDocument/2006/relationships/slideLayout" Target="../slideLayouts/slideLayout.xml"/></Relationships>
</file>

<file path=ppt/slides/_rels/slide12.xml.rels>&#65279;<?xml version="1.0" encoding="UTF-8" standalone="yes"?>
<Relationships xmlns="http://schemas.openxmlformats.org/package/2006/relationships"><Relationship Id="rPictId0" Type="http://schemas.openxmlformats.org/officeDocument/2006/relationships/image" Target="../media/image14.jpeg"/><Relationship Id="rPictId1" Type="http://schemas.openxmlformats.org/officeDocument/2006/relationships/image" Target="../media/image15.jpeg"/><Relationship Id="rId1" Type="http://schemas.openxmlformats.org/officeDocument/2006/relationships/slideLayout" Target="../slideLayouts/slideLayout.xml"/></Relationships>
</file>

<file path=ppt/slides/_rels/slide120.xml.rels>&#65279;<?xml version="1.0" encoding="UTF-8" standalone="yes"?>
<Relationships xmlns="http://schemas.openxmlformats.org/package/2006/relationships"><Relationship Id="rPictId0" Type="http://schemas.openxmlformats.org/officeDocument/2006/relationships/image" Target="../media/image175.jpeg"/><Relationship Id="rId1" Type="http://schemas.openxmlformats.org/officeDocument/2006/relationships/slideLayout" Target="../slideLayouts/slideLayout.xml"/></Relationships>
</file>

<file path=ppt/slides/_rels/slide121.xml.rels>&#65279;<?xml version="1.0" encoding="UTF-8" standalone="yes"?>
<Relationships xmlns="http://schemas.openxmlformats.org/package/2006/relationships"><Relationship Id="rPictId0" Type="http://schemas.openxmlformats.org/officeDocument/2006/relationships/image" Target="../media/image176.jpeg"/><Relationship Id="rId1" Type="http://schemas.openxmlformats.org/officeDocument/2006/relationships/slideLayout" Target="../slideLayouts/slideLayout.xml"/></Relationships>
</file>

<file path=ppt/slides/_rels/slide122.xml.rels>&#65279;<?xml version="1.0" encoding="UTF-8" standalone="yes"?>
<Relationships xmlns="http://schemas.openxmlformats.org/package/2006/relationships"><Relationship Id="rPictId0" Type="http://schemas.openxmlformats.org/officeDocument/2006/relationships/image" Target="../media/image177.jpeg"/><Relationship Id="rId1" Type="http://schemas.openxmlformats.org/officeDocument/2006/relationships/slideLayout" Target="../slideLayouts/slideLayout.xml"/></Relationships>
</file>

<file path=ppt/slides/_rels/slide123.xml.rels>&#65279;<?xml version="1.0" encoding="UTF-8" standalone="yes"?>
<Relationships xmlns="http://schemas.openxmlformats.org/package/2006/relationships"><Relationship Id="rPictId0" Type="http://schemas.openxmlformats.org/officeDocument/2006/relationships/image" Target="../media/image178.jpeg"/><Relationship Id="rId1" Type="http://schemas.openxmlformats.org/officeDocument/2006/relationships/slideLayout" Target="../slideLayouts/slideLayout.xml"/></Relationships>
</file>

<file path=ppt/slides/_rels/slide124.xml.rels>&#65279;<?xml version="1.0" encoding="UTF-8" standalone="yes"?>
<Relationships xmlns="http://schemas.openxmlformats.org/package/2006/relationships"><Relationship Id="rPictId0" Type="http://schemas.openxmlformats.org/officeDocument/2006/relationships/image" Target="../media/image179.jpeg"/><Relationship Id="rId1" Type="http://schemas.openxmlformats.org/officeDocument/2006/relationships/slideLayout" Target="../slideLayouts/slideLayout.xml"/></Relationships>
</file>

<file path=ppt/slides/_rels/slide125.xml.rels>&#65279;<?xml version="1.0" encoding="UTF-8" standalone="yes"?>
<Relationships xmlns="http://schemas.openxmlformats.org/package/2006/relationships"><Relationship Id="rPictId0" Type="http://schemas.openxmlformats.org/officeDocument/2006/relationships/image" Target="../media/image180.jpeg"/><Relationship Id="rId1" Type="http://schemas.openxmlformats.org/officeDocument/2006/relationships/slideLayout" Target="../slideLayouts/slideLayout.xml"/></Relationships>
</file>

<file path=ppt/slides/_rels/slide126.xml.rels>&#65279;<?xml version="1.0" encoding="UTF-8" standalone="yes"?>
<Relationships xmlns="http://schemas.openxmlformats.org/package/2006/relationships"><Relationship Id="rPictId0" Type="http://schemas.openxmlformats.org/officeDocument/2006/relationships/image" Target="../media/image181.jpeg"/><Relationship Id="rId1" Type="http://schemas.openxmlformats.org/officeDocument/2006/relationships/slideLayout" Target="../slideLayouts/slideLayout.xml"/></Relationships>
</file>

<file path=ppt/slides/_rels/slide127.xml.rels>&#65279;<?xml version="1.0" encoding="UTF-8" standalone="yes"?>
<Relationships xmlns="http://schemas.openxmlformats.org/package/2006/relationships"><Relationship Id="rPictId0" Type="http://schemas.openxmlformats.org/officeDocument/2006/relationships/image" Target="../media/image182.jpeg"/><Relationship Id="rId1" Type="http://schemas.openxmlformats.org/officeDocument/2006/relationships/slideLayout" Target="../slideLayouts/slideLayout.xml"/></Relationships>
</file>

<file path=ppt/slides/_rels/slide128.xml.rels>&#65279;<?xml version="1.0" encoding="UTF-8" standalone="yes"?>
<Relationships xmlns="http://schemas.openxmlformats.org/package/2006/relationships"><Relationship Id="rPictId0" Type="http://schemas.openxmlformats.org/officeDocument/2006/relationships/image" Target="../media/image183.jpeg"/><Relationship Id="rId1" Type="http://schemas.openxmlformats.org/officeDocument/2006/relationships/slideLayout" Target="../slideLayouts/slideLayout.xml"/></Relationships>
</file>

<file path=ppt/slides/_rels/slide129.xml.rels>&#65279;<?xml version="1.0" encoding="UTF-8" standalone="yes"?>
<Relationships xmlns="http://schemas.openxmlformats.org/package/2006/relationships"><Relationship Id="rPictId0" Type="http://schemas.openxmlformats.org/officeDocument/2006/relationships/image" Target="../media/image184.jpeg"/><Relationship Id="rId1" Type="http://schemas.openxmlformats.org/officeDocument/2006/relationships/slideLayout" Target="../slideLayouts/slideLayout.xml"/></Relationships>
</file>

<file path=ppt/slides/_rels/slide13.xml.rels>&#65279;<?xml version="1.0" encoding="UTF-8" standalone="yes"?>
<Relationships xmlns="http://schemas.openxmlformats.org/package/2006/relationships"><Relationship Id="rPictId0" Type="http://schemas.openxmlformats.org/officeDocument/2006/relationships/image" Target="../media/image16.jpeg"/><Relationship Id="rId1" Type="http://schemas.openxmlformats.org/officeDocument/2006/relationships/slideLayout" Target="../slideLayouts/slideLayout.xml"/></Relationships>
</file>

<file path=ppt/slides/_rels/slide130.xml.rels>&#65279;<?xml version="1.0" encoding="UTF-8" standalone="yes"?>
<Relationships xmlns="http://schemas.openxmlformats.org/package/2006/relationships"><Relationship Id="rPictId0" Type="http://schemas.openxmlformats.org/officeDocument/2006/relationships/image" Target="../media/image185.jpeg"/><Relationship Id="rId1" Type="http://schemas.openxmlformats.org/officeDocument/2006/relationships/slideLayout" Target="../slideLayouts/slideLayout.xml"/></Relationships>
</file>

<file path=ppt/slides/_rels/slide131.xml.rels>&#65279;<?xml version="1.0" encoding="UTF-8" standalone="yes"?>
<Relationships xmlns="http://schemas.openxmlformats.org/package/2006/relationships"><Relationship Id="rPictId0" Type="http://schemas.openxmlformats.org/officeDocument/2006/relationships/image" Target="../media/image186.jpeg"/><Relationship Id="rId1" Type="http://schemas.openxmlformats.org/officeDocument/2006/relationships/slideLayout" Target="../slideLayouts/slideLayout.xml"/></Relationships>
</file>

<file path=ppt/slides/_rels/slide132.xml.rels>&#65279;<?xml version="1.0" encoding="UTF-8" standalone="yes"?>
<Relationships xmlns="http://schemas.openxmlformats.org/package/2006/relationships"><Relationship Id="rPictId0" Type="http://schemas.openxmlformats.org/officeDocument/2006/relationships/image" Target="../media/image187.jpeg"/><Relationship Id="rId1" Type="http://schemas.openxmlformats.org/officeDocument/2006/relationships/slideLayout" Target="../slideLayouts/slideLayout.xml"/></Relationships>
</file>

<file path=ppt/slides/_rels/slide133.xml.rels>&#65279;<?xml version="1.0" encoding="UTF-8" standalone="yes"?>
<Relationships xmlns="http://schemas.openxmlformats.org/package/2006/relationships"><Relationship Id="rPictId0" Type="http://schemas.openxmlformats.org/officeDocument/2006/relationships/image" Target="../media/image188.jpeg"/><Relationship Id="rId1" Type="http://schemas.openxmlformats.org/officeDocument/2006/relationships/slideLayout" Target="../slideLayouts/slideLayout.xml"/></Relationships>
</file>

<file path=ppt/slides/_rels/slide134.xml.rels>&#65279;<?xml version="1.0" encoding="UTF-8" standalone="yes"?>
<Relationships xmlns="http://schemas.openxmlformats.org/package/2006/relationships"><Relationship Id="rPictId0" Type="http://schemas.openxmlformats.org/officeDocument/2006/relationships/image" Target="../media/image189.jpeg"/><Relationship Id="rId1" Type="http://schemas.openxmlformats.org/officeDocument/2006/relationships/slideLayout" Target="../slideLayouts/slideLayout.xml"/></Relationships>
</file>

<file path=ppt/slides/_rels/slide135.xml.rels>&#65279;<?xml version="1.0" encoding="UTF-8" standalone="yes"?>
<Relationships xmlns="http://schemas.openxmlformats.org/package/2006/relationships"><Relationship Id="rPictId0" Type="http://schemas.openxmlformats.org/officeDocument/2006/relationships/image" Target="../media/image190.jpeg"/><Relationship Id="rId1" Type="http://schemas.openxmlformats.org/officeDocument/2006/relationships/slideLayout" Target="../slideLayouts/slideLayout.xml"/></Relationships>
</file>

<file path=ppt/slides/_rels/slide136.xml.rels>&#65279;<?xml version="1.0" encoding="UTF-8" standalone="yes"?>
<Relationships xmlns="http://schemas.openxmlformats.org/package/2006/relationships"><Relationship Id="rPictId0" Type="http://schemas.openxmlformats.org/officeDocument/2006/relationships/image" Target="../media/image191.jpeg"/><Relationship Id="rId1" Type="http://schemas.openxmlformats.org/officeDocument/2006/relationships/slideLayout" Target="../slideLayouts/slideLayout.xml"/></Relationships>
</file>

<file path=ppt/slides/_rels/slide137.xml.rels>&#65279;<?xml version="1.0" encoding="UTF-8" standalone="yes"?>
<Relationships xmlns="http://schemas.openxmlformats.org/package/2006/relationships"><Relationship Id="rPictId0" Type="http://schemas.openxmlformats.org/officeDocument/2006/relationships/image" Target="../media/image192.jpeg"/><Relationship Id="rId1" Type="http://schemas.openxmlformats.org/officeDocument/2006/relationships/slideLayout" Target="../slideLayouts/slideLayout.xml"/></Relationships>
</file>

<file path=ppt/slides/_rels/slide138.xml.rels>&#65279;<?xml version="1.0" encoding="UTF-8" standalone="yes"?>
<Relationships xmlns="http://schemas.openxmlformats.org/package/2006/relationships"><Relationship Id="rPictId0" Type="http://schemas.openxmlformats.org/officeDocument/2006/relationships/image" Target="../media/image193.jpeg"/><Relationship Id="rId1" Type="http://schemas.openxmlformats.org/officeDocument/2006/relationships/slideLayout" Target="../slideLayouts/slideLayout.xml"/></Relationships>
</file>

<file path=ppt/slides/_rels/slide139.xml.rels>&#65279;<?xml version="1.0" encoding="UTF-8" standalone="yes"?>
<Relationships xmlns="http://schemas.openxmlformats.org/package/2006/relationships"><Relationship Id="rPictId0" Type="http://schemas.openxmlformats.org/officeDocument/2006/relationships/image" Target="../media/image194.jpeg"/><Relationship Id="rId1" Type="http://schemas.openxmlformats.org/officeDocument/2006/relationships/slideLayout" Target="../slideLayouts/slideLayout.xml"/></Relationships>
</file>

<file path=ppt/slides/_rels/slide14.xml.rels>&#65279;<?xml version="1.0" encoding="UTF-8" standalone="yes"?>
<Relationships xmlns="http://schemas.openxmlformats.org/package/2006/relationships"><Relationship Id="rPictId0" Type="http://schemas.openxmlformats.org/officeDocument/2006/relationships/image" Target="../media/image17.jpeg"/><Relationship Id="rId1" Type="http://schemas.openxmlformats.org/officeDocument/2006/relationships/slideLayout" Target="../slideLayouts/slideLayout.xml"/></Relationships>
</file>

<file path=ppt/slides/_rels/slide140.xml.rels>&#65279;<?xml version="1.0" encoding="UTF-8" standalone="yes"?>
<Relationships xmlns="http://schemas.openxmlformats.org/package/2006/relationships"><Relationship Id="rPictId0" Type="http://schemas.openxmlformats.org/officeDocument/2006/relationships/image" Target="../media/image195.jpeg"/><Relationship Id="rId1" Type="http://schemas.openxmlformats.org/officeDocument/2006/relationships/slideLayout" Target="../slideLayouts/slideLayout.xml"/></Relationships>
</file>

<file path=ppt/slides/_rels/slide141.xml.rels>&#65279;<?xml version="1.0" encoding="UTF-8" standalone="yes"?>
<Relationships xmlns="http://schemas.openxmlformats.org/package/2006/relationships"><Relationship Id="rPictId0" Type="http://schemas.openxmlformats.org/officeDocument/2006/relationships/image" Target="../media/image196.jpeg"/><Relationship Id="rId1" Type="http://schemas.openxmlformats.org/officeDocument/2006/relationships/slideLayout" Target="../slideLayouts/slideLayout.xml"/></Relationships>
</file>

<file path=ppt/slides/_rels/slide142.xml.rels>&#65279;<?xml version="1.0" encoding="UTF-8" standalone="yes"?>
<Relationships xmlns="http://schemas.openxmlformats.org/package/2006/relationships"><Relationship Id="rPictId0" Type="http://schemas.openxmlformats.org/officeDocument/2006/relationships/image" Target="../media/image197.jpeg"/><Relationship Id="rId1" Type="http://schemas.openxmlformats.org/officeDocument/2006/relationships/slideLayout" Target="../slideLayouts/slideLayout.xml"/></Relationships>
</file>

<file path=ppt/slides/_rels/slide143.xml.rels>&#65279;<?xml version="1.0" encoding="UTF-8" standalone="yes"?>
<Relationships xmlns="http://schemas.openxmlformats.org/package/2006/relationships"><Relationship Id="rPictId0" Type="http://schemas.openxmlformats.org/officeDocument/2006/relationships/image" Target="../media/image198.jpeg"/><Relationship Id="rId1" Type="http://schemas.openxmlformats.org/officeDocument/2006/relationships/slideLayout" Target="../slideLayouts/slideLayout.xml"/></Relationships>
</file>

<file path=ppt/slides/_rels/slide144.xml.rels>&#65279;<?xml version="1.0" encoding="UTF-8" standalone="yes"?>
<Relationships xmlns="http://schemas.openxmlformats.org/package/2006/relationships"><Relationship Id="rPictId0" Type="http://schemas.openxmlformats.org/officeDocument/2006/relationships/image" Target="../media/image199.jpeg"/><Relationship Id="rId1" Type="http://schemas.openxmlformats.org/officeDocument/2006/relationships/slideLayout" Target="../slideLayouts/slideLayout.xml"/></Relationships>
</file>

<file path=ppt/slides/_rels/slide145.xml.rels>&#65279;<?xml version="1.0" encoding="UTF-8" standalone="yes"?>
<Relationships xmlns="http://schemas.openxmlformats.org/package/2006/relationships"><Relationship Id="rPictId0" Type="http://schemas.openxmlformats.org/officeDocument/2006/relationships/image" Target="../media/image200.jpeg"/><Relationship Id="rId1" Type="http://schemas.openxmlformats.org/officeDocument/2006/relationships/slideLayout" Target="../slideLayouts/slideLayout.xml"/></Relationships>
</file>

<file path=ppt/slides/_rels/slide146.xml.rels>&#65279;<?xml version="1.0" encoding="UTF-8" standalone="yes"?>
<Relationships xmlns="http://schemas.openxmlformats.org/package/2006/relationships"><Relationship Id="rPictId0" Type="http://schemas.openxmlformats.org/officeDocument/2006/relationships/image" Target="../media/image201.jpeg"/><Relationship Id="rId1" Type="http://schemas.openxmlformats.org/officeDocument/2006/relationships/slideLayout" Target="../slideLayouts/slideLayout.xml"/></Relationships>
</file>

<file path=ppt/slides/_rels/slide147.xml.rels>&#65279;<?xml version="1.0" encoding="UTF-8" standalone="yes"?>
<Relationships xmlns="http://schemas.openxmlformats.org/package/2006/relationships"><Relationship Id="rPictId0" Type="http://schemas.openxmlformats.org/officeDocument/2006/relationships/image" Target="../media/image202.jpeg"/><Relationship Id="rId1" Type="http://schemas.openxmlformats.org/officeDocument/2006/relationships/slideLayout" Target="../slideLayouts/slideLayout.xml"/></Relationships>
</file>

<file path=ppt/slides/_rels/slide148.xml.rels>&#65279;<?xml version="1.0" encoding="UTF-8" standalone="yes"?>
<Relationships xmlns="http://schemas.openxmlformats.org/package/2006/relationships"><Relationship Id="rPictId0" Type="http://schemas.openxmlformats.org/officeDocument/2006/relationships/image" Target="../media/image203.jpeg"/><Relationship Id="rId1" Type="http://schemas.openxmlformats.org/officeDocument/2006/relationships/slideLayout" Target="../slideLayouts/slideLayout.xml"/></Relationships>
</file>

<file path=ppt/slides/_rels/slide15.xml.rels>&#65279;<?xml version="1.0" encoding="UTF-8" standalone="yes"?>
<Relationships xmlns="http://schemas.openxmlformats.org/package/2006/relationships"><Relationship Id="rPictId0" Type="http://schemas.openxmlformats.org/officeDocument/2006/relationships/image" Target="../media/image18.jpeg"/><Relationship Id="rId1" Type="http://schemas.openxmlformats.org/officeDocument/2006/relationships/slideLayout" Target="../slideLayouts/slideLayout.xml"/></Relationships>
</file>

<file path=ppt/slides/_rels/slide16.xml.rels>&#65279;<?xml version="1.0" encoding="UTF-8" standalone="yes"?>
<Relationships xmlns="http://schemas.openxmlformats.org/package/2006/relationships"><Relationship Id="rPictId0" Type="http://schemas.openxmlformats.org/officeDocument/2006/relationships/image" Target="../media/image19.jpeg"/><Relationship Id="rId1" Type="http://schemas.openxmlformats.org/officeDocument/2006/relationships/slideLayout" Target="../slideLayouts/slideLayout.xml"/></Relationships>
</file>

<file path=ppt/slides/_rels/slide17.xml.rels>&#65279;<?xml version="1.0" encoding="UTF-8" standalone="yes"?>
<Relationships xmlns="http://schemas.openxmlformats.org/package/2006/relationships"><Relationship Id="rPictId0" Type="http://schemas.openxmlformats.org/officeDocument/2006/relationships/image" Target="../media/image20.jpeg"/><Relationship Id="rId1" Type="http://schemas.openxmlformats.org/officeDocument/2006/relationships/slideLayout" Target="../slideLayouts/slideLayout.xml"/></Relationships>
</file>

<file path=ppt/slides/_rels/slide18.xml.rels>&#65279;<?xml version="1.0" encoding="UTF-8" standalone="yes"?>
<Relationships xmlns="http://schemas.openxmlformats.org/package/2006/relationships"><Relationship Id="rPictId0" Type="http://schemas.openxmlformats.org/officeDocument/2006/relationships/image" Target="../media/image21.jpeg"/><Relationship Id="rId1" Type="http://schemas.openxmlformats.org/officeDocument/2006/relationships/slideLayout" Target="../slideLayouts/slideLayout.xml"/></Relationships>
</file>

<file path=ppt/slides/_rels/slide19.xml.rels>&#65279;<?xml version="1.0" encoding="UTF-8" standalone="yes"?>
<Relationships xmlns="http://schemas.openxmlformats.org/package/2006/relationships"><Relationship Id="rPictId0" Type="http://schemas.openxmlformats.org/officeDocument/2006/relationships/image" Target="../media/image22.jpeg"/><Relationship Id="rId1" Type="http://schemas.openxmlformats.org/officeDocument/2006/relationships/slideLayout" Target="../slideLayouts/slideLayout.xml"/></Relationships>
</file>

<file path=ppt/slides/_rels/slide2.xml.rels>&#65279;<?xml version="1.0" encoding="UTF-8" standalone="yes"?>
<Relationships xmlns="http://schemas.openxmlformats.org/package/2006/relationships"><Relationship Id="rPictId0" Type="http://schemas.openxmlformats.org/officeDocument/2006/relationships/image" Target="../media/image3.jpeg"/><Relationship Id="rId1" Type="http://schemas.openxmlformats.org/officeDocument/2006/relationships/slideLayout" Target="../slideLayouts/slideLayout.xml"/></Relationships>
</file>

<file path=ppt/slides/_rels/slide20.xml.rels>&#65279;<?xml version="1.0" encoding="UTF-8" standalone="yes"?>
<Relationships xmlns="http://schemas.openxmlformats.org/package/2006/relationships"><Relationship Id="rPictId0" Type="http://schemas.openxmlformats.org/officeDocument/2006/relationships/image" Target="../media/image23.jpeg"/><Relationship Id="rId1" Type="http://schemas.openxmlformats.org/officeDocument/2006/relationships/slideLayout" Target="../slideLayouts/slideLayout.xml"/></Relationships>
</file>

<file path=ppt/slides/_rels/slide21.xml.rels>&#65279;<?xml version="1.0" encoding="UTF-8" standalone="yes"?>
<Relationships xmlns="http://schemas.openxmlformats.org/package/2006/relationships"><Relationship Id="rPictId0" Type="http://schemas.openxmlformats.org/officeDocument/2006/relationships/image" Target="../media/image24.jpeg"/><Relationship Id="rId1" Type="http://schemas.openxmlformats.org/officeDocument/2006/relationships/slideLayout" Target="../slideLayouts/slideLayout.xml"/></Relationships>
</file>

<file path=ppt/slides/_rels/slide22.xml.rels>&#65279;<?xml version="1.0" encoding="UTF-8" standalone="yes"?>
<Relationships xmlns="http://schemas.openxmlformats.org/package/2006/relationships"><Relationship Id="rPictId0" Type="http://schemas.openxmlformats.org/officeDocument/2006/relationships/image" Target="../media/image25.jpeg"/><Relationship Id="rId1" Type="http://schemas.openxmlformats.org/officeDocument/2006/relationships/slideLayout" Target="../slideLayouts/slideLayout.xml"/></Relationships>
</file>

<file path=ppt/slides/_rels/slide23.xml.rels>&#65279;<?xml version="1.0" encoding="UTF-8" standalone="yes"?>
<Relationships xmlns="http://schemas.openxmlformats.org/package/2006/relationships"><Relationship Id="rPictId0" Type="http://schemas.openxmlformats.org/officeDocument/2006/relationships/image" Target="../media/image26.jpeg"/><Relationship Id="rId1" Type="http://schemas.openxmlformats.org/officeDocument/2006/relationships/slideLayout" Target="../slideLayouts/slideLayout.xml"/></Relationships>
</file>

<file path=ppt/slides/_rels/slide24.xml.rels>&#65279;<?xml version="1.0" encoding="UTF-8" standalone="yes"?>
<Relationships xmlns="http://schemas.openxmlformats.org/package/2006/relationships"><Relationship Id="rPictId0" Type="http://schemas.openxmlformats.org/officeDocument/2006/relationships/image" Target="../media/image27.jpeg"/><Relationship Id="rId1" Type="http://schemas.openxmlformats.org/officeDocument/2006/relationships/slideLayout" Target="../slideLayouts/slideLayout.xml"/></Relationships>
</file>

<file path=ppt/slides/_rels/slide25.xml.rels>&#65279;<?xml version="1.0" encoding="UTF-8" standalone="yes"?>
<Relationships xmlns="http://schemas.openxmlformats.org/package/2006/relationships"><Relationship Id="rPictId0" Type="http://schemas.openxmlformats.org/officeDocument/2006/relationships/image" Target="../media/image28.jpeg"/><Relationship Id="rId1" Type="http://schemas.openxmlformats.org/officeDocument/2006/relationships/slideLayout" Target="../slideLayouts/slideLayout.xml"/></Relationships>
</file>

<file path=ppt/slides/_rels/slide26.xml.rels>&#65279;<?xml version="1.0" encoding="UTF-8" standalone="yes"?>
<Relationships xmlns="http://schemas.openxmlformats.org/package/2006/relationships"><Relationship Id="rPictId0" Type="http://schemas.openxmlformats.org/officeDocument/2006/relationships/image" Target="../media/image29.jpeg"/><Relationship Id="rId1" Type="http://schemas.openxmlformats.org/officeDocument/2006/relationships/slideLayout" Target="../slideLayouts/slideLayout.xml"/></Relationships>
</file>

<file path=ppt/slides/_rels/slide27.xml.rels>&#65279;<?xml version="1.0" encoding="UTF-8" standalone="yes"?>
<Relationships xmlns="http://schemas.openxmlformats.org/package/2006/relationships"><Relationship Id="rPictId0" Type="http://schemas.openxmlformats.org/officeDocument/2006/relationships/image" Target="../media/image30.jpeg"/><Relationship Id="rId1" Type="http://schemas.openxmlformats.org/officeDocument/2006/relationships/slideLayout" Target="../slideLayouts/slideLayout.xml"/></Relationships>
</file>

<file path=ppt/slides/_rels/slide28.xml.rels>&#65279;<?xml version="1.0" encoding="UTF-8" standalone="yes"?>
<Relationships xmlns="http://schemas.openxmlformats.org/package/2006/relationships"><Relationship Id="rPictId0" Type="http://schemas.openxmlformats.org/officeDocument/2006/relationships/image" Target="../media/image31.jpeg"/><Relationship Id="rId1" Type="http://schemas.openxmlformats.org/officeDocument/2006/relationships/slideLayout" Target="../slideLayouts/slideLayout.xml"/></Relationships>
</file>

<file path=ppt/slides/_rels/slide29.xml.rels>&#65279;<?xml version="1.0" encoding="UTF-8" standalone="yes"?>
<Relationships xmlns="http://schemas.openxmlformats.org/package/2006/relationships"><Relationship Id="rPictId0" Type="http://schemas.openxmlformats.org/officeDocument/2006/relationships/image" Target="../media/image32.jpeg"/><Relationship Id="rId1" Type="http://schemas.openxmlformats.org/officeDocument/2006/relationships/slideLayout" Target="../slideLayouts/slideLayout.xml"/></Relationships>
</file>

<file path=ppt/slides/_rels/slide3.xml.rels>&#65279;<?xml version="1.0" encoding="UTF-8" standalone="yes"?>
<Relationships xmlns="http://schemas.openxmlformats.org/package/2006/relationships"><Relationship Id="rPictId0" Type="http://schemas.openxmlformats.org/officeDocument/2006/relationships/image" Target="../media/image4.jpeg"/><Relationship Id="rId1" Type="http://schemas.openxmlformats.org/officeDocument/2006/relationships/slideLayout" Target="../slideLayouts/slideLayout.xml"/></Relationships>
</file>

<file path=ppt/slides/_rels/slide30.xml.rels>&#65279;<?xml version="1.0" encoding="UTF-8" standalone="yes"?>
<Relationships xmlns="http://schemas.openxmlformats.org/package/2006/relationships"><Relationship Id="rPictId0" Type="http://schemas.openxmlformats.org/officeDocument/2006/relationships/image" Target="../media/image33.jpeg"/><Relationship Id="rId1" Type="http://schemas.openxmlformats.org/officeDocument/2006/relationships/slideLayout" Target="../slideLayouts/slideLayout.xml"/></Relationships>
</file>

<file path=ppt/slides/_rels/slide31.xml.rels>&#65279;<?xml version="1.0" encoding="UTF-8" standalone="yes"?>
<Relationships xmlns="http://schemas.openxmlformats.org/package/2006/relationships"><Relationship Id="rPictId0" Type="http://schemas.openxmlformats.org/officeDocument/2006/relationships/image" Target="../media/image34.jpeg"/><Relationship Id="rId1" Type="http://schemas.openxmlformats.org/officeDocument/2006/relationships/slideLayout" Target="../slideLayouts/slideLayout.xml"/></Relationships>
</file>

<file path=ppt/slides/_rels/slide32.xml.rels>&#65279;<?xml version="1.0" encoding="UTF-8" standalone="yes"?>
<Relationships xmlns="http://schemas.openxmlformats.org/package/2006/relationships"><Relationship Id="rPictId0" Type="http://schemas.openxmlformats.org/officeDocument/2006/relationships/image" Target="../media/image35.jpeg"/><Relationship Id="rId1" Type="http://schemas.openxmlformats.org/officeDocument/2006/relationships/slideLayout" Target="../slideLayouts/slideLayout.xml"/></Relationships>
</file>

<file path=ppt/slides/_rels/slide33.xml.rels>&#65279;<?xml version="1.0" encoding="UTF-8" standalone="yes"?>
<Relationships xmlns="http://schemas.openxmlformats.org/package/2006/relationships"><Relationship Id="rPictId0" Type="http://schemas.openxmlformats.org/officeDocument/2006/relationships/image" Target="../media/image36.jpeg"/><Relationship Id="rId1" Type="http://schemas.openxmlformats.org/officeDocument/2006/relationships/slideLayout" Target="../slideLayouts/slideLayout.xml"/></Relationships>
</file>

<file path=ppt/slides/_rels/slide34.xml.rels>&#65279;<?xml version="1.0" encoding="UTF-8" standalone="yes"?>
<Relationships xmlns="http://schemas.openxmlformats.org/package/2006/relationships"><Relationship Id="rPictId0" Type="http://schemas.openxmlformats.org/officeDocument/2006/relationships/image" Target="../media/image37.jpeg"/><Relationship Id="rId1" Type="http://schemas.openxmlformats.org/officeDocument/2006/relationships/slideLayout" Target="../slideLayouts/slideLayout.xml"/></Relationships>
</file>

<file path=ppt/slides/_rels/slide35.xml.rels>&#65279;<?xml version="1.0" encoding="UTF-8" standalone="yes"?>
<Relationships xmlns="http://schemas.openxmlformats.org/package/2006/relationships"><Relationship Id="rPictId0" Type="http://schemas.openxmlformats.org/officeDocument/2006/relationships/image" Target="../media/image38.jpeg"/><Relationship Id="rId1" Type="http://schemas.openxmlformats.org/officeDocument/2006/relationships/slideLayout" Target="../slideLayouts/slideLayout.xml"/></Relationships>
</file>

<file path=ppt/slides/_rels/slide36.xml.rels>&#65279;<?xml version="1.0" encoding="UTF-8" standalone="yes"?>
<Relationships xmlns="http://schemas.openxmlformats.org/package/2006/relationships"><Relationship Id="rPictId0" Type="http://schemas.openxmlformats.org/officeDocument/2006/relationships/image" Target="../media/image39.jpeg"/><Relationship Id="rId1" Type="http://schemas.openxmlformats.org/officeDocument/2006/relationships/slideLayout" Target="../slideLayouts/slideLayout.xml"/></Relationships>
</file>

<file path=ppt/slides/_rels/slide37.xml.rels>&#65279;<?xml version="1.0" encoding="UTF-8" standalone="yes"?>
<Relationships xmlns="http://schemas.openxmlformats.org/package/2006/relationships"><Relationship Id="rPictId0" Type="http://schemas.openxmlformats.org/officeDocument/2006/relationships/image" Target="../media/image40.jpeg"/><Relationship Id="rId1" Type="http://schemas.openxmlformats.org/officeDocument/2006/relationships/slideLayout" Target="../slideLayouts/slideLayout.xml"/></Relationships>
</file>

<file path=ppt/slides/_rels/slide38.xml.rels>&#65279;<?xml version="1.0" encoding="UTF-8" standalone="yes"?>
<Relationships xmlns="http://schemas.openxmlformats.org/package/2006/relationships"><Relationship Id="rPictId0" Type="http://schemas.openxmlformats.org/officeDocument/2006/relationships/image" Target="../media/image41.jpeg"/><Relationship Id="rId1" Type="http://schemas.openxmlformats.org/officeDocument/2006/relationships/slideLayout" Target="../slideLayouts/slideLayout.xml"/></Relationships>
</file>

<file path=ppt/slides/_rels/slide39.xml.rels>&#65279;<?xml version="1.0" encoding="UTF-8" standalone="yes"?>
<Relationships xmlns="http://schemas.openxmlformats.org/package/2006/relationships"><Relationship Id="rPictId0" Type="http://schemas.openxmlformats.org/officeDocument/2006/relationships/image" Target="../media/image42.jpeg"/><Relationship Id="rId1" Type="http://schemas.openxmlformats.org/officeDocument/2006/relationships/slideLayout" Target="../slideLayouts/slideLayout.xml"/></Relationships>
</file>

<file path=ppt/slides/_rels/slide4.xml.rels>&#65279;<?xml version="1.0" encoding="UTF-8" standalone="yes"?>
<Relationships xmlns="http://schemas.openxmlformats.org/package/2006/relationships"><Relationship Id="rPictId0" Type="http://schemas.openxmlformats.org/officeDocument/2006/relationships/image" Target="../media/image5.jpeg"/><Relationship Id="rPictId1" Type="http://schemas.openxmlformats.org/officeDocument/2006/relationships/image" Target="../media/image6.jpeg"/><Relationship Id="rId1" Type="http://schemas.openxmlformats.org/officeDocument/2006/relationships/slideLayout" Target="../slideLayouts/slideLayout.xml"/></Relationships>
</file>

<file path=ppt/slides/_rels/slide40.xml.rels>&#65279;<?xml version="1.0" encoding="UTF-8" standalone="yes"?>
<Relationships xmlns="http://schemas.openxmlformats.org/package/2006/relationships"><Relationship Id="rPictId0" Type="http://schemas.openxmlformats.org/officeDocument/2006/relationships/image" Target="../media/image43.jpeg"/><Relationship Id="rId1" Type="http://schemas.openxmlformats.org/officeDocument/2006/relationships/slideLayout" Target="../slideLayouts/slideLayout.xml"/></Relationships>
</file>

<file path=ppt/slides/_rels/slide41.xml.rels>&#65279;<?xml version="1.0" encoding="UTF-8" standalone="yes"?>
<Relationships xmlns="http://schemas.openxmlformats.org/package/2006/relationships"><Relationship Id="rPictId0" Type="http://schemas.openxmlformats.org/officeDocument/2006/relationships/image" Target="../media/image44.jpeg"/><Relationship Id="rId1" Type="http://schemas.openxmlformats.org/officeDocument/2006/relationships/slideLayout" Target="../slideLayouts/slideLayout.xml"/></Relationships>
</file>

<file path=ppt/slides/_rels/slide42.xml.rels>&#65279;<?xml version="1.0" encoding="UTF-8" standalone="yes"?>
<Relationships xmlns="http://schemas.openxmlformats.org/package/2006/relationships"><Relationship Id="rPictId0" Type="http://schemas.openxmlformats.org/officeDocument/2006/relationships/image" Target="../media/image45.jpeg"/><Relationship Id="rPictId1" Type="http://schemas.openxmlformats.org/officeDocument/2006/relationships/image" Target="../media/image46.jpeg"/><Relationship Id="rPictId2" Type="http://schemas.openxmlformats.org/officeDocument/2006/relationships/image" Target="../media/image47.jpeg"/><Relationship Id="rId1" Type="http://schemas.openxmlformats.org/officeDocument/2006/relationships/slideLayout" Target="../slideLayouts/slideLayout.xml"/></Relationships>
</file>

<file path=ppt/slides/_rels/slide43.xml.rels>&#65279;<?xml version="1.0" encoding="UTF-8" standalone="yes"?>
<Relationships xmlns="http://schemas.openxmlformats.org/package/2006/relationships"><Relationship Id="rPictId0" Type="http://schemas.openxmlformats.org/officeDocument/2006/relationships/image" Target="../media/image48.jpeg"/><Relationship Id="rPictId1" Type="http://schemas.openxmlformats.org/officeDocument/2006/relationships/image" Target="../media/image49.jpeg"/><Relationship Id="rPictId2" Type="http://schemas.openxmlformats.org/officeDocument/2006/relationships/image" Target="../media/image50.jpeg"/><Relationship Id="rId1" Type="http://schemas.openxmlformats.org/officeDocument/2006/relationships/slideLayout" Target="../slideLayouts/slideLayout.xml"/></Relationships>
</file>

<file path=ppt/slides/_rels/slide44.xml.rels>&#65279;<?xml version="1.0" encoding="UTF-8" standalone="yes"?>
<Relationships xmlns="http://schemas.openxmlformats.org/package/2006/relationships"><Relationship Id="rPictId0" Type="http://schemas.openxmlformats.org/officeDocument/2006/relationships/image" Target="../media/image51.jpeg"/><Relationship Id="rId1" Type="http://schemas.openxmlformats.org/officeDocument/2006/relationships/slideLayout" Target="../slideLayouts/slideLayout.xml"/></Relationships>
</file>

<file path=ppt/slides/_rels/slide45.xml.rels>&#65279;<?xml version="1.0" encoding="UTF-8" standalone="yes"?>
<Relationships xmlns="http://schemas.openxmlformats.org/package/2006/relationships"><Relationship Id="rPictId0" Type="http://schemas.openxmlformats.org/officeDocument/2006/relationships/image" Target="../media/image52.jpeg"/><Relationship Id="rId1" Type="http://schemas.openxmlformats.org/officeDocument/2006/relationships/slideLayout" Target="../slideLayouts/slideLayout.xml"/></Relationships>
</file>

<file path=ppt/slides/_rels/slide46.xml.rels>&#65279;<?xml version="1.0" encoding="UTF-8" standalone="yes"?>
<Relationships xmlns="http://schemas.openxmlformats.org/package/2006/relationships"><Relationship Id="rPictId0" Type="http://schemas.openxmlformats.org/officeDocument/2006/relationships/image" Target="../media/image53.jpeg"/><Relationship Id="rPictId1" Type="http://schemas.openxmlformats.org/officeDocument/2006/relationships/image" Target="../media/image54.jpeg"/><Relationship Id="rPictId2" Type="http://schemas.openxmlformats.org/officeDocument/2006/relationships/image" Target="../media/image55.jpeg"/><Relationship Id="rPictId3" Type="http://schemas.openxmlformats.org/officeDocument/2006/relationships/image" Target="../media/image56.jpeg"/><Relationship Id="rPictId4" Type="http://schemas.openxmlformats.org/officeDocument/2006/relationships/image" Target="../media/image57.jpeg"/><Relationship Id="rPictId5" Type="http://schemas.openxmlformats.org/officeDocument/2006/relationships/image" Target="../media/image58.jpeg"/><Relationship Id="rPictId6" Type="http://schemas.openxmlformats.org/officeDocument/2006/relationships/image" Target="../media/image59.jpeg"/><Relationship Id="rPictId7" Type="http://schemas.openxmlformats.org/officeDocument/2006/relationships/image" Target="../media/image60.jpeg"/><Relationship Id="rPictId8" Type="http://schemas.openxmlformats.org/officeDocument/2006/relationships/image" Target="../media/image61.jpeg"/><Relationship Id="rId1" Type="http://schemas.openxmlformats.org/officeDocument/2006/relationships/slideLayout" Target="../slideLayouts/slideLayout.xml"/></Relationships>
</file>

<file path=ppt/slides/_rels/slide47.xml.rels>&#65279;<?xml version="1.0" encoding="UTF-8" standalone="yes"?>
<Relationships xmlns="http://schemas.openxmlformats.org/package/2006/relationships"><Relationship Id="rPictId0" Type="http://schemas.openxmlformats.org/officeDocument/2006/relationships/image" Target="../media/image62.jpeg"/><Relationship Id="rId1" Type="http://schemas.openxmlformats.org/officeDocument/2006/relationships/slideLayout" Target="../slideLayouts/slideLayout.xml"/></Relationships>
</file>

<file path=ppt/slides/_rels/slide48.xml.rels>&#65279;<?xml version="1.0" encoding="UTF-8" standalone="yes"?>
<Relationships xmlns="http://schemas.openxmlformats.org/package/2006/relationships"><Relationship Id="rPictId0" Type="http://schemas.openxmlformats.org/officeDocument/2006/relationships/image" Target="../media/image63.jpeg"/><Relationship Id="rId1" Type="http://schemas.openxmlformats.org/officeDocument/2006/relationships/slideLayout" Target="../slideLayouts/slideLayout.xml"/></Relationships>
</file>

<file path=ppt/slides/_rels/slide49.xml.rels>&#65279;<?xml version="1.0" encoding="UTF-8" standalone="yes"?>
<Relationships xmlns="http://schemas.openxmlformats.org/package/2006/relationships"><Relationship Id="rPictId0" Type="http://schemas.openxmlformats.org/officeDocument/2006/relationships/image" Target="../media/image64.jpeg"/><Relationship Id="rPictId1" Type="http://schemas.openxmlformats.org/officeDocument/2006/relationships/image" Target="../media/image65.jpeg"/><Relationship Id="rPictId2" Type="http://schemas.openxmlformats.org/officeDocument/2006/relationships/image" Target="../media/image66.jpeg"/><Relationship Id="rId1" Type="http://schemas.openxmlformats.org/officeDocument/2006/relationships/slideLayout" Target="../slideLayouts/slideLayout.xml"/></Relationships>
</file>

<file path=ppt/slides/_rels/slide5.xml.rels>&#65279;<?xml version="1.0" encoding="UTF-8" standalone="yes"?>
<Relationships xmlns="http://schemas.openxmlformats.org/package/2006/relationships"><Relationship Id="rPictId0" Type="http://schemas.openxmlformats.org/officeDocument/2006/relationships/image" Target="../media/image7.jpeg"/><Relationship Id="rId1" Type="http://schemas.openxmlformats.org/officeDocument/2006/relationships/slideLayout" Target="../slideLayouts/slideLayout.xml"/></Relationships>
</file>

<file path=ppt/slides/_rels/slide50.xml.rels>&#65279;<?xml version="1.0" encoding="UTF-8" standalone="yes"?>
<Relationships xmlns="http://schemas.openxmlformats.org/package/2006/relationships"><Relationship Id="rPictId0" Type="http://schemas.openxmlformats.org/officeDocument/2006/relationships/image" Target="../media/image67.jpeg"/><Relationship Id="rPictId1" Type="http://schemas.openxmlformats.org/officeDocument/2006/relationships/image" Target="../media/image68.jpeg"/><Relationship Id="rPictId2" Type="http://schemas.openxmlformats.org/officeDocument/2006/relationships/image" Target="../media/image69.jpeg"/><Relationship Id="rPictId3" Type="http://schemas.openxmlformats.org/officeDocument/2006/relationships/image" Target="../media/image70.jpeg"/><Relationship Id="rId1" Type="http://schemas.openxmlformats.org/officeDocument/2006/relationships/slideLayout" Target="../slideLayouts/slideLayout.xml"/></Relationships>
</file>

<file path=ppt/slides/_rels/slide51.xml.rels>&#65279;<?xml version="1.0" encoding="UTF-8" standalone="yes"?>
<Relationships xmlns="http://schemas.openxmlformats.org/package/2006/relationships"><Relationship Id="rPictId0" Type="http://schemas.openxmlformats.org/officeDocument/2006/relationships/image" Target="../media/image71.jpeg"/><Relationship Id="rPictId1" Type="http://schemas.openxmlformats.org/officeDocument/2006/relationships/image" Target="../media/image72.jpeg"/><Relationship Id="rId1" Type="http://schemas.openxmlformats.org/officeDocument/2006/relationships/slideLayout" Target="../slideLayouts/slideLayout.xml"/></Relationships>
</file>

<file path=ppt/slides/_rels/slide52.xml.rels>&#65279;<?xml version="1.0" encoding="UTF-8" standalone="yes"?>
<Relationships xmlns="http://schemas.openxmlformats.org/package/2006/relationships"><Relationship Id="rPictId0" Type="http://schemas.openxmlformats.org/officeDocument/2006/relationships/image" Target="../media/image73.jpeg"/><Relationship Id="rId1" Type="http://schemas.openxmlformats.org/officeDocument/2006/relationships/slideLayout" Target="../slideLayouts/slideLayout.xml"/></Relationships>
</file>

<file path=ppt/slides/_rels/slide53.xml.rels>&#65279;<?xml version="1.0" encoding="UTF-8" standalone="yes"?>
<Relationships xmlns="http://schemas.openxmlformats.org/package/2006/relationships"><Relationship Id="rPictId0" Type="http://schemas.openxmlformats.org/officeDocument/2006/relationships/image" Target="../media/image74.jpeg"/><Relationship Id="rId1" Type="http://schemas.openxmlformats.org/officeDocument/2006/relationships/slideLayout" Target="../slideLayouts/slideLayout.xml"/></Relationships>
</file>

<file path=ppt/slides/_rels/slide54.xml.rels>&#65279;<?xml version="1.0" encoding="UTF-8" standalone="yes"?>
<Relationships xmlns="http://schemas.openxmlformats.org/package/2006/relationships"><Relationship Id="rPictId0" Type="http://schemas.openxmlformats.org/officeDocument/2006/relationships/image" Target="../media/image75.jpeg"/><Relationship Id="rId1" Type="http://schemas.openxmlformats.org/officeDocument/2006/relationships/slideLayout" Target="../slideLayouts/slideLayout.xml"/></Relationships>
</file>

<file path=ppt/slides/_rels/slide55.xml.rels>&#65279;<?xml version="1.0" encoding="UTF-8" standalone="yes"?>
<Relationships xmlns="http://schemas.openxmlformats.org/package/2006/relationships"><Relationship Id="rPictId0" Type="http://schemas.openxmlformats.org/officeDocument/2006/relationships/image" Target="../media/image76.jpeg"/><Relationship Id="rId1" Type="http://schemas.openxmlformats.org/officeDocument/2006/relationships/slideLayout" Target="../slideLayouts/slideLayout.xml"/></Relationships>
</file>

<file path=ppt/slides/_rels/slide56.xml.rels>&#65279;<?xml version="1.0" encoding="UTF-8" standalone="yes"?>
<Relationships xmlns="http://schemas.openxmlformats.org/package/2006/relationships"><Relationship Id="rPictId0" Type="http://schemas.openxmlformats.org/officeDocument/2006/relationships/image" Target="../media/image77.jpeg"/><Relationship Id="rId1" Type="http://schemas.openxmlformats.org/officeDocument/2006/relationships/slideLayout" Target="../slideLayouts/slideLayout.xml"/></Relationships>
</file>

<file path=ppt/slides/_rels/slide57.xml.rels>&#65279;<?xml version="1.0" encoding="UTF-8" standalone="yes"?>
<Relationships xmlns="http://schemas.openxmlformats.org/package/2006/relationships"><Relationship Id="rPictId0" Type="http://schemas.openxmlformats.org/officeDocument/2006/relationships/image" Target="../media/image78.jpeg"/><Relationship Id="rId1" Type="http://schemas.openxmlformats.org/officeDocument/2006/relationships/slideLayout" Target="../slideLayouts/slideLayout.xml"/></Relationships>
</file>

<file path=ppt/slides/_rels/slide58.xml.rels>&#65279;<?xml version="1.0" encoding="UTF-8" standalone="yes"?>
<Relationships xmlns="http://schemas.openxmlformats.org/package/2006/relationships"><Relationship Id="rPictId0" Type="http://schemas.openxmlformats.org/officeDocument/2006/relationships/image" Target="../media/image79.jpeg"/><Relationship Id="rId1" Type="http://schemas.openxmlformats.org/officeDocument/2006/relationships/slideLayout" Target="../slideLayouts/slideLayout.xml"/></Relationships>
</file>

<file path=ppt/slides/_rels/slide59.xml.rels>&#65279;<?xml version="1.0" encoding="UTF-8" standalone="yes"?>
<Relationships xmlns="http://schemas.openxmlformats.org/package/2006/relationships"><Relationship Id="rPictId0" Type="http://schemas.openxmlformats.org/officeDocument/2006/relationships/image" Target="../media/image80.jpeg"/><Relationship Id="rId1" Type="http://schemas.openxmlformats.org/officeDocument/2006/relationships/slideLayout" Target="../slideLayouts/slideLayout.xml"/></Relationships>
</file>

<file path=ppt/slides/_rels/slide6.xml.rels>&#65279;<?xml version="1.0" encoding="UTF-8" standalone="yes"?>
<Relationships xmlns="http://schemas.openxmlformats.org/package/2006/relationships"><Relationship Id="rPictId0" Type="http://schemas.openxmlformats.org/officeDocument/2006/relationships/image" Target="../media/image8.jpeg"/><Relationship Id="rId1" Type="http://schemas.openxmlformats.org/officeDocument/2006/relationships/slideLayout" Target="../slideLayouts/slideLayout.xml"/></Relationships>
</file>

<file path=ppt/slides/_rels/slide60.xml.rels>&#65279;<?xml version="1.0" encoding="UTF-8" standalone="yes"?>
<Relationships xmlns="http://schemas.openxmlformats.org/package/2006/relationships"><Relationship Id="rPictId0" Type="http://schemas.openxmlformats.org/officeDocument/2006/relationships/image" Target="../media/image81.jpeg"/><Relationship Id="rId1" Type="http://schemas.openxmlformats.org/officeDocument/2006/relationships/slideLayout" Target="../slideLayouts/slideLayout.xml"/></Relationships>
</file>

<file path=ppt/slides/_rels/slide61.xml.rels>&#65279;<?xml version="1.0" encoding="UTF-8" standalone="yes"?>
<Relationships xmlns="http://schemas.openxmlformats.org/package/2006/relationships"><Relationship Id="rPictId0" Type="http://schemas.openxmlformats.org/officeDocument/2006/relationships/image" Target="../media/image82.jpeg"/><Relationship Id="rId1" Type="http://schemas.openxmlformats.org/officeDocument/2006/relationships/slideLayout" Target="../slideLayouts/slideLayout.xml"/></Relationships>
</file>

<file path=ppt/slides/_rels/slide62.xml.rels>&#65279;<?xml version="1.0" encoding="UTF-8" standalone="yes"?>
<Relationships xmlns="http://schemas.openxmlformats.org/package/2006/relationships"><Relationship Id="rPictId0" Type="http://schemas.openxmlformats.org/officeDocument/2006/relationships/image" Target="../media/image83.jpeg"/><Relationship Id="rId1" Type="http://schemas.openxmlformats.org/officeDocument/2006/relationships/slideLayout" Target="../slideLayouts/slideLayout.xml"/></Relationships>
</file>

<file path=ppt/slides/_rels/slide63.xml.rels>&#65279;<?xml version="1.0" encoding="UTF-8" standalone="yes"?>
<Relationships xmlns="http://schemas.openxmlformats.org/package/2006/relationships"><Relationship Id="rPictId0" Type="http://schemas.openxmlformats.org/officeDocument/2006/relationships/image" Target="../media/image84.jpeg"/><Relationship Id="rId1" Type="http://schemas.openxmlformats.org/officeDocument/2006/relationships/slideLayout" Target="../slideLayouts/slideLayout.xml"/></Relationships>
</file>

<file path=ppt/slides/_rels/slide64.xml.rels>&#65279;<?xml version="1.0" encoding="UTF-8" standalone="yes"?>
<Relationships xmlns="http://schemas.openxmlformats.org/package/2006/relationships"><Relationship Id="rPictId0" Type="http://schemas.openxmlformats.org/officeDocument/2006/relationships/image" Target="../media/image85.jpeg"/><Relationship Id="rId1" Type="http://schemas.openxmlformats.org/officeDocument/2006/relationships/slideLayout" Target="../slideLayouts/slideLayout.xml"/></Relationships>
</file>

<file path=ppt/slides/_rels/slide65.xml.rels>&#65279;<?xml version="1.0" encoding="UTF-8" standalone="yes"?>
<Relationships xmlns="http://schemas.openxmlformats.org/package/2006/relationships"><Relationship Id="rPictId0" Type="http://schemas.openxmlformats.org/officeDocument/2006/relationships/image" Target="../media/image86.jpeg"/><Relationship Id="rId1" Type="http://schemas.openxmlformats.org/officeDocument/2006/relationships/slideLayout" Target="../slideLayouts/slideLayout.xml"/></Relationships>
</file>

<file path=ppt/slides/_rels/slide66.xml.rels>&#65279;<?xml version="1.0" encoding="UTF-8" standalone="yes"?>
<Relationships xmlns="http://schemas.openxmlformats.org/package/2006/relationships"><Relationship Id="rPictId0" Type="http://schemas.openxmlformats.org/officeDocument/2006/relationships/image" Target="../media/image87.jpeg"/><Relationship Id="rId1" Type="http://schemas.openxmlformats.org/officeDocument/2006/relationships/slideLayout" Target="../slideLayouts/slideLayout.xml"/></Relationships>
</file>

<file path=ppt/slides/_rels/slide67.xml.rels>&#65279;<?xml version="1.0" encoding="UTF-8" standalone="yes"?>
<Relationships xmlns="http://schemas.openxmlformats.org/package/2006/relationships"><Relationship Id="rPictId0" Type="http://schemas.openxmlformats.org/officeDocument/2006/relationships/image" Target="../media/image88.jpeg"/><Relationship Id="rId1" Type="http://schemas.openxmlformats.org/officeDocument/2006/relationships/slideLayout" Target="../slideLayouts/slideLayout.xml"/></Relationships>
</file>

<file path=ppt/slides/_rels/slide68.xml.rels>&#65279;<?xml version="1.0" encoding="UTF-8" standalone="yes"?>
<Relationships xmlns="http://schemas.openxmlformats.org/package/2006/relationships"><Relationship Id="rPictId0" Type="http://schemas.openxmlformats.org/officeDocument/2006/relationships/image" Target="../media/image89.jpeg"/><Relationship Id="rId1" Type="http://schemas.openxmlformats.org/officeDocument/2006/relationships/slideLayout" Target="../slideLayouts/slideLayout.xml"/></Relationships>
</file>

<file path=ppt/slides/_rels/slide69.xml.rels>&#65279;<?xml version="1.0" encoding="UTF-8" standalone="yes"?>
<Relationships xmlns="http://schemas.openxmlformats.org/package/2006/relationships"><Relationship Id="rPictId0" Type="http://schemas.openxmlformats.org/officeDocument/2006/relationships/image" Target="../media/image90.jpeg"/><Relationship Id="rId1" Type="http://schemas.openxmlformats.org/officeDocument/2006/relationships/slideLayout" Target="../slideLayouts/slideLayout.xml"/></Relationships>
</file>

<file path=ppt/slides/_rels/slide7.xml.rels>&#65279;<?xml version="1.0" encoding="UTF-8" standalone="yes"?>
<Relationships xmlns="http://schemas.openxmlformats.org/package/2006/relationships"><Relationship Id="rPictId0" Type="http://schemas.openxmlformats.org/officeDocument/2006/relationships/image" Target="../media/image9.jpeg"/><Relationship Id="rId1" Type="http://schemas.openxmlformats.org/officeDocument/2006/relationships/slideLayout" Target="../slideLayouts/slideLayout.xml"/></Relationships>
</file>

<file path=ppt/slides/_rels/slide70.xml.rels>&#65279;<?xml version="1.0" encoding="UTF-8" standalone="yes"?>
<Relationships xmlns="http://schemas.openxmlformats.org/package/2006/relationships"><Relationship Id="rPictId0" Type="http://schemas.openxmlformats.org/officeDocument/2006/relationships/image" Target="../media/image91.jpeg"/><Relationship Id="rPictId1" Type="http://schemas.openxmlformats.org/officeDocument/2006/relationships/image" Target="../media/image92.jpeg"/><Relationship Id="rPictId2" Type="http://schemas.openxmlformats.org/officeDocument/2006/relationships/image" Target="../media/image93.jpeg"/><Relationship Id="rPictId3" Type="http://schemas.openxmlformats.org/officeDocument/2006/relationships/image" Target="../media/image94.jpeg"/><Relationship Id="rId1" Type="http://schemas.openxmlformats.org/officeDocument/2006/relationships/slideLayout" Target="../slideLayouts/slideLayout.xml"/></Relationships>
</file>

<file path=ppt/slides/_rels/slide71.xml.rels>&#65279;<?xml version="1.0" encoding="UTF-8" standalone="yes"?>
<Relationships xmlns="http://schemas.openxmlformats.org/package/2006/relationships"><Relationship Id="rPictId0" Type="http://schemas.openxmlformats.org/officeDocument/2006/relationships/image" Target="../media/image95.jpeg"/><Relationship Id="rPictId1" Type="http://schemas.openxmlformats.org/officeDocument/2006/relationships/image" Target="../media/image96.jpeg"/><Relationship Id="rPictId2" Type="http://schemas.openxmlformats.org/officeDocument/2006/relationships/image" Target="../media/image97.jpeg"/><Relationship Id="rId1" Type="http://schemas.openxmlformats.org/officeDocument/2006/relationships/slideLayout" Target="../slideLayouts/slideLayout.xml"/></Relationships>
</file>

<file path=ppt/slides/_rels/slide72.xml.rels>&#65279;<?xml version="1.0" encoding="UTF-8" standalone="yes"?>
<Relationships xmlns="http://schemas.openxmlformats.org/package/2006/relationships"><Relationship Id="rPictId0" Type="http://schemas.openxmlformats.org/officeDocument/2006/relationships/image" Target="../media/image98.jpeg"/><Relationship Id="rId1" Type="http://schemas.openxmlformats.org/officeDocument/2006/relationships/slideLayout" Target="../slideLayouts/slideLayout.xml"/></Relationships>
</file>

<file path=ppt/slides/_rels/slide73.xml.rels>&#65279;<?xml version="1.0" encoding="UTF-8" standalone="yes"?>
<Relationships xmlns="http://schemas.openxmlformats.org/package/2006/relationships"><Relationship Id="rPictId0" Type="http://schemas.openxmlformats.org/officeDocument/2006/relationships/image" Target="../media/image99.jpeg"/><Relationship Id="rId1" Type="http://schemas.openxmlformats.org/officeDocument/2006/relationships/slideLayout" Target="../slideLayouts/slideLayout.xml"/></Relationships>
</file>

<file path=ppt/slides/_rels/slide74.xml.rels>&#65279;<?xml version="1.0" encoding="UTF-8" standalone="yes"?>
<Relationships xmlns="http://schemas.openxmlformats.org/package/2006/relationships"><Relationship Id="rPictId0" Type="http://schemas.openxmlformats.org/officeDocument/2006/relationships/image" Target="../media/image100.jpeg"/><Relationship Id="rId1" Type="http://schemas.openxmlformats.org/officeDocument/2006/relationships/slideLayout" Target="../slideLayouts/slideLayout.xml"/></Relationships>
</file>

<file path=ppt/slides/_rels/slide75.xml.rels>&#65279;<?xml version="1.0" encoding="UTF-8" standalone="yes"?>
<Relationships xmlns="http://schemas.openxmlformats.org/package/2006/relationships"><Relationship Id="rPictId0" Type="http://schemas.openxmlformats.org/officeDocument/2006/relationships/image" Target="../media/image101.jpeg"/><Relationship Id="rId1" Type="http://schemas.openxmlformats.org/officeDocument/2006/relationships/slideLayout" Target="../slideLayouts/slideLayout.xml"/></Relationships>
</file>

<file path=ppt/slides/_rels/slide76.xml.rels>&#65279;<?xml version="1.0" encoding="UTF-8" standalone="yes"?>
<Relationships xmlns="http://schemas.openxmlformats.org/package/2006/relationships"><Relationship Id="rPictId0" Type="http://schemas.openxmlformats.org/officeDocument/2006/relationships/image" Target="../media/image102.jpeg"/><Relationship Id="rId1" Type="http://schemas.openxmlformats.org/officeDocument/2006/relationships/slideLayout" Target="../slideLayouts/slideLayout.xml"/></Relationships>
</file>

<file path=ppt/slides/_rels/slide77.xml.rels>&#65279;<?xml version="1.0" encoding="UTF-8" standalone="yes"?>
<Relationships xmlns="http://schemas.openxmlformats.org/package/2006/relationships"><Relationship Id="rPictId0" Type="http://schemas.openxmlformats.org/officeDocument/2006/relationships/image" Target="../media/image103.jpeg"/><Relationship Id="rId1" Type="http://schemas.openxmlformats.org/officeDocument/2006/relationships/slideLayout" Target="../slideLayouts/slideLayout.xml"/></Relationships>
</file>

<file path=ppt/slides/_rels/slide78.xml.rels>&#65279;<?xml version="1.0" encoding="UTF-8" standalone="yes"?>
<Relationships xmlns="http://schemas.openxmlformats.org/package/2006/relationships"><Relationship Id="rPictId0" Type="http://schemas.openxmlformats.org/officeDocument/2006/relationships/image" Target="../media/image104.jpeg"/><Relationship Id="rId1" Type="http://schemas.openxmlformats.org/officeDocument/2006/relationships/slideLayout" Target="../slideLayouts/slideLayout.xml"/></Relationships>
</file>

<file path=ppt/slides/_rels/slide79.xml.rels>&#65279;<?xml version="1.0" encoding="UTF-8" standalone="yes"?>
<Relationships xmlns="http://schemas.openxmlformats.org/package/2006/relationships"><Relationship Id="rPictId0" Type="http://schemas.openxmlformats.org/officeDocument/2006/relationships/image" Target="../media/image105.jpeg"/><Relationship Id="rId1" Type="http://schemas.openxmlformats.org/officeDocument/2006/relationships/slideLayout" Target="../slideLayouts/slideLayout.xml"/></Relationships>
</file>

<file path=ppt/slides/_rels/slide8.xml.rels>&#65279;<?xml version="1.0" encoding="UTF-8" standalone="yes"?>
<Relationships xmlns="http://schemas.openxmlformats.org/package/2006/relationships"><Relationship Id="rPictId0" Type="http://schemas.openxmlformats.org/officeDocument/2006/relationships/image" Target="../media/image10.jpeg"/><Relationship Id="rId1" Type="http://schemas.openxmlformats.org/officeDocument/2006/relationships/slideLayout" Target="../slideLayouts/slideLayout.xml"/></Relationships>
</file>

<file path=ppt/slides/_rels/slide80.xml.rels>&#65279;<?xml version="1.0" encoding="UTF-8" standalone="yes"?>
<Relationships xmlns="http://schemas.openxmlformats.org/package/2006/relationships"><Relationship Id="rPictId0" Type="http://schemas.openxmlformats.org/officeDocument/2006/relationships/image" Target="../media/image106.jpeg"/><Relationship Id="rId1" Type="http://schemas.openxmlformats.org/officeDocument/2006/relationships/slideLayout" Target="../slideLayouts/slideLayout.xml"/></Relationships>
</file>

<file path=ppt/slides/_rels/slide81.xml.rels>&#65279;<?xml version="1.0" encoding="UTF-8" standalone="yes"?>
<Relationships xmlns="http://schemas.openxmlformats.org/package/2006/relationships"><Relationship Id="rPictId0" Type="http://schemas.openxmlformats.org/officeDocument/2006/relationships/image" Target="../media/image107.jpeg"/><Relationship Id="rPictId1" Type="http://schemas.openxmlformats.org/officeDocument/2006/relationships/image" Target="../media/image108.jpeg"/><Relationship Id="rId1" Type="http://schemas.openxmlformats.org/officeDocument/2006/relationships/slideLayout" Target="../slideLayouts/slideLayout.xml"/></Relationships>
</file>

<file path=ppt/slides/_rels/slide82.xml.rels>&#65279;<?xml version="1.0" encoding="UTF-8" standalone="yes"?>
<Relationships xmlns="http://schemas.openxmlformats.org/package/2006/relationships"><Relationship Id="rPictId0" Type="http://schemas.openxmlformats.org/officeDocument/2006/relationships/image" Target="../media/image109.jpeg"/><Relationship Id="rPictId1" Type="http://schemas.openxmlformats.org/officeDocument/2006/relationships/image" Target="../media/image110.jpeg"/><Relationship Id="rPictId2" Type="http://schemas.openxmlformats.org/officeDocument/2006/relationships/image" Target="../media/image111.jpeg"/><Relationship Id="rId1" Type="http://schemas.openxmlformats.org/officeDocument/2006/relationships/slideLayout" Target="../slideLayouts/slideLayout.xml"/></Relationships>
</file>

<file path=ppt/slides/_rels/slide83.xml.rels>&#65279;<?xml version="1.0" encoding="UTF-8" standalone="yes"?>
<Relationships xmlns="http://schemas.openxmlformats.org/package/2006/relationships"><Relationship Id="rPictId0" Type="http://schemas.openxmlformats.org/officeDocument/2006/relationships/image" Target="../media/image112.jpeg"/><Relationship Id="rId1" Type="http://schemas.openxmlformats.org/officeDocument/2006/relationships/slideLayout" Target="../slideLayouts/slideLayout.xml"/></Relationships>
</file>

<file path=ppt/slides/_rels/slide84.xml.rels>&#65279;<?xml version="1.0" encoding="UTF-8" standalone="yes"?>
<Relationships xmlns="http://schemas.openxmlformats.org/package/2006/relationships"><Relationship Id="rPictId0" Type="http://schemas.openxmlformats.org/officeDocument/2006/relationships/image" Target="../media/image113.jpeg"/><Relationship Id="rPictId1" Type="http://schemas.openxmlformats.org/officeDocument/2006/relationships/image" Target="../media/image114.jpeg"/><Relationship Id="rPictId2" Type="http://schemas.openxmlformats.org/officeDocument/2006/relationships/image" Target="../media/image115.jpeg"/><Relationship Id="rPictId3" Type="http://schemas.openxmlformats.org/officeDocument/2006/relationships/image" Target="../media/image116.jpeg"/><Relationship Id="rPictId4" Type="http://schemas.openxmlformats.org/officeDocument/2006/relationships/image" Target="../media/image117.jpeg"/><Relationship Id="rPictId5" Type="http://schemas.openxmlformats.org/officeDocument/2006/relationships/image" Target="../media/image118.jpeg"/><Relationship Id="rId1" Type="http://schemas.openxmlformats.org/officeDocument/2006/relationships/slideLayout" Target="../slideLayouts/slideLayout.xml"/></Relationships>
</file>

<file path=ppt/slides/_rels/slide85.xml.rels>&#65279;<?xml version="1.0" encoding="UTF-8" standalone="yes"?>
<Relationships xmlns="http://schemas.openxmlformats.org/package/2006/relationships"><Relationship Id="rPictId0" Type="http://schemas.openxmlformats.org/officeDocument/2006/relationships/image" Target="../media/image119.jpeg"/><Relationship Id="rId1" Type="http://schemas.openxmlformats.org/officeDocument/2006/relationships/slideLayout" Target="../slideLayouts/slideLayout.xml"/></Relationships>
</file>

<file path=ppt/slides/_rels/slide86.xml.rels>&#65279;<?xml version="1.0" encoding="UTF-8" standalone="yes"?>
<Relationships xmlns="http://schemas.openxmlformats.org/package/2006/relationships"><Relationship Id="rPictId0" Type="http://schemas.openxmlformats.org/officeDocument/2006/relationships/image" Target="../media/image120.jpeg"/><Relationship Id="rId1" Type="http://schemas.openxmlformats.org/officeDocument/2006/relationships/slideLayout" Target="../slideLayouts/slideLayout.xml"/></Relationships>
</file>

<file path=ppt/slides/_rels/slide87.xml.rels>&#65279;<?xml version="1.0" encoding="UTF-8" standalone="yes"?>
<Relationships xmlns="http://schemas.openxmlformats.org/package/2006/relationships"><Relationship Id="rPictId0" Type="http://schemas.openxmlformats.org/officeDocument/2006/relationships/image" Target="../media/image121.jpeg"/><Relationship Id="rId1" Type="http://schemas.openxmlformats.org/officeDocument/2006/relationships/slideLayout" Target="../slideLayouts/slideLayout.xml"/></Relationships>
</file>

<file path=ppt/slides/_rels/slide88.xml.rels>&#65279;<?xml version="1.0" encoding="UTF-8" standalone="yes"?>
<Relationships xmlns="http://schemas.openxmlformats.org/package/2006/relationships"><Relationship Id="rPictId0" Type="http://schemas.openxmlformats.org/officeDocument/2006/relationships/image" Target="../media/image122.jpeg"/><Relationship Id="rId1" Type="http://schemas.openxmlformats.org/officeDocument/2006/relationships/slideLayout" Target="../slideLayouts/slideLayout.xml"/></Relationships>
</file>

<file path=ppt/slides/_rels/slide89.xml.rels>&#65279;<?xml version="1.0" encoding="UTF-8" standalone="yes"?>
<Relationships xmlns="http://schemas.openxmlformats.org/package/2006/relationships"><Relationship Id="rPictId0" Type="http://schemas.openxmlformats.org/officeDocument/2006/relationships/image" Target="../media/image123.jpeg"/><Relationship Id="rId1" Type="http://schemas.openxmlformats.org/officeDocument/2006/relationships/slideLayout" Target="../slideLayouts/slideLayout.xml"/></Relationships>
</file>

<file path=ppt/slides/_rels/slide9.xml.rels>&#65279;<?xml version="1.0" encoding="UTF-8" standalone="yes"?>
<Relationships xmlns="http://schemas.openxmlformats.org/package/2006/relationships"><Relationship Id="rPictId0" Type="http://schemas.openxmlformats.org/officeDocument/2006/relationships/image" Target="../media/image11.jpeg"/><Relationship Id="rId1" Type="http://schemas.openxmlformats.org/officeDocument/2006/relationships/slideLayout" Target="../slideLayouts/slideLayout.xml"/></Relationships>
</file>

<file path=ppt/slides/_rels/slide90.xml.rels>&#65279;<?xml version="1.0" encoding="UTF-8" standalone="yes"?>
<Relationships xmlns="http://schemas.openxmlformats.org/package/2006/relationships"><Relationship Id="rPictId0" Type="http://schemas.openxmlformats.org/officeDocument/2006/relationships/image" Target="../media/image124.jpeg"/><Relationship Id="rPictId1" Type="http://schemas.openxmlformats.org/officeDocument/2006/relationships/image" Target="../media/image125.jpeg"/><Relationship Id="rPictId2" Type="http://schemas.openxmlformats.org/officeDocument/2006/relationships/image" Target="../media/image126.jpeg"/><Relationship Id="rId1" Type="http://schemas.openxmlformats.org/officeDocument/2006/relationships/slideLayout" Target="../slideLayouts/slideLayout.xml"/></Relationships>
</file>

<file path=ppt/slides/_rels/slide91.xml.rels>&#65279;<?xml version="1.0" encoding="UTF-8" standalone="yes"?>
<Relationships xmlns="http://schemas.openxmlformats.org/package/2006/relationships"><Relationship Id="rPictId0" Type="http://schemas.openxmlformats.org/officeDocument/2006/relationships/image" Target="../media/image127.jpeg"/><Relationship Id="rPictId1" Type="http://schemas.openxmlformats.org/officeDocument/2006/relationships/image" Target="../media/image128.jpeg"/><Relationship Id="rId1" Type="http://schemas.openxmlformats.org/officeDocument/2006/relationships/slideLayout" Target="../slideLayouts/slideLayout.xml"/></Relationships>
</file>

<file path=ppt/slides/_rels/slide92.xml.rels>&#65279;<?xml version="1.0" encoding="UTF-8" standalone="yes"?>
<Relationships xmlns="http://schemas.openxmlformats.org/package/2006/relationships"><Relationship Id="rPictId0" Type="http://schemas.openxmlformats.org/officeDocument/2006/relationships/image" Target="../media/image129.jpeg"/><Relationship Id="rPictId1" Type="http://schemas.openxmlformats.org/officeDocument/2006/relationships/image" Target="../media/image130.jpeg"/><Relationship Id="rPictId2" Type="http://schemas.openxmlformats.org/officeDocument/2006/relationships/image" Target="../media/image131.jpeg"/><Relationship Id="rId1" Type="http://schemas.openxmlformats.org/officeDocument/2006/relationships/slideLayout" Target="../slideLayouts/slideLayout.xml"/></Relationships>
</file>

<file path=ppt/slides/_rels/slide93.xml.rels>&#65279;<?xml version="1.0" encoding="UTF-8" standalone="yes"?>
<Relationships xmlns="http://schemas.openxmlformats.org/package/2006/relationships"><Relationship Id="rPictId0" Type="http://schemas.openxmlformats.org/officeDocument/2006/relationships/image" Target="../media/image132.jpeg"/><Relationship Id="rPictId1" Type="http://schemas.openxmlformats.org/officeDocument/2006/relationships/image" Target="../media/image133.jpeg"/><Relationship Id="rPictId2" Type="http://schemas.openxmlformats.org/officeDocument/2006/relationships/image" Target="../media/image134.jpeg"/><Relationship Id="rPictId3" Type="http://schemas.openxmlformats.org/officeDocument/2006/relationships/image" Target="../media/image135.jpeg"/><Relationship Id="rPictId4" Type="http://schemas.openxmlformats.org/officeDocument/2006/relationships/image" Target="../media/image136.jpeg"/><Relationship Id="rPictId5" Type="http://schemas.openxmlformats.org/officeDocument/2006/relationships/image" Target="../media/image137.jpeg"/><Relationship Id="rPictId6" Type="http://schemas.openxmlformats.org/officeDocument/2006/relationships/image" Target="../media/image138.jpeg"/><Relationship Id="rPictId7" Type="http://schemas.openxmlformats.org/officeDocument/2006/relationships/image" Target="../media/image139.jpeg"/><Relationship Id="rPictId8" Type="http://schemas.openxmlformats.org/officeDocument/2006/relationships/image" Target="../media/image140.jpeg"/><Relationship Id="rPictId9" Type="http://schemas.openxmlformats.org/officeDocument/2006/relationships/image" Target="../media/image141.jpeg"/><Relationship Id="rId1" Type="http://schemas.openxmlformats.org/officeDocument/2006/relationships/slideLayout" Target="../slideLayouts/slideLayout.xml"/></Relationships>
</file>

<file path=ppt/slides/_rels/slide94.xml.rels>&#65279;<?xml version="1.0" encoding="UTF-8" standalone="yes"?>
<Relationships xmlns="http://schemas.openxmlformats.org/package/2006/relationships"><Relationship Id="rPictId0" Type="http://schemas.openxmlformats.org/officeDocument/2006/relationships/image" Target="../media/image142.jpeg"/><Relationship Id="rPictId1" Type="http://schemas.openxmlformats.org/officeDocument/2006/relationships/image" Target="../media/image143.jpeg"/><Relationship Id="rPictId2" Type="http://schemas.openxmlformats.org/officeDocument/2006/relationships/image" Target="../media/image144.jpeg"/><Relationship Id="rId1" Type="http://schemas.openxmlformats.org/officeDocument/2006/relationships/slideLayout" Target="../slideLayouts/slideLayout.xml"/></Relationships>
</file>

<file path=ppt/slides/_rels/slide95.xml.rels>&#65279;<?xml version="1.0" encoding="UTF-8" standalone="yes"?>
<Relationships xmlns="http://schemas.openxmlformats.org/package/2006/relationships"><Relationship Id="rPictId0" Type="http://schemas.openxmlformats.org/officeDocument/2006/relationships/image" Target="../media/image145.jpeg"/><Relationship Id="rId1" Type="http://schemas.openxmlformats.org/officeDocument/2006/relationships/slideLayout" Target="../slideLayouts/slideLayout.xml"/></Relationships>
</file>

<file path=ppt/slides/_rels/slide96.xml.rels>&#65279;<?xml version="1.0" encoding="UTF-8" standalone="yes"?>
<Relationships xmlns="http://schemas.openxmlformats.org/package/2006/relationships"><Relationship Id="rPictId0" Type="http://schemas.openxmlformats.org/officeDocument/2006/relationships/image" Target="../media/image146.jpeg"/><Relationship Id="rId1" Type="http://schemas.openxmlformats.org/officeDocument/2006/relationships/slideLayout" Target="../slideLayouts/slideLayout.xml"/></Relationships>
</file>

<file path=ppt/slides/_rels/slide97.xml.rels>&#65279;<?xml version="1.0" encoding="UTF-8" standalone="yes"?>
<Relationships xmlns="http://schemas.openxmlformats.org/package/2006/relationships"><Relationship Id="rPictId0" Type="http://schemas.openxmlformats.org/officeDocument/2006/relationships/image" Target="../media/image147.jpeg"/><Relationship Id="rId1" Type="http://schemas.openxmlformats.org/officeDocument/2006/relationships/slideLayout" Target="../slideLayouts/slideLayout.xml"/></Relationships>
</file>

<file path=ppt/slides/_rels/slide98.xml.rels>&#65279;<?xml version="1.0" encoding="UTF-8" standalone="yes"?>
<Relationships xmlns="http://schemas.openxmlformats.org/package/2006/relationships"><Relationship Id="rPictId0" Type="http://schemas.openxmlformats.org/officeDocument/2006/relationships/image" Target="../media/image148.jpeg"/><Relationship Id="rPictId1" Type="http://schemas.openxmlformats.org/officeDocument/2006/relationships/image" Target="../media/image149.jpeg"/><Relationship Id="rId1" Type="http://schemas.openxmlformats.org/officeDocument/2006/relationships/slideLayout" Target="../slideLayouts/slideLayout.xml"/></Relationships>
</file>

<file path=ppt/slides/_rels/slide99.xml.rels>&#65279;<?xml version="1.0" encoding="UTF-8" standalone="yes"?>
<Relationships xmlns="http://schemas.openxmlformats.org/package/2006/relationships"><Relationship Id="rPictId0" Type="http://schemas.openxmlformats.org/officeDocument/2006/relationships/image" Target="../media/image150.jpeg"/><Relationship Id="rId1" Type="http://schemas.openxmlformats.org/officeDocument/2006/relationships/slideLayout" Target="../slideLayouts/slideLayout.xml"/></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pic>
        <p:nvPicPr>
          <p:cNvPr id="3" name=""/>
          <p:cNvPicPr>
            <a:picLocks noChangeAspect="1"/>
          </p:cNvPicPr>
          <p:nvPr/>
        </p:nvPicPr>
        <p:blipFill>
          <a:blip r:embed="rPictId1"/>
          <a:stretch>
            <a:fillRect/>
          </a:stretch>
        </p:blipFill>
        <p:spPr>
          <a:xfrm>
            <a:off x="7141464" y="2243328"/>
            <a:ext cx="2892552" cy="3883152"/>
          </a:xfrm>
          <a:prstGeom prst="rect">
            <a:avLst/>
          </a:prstGeom>
        </p:spPr>
      </p:pic>
      <p:sp>
        <p:nvSpPr>
          <p:cNvPr id="4" name=""/>
          <p:cNvSpPr/>
          <p:nvPr/>
        </p:nvSpPr>
        <p:spPr>
          <a:xfrm>
            <a:off x="3800856" y="3334512"/>
            <a:ext cx="3139440" cy="1789176"/>
          </a:xfrm>
          <a:prstGeom prst="rect">
            <a:avLst/>
          </a:prstGeom>
          <a:solidFill>
            <a:srgbClr val="FFFFFF"/>
          </a:solidFill>
        </p:spPr>
        <p:txBody>
          <a:bodyPr lIns="0" tIns="0" rIns="0" bIns="0">
            <a:noAutofit/>
          </a:bodyPr>
          <a:p>
            <a:pPr algn="ctr" indent="0">
              <a:spcAft>
                <a:spcPts val="770"/>
              </a:spcAft>
            </a:pPr>
            <a:r>
              <a:rPr lang="zh-TW" sz="5800">
                <a:solidFill>
                  <a:srgbClr val="191B0E"/>
                </a:solidFill>
                <a:latin typeface="MingLiU"/>
                <a:ea typeface="MingLiU"/>
              </a:rPr>
              <a:t>软件测试</a:t>
            </a:r>
          </a:p>
          <a:p>
            <a:pPr algn="ctr" indent="0"/>
            <a:r>
              <a:rPr lang="zh-TW" sz="1600">
                <a:solidFill>
                  <a:srgbClr val="191B0E"/>
                </a:solidFill>
                <a:latin typeface="MingLiU"/>
                <a:ea typeface="MingLiU"/>
              </a:rPr>
              <a:t>张程</a:t>
            </a:r>
          </a:p>
          <a:p>
            <a:pPr marL="138752" indent="0"/>
            <a:r>
              <a:rPr lang="en-US" sz="1700">
                <a:solidFill>
                  <a:srgbClr val="191B0E"/>
                </a:solidFill>
                <a:latin typeface="Arial"/>
              </a:rPr>
              <a:t>Email</a:t>
            </a:r>
            <a:r>
              <a:rPr lang="zh-TW" sz="1600">
                <a:solidFill>
                  <a:srgbClr val="191B0E"/>
                </a:solidFill>
                <a:latin typeface="MingLiU"/>
                <a:ea typeface="MingLiU"/>
              </a:rPr>
              <a:t>: </a:t>
            </a:r>
            <a:r>
              <a:rPr lang="en-US" u="sng" sz="1700">
                <a:solidFill>
                  <a:srgbClr val="77A2BB"/>
                </a:solidFill>
                <a:latin typeface="Arial"/>
                <a:hlinkClick r:id="rLinkId0"/>
              </a:rPr>
              <a:t>bootan@cqu.edu.cn</a:t>
            </a:r>
          </a:p>
          <a:p>
            <a:pPr marL="138752" indent="0"/>
            <a:r>
              <a:rPr lang="en-US" sz="1700">
                <a:solidFill>
                  <a:srgbClr val="191B0E"/>
                </a:solidFill>
                <a:latin typeface="Arial"/>
              </a:rPr>
              <a:t>QQ:80463125</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74064" y="1420368"/>
            <a:ext cx="5705856" cy="4818888"/>
          </a:xfrm>
          <a:prstGeom prst="rect">
            <a:avLst/>
          </a:prstGeom>
          <a:solidFill>
            <a:srgbClr val="FFFFFF"/>
          </a:solidFill>
        </p:spPr>
        <p:txBody>
          <a:bodyPr lIns="0" tIns="0" rIns="0" bIns="0">
            <a:noAutofit/>
          </a:bodyPr>
          <a:p>
            <a:pPr indent="457200">
              <a:spcAft>
                <a:spcPts val="350"/>
              </a:spcAft>
            </a:pPr>
            <a:r>
              <a:rPr lang="zh-TW" sz="3200">
                <a:solidFill>
                  <a:srgbClr val="191B0E"/>
                </a:solidFill>
                <a:latin typeface="MingLiU"/>
                <a:ea typeface="MingLiU"/>
              </a:rPr>
              <a:t>单元测试检查表</a:t>
            </a:r>
          </a:p>
          <a:p>
            <a:pPr indent="457200">
              <a:spcAft>
                <a:spcPts val="1960"/>
              </a:spcAft>
            </a:pPr>
            <a:r>
              <a:rPr lang="en-US" sz="1300">
                <a:solidFill>
                  <a:srgbClr val="191B0E"/>
                </a:solidFill>
                <a:latin typeface="Arial"/>
              </a:rPr>
              <a:t>■ </a:t>
            </a:r>
            <a:r>
              <a:rPr lang="zh-TW" sz="1200">
                <a:solidFill>
                  <a:srgbClr val="191B0E"/>
                </a:solidFill>
                <a:latin typeface="MingLiU"/>
                <a:ea typeface="MingLiU"/>
              </a:rPr>
              <a:t>借助单元测试检查表进行评估。</a:t>
            </a:r>
          </a:p>
          <a:p>
            <a:pPr indent="457200">
              <a:spcAft>
                <a:spcPts val="490"/>
              </a:spcAft>
            </a:pPr>
            <a:r>
              <a:rPr lang="zh-TW" sz="1200">
                <a:solidFill>
                  <a:srgbClr val="191B0E"/>
                </a:solidFill>
                <a:latin typeface="MingLiU"/>
                <a:ea typeface="MingLiU"/>
              </a:rPr>
              <a:t>案例：</a:t>
            </a:r>
          </a:p>
          <a:p>
            <a:pPr indent="457200">
              <a:spcAft>
                <a:spcPts val="350"/>
              </a:spcAft>
            </a:pPr>
            <a:r>
              <a:rPr lang="zh-TW" sz="1200">
                <a:solidFill>
                  <a:srgbClr val="191B0E"/>
                </a:solidFill>
                <a:latin typeface="MingLiU"/>
                <a:ea typeface="MingLiU"/>
              </a:rPr>
              <a:t>单元测试检查表</a:t>
            </a:r>
          </a:p>
          <a:p>
            <a:pPr indent="457200">
              <a:spcAft>
                <a:spcPts val="350"/>
              </a:spcAft>
            </a:pPr>
            <a:r>
              <a:rPr lang="zh-TW" sz="1200">
                <a:solidFill>
                  <a:srgbClr val="191B0E"/>
                </a:solidFill>
                <a:latin typeface="MingLiU"/>
                <a:ea typeface="MingLiU"/>
              </a:rPr>
              <a:t>单元名称 _____系统 _______构造 _______</a:t>
            </a:r>
          </a:p>
          <a:p>
            <a:pPr indent="457200">
              <a:spcAft>
                <a:spcPts val="1960"/>
              </a:spcAft>
            </a:pPr>
            <a:r>
              <a:rPr lang="zh-TW" sz="1200">
                <a:solidFill>
                  <a:srgbClr val="191B0E"/>
                </a:solidFill>
                <a:latin typeface="MingLiU"/>
                <a:ea typeface="MingLiU"/>
              </a:rPr>
              <a:t>任务编号 __________初次测试日期 ________</a:t>
            </a:r>
          </a:p>
          <a:p>
            <a:pPr indent="457200">
              <a:spcAft>
                <a:spcPts val="350"/>
              </a:spcAft>
            </a:pPr>
            <a:r>
              <a:rPr lang="zh-TW" sz="1200">
                <a:solidFill>
                  <a:srgbClr val="191B0E"/>
                </a:solidFill>
                <a:latin typeface="MingLiU"/>
                <a:ea typeface="MingLiU"/>
              </a:rPr>
              <a:t>关键测试项是否已纠正</a:t>
            </a:r>
          </a:p>
          <a:p>
            <a:pPr indent="457200">
              <a:spcAft>
                <a:spcPts val="350"/>
              </a:spcAft>
            </a:pPr>
            <a:r>
              <a:rPr lang="en-US" sz="1300">
                <a:solidFill>
                  <a:srgbClr val="191B0E"/>
                </a:solidFill>
                <a:latin typeface="Arial"/>
              </a:rPr>
              <a:t>1. </a:t>
            </a:r>
            <a:r>
              <a:rPr lang="zh-TW" sz="1200">
                <a:solidFill>
                  <a:srgbClr val="191B0E"/>
                </a:solidFill>
                <a:latin typeface="MingLiU"/>
                <a:ea typeface="MingLiU"/>
              </a:rPr>
              <a:t>有无任何输入参数没有使用？有无任何输出参数没有产生？</a:t>
            </a:r>
          </a:p>
          <a:p>
            <a:pPr indent="457200">
              <a:spcAft>
                <a:spcPts val="350"/>
              </a:spcAft>
            </a:pPr>
            <a:r>
              <a:rPr lang="en-US" sz="1300">
                <a:solidFill>
                  <a:srgbClr val="191B0E"/>
                </a:solidFill>
                <a:latin typeface="Arial"/>
              </a:rPr>
              <a:t>2. </a:t>
            </a:r>
            <a:r>
              <a:rPr lang="zh-TW" sz="1200">
                <a:solidFill>
                  <a:srgbClr val="191B0E"/>
                </a:solidFill>
                <a:latin typeface="MingLiU"/>
                <a:ea typeface="MingLiU"/>
              </a:rPr>
              <a:t>有无任何数据类型不正确或不一致？</a:t>
            </a:r>
          </a:p>
          <a:p>
            <a:pPr indent="457200">
              <a:spcAft>
                <a:spcPts val="350"/>
              </a:spcAft>
            </a:pPr>
            <a:r>
              <a:rPr lang="en-US" sz="1300">
                <a:solidFill>
                  <a:srgbClr val="191B0E"/>
                </a:solidFill>
                <a:latin typeface="Arial"/>
              </a:rPr>
              <a:t>3. </a:t>
            </a:r>
            <a:r>
              <a:rPr lang="zh-TW" sz="1200">
                <a:solidFill>
                  <a:srgbClr val="191B0E"/>
                </a:solidFill>
                <a:latin typeface="MingLiU"/>
                <a:ea typeface="MingLiU"/>
              </a:rPr>
              <a:t>有无任何算法与</a:t>
            </a:r>
            <a:r>
              <a:rPr lang="en-US" sz="1300">
                <a:solidFill>
                  <a:srgbClr val="191B0E"/>
                </a:solidFill>
                <a:latin typeface="Arial"/>
              </a:rPr>
              <a:t>PDL</a:t>
            </a:r>
            <a:r>
              <a:rPr lang="zh-TW" sz="1200">
                <a:solidFill>
                  <a:srgbClr val="191B0E"/>
                </a:solidFill>
                <a:latin typeface="MingLiU"/>
                <a:ea typeface="MingLiU"/>
              </a:rPr>
              <a:t>或功能需求中的描述不一致？</a:t>
            </a:r>
          </a:p>
          <a:p>
            <a:pPr indent="457200">
              <a:spcAft>
                <a:spcPts val="350"/>
              </a:spcAft>
            </a:pPr>
            <a:r>
              <a:rPr lang="en-US" sz="1300">
                <a:solidFill>
                  <a:srgbClr val="191B0E"/>
                </a:solidFill>
                <a:latin typeface="Arial"/>
              </a:rPr>
              <a:t>4. </a:t>
            </a:r>
            <a:r>
              <a:rPr lang="zh-TW" sz="1200">
                <a:solidFill>
                  <a:srgbClr val="191B0E"/>
                </a:solidFill>
                <a:latin typeface="MingLiU"/>
                <a:ea typeface="MingLiU"/>
              </a:rPr>
              <a:t>有无任何局部变量使用前没有初始化？</a:t>
            </a:r>
          </a:p>
          <a:p>
            <a:pPr indent="457200">
              <a:spcAft>
                <a:spcPts val="350"/>
              </a:spcAft>
            </a:pPr>
            <a:r>
              <a:rPr lang="en-US" sz="1300">
                <a:solidFill>
                  <a:srgbClr val="191B0E"/>
                </a:solidFill>
                <a:latin typeface="Arial"/>
              </a:rPr>
              <a:t>5. </a:t>
            </a:r>
            <a:r>
              <a:rPr lang="zh-TW" sz="1200">
                <a:solidFill>
                  <a:srgbClr val="191B0E"/>
                </a:solidFill>
                <a:latin typeface="MingLiU"/>
                <a:ea typeface="MingLiU"/>
              </a:rPr>
              <a:t>有无任何外部接口编码错误？即调用语句、文件存取、数据库错误。</a:t>
            </a:r>
          </a:p>
          <a:p>
            <a:pPr indent="457200">
              <a:spcAft>
                <a:spcPts val="350"/>
              </a:spcAft>
            </a:pPr>
            <a:r>
              <a:rPr lang="en-US" sz="1300">
                <a:solidFill>
                  <a:srgbClr val="191B0E"/>
                </a:solidFill>
                <a:latin typeface="Arial"/>
              </a:rPr>
              <a:t>6. </a:t>
            </a:r>
            <a:r>
              <a:rPr lang="zh-TW" sz="1200">
                <a:solidFill>
                  <a:srgbClr val="191B0E"/>
                </a:solidFill>
                <a:latin typeface="MingLiU"/>
                <a:ea typeface="MingLiU"/>
              </a:rPr>
              <a:t>有无任何逻辑路径错误？</a:t>
            </a:r>
          </a:p>
          <a:p>
            <a:pPr indent="457200"/>
            <a:r>
              <a:rPr lang="en-US" sz="1300">
                <a:solidFill>
                  <a:srgbClr val="191B0E"/>
                </a:solidFill>
                <a:latin typeface="Arial"/>
              </a:rPr>
              <a:t>7. </a:t>
            </a:r>
            <a:r>
              <a:rPr lang="zh-TW" sz="1200">
                <a:solidFill>
                  <a:srgbClr val="191B0E"/>
                </a:solidFill>
                <a:latin typeface="MingLiU"/>
                <a:ea typeface="MingLiU"/>
              </a:rPr>
              <a:t>该单元是否有多个入口或多个正常的出口？</a:t>
            </a:r>
          </a:p>
        </p:txBody>
      </p:sp>
    </p:spTree>
  </p:cSld>
  <p:clrMapOvr>
    <a:overrideClrMapping bg1="lt1" tx1="dk1" bg2="lt2" tx2="dk2" accent1="accent1" accent2="accent2" accent3="accent3" accent4="accent4" accent5="accent5" accent6="accent6" hlink="hlink" folHlink="folHlink"/>
  </p:clrMapOvr>
</p:sld>
</file>

<file path=ppt/slides/slide100.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35024" y="1429512"/>
            <a:ext cx="1734312" cy="414528"/>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强度测试</a:t>
            </a:r>
          </a:p>
        </p:txBody>
      </p:sp>
      <p:sp>
        <p:nvSpPr>
          <p:cNvPr id="4" name=""/>
          <p:cNvSpPr/>
          <p:nvPr/>
        </p:nvSpPr>
        <p:spPr>
          <a:xfrm>
            <a:off x="1283208" y="1996440"/>
            <a:ext cx="8189976" cy="2648712"/>
          </a:xfrm>
          <a:prstGeom prst="rect">
            <a:avLst/>
          </a:prstGeom>
          <a:solidFill>
            <a:srgbClr val="FFFFFF"/>
          </a:solidFill>
        </p:spPr>
        <p:txBody>
          <a:bodyPr lIns="0" tIns="0" rIns="0" bIns="0">
            <a:noAutofit/>
          </a:bodyPr>
          <a:p>
            <a:pPr indent="0">
              <a:lnSpc>
                <a:spcPts val="1968"/>
              </a:lnSpc>
              <a:spcAft>
                <a:spcPts val="280"/>
              </a:spcAft>
            </a:pPr>
            <a:r>
              <a:rPr lang="en-US" sz="1600">
                <a:solidFill>
                  <a:srgbClr val="191B0E"/>
                </a:solidFill>
                <a:latin typeface="Arial"/>
              </a:rPr>
              <a:t>■</a:t>
            </a:r>
            <a:r>
              <a:rPr lang="zh-TW" sz="1500">
                <a:solidFill>
                  <a:srgbClr val="191B0E"/>
                </a:solidFill>
                <a:latin typeface="MingLiU"/>
                <a:ea typeface="MingLiU"/>
              </a:rPr>
              <a:t>与性能测试的联系与区别</a:t>
            </a:r>
          </a:p>
          <a:p>
            <a:pPr algn="just" marL="738700" indent="-317500">
              <a:lnSpc>
                <a:spcPts val="1968"/>
              </a:lnSpc>
              <a:spcAft>
                <a:spcPts val="280"/>
              </a:spcAft>
            </a:pPr>
            <a:r>
              <a:rPr lang="zh-TW" sz="1600">
                <a:solidFill>
                  <a:srgbClr val="191B0E"/>
                </a:solidFill>
                <a:latin typeface="Arial"/>
                <a:ea typeface="Arial"/>
              </a:rPr>
              <a:t>-</a:t>
            </a:r>
            <a:r>
              <a:rPr lang="zh-TW" i="1" sz="1600">
                <a:solidFill>
                  <a:srgbClr val="191B0E"/>
                </a:solidFill>
                <a:latin typeface="MingLiU"/>
                <a:ea typeface="MingLiU"/>
              </a:rPr>
              <a:t>强度测试用来保证产品发布后系统能否满足用户需求,关注的重点是系统整 体；性能测试可以发生在各个测试阶段,即使是在单元层,一个单独模块的 性能也可以进行评估。</a:t>
            </a:r>
          </a:p>
          <a:p>
            <a:pPr algn="just" marL="738700" indent="-317500">
              <a:lnSpc>
                <a:spcPts val="1980"/>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强度测试是通过确定一个系统的瓶颈,来获得系统能提供的最大服务级别的 测试。性能测试是检测系统在一定负荷下的表现,是正常能力的表现；而压 力测试是极端情况下的系统能力的表现。</a:t>
            </a:r>
          </a:p>
          <a:p>
            <a:pPr algn="just" marL="1157800" indent="-330200">
              <a:lnSpc>
                <a:spcPts val="1812"/>
              </a:lnSpc>
            </a:pPr>
            <a:r>
              <a:rPr lang="en-US" i="1" sz="1400">
                <a:solidFill>
                  <a:srgbClr val="191B0E"/>
                </a:solidFill>
                <a:latin typeface="MingLiU"/>
              </a:rPr>
              <a:t>■</a:t>
            </a:r>
            <a:r>
              <a:rPr lang="en-US" sz="1400">
                <a:solidFill>
                  <a:srgbClr val="191B0E"/>
                </a:solidFill>
                <a:latin typeface="MingLiU"/>
              </a:rPr>
              <a:t> </a:t>
            </a:r>
            <a:r>
              <a:rPr lang="zh-TW" sz="1400">
                <a:solidFill>
                  <a:srgbClr val="191B0E"/>
                </a:solidFill>
                <a:latin typeface="MingLiU"/>
                <a:ea typeface="MingLiU"/>
              </a:rPr>
              <a:t>例如对一个网站进行测试，模拟</a:t>
            </a:r>
            <a:r>
              <a:rPr lang="zh-TW" sz="1400">
                <a:solidFill>
                  <a:srgbClr val="191B0E"/>
                </a:solidFill>
                <a:latin typeface="Arial"/>
                <a:ea typeface="Arial"/>
              </a:rPr>
              <a:t>10</a:t>
            </a:r>
            <a:r>
              <a:rPr lang="zh-TW" sz="1400">
                <a:solidFill>
                  <a:srgbClr val="191B0E"/>
                </a:solidFill>
                <a:latin typeface="MingLiU"/>
                <a:ea typeface="MingLiU"/>
              </a:rPr>
              <a:t>到</a:t>
            </a:r>
            <a:r>
              <a:rPr lang="zh-TW" sz="1400">
                <a:solidFill>
                  <a:srgbClr val="191B0E"/>
                </a:solidFill>
                <a:latin typeface="Arial"/>
                <a:ea typeface="Arial"/>
              </a:rPr>
              <a:t>50</a:t>
            </a:r>
            <a:r>
              <a:rPr lang="zh-TW" sz="1400">
                <a:solidFill>
                  <a:srgbClr val="191B0E"/>
                </a:solidFill>
                <a:latin typeface="MingLiU"/>
                <a:ea typeface="MingLiU"/>
              </a:rPr>
              <a:t>个用户同时在线并观测系统表现，是常 规性能测试；当用户增加到系统出项瓶颈时，如</a:t>
            </a:r>
            <a:r>
              <a:rPr lang="zh-TW" sz="1400">
                <a:solidFill>
                  <a:srgbClr val="191B0E"/>
                </a:solidFill>
                <a:latin typeface="Arial"/>
                <a:ea typeface="Arial"/>
              </a:rPr>
              <a:t>1000</a:t>
            </a:r>
            <a:r>
              <a:rPr lang="zh-TW" sz="1400">
                <a:solidFill>
                  <a:srgbClr val="191B0E"/>
                </a:solidFill>
                <a:latin typeface="MingLiU"/>
                <a:ea typeface="MingLiU"/>
              </a:rPr>
              <a:t>乃至上万个用户时，则为 强度测试</a:t>
            </a:r>
          </a:p>
        </p:txBody>
      </p:sp>
    </p:spTree>
  </p:cSld>
  <p:clrMapOvr>
    <a:overrideClrMapping bg1="lt1" tx1="dk1" bg2="lt2" tx2="dk2" accent1="accent1" accent2="accent2" accent3="accent3" accent4="accent4" accent5="accent5" accent6="accent6" hlink="hlink" folHlink="folHlink"/>
  </p:clrMapOvr>
</p:sld>
</file>

<file path=ppt/slides/slide101.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35024" y="1429512"/>
            <a:ext cx="2627376" cy="414528"/>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强度测试方法</a:t>
            </a:r>
          </a:p>
        </p:txBody>
      </p:sp>
      <p:sp>
        <p:nvSpPr>
          <p:cNvPr id="4" name=""/>
          <p:cNvSpPr/>
          <p:nvPr/>
        </p:nvSpPr>
        <p:spPr>
          <a:xfrm>
            <a:off x="1283208" y="1993392"/>
            <a:ext cx="8177784" cy="1898904"/>
          </a:xfrm>
          <a:prstGeom prst="rect">
            <a:avLst/>
          </a:prstGeom>
          <a:solidFill>
            <a:srgbClr val="FFFFFF"/>
          </a:solidFill>
        </p:spPr>
        <p:txBody>
          <a:bodyPr lIns="0" tIns="0" rIns="0" bIns="0">
            <a:noAutofit/>
          </a:bodyPr>
          <a:p>
            <a:pPr indent="0">
              <a:lnSpc>
                <a:spcPts val="2000"/>
              </a:lnSpc>
              <a:spcAft>
                <a:spcPts val="280"/>
              </a:spcAft>
            </a:pPr>
            <a:r>
              <a:rPr lang="en-US" sz="1600">
                <a:solidFill>
                  <a:srgbClr val="191B0E"/>
                </a:solidFill>
                <a:latin typeface="Arial"/>
              </a:rPr>
              <a:t>■</a:t>
            </a:r>
            <a:r>
              <a:rPr lang="zh-TW" sz="1500">
                <a:solidFill>
                  <a:srgbClr val="191B0E"/>
                </a:solidFill>
                <a:latin typeface="MingLiU"/>
                <a:ea typeface="MingLiU"/>
              </a:rPr>
              <a:t>重复测试</a:t>
            </a:r>
          </a:p>
          <a:p>
            <a:pPr algn="just" marL="738700" indent="-317500">
              <a:lnSpc>
                <a:spcPts val="2184"/>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重复测试就是一遍又一遍地执行某个操作或功能,比如重复调用一个</a:t>
            </a:r>
            <a:r>
              <a:rPr lang="en-US" i="1" sz="1700">
                <a:solidFill>
                  <a:srgbClr val="191B0E"/>
                </a:solidFill>
                <a:latin typeface="Arial"/>
              </a:rPr>
              <a:t>Neb</a:t>
            </a:r>
            <a:r>
              <a:rPr lang="zh-TW" i="1" sz="1600">
                <a:solidFill>
                  <a:srgbClr val="191B0E"/>
                </a:solidFill>
                <a:latin typeface="MingLiU"/>
                <a:ea typeface="MingLiU"/>
              </a:rPr>
              <a:t>月艮 务。</a:t>
            </a:r>
          </a:p>
          <a:p>
            <a:pPr algn="just" marL="738700" indent="-317500">
              <a:lnSpc>
                <a:spcPts val="2000"/>
              </a:lnSpc>
            </a:pPr>
            <a:r>
              <a:rPr lang="zh-TW" i="1" sz="1600">
                <a:solidFill>
                  <a:srgbClr val="191B0E"/>
                </a:solidFill>
                <a:latin typeface="Arial"/>
                <a:ea typeface="Arial"/>
              </a:rPr>
              <a:t>- </a:t>
            </a:r>
            <a:r>
              <a:rPr lang="zh-TW" i="1" sz="1600">
                <a:solidFill>
                  <a:srgbClr val="191B0E"/>
                </a:solidFill>
                <a:latin typeface="MingLiU"/>
                <a:ea typeface="MingLiU"/>
              </a:rPr>
              <a:t>强度测试的一项任务就是确定在极端情况下一个操作能否正常执行,并且能 否持续不断地在每次执行时都正常。这对于推断一个产品是否适用于某种生 产情况至关重要,客户通常会重复使用产品。重复测试往往与其它测试手段 一并使用</a:t>
            </a:r>
          </a:p>
        </p:txBody>
      </p:sp>
      <p:sp>
        <p:nvSpPr>
          <p:cNvPr id="5" name=""/>
          <p:cNvSpPr/>
          <p:nvPr/>
        </p:nvSpPr>
        <p:spPr>
          <a:xfrm>
            <a:off x="1283208" y="4041648"/>
            <a:ext cx="8150352" cy="1399032"/>
          </a:xfrm>
          <a:prstGeom prst="rect">
            <a:avLst/>
          </a:prstGeom>
          <a:solidFill>
            <a:srgbClr val="FFFFFF"/>
          </a:solidFill>
        </p:spPr>
        <p:txBody>
          <a:bodyPr lIns="0" tIns="0" rIns="0" bIns="0">
            <a:noAutofit/>
          </a:bodyPr>
          <a:p>
            <a:pPr indent="0">
              <a:lnSpc>
                <a:spcPts val="2028"/>
              </a:lnSpc>
              <a:spcAft>
                <a:spcPts val="280"/>
              </a:spcAft>
            </a:pPr>
            <a:r>
              <a:rPr lang="en-US" i="1" sz="1600">
                <a:solidFill>
                  <a:srgbClr val="191B0E"/>
                </a:solidFill>
                <a:latin typeface="Arial"/>
              </a:rPr>
              <a:t>■</a:t>
            </a:r>
            <a:r>
              <a:rPr lang="zh-TW" sz="1500">
                <a:solidFill>
                  <a:srgbClr val="191B0E"/>
                </a:solidFill>
                <a:latin typeface="MingLiU"/>
                <a:ea typeface="MingLiU"/>
              </a:rPr>
              <a:t>并发测试</a:t>
            </a:r>
          </a:p>
          <a:p>
            <a:pPr algn="just" marL="738700" indent="-317500">
              <a:lnSpc>
                <a:spcPts val="2028"/>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并发是同时执行多个操作的行为,即在同一时间执行多个测试线程。</a:t>
            </a:r>
          </a:p>
          <a:p>
            <a:pPr algn="just" marL="738700" indent="-317500">
              <a:lnSpc>
                <a:spcPts val="2028"/>
              </a:lnSpc>
            </a:pPr>
            <a:r>
              <a:rPr lang="zh-TW" i="1" sz="1600">
                <a:solidFill>
                  <a:srgbClr val="191B0E"/>
                </a:solidFill>
                <a:latin typeface="Arial"/>
                <a:ea typeface="Arial"/>
              </a:rPr>
              <a:t>- </a:t>
            </a:r>
            <a:r>
              <a:rPr lang="zh-TW" i="1" sz="1600">
                <a:solidFill>
                  <a:srgbClr val="191B0E"/>
                </a:solidFill>
                <a:latin typeface="MingLiU"/>
                <a:ea typeface="MingLiU"/>
              </a:rPr>
              <a:t>例如,在同一个服务器上同时调用许多</a:t>
            </a:r>
            <a:r>
              <a:rPr lang="en-US" i="1" sz="1700">
                <a:solidFill>
                  <a:srgbClr val="191B0E"/>
                </a:solidFill>
                <a:latin typeface="Arial"/>
              </a:rPr>
              <a:t>Neb</a:t>
            </a:r>
            <a:r>
              <a:rPr lang="zh-TW" i="1" sz="1600">
                <a:solidFill>
                  <a:srgbClr val="191B0E"/>
                </a:solidFill>
                <a:latin typeface="MingLiU"/>
                <a:ea typeface="MingLiU"/>
              </a:rPr>
              <a:t>服务。并发测试原则上不一定适 用于所有产品,但多数软件都具有某个并发行为或多线程行为元素,这一点 只能通过执行多个代码测试用例才能得到测试结果</a:t>
            </a:r>
          </a:p>
        </p:txBody>
      </p:sp>
    </p:spTree>
  </p:cSld>
  <p:clrMapOvr>
    <a:overrideClrMapping bg1="lt1" tx1="dk1" bg2="lt2" tx2="dk2" accent1="accent1" accent2="accent2" accent3="accent3" accent4="accent4" accent5="accent5" accent6="accent6" hlink="hlink" folHlink="folHlink"/>
  </p:clrMapOvr>
</p:sld>
</file>

<file path=ppt/slides/slide102.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35024" y="1420368"/>
            <a:ext cx="3688080" cy="438912"/>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强度测试方法（续）</a:t>
            </a:r>
          </a:p>
        </p:txBody>
      </p:sp>
      <p:sp>
        <p:nvSpPr>
          <p:cNvPr id="4" name=""/>
          <p:cNvSpPr/>
          <p:nvPr/>
        </p:nvSpPr>
        <p:spPr>
          <a:xfrm>
            <a:off x="1283208" y="1996440"/>
            <a:ext cx="8235696" cy="1548384"/>
          </a:xfrm>
          <a:prstGeom prst="rect">
            <a:avLst/>
          </a:prstGeom>
          <a:solidFill>
            <a:srgbClr val="FFFFFF"/>
          </a:solidFill>
        </p:spPr>
        <p:txBody>
          <a:bodyPr lIns="0" tIns="0" rIns="0" bIns="0">
            <a:noAutofit/>
          </a:bodyPr>
          <a:p>
            <a:pPr indent="0">
              <a:lnSpc>
                <a:spcPts val="1808"/>
              </a:lnSpc>
              <a:spcAft>
                <a:spcPts val="280"/>
              </a:spcAft>
            </a:pPr>
            <a:r>
              <a:rPr lang="en-US" sz="1600">
                <a:solidFill>
                  <a:srgbClr val="191B0E"/>
                </a:solidFill>
                <a:latin typeface="Arial"/>
              </a:rPr>
              <a:t>■</a:t>
            </a:r>
            <a:r>
              <a:rPr lang="zh-TW" sz="1500">
                <a:solidFill>
                  <a:srgbClr val="191B0E"/>
                </a:solidFill>
                <a:latin typeface="MingLiU"/>
                <a:ea typeface="MingLiU"/>
              </a:rPr>
              <a:t>量级增加</a:t>
            </a:r>
          </a:p>
          <a:p>
            <a:pPr algn="just" indent="457200">
              <a:lnSpc>
                <a:spcPts val="1808"/>
              </a:lnSpc>
              <a:spcAft>
                <a:spcPts val="280"/>
              </a:spcAft>
            </a:pPr>
            <a:r>
              <a:rPr lang="zh-TW" sz="1600">
                <a:solidFill>
                  <a:srgbClr val="191B0E"/>
                </a:solidFill>
                <a:latin typeface="Arial"/>
                <a:ea typeface="Arial"/>
              </a:rPr>
              <a:t>-</a:t>
            </a:r>
            <a:r>
              <a:rPr lang="zh-TW" i="1" sz="1600">
                <a:solidFill>
                  <a:srgbClr val="191B0E"/>
                </a:solidFill>
                <a:latin typeface="MingLiU"/>
                <a:ea typeface="MingLiU"/>
              </a:rPr>
              <a:t>压力测试可以重复执行一个操作,但是操作自身也要尽量给产品增加负担。</a:t>
            </a:r>
          </a:p>
          <a:p>
            <a:pPr algn="just" marL="1157800" indent="-330200">
              <a:lnSpc>
                <a:spcPts val="1808"/>
              </a:lnSpc>
            </a:pPr>
            <a:r>
              <a:rPr lang="en-US" i="1" sz="1400">
                <a:solidFill>
                  <a:srgbClr val="191B0E"/>
                </a:solidFill>
                <a:latin typeface="MingLiU"/>
              </a:rPr>
              <a:t>■</a:t>
            </a:r>
            <a:r>
              <a:rPr lang="en-US" sz="1400">
                <a:solidFill>
                  <a:srgbClr val="191B0E"/>
                </a:solidFill>
                <a:latin typeface="MingLiU"/>
              </a:rPr>
              <a:t> </a:t>
            </a:r>
            <a:r>
              <a:rPr lang="zh-TW" sz="1400">
                <a:solidFill>
                  <a:srgbClr val="191B0E"/>
                </a:solidFill>
                <a:latin typeface="MingLiU"/>
                <a:ea typeface="MingLiU"/>
              </a:rPr>
              <a:t>例如一个</a:t>
            </a:r>
            <a:r>
              <a:rPr lang="en-US" sz="1400">
                <a:solidFill>
                  <a:srgbClr val="191B0E"/>
                </a:solidFill>
                <a:latin typeface="Arial"/>
              </a:rPr>
              <a:t>Web</a:t>
            </a:r>
            <a:r>
              <a:rPr lang="zh-TW" sz="1400">
                <a:solidFill>
                  <a:srgbClr val="191B0E"/>
                </a:solidFill>
                <a:latin typeface="MingLiU"/>
                <a:ea typeface="MingLiU"/>
              </a:rPr>
              <a:t>服务允许客户机输入一条消息，测试人员可以通过模拟输入超长消 息来使操作进行高强度的使用，即增加这个操作的量级。这个量级的确定总是与 应用系统有关，可以通过查找产品的可配置参数来确定量级。例如，数据量的大 小、延迟时间的长度、输入速度以及输入的变化等</a:t>
            </a:r>
          </a:p>
        </p:txBody>
      </p:sp>
      <p:sp>
        <p:nvSpPr>
          <p:cNvPr id="5" name=""/>
          <p:cNvSpPr/>
          <p:nvPr/>
        </p:nvSpPr>
        <p:spPr>
          <a:xfrm>
            <a:off x="1283208" y="3691128"/>
            <a:ext cx="8232648" cy="2161032"/>
          </a:xfrm>
          <a:prstGeom prst="rect">
            <a:avLst/>
          </a:prstGeom>
          <a:solidFill>
            <a:srgbClr val="FFFFFF"/>
          </a:solidFill>
        </p:spPr>
        <p:txBody>
          <a:bodyPr lIns="0" tIns="0" rIns="0" bIns="0">
            <a:noAutofit/>
          </a:bodyPr>
          <a:p>
            <a:pPr indent="0">
              <a:lnSpc>
                <a:spcPts val="1824"/>
              </a:lnSpc>
              <a:spcAft>
                <a:spcPts val="280"/>
              </a:spcAft>
            </a:pPr>
            <a:r>
              <a:rPr lang="en-US" sz="1600">
                <a:solidFill>
                  <a:srgbClr val="191B0E"/>
                </a:solidFill>
                <a:latin typeface="Arial"/>
              </a:rPr>
              <a:t>■ </a:t>
            </a:r>
            <a:r>
              <a:rPr lang="zh-TW" sz="1500">
                <a:solidFill>
                  <a:srgbClr val="191B0E"/>
                </a:solidFill>
                <a:latin typeface="MingLiU"/>
                <a:ea typeface="MingLiU"/>
              </a:rPr>
              <a:t>随机变化</a:t>
            </a:r>
          </a:p>
          <a:p>
            <a:pPr indent="457200">
              <a:lnSpc>
                <a:spcPts val="1824"/>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该手段是指对上述测试手段进行随机组合,以便获得最佳的测试效果。</a:t>
            </a:r>
          </a:p>
          <a:p>
            <a:pPr algn="just" marL="1157800" indent="-330200">
              <a:lnSpc>
                <a:spcPts val="1704"/>
              </a:lnSpc>
              <a:spcAft>
                <a:spcPts val="280"/>
              </a:spcAft>
            </a:pPr>
            <a:r>
              <a:rPr lang="en-US" i="1" sz="1400">
                <a:solidFill>
                  <a:srgbClr val="191B0E"/>
                </a:solidFill>
                <a:latin typeface="MingLiU"/>
              </a:rPr>
              <a:t>■</a:t>
            </a:r>
            <a:r>
              <a:rPr lang="en-US" sz="1400">
                <a:solidFill>
                  <a:srgbClr val="191B0E"/>
                </a:solidFill>
                <a:latin typeface="MingLiU"/>
              </a:rPr>
              <a:t> </a:t>
            </a:r>
            <a:r>
              <a:rPr lang="zh-TW" sz="1400">
                <a:solidFill>
                  <a:srgbClr val="191B0E"/>
                </a:solidFill>
                <a:latin typeface="MingLiU"/>
                <a:ea typeface="MingLiU"/>
              </a:rPr>
              <a:t>例如，使用重复时，在重新启动或重新连接服务之前，可以改变重复操作间的时 间间隔、重复的次数，或者也可以改变被重复的</a:t>
            </a:r>
            <a:r>
              <a:rPr lang="en-US" sz="1400">
                <a:solidFill>
                  <a:srgbClr val="191B0E"/>
                </a:solidFill>
                <a:latin typeface="Arial"/>
              </a:rPr>
              <a:t>Web</a:t>
            </a:r>
            <a:r>
              <a:rPr lang="zh-TW" sz="1400">
                <a:solidFill>
                  <a:srgbClr val="191B0E"/>
                </a:solidFill>
                <a:latin typeface="MingLiU"/>
                <a:ea typeface="MingLiU"/>
              </a:rPr>
              <a:t>服务的顺序。</a:t>
            </a:r>
          </a:p>
          <a:p>
            <a:pPr algn="just" marL="1157800" indent="-330200">
              <a:lnSpc>
                <a:spcPts val="1824"/>
              </a:lnSpc>
              <a:spcAft>
                <a:spcPts val="280"/>
              </a:spcAft>
            </a:pPr>
            <a:r>
              <a:rPr lang="en-US" sz="1400">
                <a:solidFill>
                  <a:srgbClr val="191B0E"/>
                </a:solidFill>
                <a:latin typeface="Arial"/>
              </a:rPr>
              <a:t>■ </a:t>
            </a:r>
            <a:r>
              <a:rPr lang="zh-TW" sz="1400">
                <a:solidFill>
                  <a:srgbClr val="191B0E"/>
                </a:solidFill>
                <a:latin typeface="MingLiU"/>
                <a:ea typeface="MingLiU"/>
              </a:rPr>
              <a:t>使用并发时，可以改变一起执行的</a:t>
            </a:r>
            <a:r>
              <a:rPr lang="en-US" sz="1400">
                <a:solidFill>
                  <a:srgbClr val="191B0E"/>
                </a:solidFill>
                <a:latin typeface="Arial"/>
              </a:rPr>
              <a:t>Web</a:t>
            </a:r>
            <a:r>
              <a:rPr lang="zh-TW" sz="1400">
                <a:solidFill>
                  <a:srgbClr val="191B0E"/>
                </a:solidFill>
                <a:latin typeface="MingLiU"/>
                <a:ea typeface="MingLiU"/>
              </a:rPr>
              <a:t>服务、同一时间运行的</a:t>
            </a:r>
            <a:r>
              <a:rPr lang="en-US" sz="1400">
                <a:solidFill>
                  <a:srgbClr val="191B0E"/>
                </a:solidFill>
                <a:latin typeface="Arial"/>
              </a:rPr>
              <a:t>Web</a:t>
            </a:r>
            <a:r>
              <a:rPr lang="zh-TW" sz="1400">
                <a:solidFill>
                  <a:srgbClr val="191B0E"/>
                </a:solidFill>
                <a:latin typeface="MingLiU"/>
                <a:ea typeface="MingLiU"/>
              </a:rPr>
              <a:t>服务数目，也 可以改变关于是运行许多不同的服务还是运行许多同样的实例的决定。</a:t>
            </a:r>
          </a:p>
          <a:p>
            <a:pPr algn="just" marL="1157800" indent="-330200">
              <a:lnSpc>
                <a:spcPts val="1848"/>
              </a:lnSpc>
            </a:pPr>
            <a:r>
              <a:rPr lang="en-US" sz="1400">
                <a:solidFill>
                  <a:srgbClr val="191B0E"/>
                </a:solidFill>
                <a:latin typeface="Arial"/>
              </a:rPr>
              <a:t>■ </a:t>
            </a:r>
            <a:r>
              <a:rPr lang="zh-TW" sz="1400">
                <a:solidFill>
                  <a:srgbClr val="191B0E"/>
                </a:solidFill>
                <a:latin typeface="MingLiU"/>
                <a:ea typeface="MingLiU"/>
              </a:rPr>
              <a:t>量级测试时，每次重复测试时都可以更改应用程序中出现的变量（例如发送各种 大小的消息或数字输入值）</a:t>
            </a:r>
          </a:p>
        </p:txBody>
      </p:sp>
    </p:spTree>
  </p:cSld>
  <p:clrMapOvr>
    <a:overrideClrMapping bg1="lt1" tx1="dk1" bg2="lt2" tx2="dk2" accent1="accent1" accent2="accent2" accent3="accent3" accent4="accent4" accent5="accent5" accent6="accent6" hlink="hlink" folHlink="folHlink"/>
  </p:clrMapOvr>
</p:sld>
</file>

<file path=ppt/slides/slide103.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646920" y="2359152"/>
            <a:ext cx="847344" cy="1709928"/>
          </a:xfrm>
          <a:prstGeom prst="rect">
            <a:avLst/>
          </a:prstGeom>
        </p:spPr>
      </p:pic>
      <p:pic>
        <p:nvPicPr>
          <p:cNvPr id="3" name=""/>
          <p:cNvPicPr>
            <a:picLocks noChangeAspect="1"/>
          </p:cNvPicPr>
          <p:nvPr/>
        </p:nvPicPr>
        <p:blipFill>
          <a:blip r:embed="rPictId1"/>
          <a:stretch>
            <a:fillRect/>
          </a:stretch>
        </p:blipFill>
        <p:spPr>
          <a:xfrm>
            <a:off x="8698992" y="2508504"/>
            <a:ext cx="454152" cy="121920"/>
          </a:xfrm>
          <a:prstGeom prst="rect">
            <a:avLst/>
          </a:prstGeom>
        </p:spPr>
      </p:pic>
      <p:pic>
        <p:nvPicPr>
          <p:cNvPr id="4" name=""/>
          <p:cNvPicPr>
            <a:picLocks noChangeAspect="1"/>
          </p:cNvPicPr>
          <p:nvPr/>
        </p:nvPicPr>
        <p:blipFill>
          <a:blip r:embed="rPictId2"/>
          <a:stretch>
            <a:fillRect/>
          </a:stretch>
        </p:blipFill>
        <p:spPr>
          <a:xfrm>
            <a:off x="8689848" y="3304032"/>
            <a:ext cx="950976" cy="182880"/>
          </a:xfrm>
          <a:prstGeom prst="rect">
            <a:avLst/>
          </a:prstGeom>
        </p:spPr>
      </p:pic>
      <p:pic>
        <p:nvPicPr>
          <p:cNvPr id="5" name=""/>
          <p:cNvPicPr>
            <a:picLocks noChangeAspect="1"/>
          </p:cNvPicPr>
          <p:nvPr/>
        </p:nvPicPr>
        <p:blipFill>
          <a:blip r:embed="rPictId3"/>
          <a:stretch>
            <a:fillRect/>
          </a:stretch>
        </p:blipFill>
        <p:spPr>
          <a:xfrm>
            <a:off x="8107680" y="2493264"/>
            <a:ext cx="576072" cy="1280160"/>
          </a:xfrm>
          <a:prstGeom prst="rect">
            <a:avLst/>
          </a:prstGeom>
        </p:spPr>
      </p:pic>
      <p:pic>
        <p:nvPicPr>
          <p:cNvPr id="6" name=""/>
          <p:cNvPicPr>
            <a:picLocks noChangeAspect="1"/>
          </p:cNvPicPr>
          <p:nvPr/>
        </p:nvPicPr>
        <p:blipFill>
          <a:blip r:embed="rPictId4"/>
          <a:stretch>
            <a:fillRect/>
          </a:stretch>
        </p:blipFill>
        <p:spPr>
          <a:xfrm>
            <a:off x="9012936" y="838200"/>
            <a:ext cx="1600200" cy="518160"/>
          </a:xfrm>
          <a:prstGeom prst="rect">
            <a:avLst/>
          </a:prstGeom>
        </p:spPr>
      </p:pic>
      <p:sp>
        <p:nvSpPr>
          <p:cNvPr id="7" name=""/>
          <p:cNvSpPr/>
          <p:nvPr/>
        </p:nvSpPr>
        <p:spPr>
          <a:xfrm>
            <a:off x="1328928" y="1429512"/>
            <a:ext cx="1740408" cy="414528"/>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容量测试</a:t>
            </a:r>
          </a:p>
        </p:txBody>
      </p:sp>
      <p:sp>
        <p:nvSpPr>
          <p:cNvPr id="9" name=""/>
          <p:cNvSpPr/>
          <p:nvPr/>
        </p:nvSpPr>
        <p:spPr>
          <a:xfrm>
            <a:off x="1283208" y="2008632"/>
            <a:ext cx="7217664" cy="210312"/>
          </a:xfrm>
          <a:prstGeom prst="rect">
            <a:avLst/>
          </a:prstGeom>
          <a:solidFill>
            <a:srgbClr val="FFFFFF"/>
          </a:solidFill>
        </p:spPr>
        <p:txBody>
          <a:bodyPr lIns="0" tIns="0" rIns="0" bIns="0" wrap="none">
            <a:noAutofit/>
          </a:bodyPr>
          <a:p>
            <a:pPr indent="0"/>
            <a:r>
              <a:rPr lang="en-US" sz="1600">
                <a:solidFill>
                  <a:srgbClr val="191B0E"/>
                </a:solidFill>
                <a:latin typeface="Arial"/>
              </a:rPr>
              <a:t>■ </a:t>
            </a:r>
            <a:r>
              <a:rPr lang="zh-TW" sz="1500">
                <a:solidFill>
                  <a:srgbClr val="191B0E"/>
                </a:solidFill>
                <a:latin typeface="MingLiU"/>
                <a:ea typeface="MingLiU"/>
              </a:rPr>
              <a:t>采用特定的手段测试系统能够承载处理任务的极限值所从事的测试工作</a:t>
            </a:r>
          </a:p>
        </p:txBody>
      </p:sp>
      <p:sp>
        <p:nvSpPr>
          <p:cNvPr id="10" name=""/>
          <p:cNvSpPr/>
          <p:nvPr/>
        </p:nvSpPr>
        <p:spPr>
          <a:xfrm>
            <a:off x="1283208" y="2218944"/>
            <a:ext cx="6336792" cy="1810512"/>
          </a:xfrm>
          <a:prstGeom prst="rect">
            <a:avLst/>
          </a:prstGeom>
          <a:solidFill>
            <a:srgbClr val="FFFFFF"/>
          </a:solidFill>
        </p:spPr>
        <p:txBody>
          <a:bodyPr lIns="0" tIns="0" rIns="0" bIns="0">
            <a:noAutofit/>
          </a:bodyPr>
          <a:p>
            <a:pPr indent="0">
              <a:lnSpc>
                <a:spcPts val="2040"/>
              </a:lnSpc>
              <a:spcAft>
                <a:spcPts val="560"/>
              </a:spcAft>
            </a:pPr>
            <a:r>
              <a:rPr lang="en-US" sz="1600">
                <a:solidFill>
                  <a:srgbClr val="191B0E"/>
                </a:solidFill>
                <a:latin typeface="Arial"/>
              </a:rPr>
              <a:t>■</a:t>
            </a:r>
            <a:r>
              <a:rPr lang="zh-TW" sz="1500">
                <a:solidFill>
                  <a:srgbClr val="191B0E"/>
                </a:solidFill>
                <a:latin typeface="MingLiU"/>
                <a:ea typeface="MingLiU"/>
              </a:rPr>
              <a:t>目的：使系统承受超额的数据容量来发现它是否能够正确处理</a:t>
            </a:r>
          </a:p>
          <a:p>
            <a:pPr indent="0">
              <a:lnSpc>
                <a:spcPts val="2040"/>
              </a:lnSpc>
              <a:spcAft>
                <a:spcPts val="280"/>
              </a:spcAft>
            </a:pPr>
            <a:r>
              <a:rPr lang="en-US" sz="1600">
                <a:solidFill>
                  <a:srgbClr val="191B0E"/>
                </a:solidFill>
                <a:latin typeface="Arial"/>
              </a:rPr>
              <a:t>■</a:t>
            </a:r>
            <a:r>
              <a:rPr lang="zh-TW" sz="1500">
                <a:solidFill>
                  <a:srgbClr val="191B0E"/>
                </a:solidFill>
                <a:latin typeface="MingLiU"/>
                <a:ea typeface="MingLiU"/>
              </a:rPr>
              <a:t>容量测试的任务</a:t>
            </a:r>
          </a:p>
          <a:p>
            <a:pPr indent="457200">
              <a:lnSpc>
                <a:spcPts val="2040"/>
              </a:lnSpc>
              <a:spcAft>
                <a:spcPts val="560"/>
              </a:spcAft>
            </a:pPr>
            <a:r>
              <a:rPr lang="zh-TW" sz="1600">
                <a:solidFill>
                  <a:srgbClr val="191B0E"/>
                </a:solidFill>
                <a:latin typeface="Arial"/>
                <a:ea typeface="Arial"/>
              </a:rPr>
              <a:t>-</a:t>
            </a:r>
            <a:r>
              <a:rPr lang="zh-TW" i="1" sz="1600">
                <a:solidFill>
                  <a:srgbClr val="191B0E"/>
                </a:solidFill>
                <a:latin typeface="MingLiU"/>
                <a:ea typeface="MingLiU"/>
              </a:rPr>
              <a:t>确定被测系统数据量的极限</a:t>
            </a:r>
          </a:p>
          <a:p>
            <a:pPr indent="0">
              <a:lnSpc>
                <a:spcPts val="2040"/>
              </a:lnSpc>
              <a:spcAft>
                <a:spcPts val="280"/>
              </a:spcAft>
            </a:pPr>
            <a:r>
              <a:rPr lang="en-US" i="1" sz="1600">
                <a:solidFill>
                  <a:srgbClr val="191B0E"/>
                </a:solidFill>
                <a:latin typeface="Arial"/>
              </a:rPr>
              <a:t>■</a:t>
            </a:r>
            <a:r>
              <a:rPr lang="zh-TW" sz="1500">
                <a:solidFill>
                  <a:srgbClr val="191B0E"/>
                </a:solidFill>
                <a:latin typeface="MingLiU"/>
                <a:ea typeface="MingLiU"/>
              </a:rPr>
              <a:t>容量测试条件</a:t>
            </a:r>
          </a:p>
          <a:p>
            <a:pPr indent="457200">
              <a:lnSpc>
                <a:spcPts val="2040"/>
              </a:lnSpc>
            </a:pPr>
            <a:r>
              <a:rPr lang="zh-TW" sz="1600">
                <a:solidFill>
                  <a:srgbClr val="191B0E"/>
                </a:solidFill>
                <a:latin typeface="Arial"/>
                <a:ea typeface="Arial"/>
              </a:rPr>
              <a:t>- </a:t>
            </a:r>
            <a:r>
              <a:rPr lang="zh-TW" i="1" sz="1600">
                <a:solidFill>
                  <a:srgbClr val="191B0E"/>
                </a:solidFill>
                <a:latin typeface="MingLiU"/>
                <a:ea typeface="MingLiU"/>
              </a:rPr>
              <a:t>链接或模拟了最大（实际或实际允许）数量的客户机。</a:t>
            </a:r>
          </a:p>
        </p:txBody>
      </p:sp>
      <p:sp>
        <p:nvSpPr>
          <p:cNvPr id="11" name=""/>
          <p:cNvSpPr/>
          <p:nvPr/>
        </p:nvSpPr>
        <p:spPr>
          <a:xfrm>
            <a:off x="1283208" y="4151376"/>
            <a:ext cx="7997952" cy="786384"/>
          </a:xfrm>
          <a:prstGeom prst="rect">
            <a:avLst/>
          </a:prstGeom>
          <a:solidFill>
            <a:srgbClr val="FFFFFF"/>
          </a:solidFill>
        </p:spPr>
        <p:txBody>
          <a:bodyPr lIns="0" tIns="0" rIns="0" bIns="0">
            <a:noAutofit/>
          </a:bodyPr>
          <a:p>
            <a:pPr indent="457200">
              <a:lnSpc>
                <a:spcPts val="2040"/>
              </a:lnSpc>
              <a:spcAft>
                <a:spcPts val="280"/>
              </a:spcAft>
            </a:pPr>
            <a:r>
              <a:rPr lang="zh-TW" i="1" sz="1600">
                <a:solidFill>
                  <a:srgbClr val="191B0E"/>
                </a:solidFill>
                <a:latin typeface="Arial"/>
                <a:ea typeface="Arial"/>
              </a:rPr>
              <a:t>-</a:t>
            </a:r>
            <a:r>
              <a:rPr lang="zh-TW" i="1" sz="1600">
                <a:solidFill>
                  <a:srgbClr val="191B0E"/>
                </a:solidFill>
                <a:latin typeface="MingLiU"/>
                <a:ea typeface="MingLiU"/>
              </a:rPr>
              <a:t>所有客户机在长时间内执行相同的、可能性能不稳定的重要业务功能。</a:t>
            </a:r>
          </a:p>
          <a:p>
            <a:pPr marL="738700" indent="-317500">
              <a:lnSpc>
                <a:spcPts val="2040"/>
              </a:lnSpc>
            </a:pPr>
            <a:r>
              <a:rPr lang="zh-TW" i="1" sz="1600">
                <a:solidFill>
                  <a:srgbClr val="191B0E"/>
                </a:solidFill>
                <a:latin typeface="Arial"/>
                <a:ea typeface="Arial"/>
              </a:rPr>
              <a:t>- </a:t>
            </a:r>
            <a:r>
              <a:rPr lang="zh-TW" i="1" sz="1600">
                <a:solidFill>
                  <a:srgbClr val="191B0E"/>
                </a:solidFill>
                <a:latin typeface="MingLiU"/>
                <a:ea typeface="MingLiU"/>
              </a:rPr>
              <a:t>已达到最大的数据库大小（实际的或按比例缩放的），而一起同时执行多个 查询或报表事务</a:t>
            </a:r>
          </a:p>
        </p:txBody>
      </p:sp>
      <p:sp>
        <p:nvSpPr>
          <p:cNvPr id="12" name=""/>
          <p:cNvSpPr/>
          <p:nvPr/>
        </p:nvSpPr>
        <p:spPr>
          <a:xfrm>
            <a:off x="7738872" y="2596896"/>
            <a:ext cx="307848" cy="624840"/>
          </a:xfrm>
          <a:prstGeom prst="rect">
            <a:avLst/>
          </a:prstGeom>
          <a:solidFill>
            <a:srgbClr val="FFFFFF"/>
          </a:solidFill>
        </p:spPr>
        <p:txBody>
          <a:bodyPr lIns="0" tIns="0" rIns="0" bIns="0" vert="wordArtVertRtl" wrap="none">
            <a:noAutofit/>
          </a:bodyPr>
          <a:p>
            <a:pPr indent="0">
              <a:lnSpc>
                <a:spcPts val="1272"/>
              </a:lnSpc>
            </a:pPr>
            <a:r>
              <a:rPr lang="zh-TW" sz="950">
                <a:solidFill>
                  <a:srgbClr val="01007F"/>
                </a:solidFill>
                <a:latin typeface="MingLiU"/>
                <a:ea typeface="MingLiU"/>
              </a:rPr>
              <a:t>向应时可</a:t>
            </a:r>
          </a:p>
          <a:p>
            <a:pPr indent="0">
              <a:lnSpc>
                <a:spcPts val="1272"/>
              </a:lnSpc>
            </a:pPr>
            <a:r>
              <a:rPr lang="en-US" sz="950">
                <a:solidFill>
                  <a:srgbClr val="004739"/>
                </a:solidFill>
                <a:latin typeface="MingLiU"/>
              </a:rPr>
              <a:t>m</a:t>
            </a:r>
            <a:r>
              <a:rPr lang="zh-TW" sz="950">
                <a:solidFill>
                  <a:srgbClr val="007F01"/>
                </a:solidFill>
                <a:latin typeface="MingLiU"/>
                <a:ea typeface="MingLiU"/>
              </a:rPr>
              <a:t>源利</a:t>
            </a:r>
            <a:r>
              <a:rPr lang="en-US" sz="850">
                <a:solidFill>
                  <a:srgbClr val="004739"/>
                </a:solidFill>
                <a:latin typeface="PMingLiU"/>
              </a:rPr>
              <a:t>ffll'</a:t>
            </a:r>
            <a:r>
              <a:rPr lang="zh-TW" sz="950">
                <a:solidFill>
                  <a:srgbClr val="007F01"/>
                </a:solidFill>
                <a:latin typeface="MingLiU"/>
                <a:ea typeface="MingLiU"/>
              </a:rPr>
              <a:t>率</a:t>
            </a:r>
          </a:p>
        </p:txBody>
      </p:sp>
    </p:spTree>
  </p:cSld>
  <p:clrMapOvr>
    <a:overrideClrMapping bg1="lt1" tx1="dk1" bg2="lt2" tx2="dk2" accent1="accent1" accent2="accent2" accent3="accent3" accent4="accent4" accent5="accent5" accent6="accent6" hlink="hlink" folHlink="folHlink"/>
  </p:clrMapOvr>
</p:sld>
</file>

<file path=ppt/slides/slide104.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28928" y="1423416"/>
            <a:ext cx="2642616" cy="429768"/>
          </a:xfrm>
          <a:prstGeom prst="rect">
            <a:avLst/>
          </a:prstGeom>
          <a:solidFill>
            <a:srgbClr val="FFFFFF"/>
          </a:solidFill>
        </p:spPr>
        <p:txBody>
          <a:bodyPr lIns="0" tIns="0" rIns="0" bIns="0" wrap="none">
            <a:noAutofit/>
          </a:bodyPr>
          <a:p>
            <a:pPr algn="just" indent="0"/>
            <a:r>
              <a:rPr lang="zh-TW" sz="3200">
                <a:solidFill>
                  <a:srgbClr val="191B0E"/>
                </a:solidFill>
                <a:latin typeface="MingLiU"/>
                <a:ea typeface="MingLiU"/>
              </a:rPr>
              <a:t>容量测试步骤</a:t>
            </a:r>
          </a:p>
        </p:txBody>
      </p:sp>
      <p:sp>
        <p:nvSpPr>
          <p:cNvPr id="4" name=""/>
          <p:cNvSpPr/>
          <p:nvPr/>
        </p:nvSpPr>
        <p:spPr>
          <a:xfrm>
            <a:off x="1283208" y="1993392"/>
            <a:ext cx="7997952" cy="1261872"/>
          </a:xfrm>
          <a:prstGeom prst="rect">
            <a:avLst/>
          </a:prstGeom>
          <a:solidFill>
            <a:srgbClr val="FFFFFF"/>
          </a:solidFill>
        </p:spPr>
        <p:txBody>
          <a:bodyPr lIns="0" tIns="0" rIns="0" bIns="0">
            <a:noAutofit/>
          </a:bodyPr>
          <a:p>
            <a:pPr algn="just" indent="0">
              <a:lnSpc>
                <a:spcPts val="2088"/>
              </a:lnSpc>
              <a:spcAft>
                <a:spcPts val="560"/>
              </a:spcAft>
            </a:pPr>
            <a:r>
              <a:rPr lang="en-US" sz="1600">
                <a:solidFill>
                  <a:srgbClr val="191B0E"/>
                </a:solidFill>
                <a:latin typeface="Arial"/>
              </a:rPr>
              <a:t>■</a:t>
            </a:r>
            <a:r>
              <a:rPr lang="zh-TW" sz="1500">
                <a:solidFill>
                  <a:srgbClr val="191B0E"/>
                </a:solidFill>
                <a:latin typeface="MingLiU"/>
                <a:ea typeface="MingLiU"/>
              </a:rPr>
              <a:t>分析系统的外部数据源，并进行分类</a:t>
            </a:r>
          </a:p>
          <a:p>
            <a:pPr algn="just" marL="268800" indent="-304800">
              <a:lnSpc>
                <a:spcPts val="2088"/>
              </a:lnSpc>
              <a:spcAft>
                <a:spcPts val="560"/>
              </a:spcAft>
            </a:pPr>
            <a:r>
              <a:rPr lang="en-US" sz="1600">
                <a:solidFill>
                  <a:srgbClr val="191B0E"/>
                </a:solidFill>
                <a:latin typeface="Arial"/>
              </a:rPr>
              <a:t>■</a:t>
            </a:r>
            <a:r>
              <a:rPr lang="zh-TW" i="1" sz="1600">
                <a:solidFill>
                  <a:srgbClr val="191B0E"/>
                </a:solidFill>
                <a:latin typeface="MingLiU"/>
                <a:ea typeface="MingLiU"/>
              </a:rPr>
              <a:t>对每类数据源分析可能的容量限制,对于记录类型数据需要分析记录长度限制, 记录中每个域长度限制和记录数量限制。</a:t>
            </a:r>
          </a:p>
          <a:p>
            <a:pPr indent="0">
              <a:lnSpc>
                <a:spcPts val="2088"/>
              </a:lnSpc>
            </a:pPr>
            <a:r>
              <a:rPr lang="en-US" i="1" sz="1600">
                <a:solidFill>
                  <a:srgbClr val="191B0E"/>
                </a:solidFill>
                <a:latin typeface="Arial"/>
              </a:rPr>
              <a:t>■ </a:t>
            </a:r>
            <a:r>
              <a:rPr lang="zh-TW" i="1" sz="1600">
                <a:solidFill>
                  <a:srgbClr val="191B0E"/>
                </a:solidFill>
                <a:latin typeface="MingLiU"/>
                <a:ea typeface="MingLiU"/>
              </a:rPr>
              <a:t>对每个类型数据源,构造大容量数据对系统进行测试。</a:t>
            </a:r>
          </a:p>
        </p:txBody>
      </p:sp>
      <p:sp>
        <p:nvSpPr>
          <p:cNvPr id="5" name=""/>
          <p:cNvSpPr/>
          <p:nvPr/>
        </p:nvSpPr>
        <p:spPr>
          <a:xfrm>
            <a:off x="1283208" y="3401568"/>
            <a:ext cx="7123176" cy="624840"/>
          </a:xfrm>
          <a:prstGeom prst="rect">
            <a:avLst/>
          </a:prstGeom>
          <a:solidFill>
            <a:srgbClr val="FFFFFF"/>
          </a:solidFill>
        </p:spPr>
        <p:txBody>
          <a:bodyPr lIns="0" tIns="0" rIns="0" bIns="0">
            <a:noAutofit/>
          </a:bodyPr>
          <a:p>
            <a:pPr indent="0">
              <a:spcAft>
                <a:spcPts val="560"/>
              </a:spcAft>
            </a:pPr>
            <a:r>
              <a:rPr lang="en-US" i="1" sz="1600">
                <a:solidFill>
                  <a:srgbClr val="191B0E"/>
                </a:solidFill>
                <a:latin typeface="Arial"/>
              </a:rPr>
              <a:t>■ </a:t>
            </a:r>
            <a:r>
              <a:rPr lang="zh-TW" i="1" sz="1600">
                <a:solidFill>
                  <a:srgbClr val="191B0E"/>
                </a:solidFill>
                <a:latin typeface="MingLiU"/>
                <a:ea typeface="MingLiU"/>
              </a:rPr>
              <a:t>分析测试结果,并与期望值比较,确定目前系统的容量瓶颈。</a:t>
            </a:r>
          </a:p>
          <a:p>
            <a:pPr indent="0"/>
            <a:r>
              <a:rPr lang="en-US" i="1" sz="1600">
                <a:solidFill>
                  <a:srgbClr val="191B0E"/>
                </a:solidFill>
                <a:latin typeface="Arial"/>
              </a:rPr>
              <a:t>■ </a:t>
            </a:r>
            <a:r>
              <a:rPr lang="zh-TW" i="1" sz="1600">
                <a:solidFill>
                  <a:srgbClr val="191B0E"/>
                </a:solidFill>
                <a:latin typeface="MingLiU"/>
                <a:ea typeface="MingLiU"/>
              </a:rPr>
              <a:t>对系统进行优化并重复以上四步,直到系统达到期望的容量处理能力。</a:t>
            </a:r>
          </a:p>
        </p:txBody>
      </p:sp>
      <p:sp>
        <p:nvSpPr>
          <p:cNvPr id="6" name=""/>
          <p:cNvSpPr/>
          <p:nvPr/>
        </p:nvSpPr>
        <p:spPr>
          <a:xfrm>
            <a:off x="1283208" y="4166616"/>
            <a:ext cx="7022592" cy="243840"/>
          </a:xfrm>
          <a:prstGeom prst="rect">
            <a:avLst/>
          </a:prstGeom>
          <a:solidFill>
            <a:srgbClr val="FFFFFF"/>
          </a:solidFill>
        </p:spPr>
        <p:txBody>
          <a:bodyPr lIns="0" tIns="0" rIns="0" bIns="0" wrap="none">
            <a:noAutofit/>
          </a:bodyPr>
          <a:p>
            <a:pPr indent="0"/>
            <a:r>
              <a:rPr lang="en-US" i="1" sz="1600">
                <a:solidFill>
                  <a:srgbClr val="191B0E"/>
                </a:solidFill>
                <a:latin typeface="Arial"/>
              </a:rPr>
              <a:t>■ </a:t>
            </a:r>
            <a:r>
              <a:rPr lang="zh-TW" i="1" sz="1600">
                <a:solidFill>
                  <a:srgbClr val="191B0E"/>
                </a:solidFill>
                <a:latin typeface="MingLiU"/>
                <a:ea typeface="MingLiU"/>
              </a:rPr>
              <a:t>对系统进行优化并重复以上四步,直到系统达到期望的容量处理能力</a:t>
            </a:r>
          </a:p>
        </p:txBody>
      </p:sp>
    </p:spTree>
  </p:cSld>
  <p:clrMapOvr>
    <a:overrideClrMapping bg1="lt1" tx1="dk1" bg2="lt2" tx2="dk2" accent1="accent1" accent2="accent2" accent3="accent3" accent4="accent4" accent5="accent5" accent6="accent6" hlink="hlink" folHlink="folHlink"/>
  </p:clrMapOvr>
</p:sld>
</file>

<file path=ppt/slides/slide105.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411224"/>
            <a:ext cx="5705856" cy="3136392"/>
          </a:xfrm>
          <a:prstGeom prst="rect">
            <a:avLst/>
          </a:prstGeom>
          <a:solidFill>
            <a:srgbClr val="FFFFFF"/>
          </a:solidFill>
        </p:spPr>
        <p:txBody>
          <a:bodyPr lIns="0" tIns="0" rIns="0" bIns="0">
            <a:noAutofit/>
          </a:bodyPr>
          <a:p>
            <a:pPr indent="0">
              <a:spcAft>
                <a:spcPts val="420"/>
              </a:spcAft>
            </a:pPr>
            <a:r>
              <a:rPr lang="zh-TW" sz="3200">
                <a:solidFill>
                  <a:srgbClr val="191B0E"/>
                </a:solidFill>
                <a:latin typeface="MingLiU"/>
                <a:ea typeface="MingLiU"/>
              </a:rPr>
              <a:t>常见的容量测试例子</a:t>
            </a:r>
          </a:p>
          <a:p>
            <a:pPr indent="0">
              <a:spcAft>
                <a:spcPts val="560"/>
              </a:spcAft>
            </a:pPr>
            <a:r>
              <a:rPr lang="en-US" sz="1600">
                <a:solidFill>
                  <a:srgbClr val="191B0E"/>
                </a:solidFill>
                <a:latin typeface="Arial"/>
              </a:rPr>
              <a:t>■ </a:t>
            </a:r>
            <a:r>
              <a:rPr lang="zh-TW" sz="1500">
                <a:solidFill>
                  <a:srgbClr val="191B0E"/>
                </a:solidFill>
                <a:latin typeface="MingLiU"/>
                <a:ea typeface="MingLiU"/>
              </a:rPr>
              <a:t>处理数据敏感操作时进行的相关数据比较</a:t>
            </a:r>
          </a:p>
          <a:p>
            <a:pPr indent="0">
              <a:spcAft>
                <a:spcPts val="560"/>
              </a:spcAft>
            </a:pPr>
            <a:r>
              <a:rPr lang="en-US" sz="1600">
                <a:solidFill>
                  <a:srgbClr val="191B0E"/>
                </a:solidFill>
                <a:latin typeface="Arial"/>
              </a:rPr>
              <a:t>■</a:t>
            </a:r>
            <a:r>
              <a:rPr lang="zh-TW" i="1" sz="1600">
                <a:solidFill>
                  <a:srgbClr val="191B0E"/>
                </a:solidFill>
                <a:latin typeface="MingLiU"/>
                <a:ea typeface="MingLiU"/>
              </a:rPr>
              <a:t>彳更用编译器编译一个极其庞大的源程序</a:t>
            </a:r>
          </a:p>
          <a:p>
            <a:pPr indent="0">
              <a:spcAft>
                <a:spcPts val="560"/>
              </a:spcAft>
            </a:pPr>
            <a:r>
              <a:rPr lang="en-US" sz="1600">
                <a:solidFill>
                  <a:srgbClr val="191B0E"/>
                </a:solidFill>
                <a:latin typeface="Arial"/>
              </a:rPr>
              <a:t>■ </a:t>
            </a:r>
            <a:r>
              <a:rPr lang="zh-TW" i="1" sz="1600">
                <a:solidFill>
                  <a:srgbClr val="191B0E"/>
                </a:solidFill>
                <a:latin typeface="Arial"/>
                <a:ea typeface="Arial"/>
              </a:rPr>
              <a:t>4</a:t>
            </a:r>
            <a:r>
              <a:rPr lang="zh-TW" i="1" sz="1600">
                <a:solidFill>
                  <a:srgbClr val="191B0E"/>
                </a:solidFill>
                <a:latin typeface="MingLiU"/>
                <a:ea typeface="MingLiU"/>
              </a:rPr>
              <a:t>吏用一个链接编译器编辑一个包含成千上万模块的程序</a:t>
            </a:r>
          </a:p>
          <a:p>
            <a:pPr indent="0">
              <a:spcAft>
                <a:spcPts val="560"/>
              </a:spcAft>
            </a:pPr>
            <a:r>
              <a:rPr lang="en-US" i="1" sz="1600">
                <a:solidFill>
                  <a:srgbClr val="191B0E"/>
                </a:solidFill>
                <a:latin typeface="Arial"/>
              </a:rPr>
              <a:t>■ </a:t>
            </a:r>
            <a:r>
              <a:rPr lang="zh-TW" i="1" sz="1600">
                <a:solidFill>
                  <a:srgbClr val="191B0E"/>
                </a:solidFill>
                <a:latin typeface="MingLiU"/>
                <a:ea typeface="MingLiU"/>
              </a:rPr>
              <a:t>一个电路模拟器模拟包含成千上万块的电路</a:t>
            </a:r>
          </a:p>
          <a:p>
            <a:pPr indent="0">
              <a:spcAft>
                <a:spcPts val="560"/>
              </a:spcAft>
            </a:pPr>
            <a:r>
              <a:rPr lang="en-US" i="1" sz="1600">
                <a:solidFill>
                  <a:srgbClr val="191B0E"/>
                </a:solidFill>
                <a:latin typeface="Arial"/>
              </a:rPr>
              <a:t>■ </a:t>
            </a:r>
            <a:r>
              <a:rPr lang="zh-TW" i="1" sz="1600">
                <a:solidFill>
                  <a:srgbClr val="191B0E"/>
                </a:solidFill>
                <a:latin typeface="MingLiU"/>
                <a:ea typeface="MingLiU"/>
              </a:rPr>
              <a:t>一个操作系统的任务队列被充满</a:t>
            </a:r>
          </a:p>
          <a:p>
            <a:pPr indent="0">
              <a:spcAft>
                <a:spcPts val="560"/>
              </a:spcAft>
            </a:pPr>
            <a:r>
              <a:rPr lang="en-US" i="1" sz="1600">
                <a:solidFill>
                  <a:srgbClr val="191B0E"/>
                </a:solidFill>
                <a:latin typeface="Arial"/>
              </a:rPr>
              <a:t>■ </a:t>
            </a:r>
            <a:r>
              <a:rPr lang="zh-TW" i="1" sz="1600">
                <a:solidFill>
                  <a:srgbClr val="191B0E"/>
                </a:solidFill>
                <a:latin typeface="MingLiU"/>
                <a:ea typeface="MingLiU"/>
              </a:rPr>
              <a:t>一个测试形式的系统被灌输了大量文档格式</a:t>
            </a:r>
          </a:p>
          <a:p>
            <a:pPr indent="0"/>
            <a:r>
              <a:rPr lang="en-US" i="1" sz="1600">
                <a:solidFill>
                  <a:srgbClr val="191B0E"/>
                </a:solidFill>
                <a:latin typeface="Arial"/>
              </a:rPr>
              <a:t>■ </a:t>
            </a:r>
            <a:r>
              <a:rPr lang="zh-TW" i="1" sz="1600">
                <a:solidFill>
                  <a:srgbClr val="191B0E"/>
                </a:solidFill>
                <a:latin typeface="MingLiU"/>
                <a:ea typeface="MingLiU"/>
              </a:rPr>
              <a:t>互联网中庞大的</a:t>
            </a:r>
            <a:r>
              <a:rPr lang="en-US" i="1" sz="1600">
                <a:solidFill>
                  <a:srgbClr val="191B0E"/>
                </a:solidFill>
                <a:latin typeface="Arial"/>
              </a:rPr>
              <a:t>E-ma"</a:t>
            </a:r>
            <a:r>
              <a:rPr lang="zh-TW" i="1" sz="1600">
                <a:solidFill>
                  <a:srgbClr val="191B0E"/>
                </a:solidFill>
                <a:latin typeface="MingLiU"/>
                <a:ea typeface="MingLiU"/>
              </a:rPr>
              <a:t>信息和文件信息</a:t>
            </a:r>
          </a:p>
        </p:txBody>
      </p:sp>
    </p:spTree>
  </p:cSld>
  <p:clrMapOvr>
    <a:overrideClrMapping bg1="lt1" tx1="dk1" bg2="lt2" tx2="dk2" accent1="accent1" accent2="accent2" accent3="accent3" accent4="accent4" accent5="accent5" accent6="accent6" hlink="hlink" folHlink="folHlink"/>
  </p:clrMapOvr>
</p:sld>
</file>

<file path=ppt/slides/slide106.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07592" y="1423416"/>
            <a:ext cx="1761744" cy="423672"/>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恢复测试</a:t>
            </a:r>
          </a:p>
        </p:txBody>
      </p:sp>
      <p:sp>
        <p:nvSpPr>
          <p:cNvPr id="4" name=""/>
          <p:cNvSpPr/>
          <p:nvPr/>
        </p:nvSpPr>
        <p:spPr>
          <a:xfrm>
            <a:off x="1283208" y="1987296"/>
            <a:ext cx="8186928" cy="4075176"/>
          </a:xfrm>
          <a:prstGeom prst="rect">
            <a:avLst/>
          </a:prstGeom>
          <a:solidFill>
            <a:srgbClr val="FFFFFF"/>
          </a:solidFill>
        </p:spPr>
        <p:txBody>
          <a:bodyPr lIns="0" tIns="0" rIns="0" bIns="0">
            <a:noAutofit/>
          </a:bodyPr>
          <a:p>
            <a:pPr marL="294200" indent="-330200">
              <a:lnSpc>
                <a:spcPts val="1968"/>
              </a:lnSpc>
              <a:spcAft>
                <a:spcPts val="560"/>
              </a:spcAft>
            </a:pPr>
            <a:r>
              <a:rPr lang="en-US" sz="1600">
                <a:solidFill>
                  <a:srgbClr val="191B0E"/>
                </a:solidFill>
                <a:latin typeface="Arial"/>
              </a:rPr>
              <a:t>■ </a:t>
            </a:r>
            <a:r>
              <a:rPr lang="zh-TW" sz="1500">
                <a:solidFill>
                  <a:srgbClr val="191B0E"/>
                </a:solidFill>
                <a:latin typeface="MingLiU"/>
                <a:ea typeface="MingLiU"/>
              </a:rPr>
              <a:t>恢复测试是通过各种手段，强制性地使软件出错，使其不能正常工作，进而检验 系统的恢复能力。</a:t>
            </a:r>
          </a:p>
          <a:p>
            <a:pPr indent="0">
              <a:lnSpc>
                <a:spcPts val="1992"/>
              </a:lnSpc>
              <a:spcAft>
                <a:spcPts val="280"/>
              </a:spcAft>
            </a:pPr>
            <a:r>
              <a:rPr lang="en-US" sz="1600">
                <a:solidFill>
                  <a:srgbClr val="191B0E"/>
                </a:solidFill>
                <a:latin typeface="Arial"/>
              </a:rPr>
              <a:t>■ </a:t>
            </a:r>
            <a:r>
              <a:rPr lang="zh-TW" sz="1500">
                <a:solidFill>
                  <a:srgbClr val="191B0E"/>
                </a:solidFill>
                <a:latin typeface="MingLiU"/>
                <a:ea typeface="MingLiU"/>
              </a:rPr>
              <a:t>恢复测试包含的内容：</a:t>
            </a:r>
          </a:p>
          <a:p>
            <a:pPr marL="738700" indent="-317500">
              <a:lnSpc>
                <a:spcPts val="2016"/>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如果系统恢复是自动的（由系统自身完成），则应该检验：重新初始化、检 验点、设置机构、数据恢复以及重新启动是否正确。</a:t>
            </a:r>
          </a:p>
          <a:p>
            <a:pPr marL="738700" indent="-317500">
              <a:lnSpc>
                <a:spcPts val="1992"/>
              </a:lnSpc>
              <a:spcAft>
                <a:spcPts val="560"/>
              </a:spcAft>
            </a:pPr>
            <a:r>
              <a:rPr lang="zh-TW" i="1" sz="1600">
                <a:solidFill>
                  <a:srgbClr val="191B0E"/>
                </a:solidFill>
                <a:latin typeface="Arial"/>
                <a:ea typeface="Arial"/>
              </a:rPr>
              <a:t>-</a:t>
            </a:r>
            <a:r>
              <a:rPr lang="zh-TW" i="1" sz="1600">
                <a:solidFill>
                  <a:srgbClr val="191B0E"/>
                </a:solidFill>
                <a:latin typeface="MingLiU"/>
                <a:ea typeface="MingLiU"/>
              </a:rPr>
              <a:t>如果这一恢复需要人为干预,则应考虑平均修复时间是否在限定的、可以接 受的范围之内</a:t>
            </a:r>
          </a:p>
          <a:p>
            <a:pPr indent="0">
              <a:lnSpc>
                <a:spcPts val="1992"/>
              </a:lnSpc>
              <a:spcAft>
                <a:spcPts val="280"/>
              </a:spcAft>
            </a:pPr>
            <a:r>
              <a:rPr lang="en-US" i="1" sz="1600">
                <a:solidFill>
                  <a:srgbClr val="191B0E"/>
                </a:solidFill>
                <a:latin typeface="Arial"/>
              </a:rPr>
              <a:t>■</a:t>
            </a:r>
            <a:r>
              <a:rPr lang="en-US" sz="1500">
                <a:solidFill>
                  <a:srgbClr val="191B0E"/>
                </a:solidFill>
                <a:latin typeface="MingLiU"/>
              </a:rPr>
              <a:t> </a:t>
            </a:r>
            <a:r>
              <a:rPr lang="zh-TW" sz="1500">
                <a:solidFill>
                  <a:srgbClr val="191B0E"/>
                </a:solidFill>
                <a:latin typeface="MingLiU"/>
                <a:ea typeface="MingLiU"/>
              </a:rPr>
              <a:t>恢复测试中需要检查以下各项：</a:t>
            </a:r>
          </a:p>
          <a:p>
            <a:pPr indent="457200">
              <a:lnSpc>
                <a:spcPts val="1992"/>
              </a:lnSpc>
              <a:spcAft>
                <a:spcPts val="280"/>
              </a:spcAft>
            </a:pPr>
            <a:r>
              <a:rPr lang="zh-TW" sz="1600">
                <a:solidFill>
                  <a:srgbClr val="191B0E"/>
                </a:solidFill>
                <a:latin typeface="Arial"/>
                <a:ea typeface="Arial"/>
              </a:rPr>
              <a:t>-</a:t>
            </a:r>
            <a:r>
              <a:rPr lang="zh-TW" i="1" sz="1600">
                <a:solidFill>
                  <a:srgbClr val="191B0E"/>
                </a:solidFill>
                <a:latin typeface="MingLiU"/>
                <a:ea typeface="MingLiU"/>
              </a:rPr>
              <a:t>错误探测功能</a:t>
            </a:r>
          </a:p>
          <a:p>
            <a:pPr indent="457200">
              <a:lnSpc>
                <a:spcPts val="1992"/>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能否切换或启动备用的硬件;</a:t>
            </a:r>
          </a:p>
          <a:p>
            <a:pPr indent="457200">
              <a:lnSpc>
                <a:spcPts val="1992"/>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在故障发生时能否保护正在运行的作业和系统状态;</a:t>
            </a:r>
          </a:p>
          <a:p>
            <a:pPr indent="457200">
              <a:lnSpc>
                <a:spcPts val="1992"/>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在系统恢复后能否从最后记录下来的无错误状态开始继续执行作业,等等。</a:t>
            </a:r>
          </a:p>
          <a:p>
            <a:pPr indent="457200">
              <a:lnSpc>
                <a:spcPts val="1992"/>
              </a:lnSpc>
            </a:pPr>
            <a:r>
              <a:rPr lang="zh-TW" i="1" sz="1600">
                <a:solidFill>
                  <a:srgbClr val="191B0E"/>
                </a:solidFill>
                <a:latin typeface="Arial"/>
                <a:ea typeface="Arial"/>
              </a:rPr>
              <a:t>-</a:t>
            </a:r>
            <a:r>
              <a:rPr lang="zh-TW" i="1" sz="1600">
                <a:solidFill>
                  <a:srgbClr val="191B0E"/>
                </a:solidFill>
                <a:latin typeface="MingLiU"/>
                <a:ea typeface="MingLiU"/>
              </a:rPr>
              <a:t>掉电测试</a:t>
            </a:r>
          </a:p>
        </p:txBody>
      </p:sp>
    </p:spTree>
  </p:cSld>
  <p:clrMapOvr>
    <a:overrideClrMapping bg1="lt1" tx1="dk1" bg2="lt2" tx2="dk2" accent1="accent1" accent2="accent2" accent3="accent3" accent4="accent4" accent5="accent5" accent6="accent6" hlink="hlink" folHlink="folHlink"/>
  </p:clrMapOvr>
</p:sld>
</file>

<file path=ppt/slides/slide107.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92352" y="1432560"/>
            <a:ext cx="1776984" cy="411480"/>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安全测试</a:t>
            </a:r>
          </a:p>
        </p:txBody>
      </p:sp>
      <p:sp>
        <p:nvSpPr>
          <p:cNvPr id="4" name=""/>
          <p:cNvSpPr/>
          <p:nvPr/>
        </p:nvSpPr>
        <p:spPr>
          <a:xfrm>
            <a:off x="1283208" y="1969008"/>
            <a:ext cx="8180832" cy="4227576"/>
          </a:xfrm>
          <a:prstGeom prst="rect">
            <a:avLst/>
          </a:prstGeom>
          <a:solidFill>
            <a:srgbClr val="FFFFFF"/>
          </a:solidFill>
        </p:spPr>
        <p:txBody>
          <a:bodyPr lIns="0" tIns="0" rIns="0" bIns="0">
            <a:noAutofit/>
          </a:bodyPr>
          <a:p>
            <a:pPr marL="294200" indent="-330200">
              <a:lnSpc>
                <a:spcPts val="1728"/>
              </a:lnSpc>
              <a:spcAft>
                <a:spcPts val="420"/>
              </a:spcAft>
            </a:pPr>
            <a:r>
              <a:rPr lang="en-US" sz="1600">
                <a:solidFill>
                  <a:srgbClr val="191B0E"/>
                </a:solidFill>
                <a:latin typeface="Arial"/>
              </a:rPr>
              <a:t>■ </a:t>
            </a:r>
            <a:r>
              <a:rPr lang="zh-TW" sz="1500">
                <a:solidFill>
                  <a:srgbClr val="191B0E"/>
                </a:solidFill>
                <a:latin typeface="MingLiU"/>
                <a:ea typeface="MingLiU"/>
              </a:rPr>
              <a:t>安全测试的目的在于验证安装在系统内的保护机制能否在实际中保护系统且不受非法 入侵，不受各种非法干扰。</a:t>
            </a:r>
          </a:p>
          <a:p>
            <a:pPr indent="0">
              <a:lnSpc>
                <a:spcPts val="1704"/>
              </a:lnSpc>
              <a:spcAft>
                <a:spcPts val="140"/>
              </a:spcAft>
            </a:pPr>
            <a:r>
              <a:rPr lang="en-US" sz="1600">
                <a:solidFill>
                  <a:srgbClr val="191B0E"/>
                </a:solidFill>
                <a:latin typeface="Arial"/>
              </a:rPr>
              <a:t>■ </a:t>
            </a:r>
            <a:r>
              <a:rPr lang="zh-TW" sz="1500">
                <a:solidFill>
                  <a:srgbClr val="191B0E"/>
                </a:solidFill>
                <a:latin typeface="MingLiU"/>
                <a:ea typeface="MingLiU"/>
              </a:rPr>
              <a:t>在安全测试中，测试者扮演着试图攻击系统的个人角色：</a:t>
            </a:r>
          </a:p>
          <a:p>
            <a:pPr indent="457200">
              <a:lnSpc>
                <a:spcPts val="1704"/>
              </a:lnSpc>
              <a:spcAft>
                <a:spcPts val="140"/>
              </a:spcAft>
            </a:pPr>
            <a:r>
              <a:rPr lang="zh-TW" sz="1600">
                <a:solidFill>
                  <a:srgbClr val="191B0E"/>
                </a:solidFill>
                <a:latin typeface="Arial"/>
                <a:ea typeface="Arial"/>
              </a:rPr>
              <a:t>- </a:t>
            </a:r>
            <a:r>
              <a:rPr lang="zh-TW" i="1" sz="1500">
                <a:solidFill>
                  <a:srgbClr val="191B0E"/>
                </a:solidFill>
                <a:latin typeface="MingLiU"/>
                <a:ea typeface="MingLiU"/>
              </a:rPr>
              <a:t>尝试去通过外部的手段来获取系统的密码</a:t>
            </a:r>
          </a:p>
          <a:p>
            <a:pPr indent="457200">
              <a:lnSpc>
                <a:spcPts val="1704"/>
              </a:lnSpc>
              <a:spcAft>
                <a:spcPts val="140"/>
              </a:spcAft>
            </a:pPr>
            <a:r>
              <a:rPr lang="zh-TW" sz="1600">
                <a:solidFill>
                  <a:srgbClr val="191B0E"/>
                </a:solidFill>
                <a:latin typeface="Arial"/>
                <a:ea typeface="Arial"/>
              </a:rPr>
              <a:t>- </a:t>
            </a:r>
            <a:r>
              <a:rPr lang="zh-TW" i="1" sz="1500">
                <a:solidFill>
                  <a:srgbClr val="191B0E"/>
                </a:solidFill>
                <a:latin typeface="MingLiU"/>
                <a:ea typeface="MingLiU"/>
              </a:rPr>
              <a:t>使用可以瓦解任何防守的客户软件来攻击系统</a:t>
            </a:r>
          </a:p>
          <a:p>
            <a:pPr indent="457200">
              <a:lnSpc>
                <a:spcPts val="1704"/>
              </a:lnSpc>
              <a:spcAft>
                <a:spcPts val="140"/>
              </a:spcAft>
            </a:pPr>
            <a:r>
              <a:rPr lang="zh-TW" i="1" sz="1600">
                <a:solidFill>
                  <a:srgbClr val="191B0E"/>
                </a:solidFill>
                <a:latin typeface="Arial"/>
                <a:ea typeface="Arial"/>
              </a:rPr>
              <a:t>- </a:t>
            </a:r>
            <a:r>
              <a:rPr lang="zh-TW" i="1" sz="1500">
                <a:solidFill>
                  <a:srgbClr val="191B0E"/>
                </a:solidFill>
                <a:latin typeface="MingLiU"/>
                <a:ea typeface="MingLiU"/>
              </a:rPr>
              <a:t>把系统</a:t>
            </a:r>
            <a:r>
              <a:rPr lang="zh-CN" i="1" sz="1500">
                <a:solidFill>
                  <a:srgbClr val="191B0E"/>
                </a:solidFill>
                <a:latin typeface="MingLiU"/>
                <a:ea typeface="MingLiU"/>
              </a:rPr>
              <a:t>“瘫</a:t>
            </a:r>
            <a:r>
              <a:rPr lang="zh-TW" i="1" sz="1500">
                <a:solidFill>
                  <a:srgbClr val="191B0E"/>
                </a:solidFill>
                <a:latin typeface="MingLiU"/>
                <a:ea typeface="MingLiU"/>
              </a:rPr>
              <a:t>痪”，使得其他用户无法访问</a:t>
            </a:r>
          </a:p>
          <a:p>
            <a:pPr indent="457200">
              <a:lnSpc>
                <a:spcPts val="1704"/>
              </a:lnSpc>
              <a:spcAft>
                <a:spcPts val="140"/>
              </a:spcAft>
            </a:pPr>
            <a:r>
              <a:rPr lang="zh-TW" i="1" sz="1600">
                <a:solidFill>
                  <a:srgbClr val="191B0E"/>
                </a:solidFill>
                <a:latin typeface="Arial"/>
                <a:ea typeface="Arial"/>
              </a:rPr>
              <a:t>- </a:t>
            </a:r>
            <a:r>
              <a:rPr lang="zh-TW" i="1" sz="1500">
                <a:solidFill>
                  <a:srgbClr val="191B0E"/>
                </a:solidFill>
                <a:latin typeface="MingLiU"/>
                <a:ea typeface="MingLiU"/>
              </a:rPr>
              <a:t>有目的地引发系统错误,期望在恢复过程中侵入系统</a:t>
            </a:r>
          </a:p>
          <a:p>
            <a:pPr indent="457200">
              <a:lnSpc>
                <a:spcPts val="1704"/>
              </a:lnSpc>
              <a:spcAft>
                <a:spcPts val="420"/>
              </a:spcAft>
            </a:pPr>
            <a:r>
              <a:rPr lang="zh-TW" sz="1600">
                <a:solidFill>
                  <a:srgbClr val="191B0E"/>
                </a:solidFill>
                <a:latin typeface="Arial"/>
                <a:ea typeface="Arial"/>
              </a:rPr>
              <a:t>- </a:t>
            </a:r>
            <a:r>
              <a:rPr lang="zh-TW" i="1" sz="1500">
                <a:solidFill>
                  <a:srgbClr val="191B0E"/>
                </a:solidFill>
                <a:latin typeface="MingLiU"/>
                <a:ea typeface="MingLiU"/>
              </a:rPr>
              <a:t>通过浏览非保密的数据,从中找到进入系统的钥匙</a:t>
            </a:r>
          </a:p>
          <a:p>
            <a:pPr marL="294200" indent="-330200">
              <a:lnSpc>
                <a:spcPts val="1704"/>
              </a:lnSpc>
              <a:spcAft>
                <a:spcPts val="420"/>
              </a:spcAft>
            </a:pPr>
            <a:r>
              <a:rPr lang="en-US" i="1" sz="1600">
                <a:solidFill>
                  <a:srgbClr val="191B0E"/>
                </a:solidFill>
                <a:latin typeface="Arial"/>
              </a:rPr>
              <a:t>■</a:t>
            </a:r>
            <a:r>
              <a:rPr lang="en-US" sz="1500">
                <a:solidFill>
                  <a:srgbClr val="191B0E"/>
                </a:solidFill>
                <a:latin typeface="MingLiU"/>
              </a:rPr>
              <a:t> </a:t>
            </a:r>
            <a:r>
              <a:rPr lang="zh-TW" sz="1500">
                <a:solidFill>
                  <a:srgbClr val="191B0E"/>
                </a:solidFill>
                <a:latin typeface="MingLiU"/>
                <a:ea typeface="MingLiU"/>
              </a:rPr>
              <a:t>系统的安全测试要设置一些测试用例试图突破系统的安全保密措施，检验系统是否有 安全保密的漏洞</a:t>
            </a:r>
          </a:p>
          <a:p>
            <a:pPr marL="294200" indent="-330200">
              <a:lnSpc>
                <a:spcPts val="1704"/>
              </a:lnSpc>
              <a:spcAft>
                <a:spcPts val="140"/>
              </a:spcAft>
            </a:pPr>
            <a:r>
              <a:rPr lang="en-US" sz="1600">
                <a:solidFill>
                  <a:srgbClr val="191B0E"/>
                </a:solidFill>
                <a:latin typeface="Arial"/>
              </a:rPr>
              <a:t>■ </a:t>
            </a:r>
            <a:r>
              <a:rPr lang="zh-TW" sz="1500">
                <a:solidFill>
                  <a:srgbClr val="191B0E"/>
                </a:solidFill>
                <a:latin typeface="MingLiU"/>
                <a:ea typeface="MingLiU"/>
              </a:rPr>
              <a:t>对软件产品安全测试应侧重于以下方面：用户对数据或业务功能的访问控制，数据存 储和数据通信的远程安全控制。</a:t>
            </a:r>
          </a:p>
          <a:p>
            <a:pPr indent="457200">
              <a:lnSpc>
                <a:spcPts val="1704"/>
              </a:lnSpc>
              <a:spcAft>
                <a:spcPts val="140"/>
              </a:spcAft>
            </a:pPr>
            <a:r>
              <a:rPr lang="zh-TW" sz="1600">
                <a:solidFill>
                  <a:srgbClr val="191B0E"/>
                </a:solidFill>
                <a:latin typeface="Arial"/>
                <a:ea typeface="Arial"/>
              </a:rPr>
              <a:t>- </a:t>
            </a:r>
            <a:r>
              <a:rPr lang="zh-TW" i="1" sz="1500">
                <a:solidFill>
                  <a:srgbClr val="191B0E"/>
                </a:solidFill>
                <a:latin typeface="MingLiU"/>
                <a:ea typeface="MingLiU"/>
              </a:rPr>
              <a:t>用户管理和访问控制</a:t>
            </a:r>
          </a:p>
          <a:p>
            <a:pPr indent="457200">
              <a:lnSpc>
                <a:spcPts val="1704"/>
              </a:lnSpc>
              <a:spcAft>
                <a:spcPts val="140"/>
              </a:spcAft>
            </a:pPr>
            <a:r>
              <a:rPr lang="zh-TW" i="1" sz="1600">
                <a:solidFill>
                  <a:srgbClr val="191B0E"/>
                </a:solidFill>
                <a:latin typeface="Arial"/>
                <a:ea typeface="Arial"/>
              </a:rPr>
              <a:t>- </a:t>
            </a:r>
            <a:r>
              <a:rPr lang="zh-TW" i="1" sz="1500">
                <a:solidFill>
                  <a:srgbClr val="191B0E"/>
                </a:solidFill>
                <a:latin typeface="MingLiU"/>
                <a:ea typeface="MingLiU"/>
              </a:rPr>
              <a:t>通信加密</a:t>
            </a:r>
          </a:p>
          <a:p>
            <a:pPr indent="457200">
              <a:lnSpc>
                <a:spcPts val="1704"/>
              </a:lnSpc>
            </a:pPr>
            <a:r>
              <a:rPr lang="zh-TW" i="1" sz="1600">
                <a:solidFill>
                  <a:srgbClr val="191B0E"/>
                </a:solidFill>
                <a:latin typeface="Arial"/>
                <a:ea typeface="Arial"/>
              </a:rPr>
              <a:t>- </a:t>
            </a:r>
            <a:r>
              <a:rPr lang="zh-TW" i="1" sz="1500">
                <a:solidFill>
                  <a:srgbClr val="191B0E"/>
                </a:solidFill>
                <a:latin typeface="MingLiU"/>
                <a:ea typeface="MingLiU"/>
              </a:rPr>
              <a:t>安全日志测试</a:t>
            </a:r>
          </a:p>
        </p:txBody>
      </p:sp>
    </p:spTree>
  </p:cSld>
  <p:clrMapOvr>
    <a:overrideClrMapping bg1="lt1" tx1="dk1" bg2="lt2" tx2="dk2" accent1="accent1" accent2="accent2" accent3="accent3" accent4="accent4" accent5="accent5" accent6="accent6" hlink="hlink" folHlink="folHlink"/>
  </p:clrMapOvr>
</p:sld>
</file>

<file path=ppt/slides/slide108.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92352" y="1432560"/>
            <a:ext cx="1776984" cy="411480"/>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安全测试</a:t>
            </a:r>
          </a:p>
        </p:txBody>
      </p:sp>
      <p:sp>
        <p:nvSpPr>
          <p:cNvPr id="4" name=""/>
          <p:cNvSpPr/>
          <p:nvPr/>
        </p:nvSpPr>
        <p:spPr>
          <a:xfrm>
            <a:off x="1283208" y="1993392"/>
            <a:ext cx="8281416" cy="3185160"/>
          </a:xfrm>
          <a:prstGeom prst="rect">
            <a:avLst/>
          </a:prstGeom>
          <a:solidFill>
            <a:srgbClr val="FFFFFF"/>
          </a:solidFill>
        </p:spPr>
        <p:txBody>
          <a:bodyPr lIns="0" tIns="0" rIns="0" bIns="0">
            <a:noAutofit/>
          </a:bodyPr>
          <a:p>
            <a:pPr indent="0">
              <a:lnSpc>
                <a:spcPts val="2160"/>
              </a:lnSpc>
              <a:spcAft>
                <a:spcPts val="280"/>
              </a:spcAft>
            </a:pPr>
            <a:r>
              <a:rPr lang="en-US" sz="1600">
                <a:solidFill>
                  <a:srgbClr val="191B0E"/>
                </a:solidFill>
                <a:latin typeface="Arial"/>
              </a:rPr>
              <a:t>■</a:t>
            </a:r>
            <a:r>
              <a:rPr lang="zh-TW" sz="1500">
                <a:solidFill>
                  <a:srgbClr val="191B0E"/>
                </a:solidFill>
                <a:latin typeface="MingLiU"/>
                <a:ea typeface="MingLiU"/>
              </a:rPr>
              <a:t>系统安全设计的准则</a:t>
            </a:r>
          </a:p>
          <a:p>
            <a:pPr indent="457200">
              <a:lnSpc>
                <a:spcPts val="2160"/>
              </a:lnSpc>
              <a:spcAft>
                <a:spcPts val="280"/>
              </a:spcAft>
            </a:pPr>
            <a:r>
              <a:rPr lang="zh-TW" sz="1600">
                <a:solidFill>
                  <a:srgbClr val="191B0E"/>
                </a:solidFill>
                <a:latin typeface="Arial"/>
                <a:ea typeface="Arial"/>
              </a:rPr>
              <a:t>-</a:t>
            </a:r>
            <a:r>
              <a:rPr lang="zh-TW" i="1" sz="1600">
                <a:solidFill>
                  <a:srgbClr val="191B0E"/>
                </a:solidFill>
                <a:latin typeface="MingLiU"/>
                <a:ea typeface="MingLiU"/>
              </a:rPr>
              <a:t>彳吏非法侵入的代价超过被保护的信息的价值,从而令非法侵入者无利可图。</a:t>
            </a:r>
          </a:p>
          <a:p>
            <a:pPr marL="738700" indent="-317500">
              <a:lnSpc>
                <a:spcPts val="2160"/>
              </a:lnSpc>
              <a:spcAft>
                <a:spcPts val="490"/>
              </a:spcAft>
            </a:pPr>
            <a:r>
              <a:rPr lang="zh-TW" i="1" sz="1600">
                <a:solidFill>
                  <a:srgbClr val="191B0E"/>
                </a:solidFill>
                <a:latin typeface="Arial"/>
                <a:ea typeface="Arial"/>
              </a:rPr>
              <a:t>- </a:t>
            </a:r>
            <a:r>
              <a:rPr lang="zh-TW" i="1" sz="1600">
                <a:solidFill>
                  <a:srgbClr val="191B0E"/>
                </a:solidFill>
                <a:latin typeface="MingLiU"/>
                <a:ea typeface="MingLiU"/>
              </a:rPr>
              <a:t>一般来讲,如果黑客为非法入侵花费的代价（考虑时间、费用、危险等因素） 高于得到的好处,那么这样的系统可以认为是安全的系统</a:t>
            </a:r>
          </a:p>
          <a:p>
            <a:pPr indent="0">
              <a:lnSpc>
                <a:spcPts val="2160"/>
              </a:lnSpc>
              <a:spcAft>
                <a:spcPts val="280"/>
              </a:spcAft>
            </a:pPr>
            <a:r>
              <a:rPr lang="en-US" i="1" sz="1600">
                <a:solidFill>
                  <a:srgbClr val="191B0E"/>
                </a:solidFill>
                <a:latin typeface="Arial"/>
              </a:rPr>
              <a:t>■</a:t>
            </a:r>
            <a:r>
              <a:rPr lang="zh-TW" sz="1500">
                <a:solidFill>
                  <a:srgbClr val="191B0E"/>
                </a:solidFill>
                <a:latin typeface="MingLiU"/>
                <a:ea typeface="MingLiU"/>
              </a:rPr>
              <a:t>测试者扮演一个试图攻击系统的角色</a:t>
            </a:r>
          </a:p>
          <a:p>
            <a:pPr indent="457200">
              <a:lnSpc>
                <a:spcPts val="2160"/>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尝试通过外部的手段来获取系统的密码</a:t>
            </a:r>
          </a:p>
          <a:p>
            <a:pPr indent="457200">
              <a:lnSpc>
                <a:spcPts val="2160"/>
              </a:lnSpc>
              <a:spcAft>
                <a:spcPts val="280"/>
              </a:spcAft>
            </a:pPr>
            <a:r>
              <a:rPr lang="zh-TW" i="1" sz="1600">
                <a:solidFill>
                  <a:srgbClr val="191B0E"/>
                </a:solidFill>
                <a:latin typeface="Arial"/>
                <a:ea typeface="Arial"/>
              </a:rPr>
              <a:t>-4</a:t>
            </a:r>
            <a:r>
              <a:rPr lang="zh-TW" i="1" sz="1600">
                <a:solidFill>
                  <a:srgbClr val="191B0E"/>
                </a:solidFill>
                <a:latin typeface="MingLiU"/>
                <a:ea typeface="MingLiU"/>
              </a:rPr>
              <a:t>吏用能够瓦解任何防护的客户软件来攻击系统</a:t>
            </a:r>
          </a:p>
          <a:p>
            <a:pPr indent="457200">
              <a:lnSpc>
                <a:spcPts val="2160"/>
              </a:lnSpc>
              <a:spcAft>
                <a:spcPts val="280"/>
              </a:spcAft>
            </a:pPr>
            <a:r>
              <a:rPr lang="zh-TW" i="1" sz="1600">
                <a:solidFill>
                  <a:srgbClr val="191B0E"/>
                </a:solidFill>
                <a:latin typeface="Arial"/>
                <a:ea typeface="Arial"/>
              </a:rPr>
              <a:t>-</a:t>
            </a:r>
            <a:r>
              <a:rPr lang="zh-TW" i="1" sz="1600">
                <a:solidFill>
                  <a:srgbClr val="191B0E"/>
                </a:solidFill>
                <a:latin typeface="MingLiU"/>
                <a:ea typeface="MingLiU"/>
              </a:rPr>
              <a:t>把系统</a:t>
            </a:r>
            <a:r>
              <a:rPr lang="zh-CN" i="1" sz="1600">
                <a:solidFill>
                  <a:srgbClr val="191B0E"/>
                </a:solidFill>
                <a:latin typeface="MingLiU"/>
                <a:ea typeface="MingLiU"/>
              </a:rPr>
              <a:t>“制</a:t>
            </a:r>
            <a:r>
              <a:rPr lang="zh-TW" i="1" sz="1600">
                <a:solidFill>
                  <a:srgbClr val="191B0E"/>
                </a:solidFill>
                <a:latin typeface="MingLiU"/>
                <a:ea typeface="MingLiU"/>
              </a:rPr>
              <a:t>服”，使别人无法访问</a:t>
            </a:r>
          </a:p>
          <a:p>
            <a:pPr indent="457200">
              <a:lnSpc>
                <a:spcPts val="2160"/>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有目的地引发系统错误,期望在系统恢复过程中侵入系统</a:t>
            </a:r>
          </a:p>
          <a:p>
            <a:pPr indent="457200">
              <a:lnSpc>
                <a:spcPts val="2160"/>
              </a:lnSpc>
            </a:pPr>
            <a:r>
              <a:rPr lang="zh-TW" i="1" sz="1600">
                <a:solidFill>
                  <a:srgbClr val="191B0E"/>
                </a:solidFill>
                <a:latin typeface="Arial"/>
                <a:ea typeface="Arial"/>
              </a:rPr>
              <a:t>- </a:t>
            </a:r>
            <a:r>
              <a:rPr lang="zh-TW" i="1" sz="1600">
                <a:solidFill>
                  <a:srgbClr val="191B0E"/>
                </a:solidFill>
                <a:latin typeface="MingLiU"/>
                <a:ea typeface="MingLiU"/>
              </a:rPr>
              <a:t>通过浏览非保密的数据,从中找到进入系统的钥匙等</a:t>
            </a:r>
          </a:p>
        </p:txBody>
      </p:sp>
    </p:spTree>
  </p:cSld>
  <p:clrMapOvr>
    <a:overrideClrMapping bg1="lt1" tx1="dk1" bg2="lt2" tx2="dk2" accent1="accent1" accent2="accent2" accent3="accent3" accent4="accent4" accent5="accent5" accent6="accent6" hlink="hlink" folHlink="folHlink"/>
  </p:clrMapOvr>
</p:sld>
</file>

<file path=ppt/slides/slide109.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993392"/>
            <a:ext cx="8220456" cy="2968752"/>
          </a:xfrm>
          <a:prstGeom prst="rect">
            <a:avLst/>
          </a:prstGeom>
          <a:solidFill>
            <a:srgbClr val="FFFFFF"/>
          </a:solidFill>
        </p:spPr>
        <p:txBody>
          <a:bodyPr lIns="0" tIns="0" rIns="0" bIns="0">
            <a:noAutofit/>
          </a:bodyPr>
          <a:p>
            <a:pPr indent="0">
              <a:lnSpc>
                <a:spcPts val="2064"/>
              </a:lnSpc>
              <a:spcAft>
                <a:spcPts val="280"/>
              </a:spcAft>
            </a:pPr>
            <a:r>
              <a:rPr lang="en-US" sz="1600">
                <a:solidFill>
                  <a:srgbClr val="191B0E"/>
                </a:solidFill>
                <a:latin typeface="Arial"/>
              </a:rPr>
              <a:t>■</a:t>
            </a:r>
            <a:r>
              <a:rPr lang="zh-TW" sz="1500">
                <a:solidFill>
                  <a:srgbClr val="191B0E"/>
                </a:solidFill>
                <a:latin typeface="MingLiU"/>
                <a:ea typeface="MingLiU"/>
              </a:rPr>
              <a:t>安全性一般分为两个层次</a:t>
            </a:r>
          </a:p>
          <a:p>
            <a:pPr indent="457200">
              <a:lnSpc>
                <a:spcPts val="2064"/>
              </a:lnSpc>
              <a:spcAft>
                <a:spcPts val="280"/>
              </a:spcAft>
            </a:pPr>
            <a:r>
              <a:rPr lang="zh-TW" sz="1600">
                <a:solidFill>
                  <a:srgbClr val="191B0E"/>
                </a:solidFill>
                <a:latin typeface="Arial"/>
                <a:ea typeface="Arial"/>
              </a:rPr>
              <a:t>-</a:t>
            </a:r>
            <a:r>
              <a:rPr lang="zh-TW" i="1" sz="1600">
                <a:solidFill>
                  <a:srgbClr val="191B0E"/>
                </a:solidFill>
                <a:latin typeface="MingLiU"/>
                <a:ea typeface="MingLiU"/>
              </a:rPr>
              <a:t>应用程序级别的安全性：对数据或业务功能的访问</a:t>
            </a:r>
          </a:p>
          <a:p>
            <a:pPr indent="457200">
              <a:lnSpc>
                <a:spcPts val="2064"/>
              </a:lnSpc>
              <a:spcAft>
                <a:spcPts val="630"/>
              </a:spcAft>
            </a:pPr>
            <a:r>
              <a:rPr lang="zh-TW" i="1" sz="1600">
                <a:solidFill>
                  <a:srgbClr val="191B0E"/>
                </a:solidFill>
                <a:latin typeface="Arial"/>
                <a:ea typeface="Arial"/>
              </a:rPr>
              <a:t>- </a:t>
            </a:r>
            <a:r>
              <a:rPr lang="zh-TW" i="1" sz="1600">
                <a:solidFill>
                  <a:srgbClr val="191B0E"/>
                </a:solidFill>
                <a:latin typeface="MingLiU"/>
                <a:ea typeface="MingLiU"/>
              </a:rPr>
              <a:t>系统级别的安全性：对系统的登录或远程访问</a:t>
            </a:r>
          </a:p>
          <a:p>
            <a:pPr indent="0">
              <a:lnSpc>
                <a:spcPts val="2064"/>
              </a:lnSpc>
              <a:spcAft>
                <a:spcPts val="280"/>
              </a:spcAft>
            </a:pPr>
            <a:r>
              <a:rPr lang="en-US" i="1" sz="1600">
                <a:solidFill>
                  <a:srgbClr val="191B0E"/>
                </a:solidFill>
                <a:latin typeface="Arial"/>
              </a:rPr>
              <a:t>■</a:t>
            </a:r>
            <a:r>
              <a:rPr lang="zh-TW" sz="1500">
                <a:solidFill>
                  <a:srgbClr val="191B0E"/>
                </a:solidFill>
                <a:latin typeface="MingLiU"/>
                <a:ea typeface="MingLiU"/>
              </a:rPr>
              <a:t>二者的关系</a:t>
            </a:r>
          </a:p>
          <a:p>
            <a:pPr marL="738700" indent="-317500">
              <a:lnSpc>
                <a:spcPts val="2064"/>
              </a:lnSpc>
              <a:spcAft>
                <a:spcPts val="280"/>
              </a:spcAft>
            </a:pPr>
            <a:r>
              <a:rPr lang="zh-TW" sz="1600">
                <a:solidFill>
                  <a:srgbClr val="191B0E"/>
                </a:solidFill>
                <a:latin typeface="Arial"/>
                <a:ea typeface="Arial"/>
              </a:rPr>
              <a:t>-</a:t>
            </a:r>
            <a:r>
              <a:rPr lang="zh-TW" i="1" sz="1600">
                <a:solidFill>
                  <a:srgbClr val="191B0E"/>
                </a:solidFill>
                <a:latin typeface="MingLiU"/>
                <a:ea typeface="MingLiU"/>
              </a:rPr>
              <a:t>应用程序级别的安全性可确保在预期的安全性情况下,操作者只能访问特定 的功能或用例,或者只能访问有限的数据。</a:t>
            </a:r>
          </a:p>
          <a:p>
            <a:pPr marL="1157800" indent="-330200">
              <a:lnSpc>
                <a:spcPts val="1752"/>
              </a:lnSpc>
              <a:spcAft>
                <a:spcPts val="280"/>
              </a:spcAft>
            </a:pPr>
            <a:r>
              <a:rPr lang="en-US" i="1" sz="1400">
                <a:solidFill>
                  <a:srgbClr val="191B0E"/>
                </a:solidFill>
                <a:latin typeface="MingLiU"/>
              </a:rPr>
              <a:t>■</a:t>
            </a:r>
            <a:r>
              <a:rPr lang="en-US" sz="1400">
                <a:solidFill>
                  <a:srgbClr val="191B0E"/>
                </a:solidFill>
                <a:latin typeface="MingLiU"/>
              </a:rPr>
              <a:t> </a:t>
            </a:r>
            <a:r>
              <a:rPr lang="zh-TW" sz="1400">
                <a:solidFill>
                  <a:srgbClr val="191B0E"/>
                </a:solidFill>
                <a:latin typeface="MingLiU"/>
                <a:ea typeface="MingLiU"/>
              </a:rPr>
              <a:t>例如，某财务系统可能会允许所有人输入数据，创建新账户，但只有管理员才能 删除这些数据或账户。</a:t>
            </a:r>
          </a:p>
          <a:p>
            <a:pPr algn="just" marL="738700" indent="-317500">
              <a:lnSpc>
                <a:spcPts val="2064"/>
              </a:lnSpc>
            </a:pPr>
            <a:r>
              <a:rPr lang="zh-TW" sz="1600">
                <a:solidFill>
                  <a:srgbClr val="191B0E"/>
                </a:solidFill>
                <a:latin typeface="Arial"/>
                <a:ea typeface="Arial"/>
              </a:rPr>
              <a:t>-</a:t>
            </a:r>
            <a:r>
              <a:rPr lang="zh-TW" i="1" sz="1600">
                <a:solidFill>
                  <a:srgbClr val="191B0E"/>
                </a:solidFill>
                <a:latin typeface="MingLiU"/>
                <a:ea typeface="MingLiU"/>
              </a:rPr>
              <a:t>系统级别的安全性对确保只有具备系统访问权限的用户才能访问应用程序, 而且只能通过相应的入口来访问</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77112" y="1420368"/>
            <a:ext cx="6839712" cy="2359152"/>
          </a:xfrm>
          <a:prstGeom prst="rect">
            <a:avLst/>
          </a:prstGeom>
          <a:solidFill>
            <a:srgbClr val="FFFFFF"/>
          </a:solidFill>
        </p:spPr>
        <p:txBody>
          <a:bodyPr lIns="0" tIns="0" rIns="0" bIns="0">
            <a:noAutofit/>
          </a:bodyPr>
          <a:p>
            <a:pPr indent="0">
              <a:spcAft>
                <a:spcPts val="280"/>
              </a:spcAft>
            </a:pPr>
            <a:r>
              <a:rPr lang="zh-TW" sz="3200">
                <a:solidFill>
                  <a:srgbClr val="191B0E"/>
                </a:solidFill>
                <a:latin typeface="MingLiU"/>
                <a:ea typeface="MingLiU"/>
              </a:rPr>
              <a:t>单元测试检查表（续）</a:t>
            </a:r>
          </a:p>
          <a:p>
            <a:pPr indent="0">
              <a:lnSpc>
                <a:spcPts val="1920"/>
              </a:lnSpc>
            </a:pPr>
            <a:r>
              <a:rPr lang="zh-TW" sz="1500">
                <a:solidFill>
                  <a:srgbClr val="191B0E"/>
                </a:solidFill>
                <a:latin typeface="MingLiU"/>
                <a:ea typeface="MingLiU"/>
              </a:rPr>
              <a:t>额外测试项</a:t>
            </a:r>
          </a:p>
          <a:p>
            <a:pPr indent="444500">
              <a:lnSpc>
                <a:spcPts val="1920"/>
              </a:lnSpc>
            </a:pPr>
            <a:r>
              <a:rPr lang="en-US" i="1" sz="1600">
                <a:solidFill>
                  <a:srgbClr val="191B0E"/>
                </a:solidFill>
                <a:latin typeface="Arial"/>
              </a:rPr>
              <a:t>8. </a:t>
            </a:r>
            <a:r>
              <a:rPr lang="zh-TW" i="1" sz="1500">
                <a:solidFill>
                  <a:srgbClr val="191B0E"/>
                </a:solidFill>
                <a:latin typeface="MingLiU"/>
                <a:ea typeface="MingLiU"/>
              </a:rPr>
              <a:t>该单元中有任何地方与</a:t>
            </a:r>
            <a:r>
              <a:rPr lang="en-US" i="1" sz="1600">
                <a:solidFill>
                  <a:srgbClr val="191B0E"/>
                </a:solidFill>
                <a:latin typeface="Arial"/>
              </a:rPr>
              <a:t>PDL</a:t>
            </a:r>
            <a:r>
              <a:rPr lang="zh-TW" i="1" sz="1500">
                <a:solidFill>
                  <a:srgbClr val="191B0E"/>
                </a:solidFill>
                <a:latin typeface="MingLiU"/>
                <a:ea typeface="MingLiU"/>
              </a:rPr>
              <a:t>与</a:t>
            </a:r>
            <a:r>
              <a:rPr lang="en-US" i="1" sz="1600">
                <a:solidFill>
                  <a:srgbClr val="191B0E"/>
                </a:solidFill>
                <a:latin typeface="Arial"/>
              </a:rPr>
              <a:t>PROLOG</a:t>
            </a:r>
            <a:r>
              <a:rPr lang="zh-TW" i="1" sz="1500">
                <a:solidFill>
                  <a:srgbClr val="191B0E"/>
                </a:solidFill>
                <a:latin typeface="MingLiU"/>
                <a:ea typeface="MingLiU"/>
              </a:rPr>
              <a:t>中的描述不一致?</a:t>
            </a:r>
          </a:p>
          <a:p>
            <a:pPr indent="444500">
              <a:lnSpc>
                <a:spcPts val="1920"/>
              </a:lnSpc>
            </a:pPr>
            <a:r>
              <a:rPr lang="zh-TW" i="1" sz="1600">
                <a:solidFill>
                  <a:srgbClr val="191B0E"/>
                </a:solidFill>
                <a:latin typeface="Arial"/>
                <a:ea typeface="Arial"/>
              </a:rPr>
              <a:t>9. </a:t>
            </a:r>
            <a:r>
              <a:rPr lang="zh-TW" i="1" sz="1500">
                <a:solidFill>
                  <a:srgbClr val="191B0E"/>
                </a:solidFill>
                <a:latin typeface="MingLiU"/>
                <a:ea typeface="MingLiU"/>
              </a:rPr>
              <a:t>代码中有无任何偏离本项目标准的地方?</a:t>
            </a:r>
          </a:p>
          <a:p>
            <a:pPr indent="444500">
              <a:lnSpc>
                <a:spcPts val="1920"/>
              </a:lnSpc>
            </a:pPr>
            <a:r>
              <a:rPr lang="zh-TW" i="1" sz="1500">
                <a:solidFill>
                  <a:srgbClr val="191B0E"/>
                </a:solidFill>
                <a:latin typeface="MingLiU"/>
                <a:ea typeface="MingLiU"/>
              </a:rPr>
              <a:t>須.代码中有无任何对于用户来说不清楚的错误提示信息?</a:t>
            </a:r>
          </a:p>
          <a:p>
            <a:pPr marL="408500" indent="12700">
              <a:lnSpc>
                <a:spcPts val="1920"/>
              </a:lnSpc>
            </a:pPr>
            <a:r>
              <a:rPr lang="zh-TW" i="1" sz="1600">
                <a:solidFill>
                  <a:srgbClr val="191B0E"/>
                </a:solidFill>
                <a:latin typeface="Arial"/>
                <a:ea typeface="Arial"/>
              </a:rPr>
              <a:t>11 </a:t>
            </a:r>
            <a:r>
              <a:rPr lang="zh-TW" i="1" sz="1500">
                <a:solidFill>
                  <a:srgbClr val="191B0E"/>
                </a:solidFill>
                <a:latin typeface="MingLiU"/>
                <a:ea typeface="MingLiU"/>
              </a:rPr>
              <a:t>.如果该单元是设计为可重用的,代码中是有可能妨碍重用的地方? 采取的动作和说明</a:t>
            </a:r>
          </a:p>
          <a:p>
            <a:pPr indent="444500">
              <a:lnSpc>
                <a:spcPts val="1920"/>
              </a:lnSpc>
            </a:pPr>
            <a:r>
              <a:rPr lang="zh-TW" i="1" sz="1500">
                <a:solidFill>
                  <a:srgbClr val="191B0E"/>
                </a:solidFill>
                <a:latin typeface="MingLiU"/>
                <a:ea typeface="MingLiU"/>
              </a:rPr>
              <a:t>（请用单独的一页或多页。每一项动作必须指出所引用的问题。）</a:t>
            </a:r>
          </a:p>
        </p:txBody>
      </p:sp>
      <p:sp>
        <p:nvSpPr>
          <p:cNvPr id="4" name=""/>
          <p:cNvSpPr/>
          <p:nvPr/>
        </p:nvSpPr>
        <p:spPr>
          <a:xfrm>
            <a:off x="1298448" y="3864864"/>
            <a:ext cx="853440" cy="234696"/>
          </a:xfrm>
          <a:prstGeom prst="rect">
            <a:avLst/>
          </a:prstGeom>
          <a:solidFill>
            <a:srgbClr val="FFFFFF"/>
          </a:solidFill>
        </p:spPr>
        <p:txBody>
          <a:bodyPr lIns="0" tIns="0" rIns="0" bIns="0" wrap="none">
            <a:noAutofit/>
          </a:bodyPr>
          <a:p>
            <a:pPr indent="0"/>
            <a:r>
              <a:rPr lang="zh-TW" sz="1500">
                <a:solidFill>
                  <a:srgbClr val="191B0E"/>
                </a:solidFill>
                <a:latin typeface="MingLiU"/>
                <a:ea typeface="MingLiU"/>
              </a:rPr>
              <a:t>审查结果</a:t>
            </a:r>
          </a:p>
        </p:txBody>
      </p:sp>
      <p:sp>
        <p:nvSpPr>
          <p:cNvPr id="5" name=""/>
          <p:cNvSpPr/>
          <p:nvPr/>
        </p:nvSpPr>
        <p:spPr>
          <a:xfrm>
            <a:off x="1743456" y="4133088"/>
            <a:ext cx="7644384" cy="234696"/>
          </a:xfrm>
          <a:prstGeom prst="rect">
            <a:avLst/>
          </a:prstGeom>
          <a:solidFill>
            <a:srgbClr val="FFFFFF"/>
          </a:solidFill>
        </p:spPr>
        <p:txBody>
          <a:bodyPr lIns="0" tIns="0" rIns="0" bIns="0" wrap="none">
            <a:noAutofit/>
          </a:bodyPr>
          <a:p>
            <a:pPr indent="444500"/>
            <a:r>
              <a:rPr lang="zh-TW" i="1" sz="1600">
                <a:solidFill>
                  <a:srgbClr val="191B0E"/>
                </a:solidFill>
                <a:latin typeface="Arial"/>
                <a:ea typeface="Arial"/>
              </a:rPr>
              <a:t>1.</a:t>
            </a:r>
            <a:r>
              <a:rPr lang="zh-TW" i="1" sz="1500">
                <a:solidFill>
                  <a:srgbClr val="191B0E"/>
                </a:solidFill>
                <a:latin typeface="MingLiU"/>
                <a:ea typeface="MingLiU"/>
              </a:rPr>
              <a:t>如果上述</a:t>
            </a:r>
            <a:r>
              <a:rPr lang="zh-TW" i="1" sz="1600">
                <a:solidFill>
                  <a:srgbClr val="191B0E"/>
                </a:solidFill>
                <a:latin typeface="Arial"/>
                <a:ea typeface="Arial"/>
              </a:rPr>
              <a:t>11</a:t>
            </a:r>
            <a:r>
              <a:rPr lang="zh-TW" i="1" sz="1500">
                <a:solidFill>
                  <a:srgbClr val="191B0E"/>
                </a:solidFill>
                <a:latin typeface="MingLiU"/>
                <a:ea typeface="MingLiU"/>
              </a:rPr>
              <a:t>个问题的答案均为'否〃，那么测试通过,请在此标记并且在最后签名。</a:t>
            </a:r>
          </a:p>
        </p:txBody>
      </p:sp>
      <p:sp>
        <p:nvSpPr>
          <p:cNvPr id="6" name=""/>
          <p:cNvSpPr/>
          <p:nvPr/>
        </p:nvSpPr>
        <p:spPr>
          <a:xfrm>
            <a:off x="1734312" y="4395216"/>
            <a:ext cx="7741920" cy="423672"/>
          </a:xfrm>
          <a:prstGeom prst="rect">
            <a:avLst/>
          </a:prstGeom>
          <a:solidFill>
            <a:srgbClr val="FFFFFF"/>
          </a:solidFill>
        </p:spPr>
        <p:txBody>
          <a:bodyPr lIns="0" tIns="0" rIns="0" bIns="0" wrap="none">
            <a:noAutofit/>
          </a:bodyPr>
          <a:p>
            <a:pPr indent="444500"/>
            <a:r>
              <a:rPr lang="zh-TW" i="1" sz="1600">
                <a:solidFill>
                  <a:srgbClr val="191B0E"/>
                </a:solidFill>
                <a:latin typeface="Arial"/>
                <a:ea typeface="Arial"/>
              </a:rPr>
              <a:t>2</a:t>
            </a:r>
            <a:r>
              <a:rPr lang="zh-TW" i="1" sz="1500">
                <a:solidFill>
                  <a:srgbClr val="191B0E"/>
                </a:solidFill>
                <a:latin typeface="MingLiU"/>
                <a:ea typeface="MingLiU"/>
              </a:rPr>
              <a:t>这些错代码%県问题排一单聞题的答案为是那么程序编制者纠正</a:t>
            </a:r>
          </a:p>
        </p:txBody>
      </p:sp>
      <p:sp>
        <p:nvSpPr>
          <p:cNvPr id="7" name=""/>
          <p:cNvSpPr/>
          <p:nvPr/>
        </p:nvSpPr>
        <p:spPr>
          <a:xfrm>
            <a:off x="1737360" y="4852416"/>
            <a:ext cx="7626096" cy="676656"/>
          </a:xfrm>
          <a:prstGeom prst="rect">
            <a:avLst/>
          </a:prstGeom>
          <a:solidFill>
            <a:srgbClr val="FFFFFF"/>
          </a:solidFill>
        </p:spPr>
        <p:txBody>
          <a:bodyPr lIns="0" tIns="0" rIns="0" bIns="0">
            <a:noAutofit/>
          </a:bodyPr>
          <a:p>
            <a:pPr indent="444500">
              <a:lnSpc>
                <a:spcPts val="1560"/>
              </a:lnSpc>
            </a:pPr>
            <a:r>
              <a:rPr lang="zh-TW" i="1" sz="1500">
                <a:solidFill>
                  <a:srgbClr val="191B0E"/>
                </a:solidFill>
                <a:latin typeface="MingLiU"/>
                <a:ea typeface="MingLiU"/>
              </a:rPr>
              <a:t>下一次单元测试的日期: _____________</a:t>
            </a:r>
          </a:p>
          <a:p>
            <a:pPr algn="just" indent="12700">
              <a:lnSpc>
                <a:spcPts val="1560"/>
              </a:lnSpc>
            </a:pPr>
            <a:r>
              <a:rPr lang="zh-TW" i="1" sz="1600">
                <a:solidFill>
                  <a:srgbClr val="191B0E"/>
                </a:solidFill>
                <a:latin typeface="Arial"/>
                <a:ea typeface="Arial"/>
              </a:rPr>
              <a:t>3</a:t>
            </a:r>
            <a:r>
              <a:rPr lang="zh-TW" i="1" sz="1500">
                <a:solidFill>
                  <a:srgbClr val="191B0E"/>
                </a:solidFill>
                <a:latin typeface="MingLiU"/>
                <a:ea typeface="MingLiU"/>
              </a:rPr>
              <a:t>.如果代码存在小的缺陷,那么程序编制者纠正这些错误,并且仲裁者必须安排一 次跟踪会议。</a:t>
            </a:r>
          </a:p>
        </p:txBody>
      </p:sp>
      <p:sp>
        <p:nvSpPr>
          <p:cNvPr id="8" name=""/>
          <p:cNvSpPr/>
          <p:nvPr/>
        </p:nvSpPr>
        <p:spPr>
          <a:xfrm>
            <a:off x="1283208" y="5626608"/>
            <a:ext cx="4361688" cy="225552"/>
          </a:xfrm>
          <a:prstGeom prst="rect">
            <a:avLst/>
          </a:prstGeom>
          <a:solidFill>
            <a:srgbClr val="FFFFFF"/>
          </a:solidFill>
        </p:spPr>
        <p:txBody>
          <a:bodyPr lIns="0" tIns="0" rIns="0" bIns="0" wrap="none">
            <a:noAutofit/>
          </a:bodyPr>
          <a:p>
            <a:pPr indent="0"/>
            <a:r>
              <a:rPr lang="zh-TW" sz="1500">
                <a:solidFill>
                  <a:srgbClr val="191B0E"/>
                </a:solidFill>
                <a:latin typeface="MingLiU"/>
                <a:ea typeface="MingLiU"/>
              </a:rPr>
              <a:t>跟踪会议的日期： _____________</a:t>
            </a:r>
          </a:p>
        </p:txBody>
      </p:sp>
      <p:sp>
        <p:nvSpPr>
          <p:cNvPr id="9" name=""/>
          <p:cNvSpPr/>
          <p:nvPr/>
        </p:nvSpPr>
        <p:spPr>
          <a:xfrm>
            <a:off x="1289304" y="5949696"/>
            <a:ext cx="5675376" cy="222504"/>
          </a:xfrm>
          <a:prstGeom prst="rect">
            <a:avLst/>
          </a:prstGeom>
          <a:solidFill>
            <a:srgbClr val="FFFFFF"/>
          </a:solidFill>
        </p:spPr>
        <p:txBody>
          <a:bodyPr lIns="0" tIns="0" rIns="0" bIns="0" wrap="none">
            <a:noAutofit/>
          </a:bodyPr>
          <a:p>
            <a:pPr indent="0"/>
            <a:r>
              <a:rPr lang="zh-TW" sz="1500">
                <a:solidFill>
                  <a:srgbClr val="191B0E"/>
                </a:solidFill>
                <a:latin typeface="MingLiU"/>
                <a:ea typeface="MingLiU"/>
              </a:rPr>
              <a:t>测试人签名： __________日期： _________</a:t>
            </a:r>
          </a:p>
        </p:txBody>
      </p:sp>
    </p:spTree>
  </p:cSld>
  <p:clrMapOvr>
    <a:overrideClrMapping bg1="lt1" tx1="dk1" bg2="lt2" tx2="dk2" accent1="accent1" accent2="accent2" accent3="accent3" accent4="accent4" accent5="accent5" accent6="accent6" hlink="hlink" folHlink="folHlink"/>
  </p:clrMapOvr>
</p:sld>
</file>

<file path=ppt/slides/slide110.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92352" y="1426464"/>
            <a:ext cx="5010912" cy="417576"/>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安全性测试方法</a:t>
            </a:r>
            <a:r>
              <a:rPr lang="zh-TW" sz="3300">
                <a:solidFill>
                  <a:srgbClr val="191B0E"/>
                </a:solidFill>
                <a:latin typeface="Arial"/>
                <a:ea typeface="Arial"/>
              </a:rPr>
              <a:t>-</a:t>
            </a:r>
            <a:r>
              <a:rPr lang="zh-TW" sz="3200">
                <a:solidFill>
                  <a:srgbClr val="191B0E"/>
                </a:solidFill>
                <a:latin typeface="MingLiU"/>
                <a:ea typeface="MingLiU"/>
              </a:rPr>
              <a:t>功能验证</a:t>
            </a:r>
          </a:p>
        </p:txBody>
      </p:sp>
      <p:sp>
        <p:nvSpPr>
          <p:cNvPr id="4" name=""/>
          <p:cNvSpPr/>
          <p:nvPr/>
        </p:nvSpPr>
        <p:spPr>
          <a:xfrm>
            <a:off x="1283208" y="2060448"/>
            <a:ext cx="8177784" cy="4172712"/>
          </a:xfrm>
          <a:prstGeom prst="rect">
            <a:avLst/>
          </a:prstGeom>
          <a:solidFill>
            <a:srgbClr val="FFFFFF"/>
          </a:solidFill>
        </p:spPr>
        <p:txBody>
          <a:bodyPr lIns="0" tIns="0" rIns="0" bIns="0">
            <a:noAutofit/>
          </a:bodyPr>
          <a:p>
            <a:pPr marL="294200" indent="-330200">
              <a:lnSpc>
                <a:spcPts val="2628"/>
              </a:lnSpc>
              <a:spcAft>
                <a:spcPts val="420"/>
              </a:spcAft>
            </a:pPr>
            <a:r>
              <a:rPr lang="en-US" sz="1600">
                <a:solidFill>
                  <a:srgbClr val="191B0E"/>
                </a:solidFill>
                <a:latin typeface="Arial"/>
              </a:rPr>
              <a:t>■ </a:t>
            </a:r>
            <a:r>
              <a:rPr lang="zh-TW" sz="1500">
                <a:solidFill>
                  <a:srgbClr val="191B0E"/>
                </a:solidFill>
                <a:latin typeface="MingLiU"/>
                <a:ea typeface="MingLiU"/>
              </a:rPr>
              <a:t>功能验证：采用软件测试当中的黑盒测试方法，对涉及安全的软件功能，如用户管理 模块、权限管理模块、加密系统、认证系统等进行测试，主要是验证上述功能是否有 效</a:t>
            </a:r>
          </a:p>
          <a:p>
            <a:pPr indent="0"/>
            <a:r>
              <a:rPr lang="en-US" sz="1600">
                <a:solidFill>
                  <a:srgbClr val="191B0E"/>
                </a:solidFill>
                <a:latin typeface="Arial"/>
              </a:rPr>
              <a:t>■</a:t>
            </a:r>
            <a:r>
              <a:rPr lang="zh-TW" sz="1500">
                <a:solidFill>
                  <a:srgbClr val="191B0E"/>
                </a:solidFill>
                <a:latin typeface="MingLiU"/>
                <a:ea typeface="MingLiU"/>
              </a:rPr>
              <a:t>功能性的安全性问题包括</a:t>
            </a:r>
          </a:p>
          <a:p>
            <a:pPr algn="just" indent="457200"/>
            <a:r>
              <a:rPr lang="zh-TW" sz="1600">
                <a:solidFill>
                  <a:srgbClr val="191B0E"/>
                </a:solidFill>
                <a:latin typeface="Arial"/>
                <a:ea typeface="Arial"/>
              </a:rPr>
              <a:t>- </a:t>
            </a:r>
            <a:r>
              <a:rPr lang="zh-TW" i="1" sz="1500">
                <a:solidFill>
                  <a:srgbClr val="191B0E"/>
                </a:solidFill>
                <a:latin typeface="MingLiU"/>
                <a:ea typeface="MingLiU"/>
              </a:rPr>
              <a:t>控制特性是否工作正确?</a:t>
            </a:r>
          </a:p>
          <a:p>
            <a:pPr algn="just" indent="457200"/>
            <a:r>
              <a:rPr lang="zh-TW" sz="1600">
                <a:solidFill>
                  <a:srgbClr val="191B0E"/>
                </a:solidFill>
                <a:latin typeface="Arial"/>
                <a:ea typeface="Arial"/>
              </a:rPr>
              <a:t>- </a:t>
            </a:r>
            <a:r>
              <a:rPr lang="zh-TW" i="1" sz="1500">
                <a:solidFill>
                  <a:srgbClr val="191B0E"/>
                </a:solidFill>
                <a:latin typeface="MingLiU"/>
                <a:ea typeface="MingLiU"/>
              </a:rPr>
              <a:t>无效的或者不可能的参数是否被检测并且适当的处理?</a:t>
            </a:r>
          </a:p>
          <a:p>
            <a:pPr algn="just" indent="457200"/>
            <a:r>
              <a:rPr lang="zh-TW" i="1" sz="1600">
                <a:solidFill>
                  <a:srgbClr val="191B0E"/>
                </a:solidFill>
                <a:latin typeface="Arial"/>
                <a:ea typeface="Arial"/>
              </a:rPr>
              <a:t>- </a:t>
            </a:r>
            <a:r>
              <a:rPr lang="zh-TW" i="1" sz="1500">
                <a:solidFill>
                  <a:srgbClr val="191B0E"/>
                </a:solidFill>
                <a:latin typeface="MingLiU"/>
                <a:ea typeface="MingLiU"/>
              </a:rPr>
              <a:t>无效的或者超出范围的指令是否被检测并且适当的处理?</a:t>
            </a:r>
          </a:p>
          <a:p>
            <a:pPr algn="just" indent="457200"/>
            <a:r>
              <a:rPr lang="zh-TW" sz="1600">
                <a:solidFill>
                  <a:srgbClr val="191B0E"/>
                </a:solidFill>
                <a:latin typeface="Arial"/>
                <a:ea typeface="Arial"/>
              </a:rPr>
              <a:t>- </a:t>
            </a:r>
            <a:r>
              <a:rPr lang="zh-TW" i="1" sz="1500">
                <a:solidFill>
                  <a:srgbClr val="191B0E"/>
                </a:solidFill>
                <a:latin typeface="MingLiU"/>
                <a:ea typeface="MingLiU"/>
              </a:rPr>
              <a:t>错误和文件访问是否适当的被记录?</a:t>
            </a:r>
          </a:p>
          <a:p>
            <a:pPr algn="just" indent="457200"/>
            <a:r>
              <a:rPr lang="zh-TW" i="1" sz="1600">
                <a:solidFill>
                  <a:srgbClr val="191B0E"/>
                </a:solidFill>
                <a:latin typeface="Arial"/>
                <a:ea typeface="Arial"/>
              </a:rPr>
              <a:t>-</a:t>
            </a:r>
            <a:r>
              <a:rPr lang="zh-TW" i="1" sz="1500">
                <a:solidFill>
                  <a:srgbClr val="191B0E"/>
                </a:solidFill>
                <a:latin typeface="MingLiU"/>
                <a:ea typeface="MingLiU"/>
              </a:rPr>
              <a:t>是否有变更安全性表格的过程?</a:t>
            </a:r>
          </a:p>
          <a:p>
            <a:pPr algn="just" indent="457200"/>
            <a:r>
              <a:rPr lang="zh-TW" i="1" sz="1600">
                <a:solidFill>
                  <a:srgbClr val="191B0E"/>
                </a:solidFill>
                <a:latin typeface="Arial"/>
                <a:ea typeface="Arial"/>
              </a:rPr>
              <a:t>- </a:t>
            </a:r>
            <a:r>
              <a:rPr lang="zh-TW" i="1" sz="1500">
                <a:solidFill>
                  <a:srgbClr val="191B0E"/>
                </a:solidFill>
                <a:latin typeface="MingLiU"/>
                <a:ea typeface="MingLiU"/>
              </a:rPr>
              <a:t>系统配置数据是否能正确保存,系统故障时是否能恢复?</a:t>
            </a:r>
          </a:p>
          <a:p>
            <a:pPr algn="just" indent="457200"/>
            <a:r>
              <a:rPr lang="zh-TW" i="1" sz="1600">
                <a:solidFill>
                  <a:srgbClr val="191B0E"/>
                </a:solidFill>
                <a:latin typeface="Arial"/>
                <a:ea typeface="Arial"/>
              </a:rPr>
              <a:t>- </a:t>
            </a:r>
            <a:r>
              <a:rPr lang="zh-TW" i="1" sz="1500">
                <a:solidFill>
                  <a:srgbClr val="191B0E"/>
                </a:solidFill>
                <a:latin typeface="MingLiU"/>
                <a:ea typeface="MingLiU"/>
              </a:rPr>
              <a:t>系统配置数据能否导出,在其他机器上进行备份?</a:t>
            </a:r>
          </a:p>
          <a:p>
            <a:pPr algn="just" indent="457200"/>
            <a:r>
              <a:rPr lang="zh-TW" i="1" sz="1600">
                <a:solidFill>
                  <a:srgbClr val="191B0E"/>
                </a:solidFill>
                <a:latin typeface="Arial"/>
                <a:ea typeface="Arial"/>
              </a:rPr>
              <a:t>-</a:t>
            </a:r>
            <a:r>
              <a:rPr lang="zh-TW" i="1" sz="1500">
                <a:solidFill>
                  <a:srgbClr val="191B0E"/>
                </a:solidFill>
                <a:latin typeface="MingLiU"/>
                <a:ea typeface="MingLiU"/>
              </a:rPr>
              <a:t>系统配置数据能否导入,导入后能否正常使用?</a:t>
            </a:r>
          </a:p>
          <a:p>
            <a:pPr algn="just" indent="457200"/>
            <a:r>
              <a:rPr lang="zh-TW" i="1" sz="1600">
                <a:solidFill>
                  <a:srgbClr val="191B0E"/>
                </a:solidFill>
                <a:latin typeface="Arial"/>
                <a:ea typeface="Arial"/>
              </a:rPr>
              <a:t>- </a:t>
            </a:r>
            <a:r>
              <a:rPr lang="zh-TW" i="1" sz="1500">
                <a:solidFill>
                  <a:srgbClr val="191B0E"/>
                </a:solidFill>
                <a:latin typeface="MingLiU"/>
                <a:ea typeface="MingLiU"/>
              </a:rPr>
              <a:t>系统配置数据保存时是否加密?</a:t>
            </a:r>
          </a:p>
          <a:p>
            <a:pPr algn="just" indent="457200"/>
            <a:r>
              <a:rPr lang="zh-TW" i="1" sz="1600">
                <a:solidFill>
                  <a:srgbClr val="191B0E"/>
                </a:solidFill>
                <a:latin typeface="Arial"/>
                <a:ea typeface="Arial"/>
              </a:rPr>
              <a:t>- </a:t>
            </a:r>
            <a:r>
              <a:rPr lang="zh-TW" i="1" sz="1500">
                <a:solidFill>
                  <a:srgbClr val="191B0E"/>
                </a:solidFill>
                <a:latin typeface="MingLiU"/>
                <a:ea typeface="MingLiU"/>
              </a:rPr>
              <a:t>没有口令是否可以登录到系统中?</a:t>
            </a:r>
          </a:p>
          <a:p>
            <a:pPr algn="just" indent="457200"/>
            <a:r>
              <a:rPr lang="zh-TW" i="1" sz="1600">
                <a:solidFill>
                  <a:srgbClr val="191B0E"/>
                </a:solidFill>
                <a:latin typeface="Arial"/>
                <a:ea typeface="Arial"/>
              </a:rPr>
              <a:t>- </a:t>
            </a:r>
            <a:r>
              <a:rPr lang="zh-TW" i="1" sz="1500">
                <a:solidFill>
                  <a:srgbClr val="191B0E"/>
                </a:solidFill>
                <a:latin typeface="MingLiU"/>
                <a:ea typeface="MingLiU"/>
              </a:rPr>
              <a:t>有效的口令是否被接受,无效的口令是否被拒绝?</a:t>
            </a:r>
          </a:p>
        </p:txBody>
      </p:sp>
    </p:spTree>
  </p:cSld>
  <p:clrMapOvr>
    <a:overrideClrMapping bg1="lt1" tx1="dk1" bg2="lt2" tx2="dk2" accent1="accent1" accent2="accent2" accent3="accent3" accent4="accent4" accent5="accent5" accent6="accent6" hlink="hlink" folHlink="folHlink"/>
  </p:clrMapOvr>
</p:sld>
</file>

<file path=ppt/slides/slide111.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92352" y="1426464"/>
            <a:ext cx="5010912" cy="417576"/>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安全性测试方法</a:t>
            </a:r>
            <a:r>
              <a:rPr lang="zh-TW" sz="3300">
                <a:solidFill>
                  <a:srgbClr val="191B0E"/>
                </a:solidFill>
                <a:latin typeface="Arial"/>
                <a:ea typeface="Arial"/>
              </a:rPr>
              <a:t>-</a:t>
            </a:r>
            <a:r>
              <a:rPr lang="zh-TW" sz="3200">
                <a:solidFill>
                  <a:srgbClr val="191B0E"/>
                </a:solidFill>
                <a:latin typeface="MingLiU"/>
                <a:ea typeface="MingLiU"/>
              </a:rPr>
              <a:t>功能验证</a:t>
            </a:r>
          </a:p>
        </p:txBody>
      </p:sp>
      <p:sp>
        <p:nvSpPr>
          <p:cNvPr id="4" name=""/>
          <p:cNvSpPr/>
          <p:nvPr/>
        </p:nvSpPr>
        <p:spPr>
          <a:xfrm>
            <a:off x="1280160" y="2066544"/>
            <a:ext cx="8113776" cy="4102608"/>
          </a:xfrm>
          <a:prstGeom prst="rect">
            <a:avLst/>
          </a:prstGeom>
          <a:solidFill>
            <a:srgbClr val="FFFFFF"/>
          </a:solidFill>
        </p:spPr>
        <p:txBody>
          <a:bodyPr lIns="0" tIns="0" rIns="0" bIns="0">
            <a:noAutofit/>
          </a:bodyPr>
          <a:p>
            <a:pPr marL="294200" indent="-330200">
              <a:lnSpc>
                <a:spcPts val="2520"/>
              </a:lnSpc>
              <a:spcAft>
                <a:spcPts val="630"/>
              </a:spcAft>
            </a:pPr>
            <a:r>
              <a:rPr lang="en-US" sz="1400">
                <a:solidFill>
                  <a:srgbClr val="191B0E"/>
                </a:solidFill>
                <a:latin typeface="Arial"/>
              </a:rPr>
              <a:t>■ </a:t>
            </a:r>
            <a:r>
              <a:rPr lang="zh-TW" sz="1300">
                <a:solidFill>
                  <a:srgbClr val="191B0E"/>
                </a:solidFill>
                <a:latin typeface="MingLiU"/>
                <a:ea typeface="MingLiU"/>
              </a:rPr>
              <a:t>功能验证：采用软件测试当中的黑盒测试方法，对涉及安全的软件功能，如用户管理模块、权 限管理模块、加密系统、认证系统等进行测试，主要是验证上述功能是否有效</a:t>
            </a:r>
          </a:p>
          <a:p>
            <a:pPr indent="0">
              <a:spcAft>
                <a:spcPts val="140"/>
              </a:spcAft>
            </a:pPr>
            <a:r>
              <a:rPr lang="en-US" sz="1400">
                <a:solidFill>
                  <a:srgbClr val="191B0E"/>
                </a:solidFill>
                <a:latin typeface="Arial"/>
              </a:rPr>
              <a:t>■ </a:t>
            </a:r>
            <a:r>
              <a:rPr lang="zh-TW" sz="1300">
                <a:solidFill>
                  <a:srgbClr val="191B0E"/>
                </a:solidFill>
                <a:latin typeface="MingLiU"/>
                <a:ea typeface="MingLiU"/>
              </a:rPr>
              <a:t>功能性的安全性问题包括</a:t>
            </a:r>
          </a:p>
          <a:p>
            <a:pPr algn="just" indent="457200">
              <a:spcAft>
                <a:spcPts val="140"/>
              </a:spcAft>
            </a:pPr>
            <a:r>
              <a:rPr lang="zh-TW" sz="1400">
                <a:solidFill>
                  <a:srgbClr val="191B0E"/>
                </a:solidFill>
                <a:latin typeface="Arial"/>
                <a:ea typeface="Arial"/>
              </a:rPr>
              <a:t>- </a:t>
            </a:r>
            <a:r>
              <a:rPr lang="zh-TW" i="1" sz="1300">
                <a:solidFill>
                  <a:srgbClr val="191B0E"/>
                </a:solidFill>
                <a:latin typeface="MingLiU"/>
                <a:ea typeface="MingLiU"/>
              </a:rPr>
              <a:t>系统对多次无效口令是否有适当的反应?</a:t>
            </a:r>
          </a:p>
          <a:p>
            <a:pPr algn="just" indent="457200">
              <a:spcAft>
                <a:spcPts val="140"/>
              </a:spcAft>
            </a:pPr>
            <a:r>
              <a:rPr lang="zh-TW" i="1" sz="1400">
                <a:solidFill>
                  <a:srgbClr val="191B0E"/>
                </a:solidFill>
                <a:latin typeface="Arial"/>
                <a:ea typeface="Arial"/>
              </a:rPr>
              <a:t>- </a:t>
            </a:r>
            <a:r>
              <a:rPr lang="zh-TW" i="1" sz="1300">
                <a:solidFill>
                  <a:srgbClr val="191B0E"/>
                </a:solidFill>
                <a:latin typeface="MingLiU"/>
                <a:ea typeface="MingLiU"/>
              </a:rPr>
              <a:t>系统初始的权限功能是否正确?</a:t>
            </a:r>
          </a:p>
          <a:p>
            <a:pPr algn="just" indent="457200">
              <a:spcAft>
                <a:spcPts val="140"/>
              </a:spcAft>
            </a:pPr>
            <a:r>
              <a:rPr lang="zh-TW" i="1" sz="1400">
                <a:solidFill>
                  <a:srgbClr val="191B0E"/>
                </a:solidFill>
                <a:latin typeface="Arial"/>
                <a:ea typeface="Arial"/>
              </a:rPr>
              <a:t>- </a:t>
            </a:r>
            <a:r>
              <a:rPr lang="zh-TW" i="1" sz="1300">
                <a:solidFill>
                  <a:srgbClr val="191B0E"/>
                </a:solidFill>
                <a:latin typeface="MingLiU"/>
                <a:ea typeface="MingLiU"/>
              </a:rPr>
              <a:t>各级用户权限划分是否合理?</a:t>
            </a:r>
          </a:p>
          <a:p>
            <a:pPr algn="just" indent="457200">
              <a:spcAft>
                <a:spcPts val="140"/>
              </a:spcAft>
            </a:pPr>
            <a:r>
              <a:rPr lang="zh-TW" i="1" sz="1400">
                <a:solidFill>
                  <a:srgbClr val="191B0E"/>
                </a:solidFill>
                <a:latin typeface="Arial"/>
                <a:ea typeface="Arial"/>
              </a:rPr>
              <a:t>- </a:t>
            </a:r>
            <a:r>
              <a:rPr lang="zh-TW" i="1" sz="1300">
                <a:solidFill>
                  <a:srgbClr val="191B0E"/>
                </a:solidFill>
                <a:latin typeface="MingLiU"/>
                <a:ea typeface="MingLiU"/>
              </a:rPr>
              <a:t>用户的生命期是否有限制?</a:t>
            </a:r>
          </a:p>
          <a:p>
            <a:pPr algn="just" indent="457200">
              <a:spcAft>
                <a:spcPts val="140"/>
              </a:spcAft>
            </a:pPr>
            <a:r>
              <a:rPr lang="zh-TW" i="1" sz="1400">
                <a:solidFill>
                  <a:srgbClr val="191B0E"/>
                </a:solidFill>
                <a:latin typeface="Arial"/>
                <a:ea typeface="Arial"/>
              </a:rPr>
              <a:t>- </a:t>
            </a:r>
            <a:r>
              <a:rPr lang="zh-TW" i="1" sz="1300">
                <a:solidFill>
                  <a:srgbClr val="191B0E"/>
                </a:solidFill>
                <a:latin typeface="MingLiU"/>
                <a:ea typeface="MingLiU"/>
              </a:rPr>
              <a:t>低级别的用户是否可以操作高级别用户命令?</a:t>
            </a:r>
          </a:p>
          <a:p>
            <a:pPr algn="just" indent="457200">
              <a:spcAft>
                <a:spcPts val="140"/>
              </a:spcAft>
            </a:pPr>
            <a:r>
              <a:rPr lang="zh-TW" i="1" sz="1400">
                <a:solidFill>
                  <a:srgbClr val="191B0E"/>
                </a:solidFill>
                <a:latin typeface="Arial"/>
                <a:ea typeface="Arial"/>
              </a:rPr>
              <a:t>- </a:t>
            </a:r>
            <a:r>
              <a:rPr lang="zh-TW" i="1" sz="1300">
                <a:solidFill>
                  <a:srgbClr val="191B0E"/>
                </a:solidFill>
                <a:latin typeface="MingLiU"/>
                <a:ea typeface="MingLiU"/>
              </a:rPr>
              <a:t>高级别的用户是否可以操作低级别用户命令?</a:t>
            </a:r>
          </a:p>
          <a:p>
            <a:pPr algn="just" indent="457200">
              <a:spcAft>
                <a:spcPts val="140"/>
              </a:spcAft>
            </a:pPr>
            <a:r>
              <a:rPr lang="zh-TW" i="1" sz="1400">
                <a:solidFill>
                  <a:srgbClr val="191B0E"/>
                </a:solidFill>
                <a:latin typeface="Arial"/>
                <a:ea typeface="Arial"/>
              </a:rPr>
              <a:t>- </a:t>
            </a:r>
            <a:r>
              <a:rPr lang="zh-TW" i="1" sz="1300">
                <a:solidFill>
                  <a:srgbClr val="191B0E"/>
                </a:solidFill>
                <a:latin typeface="MingLiU"/>
                <a:ea typeface="MingLiU"/>
              </a:rPr>
              <a:t>用户是否会自动超时退出,超时的时间是否设置合理,用户数据是否会丟失?</a:t>
            </a:r>
          </a:p>
          <a:p>
            <a:pPr algn="just" indent="457200">
              <a:spcAft>
                <a:spcPts val="140"/>
              </a:spcAft>
            </a:pPr>
            <a:r>
              <a:rPr lang="zh-TW" i="1" sz="1400">
                <a:solidFill>
                  <a:srgbClr val="191B0E"/>
                </a:solidFill>
                <a:latin typeface="Arial"/>
                <a:ea typeface="Arial"/>
              </a:rPr>
              <a:t>- </a:t>
            </a:r>
            <a:r>
              <a:rPr lang="zh-TW" i="1" sz="1300">
                <a:solidFill>
                  <a:srgbClr val="191B0E"/>
                </a:solidFill>
                <a:latin typeface="MingLiU"/>
                <a:ea typeface="MingLiU"/>
              </a:rPr>
              <a:t>登录用户修改其他用户的参数是否会立即生效?</a:t>
            </a:r>
          </a:p>
          <a:p>
            <a:pPr algn="just" indent="457200">
              <a:spcAft>
                <a:spcPts val="140"/>
              </a:spcAft>
            </a:pPr>
            <a:r>
              <a:rPr lang="zh-TW" i="1" sz="1400">
                <a:solidFill>
                  <a:srgbClr val="191B0E"/>
                </a:solidFill>
                <a:latin typeface="Arial"/>
                <a:ea typeface="Arial"/>
              </a:rPr>
              <a:t>- </a:t>
            </a:r>
            <a:r>
              <a:rPr lang="zh-TW" i="1" sz="1300">
                <a:solidFill>
                  <a:srgbClr val="191B0E"/>
                </a:solidFill>
                <a:latin typeface="MingLiU"/>
                <a:ea typeface="MingLiU"/>
              </a:rPr>
              <a:t>系统在最大用户数量时是否操作正常?</a:t>
            </a:r>
          </a:p>
          <a:p>
            <a:pPr algn="just" indent="457200">
              <a:spcAft>
                <a:spcPts val="140"/>
              </a:spcAft>
            </a:pPr>
            <a:r>
              <a:rPr lang="zh-TW" i="1" sz="1400">
                <a:solidFill>
                  <a:srgbClr val="191B0E"/>
                </a:solidFill>
                <a:latin typeface="Arial"/>
                <a:ea typeface="Arial"/>
              </a:rPr>
              <a:t>- </a:t>
            </a:r>
            <a:r>
              <a:rPr lang="zh-TW" i="1" sz="1300">
                <a:solidFill>
                  <a:srgbClr val="191B0E"/>
                </a:solidFill>
                <a:latin typeface="MingLiU"/>
                <a:ea typeface="MingLiU"/>
              </a:rPr>
              <a:t>对于远端操作是否有安全方面的特性?</a:t>
            </a:r>
          </a:p>
          <a:p>
            <a:pPr algn="just" indent="457200">
              <a:spcAft>
                <a:spcPts val="140"/>
              </a:spcAft>
            </a:pPr>
            <a:r>
              <a:rPr lang="zh-TW" i="1" sz="1400">
                <a:solidFill>
                  <a:srgbClr val="191B0E"/>
                </a:solidFill>
                <a:latin typeface="Arial"/>
                <a:ea typeface="Arial"/>
              </a:rPr>
              <a:t>- </a:t>
            </a:r>
            <a:r>
              <a:rPr lang="zh-TW" i="1" sz="1300">
                <a:solidFill>
                  <a:srgbClr val="191B0E"/>
                </a:solidFill>
                <a:latin typeface="MingLiU"/>
                <a:ea typeface="MingLiU"/>
              </a:rPr>
              <a:t>防火墙是否能被激活和取消激活?</a:t>
            </a:r>
          </a:p>
          <a:p>
            <a:pPr algn="just" indent="457200"/>
            <a:r>
              <a:rPr lang="zh-TW" i="1" sz="1400">
                <a:solidFill>
                  <a:srgbClr val="191B0E"/>
                </a:solidFill>
                <a:latin typeface="Arial"/>
                <a:ea typeface="Arial"/>
              </a:rPr>
              <a:t>- </a:t>
            </a:r>
            <a:r>
              <a:rPr lang="zh-TW" i="1" sz="1300">
                <a:solidFill>
                  <a:srgbClr val="191B0E"/>
                </a:solidFill>
                <a:latin typeface="MingLiU"/>
                <a:ea typeface="MingLiU"/>
              </a:rPr>
              <a:t>防火墙功能激活后是否会引起其他问题?</a:t>
            </a:r>
          </a:p>
        </p:txBody>
      </p:sp>
    </p:spTree>
  </p:cSld>
  <p:clrMapOvr>
    <a:overrideClrMapping bg1="lt1" tx1="dk1" bg2="lt2" tx2="dk2" accent1="accent1" accent2="accent2" accent3="accent3" accent4="accent4" accent5="accent5" accent6="accent6" hlink="hlink" folHlink="folHlink"/>
  </p:clrMapOvr>
</p:sld>
</file>

<file path=ppt/slides/slide112.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92352" y="1429512"/>
            <a:ext cx="4995672" cy="414528"/>
          </a:xfrm>
          <a:prstGeom prst="rect">
            <a:avLst/>
          </a:prstGeom>
          <a:solidFill>
            <a:srgbClr val="FFFFFF"/>
          </a:solidFill>
        </p:spPr>
        <p:txBody>
          <a:bodyPr lIns="0" tIns="0" rIns="0" bIns="0" wrap="none">
            <a:noAutofit/>
          </a:bodyPr>
          <a:p>
            <a:pPr algn="just" indent="0"/>
            <a:r>
              <a:rPr lang="zh-TW" sz="3200">
                <a:solidFill>
                  <a:srgbClr val="191B0E"/>
                </a:solidFill>
                <a:latin typeface="MingLiU"/>
                <a:ea typeface="MingLiU"/>
              </a:rPr>
              <a:t>安全性测试方法</a:t>
            </a:r>
            <a:r>
              <a:rPr lang="zh-TW" sz="3300">
                <a:solidFill>
                  <a:srgbClr val="191B0E"/>
                </a:solidFill>
                <a:latin typeface="Arial"/>
                <a:ea typeface="Arial"/>
              </a:rPr>
              <a:t>-</a:t>
            </a:r>
            <a:r>
              <a:rPr lang="zh-TW" sz="3200">
                <a:solidFill>
                  <a:srgbClr val="191B0E"/>
                </a:solidFill>
                <a:latin typeface="MingLiU"/>
                <a:ea typeface="MingLiU"/>
              </a:rPr>
              <a:t>漏洞扫描</a:t>
            </a:r>
          </a:p>
        </p:txBody>
      </p:sp>
      <p:sp>
        <p:nvSpPr>
          <p:cNvPr id="4" name=""/>
          <p:cNvSpPr/>
          <p:nvPr/>
        </p:nvSpPr>
        <p:spPr>
          <a:xfrm>
            <a:off x="1283208" y="1987296"/>
            <a:ext cx="8174736" cy="3505200"/>
          </a:xfrm>
          <a:prstGeom prst="rect">
            <a:avLst/>
          </a:prstGeom>
          <a:solidFill>
            <a:srgbClr val="FFFFFF"/>
          </a:solidFill>
        </p:spPr>
        <p:txBody>
          <a:bodyPr lIns="0" tIns="0" rIns="0" bIns="0">
            <a:noAutofit/>
          </a:bodyPr>
          <a:p>
            <a:pPr algn="just" indent="0">
              <a:lnSpc>
                <a:spcPts val="1968"/>
              </a:lnSpc>
              <a:spcAft>
                <a:spcPts val="280"/>
              </a:spcAft>
            </a:pPr>
            <a:r>
              <a:rPr lang="en-US" sz="1600">
                <a:solidFill>
                  <a:srgbClr val="191B0E"/>
                </a:solidFill>
                <a:latin typeface="Arial"/>
              </a:rPr>
              <a:t>■ </a:t>
            </a:r>
            <a:r>
              <a:rPr lang="zh-TW" sz="1500">
                <a:solidFill>
                  <a:srgbClr val="191B0E"/>
                </a:solidFill>
                <a:latin typeface="MingLiU"/>
                <a:ea typeface="MingLiU"/>
              </a:rPr>
              <a:t>安全漏洞扫描通常都是借助于特定的漏洞扫描器完成</a:t>
            </a:r>
          </a:p>
          <a:p>
            <a:pPr algn="just" marL="738700" indent="-317500">
              <a:lnSpc>
                <a:spcPts val="1992"/>
              </a:lnSpc>
              <a:spcAft>
                <a:spcPts val="630"/>
              </a:spcAft>
            </a:pPr>
            <a:r>
              <a:rPr lang="zh-TW" sz="1600">
                <a:solidFill>
                  <a:srgbClr val="191B0E"/>
                </a:solidFill>
                <a:latin typeface="Arial"/>
                <a:ea typeface="Arial"/>
              </a:rPr>
              <a:t>- </a:t>
            </a:r>
            <a:r>
              <a:rPr lang="zh-TW" i="1" sz="1600">
                <a:solidFill>
                  <a:srgbClr val="191B0E"/>
                </a:solidFill>
                <a:latin typeface="MingLiU"/>
                <a:ea typeface="MingLiU"/>
              </a:rPr>
              <a:t>漏洞扫描器是一种能自动检测远程或本地主机安全性弱点的程序,通过使用 漏洞扫描器,系统管理员能够发现所维护信息系统存在的安全漏洞,从而在 信息系统网络安全防护过程中做到有的放矢，及时修补漏洞。</a:t>
            </a:r>
          </a:p>
          <a:p>
            <a:pPr marL="294200" indent="-330200">
              <a:lnSpc>
                <a:spcPts val="1968"/>
              </a:lnSpc>
              <a:spcAft>
                <a:spcPts val="630"/>
              </a:spcAft>
            </a:pPr>
            <a:r>
              <a:rPr lang="en-US" i="1" sz="1600">
                <a:solidFill>
                  <a:srgbClr val="191B0E"/>
                </a:solidFill>
                <a:latin typeface="Arial"/>
              </a:rPr>
              <a:t>■</a:t>
            </a:r>
            <a:r>
              <a:rPr lang="en-US" sz="1500">
                <a:solidFill>
                  <a:srgbClr val="191B0E"/>
                </a:solidFill>
                <a:latin typeface="MingLiU"/>
              </a:rPr>
              <a:t> </a:t>
            </a:r>
            <a:r>
              <a:rPr lang="zh-TW" sz="1500">
                <a:solidFill>
                  <a:srgbClr val="191B0E"/>
                </a:solidFill>
                <a:latin typeface="MingLiU"/>
                <a:ea typeface="MingLiU"/>
              </a:rPr>
              <a:t>安全漏洞扫描是可以用于日常安全防护，同时可以作为对软件产品或信息系统进 行测试的手段，可以在安全漏洞造成严重危害前发现漏洞并加以防范</a:t>
            </a:r>
          </a:p>
          <a:p>
            <a:pPr marL="294200" indent="-330200">
              <a:lnSpc>
                <a:spcPts val="1968"/>
              </a:lnSpc>
              <a:spcAft>
                <a:spcPts val="280"/>
              </a:spcAft>
            </a:pPr>
            <a:r>
              <a:rPr lang="en-US" sz="1600">
                <a:solidFill>
                  <a:srgbClr val="191B0E"/>
                </a:solidFill>
                <a:latin typeface="Arial"/>
              </a:rPr>
              <a:t>■ </a:t>
            </a:r>
            <a:r>
              <a:rPr lang="zh-TW" sz="1500">
                <a:solidFill>
                  <a:srgbClr val="191B0E"/>
                </a:solidFill>
                <a:latin typeface="MingLiU"/>
                <a:ea typeface="MingLiU"/>
              </a:rPr>
              <a:t>按常规标准，可以将漏洞扫描器分为两种类型：主机漏洞扫描器(</a:t>
            </a:r>
            <a:r>
              <a:rPr lang="en-US" sz="1600">
                <a:solidFill>
                  <a:srgbClr val="191B0E"/>
                </a:solidFill>
                <a:latin typeface="Arial"/>
              </a:rPr>
              <a:t>Host Scanner</a:t>
            </a:r>
            <a:r>
              <a:rPr lang="en-US" sz="1500">
                <a:solidFill>
                  <a:srgbClr val="191B0E"/>
                </a:solidFill>
                <a:latin typeface="MingLiU"/>
              </a:rPr>
              <a:t>) </a:t>
            </a:r>
            <a:r>
              <a:rPr lang="zh-TW" sz="1500">
                <a:solidFill>
                  <a:srgbClr val="191B0E"/>
                </a:solidFill>
                <a:latin typeface="MingLiU"/>
                <a:ea typeface="MingLiU"/>
              </a:rPr>
              <a:t>和网络漏洞扫描器</a:t>
            </a:r>
            <a:r>
              <a:rPr lang="en-US" sz="1500">
                <a:solidFill>
                  <a:srgbClr val="191B0E"/>
                </a:solidFill>
                <a:latin typeface="MingLiU"/>
              </a:rPr>
              <a:t>(</a:t>
            </a:r>
            <a:r>
              <a:rPr lang="en-US" sz="1600">
                <a:solidFill>
                  <a:srgbClr val="191B0E"/>
                </a:solidFill>
                <a:latin typeface="Arial"/>
              </a:rPr>
              <a:t>Network Scanner</a:t>
            </a:r>
            <a:r>
              <a:rPr lang="en-US" sz="1500">
                <a:solidFill>
                  <a:srgbClr val="191B0E"/>
                </a:solidFill>
                <a:latin typeface="MingLiU"/>
              </a:rPr>
              <a:t>)</a:t>
            </a:r>
          </a:p>
          <a:p>
            <a:pPr algn="just" marL="738700" indent="-317500">
              <a:lnSpc>
                <a:spcPts val="1896"/>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主机漏洞扫描器是指在系统本地运行检测系统漏洞的程序，如著名的</a:t>
            </a:r>
            <a:r>
              <a:rPr lang="en-US" i="1" sz="1700">
                <a:solidFill>
                  <a:srgbClr val="191B0E"/>
                </a:solidFill>
                <a:latin typeface="Arial"/>
              </a:rPr>
              <a:t>COPS</a:t>
            </a:r>
            <a:r>
              <a:rPr lang="en-US" i="1" sz="1600">
                <a:solidFill>
                  <a:srgbClr val="191B0E"/>
                </a:solidFill>
                <a:latin typeface="MingLiU"/>
              </a:rPr>
              <a:t>、 </a:t>
            </a:r>
            <a:r>
              <a:rPr lang="en-US" i="1" sz="1700">
                <a:solidFill>
                  <a:srgbClr val="191B0E"/>
                </a:solidFill>
                <a:latin typeface="Arial"/>
              </a:rPr>
              <a:t>Tripewire</a:t>
            </a:r>
            <a:r>
              <a:rPr lang="zh-TW" sz="1400">
                <a:solidFill>
                  <a:srgbClr val="191B0E"/>
                </a:solidFill>
                <a:latin typeface="MingLiU"/>
                <a:ea typeface="MingLiU"/>
              </a:rPr>
              <a:t>、</a:t>
            </a:r>
            <a:r>
              <a:rPr lang="en-US" i="1" sz="1700">
                <a:solidFill>
                  <a:srgbClr val="191B0E"/>
                </a:solidFill>
                <a:latin typeface="Arial"/>
              </a:rPr>
              <a:t>Tiger </a:t>
            </a:r>
            <a:r>
              <a:rPr lang="zh-TW" i="1" sz="1600">
                <a:solidFill>
                  <a:srgbClr val="191B0E"/>
                </a:solidFill>
                <a:latin typeface="MingLiU"/>
                <a:ea typeface="MingLiU"/>
              </a:rPr>
              <a:t>等自由软件。</a:t>
            </a:r>
          </a:p>
          <a:p>
            <a:pPr algn="just" marL="738700" indent="-317500">
              <a:lnSpc>
                <a:spcPts val="1896"/>
              </a:lnSpc>
            </a:pPr>
            <a:r>
              <a:rPr lang="zh-TW" sz="1600">
                <a:solidFill>
                  <a:srgbClr val="191B0E"/>
                </a:solidFill>
                <a:latin typeface="Arial"/>
                <a:ea typeface="Arial"/>
              </a:rPr>
              <a:t>- </a:t>
            </a:r>
            <a:r>
              <a:rPr lang="zh-TW" i="1" sz="1600">
                <a:solidFill>
                  <a:srgbClr val="191B0E"/>
                </a:solidFill>
                <a:latin typeface="MingLiU"/>
                <a:ea typeface="MingLiU"/>
              </a:rPr>
              <a:t>网络漏洞扫描器是指基于网络远程检测目标网络和主机系统漏洞的程序，如 </a:t>
            </a:r>
            <a:r>
              <a:rPr lang="en-US" i="1" sz="1700">
                <a:solidFill>
                  <a:srgbClr val="191B0E"/>
                </a:solidFill>
                <a:latin typeface="Arial"/>
              </a:rPr>
              <a:t>Satan</a:t>
            </a:r>
            <a:r>
              <a:rPr lang="zh-TW" sz="1400">
                <a:solidFill>
                  <a:srgbClr val="191B0E"/>
                </a:solidFill>
                <a:latin typeface="MingLiU"/>
                <a:ea typeface="MingLiU"/>
              </a:rPr>
              <a:t>、</a:t>
            </a:r>
            <a:r>
              <a:rPr lang="en-US" i="1" sz="1700">
                <a:solidFill>
                  <a:srgbClr val="191B0E"/>
                </a:solidFill>
                <a:latin typeface="Arial"/>
              </a:rPr>
              <a:t>ISS Internet Scanner </a:t>
            </a:r>
            <a:r>
              <a:rPr lang="zh-TW" i="1" sz="1600">
                <a:solidFill>
                  <a:srgbClr val="191B0E"/>
                </a:solidFill>
                <a:latin typeface="MingLiU"/>
                <a:ea typeface="MingLiU"/>
              </a:rPr>
              <a:t>等</a:t>
            </a:r>
            <a:r>
              <a:rPr lang="zh-TW" sz="1400">
                <a:solidFill>
                  <a:srgbClr val="191B0E"/>
                </a:solidFill>
                <a:latin typeface="MingLiU"/>
                <a:ea typeface="MingLiU"/>
              </a:rPr>
              <a:t>。</a:t>
            </a:r>
          </a:p>
        </p:txBody>
      </p:sp>
    </p:spTree>
  </p:cSld>
  <p:clrMapOvr>
    <a:overrideClrMapping bg1="lt1" tx1="dk1" bg2="lt2" tx2="dk2" accent1="accent1" accent2="accent2" accent3="accent3" accent4="accent4" accent5="accent5" accent6="accent6" hlink="hlink" folHlink="folHlink"/>
  </p:clrMapOvr>
</p:sld>
</file>

<file path=ppt/slides/slide113.xml><?xml version="1.0" encoding="utf-8"?>
<p:sld xmlns:p="http://schemas.openxmlformats.org/presentationml/2006/main" xmlns:a="http://schemas.openxmlformats.org/drawingml/2006/main" xmlns:r="http://schemas.openxmlformats.org/officeDocument/2006/relationships">
  <p:cSld>
    <p:bg>
      <p:bgPr>
        <a:solidFill>
          <a:srgbClr val="EFECE4"/>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22080" y="853440"/>
            <a:ext cx="1609344" cy="518160"/>
          </a:xfrm>
          <a:prstGeom prst="rect">
            <a:avLst/>
          </a:prstGeom>
        </p:spPr>
      </p:pic>
      <p:sp>
        <p:nvSpPr>
          <p:cNvPr id="3" name=""/>
          <p:cNvSpPr/>
          <p:nvPr/>
        </p:nvSpPr>
        <p:spPr>
          <a:xfrm>
            <a:off x="1304544" y="1435608"/>
            <a:ext cx="4989576" cy="414528"/>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安全性测试方法</a:t>
            </a:r>
            <a:r>
              <a:rPr lang="zh-TW" sz="3300">
                <a:solidFill>
                  <a:srgbClr val="191B0E"/>
                </a:solidFill>
                <a:latin typeface="Arial"/>
                <a:ea typeface="Arial"/>
              </a:rPr>
              <a:t>-</a:t>
            </a:r>
            <a:r>
              <a:rPr lang="zh-TW" sz="3200">
                <a:solidFill>
                  <a:srgbClr val="191B0E"/>
                </a:solidFill>
                <a:latin typeface="MingLiU"/>
                <a:ea typeface="MingLiU"/>
              </a:rPr>
              <a:t>模拟攻击</a:t>
            </a:r>
          </a:p>
        </p:txBody>
      </p:sp>
      <p:sp>
        <p:nvSpPr>
          <p:cNvPr id="4" name=""/>
          <p:cNvSpPr/>
          <p:nvPr/>
        </p:nvSpPr>
        <p:spPr>
          <a:xfrm>
            <a:off x="1292352" y="1996440"/>
            <a:ext cx="8110728" cy="3118104"/>
          </a:xfrm>
          <a:prstGeom prst="rect">
            <a:avLst/>
          </a:prstGeom>
          <a:solidFill>
            <a:srgbClr val="FFFFFF"/>
          </a:solidFill>
        </p:spPr>
        <p:txBody>
          <a:bodyPr lIns="0" tIns="0" rIns="0" bIns="0">
            <a:noAutofit/>
          </a:bodyPr>
          <a:p>
            <a:pPr marL="294200" indent="-330200">
              <a:lnSpc>
                <a:spcPts val="1944"/>
              </a:lnSpc>
              <a:spcAft>
                <a:spcPts val="280"/>
              </a:spcAft>
            </a:pPr>
            <a:r>
              <a:rPr lang="en-US" sz="1600">
                <a:solidFill>
                  <a:srgbClr val="191B0E"/>
                </a:solidFill>
                <a:latin typeface="Arial"/>
              </a:rPr>
              <a:t>■ </a:t>
            </a:r>
            <a:r>
              <a:rPr lang="zh-TW" sz="1500">
                <a:solidFill>
                  <a:srgbClr val="191B0E"/>
                </a:solidFill>
                <a:latin typeface="MingLiU"/>
                <a:ea typeface="MingLiU"/>
              </a:rPr>
              <a:t>模拟攻击试验是一组特殊的黑盒测试案例，通常以模拟攻击来验证软件或信息系 统的安全防护能力。</a:t>
            </a:r>
          </a:p>
          <a:p>
            <a:pPr algn="just" indent="457200">
              <a:lnSpc>
                <a:spcPts val="1944"/>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冒充</a:t>
            </a:r>
          </a:p>
          <a:p>
            <a:pPr algn="just" indent="457200">
              <a:lnSpc>
                <a:spcPts val="1944"/>
              </a:lnSpc>
              <a:spcAft>
                <a:spcPts val="280"/>
              </a:spcAft>
            </a:pPr>
            <a:r>
              <a:rPr lang="zh-TW" i="1" sz="1600">
                <a:solidFill>
                  <a:srgbClr val="191B0E"/>
                </a:solidFill>
                <a:latin typeface="Arial"/>
                <a:ea typeface="Arial"/>
              </a:rPr>
              <a:t>-</a:t>
            </a:r>
            <a:r>
              <a:rPr lang="zh-TW" i="1" sz="1600">
                <a:solidFill>
                  <a:srgbClr val="191B0E"/>
                </a:solidFill>
                <a:latin typeface="MingLiU"/>
                <a:ea typeface="MingLiU"/>
              </a:rPr>
              <a:t>重演</a:t>
            </a:r>
          </a:p>
          <a:p>
            <a:pPr algn="just" indent="457200">
              <a:lnSpc>
                <a:spcPts val="1944"/>
              </a:lnSpc>
              <a:spcAft>
                <a:spcPts val="280"/>
              </a:spcAft>
            </a:pPr>
            <a:r>
              <a:rPr lang="zh-TW" i="1" sz="1600">
                <a:solidFill>
                  <a:srgbClr val="191B0E"/>
                </a:solidFill>
                <a:latin typeface="Arial"/>
                <a:ea typeface="Arial"/>
              </a:rPr>
              <a:t>-</a:t>
            </a:r>
            <a:r>
              <a:rPr lang="zh-TW" i="1" sz="1600">
                <a:solidFill>
                  <a:srgbClr val="191B0E"/>
                </a:solidFill>
                <a:latin typeface="MingLiU"/>
                <a:ea typeface="MingLiU"/>
              </a:rPr>
              <a:t>消息篡改</a:t>
            </a:r>
          </a:p>
          <a:p>
            <a:pPr algn="just" indent="457200">
              <a:lnSpc>
                <a:spcPts val="1944"/>
              </a:lnSpc>
              <a:spcAft>
                <a:spcPts val="280"/>
              </a:spcAft>
            </a:pPr>
            <a:r>
              <a:rPr lang="zh-TW" i="1" sz="1600">
                <a:solidFill>
                  <a:srgbClr val="191B0E"/>
                </a:solidFill>
                <a:latin typeface="Arial"/>
                <a:ea typeface="Arial"/>
              </a:rPr>
              <a:t>-</a:t>
            </a:r>
            <a:r>
              <a:rPr lang="zh-TW" i="1" sz="1600">
                <a:solidFill>
                  <a:srgbClr val="191B0E"/>
                </a:solidFill>
                <a:latin typeface="MingLiU"/>
                <a:ea typeface="MingLiU"/>
              </a:rPr>
              <a:t>拒绝服务</a:t>
            </a:r>
          </a:p>
          <a:p>
            <a:pPr algn="just" indent="457200">
              <a:lnSpc>
                <a:spcPts val="1944"/>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内部攻击</a:t>
            </a:r>
          </a:p>
          <a:p>
            <a:pPr algn="just" indent="457200">
              <a:lnSpc>
                <a:spcPts val="1944"/>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外部攻击</a:t>
            </a:r>
          </a:p>
          <a:p>
            <a:pPr algn="just" indent="457200">
              <a:lnSpc>
                <a:spcPts val="1944"/>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陷阱</a:t>
            </a:r>
          </a:p>
          <a:p>
            <a:pPr algn="just" indent="457200">
              <a:lnSpc>
                <a:spcPts val="1944"/>
              </a:lnSpc>
            </a:pPr>
            <a:r>
              <a:rPr lang="zh-TW" i="1" sz="1600">
                <a:solidFill>
                  <a:srgbClr val="191B0E"/>
                </a:solidFill>
                <a:latin typeface="Arial"/>
                <a:ea typeface="Arial"/>
              </a:rPr>
              <a:t>-</a:t>
            </a:r>
            <a:r>
              <a:rPr lang="zh-TW" i="1" sz="1600">
                <a:solidFill>
                  <a:srgbClr val="191B0E"/>
                </a:solidFill>
                <a:latin typeface="MingLiU"/>
                <a:ea typeface="MingLiU"/>
              </a:rPr>
              <a:t>木马</a:t>
            </a:r>
          </a:p>
        </p:txBody>
      </p:sp>
    </p:spTree>
  </p:cSld>
  <p:clrMapOvr>
    <a:overrideClrMapping bg1="lt1" tx1="dk1" bg2="lt2" tx2="dk2" accent1="accent1" accent2="accent2" accent3="accent3" accent4="accent4" accent5="accent5" accent6="accent6" hlink="hlink" folHlink="folHlink"/>
  </p:clrMapOvr>
</p:sld>
</file>

<file path=ppt/slides/slide114.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92352" y="1426464"/>
            <a:ext cx="4992624" cy="417576"/>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安全性测试方法</a:t>
            </a:r>
            <a:r>
              <a:rPr lang="zh-TW" sz="3300">
                <a:solidFill>
                  <a:srgbClr val="191B0E"/>
                </a:solidFill>
                <a:latin typeface="Arial"/>
                <a:ea typeface="Arial"/>
              </a:rPr>
              <a:t>-</a:t>
            </a:r>
            <a:r>
              <a:rPr lang="zh-TW" sz="3200">
                <a:solidFill>
                  <a:srgbClr val="191B0E"/>
                </a:solidFill>
                <a:latin typeface="MingLiU"/>
                <a:ea typeface="MingLiU"/>
              </a:rPr>
              <a:t>模拟攻击</a:t>
            </a:r>
          </a:p>
        </p:txBody>
      </p:sp>
      <p:sp>
        <p:nvSpPr>
          <p:cNvPr id="4" name=""/>
          <p:cNvSpPr/>
          <p:nvPr/>
        </p:nvSpPr>
        <p:spPr>
          <a:xfrm>
            <a:off x="1280160" y="1972056"/>
            <a:ext cx="8275320" cy="4175760"/>
          </a:xfrm>
          <a:prstGeom prst="rect">
            <a:avLst/>
          </a:prstGeom>
          <a:solidFill>
            <a:srgbClr val="FFFFFF"/>
          </a:solidFill>
        </p:spPr>
        <p:txBody>
          <a:bodyPr lIns="0" tIns="0" rIns="0" bIns="0">
            <a:noAutofit/>
          </a:bodyPr>
          <a:p>
            <a:pPr indent="0">
              <a:lnSpc>
                <a:spcPts val="1536"/>
              </a:lnSpc>
              <a:spcAft>
                <a:spcPts val="140"/>
              </a:spcAft>
            </a:pPr>
            <a:r>
              <a:rPr lang="en-US" sz="1400">
                <a:solidFill>
                  <a:srgbClr val="191B0E"/>
                </a:solidFill>
                <a:latin typeface="Arial"/>
              </a:rPr>
              <a:t>■ </a:t>
            </a:r>
            <a:r>
              <a:rPr lang="zh-TW" sz="1300">
                <a:solidFill>
                  <a:srgbClr val="191B0E"/>
                </a:solidFill>
                <a:latin typeface="MingLiU"/>
                <a:ea typeface="MingLiU"/>
              </a:rPr>
              <a:t>口令猜测</a:t>
            </a:r>
          </a:p>
          <a:p>
            <a:pPr algn="just" marL="738700" indent="-317500">
              <a:lnSpc>
                <a:spcPts val="1536"/>
              </a:lnSpc>
              <a:spcAft>
                <a:spcPts val="490"/>
              </a:spcAft>
            </a:pPr>
            <a:r>
              <a:rPr lang="zh-TW" sz="1400">
                <a:solidFill>
                  <a:srgbClr val="191B0E"/>
                </a:solidFill>
                <a:latin typeface="Arial"/>
                <a:ea typeface="Arial"/>
              </a:rPr>
              <a:t>-  </a:t>
            </a:r>
            <a:r>
              <a:rPr lang="zh-TW" i="1" sz="1300">
                <a:solidFill>
                  <a:srgbClr val="191B0E"/>
                </a:solidFill>
                <a:latin typeface="MingLiU"/>
                <a:ea typeface="MingLiU"/>
              </a:rPr>
              <a:t>一旦黑客识别了一台主机,而且发现了基于</a:t>
            </a:r>
            <a:r>
              <a:rPr lang="en-US" i="1" sz="1400">
                <a:solidFill>
                  <a:srgbClr val="191B0E"/>
                </a:solidFill>
                <a:latin typeface="Arial"/>
              </a:rPr>
              <a:t>NetBIOS</a:t>
            </a:r>
            <a:r>
              <a:rPr lang="en-US" i="1" sz="1300">
                <a:solidFill>
                  <a:srgbClr val="191B0E"/>
                </a:solidFill>
                <a:latin typeface="MingLiU"/>
              </a:rPr>
              <a:t>、</a:t>
            </a:r>
            <a:r>
              <a:rPr lang="en-US" i="1" sz="1400">
                <a:solidFill>
                  <a:srgbClr val="191B0E"/>
                </a:solidFill>
                <a:latin typeface="Arial"/>
              </a:rPr>
              <a:t>Telnet</a:t>
            </a:r>
            <a:r>
              <a:rPr lang="zh-TW" i="1" sz="1300">
                <a:solidFill>
                  <a:srgbClr val="191B0E"/>
                </a:solidFill>
                <a:latin typeface="MingLiU"/>
                <a:ea typeface="MingLiU"/>
              </a:rPr>
              <a:t>或</a:t>
            </a:r>
            <a:r>
              <a:rPr lang="en-US" i="1" sz="1400">
                <a:solidFill>
                  <a:srgbClr val="191B0E"/>
                </a:solidFill>
                <a:latin typeface="Arial"/>
              </a:rPr>
              <a:t>NFS</a:t>
            </a:r>
            <a:r>
              <a:rPr lang="zh-TW" i="1" sz="1300">
                <a:solidFill>
                  <a:srgbClr val="191B0E"/>
                </a:solidFill>
                <a:latin typeface="MingLiU"/>
                <a:ea typeface="MingLiU"/>
              </a:rPr>
              <a:t>服务的可利用的用户账 号,并成功地猜测出了口令，就能对机器进行控制。</a:t>
            </a:r>
          </a:p>
          <a:p>
            <a:pPr indent="0">
              <a:lnSpc>
                <a:spcPts val="1536"/>
              </a:lnSpc>
              <a:spcAft>
                <a:spcPts val="140"/>
              </a:spcAft>
            </a:pPr>
            <a:r>
              <a:rPr lang="en-US" i="1" sz="1400">
                <a:solidFill>
                  <a:srgbClr val="191B0E"/>
                </a:solidFill>
                <a:latin typeface="Arial"/>
              </a:rPr>
              <a:t>■</a:t>
            </a:r>
            <a:r>
              <a:rPr lang="en-US" sz="1300">
                <a:solidFill>
                  <a:srgbClr val="191B0E"/>
                </a:solidFill>
                <a:latin typeface="MingLiU"/>
              </a:rPr>
              <a:t> </a:t>
            </a:r>
            <a:r>
              <a:rPr lang="zh-TW" sz="1300">
                <a:solidFill>
                  <a:srgbClr val="191B0E"/>
                </a:solidFill>
                <a:latin typeface="MingLiU"/>
                <a:ea typeface="MingLiU"/>
              </a:rPr>
              <a:t>缓冲区溢出</a:t>
            </a:r>
          </a:p>
          <a:p>
            <a:pPr marL="738700" indent="-317500">
              <a:lnSpc>
                <a:spcPts val="1512"/>
              </a:lnSpc>
              <a:spcAft>
                <a:spcPts val="490"/>
              </a:spcAft>
            </a:pPr>
            <a:r>
              <a:rPr lang="zh-TW" sz="1400">
                <a:solidFill>
                  <a:srgbClr val="191B0E"/>
                </a:solidFill>
                <a:latin typeface="Arial"/>
                <a:ea typeface="Arial"/>
              </a:rPr>
              <a:t>- </a:t>
            </a:r>
            <a:r>
              <a:rPr lang="zh-TW" i="1" sz="1300">
                <a:solidFill>
                  <a:srgbClr val="191B0E"/>
                </a:solidFill>
                <a:latin typeface="MingLiU"/>
                <a:ea typeface="MingLiU"/>
              </a:rPr>
              <a:t>在服务程序中，如果程序员使用类似于</a:t>
            </a:r>
            <a:r>
              <a:rPr lang="en-US" i="1" sz="1400">
                <a:solidFill>
                  <a:srgbClr val="191B0E"/>
                </a:solidFill>
                <a:latin typeface="Arial"/>
              </a:rPr>
              <a:t>Mpy)</a:t>
            </a:r>
            <a:r>
              <a:rPr lang="zh-TW" i="1" sz="1300">
                <a:solidFill>
                  <a:srgbClr val="191B0E"/>
                </a:solidFill>
                <a:latin typeface="MingLiU"/>
                <a:ea typeface="MingLiU"/>
              </a:rPr>
              <a:t>、</a:t>
            </a:r>
            <a:r>
              <a:rPr lang="en-US" i="1" sz="1400">
                <a:solidFill>
                  <a:srgbClr val="191B0E"/>
                </a:solidFill>
                <a:latin typeface="Arial"/>
              </a:rPr>
              <a:t>strcat()</a:t>
            </a:r>
            <a:r>
              <a:rPr lang="zh-TW" i="1" sz="1300">
                <a:solidFill>
                  <a:srgbClr val="191B0E"/>
                </a:solidFill>
                <a:latin typeface="MingLiU"/>
                <a:ea typeface="MingLiU"/>
              </a:rPr>
              <a:t>等字符串函数,由于这些函数不进 行有效位检查，所以可能导致恶意用户编写一小段程序来进一步打开缺口，将该代码放在 缓冲区有效载荷末尾。这样,当发生缓冲区溢出时,返回指针指向恶意代码,执行恶意指 令，就可以得到系统的控制权</a:t>
            </a:r>
          </a:p>
          <a:p>
            <a:pPr indent="0">
              <a:lnSpc>
                <a:spcPts val="1536"/>
              </a:lnSpc>
              <a:spcAft>
                <a:spcPts val="140"/>
              </a:spcAft>
            </a:pPr>
            <a:r>
              <a:rPr lang="en-US" i="1" sz="1400">
                <a:solidFill>
                  <a:srgbClr val="191B0E"/>
                </a:solidFill>
                <a:latin typeface="Arial"/>
              </a:rPr>
              <a:t>■</a:t>
            </a:r>
            <a:r>
              <a:rPr lang="en-US" sz="1300">
                <a:solidFill>
                  <a:srgbClr val="191B0E"/>
                </a:solidFill>
                <a:latin typeface="MingLiU"/>
              </a:rPr>
              <a:t> </a:t>
            </a:r>
            <a:r>
              <a:rPr lang="zh-TW" sz="1300">
                <a:solidFill>
                  <a:srgbClr val="191B0E"/>
                </a:solidFill>
                <a:latin typeface="MingLiU"/>
                <a:ea typeface="MingLiU"/>
              </a:rPr>
              <a:t>当一个消息或部分消息为了产生非授权效果而被重复时，就出现了重演</a:t>
            </a:r>
          </a:p>
          <a:p>
            <a:pPr algn="just" indent="457200">
              <a:lnSpc>
                <a:spcPts val="1536"/>
              </a:lnSpc>
              <a:spcAft>
                <a:spcPts val="490"/>
              </a:spcAft>
            </a:pPr>
            <a:r>
              <a:rPr lang="zh-TW" sz="1400">
                <a:solidFill>
                  <a:srgbClr val="191B0E"/>
                </a:solidFill>
                <a:latin typeface="Arial"/>
                <a:ea typeface="Arial"/>
              </a:rPr>
              <a:t>- </a:t>
            </a:r>
            <a:r>
              <a:rPr lang="zh-TW" i="1" sz="1300">
                <a:solidFill>
                  <a:srgbClr val="191B0E"/>
                </a:solidFill>
                <a:latin typeface="MingLiU"/>
                <a:ea typeface="MingLiU"/>
              </a:rPr>
              <a:t>例如,一个含有鉴别信息的有效消息可能被另一个实体所重演,目的是鉴别它自己。</a:t>
            </a:r>
          </a:p>
          <a:p>
            <a:pPr indent="0">
              <a:lnSpc>
                <a:spcPts val="1536"/>
              </a:lnSpc>
              <a:spcAft>
                <a:spcPts val="140"/>
              </a:spcAft>
            </a:pPr>
            <a:r>
              <a:rPr lang="en-US" i="1" sz="1400">
                <a:solidFill>
                  <a:srgbClr val="191B0E"/>
                </a:solidFill>
                <a:latin typeface="Arial"/>
              </a:rPr>
              <a:t>■</a:t>
            </a:r>
            <a:r>
              <a:rPr lang="en-US" sz="1400">
                <a:solidFill>
                  <a:srgbClr val="191B0E"/>
                </a:solidFill>
                <a:latin typeface="Arial"/>
              </a:rPr>
              <a:t> DNS</a:t>
            </a:r>
            <a:r>
              <a:rPr lang="zh-TW" sz="1300">
                <a:solidFill>
                  <a:srgbClr val="191B0E"/>
                </a:solidFill>
                <a:latin typeface="MingLiU"/>
                <a:ea typeface="MingLiU"/>
              </a:rPr>
              <a:t>高速缓存污染</a:t>
            </a:r>
          </a:p>
          <a:p>
            <a:pPr algn="just" marL="738700" indent="-317500">
              <a:lnSpc>
                <a:spcPts val="1536"/>
              </a:lnSpc>
              <a:spcAft>
                <a:spcPts val="490"/>
              </a:spcAft>
            </a:pPr>
            <a:r>
              <a:rPr lang="zh-TW" sz="1400">
                <a:solidFill>
                  <a:srgbClr val="191B0E"/>
                </a:solidFill>
                <a:latin typeface="Arial"/>
                <a:ea typeface="Arial"/>
              </a:rPr>
              <a:t>- </a:t>
            </a:r>
            <a:r>
              <a:rPr lang="zh-TW" i="1" sz="1300">
                <a:solidFill>
                  <a:srgbClr val="191B0E"/>
                </a:solidFill>
                <a:latin typeface="MingLiU"/>
                <a:ea typeface="MingLiU"/>
              </a:rPr>
              <a:t>由于</a:t>
            </a:r>
            <a:r>
              <a:rPr lang="en-US" i="1" sz="1400">
                <a:solidFill>
                  <a:srgbClr val="191B0E"/>
                </a:solidFill>
                <a:latin typeface="Arial"/>
              </a:rPr>
              <a:t>DNS</a:t>
            </a:r>
            <a:r>
              <a:rPr lang="zh-TW" i="1" sz="1300">
                <a:solidFill>
                  <a:srgbClr val="191B0E"/>
                </a:solidFill>
                <a:latin typeface="MingLiU"/>
                <a:ea typeface="MingLiU"/>
              </a:rPr>
              <a:t>服务器与其他名称服务器交换信息的时候并不进行身份验证,这就使黑客可以加 入不正确的信息,并把用户引向黑客自己的主机。</a:t>
            </a:r>
          </a:p>
          <a:p>
            <a:pPr indent="0">
              <a:lnSpc>
                <a:spcPts val="1536"/>
              </a:lnSpc>
              <a:spcAft>
                <a:spcPts val="140"/>
              </a:spcAft>
            </a:pPr>
            <a:r>
              <a:rPr lang="en-US" i="1" sz="1400">
                <a:solidFill>
                  <a:srgbClr val="191B0E"/>
                </a:solidFill>
                <a:latin typeface="Arial"/>
              </a:rPr>
              <a:t>■</a:t>
            </a:r>
            <a:r>
              <a:rPr lang="en-US" sz="1300">
                <a:solidFill>
                  <a:srgbClr val="191B0E"/>
                </a:solidFill>
                <a:latin typeface="MingLiU"/>
              </a:rPr>
              <a:t> </a:t>
            </a:r>
            <a:r>
              <a:rPr lang="zh-TW" sz="1300">
                <a:solidFill>
                  <a:srgbClr val="191B0E"/>
                </a:solidFill>
                <a:latin typeface="MingLiU"/>
                <a:ea typeface="MingLiU"/>
              </a:rPr>
              <a:t>伪造电子邮件</a:t>
            </a:r>
          </a:p>
          <a:p>
            <a:pPr algn="just" marL="738700" indent="-317500">
              <a:lnSpc>
                <a:spcPts val="1536"/>
              </a:lnSpc>
            </a:pPr>
            <a:r>
              <a:rPr lang="zh-TW" sz="1400">
                <a:solidFill>
                  <a:srgbClr val="191B0E"/>
                </a:solidFill>
                <a:latin typeface="Arial"/>
                <a:ea typeface="Arial"/>
              </a:rPr>
              <a:t>- </a:t>
            </a:r>
            <a:r>
              <a:rPr lang="zh-TW" i="1" sz="1300">
                <a:solidFill>
                  <a:srgbClr val="191B0E"/>
                </a:solidFill>
                <a:latin typeface="MingLiU"/>
                <a:ea typeface="MingLiU"/>
              </a:rPr>
              <a:t>由于</a:t>
            </a:r>
            <a:r>
              <a:rPr lang="en-US" i="1" sz="1400">
                <a:solidFill>
                  <a:srgbClr val="191B0E"/>
                </a:solidFill>
                <a:latin typeface="Arial"/>
              </a:rPr>
              <a:t>SMTP</a:t>
            </a:r>
            <a:r>
              <a:rPr lang="zh-TW" i="1" sz="1300">
                <a:solidFill>
                  <a:srgbClr val="191B0E"/>
                </a:solidFill>
                <a:latin typeface="MingLiU"/>
                <a:ea typeface="MingLiU"/>
              </a:rPr>
              <a:t>并不对邮件发送附件的身份进行鉴定,因此黑客可以对内部客户伪造电子邮件, 声称是来自某个客户认识并相信的人,并附上可安装的特洛伊木马程序,或者是一个指向 恶意网站的链接。</a:t>
            </a:r>
          </a:p>
        </p:txBody>
      </p:sp>
    </p:spTree>
  </p:cSld>
  <p:clrMapOvr>
    <a:overrideClrMapping bg1="lt1" tx1="dk1" bg2="lt2" tx2="dk2" accent1="accent1" accent2="accent2" accent3="accent3" accent4="accent4" accent5="accent5" accent6="accent6" hlink="hlink" folHlink="folHlink"/>
  </p:clrMapOvr>
</p:sld>
</file>

<file path=ppt/slides/slide115.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92352" y="1426464"/>
            <a:ext cx="4992624" cy="417576"/>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安全性测试方法</a:t>
            </a:r>
            <a:r>
              <a:rPr lang="zh-TW" sz="3300">
                <a:solidFill>
                  <a:srgbClr val="191B0E"/>
                </a:solidFill>
                <a:latin typeface="Arial"/>
                <a:ea typeface="Arial"/>
              </a:rPr>
              <a:t>-</a:t>
            </a:r>
            <a:r>
              <a:rPr lang="zh-TW" sz="3200">
                <a:solidFill>
                  <a:srgbClr val="191B0E"/>
                </a:solidFill>
                <a:latin typeface="MingLiU"/>
                <a:ea typeface="MingLiU"/>
              </a:rPr>
              <a:t>模拟攻击</a:t>
            </a:r>
          </a:p>
        </p:txBody>
      </p:sp>
      <p:sp>
        <p:nvSpPr>
          <p:cNvPr id="4" name=""/>
          <p:cNvSpPr/>
          <p:nvPr/>
        </p:nvSpPr>
        <p:spPr>
          <a:xfrm>
            <a:off x="1283208" y="1947672"/>
            <a:ext cx="8247888" cy="4014216"/>
          </a:xfrm>
          <a:prstGeom prst="rect">
            <a:avLst/>
          </a:prstGeom>
          <a:solidFill>
            <a:srgbClr val="FFFFFF"/>
          </a:solidFill>
        </p:spPr>
        <p:txBody>
          <a:bodyPr lIns="0" tIns="0" rIns="0" bIns="0">
            <a:noAutofit/>
          </a:bodyPr>
          <a:p>
            <a:pPr indent="0">
              <a:lnSpc>
                <a:spcPts val="1488"/>
              </a:lnSpc>
              <a:spcAft>
                <a:spcPts val="140"/>
              </a:spcAft>
            </a:pPr>
            <a:r>
              <a:rPr lang="en-US" sz="1600">
                <a:solidFill>
                  <a:srgbClr val="191B0E"/>
                </a:solidFill>
                <a:latin typeface="Arial"/>
              </a:rPr>
              <a:t>■ </a:t>
            </a:r>
            <a:r>
              <a:rPr lang="zh-TW" sz="1500">
                <a:solidFill>
                  <a:srgbClr val="191B0E"/>
                </a:solidFill>
                <a:latin typeface="MingLiU"/>
                <a:ea typeface="MingLiU"/>
              </a:rPr>
              <a:t>服务拒绝</a:t>
            </a:r>
          </a:p>
          <a:p>
            <a:pPr algn="just" marL="738700" indent="-317500">
              <a:lnSpc>
                <a:spcPts val="1488"/>
              </a:lnSpc>
              <a:spcAft>
                <a:spcPts val="140"/>
              </a:spcAft>
            </a:pPr>
            <a:r>
              <a:rPr lang="zh-TW" sz="1600">
                <a:solidFill>
                  <a:srgbClr val="191B0E"/>
                </a:solidFill>
                <a:latin typeface="Arial"/>
                <a:ea typeface="Arial"/>
              </a:rPr>
              <a:t>-</a:t>
            </a:r>
            <a:r>
              <a:rPr lang="zh-TW" i="1" sz="1500">
                <a:solidFill>
                  <a:srgbClr val="191B0E"/>
                </a:solidFill>
                <a:latin typeface="MingLiU"/>
                <a:ea typeface="MingLiU"/>
              </a:rPr>
              <a:t>当一个实体不能执行它的正常功能,或它的动作妨碍了别的实体执行它们的正常 功能的时候,"更发生服务拒纟色。</a:t>
            </a:r>
          </a:p>
          <a:p>
            <a:pPr marL="827600" indent="0">
              <a:lnSpc>
                <a:spcPts val="1380"/>
              </a:lnSpc>
              <a:spcAft>
                <a:spcPts val="140"/>
              </a:spcAft>
            </a:pPr>
            <a:r>
              <a:rPr lang="en-US" i="1" sz="1400">
                <a:solidFill>
                  <a:srgbClr val="191B0E"/>
                </a:solidFill>
                <a:latin typeface="Arial"/>
              </a:rPr>
              <a:t>■</a:t>
            </a:r>
            <a:r>
              <a:rPr lang="en-US" sz="1300">
                <a:solidFill>
                  <a:srgbClr val="191B0E"/>
                </a:solidFill>
                <a:latin typeface="MingLiU"/>
              </a:rPr>
              <a:t> </a:t>
            </a:r>
            <a:r>
              <a:rPr lang="zh-TW" sz="1300">
                <a:solidFill>
                  <a:srgbClr val="191B0E"/>
                </a:solidFill>
                <a:latin typeface="MingLiU"/>
                <a:ea typeface="MingLiU"/>
              </a:rPr>
              <a:t>可能是一般性的，比如一个实体抑制所有的消息</a:t>
            </a:r>
          </a:p>
          <a:p>
            <a:pPr marL="1157800" indent="-330200">
              <a:lnSpc>
                <a:spcPts val="1320"/>
              </a:lnSpc>
              <a:spcAft>
                <a:spcPts val="140"/>
              </a:spcAft>
            </a:pPr>
            <a:r>
              <a:rPr lang="en-US" sz="1400">
                <a:solidFill>
                  <a:srgbClr val="191B0E"/>
                </a:solidFill>
                <a:latin typeface="Arial"/>
              </a:rPr>
              <a:t>■ </a:t>
            </a:r>
            <a:r>
              <a:rPr lang="zh-TW" sz="1300">
                <a:solidFill>
                  <a:srgbClr val="191B0E"/>
                </a:solidFill>
                <a:latin typeface="MingLiU"/>
                <a:ea typeface="MingLiU"/>
              </a:rPr>
              <a:t>也可能是有具体目标的，例如一个实体抑制所有流向某一特定目的端的消息，如安全 审计服务</a:t>
            </a:r>
          </a:p>
          <a:p>
            <a:pPr marL="1157800" indent="-330200">
              <a:lnSpc>
                <a:spcPts val="1440"/>
              </a:lnSpc>
              <a:spcAft>
                <a:spcPts val="280"/>
              </a:spcAft>
            </a:pPr>
            <a:r>
              <a:rPr lang="en-US" sz="1400">
                <a:solidFill>
                  <a:srgbClr val="191B0E"/>
                </a:solidFill>
                <a:latin typeface="Arial"/>
              </a:rPr>
              <a:t>■  </a:t>
            </a:r>
            <a:r>
              <a:rPr lang="zh-TW" sz="1300">
                <a:solidFill>
                  <a:srgbClr val="191B0E"/>
                </a:solidFill>
                <a:latin typeface="MingLiU"/>
                <a:ea typeface="MingLiU"/>
              </a:rPr>
              <a:t>死亡之</a:t>
            </a:r>
            <a:r>
              <a:rPr lang="en-US" sz="1400">
                <a:solidFill>
                  <a:srgbClr val="191B0E"/>
                </a:solidFill>
                <a:latin typeface="Arial"/>
              </a:rPr>
              <a:t>Ping</a:t>
            </a:r>
            <a:r>
              <a:rPr lang="zh-TW" sz="1300">
                <a:solidFill>
                  <a:srgbClr val="191B0E"/>
                </a:solidFill>
                <a:latin typeface="MingLiU"/>
                <a:ea typeface="MingLiU"/>
              </a:rPr>
              <a:t>、泪滴、</a:t>
            </a:r>
            <a:r>
              <a:rPr lang="en-US" sz="1400">
                <a:solidFill>
                  <a:srgbClr val="191B0E"/>
                </a:solidFill>
                <a:latin typeface="Arial"/>
              </a:rPr>
              <a:t>UDP</a:t>
            </a:r>
            <a:r>
              <a:rPr lang="zh-TW" sz="1300">
                <a:solidFill>
                  <a:srgbClr val="191B0E"/>
                </a:solidFill>
                <a:latin typeface="MingLiU"/>
                <a:ea typeface="MingLiU"/>
              </a:rPr>
              <a:t>洪水、</a:t>
            </a:r>
            <a:r>
              <a:rPr lang="en-US" sz="1400">
                <a:solidFill>
                  <a:srgbClr val="191B0E"/>
                </a:solidFill>
                <a:latin typeface="Arial"/>
              </a:rPr>
              <a:t>SYN</a:t>
            </a:r>
            <a:r>
              <a:rPr lang="zh-TW" sz="1300">
                <a:solidFill>
                  <a:srgbClr val="191B0E"/>
                </a:solidFill>
                <a:latin typeface="MingLiU"/>
                <a:ea typeface="MingLiU"/>
              </a:rPr>
              <a:t>洪水、</a:t>
            </a:r>
            <a:r>
              <a:rPr lang="en-US" sz="1400">
                <a:solidFill>
                  <a:srgbClr val="191B0E"/>
                </a:solidFill>
                <a:latin typeface="Arial"/>
              </a:rPr>
              <a:t>Land</a:t>
            </a:r>
            <a:r>
              <a:rPr lang="zh-TW" sz="1300">
                <a:solidFill>
                  <a:srgbClr val="191B0E"/>
                </a:solidFill>
                <a:latin typeface="MingLiU"/>
                <a:ea typeface="MingLiU"/>
              </a:rPr>
              <a:t>攻击、</a:t>
            </a:r>
            <a:r>
              <a:rPr lang="en-US" sz="1400">
                <a:solidFill>
                  <a:srgbClr val="191B0E"/>
                </a:solidFill>
                <a:latin typeface="Arial"/>
              </a:rPr>
              <a:t>Smurf</a:t>
            </a:r>
            <a:r>
              <a:rPr lang="zh-TW" sz="1300">
                <a:solidFill>
                  <a:srgbClr val="191B0E"/>
                </a:solidFill>
                <a:latin typeface="MingLiU"/>
                <a:ea typeface="MingLiU"/>
              </a:rPr>
              <a:t>攻击、</a:t>
            </a:r>
            <a:r>
              <a:rPr lang="en-US" sz="1400">
                <a:solidFill>
                  <a:srgbClr val="191B0E"/>
                </a:solidFill>
                <a:latin typeface="Arial"/>
              </a:rPr>
              <a:t>Fraggle</a:t>
            </a:r>
            <a:r>
              <a:rPr lang="zh-TW" sz="1300">
                <a:solidFill>
                  <a:srgbClr val="191B0E"/>
                </a:solidFill>
                <a:latin typeface="MingLiU"/>
                <a:ea typeface="MingLiU"/>
              </a:rPr>
              <a:t>攻击、电子 邮件炸弹、畸形消息攻击</a:t>
            </a:r>
          </a:p>
          <a:p>
            <a:pPr indent="0">
              <a:lnSpc>
                <a:spcPts val="1488"/>
              </a:lnSpc>
            </a:pPr>
            <a:r>
              <a:rPr lang="en-US" sz="1600">
                <a:solidFill>
                  <a:srgbClr val="191B0E"/>
                </a:solidFill>
                <a:latin typeface="Arial"/>
              </a:rPr>
              <a:t>■ </a:t>
            </a:r>
            <a:r>
              <a:rPr lang="zh-TW" sz="1500">
                <a:solidFill>
                  <a:srgbClr val="191B0E"/>
                </a:solidFill>
                <a:latin typeface="MingLiU"/>
                <a:ea typeface="MingLiU"/>
              </a:rPr>
              <a:t>内部攻击</a:t>
            </a:r>
          </a:p>
          <a:p>
            <a:pPr indent="457200">
              <a:lnSpc>
                <a:spcPts val="1488"/>
              </a:lnSpc>
            </a:pPr>
            <a:r>
              <a:rPr lang="zh-TW" sz="1600">
                <a:solidFill>
                  <a:srgbClr val="191B0E"/>
                </a:solidFill>
                <a:latin typeface="Arial"/>
                <a:ea typeface="Arial"/>
              </a:rPr>
              <a:t>-</a:t>
            </a:r>
            <a:r>
              <a:rPr lang="zh-TW" i="1" sz="1500">
                <a:solidFill>
                  <a:srgbClr val="191B0E"/>
                </a:solidFill>
                <a:latin typeface="MingLiU"/>
                <a:ea typeface="MingLiU"/>
              </a:rPr>
              <a:t>当系统的合法用户以非故意或非才受权方式进行动作时就成为内部攻击。</a:t>
            </a:r>
          </a:p>
          <a:p>
            <a:pPr indent="457200">
              <a:lnSpc>
                <a:spcPts val="1488"/>
              </a:lnSpc>
              <a:spcAft>
                <a:spcPts val="140"/>
              </a:spcAft>
            </a:pPr>
            <a:r>
              <a:rPr lang="zh-TW" sz="1600">
                <a:solidFill>
                  <a:srgbClr val="191B0E"/>
                </a:solidFill>
                <a:latin typeface="Arial"/>
                <a:ea typeface="Arial"/>
              </a:rPr>
              <a:t>- </a:t>
            </a:r>
            <a:r>
              <a:rPr lang="zh-TW" i="1" sz="1500">
                <a:solidFill>
                  <a:srgbClr val="191B0E"/>
                </a:solidFill>
                <a:latin typeface="MingLiU"/>
                <a:ea typeface="MingLiU"/>
              </a:rPr>
              <a:t>防止内部攻击的保护方法</a:t>
            </a:r>
          </a:p>
          <a:p>
            <a:pPr marL="827600" indent="0">
              <a:lnSpc>
                <a:spcPts val="1380"/>
              </a:lnSpc>
              <a:spcAft>
                <a:spcPts val="280"/>
              </a:spcAft>
            </a:pPr>
            <a:r>
              <a:rPr lang="en-US" i="1" sz="1400">
                <a:solidFill>
                  <a:srgbClr val="191B0E"/>
                </a:solidFill>
                <a:latin typeface="Arial"/>
              </a:rPr>
              <a:t>■</a:t>
            </a:r>
            <a:r>
              <a:rPr lang="en-US" sz="1300">
                <a:solidFill>
                  <a:srgbClr val="191B0E"/>
                </a:solidFill>
                <a:latin typeface="MingLiU"/>
              </a:rPr>
              <a:t> </a:t>
            </a:r>
            <a:r>
              <a:rPr lang="zh-TW" sz="1300">
                <a:solidFill>
                  <a:srgbClr val="191B0E"/>
                </a:solidFill>
                <a:latin typeface="MingLiU"/>
                <a:ea typeface="MingLiU"/>
              </a:rPr>
              <a:t>所有管理数据流进行加密</a:t>
            </a:r>
          </a:p>
          <a:p>
            <a:pPr marL="827600" indent="0">
              <a:lnSpc>
                <a:spcPts val="1380"/>
              </a:lnSpc>
              <a:spcAft>
                <a:spcPts val="140"/>
              </a:spcAft>
            </a:pPr>
            <a:r>
              <a:rPr lang="en-US" sz="1400">
                <a:solidFill>
                  <a:srgbClr val="191B0E"/>
                </a:solidFill>
                <a:latin typeface="Arial"/>
              </a:rPr>
              <a:t>■ </a:t>
            </a:r>
            <a:r>
              <a:rPr lang="zh-TW" sz="1300">
                <a:solidFill>
                  <a:srgbClr val="191B0E"/>
                </a:solidFill>
                <a:latin typeface="MingLiU"/>
                <a:ea typeface="MingLiU"/>
              </a:rPr>
              <a:t>利用包括使用强口令在内的</a:t>
            </a:r>
            <a:r>
              <a:rPr lang="zh-TW" sz="1300">
                <a:latin typeface="MingLiU"/>
                <a:ea typeface="MingLiU"/>
              </a:rPr>
              <a:t>多级控制机制和集中管理机</a:t>
            </a:r>
            <a:r>
              <a:rPr lang="zh-TW" sz="1300">
                <a:solidFill>
                  <a:srgbClr val="191B0E"/>
                </a:solidFill>
                <a:latin typeface="MingLiU"/>
                <a:ea typeface="MingLiU"/>
              </a:rPr>
              <a:t>制来加强系统的控制能力</a:t>
            </a:r>
          </a:p>
          <a:p>
            <a:pPr marL="827600" indent="0">
              <a:lnSpc>
                <a:spcPts val="1380"/>
              </a:lnSpc>
              <a:spcAft>
                <a:spcPts val="280"/>
              </a:spcAft>
            </a:pPr>
            <a:r>
              <a:rPr lang="en-US" sz="1400">
                <a:solidFill>
                  <a:srgbClr val="191B0E"/>
                </a:solidFill>
                <a:latin typeface="Arial"/>
              </a:rPr>
              <a:t>■ </a:t>
            </a:r>
            <a:r>
              <a:rPr lang="zh-TW" sz="1300">
                <a:solidFill>
                  <a:srgbClr val="191B0E"/>
                </a:solidFill>
                <a:latin typeface="MingLiU"/>
                <a:ea typeface="MingLiU"/>
              </a:rPr>
              <a:t>为分布在不同场所的业务部门划分</a:t>
            </a:r>
            <a:r>
              <a:rPr lang="en-US" sz="1500">
                <a:solidFill>
                  <a:srgbClr val="191B0E"/>
                </a:solidFill>
                <a:latin typeface="Times New Roman"/>
              </a:rPr>
              <a:t>VLAN</a:t>
            </a:r>
            <a:r>
              <a:rPr lang="zh-TW" sz="1300">
                <a:solidFill>
                  <a:srgbClr val="191B0E"/>
                </a:solidFill>
                <a:latin typeface="MingLiU"/>
                <a:ea typeface="MingLiU"/>
              </a:rPr>
              <a:t>，将数据流隔离在特定部门</a:t>
            </a:r>
          </a:p>
          <a:p>
            <a:pPr marL="827600" indent="0">
              <a:lnSpc>
                <a:spcPts val="1380"/>
              </a:lnSpc>
              <a:spcAft>
                <a:spcPts val="280"/>
              </a:spcAft>
            </a:pPr>
            <a:r>
              <a:rPr lang="en-US" sz="1400">
                <a:solidFill>
                  <a:srgbClr val="191B0E"/>
                </a:solidFill>
                <a:latin typeface="Arial"/>
              </a:rPr>
              <a:t>■ </a:t>
            </a:r>
            <a:r>
              <a:rPr lang="zh-TW" sz="1300">
                <a:solidFill>
                  <a:srgbClr val="191B0E"/>
                </a:solidFill>
                <a:latin typeface="MingLiU"/>
                <a:ea typeface="MingLiU"/>
              </a:rPr>
              <a:t>利用防火墙为进出网络的用户提供认证功能，提供访问控制保护</a:t>
            </a:r>
          </a:p>
          <a:p>
            <a:pPr marL="827600" indent="0">
              <a:lnSpc>
                <a:spcPts val="1380"/>
              </a:lnSpc>
            </a:pPr>
            <a:r>
              <a:rPr lang="en-US" sz="1400">
                <a:solidFill>
                  <a:srgbClr val="191B0E"/>
                </a:solidFill>
                <a:latin typeface="Arial"/>
              </a:rPr>
              <a:t>■ </a:t>
            </a:r>
            <a:r>
              <a:rPr lang="zh-TW" sz="1300">
                <a:solidFill>
                  <a:srgbClr val="191B0E"/>
                </a:solidFill>
                <a:latin typeface="MingLiU"/>
                <a:ea typeface="MingLiU"/>
              </a:rPr>
              <a:t>使用安全日志记录网络管理数据流等</a:t>
            </a:r>
          </a:p>
        </p:txBody>
      </p:sp>
    </p:spTree>
  </p:cSld>
  <p:clrMapOvr>
    <a:overrideClrMapping bg1="lt1" tx1="dk1" bg2="lt2" tx2="dk2" accent1="accent1" accent2="accent2" accent3="accent3" accent4="accent4" accent5="accent5" accent6="accent6" hlink="hlink" folHlink="folHlink"/>
  </p:clrMapOvr>
</p:sld>
</file>

<file path=ppt/slides/slide116.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92352" y="1426464"/>
            <a:ext cx="4992624" cy="417576"/>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安全性测试方法</a:t>
            </a:r>
            <a:r>
              <a:rPr lang="zh-TW" sz="3300">
                <a:solidFill>
                  <a:srgbClr val="191B0E"/>
                </a:solidFill>
                <a:latin typeface="Arial"/>
                <a:ea typeface="Arial"/>
              </a:rPr>
              <a:t>-</a:t>
            </a:r>
            <a:r>
              <a:rPr lang="zh-TW" sz="3200">
                <a:solidFill>
                  <a:srgbClr val="191B0E"/>
                </a:solidFill>
                <a:latin typeface="MingLiU"/>
                <a:ea typeface="MingLiU"/>
              </a:rPr>
              <a:t>模拟攻击</a:t>
            </a:r>
          </a:p>
        </p:txBody>
      </p:sp>
      <p:sp>
        <p:nvSpPr>
          <p:cNvPr id="4" name=""/>
          <p:cNvSpPr/>
          <p:nvPr/>
        </p:nvSpPr>
        <p:spPr>
          <a:xfrm>
            <a:off x="1283208" y="1972056"/>
            <a:ext cx="8232648" cy="4194048"/>
          </a:xfrm>
          <a:prstGeom prst="rect">
            <a:avLst/>
          </a:prstGeom>
          <a:solidFill>
            <a:srgbClr val="FFFFFF"/>
          </a:solidFill>
        </p:spPr>
        <p:txBody>
          <a:bodyPr lIns="0" tIns="0" rIns="0" bIns="0">
            <a:noAutofit/>
          </a:bodyPr>
          <a:p>
            <a:pPr indent="0">
              <a:lnSpc>
                <a:spcPts val="1704"/>
              </a:lnSpc>
              <a:spcAft>
                <a:spcPts val="140"/>
              </a:spcAft>
            </a:pPr>
            <a:r>
              <a:rPr lang="en-US" sz="1600">
                <a:solidFill>
                  <a:srgbClr val="191B0E"/>
                </a:solidFill>
                <a:latin typeface="Arial"/>
              </a:rPr>
              <a:t>■ </a:t>
            </a:r>
            <a:r>
              <a:rPr lang="zh-TW" sz="1500">
                <a:solidFill>
                  <a:srgbClr val="191B0E"/>
                </a:solidFill>
                <a:latin typeface="MingLiU"/>
                <a:ea typeface="MingLiU"/>
              </a:rPr>
              <a:t>外部攻击</a:t>
            </a:r>
          </a:p>
          <a:p>
            <a:pPr indent="457200">
              <a:lnSpc>
                <a:spcPts val="1704"/>
              </a:lnSpc>
              <a:spcAft>
                <a:spcPts val="140"/>
              </a:spcAft>
            </a:pPr>
            <a:r>
              <a:rPr lang="zh-TW" sz="1600">
                <a:solidFill>
                  <a:srgbClr val="191B0E"/>
                </a:solidFill>
                <a:latin typeface="Arial"/>
                <a:ea typeface="Arial"/>
              </a:rPr>
              <a:t>- </a:t>
            </a:r>
            <a:r>
              <a:rPr lang="zh-TW" i="1" sz="1500">
                <a:solidFill>
                  <a:srgbClr val="191B0E"/>
                </a:solidFill>
                <a:latin typeface="MingLiU"/>
                <a:ea typeface="MingLiU"/>
              </a:rPr>
              <a:t>搭线窃听（主动的与被动的）</a:t>
            </a:r>
          </a:p>
          <a:p>
            <a:pPr indent="457200">
              <a:lnSpc>
                <a:spcPts val="1704"/>
              </a:lnSpc>
              <a:spcAft>
                <a:spcPts val="140"/>
              </a:spcAft>
            </a:pPr>
            <a:r>
              <a:rPr lang="zh-TW" sz="1600">
                <a:solidFill>
                  <a:srgbClr val="191B0E"/>
                </a:solidFill>
                <a:latin typeface="Arial"/>
                <a:ea typeface="Arial"/>
              </a:rPr>
              <a:t>- </a:t>
            </a:r>
            <a:r>
              <a:rPr lang="zh-TW" i="1" sz="1500">
                <a:solidFill>
                  <a:srgbClr val="191B0E"/>
                </a:solidFill>
                <a:latin typeface="MingLiU"/>
                <a:ea typeface="MingLiU"/>
              </a:rPr>
              <a:t>截取辐射</a:t>
            </a:r>
          </a:p>
          <a:p>
            <a:pPr indent="457200">
              <a:lnSpc>
                <a:spcPts val="1704"/>
              </a:lnSpc>
              <a:spcAft>
                <a:spcPts val="140"/>
              </a:spcAft>
            </a:pPr>
            <a:r>
              <a:rPr lang="zh-TW" i="1" sz="1600">
                <a:solidFill>
                  <a:srgbClr val="191B0E"/>
                </a:solidFill>
                <a:latin typeface="Arial"/>
                <a:ea typeface="Arial"/>
              </a:rPr>
              <a:t>- </a:t>
            </a:r>
            <a:r>
              <a:rPr lang="zh-TW" i="1" sz="1500">
                <a:solidFill>
                  <a:srgbClr val="191B0E"/>
                </a:solidFill>
                <a:latin typeface="MingLiU"/>
                <a:ea typeface="MingLiU"/>
              </a:rPr>
              <a:t>冒充为系统的授权用户</a:t>
            </a:r>
          </a:p>
          <a:p>
            <a:pPr indent="457200">
              <a:lnSpc>
                <a:spcPts val="1704"/>
              </a:lnSpc>
              <a:spcAft>
                <a:spcPts val="140"/>
              </a:spcAft>
            </a:pPr>
            <a:r>
              <a:rPr lang="zh-TW" i="1" sz="1600">
                <a:solidFill>
                  <a:srgbClr val="191B0E"/>
                </a:solidFill>
                <a:latin typeface="Arial"/>
                <a:ea typeface="Arial"/>
              </a:rPr>
              <a:t>- </a:t>
            </a:r>
            <a:r>
              <a:rPr lang="zh-TW" i="1" sz="1500">
                <a:solidFill>
                  <a:srgbClr val="191B0E"/>
                </a:solidFill>
                <a:latin typeface="MingLiU"/>
                <a:ea typeface="MingLiU"/>
              </a:rPr>
              <a:t>冒充为系统的组成部分</a:t>
            </a:r>
          </a:p>
          <a:p>
            <a:pPr indent="457200">
              <a:lnSpc>
                <a:spcPts val="1704"/>
              </a:lnSpc>
              <a:spcAft>
                <a:spcPts val="420"/>
              </a:spcAft>
            </a:pPr>
            <a:r>
              <a:rPr lang="zh-TW" i="1" sz="1600">
                <a:solidFill>
                  <a:srgbClr val="191B0E"/>
                </a:solidFill>
                <a:latin typeface="Arial"/>
                <a:ea typeface="Arial"/>
              </a:rPr>
              <a:t>- </a:t>
            </a:r>
            <a:r>
              <a:rPr lang="zh-TW" i="1" sz="1500">
                <a:solidFill>
                  <a:srgbClr val="191B0E"/>
                </a:solidFill>
                <a:latin typeface="MingLiU"/>
                <a:ea typeface="MingLiU"/>
              </a:rPr>
              <a:t>为鉴别或访问控制机制设置旁路等</a:t>
            </a:r>
          </a:p>
          <a:p>
            <a:pPr indent="0">
              <a:lnSpc>
                <a:spcPts val="1704"/>
              </a:lnSpc>
              <a:spcAft>
                <a:spcPts val="140"/>
              </a:spcAft>
            </a:pPr>
            <a:r>
              <a:rPr lang="en-US" i="1" sz="1600">
                <a:solidFill>
                  <a:srgbClr val="191B0E"/>
                </a:solidFill>
                <a:latin typeface="Arial"/>
              </a:rPr>
              <a:t>■</a:t>
            </a:r>
            <a:r>
              <a:rPr lang="en-US" sz="1500">
                <a:solidFill>
                  <a:srgbClr val="191B0E"/>
                </a:solidFill>
                <a:latin typeface="MingLiU"/>
              </a:rPr>
              <a:t> </a:t>
            </a:r>
            <a:r>
              <a:rPr lang="zh-TW" sz="1500">
                <a:solidFill>
                  <a:srgbClr val="191B0E"/>
                </a:solidFill>
                <a:latin typeface="MingLiU"/>
                <a:ea typeface="MingLiU"/>
              </a:rPr>
              <a:t>陷阱</a:t>
            </a:r>
          </a:p>
          <a:p>
            <a:pPr marL="738700" indent="-317500">
              <a:lnSpc>
                <a:spcPts val="1656"/>
              </a:lnSpc>
              <a:spcAft>
                <a:spcPts val="140"/>
              </a:spcAft>
            </a:pPr>
            <a:r>
              <a:rPr lang="zh-TW" sz="1600">
                <a:solidFill>
                  <a:srgbClr val="191B0E"/>
                </a:solidFill>
                <a:latin typeface="Arial"/>
                <a:ea typeface="Arial"/>
              </a:rPr>
              <a:t>-</a:t>
            </a:r>
            <a:r>
              <a:rPr lang="zh-TW" i="1" sz="1500">
                <a:solidFill>
                  <a:srgbClr val="191B0E"/>
                </a:solidFill>
                <a:latin typeface="MingLiU"/>
                <a:ea typeface="MingLiU"/>
              </a:rPr>
              <a:t>当系统的实体受到改变,致使一个攻击者能对命令或对预定的事件或事件序列产 生非授权的影响时,其结果就称为陷阱门。</a:t>
            </a:r>
          </a:p>
          <a:p>
            <a:pPr marL="827600" indent="0">
              <a:spcAft>
                <a:spcPts val="420"/>
              </a:spcAft>
            </a:pPr>
            <a:r>
              <a:rPr lang="en-US" i="1" sz="1400">
                <a:solidFill>
                  <a:srgbClr val="191B0E"/>
                </a:solidFill>
                <a:latin typeface="Arial"/>
              </a:rPr>
              <a:t>■</a:t>
            </a:r>
            <a:r>
              <a:rPr lang="en-US" sz="1300">
                <a:solidFill>
                  <a:srgbClr val="191B0E"/>
                </a:solidFill>
                <a:latin typeface="MingLiU"/>
              </a:rPr>
              <a:t> </a:t>
            </a:r>
            <a:r>
              <a:rPr lang="zh-TW" sz="1300">
                <a:solidFill>
                  <a:srgbClr val="191B0E"/>
                </a:solidFill>
                <a:latin typeface="MingLiU"/>
                <a:ea typeface="MingLiU"/>
              </a:rPr>
              <a:t>例如：口令的有效性可能被修改，使其除了正常效力之外也使攻击者的口令生效</a:t>
            </a:r>
          </a:p>
          <a:p>
            <a:pPr indent="0">
              <a:lnSpc>
                <a:spcPts val="1704"/>
              </a:lnSpc>
              <a:spcAft>
                <a:spcPts val="140"/>
              </a:spcAft>
            </a:pPr>
            <a:r>
              <a:rPr lang="en-US" sz="1600">
                <a:solidFill>
                  <a:srgbClr val="191B0E"/>
                </a:solidFill>
                <a:latin typeface="Arial"/>
              </a:rPr>
              <a:t>■ </a:t>
            </a:r>
            <a:r>
              <a:rPr lang="zh-TW" sz="1500">
                <a:solidFill>
                  <a:srgbClr val="191B0E"/>
                </a:solidFill>
                <a:latin typeface="MingLiU"/>
                <a:ea typeface="MingLiU"/>
              </a:rPr>
              <a:t>木马</a:t>
            </a:r>
          </a:p>
          <a:p>
            <a:pPr marL="738700" indent="-317500">
              <a:lnSpc>
                <a:spcPts val="1752"/>
              </a:lnSpc>
              <a:spcAft>
                <a:spcPts val="140"/>
              </a:spcAft>
            </a:pPr>
            <a:r>
              <a:rPr lang="zh-TW" sz="1600">
                <a:solidFill>
                  <a:srgbClr val="191B0E"/>
                </a:solidFill>
                <a:latin typeface="Arial"/>
                <a:ea typeface="Arial"/>
              </a:rPr>
              <a:t>- </a:t>
            </a:r>
            <a:r>
              <a:rPr lang="zh-TW" i="1" sz="1500">
                <a:solidFill>
                  <a:srgbClr val="191B0E"/>
                </a:solidFill>
                <a:latin typeface="MingLiU"/>
                <a:ea typeface="MingLiU"/>
              </a:rPr>
              <a:t>对系统而言的特洛伊木马,是指它不但具有自己的授权功能,而且还有非授权功 能。</a:t>
            </a:r>
          </a:p>
          <a:p>
            <a:pPr marL="827600" indent="0">
              <a:spcAft>
                <a:spcPts val="140"/>
              </a:spcAft>
            </a:pPr>
            <a:r>
              <a:rPr lang="en-US" i="1" sz="1400">
                <a:solidFill>
                  <a:srgbClr val="191B0E"/>
                </a:solidFill>
                <a:latin typeface="Arial"/>
              </a:rPr>
              <a:t>■</a:t>
            </a:r>
            <a:r>
              <a:rPr lang="en-US" sz="1300">
                <a:solidFill>
                  <a:srgbClr val="191B0E"/>
                </a:solidFill>
                <a:latin typeface="MingLiU"/>
              </a:rPr>
              <a:t> </a:t>
            </a:r>
            <a:r>
              <a:rPr lang="zh-TW" sz="1300">
                <a:solidFill>
                  <a:srgbClr val="191B0E"/>
                </a:solidFill>
                <a:latin typeface="MingLiU"/>
                <a:ea typeface="MingLiU"/>
              </a:rPr>
              <a:t>一个向非授权信道拷贝消息的中继就是一个特洛伊木马</a:t>
            </a:r>
          </a:p>
          <a:p>
            <a:pPr marL="827600" indent="0">
              <a:lnSpc>
                <a:spcPts val="1704"/>
              </a:lnSpc>
            </a:pPr>
            <a:r>
              <a:rPr lang="en-US" sz="1400">
                <a:solidFill>
                  <a:srgbClr val="191B0E"/>
                </a:solidFill>
                <a:latin typeface="Arial"/>
              </a:rPr>
              <a:t>■  </a:t>
            </a:r>
            <a:r>
              <a:rPr lang="zh-TW" sz="1300">
                <a:solidFill>
                  <a:srgbClr val="191B0E"/>
                </a:solidFill>
                <a:latin typeface="MingLiU"/>
                <a:ea typeface="MingLiU"/>
              </a:rPr>
              <a:t>典型的特洛伊木马有</a:t>
            </a:r>
            <a:r>
              <a:rPr lang="en-US" sz="1400">
                <a:solidFill>
                  <a:srgbClr val="191B0E"/>
                </a:solidFill>
                <a:latin typeface="Arial"/>
              </a:rPr>
              <a:t>NetBus</a:t>
            </a:r>
            <a:r>
              <a:rPr lang="en-US" sz="1300">
                <a:solidFill>
                  <a:srgbClr val="191B0E"/>
                </a:solidFill>
                <a:latin typeface="MingLiU"/>
              </a:rPr>
              <a:t>、</a:t>
            </a:r>
            <a:r>
              <a:rPr lang="en-US" sz="1400">
                <a:solidFill>
                  <a:srgbClr val="191B0E"/>
                </a:solidFill>
                <a:latin typeface="Arial"/>
              </a:rPr>
              <a:t>BackOffice</a:t>
            </a:r>
            <a:r>
              <a:rPr lang="zh-TW" sz="1300">
                <a:solidFill>
                  <a:srgbClr val="191B0E"/>
                </a:solidFill>
                <a:latin typeface="MingLiU"/>
                <a:ea typeface="MingLiU"/>
              </a:rPr>
              <a:t>和</a:t>
            </a:r>
            <a:r>
              <a:rPr lang="en-US" sz="1400">
                <a:solidFill>
                  <a:srgbClr val="191B0E"/>
                </a:solidFill>
                <a:latin typeface="Arial"/>
              </a:rPr>
              <a:t>BO2k</a:t>
            </a:r>
            <a:r>
              <a:rPr lang="zh-TW" sz="1300">
                <a:solidFill>
                  <a:srgbClr val="191B0E"/>
                </a:solidFill>
                <a:latin typeface="MingLiU"/>
                <a:ea typeface="MingLiU"/>
              </a:rPr>
              <a:t>等</a:t>
            </a:r>
          </a:p>
        </p:txBody>
      </p:sp>
    </p:spTree>
  </p:cSld>
  <p:clrMapOvr>
    <a:overrideClrMapping bg1="lt1" tx1="dk1" bg2="lt2" tx2="dk2" accent1="accent1" accent2="accent2" accent3="accent3" accent4="accent4" accent5="accent5" accent6="accent6" hlink="hlink" folHlink="folHlink"/>
  </p:clrMapOvr>
</p:sld>
</file>

<file path=ppt/slides/slide117.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92352" y="1426464"/>
            <a:ext cx="5020056" cy="435864"/>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安全性测试方法</a:t>
            </a:r>
            <a:r>
              <a:rPr lang="zh-TW" sz="3300">
                <a:solidFill>
                  <a:srgbClr val="191B0E"/>
                </a:solidFill>
                <a:latin typeface="Arial"/>
                <a:ea typeface="Arial"/>
              </a:rPr>
              <a:t>-</a:t>
            </a:r>
            <a:r>
              <a:rPr lang="zh-TW" sz="3200">
                <a:solidFill>
                  <a:srgbClr val="191B0E"/>
                </a:solidFill>
                <a:latin typeface="MingLiU"/>
                <a:ea typeface="MingLiU"/>
              </a:rPr>
              <a:t>侦听技术</a:t>
            </a:r>
          </a:p>
        </p:txBody>
      </p:sp>
      <p:sp>
        <p:nvSpPr>
          <p:cNvPr id="4" name=""/>
          <p:cNvSpPr/>
          <p:nvPr/>
        </p:nvSpPr>
        <p:spPr>
          <a:xfrm>
            <a:off x="1283208" y="1990344"/>
            <a:ext cx="8196072" cy="1255776"/>
          </a:xfrm>
          <a:prstGeom prst="rect">
            <a:avLst/>
          </a:prstGeom>
          <a:solidFill>
            <a:srgbClr val="FFFFFF"/>
          </a:solidFill>
        </p:spPr>
        <p:txBody>
          <a:bodyPr lIns="0" tIns="0" rIns="0" bIns="0">
            <a:noAutofit/>
          </a:bodyPr>
          <a:p>
            <a:pPr indent="0">
              <a:lnSpc>
                <a:spcPts val="2040"/>
              </a:lnSpc>
              <a:spcAft>
                <a:spcPts val="560"/>
              </a:spcAft>
            </a:pPr>
            <a:r>
              <a:rPr lang="en-US" sz="1600">
                <a:solidFill>
                  <a:srgbClr val="191B0E"/>
                </a:solidFill>
                <a:latin typeface="Arial"/>
              </a:rPr>
              <a:t>■</a:t>
            </a:r>
            <a:r>
              <a:rPr lang="zh-TW" sz="1500">
                <a:solidFill>
                  <a:srgbClr val="191B0E"/>
                </a:solidFill>
                <a:latin typeface="MingLiU"/>
                <a:ea typeface="MingLiU"/>
              </a:rPr>
              <a:t>侦听技术实际上是在数据通信或数据交互过程，对数据进行截取分析的过程。</a:t>
            </a:r>
          </a:p>
          <a:p>
            <a:pPr marL="294200" indent="-330200">
              <a:lnSpc>
                <a:spcPts val="2040"/>
              </a:lnSpc>
              <a:spcAft>
                <a:spcPts val="560"/>
              </a:spcAft>
            </a:pPr>
            <a:r>
              <a:rPr lang="en-US" sz="1600">
                <a:solidFill>
                  <a:srgbClr val="191B0E"/>
                </a:solidFill>
                <a:latin typeface="Arial"/>
              </a:rPr>
              <a:t>■</a:t>
            </a:r>
            <a:r>
              <a:rPr lang="zh-TW" sz="1500">
                <a:solidFill>
                  <a:srgbClr val="191B0E"/>
                </a:solidFill>
                <a:latin typeface="MingLiU"/>
                <a:ea typeface="MingLiU"/>
              </a:rPr>
              <a:t>目前最为流行的是网络数据包的捕获技术，通常称为</a:t>
            </a:r>
            <a:r>
              <a:rPr lang="en-US" sz="1600">
                <a:solidFill>
                  <a:srgbClr val="191B0E"/>
                </a:solidFill>
                <a:latin typeface="Arial"/>
              </a:rPr>
              <a:t>Capture</a:t>
            </a:r>
            <a:r>
              <a:rPr lang="en-US" sz="1500">
                <a:solidFill>
                  <a:srgbClr val="191B0E"/>
                </a:solidFill>
                <a:latin typeface="MingLiU"/>
              </a:rPr>
              <a:t>,</a:t>
            </a:r>
            <a:r>
              <a:rPr lang="zh-TW" sz="1500">
                <a:solidFill>
                  <a:srgbClr val="191B0E"/>
                </a:solidFill>
                <a:latin typeface="MingLiU"/>
                <a:ea typeface="MingLiU"/>
              </a:rPr>
              <a:t>黑客可以利用该项 技术实现数据的盗用，而测试人员同样可利用该项技术实现安全测试。</a:t>
            </a:r>
          </a:p>
          <a:p>
            <a:pPr indent="0">
              <a:lnSpc>
                <a:spcPct val="111000"/>
              </a:lnSpc>
            </a:pPr>
            <a:r>
              <a:rPr lang="en-US" sz="1600">
                <a:solidFill>
                  <a:srgbClr val="191B0E"/>
                </a:solidFill>
                <a:latin typeface="Arial"/>
              </a:rPr>
              <a:t>■ </a:t>
            </a:r>
            <a:r>
              <a:rPr lang="zh-TW" sz="1500">
                <a:solidFill>
                  <a:srgbClr val="191B0E"/>
                </a:solidFill>
                <a:latin typeface="MingLiU"/>
                <a:ea typeface="MingLiU"/>
              </a:rPr>
              <a:t>该项技术主要用于对网络加密的验证。</a:t>
            </a:r>
          </a:p>
        </p:txBody>
      </p:sp>
    </p:spTree>
  </p:cSld>
  <p:clrMapOvr>
    <a:overrideClrMapping bg1="lt1" tx1="dk1" bg2="lt2" tx2="dk2" accent1="accent1" accent2="accent2" accent3="accent3" accent4="accent4" accent5="accent5" accent6="accent6" hlink="hlink" folHlink="folHlink"/>
  </p:clrMapOvr>
</p:sld>
</file>

<file path=ppt/slides/slide118.xml><?xml version="1.0" encoding="utf-8"?>
<p:sld xmlns:p="http://schemas.openxmlformats.org/presentationml/2006/main" xmlns:a="http://schemas.openxmlformats.org/drawingml/2006/main" xmlns:r="http://schemas.openxmlformats.org/officeDocument/2006/relationships">
  <p:cSld>
    <p:bg>
      <p:bgPr>
        <a:solidFill>
          <a:srgbClr val="EFECE4"/>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22080" y="850392"/>
            <a:ext cx="1609344" cy="521208"/>
          </a:xfrm>
          <a:prstGeom prst="rect">
            <a:avLst/>
          </a:prstGeom>
        </p:spPr>
      </p:pic>
      <p:sp>
        <p:nvSpPr>
          <p:cNvPr id="3" name=""/>
          <p:cNvSpPr/>
          <p:nvPr/>
        </p:nvSpPr>
        <p:spPr>
          <a:xfrm>
            <a:off x="1292352" y="1435608"/>
            <a:ext cx="7254240" cy="1185672"/>
          </a:xfrm>
          <a:prstGeom prst="rect">
            <a:avLst/>
          </a:prstGeom>
          <a:solidFill>
            <a:srgbClr val="FFFFFF"/>
          </a:solidFill>
        </p:spPr>
        <p:txBody>
          <a:bodyPr lIns="0" tIns="0" rIns="0" bIns="0">
            <a:noAutofit/>
          </a:bodyPr>
          <a:p>
            <a:pPr indent="0">
              <a:spcAft>
                <a:spcPts val="490"/>
              </a:spcAft>
            </a:pPr>
            <a:r>
              <a:rPr lang="zh-TW" sz="3200">
                <a:solidFill>
                  <a:srgbClr val="191B0E"/>
                </a:solidFill>
                <a:latin typeface="MingLiU"/>
                <a:ea typeface="MingLiU"/>
              </a:rPr>
              <a:t>配置测试</a:t>
            </a:r>
          </a:p>
          <a:p>
            <a:pPr indent="0">
              <a:spcAft>
                <a:spcPts val="490"/>
              </a:spcAft>
            </a:pPr>
            <a:r>
              <a:rPr lang="en-US" sz="1600">
                <a:solidFill>
                  <a:srgbClr val="191B0E"/>
                </a:solidFill>
                <a:latin typeface="Arial"/>
              </a:rPr>
              <a:t>■</a:t>
            </a:r>
            <a:r>
              <a:rPr lang="zh-TW" sz="1500">
                <a:solidFill>
                  <a:srgbClr val="191B0E"/>
                </a:solidFill>
                <a:latin typeface="MingLiU"/>
                <a:ea typeface="MingLiU"/>
              </a:rPr>
              <a:t>目标：在不同的硬件配置下，检查系统是否发生功能或者性能上的问题</a:t>
            </a:r>
          </a:p>
          <a:p>
            <a:pPr indent="0"/>
            <a:r>
              <a:rPr lang="en-US" sz="1600">
                <a:solidFill>
                  <a:srgbClr val="191B0E"/>
                </a:solidFill>
                <a:latin typeface="Arial"/>
              </a:rPr>
              <a:t>■</a:t>
            </a:r>
            <a:r>
              <a:rPr lang="zh-TW" sz="1500">
                <a:solidFill>
                  <a:srgbClr val="191B0E"/>
                </a:solidFill>
                <a:latin typeface="MingLiU"/>
                <a:ea typeface="MingLiU"/>
              </a:rPr>
              <a:t>方法：一般需要建立测试实验室</a:t>
            </a:r>
          </a:p>
        </p:txBody>
      </p:sp>
    </p:spTree>
  </p:cSld>
  <p:clrMapOvr>
    <a:overrideClrMapping bg1="lt1" tx1="dk1" bg2="lt2" tx2="dk2" accent1="accent1" accent2="accent2" accent3="accent3" accent4="accent4" accent5="accent5" accent6="accent6" hlink="hlink" folHlink="folHlink"/>
  </p:clrMapOvr>
</p:sld>
</file>

<file path=ppt/slides/slide119.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993392"/>
            <a:ext cx="4614672" cy="2538984"/>
          </a:xfrm>
          <a:prstGeom prst="rect">
            <a:avLst/>
          </a:prstGeom>
          <a:solidFill>
            <a:srgbClr val="FFFFFF"/>
          </a:solidFill>
        </p:spPr>
        <p:txBody>
          <a:bodyPr lIns="0" tIns="0" rIns="0" bIns="0">
            <a:noAutofit/>
          </a:bodyPr>
          <a:p>
            <a:pPr indent="0">
              <a:spcAft>
                <a:spcPts val="280"/>
              </a:spcAft>
            </a:pPr>
            <a:r>
              <a:rPr lang="en-US" sz="1600">
                <a:solidFill>
                  <a:srgbClr val="191B0E"/>
                </a:solidFill>
                <a:latin typeface="Arial"/>
              </a:rPr>
              <a:t>■ </a:t>
            </a:r>
            <a:r>
              <a:rPr lang="zh-TW" sz="1500">
                <a:solidFill>
                  <a:srgbClr val="191B0E"/>
                </a:solidFill>
                <a:latin typeface="MingLiU"/>
                <a:ea typeface="MingLiU"/>
              </a:rPr>
              <a:t>计划配置测试时一般采用的过程</a:t>
            </a:r>
          </a:p>
          <a:p>
            <a:pPr indent="457200">
              <a:spcAft>
                <a:spcPts val="280"/>
              </a:spcAft>
            </a:pPr>
            <a:r>
              <a:rPr lang="zh-TW" sz="1600">
                <a:solidFill>
                  <a:srgbClr val="191B0E"/>
                </a:solidFill>
                <a:latin typeface="Arial"/>
                <a:ea typeface="Arial"/>
              </a:rPr>
              <a:t>-</a:t>
            </a:r>
            <a:r>
              <a:rPr lang="zh-TW" i="1" sz="1600">
                <a:solidFill>
                  <a:srgbClr val="191B0E"/>
                </a:solidFill>
                <a:latin typeface="MingLiU"/>
                <a:ea typeface="MingLiU"/>
              </a:rPr>
              <a:t>确定所需的硬件类型</a:t>
            </a:r>
          </a:p>
          <a:p>
            <a:pPr indent="457200">
              <a:spcAft>
                <a:spcPts val="280"/>
              </a:spcAft>
            </a:pPr>
            <a:r>
              <a:rPr lang="zh-TW" i="1" sz="1600">
                <a:solidFill>
                  <a:srgbClr val="191B0E"/>
                </a:solidFill>
                <a:latin typeface="Arial"/>
                <a:ea typeface="Arial"/>
              </a:rPr>
              <a:t>- </a:t>
            </a:r>
            <a:r>
              <a:rPr lang="zh-TW" i="1" sz="1600">
                <a:solidFill>
                  <a:srgbClr val="191B0E"/>
                </a:solidFill>
                <a:latin typeface="MingLiU"/>
                <a:ea typeface="MingLiU"/>
              </a:rPr>
              <a:t>确定哪些硬件型号和驱动程序可以使用</a:t>
            </a:r>
          </a:p>
          <a:p>
            <a:pPr indent="457200">
              <a:spcAft>
                <a:spcPts val="280"/>
              </a:spcAft>
            </a:pPr>
            <a:r>
              <a:rPr lang="zh-TW" i="1" sz="1600">
                <a:solidFill>
                  <a:srgbClr val="191B0E"/>
                </a:solidFill>
                <a:latin typeface="Arial"/>
                <a:ea typeface="Arial"/>
              </a:rPr>
              <a:t>-</a:t>
            </a:r>
            <a:r>
              <a:rPr lang="zh-TW" i="1" sz="1600">
                <a:solidFill>
                  <a:srgbClr val="191B0E"/>
                </a:solidFill>
                <a:latin typeface="MingLiU"/>
                <a:ea typeface="MingLiU"/>
              </a:rPr>
              <a:t>确定可能的硬件特性、模式和选项</a:t>
            </a:r>
          </a:p>
          <a:p>
            <a:pPr indent="457200">
              <a:spcAft>
                <a:spcPts val="280"/>
              </a:spcAft>
            </a:pPr>
            <a:r>
              <a:rPr lang="zh-TW" i="1" sz="1600">
                <a:solidFill>
                  <a:srgbClr val="191B0E"/>
                </a:solidFill>
                <a:latin typeface="Arial"/>
                <a:ea typeface="Arial"/>
              </a:rPr>
              <a:t>- </a:t>
            </a:r>
            <a:r>
              <a:rPr lang="zh-TW" i="1" sz="1600">
                <a:solidFill>
                  <a:srgbClr val="191B0E"/>
                </a:solidFill>
                <a:latin typeface="MingLiU"/>
                <a:ea typeface="MingLiU"/>
              </a:rPr>
              <a:t>将硬件配置缩减到可以控制的范围内</a:t>
            </a:r>
          </a:p>
          <a:p>
            <a:pPr indent="457200">
              <a:spcAft>
                <a:spcPts val="280"/>
              </a:spcAft>
            </a:pPr>
            <a:r>
              <a:rPr lang="zh-TW" i="1" sz="1600">
                <a:solidFill>
                  <a:srgbClr val="191B0E"/>
                </a:solidFill>
                <a:latin typeface="Arial"/>
                <a:ea typeface="Arial"/>
              </a:rPr>
              <a:t>- </a:t>
            </a:r>
            <a:r>
              <a:rPr lang="zh-TW" i="1" sz="1600">
                <a:solidFill>
                  <a:srgbClr val="191B0E"/>
                </a:solidFill>
                <a:latin typeface="MingLiU"/>
                <a:ea typeface="MingLiU"/>
              </a:rPr>
              <a:t>明确使用硬件配置的软件的特性</a:t>
            </a:r>
          </a:p>
          <a:p>
            <a:pPr indent="457200">
              <a:spcAft>
                <a:spcPts val="280"/>
              </a:spcAft>
            </a:pPr>
            <a:r>
              <a:rPr lang="zh-TW" i="1" sz="1600">
                <a:solidFill>
                  <a:srgbClr val="191B0E"/>
                </a:solidFill>
                <a:latin typeface="Arial"/>
                <a:ea typeface="Arial"/>
              </a:rPr>
              <a:t>- </a:t>
            </a:r>
            <a:r>
              <a:rPr lang="zh-TW" i="1" sz="1600">
                <a:solidFill>
                  <a:srgbClr val="191B0E"/>
                </a:solidFill>
                <a:latin typeface="MingLiU"/>
                <a:ea typeface="MingLiU"/>
              </a:rPr>
              <a:t>设计在每种配置中执行的测试用例</a:t>
            </a:r>
          </a:p>
          <a:p>
            <a:pPr indent="457200"/>
            <a:r>
              <a:rPr lang="zh-TW" i="1" sz="1600">
                <a:solidFill>
                  <a:srgbClr val="191B0E"/>
                </a:solidFill>
                <a:latin typeface="Arial"/>
                <a:ea typeface="Arial"/>
              </a:rPr>
              <a:t>- </a:t>
            </a:r>
            <a:r>
              <a:rPr lang="zh-TW" i="1" sz="1600">
                <a:solidFill>
                  <a:srgbClr val="191B0E"/>
                </a:solidFill>
                <a:latin typeface="MingLiU"/>
                <a:ea typeface="MingLiU"/>
              </a:rPr>
              <a:t>反复测试直到对结果满意为止</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pic>
        <p:nvPicPr>
          <p:cNvPr id="3" name=""/>
          <p:cNvPicPr>
            <a:picLocks noChangeAspect="1"/>
          </p:cNvPicPr>
          <p:nvPr/>
        </p:nvPicPr>
        <p:blipFill>
          <a:blip r:embed="rPictId1"/>
          <a:stretch>
            <a:fillRect/>
          </a:stretch>
        </p:blipFill>
        <p:spPr>
          <a:xfrm>
            <a:off x="6824472" y="2033016"/>
            <a:ext cx="3453384" cy="2045208"/>
          </a:xfrm>
          <a:prstGeom prst="rect">
            <a:avLst/>
          </a:prstGeom>
        </p:spPr>
      </p:pic>
      <p:sp>
        <p:nvSpPr>
          <p:cNvPr id="4" name=""/>
          <p:cNvSpPr/>
          <p:nvPr/>
        </p:nvSpPr>
        <p:spPr>
          <a:xfrm>
            <a:off x="1310640" y="1420368"/>
            <a:ext cx="5321808" cy="448056"/>
          </a:xfrm>
          <a:prstGeom prst="rect">
            <a:avLst/>
          </a:prstGeom>
          <a:solidFill>
            <a:srgbClr val="FFFFFF"/>
          </a:solidFill>
        </p:spPr>
        <p:txBody>
          <a:bodyPr lIns="0" tIns="0" rIns="0" bIns="0" wrap="none">
            <a:noAutofit/>
          </a:bodyPr>
          <a:p>
            <a:pPr indent="88900"/>
            <a:r>
              <a:rPr lang="zh-TW" sz="3200">
                <a:solidFill>
                  <a:srgbClr val="191B0E"/>
                </a:solidFill>
                <a:latin typeface="MingLiU"/>
                <a:ea typeface="MingLiU"/>
              </a:rPr>
              <a:t>单元测试的过程与文档管理</a:t>
            </a:r>
          </a:p>
        </p:txBody>
      </p:sp>
      <p:sp>
        <p:nvSpPr>
          <p:cNvPr id="5" name=""/>
          <p:cNvSpPr/>
          <p:nvPr/>
        </p:nvSpPr>
        <p:spPr>
          <a:xfrm>
            <a:off x="1283208" y="1990344"/>
            <a:ext cx="4928616" cy="1889760"/>
          </a:xfrm>
          <a:prstGeom prst="rect">
            <a:avLst/>
          </a:prstGeom>
          <a:solidFill>
            <a:srgbClr val="FFFFFF"/>
          </a:solidFill>
        </p:spPr>
        <p:txBody>
          <a:bodyPr lIns="0" tIns="0" rIns="0" bIns="0">
            <a:noAutofit/>
          </a:bodyPr>
          <a:p>
            <a:pPr indent="88900">
              <a:spcAft>
                <a:spcPts val="280"/>
              </a:spcAft>
            </a:pPr>
            <a:r>
              <a:rPr lang="en-US" sz="1600">
                <a:solidFill>
                  <a:srgbClr val="191B0E"/>
                </a:solidFill>
                <a:latin typeface="Arial"/>
              </a:rPr>
              <a:t>■ </a:t>
            </a:r>
            <a:r>
              <a:rPr lang="zh-TW" sz="1500">
                <a:solidFill>
                  <a:srgbClr val="191B0E"/>
                </a:solidFill>
                <a:latin typeface="MingLiU"/>
                <a:ea typeface="MingLiU"/>
              </a:rPr>
              <a:t>单元测试过程由以下</a:t>
            </a:r>
            <a:r>
              <a:rPr lang="zh-TW" sz="1600">
                <a:solidFill>
                  <a:srgbClr val="191B0E"/>
                </a:solidFill>
                <a:latin typeface="Arial"/>
                <a:ea typeface="Arial"/>
              </a:rPr>
              <a:t>5</a:t>
            </a:r>
            <a:r>
              <a:rPr lang="zh-TW" sz="1500">
                <a:solidFill>
                  <a:srgbClr val="191B0E"/>
                </a:solidFill>
                <a:latin typeface="MingLiU"/>
                <a:ea typeface="MingLiU"/>
              </a:rPr>
              <a:t>个步骤组成：</a:t>
            </a:r>
          </a:p>
          <a:p>
            <a:pPr indent="546100">
              <a:spcAft>
                <a:spcPts val="280"/>
              </a:spcAft>
            </a:pPr>
            <a:r>
              <a:rPr lang="zh-TW" sz="1600">
                <a:solidFill>
                  <a:srgbClr val="191B0E"/>
                </a:solidFill>
                <a:latin typeface="Arial"/>
                <a:ea typeface="Arial"/>
              </a:rPr>
              <a:t>-</a:t>
            </a:r>
            <a:r>
              <a:rPr lang="zh-TW" i="1" sz="1600">
                <a:solidFill>
                  <a:srgbClr val="191B0E"/>
                </a:solidFill>
                <a:latin typeface="MingLiU"/>
                <a:ea typeface="MingLiU"/>
              </a:rPr>
              <a:t>在详细设计阶段完成单元测试计划;</a:t>
            </a:r>
          </a:p>
          <a:p>
            <a:pPr indent="546100">
              <a:spcAft>
                <a:spcPts val="280"/>
              </a:spcAft>
            </a:pPr>
            <a:r>
              <a:rPr lang="zh-TW" i="1" sz="1600">
                <a:solidFill>
                  <a:srgbClr val="191B0E"/>
                </a:solidFill>
                <a:latin typeface="Arial"/>
                <a:ea typeface="Arial"/>
              </a:rPr>
              <a:t>- </a:t>
            </a:r>
            <a:r>
              <a:rPr lang="zh-TW" i="1" sz="1600">
                <a:solidFill>
                  <a:srgbClr val="191B0E"/>
                </a:solidFill>
                <a:latin typeface="MingLiU"/>
                <a:ea typeface="MingLiU"/>
              </a:rPr>
              <a:t>建立单元测试环境,完成测试设计和开发;</a:t>
            </a:r>
          </a:p>
          <a:p>
            <a:pPr indent="546100">
              <a:spcAft>
                <a:spcPts val="280"/>
              </a:spcAft>
            </a:pPr>
            <a:r>
              <a:rPr lang="zh-TW" i="1" sz="1600">
                <a:solidFill>
                  <a:srgbClr val="191B0E"/>
                </a:solidFill>
                <a:latin typeface="Arial"/>
                <a:ea typeface="Arial"/>
              </a:rPr>
              <a:t>-</a:t>
            </a:r>
            <a:r>
              <a:rPr lang="zh-TW" i="1" sz="1600">
                <a:solidFill>
                  <a:srgbClr val="191B0E"/>
                </a:solidFill>
                <a:latin typeface="MingLiU"/>
                <a:ea typeface="MingLiU"/>
              </a:rPr>
              <a:t>执行单元测试用例,并详细记录测试结果;</a:t>
            </a:r>
          </a:p>
          <a:p>
            <a:pPr indent="546100">
              <a:spcAft>
                <a:spcPts val="280"/>
              </a:spcAft>
            </a:pPr>
            <a:r>
              <a:rPr lang="zh-TW" i="1" sz="1600">
                <a:solidFill>
                  <a:srgbClr val="191B0E"/>
                </a:solidFill>
                <a:latin typeface="Arial"/>
                <a:ea typeface="Arial"/>
              </a:rPr>
              <a:t>- </a:t>
            </a:r>
            <a:r>
              <a:rPr lang="zh-TW" i="1" sz="1600">
                <a:solidFill>
                  <a:srgbClr val="191B0E"/>
                </a:solidFill>
                <a:latin typeface="MingLiU"/>
                <a:ea typeface="MingLiU"/>
              </a:rPr>
              <a:t>判定测试用例是否通过</a:t>
            </a:r>
          </a:p>
          <a:p>
            <a:pPr indent="546100"/>
            <a:r>
              <a:rPr lang="zh-TW" i="1" sz="1600">
                <a:solidFill>
                  <a:srgbClr val="191B0E"/>
                </a:solidFill>
                <a:latin typeface="Arial"/>
                <a:ea typeface="Arial"/>
              </a:rPr>
              <a:t>-</a:t>
            </a:r>
            <a:r>
              <a:rPr lang="zh-TW" i="1" sz="1600">
                <a:solidFill>
                  <a:srgbClr val="191B0E"/>
                </a:solidFill>
                <a:latin typeface="MingLiU"/>
                <a:ea typeface="MingLiU"/>
              </a:rPr>
              <a:t>提交《单元测试报告》</a:t>
            </a:r>
          </a:p>
        </p:txBody>
      </p:sp>
      <p:sp>
        <p:nvSpPr>
          <p:cNvPr id="6" name=""/>
          <p:cNvSpPr/>
          <p:nvPr/>
        </p:nvSpPr>
        <p:spPr>
          <a:xfrm>
            <a:off x="8061960" y="4078224"/>
            <a:ext cx="816864" cy="185928"/>
          </a:xfrm>
          <a:prstGeom prst="rect">
            <a:avLst/>
          </a:prstGeom>
          <a:solidFill>
            <a:srgbClr val="FFFFFF"/>
          </a:solidFill>
        </p:spPr>
        <p:txBody>
          <a:bodyPr lIns="0" tIns="0" rIns="0" bIns="0" wrap="none">
            <a:noAutofit/>
          </a:bodyPr>
          <a:p>
            <a:pPr algn="ctr" indent="0"/>
            <a:r>
              <a:rPr lang="en-US" sz="1300">
                <a:solidFill>
                  <a:srgbClr val="191B0E"/>
                </a:solidFill>
                <a:latin typeface="Times New Roman"/>
              </a:rPr>
              <a:t>c</a:t>
            </a:r>
            <a:r>
              <a:rPr lang="zh-TW" sz="1300">
                <a:solidFill>
                  <a:srgbClr val="191B0E"/>
                </a:solidFill>
                <a:latin typeface="Times New Roman"/>
                <a:ea typeface="Times New Roman"/>
              </a:rPr>
              <a:t>; </a:t>
            </a:r>
            <a:r>
              <a:rPr lang="zh-TW" sz="700">
                <a:latin typeface="SimHei"/>
                <a:ea typeface="SimHei"/>
              </a:rPr>
              <a:t>执行贩</a:t>
            </a:r>
          </a:p>
        </p:txBody>
      </p:sp>
      <p:graphicFrame>
        <p:nvGraphicFramePr>
          <p:cNvPr id="7" name=""/>
          <p:cNvGraphicFramePr>
            <a:graphicFrameLocks noGrp="1"/>
          </p:cNvGraphicFramePr>
          <p:nvPr/>
        </p:nvGraphicFramePr>
        <p:xfrm>
          <a:off x="1191768" y="4264152"/>
          <a:ext cx="9337040" cy="2148840"/>
        </p:xfrm>
        <a:graphic>
          <a:graphicData uri="http://schemas.openxmlformats.org/drawingml/2006/table">
            <a:tbl>
              <a:tblPr/>
              <a:tblGrid>
                <a:gridCol w="765048"/>
                <a:gridCol w="1146048"/>
                <a:gridCol w="1831848"/>
                <a:gridCol w="1703832"/>
                <a:gridCol w="1234440"/>
                <a:gridCol w="208280"/>
                <a:gridCol w="2447544"/>
              </a:tblGrid>
              <a:tr h="280416">
                <a:tc>
                  <a:txBody>
                    <a:bodyPr lIns="0" tIns="0" rIns="0" bIns="0">
                      <a:noAutofit/>
                    </a:bodyPr>
                    <a:p>
                      <a:endParaRPr sz="1400"/>
                    </a:p>
                  </a:txBody>
                  <a:tcPr marL="0" marR="0" marT="0" marB="0"/>
                </a:tc>
                <a:tc>
                  <a:txBody>
                    <a:bodyPr lIns="0" tIns="0" rIns="0" bIns="0">
                      <a:noAutofit/>
                    </a:bodyPr>
                    <a:p>
                      <a:pPr indent="0"/>
                      <a:r>
                        <a:rPr lang="zh-TW" sz="950">
                          <a:latin typeface="MingLiU"/>
                          <a:ea typeface="MingLiU"/>
                        </a:rPr>
                        <a:t>时间</a:t>
                      </a:r>
                    </a:p>
                  </a:txBody>
                  <a:tcPr marL="0" marR="0" marT="0" marB="0"/>
                </a:tc>
                <a:tc>
                  <a:txBody>
                    <a:bodyPr lIns="0" tIns="0" rIns="0" bIns="0">
                      <a:noAutofit/>
                    </a:bodyPr>
                    <a:p>
                      <a:pPr indent="0"/>
                      <a:r>
                        <a:rPr lang="zh-TW" sz="950">
                          <a:latin typeface="MingLiU"/>
                          <a:ea typeface="MingLiU"/>
                        </a:rPr>
                        <a:t>依据</a:t>
                      </a:r>
                    </a:p>
                  </a:txBody>
                  <a:tcPr marL="0" marR="0" marT="0" marB="0"/>
                </a:tc>
                <a:tc>
                  <a:txBody>
                    <a:bodyPr lIns="0" tIns="0" rIns="0" bIns="0">
                      <a:noAutofit/>
                    </a:bodyPr>
                    <a:p>
                      <a:pPr indent="0"/>
                      <a:r>
                        <a:rPr lang="zh-TW" sz="950">
                          <a:latin typeface="MingLiU"/>
                          <a:ea typeface="MingLiU"/>
                        </a:rPr>
                        <a:t>任务</a:t>
                      </a:r>
                    </a:p>
                  </a:txBody>
                  <a:tcPr marL="0" marR="0" marT="0" marB="0"/>
                </a:tc>
                <a:tc>
                  <a:txBody>
                    <a:bodyPr lIns="0" tIns="0" rIns="0" bIns="0">
                      <a:noAutofit/>
                    </a:bodyPr>
                    <a:p>
                      <a:pPr indent="0"/>
                      <a:r>
                        <a:rPr lang="zh-TW" sz="950">
                          <a:latin typeface="MingLiU"/>
                          <a:ea typeface="MingLiU"/>
                        </a:rPr>
                        <a:t>成果</a:t>
                      </a:r>
                    </a:p>
                  </a:txBody>
                  <a:tcPr marL="0" marR="0" marT="0" marB="0"/>
                </a:tc>
                <a:tc gridSpan="2">
                  <a:txBody>
                    <a:bodyPr lIns="0" tIns="0" rIns="0" bIns="0">
                      <a:noAutofit/>
                    </a:bodyPr>
                    <a:p>
                      <a:pPr indent="0"/>
                      <a:r>
                        <a:rPr lang="zh-CN" sz="700">
                          <a:solidFill>
                            <a:srgbClr val="191B0E"/>
                          </a:solidFill>
                          <a:latin typeface="SimHei"/>
                          <a:ea typeface="SimHei"/>
                        </a:rPr>
                        <a:t>|          </a:t>
                      </a:r>
                      <a:r>
                        <a:rPr lang="zh-TW" sz="700">
                          <a:latin typeface="SimHei"/>
                          <a:ea typeface="SimHei"/>
                        </a:rPr>
                        <a:t>果文件      </a:t>
                      </a:r>
                      <a:r>
                        <a:rPr lang="en-US" sz="700">
                          <a:solidFill>
                            <a:srgbClr val="191B0E"/>
                          </a:solidFill>
                          <a:latin typeface="SimHei"/>
                        </a:rPr>
                        <a:t>]</a:t>
                      </a:r>
                    </a:p>
                    <a:p>
                      <a:pPr indent="596900">
                        <a:lnSpc>
                          <a:spcPct val="75000"/>
                        </a:lnSpc>
                      </a:pPr>
                      <a:r>
                        <a:rPr lang="zh-TW" sz="700">
                          <a:solidFill>
                            <a:srgbClr val="77A2BB"/>
                          </a:solidFill>
                          <a:latin typeface="Arial"/>
                          <a:ea typeface="Arial"/>
                        </a:rPr>
                        <a:t>~</a:t>
                      </a:r>
                      <a:r>
                        <a:rPr lang="en-US" sz="700">
                          <a:solidFill>
                            <a:srgbClr val="5F5F5F"/>
                          </a:solidFill>
                          <a:latin typeface="Arial"/>
                        </a:rPr>
                        <a:t>T</a:t>
                      </a:r>
                      <a:r>
                        <a:rPr lang="zh-TW" sz="700">
                          <a:solidFill>
                            <a:srgbClr val="77A2BB"/>
                          </a:solidFill>
                          <a:latin typeface="Arial"/>
                          <a:ea typeface="Arial"/>
                        </a:rPr>
                        <a:t>~</a:t>
                      </a:r>
                    </a:p>
                  </a:txBody>
                  <a:tcPr marL="0" marR="0" marT="0" marB="0" anchor="b"/>
                </a:tc>
                <a:tc hMerge="1">
                  <a:txBody>
                    <a:bodyPr lIns="0" tIns="0" rIns="0" bIns="0">
                      <a:noAutofit/>
                    </a:bodyPr>
                    <a:p>
                      <a:endParaRPr sz="1400"/>
                    </a:p>
                  </a:txBody>
                  <a:tcPr marL="0" marR="0" marT="0" marB="0"/>
                </a:tc>
              </a:tr>
              <a:tr h="402336">
                <a:tc>
                  <a:txBody>
                    <a:bodyPr lIns="0" tIns="0" rIns="0" bIns="0">
                      <a:noAutofit/>
                    </a:bodyPr>
                    <a:p>
                      <a:pPr indent="88900">
                        <a:spcBef>
                          <a:spcPts val="280"/>
                        </a:spcBef>
                      </a:pPr>
                      <a:r>
                        <a:rPr lang="zh-TW" sz="950">
                          <a:latin typeface="MingLiU"/>
                          <a:ea typeface="MingLiU"/>
                        </a:rPr>
                        <a:t>计划阶段</a:t>
                      </a:r>
                    </a:p>
                  </a:txBody>
                  <a:tcPr marL="0" marR="0" marT="0" marB="0"/>
                </a:tc>
                <a:tc>
                  <a:txBody>
                    <a:bodyPr lIns="0" tIns="0" rIns="0" bIns="0">
                      <a:noAutofit/>
                    </a:bodyPr>
                    <a:p>
                      <a:pPr indent="0">
                        <a:spcBef>
                          <a:spcPts val="280"/>
                        </a:spcBef>
                      </a:pPr>
                      <a:r>
                        <a:rPr lang="zh-TW" sz="950">
                          <a:latin typeface="MingLiU"/>
                          <a:ea typeface="MingLiU"/>
                        </a:rPr>
                        <a:t>详细设计阶段后</a:t>
                      </a:r>
                    </a:p>
                  </a:txBody>
                  <a:tcPr marL="0" marR="0" marT="0" marB="0"/>
                </a:tc>
                <a:tc>
                  <a:txBody>
                    <a:bodyPr lIns="0" tIns="0" rIns="0" bIns="0">
                      <a:noAutofit/>
                    </a:bodyPr>
                    <a:p>
                      <a:pPr indent="0"/>
                      <a:r>
                        <a:rPr lang="zh-TW" sz="950">
                          <a:latin typeface="MingLiU"/>
                          <a:ea typeface="MingLiU"/>
                        </a:rPr>
                        <a:t>《软件需求规格说明书》</a:t>
                      </a:r>
                    </a:p>
                    <a:p>
                      <a:pPr indent="0"/>
                      <a:r>
                        <a:rPr lang="zh-TW" sz="950">
                          <a:latin typeface="MingLiU"/>
                          <a:ea typeface="MingLiU"/>
                        </a:rPr>
                        <a:t>《详细设计说明书》</a:t>
                      </a:r>
                    </a:p>
                  </a:txBody>
                  <a:tcPr marL="0" marR="0" marT="0" marB="0" anchor="b"/>
                </a:tc>
                <a:tc>
                  <a:txBody>
                    <a:bodyPr lIns="0" tIns="0" rIns="0" bIns="0">
                      <a:noAutofit/>
                    </a:bodyPr>
                    <a:p>
                      <a:pPr indent="0">
                        <a:spcBef>
                          <a:spcPts val="280"/>
                        </a:spcBef>
                      </a:pPr>
                      <a:r>
                        <a:rPr lang="zh-TW" sz="950">
                          <a:latin typeface="MingLiU"/>
                          <a:ea typeface="MingLiU"/>
                        </a:rPr>
                        <a:t>制定测试计划</a:t>
                      </a:r>
                    </a:p>
                  </a:txBody>
                  <a:tcPr marL="0" marR="0" marT="0" marB="0"/>
                </a:tc>
                <a:tc>
                  <a:txBody>
                    <a:bodyPr lIns="0" tIns="0" rIns="0" bIns="0">
                      <a:noAutofit/>
                    </a:bodyPr>
                    <a:p>
                      <a:pPr indent="0">
                        <a:spcBef>
                          <a:spcPts val="280"/>
                        </a:spcBef>
                      </a:pPr>
                      <a:r>
                        <a:rPr lang="zh-TW" sz="950">
                          <a:latin typeface="MingLiU"/>
                          <a:ea typeface="MingLiU"/>
                        </a:rPr>
                        <a:t>单元测试计划</a:t>
                      </a:r>
                    </a:p>
                  </a:txBody>
                  <a:tcPr marL="0" marR="0" marT="0" marB="0"/>
                </a:tc>
                <a:tc rowSpan="2">
                  <a:txBody>
                    <a:bodyPr lIns="0" tIns="0" rIns="0" bIns="0">
                      <a:noAutofit/>
                    </a:bodyPr>
                    <a:p>
                      <a:pPr algn="r" indent="0"/>
                      <a:r>
                        <a:rPr lang="zh-TW" sz="1300">
                          <a:solidFill>
                            <a:srgbClr val="5F5F5F"/>
                          </a:solidFill>
                          <a:latin typeface="Times New Roman"/>
                          <a:ea typeface="Times New Roman"/>
                        </a:rPr>
                        <a:t>&lt;</a:t>
                      </a:r>
                    </a:p>
                  </a:txBody>
                  <a:tcPr marL="0" marR="0" marT="0" marB="0" anchor="ctr"/>
                </a:tc>
                <a:tc rowSpan="2">
                  <a:txBody>
                    <a:bodyPr lIns="0" tIns="0" rIns="0" bIns="0">
                      <a:noAutofit/>
                    </a:bodyPr>
                    <a:p>
                      <a:pPr indent="393700">
                        <a:spcAft>
                          <a:spcPts val="140"/>
                        </a:spcAft>
                      </a:pPr>
                      <a:r>
                        <a:rPr lang="zh-TW" sz="700">
                          <a:latin typeface="SimHei"/>
                          <a:ea typeface="SimHei"/>
                        </a:rPr>
                        <a:t>单</a:t>
                      </a:r>
                      <a:r>
                        <a:rPr lang="en-US" sz="1300">
                          <a:latin typeface="Times New Roman"/>
                        </a:rPr>
                        <a:t>jSSK</a:t>
                      </a:r>
                      <a:r>
                        <a:rPr lang="zh-TW" sz="700">
                          <a:latin typeface="SimHei"/>
                          <a:ea typeface="SimHei"/>
                        </a:rPr>
                        <a:t>报告     </a:t>
                      </a:r>
                      <a:r>
                        <a:rPr lang="zh-CN" sz="700">
                          <a:solidFill>
                            <a:srgbClr val="191B0E"/>
                          </a:solidFill>
                          <a:latin typeface="SimHei"/>
                          <a:ea typeface="SimHei"/>
                        </a:rPr>
                        <a:t>|</a:t>
                      </a:r>
                    </a:p>
                    <a:p>
                      <a:pPr indent="0"/>
                      <a:r>
                        <a:rPr lang="zh-TW" i="1" sz="1700">
                          <a:solidFill>
                            <a:srgbClr val="191B0E"/>
                          </a:solidFill>
                          <a:latin typeface="MingLiU"/>
                          <a:ea typeface="MingLiU"/>
                        </a:rPr>
                        <a:t>二</a:t>
                      </a:r>
                      <a:r>
                        <a:rPr lang="zh-TW" sz="700">
                          <a:solidFill>
                            <a:srgbClr val="191B0E"/>
                          </a:solidFill>
                          <a:latin typeface="SimHei"/>
                          <a:ea typeface="SimHei"/>
                        </a:rPr>
                        <a:t>  </a:t>
                      </a:r>
                      <a:r>
                        <a:rPr lang="zh-TW" sz="700">
                          <a:latin typeface="SimHei"/>
                          <a:ea typeface="SimHei"/>
                        </a:rPr>
                        <a:t>单</a:t>
                      </a:r>
                      <a:r>
                        <a:rPr lang="en-US" sz="1300">
                          <a:latin typeface="Times New Roman"/>
                        </a:rPr>
                        <a:t>jasa</a:t>
                      </a:r>
                      <a:r>
                        <a:rPr lang="zh-TW" sz="700">
                          <a:latin typeface="SimHei"/>
                          <a:ea typeface="SimHei"/>
                        </a:rPr>
                        <a:t>融</a:t>
                      </a:r>
                    </a:p>
                    <a:p>
                      <a:pPr indent="571500"/>
                      <a:r>
                        <a:rPr lang="zh-TW" u="sng" sz="700">
                          <a:solidFill>
                            <a:srgbClr val="191B0E"/>
                          </a:solidFill>
                          <a:latin typeface="SimHei"/>
                          <a:ea typeface="SimHei"/>
                        </a:rPr>
                        <a:t>丄 </a:t>
                      </a:r>
                      <a:r>
                        <a:rPr lang="zh-TW" u="sng" sz="700">
                          <a:solidFill>
                            <a:srgbClr val="5F5F5F"/>
                          </a:solidFill>
                          <a:latin typeface="SimHei"/>
                          <a:ea typeface="SimHei"/>
                        </a:rPr>
                        <a:t>一^\</a:t>
                      </a:r>
                    </a:p>
                    <a:p>
                      <a:pPr indent="393700"/>
                      <a:r>
                        <a:rPr lang="zh-TW" sz="700">
                          <a:latin typeface="SimHei"/>
                          <a:ea typeface="SimHei"/>
                        </a:rPr>
                        <a:t>跪</a:t>
                      </a:r>
                      <a:r>
                        <a:rPr lang="en-US" sz="1300">
                          <a:latin typeface="Times New Roman"/>
                        </a:rPr>
                        <a:t>ffg</a:t>
                      </a:r>
                      <a:r>
                        <a:rPr lang="zh-TW" sz="700">
                          <a:latin typeface="SimHei"/>
                          <a:ea typeface="SimHei"/>
                        </a:rPr>
                        <a:t>结论    </a:t>
                      </a:r>
                      <a:r>
                        <a:rPr lang="zh-TW" sz="1300">
                          <a:solidFill>
                            <a:srgbClr val="191B0E"/>
                          </a:solidFill>
                          <a:latin typeface="Times New Roman"/>
                          <a:ea typeface="Times New Roman"/>
                        </a:rPr>
                        <a:t>1</a:t>
                      </a:r>
                    </a:p>
                  </a:txBody>
                  <a:tcPr marL="0" marR="0" marT="0" marB="0" anchor="ctr"/>
                </a:tc>
              </a:tr>
              <a:tr h="432816">
                <a:tc>
                  <a:txBody>
                    <a:bodyPr lIns="0" tIns="0" rIns="0" bIns="0">
                      <a:noAutofit/>
                    </a:bodyPr>
                    <a:p>
                      <a:pPr indent="88900">
                        <a:spcBef>
                          <a:spcPts val="280"/>
                        </a:spcBef>
                      </a:pPr>
                      <a:r>
                        <a:rPr lang="zh-TW" sz="950">
                          <a:latin typeface="MingLiU"/>
                          <a:ea typeface="MingLiU"/>
                        </a:rPr>
                        <a:t>设计阶段</a:t>
                      </a:r>
                    </a:p>
                  </a:txBody>
                  <a:tcPr marL="0" marR="0" marT="0" marB="0"/>
                </a:tc>
                <a:tc>
                  <a:txBody>
                    <a:bodyPr lIns="0" tIns="0" rIns="0" bIns="0">
                      <a:noAutofit/>
                    </a:bodyPr>
                    <a:p>
                      <a:pPr indent="0">
                        <a:lnSpc>
                          <a:spcPts val="1200"/>
                        </a:lnSpc>
                        <a:spcBef>
                          <a:spcPts val="280"/>
                        </a:spcBef>
                      </a:pPr>
                      <a:r>
                        <a:rPr lang="zh-TW" sz="950">
                          <a:latin typeface="MingLiU"/>
                          <a:ea typeface="MingLiU"/>
                        </a:rPr>
                        <a:t>《单元测试计划》 提交后</a:t>
                      </a:r>
                    </a:p>
                  </a:txBody>
                  <a:tcPr marL="0" marR="0" marT="0" marB="0"/>
                </a:tc>
                <a:tc>
                  <a:txBody>
                    <a:bodyPr lIns="0" tIns="0" rIns="0" bIns="0">
                      <a:noAutofit/>
                    </a:bodyPr>
                    <a:p>
                      <a:pPr indent="0">
                        <a:spcBef>
                          <a:spcPts val="280"/>
                        </a:spcBef>
                      </a:pPr>
                      <a:r>
                        <a:rPr lang="zh-TW" sz="950">
                          <a:latin typeface="MingLiU"/>
                          <a:ea typeface="MingLiU"/>
                        </a:rPr>
                        <a:t>《单元测试计划》《软件详</a:t>
                      </a:r>
                    </a:p>
                    <a:p>
                      <a:pPr indent="0"/>
                      <a:r>
                        <a:rPr lang="zh-TW" sz="950">
                          <a:latin typeface="MingLiU"/>
                          <a:ea typeface="MingLiU"/>
                        </a:rPr>
                        <a:t>细设计说明书》</a:t>
                      </a:r>
                    </a:p>
                  </a:txBody>
                  <a:tcPr marL="0" marR="0" marT="0" marB="0"/>
                </a:tc>
                <a:tc>
                  <a:txBody>
                    <a:bodyPr lIns="0" tIns="0" rIns="0" bIns="0">
                      <a:noAutofit/>
                    </a:bodyPr>
                    <a:p>
                      <a:pPr indent="0">
                        <a:lnSpc>
                          <a:spcPts val="1536"/>
                        </a:lnSpc>
                      </a:pPr>
                      <a:r>
                        <a:rPr lang="zh-TW" sz="950">
                          <a:latin typeface="MingLiU"/>
                          <a:ea typeface="MingLiU"/>
                        </a:rPr>
                        <a:t>测试用例的编写 驱动模块、桩模块的设计</a:t>
                      </a:r>
                    </a:p>
                  </a:txBody>
                  <a:tcPr marL="0" marR="0" marT="0" marB="0"/>
                </a:tc>
                <a:tc>
                  <a:txBody>
                    <a:bodyPr lIns="0" tIns="0" rIns="0" bIns="0">
                      <a:noAutofit/>
                    </a:bodyPr>
                    <a:p>
                      <a:pPr indent="0"/>
                      <a:r>
                        <a:rPr lang="zh-TW" sz="950">
                          <a:latin typeface="MingLiU"/>
                          <a:ea typeface="MingLiU"/>
                        </a:rPr>
                        <a:t>单元测试用例</a:t>
                      </a:r>
                    </a:p>
                  </a:txBody>
                  <a:tcPr marL="0" marR="0" marT="0" marB="0"/>
                </a:tc>
                <a:tc vMerge="1">
                  <a:txBody>
                    <a:bodyPr lIns="0" tIns="0" rIns="0" bIns="0">
                      <a:noAutofit/>
                    </a:bodyPr>
                    <a:p>
                      <a:endParaRPr sz="2100"/>
                    </a:p>
                  </a:txBody>
                  <a:tcPr marL="0" marR="0" marT="0" marB="0"/>
                </a:tc>
                <a:tc vMerge="1">
                  <a:txBody>
                    <a:bodyPr lIns="0" tIns="0" rIns="0" bIns="0">
                      <a:noAutofit/>
                    </a:bodyPr>
                    <a:p>
                      <a:endParaRPr sz="2100"/>
                    </a:p>
                  </a:txBody>
                  <a:tcPr marL="0" marR="0" marT="0" marB="0"/>
                </a:tc>
              </a:tr>
              <a:tr h="560832">
                <a:tc>
                  <a:txBody>
                    <a:bodyPr lIns="0" tIns="0" rIns="0" bIns="0">
                      <a:noAutofit/>
                    </a:bodyPr>
                    <a:p>
                      <a:pPr indent="88900">
                        <a:spcBef>
                          <a:spcPts val="280"/>
                        </a:spcBef>
                      </a:pPr>
                      <a:r>
                        <a:rPr lang="zh-TW" sz="950">
                          <a:latin typeface="MingLiU"/>
                          <a:ea typeface="MingLiU"/>
                        </a:rPr>
                        <a:t>执行阶段</a:t>
                      </a:r>
                    </a:p>
                  </a:txBody>
                  <a:tcPr marL="0" marR="0" marT="0" marB="0"/>
                </a:tc>
                <a:tc>
                  <a:txBody>
                    <a:bodyPr lIns="0" tIns="0" rIns="0" bIns="0">
                      <a:noAutofit/>
                    </a:bodyPr>
                    <a:p>
                      <a:pPr indent="0">
                        <a:spcBef>
                          <a:spcPts val="280"/>
                        </a:spcBef>
                      </a:pPr>
                      <a:r>
                        <a:rPr lang="zh-TW" sz="950">
                          <a:latin typeface="MingLiU"/>
                          <a:ea typeface="MingLiU"/>
                        </a:rPr>
                        <a:t>编码完成后</a:t>
                      </a:r>
                    </a:p>
                  </a:txBody>
                  <a:tcPr marL="0" marR="0" marT="0" marB="0"/>
                </a:tc>
                <a:tc>
                  <a:txBody>
                    <a:bodyPr lIns="0" tIns="0" rIns="0" bIns="0">
                      <a:noAutofit/>
                    </a:bodyPr>
                    <a:p>
                      <a:pPr indent="0">
                        <a:lnSpc>
                          <a:spcPts val="1176"/>
                        </a:lnSpc>
                        <a:spcBef>
                          <a:spcPts val="350"/>
                        </a:spcBef>
                      </a:pPr>
                      <a:r>
                        <a:rPr lang="zh-TW" sz="950">
                          <a:latin typeface="MingLiU"/>
                          <a:ea typeface="MingLiU"/>
                        </a:rPr>
                        <a:t>《单元测试用例》《软件需 求规格说明书》《详细设计 说明书》</a:t>
                      </a:r>
                    </a:p>
                  </a:txBody>
                  <a:tcPr marL="0" marR="0" marT="0" marB="0"/>
                </a:tc>
                <a:tc>
                  <a:txBody>
                    <a:bodyPr lIns="0" tIns="0" rIns="0" bIns="0">
                      <a:noAutofit/>
                    </a:bodyPr>
                    <a:p>
                      <a:pPr indent="0">
                        <a:lnSpc>
                          <a:spcPts val="1560"/>
                        </a:lnSpc>
                      </a:pPr>
                      <a:r>
                        <a:rPr lang="zh-TW" sz="950">
                          <a:latin typeface="MingLiU"/>
                          <a:ea typeface="MingLiU"/>
                        </a:rPr>
                        <a:t>执行测试用例 记录缺陷</a:t>
                      </a:r>
                    </a:p>
                  </a:txBody>
                  <a:tcPr marL="0" marR="0" marT="0" marB="0"/>
                </a:tc>
                <a:tc>
                  <a:txBody>
                    <a:bodyPr lIns="0" tIns="0" rIns="0" bIns="0">
                      <a:noAutofit/>
                    </a:bodyPr>
                    <a:p>
                      <a:pPr indent="0">
                        <a:spcBef>
                          <a:spcPts val="280"/>
                        </a:spcBef>
                      </a:pPr>
                      <a:r>
                        <a:rPr lang="zh-TW" sz="950">
                          <a:latin typeface="MingLiU"/>
                          <a:ea typeface="MingLiU"/>
                        </a:rPr>
                        <a:t>《缺陷跟踪报告》</a:t>
                      </a:r>
                    </a:p>
                  </a:txBody>
                  <a:tcPr marL="0" marR="0" marT="0" marB="0"/>
                </a:tc>
                <a:tc gridSpan="2" rowSpan="2">
                  <a:txBody>
                    <a:bodyPr lIns="0" tIns="0" rIns="0" bIns="0">
                      <a:noAutofit/>
                    </a:bodyPr>
                    <a:p>
                      <a:endParaRPr sz="2700"/>
                    </a:p>
                  </a:txBody>
                  <a:tcPr marL="0" marR="0" marT="0" marB="0"/>
                </a:tc>
                <a:tc hMerge="1" rowSpan="2">
                  <a:txBody>
                    <a:bodyPr lIns="0" tIns="0" rIns="0" bIns="0">
                      <a:noAutofit/>
                    </a:bodyPr>
                    <a:p>
                      <a:endParaRPr sz="2700"/>
                    </a:p>
                  </a:txBody>
                  <a:tcPr marL="0" marR="0" marT="0" marB="0"/>
                </a:tc>
              </a:tr>
              <a:tr h="472440">
                <a:tc>
                  <a:txBody>
                    <a:bodyPr lIns="0" tIns="0" rIns="0" bIns="0">
                      <a:noAutofit/>
                    </a:bodyPr>
                    <a:p>
                      <a:pPr indent="88900">
                        <a:spcBef>
                          <a:spcPts val="280"/>
                        </a:spcBef>
                      </a:pPr>
                      <a:r>
                        <a:rPr lang="zh-TW" sz="950">
                          <a:latin typeface="MingLiU"/>
                          <a:ea typeface="MingLiU"/>
                        </a:rPr>
                        <a:t>评估阶段</a:t>
                      </a:r>
                    </a:p>
                  </a:txBody>
                  <a:tcPr marL="0" marR="0" marT="0" marB="0"/>
                </a:tc>
                <a:tc>
                  <a:txBody>
                    <a:bodyPr lIns="0" tIns="0" rIns="0" bIns="0">
                      <a:noAutofit/>
                    </a:bodyPr>
                    <a:p>
                      <a:endParaRPr sz="2300"/>
                    </a:p>
                  </a:txBody>
                  <a:tcPr marL="0" marR="0" marT="0" marB="0"/>
                </a:tc>
                <a:tc>
                  <a:txBody>
                    <a:bodyPr lIns="0" tIns="0" rIns="0" bIns="0">
                      <a:noAutofit/>
                    </a:bodyPr>
                    <a:p>
                      <a:pPr indent="0">
                        <a:lnSpc>
                          <a:spcPts val="1128"/>
                        </a:lnSpc>
                        <a:spcBef>
                          <a:spcPts val="350"/>
                        </a:spcBef>
                      </a:pPr>
                      <a:r>
                        <a:rPr lang="zh-TW" sz="950">
                          <a:latin typeface="MingLiU"/>
                          <a:ea typeface="MingLiU"/>
                        </a:rPr>
                        <a:t>《单元测试用例》《缺陷跟 踪报告》《缺陷检查表》</a:t>
                      </a:r>
                    </a:p>
                  </a:txBody>
                  <a:tcPr marL="0" marR="0" marT="0" marB="0"/>
                </a:tc>
                <a:tc>
                  <a:txBody>
                    <a:bodyPr lIns="0" tIns="0" rIns="0" bIns="0">
                      <a:noAutofit/>
                    </a:bodyPr>
                    <a:p>
                      <a:pPr indent="0">
                        <a:lnSpc>
                          <a:spcPts val="1536"/>
                        </a:lnSpc>
                      </a:pPr>
                      <a:r>
                        <a:rPr lang="zh-TW" sz="950">
                          <a:latin typeface="MingLiU"/>
                          <a:ea typeface="MingLiU"/>
                        </a:rPr>
                        <a:t>完备性评估 代码覆盖率评估</a:t>
                      </a:r>
                    </a:p>
                  </a:txBody>
                  <a:tcPr marL="0" marR="0" marT="0" marB="0"/>
                </a:tc>
                <a:tc>
                  <a:txBody>
                    <a:bodyPr lIns="0" tIns="0" rIns="0" bIns="0">
                      <a:noAutofit/>
                    </a:bodyPr>
                    <a:p>
                      <a:pPr indent="0"/>
                      <a:r>
                        <a:rPr lang="zh-TW" sz="950">
                          <a:latin typeface="MingLiU"/>
                          <a:ea typeface="MingLiU"/>
                        </a:rPr>
                        <a:t>《单元测试报告》</a:t>
                      </a:r>
                    </a:p>
                  </a:txBody>
                  <a:tcPr marL="0" marR="0" marT="0" marB="0"/>
                </a:tc>
                <a:tc gridSpan="2" vMerge="1">
                  <a:txBody>
                    <a:bodyPr lIns="0" tIns="0" rIns="0" bIns="0">
                      <a:noAutofit/>
                    </a:bodyPr>
                    <a:p>
                      <a:endParaRPr sz="2300"/>
                    </a:p>
                  </a:txBody>
                  <a:tcPr marL="0" marR="0" marT="0" marB="0"/>
                </a:tc>
                <a:tc hMerge="1" vMerge="1">
                  <a:txBody>
                    <a:bodyPr lIns="0" tIns="0" rIns="0" bIns="0">
                      <a:noAutofit/>
                    </a:bodyPr>
                    <a:p>
                      <a:endParaRPr sz="2300"/>
                    </a:p>
                  </a:txBody>
                  <a:tcPr marL="0" marR="0" marT="0" marB="0"/>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120.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429512"/>
            <a:ext cx="4776216" cy="801624"/>
          </a:xfrm>
          <a:prstGeom prst="rect">
            <a:avLst/>
          </a:prstGeom>
          <a:solidFill>
            <a:srgbClr val="FFFFFF"/>
          </a:solidFill>
        </p:spPr>
        <p:txBody>
          <a:bodyPr lIns="0" tIns="0" rIns="0" bIns="0">
            <a:noAutofit/>
          </a:bodyPr>
          <a:p>
            <a:pPr indent="0">
              <a:spcAft>
                <a:spcPts val="490"/>
              </a:spcAft>
            </a:pPr>
            <a:r>
              <a:rPr lang="zh-TW" sz="3200">
                <a:solidFill>
                  <a:srgbClr val="191B0E"/>
                </a:solidFill>
                <a:latin typeface="MingLiU"/>
                <a:ea typeface="MingLiU"/>
              </a:rPr>
              <a:t>正确性测试</a:t>
            </a:r>
          </a:p>
          <a:p>
            <a:pPr indent="0"/>
            <a:r>
              <a:rPr lang="en-US" sz="1600">
                <a:solidFill>
                  <a:srgbClr val="191B0E"/>
                </a:solidFill>
                <a:latin typeface="Arial"/>
              </a:rPr>
              <a:t>■</a:t>
            </a:r>
            <a:r>
              <a:rPr lang="zh-TW" sz="1500">
                <a:solidFill>
                  <a:srgbClr val="191B0E"/>
                </a:solidFill>
                <a:latin typeface="MingLiU"/>
                <a:ea typeface="MingLiU"/>
              </a:rPr>
              <a:t>正确性测试检查软件的功能是否符合规格说明</a:t>
            </a:r>
          </a:p>
        </p:txBody>
      </p:sp>
      <p:sp>
        <p:nvSpPr>
          <p:cNvPr id="4" name=""/>
          <p:cNvSpPr/>
          <p:nvPr/>
        </p:nvSpPr>
        <p:spPr>
          <a:xfrm>
            <a:off x="1283208" y="2383536"/>
            <a:ext cx="8183880" cy="1648968"/>
          </a:xfrm>
          <a:prstGeom prst="rect">
            <a:avLst/>
          </a:prstGeom>
          <a:solidFill>
            <a:srgbClr val="FFFFFF"/>
          </a:solidFill>
        </p:spPr>
        <p:txBody>
          <a:bodyPr lIns="0" tIns="0" rIns="0" bIns="0">
            <a:noAutofit/>
          </a:bodyPr>
          <a:p>
            <a:pPr indent="0">
              <a:lnSpc>
                <a:spcPts val="1992"/>
              </a:lnSpc>
              <a:spcAft>
                <a:spcPts val="280"/>
              </a:spcAft>
            </a:pPr>
            <a:r>
              <a:rPr lang="en-US" sz="1600">
                <a:solidFill>
                  <a:srgbClr val="191B0E"/>
                </a:solidFill>
                <a:latin typeface="Arial"/>
              </a:rPr>
              <a:t>■</a:t>
            </a:r>
            <a:r>
              <a:rPr lang="zh-TW" sz="1500">
                <a:solidFill>
                  <a:srgbClr val="191B0E"/>
                </a:solidFill>
                <a:latin typeface="MingLiU"/>
                <a:ea typeface="MingLiU"/>
              </a:rPr>
              <a:t>正确性测试的方法：</a:t>
            </a:r>
          </a:p>
          <a:p>
            <a:pPr algn="just" marL="738700" indent="-317500">
              <a:lnSpc>
                <a:spcPts val="1992"/>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枚举法,即构造一些合理输入,检查是否得到期望的输出。测试时应尽量设 法减少枚举的次数,关键在于寻找等价区间,因为在等价区间中,只需用任 意值测试一次即可。</a:t>
            </a:r>
          </a:p>
          <a:p>
            <a:pPr algn="just" marL="738700" indent="-317500">
              <a:lnSpc>
                <a:spcPts val="1992"/>
              </a:lnSpc>
            </a:pPr>
            <a:r>
              <a:rPr lang="zh-TW" i="1" sz="1600">
                <a:solidFill>
                  <a:srgbClr val="191B0E"/>
                </a:solidFill>
                <a:latin typeface="Arial"/>
                <a:ea typeface="Arial"/>
              </a:rPr>
              <a:t>-</a:t>
            </a:r>
            <a:r>
              <a:rPr lang="zh-TW" i="1" sz="1600">
                <a:solidFill>
                  <a:srgbClr val="191B0E"/>
                </a:solidFill>
                <a:latin typeface="MingLiU"/>
                <a:ea typeface="MingLiU"/>
              </a:rPr>
              <a:t>边界值测试,即采用定义域或者等价区间的边界值进行测试。因为程序设计 容易疏忽边界情况,程序也容易在边界值处出错。</a:t>
            </a:r>
          </a:p>
        </p:txBody>
      </p:sp>
    </p:spTree>
  </p:cSld>
  <p:clrMapOvr>
    <a:overrideClrMapping bg1="lt1" tx1="dk1" bg2="lt2" tx2="dk2" accent1="accent1" accent2="accent2" accent3="accent3" accent4="accent4" accent5="accent5" accent6="accent6" hlink="hlink" folHlink="folHlink"/>
  </p:clrMapOvr>
</p:sld>
</file>

<file path=ppt/slides/slide121.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10640" y="1399032"/>
            <a:ext cx="2206752" cy="466344"/>
          </a:xfrm>
          <a:prstGeom prst="rect">
            <a:avLst/>
          </a:prstGeom>
          <a:solidFill>
            <a:srgbClr val="FFFFFF"/>
          </a:solidFill>
        </p:spPr>
        <p:txBody>
          <a:bodyPr lIns="0" tIns="0" rIns="0" bIns="0" wrap="none">
            <a:noAutofit/>
          </a:bodyPr>
          <a:p>
            <a:pPr algn="just" indent="0"/>
            <a:r>
              <a:rPr lang="zh-TW" sz="3200">
                <a:solidFill>
                  <a:srgbClr val="191B0E"/>
                </a:solidFill>
                <a:latin typeface="MingLiU"/>
                <a:ea typeface="MingLiU"/>
              </a:rPr>
              <a:t>可靠性测试</a:t>
            </a:r>
          </a:p>
        </p:txBody>
      </p:sp>
      <p:sp>
        <p:nvSpPr>
          <p:cNvPr id="4" name=""/>
          <p:cNvSpPr/>
          <p:nvPr/>
        </p:nvSpPr>
        <p:spPr>
          <a:xfrm>
            <a:off x="1283208" y="1981200"/>
            <a:ext cx="8153400" cy="3404616"/>
          </a:xfrm>
          <a:prstGeom prst="rect">
            <a:avLst/>
          </a:prstGeom>
          <a:solidFill>
            <a:srgbClr val="FFFFFF"/>
          </a:solidFill>
        </p:spPr>
        <p:txBody>
          <a:bodyPr lIns="0" tIns="0" rIns="0" bIns="0">
            <a:noAutofit/>
          </a:bodyPr>
          <a:p>
            <a:pPr algn="just" marL="294200" indent="-330200">
              <a:lnSpc>
                <a:spcPts val="1968"/>
              </a:lnSpc>
              <a:spcAft>
                <a:spcPts val="560"/>
              </a:spcAft>
            </a:pPr>
            <a:r>
              <a:rPr lang="en-US" sz="1600">
                <a:solidFill>
                  <a:srgbClr val="191B0E"/>
                </a:solidFill>
                <a:latin typeface="Arial"/>
              </a:rPr>
              <a:t>■</a:t>
            </a:r>
            <a:r>
              <a:rPr lang="zh-TW" sz="1500">
                <a:solidFill>
                  <a:srgbClr val="191B0E"/>
                </a:solidFill>
                <a:latin typeface="MingLiU"/>
                <a:ea typeface="MingLiU"/>
              </a:rPr>
              <a:t>可靠性测试是从验证的角度出发，检验系统的可靠性是否达到预期的目标，同时 给出当前系统可能的可靠性增长情况。</a:t>
            </a:r>
          </a:p>
          <a:p>
            <a:pPr algn="just" marL="294200" indent="-330200">
              <a:lnSpc>
                <a:spcPts val="1980"/>
              </a:lnSpc>
              <a:spcAft>
                <a:spcPts val="560"/>
              </a:spcAft>
            </a:pPr>
            <a:r>
              <a:rPr lang="en-US" sz="1600">
                <a:solidFill>
                  <a:srgbClr val="191B0E"/>
                </a:solidFill>
                <a:latin typeface="Arial"/>
              </a:rPr>
              <a:t>■ </a:t>
            </a:r>
            <a:r>
              <a:rPr lang="zh-TW" sz="1500">
                <a:solidFill>
                  <a:srgbClr val="191B0E"/>
                </a:solidFill>
                <a:latin typeface="MingLiU"/>
                <a:ea typeface="MingLiU"/>
              </a:rPr>
              <a:t>对可靠性性测试来说，最关键的测试数据包括失效间隔时间，失效修复时间，失 效数量，失效级别等。才艮据获得的测试数据，应用可靠性模型，可以得到系统的 失效率及可靠性增长趋势。</a:t>
            </a:r>
          </a:p>
          <a:p>
            <a:pPr algn="just" marL="294200" indent="-330200">
              <a:lnSpc>
                <a:spcPts val="2040"/>
              </a:lnSpc>
              <a:spcAft>
                <a:spcPts val="560"/>
              </a:spcAft>
            </a:pPr>
            <a:r>
              <a:rPr lang="en-US" sz="1600">
                <a:solidFill>
                  <a:srgbClr val="191B0E"/>
                </a:solidFill>
                <a:latin typeface="Arial"/>
              </a:rPr>
              <a:t>■ </a:t>
            </a:r>
            <a:r>
              <a:rPr lang="zh-TW" sz="1500">
                <a:solidFill>
                  <a:srgbClr val="191B0E"/>
                </a:solidFill>
                <a:latin typeface="MingLiU"/>
                <a:ea typeface="MingLiU"/>
              </a:rPr>
              <a:t>可靠性指标有时很难确定，通常采用平均无故障时间或系统投入运行后出现的故 障不能大于多少数量这些指标来对可靠性进行评估</a:t>
            </a:r>
          </a:p>
          <a:p>
            <a:pPr indent="0">
              <a:lnSpc>
                <a:spcPct val="108000"/>
              </a:lnSpc>
              <a:spcAft>
                <a:spcPts val="140"/>
              </a:spcAft>
            </a:pPr>
            <a:r>
              <a:rPr lang="en-US" sz="1600">
                <a:solidFill>
                  <a:srgbClr val="191B0E"/>
                </a:solidFill>
                <a:latin typeface="Arial"/>
              </a:rPr>
              <a:t>■ </a:t>
            </a:r>
            <a:r>
              <a:rPr lang="zh-TW" sz="1500">
                <a:solidFill>
                  <a:srgbClr val="191B0E"/>
                </a:solidFill>
                <a:latin typeface="MingLiU"/>
                <a:ea typeface="MingLiU"/>
              </a:rPr>
              <a:t>通常使用以下几个指标来度量系统的可靠性：</a:t>
            </a:r>
          </a:p>
          <a:p>
            <a:pPr algn="just" indent="457200">
              <a:spcAft>
                <a:spcPts val="350"/>
              </a:spcAft>
            </a:pPr>
            <a:r>
              <a:rPr lang="zh-TW" sz="1600">
                <a:solidFill>
                  <a:srgbClr val="191B0E"/>
                </a:solidFill>
                <a:latin typeface="Arial"/>
                <a:ea typeface="Arial"/>
              </a:rPr>
              <a:t>-  </a:t>
            </a:r>
            <a:r>
              <a:rPr lang="zh-TW" i="1" sz="1600">
                <a:solidFill>
                  <a:srgbClr val="191B0E"/>
                </a:solidFill>
                <a:latin typeface="MingLiU"/>
                <a:ea typeface="MingLiU"/>
              </a:rPr>
              <a:t>平均失效等待时间 </a:t>
            </a:r>
            <a:r>
              <a:rPr lang="en-US" i="1" sz="1700">
                <a:solidFill>
                  <a:srgbClr val="191B0E"/>
                </a:solidFill>
                <a:latin typeface="Arial"/>
              </a:rPr>
              <a:t>(MTTF</a:t>
            </a:r>
            <a:r>
              <a:rPr lang="en-US" i="1" sz="1600">
                <a:solidFill>
                  <a:srgbClr val="191B0E"/>
                </a:solidFill>
                <a:latin typeface="MingLiU"/>
              </a:rPr>
              <a:t>, </a:t>
            </a:r>
            <a:r>
              <a:rPr lang="en-US" i="1" sz="1700">
                <a:solidFill>
                  <a:srgbClr val="191B0E"/>
                </a:solidFill>
                <a:latin typeface="Arial"/>
              </a:rPr>
              <a:t>Mean Time To Failure</a:t>
            </a:r>
            <a:r>
              <a:rPr lang="en-US" i="1" sz="1600">
                <a:solidFill>
                  <a:srgbClr val="191B0E"/>
                </a:solidFill>
                <a:latin typeface="MingLiU"/>
              </a:rPr>
              <a:t>)</a:t>
            </a:r>
          </a:p>
          <a:p>
            <a:pPr algn="just" indent="457200">
              <a:spcAft>
                <a:spcPts val="350"/>
              </a:spcAft>
            </a:pPr>
            <a:r>
              <a:rPr lang="zh-TW" i="1" sz="1600">
                <a:solidFill>
                  <a:srgbClr val="191B0E"/>
                </a:solidFill>
                <a:latin typeface="Arial"/>
                <a:ea typeface="Arial"/>
              </a:rPr>
              <a:t>-  </a:t>
            </a:r>
            <a:r>
              <a:rPr lang="zh-TW" i="1" sz="1600">
                <a:solidFill>
                  <a:srgbClr val="191B0E"/>
                </a:solidFill>
                <a:latin typeface="MingLiU"/>
                <a:ea typeface="MingLiU"/>
              </a:rPr>
              <a:t>平均失效间隔时间</a:t>
            </a:r>
            <a:r>
              <a:rPr lang="en-US" i="1" sz="2000">
                <a:solidFill>
                  <a:srgbClr val="191B0E"/>
                </a:solidFill>
                <a:latin typeface="SimSun"/>
              </a:rPr>
              <a:t>(</a:t>
            </a:r>
            <a:r>
              <a:rPr lang="en-US" i="1" sz="1700">
                <a:solidFill>
                  <a:srgbClr val="191B0E"/>
                </a:solidFill>
                <a:latin typeface="Arial"/>
              </a:rPr>
              <a:t>MTBF</a:t>
            </a:r>
            <a:r>
              <a:rPr lang="en-US" i="1" sz="1600">
                <a:solidFill>
                  <a:srgbClr val="191B0E"/>
                </a:solidFill>
                <a:latin typeface="MingLiU"/>
              </a:rPr>
              <a:t>, </a:t>
            </a:r>
            <a:r>
              <a:rPr lang="en-US" i="1" sz="1700">
                <a:solidFill>
                  <a:srgbClr val="191B0E"/>
                </a:solidFill>
                <a:latin typeface="Arial"/>
              </a:rPr>
              <a:t>Mean Time Between Failure</a:t>
            </a:r>
            <a:r>
              <a:rPr lang="en-US" i="1" sz="1600">
                <a:solidFill>
                  <a:srgbClr val="191B0E"/>
                </a:solidFill>
                <a:latin typeface="MingLiU"/>
              </a:rPr>
              <a:t>)</a:t>
            </a:r>
          </a:p>
          <a:p>
            <a:pPr algn="just" indent="457200">
              <a:lnSpc>
                <a:spcPts val="1980"/>
              </a:lnSpc>
            </a:pPr>
            <a:r>
              <a:rPr lang="zh-TW" i="1" sz="1600">
                <a:solidFill>
                  <a:srgbClr val="191B0E"/>
                </a:solidFill>
                <a:latin typeface="Arial"/>
                <a:ea typeface="Arial"/>
              </a:rPr>
              <a:t>-</a:t>
            </a:r>
            <a:r>
              <a:rPr lang="zh-TW" i="1" sz="1600">
                <a:solidFill>
                  <a:srgbClr val="191B0E"/>
                </a:solidFill>
                <a:latin typeface="MingLiU"/>
                <a:ea typeface="MingLiU"/>
              </a:rPr>
              <a:t>因故障而停机的时间在一年中应不超过多少时间</a:t>
            </a:r>
          </a:p>
        </p:txBody>
      </p:sp>
    </p:spTree>
  </p:cSld>
  <p:clrMapOvr>
    <a:overrideClrMapping bg1="lt1" tx1="dk1" bg2="lt2" tx2="dk2" accent1="accent1" accent2="accent2" accent3="accent3" accent4="accent4" accent5="accent5" accent6="accent6" hlink="hlink" folHlink="folHlink"/>
  </p:clrMapOvr>
</p:sld>
</file>

<file path=ppt/slides/slide122.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19784" y="1420368"/>
            <a:ext cx="2197608" cy="438912"/>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兼容性测试</a:t>
            </a:r>
          </a:p>
        </p:txBody>
      </p:sp>
      <p:sp>
        <p:nvSpPr>
          <p:cNvPr id="4" name=""/>
          <p:cNvSpPr/>
          <p:nvPr/>
        </p:nvSpPr>
        <p:spPr>
          <a:xfrm>
            <a:off x="1283208" y="1990344"/>
            <a:ext cx="8150352" cy="496824"/>
          </a:xfrm>
          <a:prstGeom prst="rect">
            <a:avLst/>
          </a:prstGeom>
          <a:solidFill>
            <a:srgbClr val="FFFFFF"/>
          </a:solidFill>
        </p:spPr>
        <p:txBody>
          <a:bodyPr lIns="0" tIns="0" rIns="0" bIns="0">
            <a:noAutofit/>
          </a:bodyPr>
          <a:p>
            <a:pPr marL="294200" indent="-330200">
              <a:lnSpc>
                <a:spcPts val="2016"/>
              </a:lnSpc>
            </a:pPr>
            <a:r>
              <a:rPr lang="en-US" sz="1600">
                <a:solidFill>
                  <a:srgbClr val="191B0E"/>
                </a:solidFill>
                <a:latin typeface="Arial"/>
              </a:rPr>
              <a:t>■ </a:t>
            </a:r>
            <a:r>
              <a:rPr lang="zh-TW" sz="1500">
                <a:solidFill>
                  <a:srgbClr val="191B0E"/>
                </a:solidFill>
                <a:latin typeface="MingLiU"/>
                <a:ea typeface="MingLiU"/>
              </a:rPr>
              <a:t>软件兼容性测试是检测各软件之间能否正确地交互和共享信息，其目标是保证软 件按照用户期望的方式进行交互，使用其它软件检查软件操作的过程。</a:t>
            </a:r>
          </a:p>
        </p:txBody>
      </p:sp>
      <p:sp>
        <p:nvSpPr>
          <p:cNvPr id="5" name=""/>
          <p:cNvSpPr/>
          <p:nvPr/>
        </p:nvSpPr>
        <p:spPr>
          <a:xfrm>
            <a:off x="1283208" y="2624328"/>
            <a:ext cx="8132064" cy="1484376"/>
          </a:xfrm>
          <a:prstGeom prst="rect">
            <a:avLst/>
          </a:prstGeom>
          <a:solidFill>
            <a:srgbClr val="FFFFFF"/>
          </a:solidFill>
        </p:spPr>
        <p:txBody>
          <a:bodyPr lIns="0" tIns="0" rIns="0" bIns="0">
            <a:noAutofit/>
          </a:bodyPr>
          <a:p>
            <a:pPr indent="0">
              <a:lnSpc>
                <a:spcPts val="2016"/>
              </a:lnSpc>
              <a:spcAft>
                <a:spcPts val="280"/>
              </a:spcAft>
            </a:pPr>
            <a:r>
              <a:rPr lang="en-US" sz="1600">
                <a:solidFill>
                  <a:srgbClr val="191B0E"/>
                </a:solidFill>
                <a:latin typeface="Arial"/>
              </a:rPr>
              <a:t>■</a:t>
            </a:r>
            <a:r>
              <a:rPr lang="zh-TW" sz="1500">
                <a:solidFill>
                  <a:srgbClr val="191B0E"/>
                </a:solidFill>
                <a:latin typeface="MingLiU"/>
                <a:ea typeface="MingLiU"/>
              </a:rPr>
              <a:t>兼容性的测试通常需要解决以下问题：</a:t>
            </a:r>
          </a:p>
          <a:p>
            <a:pPr marL="738700" indent="-317500">
              <a:lnSpc>
                <a:spcPts val="2016"/>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新开发的软件需要与哪种操作系统、</a:t>
            </a:r>
            <a:r>
              <a:rPr lang="en-US" i="1" sz="1700">
                <a:solidFill>
                  <a:srgbClr val="191B0E"/>
                </a:solidFill>
                <a:latin typeface="Arial"/>
              </a:rPr>
              <a:t>Web</a:t>
            </a:r>
            <a:r>
              <a:rPr lang="zh-TW" i="1" sz="1600">
                <a:solidFill>
                  <a:srgbClr val="191B0E"/>
                </a:solidFill>
                <a:latin typeface="MingLiU"/>
                <a:ea typeface="MingLiU"/>
              </a:rPr>
              <a:t>浏览器和应用软件保持兼容,如果 要测试的软件是一个平台,那么要求应用程序能在其上运行。</a:t>
            </a:r>
          </a:p>
          <a:p>
            <a:pPr indent="457200">
              <a:lnSpc>
                <a:spcPts val="2016"/>
              </a:lnSpc>
              <a:spcAft>
                <a:spcPts val="280"/>
              </a:spcAft>
            </a:pPr>
            <a:r>
              <a:rPr lang="zh-TW" i="1" sz="1600">
                <a:solidFill>
                  <a:srgbClr val="191B0E"/>
                </a:solidFill>
                <a:latin typeface="Arial"/>
                <a:ea typeface="Arial"/>
              </a:rPr>
              <a:t>-</a:t>
            </a:r>
            <a:r>
              <a:rPr lang="zh-TW" i="1" sz="1600">
                <a:solidFill>
                  <a:srgbClr val="191B0E"/>
                </a:solidFill>
                <a:latin typeface="MingLiU"/>
                <a:ea typeface="MingLiU"/>
              </a:rPr>
              <a:t>应该遵守哪种定义软件之间交互的标准或者规范。</a:t>
            </a:r>
          </a:p>
          <a:p>
            <a:pPr indent="457200">
              <a:lnSpc>
                <a:spcPts val="2016"/>
              </a:lnSpc>
            </a:pPr>
            <a:r>
              <a:rPr lang="zh-TW" i="1" sz="1600">
                <a:solidFill>
                  <a:srgbClr val="191B0E"/>
                </a:solidFill>
                <a:latin typeface="Arial"/>
                <a:ea typeface="Arial"/>
              </a:rPr>
              <a:t>- </a:t>
            </a:r>
            <a:r>
              <a:rPr lang="zh-TW" i="1" sz="1600">
                <a:solidFill>
                  <a:srgbClr val="191B0E"/>
                </a:solidFill>
                <a:latin typeface="MingLiU"/>
                <a:ea typeface="MingLiU"/>
              </a:rPr>
              <a:t>软件使用何种数据与其它平台、与新的软件进行交互和共享信息</a:t>
            </a:r>
          </a:p>
        </p:txBody>
      </p:sp>
    </p:spTree>
  </p:cSld>
  <p:clrMapOvr>
    <a:overrideClrMapping bg1="lt1" tx1="dk1" bg2="lt2" tx2="dk2" accent1="accent1" accent2="accent2" accent3="accent3" accent4="accent4" accent5="accent5" accent6="accent6" hlink="hlink" folHlink="folHlink"/>
  </p:clrMapOvr>
</p:sld>
</file>

<file path=ppt/slides/slide1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19784" y="1420368"/>
            <a:ext cx="3145536" cy="438912"/>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兼容性测试</a:t>
            </a:r>
            <a:r>
              <a:rPr lang="zh-TW" sz="3300">
                <a:solidFill>
                  <a:srgbClr val="191B0E"/>
                </a:solidFill>
                <a:latin typeface="Arial"/>
                <a:ea typeface="Arial"/>
              </a:rPr>
              <a:t>■</a:t>
            </a:r>
            <a:r>
              <a:rPr lang="zh-TW" sz="3200">
                <a:solidFill>
                  <a:srgbClr val="191B0E"/>
                </a:solidFill>
                <a:latin typeface="MingLiU"/>
                <a:ea typeface="MingLiU"/>
              </a:rPr>
              <a:t>示例</a:t>
            </a:r>
          </a:p>
        </p:txBody>
      </p:sp>
      <p:sp>
        <p:nvSpPr>
          <p:cNvPr id="4" name=""/>
          <p:cNvSpPr/>
          <p:nvPr/>
        </p:nvSpPr>
        <p:spPr>
          <a:xfrm>
            <a:off x="4632960" y="1999488"/>
            <a:ext cx="2270760" cy="265176"/>
          </a:xfrm>
          <a:prstGeom prst="rect">
            <a:avLst/>
          </a:prstGeom>
          <a:solidFill>
            <a:srgbClr val="FFFFFF"/>
          </a:solidFill>
        </p:spPr>
        <p:txBody>
          <a:bodyPr lIns="0" tIns="0" rIns="0" bIns="0" wrap="none">
            <a:noAutofit/>
          </a:bodyPr>
          <a:p>
            <a:pPr indent="0"/>
            <a:r>
              <a:rPr lang="zh-TW" sz="1500">
                <a:latin typeface="MingLiU"/>
                <a:ea typeface="MingLiU"/>
              </a:rPr>
              <a:t>表：兼容性测试矩阵示例</a:t>
            </a:r>
            <a:r>
              <a:rPr lang="en-US" sz="1500">
                <a:solidFill>
                  <a:srgbClr val="848077"/>
                </a:solidFill>
                <a:latin typeface="MingLiU"/>
              </a:rPr>
              <a:t>'</a:t>
            </a:r>
          </a:p>
        </p:txBody>
      </p:sp>
      <p:graphicFrame>
        <p:nvGraphicFramePr>
          <p:cNvPr id="5" name=""/>
          <p:cNvGraphicFramePr>
            <a:graphicFrameLocks noGrp="1"/>
          </p:cNvGraphicFramePr>
          <p:nvPr/>
        </p:nvGraphicFramePr>
        <p:xfrm>
          <a:off x="2069592" y="2346960"/>
          <a:ext cx="7001256" cy="4279392"/>
        </p:xfrm>
        <a:graphic>
          <a:graphicData uri="http://schemas.openxmlformats.org/drawingml/2006/table">
            <a:tbl>
              <a:tblPr/>
              <a:tblGrid>
                <a:gridCol w="1170432"/>
                <a:gridCol w="1002792"/>
                <a:gridCol w="954024"/>
                <a:gridCol w="941832"/>
                <a:gridCol w="941832"/>
                <a:gridCol w="941832"/>
                <a:gridCol w="1048512"/>
              </a:tblGrid>
              <a:tr h="469392">
                <a:tc rowSpan="2">
                  <a:txBody>
                    <a:bodyPr lIns="0" tIns="0" rIns="0" bIns="0">
                      <a:noAutofit/>
                    </a:bodyPr>
                    <a:p>
                      <a:pPr indent="88900">
                        <a:spcBef>
                          <a:spcPts val="560"/>
                        </a:spcBef>
                      </a:pPr>
                      <a:r>
                        <a:rPr lang="zh-TW" sz="1500">
                          <a:latin typeface="MingLiU"/>
                          <a:ea typeface="MingLiU"/>
                        </a:rPr>
                        <a:t>应用嶄，</a:t>
                      </a:r>
                    </a:p>
                  </a:txBody>
                  <a:tcPr marL="0" marR="0" marT="0" marB="0"/>
                </a:tc>
                <a:tc gridSpan="6">
                  <a:txBody>
                    <a:bodyPr lIns="0" tIns="0" rIns="0" bIns="0">
                      <a:noAutofit/>
                    </a:bodyPr>
                    <a:p>
                      <a:pPr algn="ctr" indent="0">
                        <a:spcBef>
                          <a:spcPts val="560"/>
                        </a:spcBef>
                      </a:pPr>
                      <a:r>
                        <a:rPr lang="zh-TW" sz="1500">
                          <a:latin typeface="MingLiU"/>
                          <a:ea typeface="MingLiU"/>
                        </a:rPr>
                        <a:t>操作</a:t>
                      </a:r>
                      <a:r>
                        <a:rPr lang="zh-CN" sz="1500">
                          <a:latin typeface="MingLiU"/>
                          <a:ea typeface="MingLiU"/>
                        </a:rPr>
                        <a:t>系统,</a:t>
                      </a:r>
                    </a:p>
                  </a:txBody>
                  <a:tcPr marL="0" marR="0" marT="0" marB="0"/>
                </a:tc>
                <a:tc hMerge="1">
                  <a:txBody>
                    <a:bodyPr lIns="0" tIns="0" rIns="0" bIns="0">
                      <a:noAutofit/>
                    </a:bodyPr>
                    <a:p>
                      <a:endParaRPr sz="2300"/>
                    </a:p>
                  </a:txBody>
                  <a:tcPr marL="0" marR="0" marT="0" marB="0"/>
                </a:tc>
                <a:tc hMerge="1">
                  <a:txBody>
                    <a:bodyPr lIns="0" tIns="0" rIns="0" bIns="0">
                      <a:noAutofit/>
                    </a:bodyPr>
                    <a:p>
                      <a:endParaRPr sz="2300"/>
                    </a:p>
                  </a:txBody>
                  <a:tcPr marL="0" marR="0" marT="0" marB="0"/>
                </a:tc>
                <a:tc hMerge="1">
                  <a:txBody>
                    <a:bodyPr lIns="0" tIns="0" rIns="0" bIns="0">
                      <a:noAutofit/>
                    </a:bodyPr>
                    <a:p>
                      <a:endParaRPr sz="2300"/>
                    </a:p>
                  </a:txBody>
                  <a:tcPr marL="0" marR="0" marT="0" marB="0"/>
                </a:tc>
                <a:tc hMerge="1">
                  <a:txBody>
                    <a:bodyPr lIns="0" tIns="0" rIns="0" bIns="0">
                      <a:noAutofit/>
                    </a:bodyPr>
                    <a:p>
                      <a:endParaRPr sz="2300"/>
                    </a:p>
                  </a:txBody>
                  <a:tcPr marL="0" marR="0" marT="0" marB="0"/>
                </a:tc>
                <a:tc hMerge="1">
                  <a:txBody>
                    <a:bodyPr lIns="0" tIns="0" rIns="0" bIns="0">
                      <a:noAutofit/>
                    </a:bodyPr>
                    <a:p>
                      <a:endParaRPr sz="2300"/>
                    </a:p>
                  </a:txBody>
                  <a:tcPr marL="0" marR="0" marT="0" marB="0"/>
                </a:tc>
              </a:tr>
              <a:tr h="908304">
                <a:tc vMerge="1">
                  <a:txBody>
                    <a:bodyPr lIns="0" tIns="0" rIns="0" bIns="0">
                      <a:noAutofit/>
                    </a:bodyPr>
                    <a:p>
                      <a:endParaRPr sz="4300"/>
                    </a:p>
                  </a:txBody>
                  <a:tcPr marL="0" marR="0" marT="0" marB="0"/>
                </a:tc>
                <a:tc>
                  <a:txBody>
                    <a:bodyPr lIns="0" tIns="0" rIns="0" bIns="0">
                      <a:noAutofit/>
                    </a:bodyPr>
                    <a:p>
                      <a:pPr indent="0">
                        <a:spcAft>
                          <a:spcPts val="1260"/>
                        </a:spcAft>
                      </a:pPr>
                      <a:r>
                        <a:rPr lang="en-US" sz="1500">
                          <a:latin typeface="Times New Roman"/>
                        </a:rPr>
                        <a:t>Windows</a:t>
                      </a:r>
                    </a:p>
                    <a:p>
                      <a:pPr indent="0"/>
                      <a:r>
                        <a:rPr lang="en-US" sz="1500">
                          <a:latin typeface="Times New Roman"/>
                        </a:rPr>
                        <a:t>9</a:t>
                      </a:r>
                      <a:r>
                        <a:rPr lang="zh-TW" sz="800">
                          <a:latin typeface="MingLiU"/>
                          <a:ea typeface="MingLiU"/>
                        </a:rPr>
                        <a:t>曲</a:t>
                      </a:r>
                    </a:p>
                  </a:txBody>
                  <a:tcPr marL="0" marR="0" marT="0" marB="0" anchor="ctr"/>
                </a:tc>
                <a:tc>
                  <a:txBody>
                    <a:bodyPr lIns="0" tIns="0" rIns="0" bIns="0">
                      <a:noAutofit/>
                    </a:bodyPr>
                    <a:p>
                      <a:pPr indent="0">
                        <a:spcAft>
                          <a:spcPts val="1260"/>
                        </a:spcAft>
                      </a:pPr>
                      <a:r>
                        <a:rPr lang="en-US" sz="1500">
                          <a:latin typeface="Times New Roman"/>
                        </a:rPr>
                        <a:t>Windows</a:t>
                      </a:r>
                    </a:p>
                    <a:p>
                      <a:pPr indent="0"/>
                      <a:r>
                        <a:rPr lang="zh-TW" sz="1500">
                          <a:latin typeface="Times New Roman"/>
                          <a:ea typeface="Times New Roman"/>
                        </a:rPr>
                        <a:t>98 </a:t>
                      </a:r>
                      <a:r>
                        <a:rPr lang="en-US" cap="small" sz="1500">
                          <a:latin typeface="Times New Roman"/>
                        </a:rPr>
                        <a:t>SEp</a:t>
                      </a:r>
                    </a:p>
                  </a:txBody>
                  <a:tcPr marL="0" marR="0" marT="0" marB="0" anchor="ctr"/>
                </a:tc>
                <a:tc>
                  <a:txBody>
                    <a:bodyPr lIns="0" tIns="0" rIns="0" bIns="0">
                      <a:noAutofit/>
                    </a:bodyPr>
                    <a:p>
                      <a:pPr indent="0">
                        <a:spcAft>
                          <a:spcPts val="1260"/>
                        </a:spcAft>
                      </a:pPr>
                      <a:r>
                        <a:rPr lang="en-US" sz="1500">
                          <a:latin typeface="Times New Roman"/>
                        </a:rPr>
                        <a:t>Windows</a:t>
                      </a:r>
                    </a:p>
                    <a:p>
                      <a:pPr indent="0"/>
                      <a:r>
                        <a:rPr lang="en-US" sz="1500">
                          <a:latin typeface="Times New Roman"/>
                        </a:rPr>
                        <a:t>MeP</a:t>
                      </a:r>
                    </a:p>
                  </a:txBody>
                  <a:tcPr marL="0" marR="0" marT="0" marB="0" anchor="ctr"/>
                </a:tc>
                <a:tc>
                  <a:txBody>
                    <a:bodyPr lIns="0" tIns="0" rIns="0" bIns="0">
                      <a:noAutofit/>
                    </a:bodyPr>
                    <a:p>
                      <a:pPr indent="0">
                        <a:spcAft>
                          <a:spcPts val="1260"/>
                        </a:spcAft>
                      </a:pPr>
                      <a:r>
                        <a:rPr lang="en-US" sz="1500">
                          <a:latin typeface="Times New Roman"/>
                        </a:rPr>
                        <a:t>Windows</a:t>
                      </a:r>
                    </a:p>
                    <a:p>
                      <a:pPr indent="0"/>
                      <a:r>
                        <a:rPr lang="en-US" sz="1500">
                          <a:latin typeface="Times New Roman"/>
                        </a:rPr>
                        <a:t>NT 4.0 </a:t>
                      </a:r>
                      <a:r>
                        <a:rPr lang="zh-TW" sz="800">
                          <a:solidFill>
                            <a:srgbClr val="848077"/>
                          </a:solidFill>
                          <a:latin typeface="MingLiU"/>
                          <a:ea typeface="MingLiU"/>
                        </a:rPr>
                        <a:t>】</a:t>
                      </a:r>
                    </a:p>
                  </a:txBody>
                  <a:tcPr marL="0" marR="0" marT="0" marB="0" anchor="ctr"/>
                </a:tc>
                <a:tc>
                  <a:txBody>
                    <a:bodyPr lIns="0" tIns="0" rIns="0" bIns="0">
                      <a:noAutofit/>
                    </a:bodyPr>
                    <a:p>
                      <a:pPr indent="0">
                        <a:spcAft>
                          <a:spcPts val="1260"/>
                        </a:spcAft>
                      </a:pPr>
                      <a:r>
                        <a:rPr lang="en-US" sz="1500">
                          <a:latin typeface="Times New Roman"/>
                        </a:rPr>
                        <a:t>Windows</a:t>
                      </a:r>
                    </a:p>
                    <a:p>
                      <a:pPr indent="0"/>
                      <a:r>
                        <a:rPr lang="zh-TW" sz="1500">
                          <a:latin typeface="Times New Roman"/>
                          <a:ea typeface="Times New Roman"/>
                        </a:rPr>
                        <a:t>2000 </a:t>
                      </a:r>
                      <a:r>
                        <a:rPr lang="en-US" cap="small" sz="1500">
                          <a:solidFill>
                            <a:srgbClr val="848077"/>
                          </a:solidFill>
                          <a:latin typeface="Times New Roman"/>
                        </a:rPr>
                        <a:t>p</a:t>
                      </a:r>
                    </a:p>
                  </a:txBody>
                  <a:tcPr marL="0" marR="0" marT="0" marB="0" anchor="ctr"/>
                </a:tc>
                <a:tc>
                  <a:txBody>
                    <a:bodyPr lIns="0" tIns="0" rIns="0" bIns="0">
                      <a:noAutofit/>
                    </a:bodyPr>
                    <a:p>
                      <a:pPr indent="0">
                        <a:spcAft>
                          <a:spcPts val="840"/>
                        </a:spcAft>
                      </a:pPr>
                      <a:r>
                        <a:rPr lang="en-US" sz="1500">
                          <a:latin typeface="Times New Roman"/>
                        </a:rPr>
                        <a:t>Windows</a:t>
                      </a:r>
                    </a:p>
                    <a:p>
                      <a:pPr indent="0"/>
                      <a:r>
                        <a:rPr lang="en-US" sz="1900">
                          <a:latin typeface="MingLiU"/>
                        </a:rPr>
                        <a:t>XP，</a:t>
                      </a:r>
                    </a:p>
                  </a:txBody>
                  <a:tcPr marL="0" marR="0" marT="0" marB="0" anchor="ctr"/>
                </a:tc>
              </a:tr>
              <a:tr h="457200">
                <a:tc>
                  <a:txBody>
                    <a:bodyPr lIns="0" tIns="0" rIns="0" bIns="0">
                      <a:noAutofit/>
                    </a:bodyPr>
                    <a:p>
                      <a:pPr indent="88900"/>
                      <a:r>
                        <a:rPr lang="en-US" sz="1500">
                          <a:latin typeface="Times New Roman"/>
                        </a:rPr>
                        <a:t>IE 5.5 </a:t>
                      </a:r>
                      <a:r>
                        <a:rPr lang="zh-TW" baseline="30000" sz="1500">
                          <a:solidFill>
                            <a:srgbClr val="848077"/>
                          </a:solidFill>
                          <a:latin typeface="Times New Roman"/>
                          <a:ea typeface="Times New Roman"/>
                        </a:rPr>
                        <a:t>1</a:t>
                      </a:r>
                    </a:p>
                  </a:txBody>
                  <a:tcPr marL="0" marR="0" marT="0" marB="0" anchor="ctr"/>
                </a:tc>
                <a:tc>
                  <a:txBody>
                    <a:bodyPr lIns="0" tIns="0" rIns="0" bIns="0">
                      <a:noAutofit/>
                    </a:bodyPr>
                    <a:p>
                      <a:endParaRPr sz="2200"/>
                    </a:p>
                  </a:txBody>
                  <a:tcPr marL="0" marR="0" marT="0" marB="0"/>
                </a:tc>
                <a:tc>
                  <a:txBody>
                    <a:bodyPr lIns="0" tIns="0" rIns="0" bIns="0">
                      <a:noAutofit/>
                    </a:bodyPr>
                    <a:p>
                      <a:pPr indent="0"/>
                      <a:r>
                        <a:rPr lang="zh-TW" sz="800">
                          <a:solidFill>
                            <a:srgbClr val="848077"/>
                          </a:solidFill>
                          <a:latin typeface="MingLiU"/>
                          <a:ea typeface="MingLiU"/>
                        </a:rPr>
                        <a:t>卩</a:t>
                      </a:r>
                    </a:p>
                  </a:txBody>
                  <a:tcPr marL="0" marR="0" marT="0" marB="0" anchor="ctr"/>
                </a:tc>
                <a:tc>
                  <a:txBody>
                    <a:bodyPr lIns="0" tIns="0" rIns="0" bIns="0">
                      <a:noAutofit/>
                    </a:bodyPr>
                    <a:p>
                      <a:pPr indent="0"/>
                      <a:r>
                        <a:rPr lang="zh-TW" sz="800">
                          <a:solidFill>
                            <a:srgbClr val="848077"/>
                          </a:solidFill>
                          <a:latin typeface="MingLiU"/>
                          <a:ea typeface="MingLiU"/>
                        </a:rPr>
                        <a:t>卩</a:t>
                      </a:r>
                    </a:p>
                  </a:txBody>
                  <a:tcPr marL="0" marR="0" marT="0" marB="0" anchor="ctr"/>
                </a:tc>
                <a:tc>
                  <a:txBody>
                    <a:bodyPr lIns="0" tIns="0" rIns="0" bIns="0">
                      <a:noAutofit/>
                    </a:bodyPr>
                    <a:p>
                      <a:pPr indent="0"/>
                      <a:r>
                        <a:rPr lang="zh-TW" sz="800">
                          <a:solidFill>
                            <a:srgbClr val="848077"/>
                          </a:solidFill>
                          <a:latin typeface="MingLiU"/>
                          <a:ea typeface="MingLiU"/>
                        </a:rPr>
                        <a:t>卩</a:t>
                      </a:r>
                    </a:p>
                  </a:txBody>
                  <a:tcPr marL="0" marR="0" marT="0" marB="0" anchor="ctr"/>
                </a:tc>
                <a:tc>
                  <a:txBody>
                    <a:bodyPr lIns="0" tIns="0" rIns="0" bIns="0">
                      <a:noAutofit/>
                    </a:bodyPr>
                    <a:p>
                      <a:pPr indent="0"/>
                      <a:r>
                        <a:rPr lang="zh-TW" sz="800">
                          <a:solidFill>
                            <a:srgbClr val="848077"/>
                          </a:solidFill>
                          <a:latin typeface="MingLiU"/>
                          <a:ea typeface="MingLiU"/>
                        </a:rPr>
                        <a:t>卩</a:t>
                      </a:r>
                    </a:p>
                  </a:txBody>
                  <a:tcPr marL="0" marR="0" marT="0" marB="0" anchor="ctr"/>
                </a:tc>
                <a:tc>
                  <a:txBody>
                    <a:bodyPr lIns="0" tIns="0" rIns="0" bIns="0">
                      <a:noAutofit/>
                    </a:bodyPr>
                    <a:p>
                      <a:pPr indent="0"/>
                      <a:r>
                        <a:rPr lang="en-US" sz="800">
                          <a:solidFill>
                            <a:srgbClr val="848077"/>
                          </a:solidFill>
                          <a:latin typeface="MingLiU"/>
                        </a:rPr>
                        <a:t>□ *</a:t>
                      </a:r>
                    </a:p>
                  </a:txBody>
                  <a:tcPr marL="0" marR="0" marT="0" marB="0" anchor="ctr"/>
                </a:tc>
              </a:tr>
              <a:tr h="457200">
                <a:tc>
                  <a:txBody>
                    <a:bodyPr lIns="0" tIns="0" rIns="0" bIns="0">
                      <a:noAutofit/>
                    </a:bodyPr>
                    <a:p>
                      <a:pPr indent="88900"/>
                      <a:r>
                        <a:rPr lang="en-US" sz="1500">
                          <a:latin typeface="Times New Roman"/>
                        </a:rPr>
                        <a:t>IE 6.0 </a:t>
                      </a:r>
                      <a:r>
                        <a:rPr lang="zh-TW" baseline="30000" sz="1500">
                          <a:solidFill>
                            <a:srgbClr val="848077"/>
                          </a:solidFill>
                          <a:latin typeface="Times New Roman"/>
                          <a:ea typeface="Times New Roman"/>
                        </a:rPr>
                        <a:t>1</a:t>
                      </a:r>
                    </a:p>
                  </a:txBody>
                  <a:tcPr marL="0" marR="0" marT="0" marB="0" anchor="ctr"/>
                </a:tc>
                <a:tc>
                  <a:txBody>
                    <a:bodyPr lIns="0" tIns="0" rIns="0" bIns="0">
                      <a:noAutofit/>
                    </a:bodyPr>
                    <a:p>
                      <a:endParaRPr sz="2200"/>
                    </a:p>
                  </a:txBody>
                  <a:tcPr marL="0" marR="0" marT="0" marB="0"/>
                </a:tc>
                <a:tc>
                  <a:txBody>
                    <a:bodyPr lIns="0" tIns="0" rIns="0" bIns="0">
                      <a:noAutofit/>
                    </a:bodyPr>
                    <a:p>
                      <a:pPr indent="0"/>
                      <a:r>
                        <a:rPr lang="zh-TW" sz="800">
                          <a:solidFill>
                            <a:srgbClr val="848077"/>
                          </a:solidFill>
                          <a:latin typeface="MingLiU"/>
                          <a:ea typeface="MingLiU"/>
                        </a:rPr>
                        <a:t>卩</a:t>
                      </a:r>
                    </a:p>
                  </a:txBody>
                  <a:tcPr marL="0" marR="0" marT="0" marB="0" anchor="ctr"/>
                </a:tc>
                <a:tc>
                  <a:txBody>
                    <a:bodyPr lIns="0" tIns="0" rIns="0" bIns="0">
                      <a:noAutofit/>
                    </a:bodyPr>
                    <a:p>
                      <a:pPr indent="0"/>
                      <a:r>
                        <a:rPr lang="zh-TW" sz="800">
                          <a:solidFill>
                            <a:srgbClr val="848077"/>
                          </a:solidFill>
                          <a:latin typeface="MingLiU"/>
                          <a:ea typeface="MingLiU"/>
                        </a:rPr>
                        <a:t>卩</a:t>
                      </a:r>
                    </a:p>
                  </a:txBody>
                  <a:tcPr marL="0" marR="0" marT="0" marB="0" anchor="ctr"/>
                </a:tc>
                <a:tc>
                  <a:txBody>
                    <a:bodyPr lIns="0" tIns="0" rIns="0" bIns="0">
                      <a:noAutofit/>
                    </a:bodyPr>
                    <a:p>
                      <a:pPr indent="0"/>
                      <a:r>
                        <a:rPr lang="zh-TW" sz="800">
                          <a:solidFill>
                            <a:srgbClr val="848077"/>
                          </a:solidFill>
                          <a:latin typeface="MingLiU"/>
                          <a:ea typeface="MingLiU"/>
                        </a:rPr>
                        <a:t>卩</a:t>
                      </a:r>
                    </a:p>
                  </a:txBody>
                  <a:tcPr marL="0" marR="0" marT="0" marB="0" anchor="ctr"/>
                </a:tc>
                <a:tc>
                  <a:txBody>
                    <a:bodyPr lIns="0" tIns="0" rIns="0" bIns="0">
                      <a:noAutofit/>
                    </a:bodyPr>
                    <a:p>
                      <a:pPr indent="0"/>
                      <a:r>
                        <a:rPr lang="zh-TW" sz="800">
                          <a:solidFill>
                            <a:srgbClr val="848077"/>
                          </a:solidFill>
                          <a:latin typeface="MingLiU"/>
                          <a:ea typeface="MingLiU"/>
                        </a:rPr>
                        <a:t>卩</a:t>
                      </a:r>
                    </a:p>
                  </a:txBody>
                  <a:tcPr marL="0" marR="0" marT="0" marB="0" anchor="ctr"/>
                </a:tc>
                <a:tc>
                  <a:txBody>
                    <a:bodyPr lIns="0" tIns="0" rIns="0" bIns="0">
                      <a:noAutofit/>
                    </a:bodyPr>
                    <a:p>
                      <a:pPr indent="0"/>
                      <a:r>
                        <a:rPr lang="en-US" sz="800">
                          <a:solidFill>
                            <a:srgbClr val="848077"/>
                          </a:solidFill>
                          <a:latin typeface="MingLiU"/>
                        </a:rPr>
                        <a:t>□         </a:t>
                      </a:r>
                      <a:r>
                        <a:rPr lang="zh-TW" sz="800">
                          <a:solidFill>
                            <a:srgbClr val="848077"/>
                          </a:solidFill>
                          <a:latin typeface="MingLiU"/>
                          <a:ea typeface="MingLiU"/>
                        </a:rPr>
                        <a:t>口</a:t>
                      </a:r>
                    </a:p>
                  </a:txBody>
                  <a:tcPr marL="0" marR="0" marT="0" marB="0" anchor="ctr"/>
                </a:tc>
              </a:tr>
              <a:tr h="457200">
                <a:tc>
                  <a:txBody>
                    <a:bodyPr lIns="0" tIns="0" rIns="0" bIns="0">
                      <a:noAutofit/>
                    </a:bodyPr>
                    <a:p>
                      <a:pPr indent="88900"/>
                      <a:r>
                        <a:rPr lang="en-US" sz="1500">
                          <a:latin typeface="Times New Roman"/>
                        </a:rPr>
                        <a:t>IE 7.0 </a:t>
                      </a:r>
                      <a:r>
                        <a:rPr lang="zh-TW" sz="1500">
                          <a:solidFill>
                            <a:srgbClr val="848077"/>
                          </a:solidFill>
                          <a:latin typeface="Times New Roman"/>
                          <a:ea typeface="Times New Roman"/>
                        </a:rPr>
                        <a:t>-</a:t>
                      </a:r>
                    </a:p>
                  </a:txBody>
                  <a:tcPr marL="0" marR="0" marT="0" marB="0" anchor="ctr"/>
                </a:tc>
                <a:tc>
                  <a:txBody>
                    <a:bodyPr lIns="0" tIns="0" rIns="0" bIns="0">
                      <a:noAutofit/>
                    </a:bodyPr>
                    <a:p>
                      <a:endParaRPr sz="2200"/>
                    </a:p>
                  </a:txBody>
                  <a:tcPr marL="0" marR="0" marT="0" marB="0"/>
                </a:tc>
                <a:tc>
                  <a:txBody>
                    <a:bodyPr lIns="0" tIns="0" rIns="0" bIns="0">
                      <a:noAutofit/>
                    </a:bodyPr>
                    <a:p>
                      <a:endParaRPr sz="2200"/>
                    </a:p>
                  </a:txBody>
                  <a:tcPr marL="0" marR="0" marT="0" marB="0"/>
                </a:tc>
                <a:tc>
                  <a:txBody>
                    <a:bodyPr lIns="0" tIns="0" rIns="0" bIns="0">
                      <a:noAutofit/>
                    </a:bodyPr>
                    <a:p>
                      <a:pPr indent="0"/>
                      <a:r>
                        <a:rPr lang="zh-TW" i="1" sz="1000">
                          <a:solidFill>
                            <a:srgbClr val="35383F"/>
                          </a:solidFill>
                          <a:latin typeface="MingLiU"/>
                          <a:ea typeface="MingLiU"/>
                        </a:rPr>
                        <a:t>七</a:t>
                      </a:r>
                    </a:p>
                  </a:txBody>
                  <a:tcPr marL="0" marR="0" marT="0" marB="0" anchor="ctr"/>
                </a:tc>
                <a:tc>
                  <a:txBody>
                    <a:bodyPr lIns="0" tIns="0" rIns="0" bIns="0">
                      <a:noAutofit/>
                    </a:bodyPr>
                    <a:p>
                      <a:pPr indent="0"/>
                      <a:r>
                        <a:rPr lang="zh-TW" i="1" sz="1000">
                          <a:solidFill>
                            <a:srgbClr val="35383F"/>
                          </a:solidFill>
                          <a:latin typeface="MingLiU"/>
                          <a:ea typeface="MingLiU"/>
                        </a:rPr>
                        <a:t>七</a:t>
                      </a:r>
                    </a:p>
                  </a:txBody>
                  <a:tcPr marL="0" marR="0" marT="0" marB="0" anchor="ctr"/>
                </a:tc>
                <a:tc>
                  <a:txBody>
                    <a:bodyPr lIns="0" tIns="0" rIns="0" bIns="0">
                      <a:noAutofit/>
                    </a:bodyPr>
                    <a:p>
                      <a:pPr indent="0"/>
                      <a:r>
                        <a:rPr lang="en-US" sz="1500">
                          <a:solidFill>
                            <a:srgbClr val="191B0E"/>
                          </a:solidFill>
                          <a:latin typeface="Times New Roman"/>
                        </a:rPr>
                        <a:t>***p</a:t>
                      </a:r>
                    </a:p>
                  </a:txBody>
                  <a:tcPr marL="0" marR="0" marT="0" marB="0" anchor="ctr"/>
                </a:tc>
                <a:tc>
                  <a:txBody>
                    <a:bodyPr lIns="0" tIns="0" rIns="0" bIns="0">
                      <a:noAutofit/>
                    </a:bodyPr>
                    <a:p>
                      <a:pPr indent="0"/>
                      <a:r>
                        <a:rPr lang="en-US" cap="small" sz="1500">
                          <a:solidFill>
                            <a:srgbClr val="35383F"/>
                          </a:solidFill>
                          <a:latin typeface="Times New Roman"/>
                        </a:rPr>
                        <a:t>***p</a:t>
                      </a:r>
                    </a:p>
                  </a:txBody>
                  <a:tcPr marL="0" marR="0" marT="0" marB="0" anchor="ctr"/>
                </a:tc>
              </a:tr>
              <a:tr h="445008">
                <a:tc>
                  <a:txBody>
                    <a:bodyPr lIns="0" tIns="0" rIns="0" bIns="0">
                      <a:noAutofit/>
                    </a:bodyPr>
                    <a:p>
                      <a:pPr indent="88900"/>
                      <a:r>
                        <a:rPr lang="en-US" sz="1500">
                          <a:latin typeface="Times New Roman"/>
                        </a:rPr>
                        <a:t>Median</a:t>
                      </a:r>
                      <a:r>
                        <a:rPr lang="en-US" baseline="30000" sz="1500">
                          <a:latin typeface="Times New Roman"/>
                        </a:rPr>
                        <a:t>1</a:t>
                      </a:r>
                    </a:p>
                  </a:txBody>
                  <a:tcPr marL="0" marR="0" marT="0" marB="0" anchor="ctr"/>
                </a:tc>
                <a:tc>
                  <a:txBody>
                    <a:bodyPr lIns="0" tIns="0" rIns="0" bIns="0">
                      <a:noAutofit/>
                    </a:bodyPr>
                    <a:p>
                      <a:endParaRPr sz="2200"/>
                    </a:p>
                  </a:txBody>
                  <a:tcPr marL="0" marR="0" marT="0" marB="0"/>
                </a:tc>
                <a:tc>
                  <a:txBody>
                    <a:bodyPr lIns="0" tIns="0" rIns="0" bIns="0">
                      <a:noAutofit/>
                    </a:bodyPr>
                    <a:p>
                      <a:endParaRPr sz="2200"/>
                    </a:p>
                  </a:txBody>
                  <a:tcPr marL="0" marR="0" marT="0" marB="0"/>
                </a:tc>
                <a:tc>
                  <a:txBody>
                    <a:bodyPr lIns="0" tIns="0" rIns="0" bIns="0">
                      <a:noAutofit/>
                    </a:bodyPr>
                    <a:p>
                      <a:pPr indent="0"/>
                      <a:r>
                        <a:rPr lang="zh-TW" i="1" sz="1000">
                          <a:solidFill>
                            <a:srgbClr val="35383F"/>
                          </a:solidFill>
                          <a:latin typeface="MingLiU"/>
                          <a:ea typeface="MingLiU"/>
                        </a:rPr>
                        <a:t>七</a:t>
                      </a:r>
                    </a:p>
                  </a:txBody>
                  <a:tcPr marL="0" marR="0" marT="0" marB="0" anchor="ctr"/>
                </a:tc>
                <a:tc>
                  <a:txBody>
                    <a:bodyPr lIns="0" tIns="0" rIns="0" bIns="0">
                      <a:noAutofit/>
                    </a:bodyPr>
                    <a:p>
                      <a:pPr indent="0"/>
                      <a:r>
                        <a:rPr lang="zh-TW" sz="800">
                          <a:solidFill>
                            <a:srgbClr val="848077"/>
                          </a:solidFill>
                          <a:latin typeface="MingLiU"/>
                          <a:ea typeface="MingLiU"/>
                        </a:rPr>
                        <a:t>卩</a:t>
                      </a:r>
                    </a:p>
                  </a:txBody>
                  <a:tcPr marL="0" marR="0" marT="0" marB="0" anchor="ctr"/>
                </a:tc>
                <a:tc>
                  <a:txBody>
                    <a:bodyPr lIns="0" tIns="0" rIns="0" bIns="0">
                      <a:noAutofit/>
                    </a:bodyPr>
                    <a:p>
                      <a:pPr indent="0"/>
                      <a:r>
                        <a:rPr lang="zh-TW" sz="800">
                          <a:solidFill>
                            <a:srgbClr val="848077"/>
                          </a:solidFill>
                          <a:latin typeface="MingLiU"/>
                          <a:ea typeface="MingLiU"/>
                        </a:rPr>
                        <a:t>卩</a:t>
                      </a:r>
                    </a:p>
                  </a:txBody>
                  <a:tcPr marL="0" marR="0" marT="0" marB="0" anchor="ctr"/>
                </a:tc>
                <a:tc>
                  <a:txBody>
                    <a:bodyPr lIns="0" tIns="0" rIns="0" bIns="0">
                      <a:noAutofit/>
                    </a:bodyPr>
                    <a:p>
                      <a:pPr indent="0"/>
                      <a:r>
                        <a:rPr lang="en-US" cap="small" sz="1500">
                          <a:solidFill>
                            <a:srgbClr val="35383F"/>
                          </a:solidFill>
                          <a:latin typeface="Times New Roman"/>
                        </a:rPr>
                        <a:t>***p</a:t>
                      </a:r>
                    </a:p>
                  </a:txBody>
                  <a:tcPr marL="0" marR="0" marT="0" marB="0" anchor="ctr"/>
                </a:tc>
              </a:tr>
              <a:tr h="454152">
                <a:tc>
                  <a:txBody>
                    <a:bodyPr lIns="0" tIns="0" rIns="0" bIns="0">
                      <a:noAutofit/>
                    </a:bodyPr>
                    <a:p>
                      <a:pPr indent="88900"/>
                      <a:r>
                        <a:rPr lang="en-US" sz="1500">
                          <a:latin typeface="Times New Roman"/>
                        </a:rPr>
                        <a:t>Player </a:t>
                      </a:r>
                      <a:r>
                        <a:rPr lang="en-US" cap="small" sz="1500">
                          <a:solidFill>
                            <a:srgbClr val="848077"/>
                          </a:solidFill>
                          <a:latin typeface="Times New Roman"/>
                        </a:rPr>
                        <a:t>p</a:t>
                      </a:r>
                    </a:p>
                  </a:txBody>
                  <a:tcPr marL="0" marR="0" marT="0" marB="0" anchor="b"/>
                </a:tc>
                <a:tc>
                  <a:txBody>
                    <a:bodyPr lIns="0" tIns="0" rIns="0" bIns="0">
                      <a:noAutofit/>
                    </a:bodyPr>
                    <a:p>
                      <a:endParaRPr sz="2200"/>
                    </a:p>
                  </a:txBody>
                  <a:tcPr marL="0" marR="0" marT="0" marB="0"/>
                </a:tc>
                <a:tc>
                  <a:txBody>
                    <a:bodyPr lIns="0" tIns="0" rIns="0" bIns="0">
                      <a:noAutofit/>
                    </a:bodyPr>
                    <a:p>
                      <a:endParaRPr sz="2200"/>
                    </a:p>
                  </a:txBody>
                  <a:tcPr marL="0" marR="0" marT="0" marB="0"/>
                </a:tc>
                <a:tc>
                  <a:txBody>
                    <a:bodyPr lIns="0" tIns="0" rIns="0" bIns="0">
                      <a:noAutofit/>
                    </a:bodyPr>
                    <a:p>
                      <a:endParaRPr sz="2200"/>
                    </a:p>
                  </a:txBody>
                  <a:tcPr marL="0" marR="0" marT="0" marB="0"/>
                </a:tc>
                <a:tc>
                  <a:txBody>
                    <a:bodyPr lIns="0" tIns="0" rIns="0" bIns="0">
                      <a:noAutofit/>
                    </a:bodyPr>
                    <a:p>
                      <a:endParaRPr sz="2200"/>
                    </a:p>
                  </a:txBody>
                  <a:tcPr marL="0" marR="0" marT="0" marB="0"/>
                </a:tc>
                <a:tc>
                  <a:txBody>
                    <a:bodyPr lIns="0" tIns="0" rIns="0" bIns="0">
                      <a:noAutofit/>
                    </a:bodyPr>
                    <a:p>
                      <a:endParaRPr sz="2200"/>
                    </a:p>
                  </a:txBody>
                  <a:tcPr marL="0" marR="0" marT="0" marB="0"/>
                </a:tc>
                <a:tc>
                  <a:txBody>
                    <a:bodyPr lIns="0" tIns="0" rIns="0" bIns="0">
                      <a:noAutofit/>
                    </a:bodyPr>
                    <a:p>
                      <a:endParaRPr sz="2200"/>
                    </a:p>
                  </a:txBody>
                  <a:tcPr marL="0" marR="0" marT="0" marB="0"/>
                </a:tc>
              </a:tr>
              <a:tr h="445008">
                <a:tc>
                  <a:txBody>
                    <a:bodyPr lIns="0" tIns="0" rIns="0" bIns="0">
                      <a:noAutofit/>
                    </a:bodyPr>
                    <a:p>
                      <a:pPr indent="88900"/>
                      <a:r>
                        <a:rPr lang="en-US" sz="1500">
                          <a:latin typeface="Times New Roman"/>
                        </a:rPr>
                        <a:t>RealPlayer</a:t>
                      </a:r>
                      <a:r>
                        <a:rPr lang="en-US" baseline="30000" sz="1500">
                          <a:latin typeface="Times New Roman"/>
                        </a:rPr>
                        <a:t>21</a:t>
                      </a:r>
                    </a:p>
                  </a:txBody>
                  <a:tcPr marL="0" marR="0" marT="0" marB="0" anchor="ctr"/>
                </a:tc>
                <a:tc>
                  <a:txBody>
                    <a:bodyPr lIns="0" tIns="0" rIns="0" bIns="0">
                      <a:noAutofit/>
                    </a:bodyPr>
                    <a:p>
                      <a:endParaRPr sz="2200"/>
                    </a:p>
                  </a:txBody>
                  <a:tcPr marL="0" marR="0" marT="0" marB="0"/>
                </a:tc>
                <a:tc>
                  <a:txBody>
                    <a:bodyPr lIns="0" tIns="0" rIns="0" bIns="0">
                      <a:noAutofit/>
                    </a:bodyPr>
                    <a:p>
                      <a:endParaRPr sz="2200"/>
                    </a:p>
                  </a:txBody>
                  <a:tcPr marL="0" marR="0" marT="0" marB="0"/>
                </a:tc>
                <a:tc>
                  <a:txBody>
                    <a:bodyPr lIns="0" tIns="0" rIns="0" bIns="0">
                      <a:noAutofit/>
                    </a:bodyPr>
                    <a:p>
                      <a:pPr indent="0"/>
                      <a:r>
                        <a:rPr lang="zh-TW" i="1" sz="1000">
                          <a:solidFill>
                            <a:srgbClr val="35383F"/>
                          </a:solidFill>
                          <a:latin typeface="MingLiU"/>
                          <a:ea typeface="MingLiU"/>
                        </a:rPr>
                        <a:t>七</a:t>
                      </a:r>
                    </a:p>
                  </a:txBody>
                  <a:tcPr marL="0" marR="0" marT="0" marB="0" anchor="ctr"/>
                </a:tc>
                <a:tc>
                  <a:txBody>
                    <a:bodyPr lIns="0" tIns="0" rIns="0" bIns="0">
                      <a:noAutofit/>
                    </a:bodyPr>
                    <a:p>
                      <a:endParaRPr sz="2200"/>
                    </a:p>
                  </a:txBody>
                  <a:tcPr marL="0" marR="0" marT="0" marB="0"/>
                </a:tc>
                <a:tc>
                  <a:txBody>
                    <a:bodyPr lIns="0" tIns="0" rIns="0" bIns="0">
                      <a:noAutofit/>
                    </a:bodyPr>
                    <a:p>
                      <a:endParaRPr sz="2200"/>
                    </a:p>
                  </a:txBody>
                  <a:tcPr marL="0" marR="0" marT="0" marB="0"/>
                </a:tc>
                <a:tc>
                  <a:txBody>
                    <a:bodyPr lIns="0" tIns="0" rIns="0" bIns="0">
                      <a:noAutofit/>
                    </a:bodyPr>
                    <a:p>
                      <a:pPr indent="0"/>
                      <a:r>
                        <a:rPr lang="en-US" sz="800">
                          <a:latin typeface="MingLiU"/>
                        </a:rPr>
                        <a:t>* *</a:t>
                      </a:r>
                      <a:r>
                        <a:rPr lang="zh-TW" sz="800">
                          <a:solidFill>
                            <a:srgbClr val="5F5F5F"/>
                          </a:solidFill>
                          <a:latin typeface="MingLiU"/>
                          <a:ea typeface="MingLiU"/>
                        </a:rPr>
                        <a:t>丸卩</a:t>
                      </a:r>
                    </a:p>
                  </a:txBody>
                  <a:tcPr marL="0" marR="0" marT="0" marB="0" anchor="ctr"/>
                </a:tc>
              </a:tr>
              <a:tr h="185928">
                <a:tc gridSpan="7">
                  <a:txBody>
                    <a:bodyPr lIns="0" tIns="0" rIns="0" bIns="0">
                      <a:noAutofit/>
                    </a:bodyPr>
                    <a:p>
                      <a:pPr algn="r" indent="0"/>
                      <a:r>
                        <a:rPr lang="en-US" sz="1500">
                          <a:latin typeface="Times New Roman"/>
                        </a:rPr>
                        <a:t>□</a:t>
                      </a:r>
                    </a:p>
                  </a:txBody>
                  <a:tcPr marL="0" marR="0" marT="0" marB="0"/>
                </a:tc>
                <a:tc hMerge="1">
                  <a:txBody>
                    <a:bodyPr lIns="0" tIns="0" rIns="0" bIns="0">
                      <a:noAutofit/>
                    </a:bodyPr>
                    <a:p>
                      <a:endParaRPr sz="900"/>
                    </a:p>
                  </a:txBody>
                  <a:tcPr marL="0" marR="0" marT="0" marB="0"/>
                </a:tc>
                <a:tc hMerge="1">
                  <a:txBody>
                    <a:bodyPr lIns="0" tIns="0" rIns="0" bIns="0">
                      <a:noAutofit/>
                    </a:bodyPr>
                    <a:p>
                      <a:endParaRPr sz="900"/>
                    </a:p>
                  </a:txBody>
                  <a:tcPr marL="0" marR="0" marT="0" marB="0"/>
                </a:tc>
                <a:tc hMerge="1">
                  <a:txBody>
                    <a:bodyPr lIns="0" tIns="0" rIns="0" bIns="0">
                      <a:noAutofit/>
                    </a:bodyPr>
                    <a:p>
                      <a:endParaRPr sz="900"/>
                    </a:p>
                  </a:txBody>
                  <a:tcPr marL="0" marR="0" marT="0" marB="0"/>
                </a:tc>
                <a:tc hMerge="1">
                  <a:txBody>
                    <a:bodyPr lIns="0" tIns="0" rIns="0" bIns="0">
                      <a:noAutofit/>
                    </a:bodyPr>
                    <a:p>
                      <a:endParaRPr sz="900"/>
                    </a:p>
                  </a:txBody>
                  <a:tcPr marL="0" marR="0" marT="0" marB="0"/>
                </a:tc>
                <a:tc hMerge="1">
                  <a:txBody>
                    <a:bodyPr lIns="0" tIns="0" rIns="0" bIns="0">
                      <a:noAutofit/>
                    </a:bodyPr>
                    <a:p>
                      <a:endParaRPr sz="900"/>
                    </a:p>
                  </a:txBody>
                  <a:tcPr marL="0" marR="0" marT="0" marB="0"/>
                </a:tc>
                <a:tc hMerge="1">
                  <a:txBody>
                    <a:bodyPr lIns="0" tIns="0" rIns="0" bIns="0">
                      <a:noAutofit/>
                    </a:bodyPr>
                    <a:p>
                      <a:endParaRPr sz="900"/>
                    </a:p>
                  </a:txBody>
                  <a:tcPr marL="0" marR="0" marT="0" marB="0"/>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124.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77112" y="1432560"/>
            <a:ext cx="8232648" cy="4443984"/>
          </a:xfrm>
          <a:prstGeom prst="rect">
            <a:avLst/>
          </a:prstGeom>
          <a:solidFill>
            <a:srgbClr val="FFFFFF"/>
          </a:solidFill>
        </p:spPr>
        <p:txBody>
          <a:bodyPr lIns="0" tIns="0" rIns="0" bIns="0">
            <a:noAutofit/>
          </a:bodyPr>
          <a:p>
            <a:pPr indent="0">
              <a:spcAft>
                <a:spcPts val="490"/>
              </a:spcAft>
            </a:pPr>
            <a:r>
              <a:rPr lang="en-US" sz="3300">
                <a:solidFill>
                  <a:srgbClr val="191B0E"/>
                </a:solidFill>
                <a:latin typeface="Arial"/>
              </a:rPr>
              <a:t>Web</a:t>
            </a:r>
            <a:r>
              <a:rPr lang="zh-TW" sz="3200">
                <a:solidFill>
                  <a:srgbClr val="191B0E"/>
                </a:solidFill>
                <a:latin typeface="MingLiU"/>
                <a:ea typeface="MingLiU"/>
              </a:rPr>
              <a:t>网站测试</a:t>
            </a:r>
          </a:p>
          <a:p>
            <a:pPr indent="0">
              <a:lnSpc>
                <a:spcPts val="1992"/>
              </a:lnSpc>
              <a:spcAft>
                <a:spcPts val="630"/>
              </a:spcAft>
            </a:pPr>
            <a:r>
              <a:rPr lang="en-US" sz="1600">
                <a:solidFill>
                  <a:srgbClr val="191B0E"/>
                </a:solidFill>
                <a:latin typeface="Arial"/>
              </a:rPr>
              <a:t>■ Web</a:t>
            </a:r>
            <a:r>
              <a:rPr lang="zh-TW" sz="1500">
                <a:solidFill>
                  <a:srgbClr val="191B0E"/>
                </a:solidFill>
                <a:latin typeface="MingLiU"/>
                <a:ea typeface="MingLiU"/>
              </a:rPr>
              <a:t>网站的网页是由文字、图形、音频、视频和超级链接组成的文档。</a:t>
            </a:r>
          </a:p>
          <a:p>
            <a:pPr marL="306900" indent="-342900">
              <a:lnSpc>
                <a:spcPts val="1992"/>
              </a:lnSpc>
              <a:spcAft>
                <a:spcPts val="630"/>
              </a:spcAft>
            </a:pPr>
            <a:r>
              <a:rPr lang="en-US" sz="1600">
                <a:solidFill>
                  <a:srgbClr val="191B0E"/>
                </a:solidFill>
                <a:latin typeface="Arial"/>
              </a:rPr>
              <a:t>■ </a:t>
            </a:r>
            <a:r>
              <a:rPr lang="zh-TW" sz="1500">
                <a:solidFill>
                  <a:srgbClr val="191B0E"/>
                </a:solidFill>
                <a:latin typeface="MingLiU"/>
                <a:ea typeface="MingLiU"/>
              </a:rPr>
              <a:t>对网站的测试包含许多方面，如配置测试、兼容测试、可用性测试、文档测试等; 黑盒测试、白盒测试、静态测试和动态测试都有可能采用。</a:t>
            </a:r>
          </a:p>
          <a:p>
            <a:pPr indent="0">
              <a:lnSpc>
                <a:spcPts val="1992"/>
              </a:lnSpc>
              <a:spcAft>
                <a:spcPts val="280"/>
              </a:spcAft>
            </a:pPr>
            <a:r>
              <a:rPr lang="en-US" sz="1600">
                <a:solidFill>
                  <a:srgbClr val="191B0E"/>
                </a:solidFill>
                <a:latin typeface="Arial"/>
              </a:rPr>
              <a:t>■</a:t>
            </a:r>
            <a:r>
              <a:rPr lang="zh-TW" sz="1500">
                <a:solidFill>
                  <a:srgbClr val="191B0E"/>
                </a:solidFill>
                <a:latin typeface="MingLiU"/>
                <a:ea typeface="MingLiU"/>
              </a:rPr>
              <a:t>通常</a:t>
            </a:r>
            <a:r>
              <a:rPr lang="en-US" sz="1600">
                <a:solidFill>
                  <a:srgbClr val="191B0E"/>
                </a:solidFill>
                <a:latin typeface="Arial"/>
              </a:rPr>
              <a:t>Web</a:t>
            </a:r>
            <a:r>
              <a:rPr lang="zh-TW" sz="1500">
                <a:solidFill>
                  <a:srgbClr val="191B0E"/>
                </a:solidFill>
                <a:latin typeface="MingLiU"/>
                <a:ea typeface="MingLiU"/>
              </a:rPr>
              <a:t>网站测试包含以下内容：</a:t>
            </a:r>
          </a:p>
          <a:p>
            <a:pPr indent="469900">
              <a:lnSpc>
                <a:spcPts val="1992"/>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文字测试</a:t>
            </a:r>
          </a:p>
          <a:p>
            <a:pPr indent="469900">
              <a:lnSpc>
                <a:spcPts val="1992"/>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链接测试</a:t>
            </a:r>
          </a:p>
          <a:p>
            <a:pPr indent="469900">
              <a:lnSpc>
                <a:spcPts val="1992"/>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图像、图像测试</a:t>
            </a:r>
          </a:p>
          <a:p>
            <a:pPr indent="469900">
              <a:lnSpc>
                <a:spcPts val="1992"/>
              </a:lnSpc>
              <a:spcAft>
                <a:spcPts val="280"/>
              </a:spcAft>
            </a:pPr>
            <a:r>
              <a:rPr lang="zh-TW" i="1" sz="1600">
                <a:solidFill>
                  <a:srgbClr val="191B0E"/>
                </a:solidFill>
                <a:latin typeface="Arial"/>
                <a:ea typeface="Arial"/>
              </a:rPr>
              <a:t>-</a:t>
            </a:r>
            <a:r>
              <a:rPr lang="zh-TW" i="1" sz="1600">
                <a:solidFill>
                  <a:srgbClr val="191B0E"/>
                </a:solidFill>
                <a:latin typeface="MingLiU"/>
                <a:ea typeface="MingLiU"/>
              </a:rPr>
              <a:t>表单测试</a:t>
            </a:r>
          </a:p>
          <a:p>
            <a:pPr indent="469900">
              <a:lnSpc>
                <a:spcPts val="1992"/>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动态内容测试</a:t>
            </a:r>
          </a:p>
          <a:p>
            <a:pPr indent="469900">
              <a:lnSpc>
                <a:spcPts val="1992"/>
              </a:lnSpc>
              <a:spcAft>
                <a:spcPts val="280"/>
              </a:spcAft>
            </a:pPr>
            <a:r>
              <a:rPr lang="zh-TW" i="1" sz="1600">
                <a:solidFill>
                  <a:srgbClr val="191B0E"/>
                </a:solidFill>
                <a:latin typeface="Arial"/>
                <a:ea typeface="Arial"/>
              </a:rPr>
              <a:t>-</a:t>
            </a:r>
            <a:r>
              <a:rPr lang="zh-TW" i="1" sz="1600">
                <a:solidFill>
                  <a:srgbClr val="191B0E"/>
                </a:solidFill>
                <a:latin typeface="MingLiU"/>
                <a:ea typeface="MingLiU"/>
              </a:rPr>
              <a:t>数据库测试</a:t>
            </a:r>
          </a:p>
          <a:p>
            <a:pPr indent="469900">
              <a:lnSpc>
                <a:spcPts val="1992"/>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服务器性能及负载测试</a:t>
            </a:r>
          </a:p>
          <a:p>
            <a:pPr indent="469900">
              <a:lnSpc>
                <a:spcPts val="1992"/>
              </a:lnSpc>
            </a:pPr>
            <a:r>
              <a:rPr lang="zh-TW" i="1" sz="1600">
                <a:solidFill>
                  <a:srgbClr val="191B0E"/>
                </a:solidFill>
                <a:latin typeface="Arial"/>
                <a:ea typeface="Arial"/>
              </a:rPr>
              <a:t>- </a:t>
            </a:r>
            <a:r>
              <a:rPr lang="zh-TW" i="1" sz="1600">
                <a:solidFill>
                  <a:srgbClr val="191B0E"/>
                </a:solidFill>
                <a:latin typeface="MingLiU"/>
                <a:ea typeface="MingLiU"/>
              </a:rPr>
              <a:t>安全性测试</a:t>
            </a:r>
          </a:p>
        </p:txBody>
      </p:sp>
    </p:spTree>
  </p:cSld>
  <p:clrMapOvr>
    <a:overrideClrMapping bg1="lt1" tx1="dk1" bg2="lt2" tx2="dk2" accent1="accent1" accent2="accent2" accent3="accent3" accent4="accent4" accent5="accent5" accent6="accent6" hlink="hlink" folHlink="folHlink"/>
  </p:clrMapOvr>
</p:sld>
</file>

<file path=ppt/slides/slide125.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432560"/>
            <a:ext cx="8180832" cy="4337304"/>
          </a:xfrm>
          <a:prstGeom prst="rect">
            <a:avLst/>
          </a:prstGeom>
          <a:solidFill>
            <a:srgbClr val="FFFFFF"/>
          </a:solidFill>
        </p:spPr>
        <p:txBody>
          <a:bodyPr lIns="0" tIns="0" rIns="0" bIns="0">
            <a:noAutofit/>
          </a:bodyPr>
          <a:p>
            <a:pPr indent="0">
              <a:spcAft>
                <a:spcPts val="350"/>
              </a:spcAft>
            </a:pPr>
            <a:r>
              <a:rPr lang="zh-TW" sz="3200">
                <a:solidFill>
                  <a:srgbClr val="191B0E"/>
                </a:solidFill>
                <a:latin typeface="MingLiU"/>
                <a:ea typeface="MingLiU"/>
              </a:rPr>
              <a:t>文档测试</a:t>
            </a:r>
            <a:r>
              <a:rPr lang="zh-TW" sz="3300">
                <a:solidFill>
                  <a:srgbClr val="191B0E"/>
                </a:solidFill>
                <a:latin typeface="Arial"/>
                <a:ea typeface="Arial"/>
              </a:rPr>
              <a:t>■</a:t>
            </a:r>
            <a:r>
              <a:rPr lang="zh-TW" sz="3200">
                <a:solidFill>
                  <a:srgbClr val="191B0E"/>
                </a:solidFill>
                <a:latin typeface="MingLiU"/>
                <a:ea typeface="MingLiU"/>
              </a:rPr>
              <a:t>文档</a:t>
            </a:r>
          </a:p>
          <a:p>
            <a:pPr indent="0">
              <a:lnSpc>
                <a:spcPts val="1992"/>
              </a:lnSpc>
              <a:spcAft>
                <a:spcPts val="560"/>
              </a:spcAft>
            </a:pPr>
            <a:r>
              <a:rPr lang="en-US" sz="1600">
                <a:solidFill>
                  <a:srgbClr val="191B0E"/>
                </a:solidFill>
                <a:latin typeface="Arial"/>
              </a:rPr>
              <a:t>■ </a:t>
            </a:r>
            <a:r>
              <a:rPr lang="zh-TW" sz="1500">
                <a:solidFill>
                  <a:srgbClr val="191B0E"/>
                </a:solidFill>
                <a:latin typeface="MingLiU"/>
                <a:ea typeface="MingLiU"/>
              </a:rPr>
              <a:t>软件产品由可运行的程序、数据和文档组成。</a:t>
            </a:r>
          </a:p>
          <a:p>
            <a:pPr marL="294200" indent="-330200">
              <a:lnSpc>
                <a:spcPts val="1992"/>
              </a:lnSpc>
              <a:spcAft>
                <a:spcPts val="560"/>
              </a:spcAft>
            </a:pPr>
            <a:r>
              <a:rPr lang="en-US" sz="1600">
                <a:solidFill>
                  <a:srgbClr val="191B0E"/>
                </a:solidFill>
                <a:latin typeface="Arial"/>
              </a:rPr>
              <a:t>■ </a:t>
            </a:r>
            <a:r>
              <a:rPr lang="zh-TW" sz="1500">
                <a:solidFill>
                  <a:srgbClr val="191B0E"/>
                </a:solidFill>
                <a:latin typeface="MingLiU"/>
                <a:ea typeface="MingLiU"/>
              </a:rPr>
              <a:t>文档是软件的一个重要组成部分。在软件的整个生命周期中，会产生许多文档， 在各个阶段中以文档作为前阶段工作成果的总结和后阶段工作的依据。</a:t>
            </a:r>
          </a:p>
          <a:p>
            <a:pPr indent="0">
              <a:lnSpc>
                <a:spcPts val="1992"/>
              </a:lnSpc>
              <a:spcAft>
                <a:spcPts val="350"/>
              </a:spcAft>
            </a:pPr>
            <a:r>
              <a:rPr lang="en-US" sz="1600">
                <a:solidFill>
                  <a:srgbClr val="191B0E"/>
                </a:solidFill>
                <a:latin typeface="Arial"/>
              </a:rPr>
              <a:t>■ </a:t>
            </a:r>
            <a:r>
              <a:rPr lang="zh-TW" sz="1500">
                <a:solidFill>
                  <a:srgbClr val="191B0E"/>
                </a:solidFill>
                <a:latin typeface="MingLiU"/>
                <a:ea typeface="MingLiU"/>
              </a:rPr>
              <a:t>一个好的软件文档能从以下</a:t>
            </a:r>
            <a:r>
              <a:rPr lang="zh-TW" sz="1600">
                <a:solidFill>
                  <a:srgbClr val="191B0E"/>
                </a:solidFill>
                <a:latin typeface="Arial"/>
                <a:ea typeface="Arial"/>
              </a:rPr>
              <a:t>3</a:t>
            </a:r>
            <a:r>
              <a:rPr lang="zh-TW" sz="1500">
                <a:solidFill>
                  <a:srgbClr val="191B0E"/>
                </a:solidFill>
                <a:latin typeface="MingLiU"/>
                <a:ea typeface="MingLiU"/>
              </a:rPr>
              <a:t>方面提高软件产品的整体质量。</a:t>
            </a:r>
          </a:p>
          <a:p>
            <a:pPr indent="457200">
              <a:lnSpc>
                <a:spcPts val="1992"/>
              </a:lnSpc>
              <a:spcAft>
                <a:spcPts val="210"/>
              </a:spcAft>
            </a:pPr>
            <a:r>
              <a:rPr lang="zh-TW" sz="1600">
                <a:solidFill>
                  <a:srgbClr val="191B0E"/>
                </a:solidFill>
                <a:latin typeface="Arial"/>
                <a:ea typeface="Arial"/>
              </a:rPr>
              <a:t>- </a:t>
            </a:r>
            <a:r>
              <a:rPr lang="zh-TW" i="1" sz="1600">
                <a:solidFill>
                  <a:srgbClr val="191B0E"/>
                </a:solidFill>
                <a:latin typeface="MingLiU"/>
                <a:ea typeface="MingLiU"/>
              </a:rPr>
              <a:t>提高可用性：可用性大都与软件文档有关</a:t>
            </a:r>
          </a:p>
          <a:p>
            <a:pPr indent="457200">
              <a:lnSpc>
                <a:spcPts val="1992"/>
              </a:lnSpc>
              <a:spcAft>
                <a:spcPts val="210"/>
              </a:spcAft>
            </a:pPr>
            <a:r>
              <a:rPr lang="zh-TW" i="1" sz="1600">
                <a:solidFill>
                  <a:srgbClr val="191B0E"/>
                </a:solidFill>
                <a:latin typeface="Arial"/>
                <a:ea typeface="Arial"/>
              </a:rPr>
              <a:t>- </a:t>
            </a:r>
            <a:r>
              <a:rPr lang="zh-TW" i="1" sz="1600">
                <a:solidFill>
                  <a:srgbClr val="191B0E"/>
                </a:solidFill>
                <a:latin typeface="MingLiU"/>
                <a:ea typeface="MingLiU"/>
              </a:rPr>
              <a:t>提高可靠性：可靠性是指软件平稳运行的程度</a:t>
            </a:r>
          </a:p>
          <a:p>
            <a:pPr marL="738700" indent="-317500">
              <a:lnSpc>
                <a:spcPts val="1992"/>
              </a:lnSpc>
              <a:spcAft>
                <a:spcPts val="560"/>
              </a:spcAft>
            </a:pPr>
            <a:r>
              <a:rPr lang="zh-TW" i="1" sz="1600">
                <a:solidFill>
                  <a:srgbClr val="191B0E"/>
                </a:solidFill>
                <a:latin typeface="Arial"/>
                <a:ea typeface="Arial"/>
              </a:rPr>
              <a:t>- </a:t>
            </a:r>
            <a:r>
              <a:rPr lang="zh-TW" i="1" sz="1600">
                <a:solidFill>
                  <a:srgbClr val="191B0E"/>
                </a:solidFill>
                <a:latin typeface="MingLiU"/>
                <a:ea typeface="MingLiU"/>
              </a:rPr>
              <a:t>降低支持费用：好的文档能够通过恰当的解释和引导帮助用户克服困难,尽 可能预防这种情况发生</a:t>
            </a:r>
          </a:p>
          <a:p>
            <a:pPr marL="294200" indent="-330200">
              <a:lnSpc>
                <a:spcPts val="1944"/>
              </a:lnSpc>
              <a:spcAft>
                <a:spcPts val="560"/>
              </a:spcAft>
            </a:pPr>
            <a:r>
              <a:rPr lang="en-US" i="1" sz="1600">
                <a:solidFill>
                  <a:srgbClr val="191B0E"/>
                </a:solidFill>
                <a:latin typeface="Arial"/>
              </a:rPr>
              <a:t>■</a:t>
            </a:r>
            <a:r>
              <a:rPr lang="en-US" sz="1500">
                <a:solidFill>
                  <a:srgbClr val="191B0E"/>
                </a:solidFill>
                <a:latin typeface="MingLiU"/>
              </a:rPr>
              <a:t> </a:t>
            </a:r>
            <a:r>
              <a:rPr lang="zh-TW" sz="1500">
                <a:solidFill>
                  <a:srgbClr val="191B0E"/>
                </a:solidFill>
                <a:latin typeface="MingLiU"/>
                <a:ea typeface="MingLiU"/>
              </a:rPr>
              <a:t>文档测试：针对系统提交给用户的文档进行验证，目标是验证软件文档是否正确 记录系统的开发全过程的技术细节。通过文档测试可以改进系统的可用性、可靠 性、可维护性和安装性</a:t>
            </a:r>
          </a:p>
          <a:p>
            <a:pPr indent="0">
              <a:lnSpc>
                <a:spcPts val="1992"/>
              </a:lnSpc>
            </a:pPr>
            <a:r>
              <a:rPr lang="en-US" sz="1600">
                <a:solidFill>
                  <a:srgbClr val="191B0E"/>
                </a:solidFill>
                <a:latin typeface="Arial"/>
              </a:rPr>
              <a:t>■</a:t>
            </a:r>
            <a:r>
              <a:rPr lang="zh-TW" sz="1500">
                <a:solidFill>
                  <a:srgbClr val="191B0E"/>
                </a:solidFill>
                <a:latin typeface="MingLiU"/>
                <a:ea typeface="MingLiU"/>
              </a:rPr>
              <a:t>软件文档的分类如下表所示：</a:t>
            </a:r>
          </a:p>
        </p:txBody>
      </p:sp>
      <p:graphicFrame>
        <p:nvGraphicFramePr>
          <p:cNvPr id="4" name=""/>
          <p:cNvGraphicFramePr>
            <a:graphicFrameLocks noGrp="1"/>
          </p:cNvGraphicFramePr>
          <p:nvPr/>
        </p:nvGraphicFramePr>
        <p:xfrm>
          <a:off x="3675888" y="5788152"/>
          <a:ext cx="6486144" cy="923544"/>
        </p:xfrm>
        <a:graphic>
          <a:graphicData uri="http://schemas.openxmlformats.org/drawingml/2006/table">
            <a:tbl>
              <a:tblPr/>
              <a:tblGrid>
                <a:gridCol w="1444752"/>
                <a:gridCol w="2947416"/>
                <a:gridCol w="2093976"/>
              </a:tblGrid>
              <a:tr h="271272">
                <a:tc>
                  <a:txBody>
                    <a:bodyPr lIns="0" tIns="0" rIns="0" bIns="0">
                      <a:noAutofit/>
                    </a:bodyPr>
                    <a:p>
                      <a:pPr algn="ctr" indent="0"/>
                      <a:r>
                        <a:rPr lang="zh-TW" sz="1100">
                          <a:latin typeface="MingLiU"/>
                          <a:ea typeface="MingLiU"/>
                        </a:rPr>
                        <a:t>用户文档</a:t>
                      </a:r>
                    </a:p>
                  </a:txBody>
                  <a:tcPr marL="0" marR="0" marT="0" marB="0" anchor="b">
                    <a:solidFill>
                      <a:srgbClr val="DADAD0"/>
                    </a:solidFill>
                  </a:tcPr>
                </a:tc>
                <a:tc>
                  <a:txBody>
                    <a:bodyPr lIns="0" tIns="0" rIns="0" bIns="0">
                      <a:noAutofit/>
                    </a:bodyPr>
                    <a:p>
                      <a:pPr algn="ctr" indent="0"/>
                      <a:r>
                        <a:rPr lang="zh-TW" sz="1100">
                          <a:latin typeface="MingLiU"/>
                          <a:ea typeface="MingLiU"/>
                        </a:rPr>
                        <a:t>开发文档</a:t>
                      </a:r>
                    </a:p>
                  </a:txBody>
                  <a:tcPr marL="0" marR="0" marT="0" marB="0" anchor="b">
                    <a:solidFill>
                      <a:srgbClr val="DADAD0"/>
                    </a:solidFill>
                  </a:tcPr>
                </a:tc>
                <a:tc>
                  <a:txBody>
                    <a:bodyPr lIns="0" tIns="0" rIns="0" bIns="0">
                      <a:noAutofit/>
                    </a:bodyPr>
                    <a:p>
                      <a:pPr algn="ctr" indent="0"/>
                      <a:r>
                        <a:rPr lang="zh-TW" sz="1100">
                          <a:latin typeface="MingLiU"/>
                          <a:ea typeface="MingLiU"/>
                        </a:rPr>
                        <a:t>管理文档</a:t>
                      </a:r>
                    </a:p>
                  </a:txBody>
                  <a:tcPr marL="0" marR="0" marT="0" marB="0" anchor="b">
                    <a:solidFill>
                      <a:srgbClr val="DADAD0"/>
                    </a:solidFill>
                  </a:tcPr>
                </a:tc>
              </a:tr>
              <a:tr h="652272">
                <a:tc>
                  <a:txBody>
                    <a:bodyPr lIns="0" tIns="0" rIns="0" bIns="0">
                      <a:noAutofit/>
                    </a:bodyPr>
                    <a:p>
                      <a:pPr indent="469900">
                        <a:lnSpc>
                          <a:spcPts val="1440"/>
                        </a:lnSpc>
                      </a:pPr>
                      <a:r>
                        <a:rPr lang="zh-TW" sz="1100">
                          <a:latin typeface="MingLiU"/>
                          <a:ea typeface="MingLiU"/>
                        </a:rPr>
                        <a:t>用户手册、 操作手册、维护修 改建议</a:t>
                      </a:r>
                    </a:p>
                  </a:txBody>
                  <a:tcPr marL="0" marR="0" marT="0" marB="0" anchor="b">
                    <a:solidFill>
                      <a:srgbClr val="DADAD0"/>
                    </a:solidFill>
                  </a:tcPr>
                </a:tc>
                <a:tc>
                  <a:txBody>
                    <a:bodyPr lIns="0" tIns="0" rIns="0" bIns="0">
                      <a:noAutofit/>
                    </a:bodyPr>
                    <a:p>
                      <a:pPr algn="just" indent="393700">
                        <a:lnSpc>
                          <a:spcPts val="1488"/>
                        </a:lnSpc>
                      </a:pPr>
                      <a:r>
                        <a:rPr lang="zh-TW" sz="1100">
                          <a:latin typeface="MingLiU"/>
                          <a:ea typeface="MingLiU"/>
                        </a:rPr>
                        <a:t>软件需求说明书、数据库设计说明 书、概要设计说明书、详细设计说明书、 可行性研究报告</a:t>
                      </a:r>
                    </a:p>
                  </a:txBody>
                  <a:tcPr marL="0" marR="0" marT="0" marB="0" anchor="b">
                    <a:solidFill>
                      <a:srgbClr val="DADAD0"/>
                    </a:solidFill>
                  </a:tcPr>
                </a:tc>
                <a:tc>
                  <a:txBody>
                    <a:bodyPr lIns="0" tIns="0" rIns="0" bIns="0">
                      <a:noAutofit/>
                    </a:bodyPr>
                    <a:p>
                      <a:pPr indent="393700">
                        <a:lnSpc>
                          <a:spcPts val="1488"/>
                        </a:lnSpc>
                      </a:pPr>
                      <a:r>
                        <a:rPr lang="zh-TW" sz="1100">
                          <a:latin typeface="MingLiU"/>
                          <a:ea typeface="MingLiU"/>
                        </a:rPr>
                        <a:t>项目开发计划、测试计 划、测试报告、开发进度月 报、开发总结报告</a:t>
                      </a:r>
                    </a:p>
                  </a:txBody>
                  <a:tcPr marL="0" marR="0" marT="0" marB="0" anchor="b">
                    <a:solidFill>
                      <a:srgbClr val="DADAD0"/>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126.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77112" y="1426464"/>
            <a:ext cx="4142232" cy="4632960"/>
          </a:xfrm>
          <a:prstGeom prst="rect">
            <a:avLst/>
          </a:prstGeom>
          <a:solidFill>
            <a:srgbClr val="FFFFFF"/>
          </a:solidFill>
        </p:spPr>
        <p:txBody>
          <a:bodyPr lIns="0" tIns="0" rIns="0" bIns="0">
            <a:noAutofit/>
          </a:bodyPr>
          <a:p>
            <a:pPr indent="0">
              <a:spcAft>
                <a:spcPts val="420"/>
              </a:spcAft>
            </a:pPr>
            <a:r>
              <a:rPr lang="zh-TW" sz="3200">
                <a:solidFill>
                  <a:srgbClr val="191B0E"/>
                </a:solidFill>
                <a:latin typeface="MingLiU"/>
                <a:ea typeface="MingLiU"/>
              </a:rPr>
              <a:t>用户文档测试的内容</a:t>
            </a:r>
          </a:p>
          <a:p>
            <a:pPr indent="0">
              <a:spcAft>
                <a:spcPts val="420"/>
              </a:spcAft>
            </a:pPr>
            <a:r>
              <a:rPr lang="en-US" sz="1100">
                <a:solidFill>
                  <a:srgbClr val="191B0E"/>
                </a:solidFill>
                <a:latin typeface="Arial"/>
              </a:rPr>
              <a:t>■  </a:t>
            </a:r>
            <a:r>
              <a:rPr lang="zh-TW" sz="1000">
                <a:solidFill>
                  <a:srgbClr val="191B0E"/>
                </a:solidFill>
                <a:latin typeface="MingLiU"/>
                <a:ea typeface="MingLiU"/>
              </a:rPr>
              <a:t>用户文档测试的内容</a:t>
            </a:r>
          </a:p>
          <a:p>
            <a:pPr indent="0">
              <a:spcAft>
                <a:spcPts val="420"/>
              </a:spcAft>
            </a:pPr>
            <a:r>
              <a:rPr lang="en-US" sz="1100">
                <a:solidFill>
                  <a:srgbClr val="191B0E"/>
                </a:solidFill>
                <a:latin typeface="Arial"/>
              </a:rPr>
              <a:t>■ </a:t>
            </a:r>
            <a:r>
              <a:rPr lang="zh-TW" i="1" sz="800">
                <a:solidFill>
                  <a:srgbClr val="191B0E"/>
                </a:solidFill>
                <a:latin typeface="MingLiU"/>
                <a:ea typeface="MingLiU"/>
              </a:rPr>
              <a:t>把用户文档作为测试用例选择依据</a:t>
            </a:r>
          </a:p>
          <a:p>
            <a:pPr indent="0">
              <a:spcAft>
                <a:spcPts val="420"/>
              </a:spcAft>
            </a:pPr>
            <a:r>
              <a:rPr lang="en-US" i="1" sz="1100">
                <a:solidFill>
                  <a:srgbClr val="191B0E"/>
                </a:solidFill>
                <a:latin typeface="Arial"/>
              </a:rPr>
              <a:t>■  </a:t>
            </a:r>
            <a:r>
              <a:rPr lang="zh-TW" i="1" sz="800">
                <a:solidFill>
                  <a:srgbClr val="191B0E"/>
                </a:solidFill>
                <a:latin typeface="MingLiU"/>
                <a:ea typeface="MingLiU"/>
              </a:rPr>
              <a:t>确切的按照、文档所描述的方法使用系统</a:t>
            </a:r>
          </a:p>
          <a:p>
            <a:pPr indent="0">
              <a:spcAft>
                <a:spcPts val="420"/>
              </a:spcAft>
            </a:pPr>
            <a:r>
              <a:rPr lang="en-US" i="1" sz="1100">
                <a:solidFill>
                  <a:srgbClr val="191B0E"/>
                </a:solidFill>
                <a:latin typeface="Arial"/>
              </a:rPr>
              <a:t>■  </a:t>
            </a:r>
            <a:r>
              <a:rPr lang="zh-TW" i="1" sz="800">
                <a:solidFill>
                  <a:srgbClr val="191B0E"/>
                </a:solidFill>
                <a:latin typeface="MingLiU"/>
                <a:ea typeface="MingLiU"/>
              </a:rPr>
              <a:t>测试每个提示和建议,检查每条陈述</a:t>
            </a:r>
          </a:p>
          <a:p>
            <a:pPr indent="0">
              <a:spcAft>
                <a:spcPts val="420"/>
              </a:spcAft>
            </a:pPr>
            <a:r>
              <a:rPr lang="en-US" i="1" sz="1100">
                <a:solidFill>
                  <a:srgbClr val="191B0E"/>
                </a:solidFill>
                <a:latin typeface="Arial"/>
              </a:rPr>
              <a:t>■  </a:t>
            </a:r>
            <a:r>
              <a:rPr lang="zh-TW" i="1" sz="800">
                <a:solidFill>
                  <a:srgbClr val="191B0E"/>
                </a:solidFill>
                <a:latin typeface="MingLiU"/>
                <a:ea typeface="MingLiU"/>
              </a:rPr>
              <a:t>查找容易误导用户的内容</a:t>
            </a:r>
          </a:p>
          <a:p>
            <a:pPr indent="0">
              <a:spcAft>
                <a:spcPts val="420"/>
              </a:spcAft>
            </a:pPr>
            <a:r>
              <a:rPr lang="en-US" i="1" sz="1100">
                <a:solidFill>
                  <a:srgbClr val="191B0E"/>
                </a:solidFill>
                <a:latin typeface="Arial"/>
              </a:rPr>
              <a:t>■ </a:t>
            </a:r>
            <a:r>
              <a:rPr lang="zh-TW" i="1" sz="800">
                <a:solidFill>
                  <a:srgbClr val="191B0E"/>
                </a:solidFill>
                <a:latin typeface="MingLiU"/>
                <a:ea typeface="MingLiU"/>
              </a:rPr>
              <a:t>把缺陷并入缺陷跟踪库</a:t>
            </a:r>
          </a:p>
          <a:p>
            <a:pPr indent="0">
              <a:spcAft>
                <a:spcPts val="420"/>
              </a:spcAft>
            </a:pPr>
            <a:r>
              <a:rPr lang="en-US" i="1" sz="1100">
                <a:solidFill>
                  <a:srgbClr val="191B0E"/>
                </a:solidFill>
                <a:latin typeface="Arial"/>
              </a:rPr>
              <a:t>■  </a:t>
            </a:r>
            <a:r>
              <a:rPr lang="zh-TW" i="1" sz="800">
                <a:solidFill>
                  <a:srgbClr val="191B0E"/>
                </a:solidFill>
                <a:latin typeface="MingLiU"/>
                <a:ea typeface="MingLiU"/>
              </a:rPr>
              <a:t>测试每个在线帮助超链接</a:t>
            </a:r>
          </a:p>
          <a:p>
            <a:pPr indent="0">
              <a:spcAft>
                <a:spcPts val="420"/>
              </a:spcAft>
            </a:pPr>
            <a:r>
              <a:rPr lang="en-US" i="1" sz="1100">
                <a:solidFill>
                  <a:srgbClr val="191B0E"/>
                </a:solidFill>
                <a:latin typeface="Arial"/>
              </a:rPr>
              <a:t>■  </a:t>
            </a:r>
            <a:r>
              <a:rPr lang="zh-TW" i="1" sz="800">
                <a:solidFill>
                  <a:srgbClr val="191B0E"/>
                </a:solidFill>
                <a:latin typeface="MingLiU"/>
                <a:ea typeface="MingLiU"/>
              </a:rPr>
              <a:t>测试每条语句,不要想当然</a:t>
            </a:r>
          </a:p>
          <a:p>
            <a:pPr indent="0">
              <a:spcAft>
                <a:spcPts val="420"/>
              </a:spcAft>
            </a:pPr>
            <a:r>
              <a:rPr lang="en-US" sz="1100">
                <a:solidFill>
                  <a:srgbClr val="191B0E"/>
                </a:solidFill>
                <a:latin typeface="Arial"/>
              </a:rPr>
              <a:t>■  </a:t>
            </a:r>
            <a:r>
              <a:rPr lang="zh-TW" i="1" sz="800">
                <a:solidFill>
                  <a:srgbClr val="191B0E"/>
                </a:solidFill>
                <a:latin typeface="MingLiU"/>
                <a:ea typeface="MingLiU"/>
              </a:rPr>
              <a:t>表现的像一个技术编辑而不是一个被动的评审者</a:t>
            </a:r>
          </a:p>
          <a:p>
            <a:pPr indent="0">
              <a:spcAft>
                <a:spcPts val="420"/>
              </a:spcAft>
            </a:pPr>
            <a:r>
              <a:rPr lang="en-US" i="1" sz="1100">
                <a:solidFill>
                  <a:srgbClr val="191B0E"/>
                </a:solidFill>
                <a:latin typeface="Arial"/>
              </a:rPr>
              <a:t>■  </a:t>
            </a:r>
            <a:r>
              <a:rPr lang="zh-TW" i="1" sz="800">
                <a:solidFill>
                  <a:srgbClr val="191B0E"/>
                </a:solidFill>
                <a:latin typeface="MingLiU"/>
                <a:ea typeface="MingLiU"/>
              </a:rPr>
              <a:t>首先对整个文档进行一般的评审,然后进行一个详细的评审</a:t>
            </a:r>
          </a:p>
          <a:p>
            <a:pPr indent="0">
              <a:spcAft>
                <a:spcPts val="420"/>
              </a:spcAft>
            </a:pPr>
            <a:r>
              <a:rPr lang="en-US" i="1" sz="1100">
                <a:solidFill>
                  <a:srgbClr val="191B0E"/>
                </a:solidFill>
                <a:latin typeface="Arial"/>
              </a:rPr>
              <a:t>■  </a:t>
            </a:r>
            <a:r>
              <a:rPr lang="zh-TW" i="1" sz="800">
                <a:solidFill>
                  <a:srgbClr val="191B0E"/>
                </a:solidFill>
                <a:latin typeface="MingLiU"/>
                <a:ea typeface="MingLiU"/>
              </a:rPr>
              <a:t>检查所有的错误信息</a:t>
            </a:r>
          </a:p>
          <a:p>
            <a:pPr indent="0">
              <a:spcAft>
                <a:spcPts val="420"/>
              </a:spcAft>
            </a:pPr>
            <a:r>
              <a:rPr lang="en-US" i="1" sz="1100">
                <a:solidFill>
                  <a:srgbClr val="191B0E"/>
                </a:solidFill>
                <a:latin typeface="Arial"/>
              </a:rPr>
              <a:t>■  </a:t>
            </a:r>
            <a:r>
              <a:rPr lang="zh-TW" i="1" sz="800">
                <a:solidFill>
                  <a:srgbClr val="191B0E"/>
                </a:solidFill>
                <a:latin typeface="MingLiU"/>
                <a:ea typeface="MingLiU"/>
              </a:rPr>
              <a:t>测试文档中提供的每个样例</a:t>
            </a:r>
          </a:p>
          <a:p>
            <a:pPr indent="0">
              <a:spcAft>
                <a:spcPts val="420"/>
              </a:spcAft>
            </a:pPr>
            <a:r>
              <a:rPr lang="en-US" i="1" sz="1100">
                <a:solidFill>
                  <a:srgbClr val="191B0E"/>
                </a:solidFill>
                <a:latin typeface="Arial"/>
              </a:rPr>
              <a:t>■  </a:t>
            </a:r>
            <a:r>
              <a:rPr lang="zh-TW" i="1" sz="800">
                <a:solidFill>
                  <a:srgbClr val="191B0E"/>
                </a:solidFill>
                <a:latin typeface="MingLiU"/>
                <a:ea typeface="MingLiU"/>
              </a:rPr>
              <a:t>保证所有索引的入口有文档文本</a:t>
            </a:r>
          </a:p>
          <a:p>
            <a:pPr indent="0">
              <a:spcAft>
                <a:spcPts val="420"/>
              </a:spcAft>
            </a:pPr>
            <a:r>
              <a:rPr lang="en-US" i="1" sz="1100">
                <a:solidFill>
                  <a:srgbClr val="191B0E"/>
                </a:solidFill>
                <a:latin typeface="Arial"/>
              </a:rPr>
              <a:t>■ </a:t>
            </a:r>
            <a:r>
              <a:rPr lang="zh-TW" i="1" sz="800">
                <a:solidFill>
                  <a:srgbClr val="191B0E"/>
                </a:solidFill>
                <a:latin typeface="MingLiU"/>
                <a:ea typeface="MingLiU"/>
              </a:rPr>
              <a:t>保证文档覆盖所有关键用户功能</a:t>
            </a:r>
          </a:p>
          <a:p>
            <a:pPr indent="0">
              <a:spcAft>
                <a:spcPts val="420"/>
              </a:spcAft>
            </a:pPr>
            <a:r>
              <a:rPr lang="en-US" i="1" sz="1100">
                <a:solidFill>
                  <a:srgbClr val="191B0E"/>
                </a:solidFill>
                <a:latin typeface="Arial"/>
              </a:rPr>
              <a:t>■  </a:t>
            </a:r>
            <a:r>
              <a:rPr lang="zh-TW" i="1" sz="800">
                <a:solidFill>
                  <a:srgbClr val="191B0E"/>
                </a:solidFill>
                <a:latin typeface="MingLiU"/>
                <a:ea typeface="MingLiU"/>
              </a:rPr>
              <a:t>保证阅读类型不是太技术化</a:t>
            </a:r>
          </a:p>
          <a:p>
            <a:pPr indent="0"/>
            <a:r>
              <a:rPr lang="en-US" i="1" sz="1100">
                <a:solidFill>
                  <a:srgbClr val="191B0E"/>
                </a:solidFill>
                <a:latin typeface="Arial"/>
              </a:rPr>
              <a:t>■  </a:t>
            </a:r>
            <a:r>
              <a:rPr lang="zh-TW" i="1" sz="800">
                <a:solidFill>
                  <a:srgbClr val="191B0E"/>
                </a:solidFill>
                <a:latin typeface="MingLiU"/>
                <a:ea typeface="MingLiU"/>
              </a:rPr>
              <a:t>寻找相对比较弱的区域，这些区域需要更多的解释</a:t>
            </a:r>
          </a:p>
        </p:txBody>
      </p:sp>
    </p:spTree>
  </p:cSld>
  <p:clrMapOvr>
    <a:overrideClrMapping bg1="lt1" tx1="dk1" bg2="lt2" tx2="dk2" accent1="accent1" accent2="accent2" accent3="accent3" accent4="accent4" accent5="accent5" accent6="accent6" hlink="hlink" folHlink="folHlink"/>
  </p:clrMapOvr>
</p:sld>
</file>

<file path=ppt/slides/slide127.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0160" y="1426464"/>
            <a:ext cx="4876800" cy="4791456"/>
          </a:xfrm>
          <a:prstGeom prst="rect">
            <a:avLst/>
          </a:prstGeom>
          <a:solidFill>
            <a:srgbClr val="FFFFFF"/>
          </a:solidFill>
        </p:spPr>
        <p:txBody>
          <a:bodyPr lIns="0" tIns="0" rIns="0" bIns="0">
            <a:noAutofit/>
          </a:bodyPr>
          <a:p>
            <a:pPr indent="0">
              <a:spcAft>
                <a:spcPts val="350"/>
              </a:spcAft>
            </a:pPr>
            <a:r>
              <a:rPr lang="zh-TW" sz="3200">
                <a:solidFill>
                  <a:srgbClr val="191B0E"/>
                </a:solidFill>
                <a:latin typeface="MingLiU"/>
                <a:ea typeface="MingLiU"/>
              </a:rPr>
              <a:t>开发文档测试的内容</a:t>
            </a:r>
          </a:p>
          <a:p>
            <a:pPr indent="0">
              <a:spcAft>
                <a:spcPts val="350"/>
              </a:spcAft>
            </a:pPr>
            <a:r>
              <a:rPr lang="en-US" sz="1100">
                <a:solidFill>
                  <a:srgbClr val="191B0E"/>
                </a:solidFill>
                <a:latin typeface="Arial"/>
              </a:rPr>
              <a:t>■ </a:t>
            </a:r>
            <a:r>
              <a:rPr lang="zh-TW" sz="1100">
                <a:solidFill>
                  <a:srgbClr val="191B0E"/>
                </a:solidFill>
                <a:latin typeface="MingLiU"/>
                <a:ea typeface="MingLiU"/>
              </a:rPr>
              <a:t>系统定义的目标是否与用户的要求一致</a:t>
            </a:r>
          </a:p>
          <a:p>
            <a:pPr indent="0">
              <a:spcAft>
                <a:spcPts val="350"/>
              </a:spcAft>
            </a:pPr>
            <a:r>
              <a:rPr lang="en-US" sz="1100">
                <a:solidFill>
                  <a:srgbClr val="191B0E"/>
                </a:solidFill>
                <a:latin typeface="Arial"/>
              </a:rPr>
              <a:t>■ </a:t>
            </a:r>
            <a:r>
              <a:rPr lang="zh-TW" sz="1100">
                <a:solidFill>
                  <a:srgbClr val="191B0E"/>
                </a:solidFill>
                <a:latin typeface="MingLiU"/>
                <a:ea typeface="MingLiU"/>
              </a:rPr>
              <a:t>系统需求分析阶段提供的文档资料是否齐全</a:t>
            </a:r>
          </a:p>
          <a:p>
            <a:pPr indent="0">
              <a:spcAft>
                <a:spcPts val="350"/>
              </a:spcAft>
            </a:pPr>
            <a:r>
              <a:rPr lang="en-US" sz="1100">
                <a:solidFill>
                  <a:srgbClr val="191B0E"/>
                </a:solidFill>
                <a:latin typeface="Arial"/>
              </a:rPr>
              <a:t>■ </a:t>
            </a:r>
            <a:r>
              <a:rPr lang="zh-TW" sz="1100">
                <a:solidFill>
                  <a:srgbClr val="191B0E"/>
                </a:solidFill>
                <a:latin typeface="MingLiU"/>
                <a:ea typeface="MingLiU"/>
              </a:rPr>
              <a:t>文档中的所有描述是否完整、清晰，准确地反映用户要求</a:t>
            </a:r>
          </a:p>
          <a:p>
            <a:pPr indent="0">
              <a:spcAft>
                <a:spcPts val="350"/>
              </a:spcAft>
            </a:pPr>
            <a:r>
              <a:rPr lang="en-US" sz="1100">
                <a:solidFill>
                  <a:srgbClr val="191B0E"/>
                </a:solidFill>
                <a:latin typeface="Arial"/>
              </a:rPr>
              <a:t>■ </a:t>
            </a:r>
            <a:r>
              <a:rPr lang="zh-TW" sz="1100">
                <a:solidFill>
                  <a:srgbClr val="191B0E"/>
                </a:solidFill>
                <a:latin typeface="MingLiU"/>
                <a:ea typeface="MingLiU"/>
              </a:rPr>
              <a:t>与所有其他系统成份的重要接口是否都已经描述</a:t>
            </a:r>
          </a:p>
          <a:p>
            <a:pPr indent="0">
              <a:spcAft>
                <a:spcPts val="350"/>
              </a:spcAft>
            </a:pPr>
            <a:r>
              <a:rPr lang="en-US" sz="1100">
                <a:solidFill>
                  <a:srgbClr val="191B0E"/>
                </a:solidFill>
                <a:latin typeface="Arial"/>
              </a:rPr>
              <a:t>■ </a:t>
            </a:r>
            <a:r>
              <a:rPr lang="zh-TW" sz="1100">
                <a:solidFill>
                  <a:srgbClr val="191B0E"/>
                </a:solidFill>
                <a:latin typeface="MingLiU"/>
                <a:ea typeface="MingLiU"/>
              </a:rPr>
              <a:t>被开发项目的数据流与数据结构是否足够、确定</a:t>
            </a:r>
          </a:p>
          <a:p>
            <a:pPr indent="0">
              <a:spcAft>
                <a:spcPts val="350"/>
              </a:spcAft>
            </a:pPr>
            <a:r>
              <a:rPr lang="en-US" sz="1100">
                <a:solidFill>
                  <a:srgbClr val="191B0E"/>
                </a:solidFill>
                <a:latin typeface="Arial"/>
              </a:rPr>
              <a:t>■ </a:t>
            </a:r>
            <a:r>
              <a:rPr lang="zh-TW" sz="1100">
                <a:solidFill>
                  <a:srgbClr val="191B0E"/>
                </a:solidFill>
                <a:latin typeface="MingLiU"/>
                <a:ea typeface="MingLiU"/>
              </a:rPr>
              <a:t>所有图表是否清楚，在不补充说明时能否理解</a:t>
            </a:r>
          </a:p>
          <a:p>
            <a:pPr indent="0">
              <a:spcAft>
                <a:spcPts val="350"/>
              </a:spcAft>
            </a:pPr>
            <a:r>
              <a:rPr lang="en-US" sz="1100">
                <a:solidFill>
                  <a:srgbClr val="191B0E"/>
                </a:solidFill>
                <a:latin typeface="Arial"/>
              </a:rPr>
              <a:t>■ </a:t>
            </a:r>
            <a:r>
              <a:rPr lang="zh-TW" sz="1100">
                <a:solidFill>
                  <a:srgbClr val="191B0E"/>
                </a:solidFill>
                <a:latin typeface="MingLiU"/>
                <a:ea typeface="MingLiU"/>
              </a:rPr>
              <a:t>主要功能是否已包括在规定的软件范围之内，是否都己充分说明</a:t>
            </a:r>
          </a:p>
          <a:p>
            <a:pPr indent="0">
              <a:spcAft>
                <a:spcPts val="350"/>
              </a:spcAft>
            </a:pPr>
            <a:r>
              <a:rPr lang="en-US" sz="1100">
                <a:solidFill>
                  <a:srgbClr val="191B0E"/>
                </a:solidFill>
                <a:latin typeface="Arial"/>
              </a:rPr>
              <a:t>■ </a:t>
            </a:r>
            <a:r>
              <a:rPr lang="zh-TW" sz="1100">
                <a:solidFill>
                  <a:srgbClr val="191B0E"/>
                </a:solidFill>
                <a:latin typeface="MingLiU"/>
                <a:ea typeface="MingLiU"/>
              </a:rPr>
              <a:t>软件的行为和它必须处理的信息、必须完成的功能是否一致</a:t>
            </a:r>
          </a:p>
          <a:p>
            <a:pPr indent="0">
              <a:spcAft>
                <a:spcPts val="350"/>
              </a:spcAft>
            </a:pPr>
            <a:r>
              <a:rPr lang="en-US" sz="1100">
                <a:solidFill>
                  <a:srgbClr val="191B0E"/>
                </a:solidFill>
                <a:latin typeface="Arial"/>
              </a:rPr>
              <a:t>■ </a:t>
            </a:r>
            <a:r>
              <a:rPr lang="zh-TW" sz="1100">
                <a:solidFill>
                  <a:srgbClr val="191B0E"/>
                </a:solidFill>
                <a:latin typeface="MingLiU"/>
                <a:ea typeface="MingLiU"/>
              </a:rPr>
              <a:t>设计的约束条件或限制条件是否符合实际</a:t>
            </a:r>
          </a:p>
          <a:p>
            <a:pPr indent="0">
              <a:spcAft>
                <a:spcPts val="350"/>
              </a:spcAft>
            </a:pPr>
            <a:r>
              <a:rPr lang="en-US" sz="1100">
                <a:solidFill>
                  <a:srgbClr val="191B0E"/>
                </a:solidFill>
                <a:latin typeface="Arial"/>
              </a:rPr>
              <a:t>■ </a:t>
            </a:r>
            <a:r>
              <a:rPr lang="zh-TW" sz="1100">
                <a:solidFill>
                  <a:srgbClr val="191B0E"/>
                </a:solidFill>
                <a:latin typeface="MingLiU"/>
                <a:ea typeface="MingLiU"/>
              </a:rPr>
              <a:t>是否考虑了开发的技术风险</a:t>
            </a:r>
          </a:p>
          <a:p>
            <a:pPr indent="0">
              <a:spcAft>
                <a:spcPts val="350"/>
              </a:spcAft>
            </a:pPr>
            <a:r>
              <a:rPr lang="en-US" sz="1100">
                <a:solidFill>
                  <a:srgbClr val="191B0E"/>
                </a:solidFill>
                <a:latin typeface="Arial"/>
              </a:rPr>
              <a:t>■ </a:t>
            </a:r>
            <a:r>
              <a:rPr lang="zh-TW" sz="1100">
                <a:solidFill>
                  <a:srgbClr val="191B0E"/>
                </a:solidFill>
                <a:latin typeface="MingLiU"/>
                <a:ea typeface="MingLiU"/>
              </a:rPr>
              <a:t>是否考虑过软件需求的其他方案</a:t>
            </a:r>
          </a:p>
          <a:p>
            <a:pPr indent="0">
              <a:spcAft>
                <a:spcPts val="350"/>
              </a:spcAft>
            </a:pPr>
            <a:r>
              <a:rPr lang="en-US" sz="1100">
                <a:solidFill>
                  <a:srgbClr val="191B0E"/>
                </a:solidFill>
                <a:latin typeface="Arial"/>
              </a:rPr>
              <a:t>■ </a:t>
            </a:r>
            <a:r>
              <a:rPr lang="zh-TW" sz="1100">
                <a:solidFill>
                  <a:srgbClr val="191B0E"/>
                </a:solidFill>
                <a:latin typeface="MingLiU"/>
                <a:ea typeface="MingLiU"/>
              </a:rPr>
              <a:t>是否考虑过将来可能会提出的软件需求</a:t>
            </a:r>
          </a:p>
          <a:p>
            <a:pPr indent="0">
              <a:spcAft>
                <a:spcPts val="350"/>
              </a:spcAft>
            </a:pPr>
            <a:r>
              <a:rPr lang="en-US" sz="1100">
                <a:solidFill>
                  <a:srgbClr val="191B0E"/>
                </a:solidFill>
                <a:latin typeface="Arial"/>
              </a:rPr>
              <a:t>■ </a:t>
            </a:r>
            <a:r>
              <a:rPr lang="zh-TW" sz="1100">
                <a:solidFill>
                  <a:srgbClr val="191B0E"/>
                </a:solidFill>
                <a:latin typeface="MingLiU"/>
                <a:ea typeface="MingLiU"/>
              </a:rPr>
              <a:t>是否详细制定了检验标准，它们能否对系统定义是否成功进行确认</a:t>
            </a:r>
          </a:p>
          <a:p>
            <a:pPr indent="0">
              <a:spcAft>
                <a:spcPts val="350"/>
              </a:spcAft>
            </a:pPr>
            <a:r>
              <a:rPr lang="en-US" sz="1100">
                <a:solidFill>
                  <a:srgbClr val="191B0E"/>
                </a:solidFill>
                <a:latin typeface="Arial"/>
              </a:rPr>
              <a:t>■ </a:t>
            </a:r>
            <a:r>
              <a:rPr lang="zh-TW" sz="1100">
                <a:solidFill>
                  <a:srgbClr val="191B0E"/>
                </a:solidFill>
                <a:latin typeface="MingLiU"/>
                <a:ea typeface="MingLiU"/>
              </a:rPr>
              <a:t>有没有遗漏、重复或不一致的地方</a:t>
            </a:r>
          </a:p>
          <a:p>
            <a:pPr indent="0">
              <a:spcAft>
                <a:spcPts val="350"/>
              </a:spcAft>
            </a:pPr>
            <a:r>
              <a:rPr lang="en-US" sz="1100">
                <a:solidFill>
                  <a:srgbClr val="191B0E"/>
                </a:solidFill>
                <a:latin typeface="Arial"/>
              </a:rPr>
              <a:t>■ </a:t>
            </a:r>
            <a:r>
              <a:rPr lang="zh-TW" sz="1100">
                <a:solidFill>
                  <a:srgbClr val="191B0E"/>
                </a:solidFill>
                <a:latin typeface="MingLiU"/>
                <a:ea typeface="MingLiU"/>
              </a:rPr>
              <a:t>用户是否审查了初步的用户手册或原型</a:t>
            </a:r>
          </a:p>
          <a:p>
            <a:pPr indent="0"/>
            <a:r>
              <a:rPr lang="en-US" sz="1100">
                <a:solidFill>
                  <a:srgbClr val="191B0E"/>
                </a:solidFill>
                <a:latin typeface="Arial"/>
              </a:rPr>
              <a:t>■ </a:t>
            </a:r>
            <a:r>
              <a:rPr lang="zh-TW" sz="1100">
                <a:solidFill>
                  <a:srgbClr val="191B0E"/>
                </a:solidFill>
                <a:latin typeface="MingLiU"/>
                <a:ea typeface="MingLiU"/>
              </a:rPr>
              <a:t>项目开发计划中的估算是否受到了影响</a:t>
            </a:r>
          </a:p>
        </p:txBody>
      </p:sp>
    </p:spTree>
  </p:cSld>
  <p:clrMapOvr>
    <a:overrideClrMapping bg1="lt1" tx1="dk1" bg2="lt2" tx2="dk2" accent1="accent1" accent2="accent2" accent3="accent3" accent4="accent4" accent5="accent5" accent6="accent6" hlink="hlink" folHlink="folHlink"/>
  </p:clrMapOvr>
</p:sld>
</file>

<file path=ppt/slides/slide128.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25880" y="1426464"/>
            <a:ext cx="3532632" cy="429768"/>
          </a:xfrm>
          <a:prstGeom prst="rect">
            <a:avLst/>
          </a:prstGeom>
          <a:solidFill>
            <a:srgbClr val="FFFFFF"/>
          </a:solidFill>
        </p:spPr>
        <p:txBody>
          <a:bodyPr lIns="0" tIns="0" rIns="0" bIns="0" wrap="none">
            <a:noAutofit/>
          </a:bodyPr>
          <a:p>
            <a:pPr algn="just" indent="0"/>
            <a:r>
              <a:rPr lang="zh-TW" sz="3200">
                <a:solidFill>
                  <a:srgbClr val="191B0E"/>
                </a:solidFill>
                <a:latin typeface="MingLiU"/>
                <a:ea typeface="MingLiU"/>
              </a:rPr>
              <a:t>开发文档测试包括</a:t>
            </a:r>
          </a:p>
        </p:txBody>
      </p:sp>
      <p:sp>
        <p:nvSpPr>
          <p:cNvPr id="4" name=""/>
          <p:cNvSpPr/>
          <p:nvPr/>
        </p:nvSpPr>
        <p:spPr>
          <a:xfrm>
            <a:off x="1606296" y="1959864"/>
            <a:ext cx="8549640" cy="381000"/>
          </a:xfrm>
          <a:prstGeom prst="rect">
            <a:avLst/>
          </a:prstGeom>
          <a:solidFill>
            <a:srgbClr val="FFFFFF"/>
          </a:solidFill>
        </p:spPr>
        <p:txBody>
          <a:bodyPr lIns="0" tIns="0" rIns="0" bIns="0">
            <a:noAutofit/>
          </a:bodyPr>
          <a:p>
            <a:pPr algn="just" indent="342900">
              <a:spcAft>
                <a:spcPts val="280"/>
              </a:spcAft>
            </a:pPr>
            <a:r>
              <a:rPr lang="zh-TW" sz="1100">
                <a:solidFill>
                  <a:srgbClr val="191B0E"/>
                </a:solidFill>
                <a:latin typeface="MingLiU"/>
                <a:ea typeface="MingLiU"/>
              </a:rPr>
              <a:t>接口</a:t>
            </a:r>
          </a:p>
          <a:p>
            <a:pPr indent="469900"/>
            <a:r>
              <a:rPr lang="zh-TW" sz="850">
                <a:solidFill>
                  <a:srgbClr val="191B0E"/>
                </a:solidFill>
                <a:latin typeface="MingLiU"/>
                <a:ea typeface="MingLiU"/>
              </a:rPr>
              <a:t>-  </a:t>
            </a:r>
            <a:r>
              <a:rPr lang="zh-TW" i="1" sz="850">
                <a:solidFill>
                  <a:srgbClr val="191B0E"/>
                </a:solidFill>
                <a:latin typeface="MingLiU"/>
                <a:ea typeface="MingLiU"/>
              </a:rPr>
              <a:t>分析软件各部分之间的联系,确认软件的内部接口与外部接口是否已经明确定义。模块是否满足高内聚低藕合的要求。模块作用范围是否在其控制范围之内</a:t>
            </a:r>
          </a:p>
        </p:txBody>
      </p:sp>
      <p:sp>
        <p:nvSpPr>
          <p:cNvPr id="5" name=""/>
          <p:cNvSpPr/>
          <p:nvPr/>
        </p:nvSpPr>
        <p:spPr>
          <a:xfrm>
            <a:off x="1612392" y="2447544"/>
            <a:ext cx="4373880" cy="3846576"/>
          </a:xfrm>
          <a:prstGeom prst="rect">
            <a:avLst/>
          </a:prstGeom>
          <a:solidFill>
            <a:srgbClr val="FFFFFF"/>
          </a:solidFill>
        </p:spPr>
        <p:txBody>
          <a:bodyPr lIns="0" tIns="0" rIns="0" bIns="0">
            <a:noAutofit/>
          </a:bodyPr>
          <a:p>
            <a:pPr algn="just" indent="342900"/>
            <a:r>
              <a:rPr lang="zh-TW" sz="1100">
                <a:solidFill>
                  <a:srgbClr val="191B0E"/>
                </a:solidFill>
                <a:latin typeface="MingLiU"/>
                <a:ea typeface="MingLiU"/>
              </a:rPr>
              <a:t>风险</a:t>
            </a:r>
          </a:p>
          <a:p>
            <a:pPr indent="469900">
              <a:lnSpc>
                <a:spcPts val="2232"/>
              </a:lnSpc>
            </a:pPr>
            <a:r>
              <a:rPr lang="zh-TW" sz="850">
                <a:solidFill>
                  <a:srgbClr val="191B0E"/>
                </a:solidFill>
                <a:latin typeface="MingLiU"/>
                <a:ea typeface="MingLiU"/>
              </a:rPr>
              <a:t>-  </a:t>
            </a:r>
            <a:r>
              <a:rPr lang="zh-TW" i="1" sz="950">
                <a:solidFill>
                  <a:srgbClr val="191B0E"/>
                </a:solidFill>
                <a:latin typeface="MingLiU"/>
                <a:ea typeface="MingLiU"/>
              </a:rPr>
              <a:t>确认该软件设计在现有的技术条件下和预算范围内是否能按时实现</a:t>
            </a:r>
          </a:p>
          <a:p>
            <a:pPr algn="just" indent="342900">
              <a:lnSpc>
                <a:spcPts val="2232"/>
              </a:lnSpc>
            </a:pPr>
            <a:r>
              <a:rPr lang="zh-TW" sz="1100">
                <a:solidFill>
                  <a:srgbClr val="191B0E"/>
                </a:solidFill>
                <a:latin typeface="MingLiU"/>
                <a:ea typeface="MingLiU"/>
              </a:rPr>
              <a:t>实用性</a:t>
            </a:r>
          </a:p>
          <a:p>
            <a:pPr indent="469900">
              <a:lnSpc>
                <a:spcPts val="2160"/>
              </a:lnSpc>
            </a:pPr>
            <a:r>
              <a:rPr lang="zh-TW" sz="850">
                <a:solidFill>
                  <a:srgbClr val="191B0E"/>
                </a:solidFill>
                <a:latin typeface="MingLiU"/>
                <a:ea typeface="MingLiU"/>
              </a:rPr>
              <a:t>-  </a:t>
            </a:r>
            <a:r>
              <a:rPr lang="zh-TW" i="1" sz="950">
                <a:solidFill>
                  <a:srgbClr val="191B0E"/>
                </a:solidFill>
                <a:latin typeface="MingLiU"/>
                <a:ea typeface="MingLiU"/>
              </a:rPr>
              <a:t>确认该软件设计对于需求的解决方案是否实用</a:t>
            </a:r>
          </a:p>
          <a:p>
            <a:pPr algn="just" indent="342900">
              <a:lnSpc>
                <a:spcPts val="2160"/>
              </a:lnSpc>
              <a:spcAft>
                <a:spcPts val="280"/>
              </a:spcAft>
            </a:pPr>
            <a:r>
              <a:rPr lang="zh-TW" sz="1100">
                <a:solidFill>
                  <a:srgbClr val="191B0E"/>
                </a:solidFill>
                <a:latin typeface="MingLiU"/>
                <a:ea typeface="MingLiU"/>
              </a:rPr>
              <a:t>技术清晰度</a:t>
            </a:r>
          </a:p>
          <a:p>
            <a:pPr indent="469900">
              <a:spcAft>
                <a:spcPts val="420"/>
              </a:spcAft>
            </a:pPr>
            <a:r>
              <a:rPr lang="zh-TW" sz="850">
                <a:solidFill>
                  <a:srgbClr val="191B0E"/>
                </a:solidFill>
                <a:latin typeface="MingLiU"/>
                <a:ea typeface="MingLiU"/>
              </a:rPr>
              <a:t>-  </a:t>
            </a:r>
            <a:r>
              <a:rPr lang="zh-TW" i="1" sz="950">
                <a:solidFill>
                  <a:srgbClr val="191B0E"/>
                </a:solidFill>
                <a:latin typeface="MingLiU"/>
                <a:ea typeface="MingLiU"/>
              </a:rPr>
              <a:t>确认该软件设计是否以一种易于翻译成代码的形式表达</a:t>
            </a:r>
          </a:p>
          <a:p>
            <a:pPr algn="just" indent="342900"/>
            <a:r>
              <a:rPr lang="zh-TW" sz="1100">
                <a:solidFill>
                  <a:srgbClr val="191B0E"/>
                </a:solidFill>
                <a:latin typeface="MingLiU"/>
                <a:ea typeface="MingLiU"/>
              </a:rPr>
              <a:t>可维护性</a:t>
            </a:r>
          </a:p>
          <a:p>
            <a:pPr indent="469900">
              <a:lnSpc>
                <a:spcPts val="2232"/>
              </a:lnSpc>
            </a:pPr>
            <a:r>
              <a:rPr lang="zh-TW" sz="850">
                <a:solidFill>
                  <a:srgbClr val="191B0E"/>
                </a:solidFill>
                <a:latin typeface="MingLiU"/>
                <a:ea typeface="MingLiU"/>
              </a:rPr>
              <a:t>-  </a:t>
            </a:r>
            <a:r>
              <a:rPr lang="zh-TW" i="1" sz="950">
                <a:solidFill>
                  <a:srgbClr val="191B0E"/>
                </a:solidFill>
                <a:latin typeface="MingLiU"/>
                <a:ea typeface="MingLiU"/>
              </a:rPr>
              <a:t>从软件维护角度出发,确认该软件设计是否考虑了方便未来的维护</a:t>
            </a:r>
          </a:p>
          <a:p>
            <a:pPr algn="just" indent="342900">
              <a:lnSpc>
                <a:spcPts val="2232"/>
              </a:lnSpc>
            </a:pPr>
            <a:r>
              <a:rPr lang="zh-TW" sz="1100">
                <a:solidFill>
                  <a:srgbClr val="191B0E"/>
                </a:solidFill>
                <a:latin typeface="MingLiU"/>
                <a:ea typeface="MingLiU"/>
              </a:rPr>
              <a:t>质量</a:t>
            </a:r>
          </a:p>
          <a:p>
            <a:pPr indent="469900">
              <a:lnSpc>
                <a:spcPts val="2184"/>
              </a:lnSpc>
            </a:pPr>
            <a:r>
              <a:rPr lang="zh-TW" sz="850">
                <a:solidFill>
                  <a:srgbClr val="191B0E"/>
                </a:solidFill>
                <a:latin typeface="MingLiU"/>
                <a:ea typeface="MingLiU"/>
              </a:rPr>
              <a:t>-  </a:t>
            </a:r>
            <a:r>
              <a:rPr lang="zh-TW" i="1" sz="950">
                <a:solidFill>
                  <a:srgbClr val="191B0E"/>
                </a:solidFill>
                <a:latin typeface="MingLiU"/>
                <a:ea typeface="MingLiU"/>
              </a:rPr>
              <a:t>确认该软件设计是否表现出良好的质量特征</a:t>
            </a:r>
          </a:p>
          <a:p>
            <a:pPr algn="just" indent="342900">
              <a:lnSpc>
                <a:spcPts val="2184"/>
              </a:lnSpc>
            </a:pPr>
            <a:r>
              <a:rPr lang="zh-TW" sz="1100">
                <a:solidFill>
                  <a:srgbClr val="191B0E"/>
                </a:solidFill>
                <a:latin typeface="MingLiU"/>
                <a:ea typeface="MingLiU"/>
              </a:rPr>
              <a:t>各种选择方案</a:t>
            </a:r>
          </a:p>
          <a:p>
            <a:pPr indent="469900">
              <a:lnSpc>
                <a:spcPts val="2208"/>
              </a:lnSpc>
            </a:pPr>
            <a:r>
              <a:rPr lang="zh-TW" sz="850">
                <a:solidFill>
                  <a:srgbClr val="191B0E"/>
                </a:solidFill>
                <a:latin typeface="MingLiU"/>
                <a:ea typeface="MingLiU"/>
              </a:rPr>
              <a:t>-  </a:t>
            </a:r>
            <a:r>
              <a:rPr lang="zh-TW" i="1" sz="950">
                <a:solidFill>
                  <a:srgbClr val="191B0E"/>
                </a:solidFill>
                <a:latin typeface="MingLiU"/>
                <a:ea typeface="MingLiU"/>
              </a:rPr>
              <a:t>看是否考虑过其他方案,比较各种选择方案的标准是什么</a:t>
            </a:r>
          </a:p>
          <a:p>
            <a:pPr algn="just" indent="342900">
              <a:lnSpc>
                <a:spcPts val="2208"/>
              </a:lnSpc>
            </a:pPr>
            <a:r>
              <a:rPr lang="zh-TW" sz="1100">
                <a:solidFill>
                  <a:srgbClr val="191B0E"/>
                </a:solidFill>
                <a:latin typeface="MingLiU"/>
                <a:ea typeface="MingLiU"/>
              </a:rPr>
              <a:t>限制</a:t>
            </a:r>
          </a:p>
          <a:p>
            <a:pPr indent="469900">
              <a:lnSpc>
                <a:spcPts val="2160"/>
              </a:lnSpc>
            </a:pPr>
            <a:r>
              <a:rPr lang="zh-TW" sz="850">
                <a:solidFill>
                  <a:srgbClr val="191B0E"/>
                </a:solidFill>
                <a:latin typeface="MingLiU"/>
                <a:ea typeface="MingLiU"/>
              </a:rPr>
              <a:t>-  </a:t>
            </a:r>
            <a:r>
              <a:rPr lang="zh-TW" i="1" sz="950">
                <a:solidFill>
                  <a:srgbClr val="191B0E"/>
                </a:solidFill>
                <a:latin typeface="MingLiU"/>
                <a:ea typeface="MingLiU"/>
              </a:rPr>
              <a:t>评估对该软件的限制是否实现,是否与需求一致</a:t>
            </a:r>
          </a:p>
          <a:p>
            <a:pPr algn="just" indent="342900">
              <a:lnSpc>
                <a:spcPts val="2160"/>
              </a:lnSpc>
              <a:spcAft>
                <a:spcPts val="280"/>
              </a:spcAft>
            </a:pPr>
            <a:r>
              <a:rPr lang="zh-TW" sz="1100">
                <a:solidFill>
                  <a:srgbClr val="191B0E"/>
                </a:solidFill>
                <a:latin typeface="MingLiU"/>
                <a:ea typeface="MingLiU"/>
              </a:rPr>
              <a:t>其他具体问题</a:t>
            </a:r>
          </a:p>
          <a:p>
            <a:pPr indent="469900"/>
            <a:r>
              <a:rPr lang="zh-TW" sz="850">
                <a:solidFill>
                  <a:srgbClr val="191B0E"/>
                </a:solidFill>
                <a:latin typeface="MingLiU"/>
                <a:ea typeface="MingLiU"/>
              </a:rPr>
              <a:t>-  </a:t>
            </a:r>
            <a:r>
              <a:rPr lang="zh-TW" i="1" sz="950">
                <a:solidFill>
                  <a:srgbClr val="191B0E"/>
                </a:solidFill>
                <a:latin typeface="MingLiU"/>
                <a:ea typeface="MingLiU"/>
              </a:rPr>
              <a:t>对于文档、可测试性、设计过程等进行评估</a:t>
            </a:r>
          </a:p>
        </p:txBody>
      </p:sp>
    </p:spTree>
  </p:cSld>
  <p:clrMapOvr>
    <a:overrideClrMapping bg1="lt1" tx1="dk1" bg2="lt2" tx2="dk2" accent1="accent1" accent2="accent2" accent3="accent3" accent4="accent4" accent5="accent5" accent6="accent6" hlink="hlink" folHlink="folHlink"/>
  </p:clrMapOvr>
</p:sld>
</file>

<file path=ppt/slides/slide129.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25880" y="1429512"/>
            <a:ext cx="2636520" cy="423672"/>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文档测试方法</a:t>
            </a:r>
          </a:p>
        </p:txBody>
      </p:sp>
      <p:sp>
        <p:nvSpPr>
          <p:cNvPr id="4" name=""/>
          <p:cNvSpPr/>
          <p:nvPr/>
        </p:nvSpPr>
        <p:spPr>
          <a:xfrm>
            <a:off x="1283208" y="2011680"/>
            <a:ext cx="8037576" cy="2468880"/>
          </a:xfrm>
          <a:prstGeom prst="rect">
            <a:avLst/>
          </a:prstGeom>
          <a:solidFill>
            <a:srgbClr val="FFFFFF"/>
          </a:solidFill>
        </p:spPr>
        <p:txBody>
          <a:bodyPr lIns="0" tIns="0" rIns="0" bIns="0">
            <a:noAutofit/>
          </a:bodyPr>
          <a:p>
            <a:pPr indent="0">
              <a:spcAft>
                <a:spcPts val="700"/>
              </a:spcAft>
            </a:pPr>
            <a:r>
              <a:rPr lang="en-US" sz="1600">
                <a:solidFill>
                  <a:srgbClr val="191B0E"/>
                </a:solidFill>
                <a:latin typeface="Arial"/>
              </a:rPr>
              <a:t>■</a:t>
            </a:r>
            <a:r>
              <a:rPr lang="zh-TW" i="1" sz="1600">
                <a:solidFill>
                  <a:srgbClr val="191B0E"/>
                </a:solidFill>
                <a:latin typeface="MingLiU"/>
                <a:ea typeface="MingLiU"/>
              </a:rPr>
              <a:t>文档走查</a:t>
            </a:r>
          </a:p>
          <a:p>
            <a:pPr indent="393700">
              <a:lnSpc>
                <a:spcPts val="1968"/>
              </a:lnSpc>
              <a:spcAft>
                <a:spcPts val="700"/>
              </a:spcAft>
            </a:pPr>
            <a:r>
              <a:rPr lang="en-US" sz="1400">
                <a:solidFill>
                  <a:srgbClr val="191B0E"/>
                </a:solidFill>
                <a:latin typeface="Arial"/>
              </a:rPr>
              <a:t>■ </a:t>
            </a:r>
            <a:r>
              <a:rPr lang="zh-TW" sz="1400">
                <a:solidFill>
                  <a:srgbClr val="191B0E"/>
                </a:solidFill>
                <a:latin typeface="MingLiU"/>
                <a:ea typeface="MingLiU"/>
              </a:rPr>
              <a:t>熟悉软件特性的人，通过阅读文档，来检查文档的质量</a:t>
            </a:r>
          </a:p>
          <a:p>
            <a:pPr indent="0">
              <a:spcAft>
                <a:spcPts val="700"/>
              </a:spcAft>
            </a:pPr>
            <a:r>
              <a:rPr lang="en-US" sz="1600">
                <a:solidFill>
                  <a:srgbClr val="191B0E"/>
                </a:solidFill>
                <a:latin typeface="Arial"/>
              </a:rPr>
              <a:t>■</a:t>
            </a:r>
            <a:r>
              <a:rPr lang="zh-TW" i="1" sz="1600">
                <a:solidFill>
                  <a:srgbClr val="191B0E"/>
                </a:solidFill>
                <a:latin typeface="MingLiU"/>
                <a:ea typeface="MingLiU"/>
              </a:rPr>
              <a:t>数据校对</a:t>
            </a:r>
          </a:p>
          <a:p>
            <a:pPr marL="700600" indent="-342900">
              <a:lnSpc>
                <a:spcPts val="1968"/>
              </a:lnSpc>
              <a:spcAft>
                <a:spcPts val="700"/>
              </a:spcAft>
            </a:pPr>
            <a:r>
              <a:rPr lang="en-US" i="1" sz="1400">
                <a:solidFill>
                  <a:srgbClr val="191B0E"/>
                </a:solidFill>
                <a:latin typeface="MingLiU"/>
              </a:rPr>
              <a:t>■</a:t>
            </a:r>
            <a:r>
              <a:rPr lang="en-US" sz="1400">
                <a:solidFill>
                  <a:srgbClr val="191B0E"/>
                </a:solidFill>
                <a:latin typeface="MingLiU"/>
              </a:rPr>
              <a:t> </a:t>
            </a:r>
            <a:r>
              <a:rPr lang="zh-TW" sz="1400">
                <a:solidFill>
                  <a:srgbClr val="191B0E"/>
                </a:solidFill>
                <a:latin typeface="MingLiU"/>
                <a:ea typeface="MingLiU"/>
              </a:rPr>
              <a:t>只需检查文档中数据所在部分，不必检查全部文档。数据有：边界值、程序的版本、 硬件配置、参数缺省值等</a:t>
            </a:r>
          </a:p>
          <a:p>
            <a:pPr indent="0">
              <a:spcAft>
                <a:spcPts val="700"/>
              </a:spcAft>
            </a:pPr>
            <a:r>
              <a:rPr lang="en-US" sz="1600">
                <a:solidFill>
                  <a:srgbClr val="191B0E"/>
                </a:solidFill>
                <a:latin typeface="Arial"/>
              </a:rPr>
              <a:t>■</a:t>
            </a:r>
            <a:r>
              <a:rPr lang="zh-TW" i="1" sz="1600">
                <a:solidFill>
                  <a:srgbClr val="191B0E"/>
                </a:solidFill>
                <a:latin typeface="MingLiU"/>
                <a:ea typeface="MingLiU"/>
              </a:rPr>
              <a:t>操作流程检查</a:t>
            </a:r>
          </a:p>
          <a:p>
            <a:pPr indent="393700">
              <a:lnSpc>
                <a:spcPts val="1968"/>
              </a:lnSpc>
            </a:pPr>
            <a:r>
              <a:rPr lang="en-US" i="1" sz="1400">
                <a:solidFill>
                  <a:srgbClr val="191B0E"/>
                </a:solidFill>
                <a:latin typeface="MingLiU"/>
              </a:rPr>
              <a:t>■</a:t>
            </a:r>
            <a:r>
              <a:rPr lang="en-US" sz="1400">
                <a:solidFill>
                  <a:srgbClr val="191B0E"/>
                </a:solidFill>
                <a:latin typeface="MingLiU"/>
              </a:rPr>
              <a:t> </a:t>
            </a:r>
            <a:r>
              <a:rPr lang="zh-TW" sz="1400">
                <a:solidFill>
                  <a:srgbClr val="191B0E"/>
                </a:solidFill>
                <a:latin typeface="MingLiU"/>
                <a:ea typeface="MingLiU"/>
              </a:rPr>
              <a:t>安装</a:t>
            </a:r>
            <a:r>
              <a:rPr lang="zh-TW" sz="1400">
                <a:solidFill>
                  <a:srgbClr val="191B0E"/>
                </a:solidFill>
                <a:latin typeface="Arial"/>
                <a:ea typeface="Arial"/>
              </a:rPr>
              <a:t>/</a:t>
            </a:r>
            <a:r>
              <a:rPr lang="zh-TW" sz="1400">
                <a:solidFill>
                  <a:srgbClr val="191B0E"/>
                </a:solidFill>
                <a:latin typeface="MingLiU"/>
                <a:ea typeface="MingLiU"/>
              </a:rPr>
              <a:t>卸载过程、参数配置过程、功能操作和向导功能</a:t>
            </a:r>
          </a:p>
        </p:txBody>
      </p:sp>
      <p:sp>
        <p:nvSpPr>
          <p:cNvPr id="5" name=""/>
          <p:cNvSpPr/>
          <p:nvPr/>
        </p:nvSpPr>
        <p:spPr>
          <a:xfrm>
            <a:off x="1283208" y="4654296"/>
            <a:ext cx="6489192" cy="621792"/>
          </a:xfrm>
          <a:prstGeom prst="rect">
            <a:avLst/>
          </a:prstGeom>
          <a:solidFill>
            <a:srgbClr val="FFFFFF"/>
          </a:solidFill>
        </p:spPr>
        <p:txBody>
          <a:bodyPr lIns="0" tIns="0" rIns="0" bIns="0">
            <a:noAutofit/>
          </a:bodyPr>
          <a:p>
            <a:pPr indent="0">
              <a:spcAft>
                <a:spcPts val="700"/>
              </a:spcAft>
            </a:pPr>
            <a:r>
              <a:rPr lang="en-US" sz="1600">
                <a:solidFill>
                  <a:srgbClr val="191B0E"/>
                </a:solidFill>
                <a:latin typeface="Arial"/>
              </a:rPr>
              <a:t>■ </a:t>
            </a:r>
            <a:r>
              <a:rPr lang="zh-TW" i="1" sz="1600">
                <a:solidFill>
                  <a:srgbClr val="191B0E"/>
                </a:solidFill>
                <a:latin typeface="MingLiU"/>
                <a:ea typeface="MingLiU"/>
              </a:rPr>
              <a:t>引用测试</a:t>
            </a:r>
          </a:p>
          <a:p>
            <a:pPr indent="393700"/>
            <a:r>
              <a:rPr lang="en-US" i="1" sz="1400">
                <a:solidFill>
                  <a:srgbClr val="191B0E"/>
                </a:solidFill>
                <a:latin typeface="MingLiU"/>
              </a:rPr>
              <a:t>■</a:t>
            </a:r>
            <a:r>
              <a:rPr lang="en-US" sz="1400">
                <a:solidFill>
                  <a:srgbClr val="191B0E"/>
                </a:solidFill>
                <a:latin typeface="MingLiU"/>
              </a:rPr>
              <a:t> </a:t>
            </a:r>
            <a:r>
              <a:rPr lang="zh-TW" sz="1400">
                <a:solidFill>
                  <a:srgbClr val="191B0E"/>
                </a:solidFill>
                <a:latin typeface="MingLiU"/>
                <a:ea typeface="MingLiU"/>
              </a:rPr>
              <a:t>文档之间的相互引用，如术语、图、表和示例等，是</a:t>
            </a:r>
            <a:r>
              <a:rPr lang="en-US" sz="1400">
                <a:solidFill>
                  <a:srgbClr val="191B0E"/>
                </a:solidFill>
                <a:latin typeface="Arial"/>
              </a:rPr>
              <a:t>Bug</a:t>
            </a:r>
            <a:r>
              <a:rPr lang="zh-TW" sz="1400">
                <a:solidFill>
                  <a:srgbClr val="191B0E"/>
                </a:solidFill>
                <a:latin typeface="MingLiU"/>
                <a:ea typeface="MingLiU"/>
              </a:rPr>
              <a:t>的多发处</a:t>
            </a:r>
          </a:p>
        </p:txBody>
      </p:sp>
      <p:graphicFrame>
        <p:nvGraphicFramePr>
          <p:cNvPr id="6" name=""/>
          <p:cNvGraphicFramePr>
            <a:graphicFrameLocks noGrp="1"/>
          </p:cNvGraphicFramePr>
          <p:nvPr/>
        </p:nvGraphicFramePr>
        <p:xfrm>
          <a:off x="2170176" y="5434584"/>
          <a:ext cx="7766304" cy="978408"/>
        </p:xfrm>
        <a:graphic>
          <a:graphicData uri="http://schemas.openxmlformats.org/drawingml/2006/table">
            <a:tbl>
              <a:tblPr/>
              <a:tblGrid>
                <a:gridCol w="1868424"/>
                <a:gridCol w="947928"/>
                <a:gridCol w="1182624"/>
                <a:gridCol w="1179576"/>
                <a:gridCol w="1182624"/>
                <a:gridCol w="1405128"/>
              </a:tblGrid>
              <a:tr h="329184">
                <a:tc>
                  <a:txBody>
                    <a:bodyPr lIns="0" tIns="0" rIns="0" bIns="0">
                      <a:noAutofit/>
                    </a:bodyPr>
                    <a:p>
                      <a:endParaRPr sz="1600"/>
                    </a:p>
                  </a:txBody>
                  <a:tcPr marL="0" marR="0" marT="0" marB="0">
                    <a:solidFill>
                      <a:srgbClr val="DADAD0"/>
                    </a:solidFill>
                  </a:tcPr>
                </a:tc>
                <a:tc>
                  <a:txBody>
                    <a:bodyPr lIns="0" tIns="0" rIns="0" bIns="0">
                      <a:noAutofit/>
                    </a:bodyPr>
                    <a:p>
                      <a:pPr algn="ctr" indent="0"/>
                      <a:r>
                        <a:rPr lang="zh-TW" sz="950">
                          <a:latin typeface="MingLiU"/>
                          <a:ea typeface="MingLiU"/>
                        </a:rPr>
                        <a:t>语言类错误</a:t>
                      </a:r>
                    </a:p>
                  </a:txBody>
                  <a:tcPr marL="0" marR="0" marT="0" marB="0">
                    <a:solidFill>
                      <a:srgbClr val="DADAD0"/>
                    </a:solidFill>
                  </a:tcPr>
                </a:tc>
                <a:tc>
                  <a:txBody>
                    <a:bodyPr lIns="0" tIns="0" rIns="0" bIns="0">
                      <a:noAutofit/>
                    </a:bodyPr>
                    <a:p>
                      <a:pPr algn="ctr" indent="0">
                        <a:lnSpc>
                          <a:spcPts val="1152"/>
                        </a:lnSpc>
                      </a:pPr>
                      <a:r>
                        <a:rPr lang="zh-TW" sz="950">
                          <a:latin typeface="MingLiU"/>
                          <a:ea typeface="MingLiU"/>
                        </a:rPr>
                        <a:t>版面类 错误</a:t>
                      </a:r>
                    </a:p>
                  </a:txBody>
                  <a:tcPr marL="0" marR="0" marT="0" marB="0" anchor="b">
                    <a:solidFill>
                      <a:srgbClr val="DADAD0"/>
                    </a:solidFill>
                  </a:tcPr>
                </a:tc>
                <a:tc>
                  <a:txBody>
                    <a:bodyPr lIns="0" tIns="0" rIns="0" bIns="0">
                      <a:noAutofit/>
                    </a:bodyPr>
                    <a:p>
                      <a:pPr algn="ctr" indent="0">
                        <a:lnSpc>
                          <a:spcPts val="1128"/>
                        </a:lnSpc>
                      </a:pPr>
                      <a:r>
                        <a:rPr lang="zh-TW" sz="950">
                          <a:latin typeface="MingLiU"/>
                          <a:ea typeface="MingLiU"/>
                        </a:rPr>
                        <a:t>逻辑类 错误</a:t>
                      </a:r>
                    </a:p>
                  </a:txBody>
                  <a:tcPr marL="0" marR="0" marT="0" marB="0" anchor="b">
                    <a:solidFill>
                      <a:srgbClr val="DADAD0"/>
                    </a:solidFill>
                  </a:tcPr>
                </a:tc>
                <a:tc>
                  <a:txBody>
                    <a:bodyPr lIns="0" tIns="0" rIns="0" bIns="0">
                      <a:noAutofit/>
                    </a:bodyPr>
                    <a:p>
                      <a:pPr algn="ctr" indent="0">
                        <a:lnSpc>
                          <a:spcPts val="1176"/>
                        </a:lnSpc>
                      </a:pPr>
                      <a:r>
                        <a:rPr lang="zh-TW" sz="950">
                          <a:latin typeface="MingLiU"/>
                          <a:ea typeface="MingLiU"/>
                        </a:rPr>
                        <a:t>一致性 错误</a:t>
                      </a:r>
                    </a:p>
                  </a:txBody>
                  <a:tcPr marL="0" marR="0" marT="0" marB="0" anchor="b">
                    <a:solidFill>
                      <a:srgbClr val="DADAD0"/>
                    </a:solidFill>
                  </a:tcPr>
                </a:tc>
                <a:tc>
                  <a:txBody>
                    <a:bodyPr lIns="0" tIns="0" rIns="0" bIns="0">
                      <a:noAutofit/>
                    </a:bodyPr>
                    <a:p>
                      <a:pPr algn="ctr" indent="0">
                        <a:lnSpc>
                          <a:spcPts val="1344"/>
                        </a:lnSpc>
                      </a:pPr>
                      <a:r>
                        <a:rPr lang="zh-TW" sz="950">
                          <a:latin typeface="MingLiU"/>
                          <a:ea typeface="MingLiU"/>
                        </a:rPr>
                        <a:t>联机文档 功能错误</a:t>
                      </a:r>
                    </a:p>
                  </a:txBody>
                  <a:tcPr marL="0" marR="0" marT="0" marB="0" anchor="b">
                    <a:solidFill>
                      <a:srgbClr val="DADAD0"/>
                    </a:solidFill>
                  </a:tcPr>
                </a:tc>
              </a:tr>
              <a:tr h="158496">
                <a:tc>
                  <a:txBody>
                    <a:bodyPr lIns="0" tIns="0" rIns="0" bIns="0">
                      <a:noAutofit/>
                    </a:bodyPr>
                    <a:p>
                      <a:pPr algn="ctr" indent="0"/>
                      <a:r>
                        <a:rPr lang="zh-TW" sz="950">
                          <a:latin typeface="MingLiU"/>
                          <a:ea typeface="MingLiU"/>
                        </a:rPr>
                        <a:t>文档走查</a:t>
                      </a:r>
                    </a:p>
                  </a:txBody>
                  <a:tcPr marL="0" marR="0" marT="0" marB="0" anchor="b">
                    <a:solidFill>
                      <a:srgbClr val="DADAD0"/>
                    </a:solidFill>
                  </a:tcPr>
                </a:tc>
                <a:tc>
                  <a:txBody>
                    <a:bodyPr lIns="0" tIns="0" rIns="0" bIns="0">
                      <a:noAutofit/>
                    </a:bodyPr>
                    <a:p>
                      <a:endParaRPr sz="800"/>
                    </a:p>
                  </a:txBody>
                  <a:tcPr marL="0" marR="0" marT="0" marB="0">
                    <a:solidFill>
                      <a:srgbClr val="DADAD0"/>
                    </a:solidFill>
                  </a:tcPr>
                </a:tc>
                <a:tc>
                  <a:txBody>
                    <a:bodyPr lIns="0" tIns="0" rIns="0" bIns="0">
                      <a:noAutofit/>
                    </a:bodyPr>
                    <a:p>
                      <a:endParaRPr sz="800"/>
                    </a:p>
                  </a:txBody>
                  <a:tcPr marL="0" marR="0" marT="0" marB="0">
                    <a:solidFill>
                      <a:srgbClr val="DADAD0"/>
                    </a:solidFill>
                  </a:tcPr>
                </a:tc>
                <a:tc>
                  <a:txBody>
                    <a:bodyPr lIns="0" tIns="0" rIns="0" bIns="0">
                      <a:noAutofit/>
                    </a:bodyPr>
                    <a:p>
                      <a:endParaRPr sz="800"/>
                    </a:p>
                  </a:txBody>
                  <a:tcPr marL="0" marR="0" marT="0" marB="0">
                    <a:solidFill>
                      <a:srgbClr val="DADAD0"/>
                    </a:solidFill>
                  </a:tcPr>
                </a:tc>
                <a:tc>
                  <a:txBody>
                    <a:bodyPr lIns="0" tIns="0" rIns="0" bIns="0">
                      <a:noAutofit/>
                    </a:bodyPr>
                    <a:p>
                      <a:endParaRPr sz="800"/>
                    </a:p>
                  </a:txBody>
                  <a:tcPr marL="0" marR="0" marT="0" marB="0">
                    <a:solidFill>
                      <a:srgbClr val="DADAD0"/>
                    </a:solidFill>
                  </a:tcPr>
                </a:tc>
                <a:tc>
                  <a:txBody>
                    <a:bodyPr lIns="0" tIns="0" rIns="0" bIns="0">
                      <a:noAutofit/>
                    </a:bodyPr>
                    <a:p>
                      <a:endParaRPr sz="800"/>
                    </a:p>
                  </a:txBody>
                  <a:tcPr marL="0" marR="0" marT="0" marB="0">
                    <a:solidFill>
                      <a:srgbClr val="DADAD0"/>
                    </a:solidFill>
                  </a:tcPr>
                </a:tc>
              </a:tr>
              <a:tr h="161544">
                <a:tc>
                  <a:txBody>
                    <a:bodyPr lIns="0" tIns="0" rIns="0" bIns="0">
                      <a:noAutofit/>
                    </a:bodyPr>
                    <a:p>
                      <a:pPr algn="ctr" indent="0"/>
                      <a:r>
                        <a:rPr lang="zh-TW" sz="950">
                          <a:latin typeface="MingLiU"/>
                          <a:ea typeface="MingLiU"/>
                        </a:rPr>
                        <a:t>数据校对</a:t>
                      </a:r>
                    </a:p>
                  </a:txBody>
                  <a:tcPr marL="0" marR="0" marT="0" marB="0" anchor="b">
                    <a:solidFill>
                      <a:srgbClr val="DADAD0"/>
                    </a:solidFill>
                  </a:tcPr>
                </a:tc>
                <a:tc>
                  <a:txBody>
                    <a:bodyPr lIns="0" tIns="0" rIns="0" bIns="0">
                      <a:noAutofit/>
                    </a:bodyPr>
                    <a:p>
                      <a:endParaRPr sz="800"/>
                    </a:p>
                  </a:txBody>
                  <a:tcPr marL="0" marR="0" marT="0" marB="0">
                    <a:solidFill>
                      <a:srgbClr val="DADAD0"/>
                    </a:solidFill>
                  </a:tcPr>
                </a:tc>
                <a:tc>
                  <a:txBody>
                    <a:bodyPr lIns="0" tIns="0" rIns="0" bIns="0">
                      <a:noAutofit/>
                    </a:bodyPr>
                    <a:p>
                      <a:endParaRPr sz="800"/>
                    </a:p>
                  </a:txBody>
                  <a:tcPr marL="0" marR="0" marT="0" marB="0">
                    <a:solidFill>
                      <a:srgbClr val="DADAD0"/>
                    </a:solidFill>
                  </a:tcPr>
                </a:tc>
                <a:tc>
                  <a:txBody>
                    <a:bodyPr lIns="0" tIns="0" rIns="0" bIns="0">
                      <a:noAutofit/>
                    </a:bodyPr>
                    <a:p>
                      <a:endParaRPr sz="800"/>
                    </a:p>
                  </a:txBody>
                  <a:tcPr marL="0" marR="0" marT="0" marB="0">
                    <a:solidFill>
                      <a:srgbClr val="DADAD0"/>
                    </a:solidFill>
                  </a:tcPr>
                </a:tc>
                <a:tc>
                  <a:txBody>
                    <a:bodyPr lIns="0" tIns="0" rIns="0" bIns="0">
                      <a:noAutofit/>
                    </a:bodyPr>
                    <a:p>
                      <a:endParaRPr sz="800"/>
                    </a:p>
                  </a:txBody>
                  <a:tcPr marL="0" marR="0" marT="0" marB="0">
                    <a:solidFill>
                      <a:srgbClr val="DADAD0"/>
                    </a:solidFill>
                  </a:tcPr>
                </a:tc>
                <a:tc>
                  <a:txBody>
                    <a:bodyPr lIns="0" tIns="0" rIns="0" bIns="0">
                      <a:noAutofit/>
                    </a:bodyPr>
                    <a:p>
                      <a:endParaRPr sz="800"/>
                    </a:p>
                  </a:txBody>
                  <a:tcPr marL="0" marR="0" marT="0" marB="0">
                    <a:solidFill>
                      <a:srgbClr val="DADAD0"/>
                    </a:solidFill>
                  </a:tcPr>
                </a:tc>
              </a:tr>
              <a:tr h="161544">
                <a:tc>
                  <a:txBody>
                    <a:bodyPr lIns="0" tIns="0" rIns="0" bIns="0">
                      <a:noAutofit/>
                    </a:bodyPr>
                    <a:p>
                      <a:pPr algn="ctr" indent="0"/>
                      <a:r>
                        <a:rPr lang="zh-TW" sz="950">
                          <a:latin typeface="MingLiU"/>
                          <a:ea typeface="MingLiU"/>
                        </a:rPr>
                        <a:t>操作流程检查</a:t>
                      </a:r>
                    </a:p>
                  </a:txBody>
                  <a:tcPr marL="0" marR="0" marT="0" marB="0" anchor="b">
                    <a:solidFill>
                      <a:srgbClr val="DADAD0"/>
                    </a:solidFill>
                  </a:tcPr>
                </a:tc>
                <a:tc>
                  <a:txBody>
                    <a:bodyPr lIns="0" tIns="0" rIns="0" bIns="0">
                      <a:noAutofit/>
                    </a:bodyPr>
                    <a:p>
                      <a:endParaRPr sz="800"/>
                    </a:p>
                  </a:txBody>
                  <a:tcPr marL="0" marR="0" marT="0" marB="0">
                    <a:solidFill>
                      <a:srgbClr val="DADAD0"/>
                    </a:solidFill>
                  </a:tcPr>
                </a:tc>
                <a:tc>
                  <a:txBody>
                    <a:bodyPr lIns="0" tIns="0" rIns="0" bIns="0">
                      <a:noAutofit/>
                    </a:bodyPr>
                    <a:p>
                      <a:endParaRPr sz="800"/>
                    </a:p>
                  </a:txBody>
                  <a:tcPr marL="0" marR="0" marT="0" marB="0">
                    <a:solidFill>
                      <a:srgbClr val="DADAD0"/>
                    </a:solidFill>
                  </a:tcPr>
                </a:tc>
                <a:tc>
                  <a:txBody>
                    <a:bodyPr lIns="0" tIns="0" rIns="0" bIns="0">
                      <a:noAutofit/>
                    </a:bodyPr>
                    <a:p>
                      <a:endParaRPr sz="800"/>
                    </a:p>
                  </a:txBody>
                  <a:tcPr marL="0" marR="0" marT="0" marB="0">
                    <a:solidFill>
                      <a:srgbClr val="DADAD0"/>
                    </a:solidFill>
                  </a:tcPr>
                </a:tc>
                <a:tc>
                  <a:txBody>
                    <a:bodyPr lIns="0" tIns="0" rIns="0" bIns="0">
                      <a:noAutofit/>
                    </a:bodyPr>
                    <a:p>
                      <a:endParaRPr sz="800"/>
                    </a:p>
                  </a:txBody>
                  <a:tcPr marL="0" marR="0" marT="0" marB="0">
                    <a:solidFill>
                      <a:srgbClr val="DADAD0"/>
                    </a:solidFill>
                  </a:tcPr>
                </a:tc>
                <a:tc>
                  <a:txBody>
                    <a:bodyPr lIns="0" tIns="0" rIns="0" bIns="0">
                      <a:noAutofit/>
                    </a:bodyPr>
                    <a:p>
                      <a:endParaRPr sz="800"/>
                    </a:p>
                  </a:txBody>
                  <a:tcPr marL="0" marR="0" marT="0" marB="0">
                    <a:solidFill>
                      <a:srgbClr val="DADAD0"/>
                    </a:solidFill>
                  </a:tcPr>
                </a:tc>
              </a:tr>
              <a:tr h="167640">
                <a:tc>
                  <a:txBody>
                    <a:bodyPr lIns="0" tIns="0" rIns="0" bIns="0">
                      <a:noAutofit/>
                    </a:bodyPr>
                    <a:p>
                      <a:pPr algn="ctr" indent="0"/>
                      <a:r>
                        <a:rPr lang="zh-TW" sz="950">
                          <a:latin typeface="MingLiU"/>
                          <a:ea typeface="MingLiU"/>
                        </a:rPr>
                        <a:t>引用测试</a:t>
                      </a:r>
                    </a:p>
                  </a:txBody>
                  <a:tcPr marL="0" marR="0" marT="0" marB="0" anchor="b">
                    <a:solidFill>
                      <a:srgbClr val="DADAD0"/>
                    </a:solidFill>
                  </a:tcPr>
                </a:tc>
                <a:tc>
                  <a:txBody>
                    <a:bodyPr lIns="0" tIns="0" rIns="0" bIns="0">
                      <a:noAutofit/>
                    </a:bodyPr>
                    <a:p>
                      <a:endParaRPr sz="800"/>
                    </a:p>
                  </a:txBody>
                  <a:tcPr marL="0" marR="0" marT="0" marB="0">
                    <a:solidFill>
                      <a:srgbClr val="DADAD0"/>
                    </a:solidFill>
                  </a:tcPr>
                </a:tc>
                <a:tc>
                  <a:txBody>
                    <a:bodyPr lIns="0" tIns="0" rIns="0" bIns="0">
                      <a:noAutofit/>
                    </a:bodyPr>
                    <a:p>
                      <a:endParaRPr sz="800"/>
                    </a:p>
                  </a:txBody>
                  <a:tcPr marL="0" marR="0" marT="0" marB="0">
                    <a:solidFill>
                      <a:srgbClr val="DADAD0"/>
                    </a:solidFill>
                  </a:tcPr>
                </a:tc>
                <a:tc>
                  <a:txBody>
                    <a:bodyPr lIns="0" tIns="0" rIns="0" bIns="0">
                      <a:noAutofit/>
                    </a:bodyPr>
                    <a:p>
                      <a:endParaRPr sz="800"/>
                    </a:p>
                  </a:txBody>
                  <a:tcPr marL="0" marR="0" marT="0" marB="0">
                    <a:solidFill>
                      <a:srgbClr val="DADAD0"/>
                    </a:solidFill>
                  </a:tcPr>
                </a:tc>
                <a:tc>
                  <a:txBody>
                    <a:bodyPr lIns="0" tIns="0" rIns="0" bIns="0">
                      <a:noAutofit/>
                    </a:bodyPr>
                    <a:p>
                      <a:endParaRPr sz="800"/>
                    </a:p>
                  </a:txBody>
                  <a:tcPr marL="0" marR="0" marT="0" marB="0">
                    <a:solidFill>
                      <a:srgbClr val="DADAD0"/>
                    </a:solidFill>
                  </a:tcPr>
                </a:tc>
                <a:tc>
                  <a:txBody>
                    <a:bodyPr lIns="0" tIns="0" rIns="0" bIns="0">
                      <a:noAutofit/>
                    </a:bodyPr>
                    <a:p>
                      <a:endParaRPr sz="800"/>
                    </a:p>
                  </a:txBody>
                  <a:tcPr marL="0" marR="0" marT="0" marB="0">
                    <a:solidFill>
                      <a:srgbClr val="DADAD0"/>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CE4"/>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9032" y="850392"/>
            <a:ext cx="1609344" cy="518160"/>
          </a:xfrm>
          <a:prstGeom prst="rect">
            <a:avLst/>
          </a:prstGeom>
        </p:spPr>
      </p:pic>
      <p:sp>
        <p:nvSpPr>
          <p:cNvPr id="4" name=""/>
          <p:cNvSpPr/>
          <p:nvPr/>
        </p:nvSpPr>
        <p:spPr>
          <a:xfrm>
            <a:off x="1286256" y="1438656"/>
            <a:ext cx="3133344" cy="411480"/>
          </a:xfrm>
          <a:prstGeom prst="rect">
            <a:avLst/>
          </a:prstGeom>
          <a:solidFill>
            <a:srgbClr val="FFFFFF"/>
          </a:solidFill>
        </p:spPr>
        <p:txBody>
          <a:bodyPr lIns="0" tIns="0" rIns="0" bIns="0" wrap="none">
            <a:noAutofit/>
          </a:bodyPr>
          <a:p>
            <a:pPr indent="88900"/>
            <a:r>
              <a:rPr lang="zh-TW" sz="3200">
                <a:solidFill>
                  <a:srgbClr val="191B0E"/>
                </a:solidFill>
                <a:latin typeface="MingLiU"/>
                <a:ea typeface="MingLiU"/>
              </a:rPr>
              <a:t>单元测试的任务</a:t>
            </a:r>
          </a:p>
        </p:txBody>
      </p:sp>
      <p:sp>
        <p:nvSpPr>
          <p:cNvPr id="5" name=""/>
          <p:cNvSpPr/>
          <p:nvPr/>
        </p:nvSpPr>
        <p:spPr>
          <a:xfrm>
            <a:off x="1286256" y="1993392"/>
            <a:ext cx="8183880" cy="4239768"/>
          </a:xfrm>
          <a:prstGeom prst="rect">
            <a:avLst/>
          </a:prstGeom>
          <a:solidFill>
            <a:srgbClr val="FFFFFF"/>
          </a:solidFill>
        </p:spPr>
        <p:txBody>
          <a:bodyPr lIns="0" tIns="0" rIns="0" bIns="0">
            <a:noAutofit/>
          </a:bodyPr>
          <a:p>
            <a:pPr marL="301312" indent="-342900">
              <a:lnSpc>
                <a:spcPts val="1680"/>
              </a:lnSpc>
            </a:pPr>
            <a:r>
              <a:rPr lang="en-US" sz="1600">
                <a:solidFill>
                  <a:srgbClr val="191B0E"/>
                </a:solidFill>
                <a:latin typeface="Arial"/>
              </a:rPr>
              <a:t>■ </a:t>
            </a:r>
            <a:r>
              <a:rPr lang="zh-TW" sz="1500">
                <a:solidFill>
                  <a:srgbClr val="191B0E"/>
                </a:solidFill>
                <a:latin typeface="MingLiU"/>
                <a:ea typeface="MingLiU"/>
              </a:rPr>
              <a:t>模块独立执行通路测试：检查每一条独立执行路径的测试。保证每条语句被至少执行 一次。</a:t>
            </a:r>
          </a:p>
          <a:p>
            <a:pPr indent="558800">
              <a:lnSpc>
                <a:spcPts val="1680"/>
              </a:lnSpc>
            </a:pPr>
            <a:r>
              <a:rPr lang="zh-TW" sz="1600">
                <a:solidFill>
                  <a:srgbClr val="191B0E"/>
                </a:solidFill>
                <a:latin typeface="Arial"/>
                <a:ea typeface="Arial"/>
              </a:rPr>
              <a:t>- </a:t>
            </a:r>
            <a:r>
              <a:rPr lang="zh-TW" i="1" sz="1500">
                <a:solidFill>
                  <a:srgbClr val="191B0E"/>
                </a:solidFill>
                <a:latin typeface="MingLiU"/>
                <a:ea typeface="MingLiU"/>
              </a:rPr>
              <a:t>误解或用错了算符优先级。</a:t>
            </a:r>
          </a:p>
          <a:p>
            <a:pPr indent="558800">
              <a:lnSpc>
                <a:spcPts val="1680"/>
              </a:lnSpc>
            </a:pPr>
            <a:r>
              <a:rPr lang="zh-TW" i="1" sz="1600">
                <a:solidFill>
                  <a:srgbClr val="191B0E"/>
                </a:solidFill>
                <a:latin typeface="Arial"/>
                <a:ea typeface="Arial"/>
              </a:rPr>
              <a:t>- </a:t>
            </a:r>
            <a:r>
              <a:rPr lang="zh-TW" i="1" sz="1500">
                <a:solidFill>
                  <a:srgbClr val="191B0E"/>
                </a:solidFill>
                <a:latin typeface="MingLiU"/>
                <a:ea typeface="MingLiU"/>
              </a:rPr>
              <a:t>混合类型运算。</a:t>
            </a:r>
          </a:p>
          <a:p>
            <a:pPr indent="558800">
              <a:lnSpc>
                <a:spcPts val="1680"/>
              </a:lnSpc>
            </a:pPr>
            <a:r>
              <a:rPr lang="zh-TW" i="1" sz="1600">
                <a:solidFill>
                  <a:srgbClr val="191B0E"/>
                </a:solidFill>
                <a:latin typeface="Arial"/>
                <a:ea typeface="Arial"/>
              </a:rPr>
              <a:t>- </a:t>
            </a:r>
            <a:r>
              <a:rPr lang="zh-TW" i="1" sz="1500">
                <a:solidFill>
                  <a:srgbClr val="191B0E"/>
                </a:solidFill>
                <a:latin typeface="MingLiU"/>
                <a:ea typeface="MingLiU"/>
              </a:rPr>
              <a:t>变量初值错。</a:t>
            </a:r>
          </a:p>
          <a:p>
            <a:pPr indent="558800">
              <a:lnSpc>
                <a:spcPct val="91000"/>
              </a:lnSpc>
            </a:pPr>
            <a:r>
              <a:rPr lang="zh-TW" i="1" sz="1600">
                <a:solidFill>
                  <a:srgbClr val="191B0E"/>
                </a:solidFill>
                <a:latin typeface="Arial"/>
                <a:ea typeface="Arial"/>
              </a:rPr>
              <a:t>- </a:t>
            </a:r>
            <a:r>
              <a:rPr lang="zh-TW" i="1" sz="1500">
                <a:solidFill>
                  <a:srgbClr val="191B0E"/>
                </a:solidFill>
                <a:latin typeface="MingLiU"/>
                <a:ea typeface="MingLiU"/>
              </a:rPr>
              <a:t>精度不够。</a:t>
            </a:r>
          </a:p>
          <a:p>
            <a:pPr indent="558800">
              <a:lnSpc>
                <a:spcPts val="1680"/>
              </a:lnSpc>
            </a:pPr>
            <a:r>
              <a:rPr lang="zh-TW" i="1" sz="1600">
                <a:solidFill>
                  <a:srgbClr val="191B0E"/>
                </a:solidFill>
                <a:latin typeface="Arial"/>
                <a:ea typeface="Arial"/>
              </a:rPr>
              <a:t>-</a:t>
            </a:r>
            <a:r>
              <a:rPr lang="zh-TW" i="1" sz="1500">
                <a:solidFill>
                  <a:srgbClr val="191B0E"/>
                </a:solidFill>
                <a:latin typeface="MingLiU"/>
                <a:ea typeface="MingLiU"/>
              </a:rPr>
              <a:t>表达式符号错。</a:t>
            </a:r>
          </a:p>
          <a:p>
            <a:pPr indent="558800">
              <a:lnSpc>
                <a:spcPct val="91000"/>
              </a:lnSpc>
              <a:spcAft>
                <a:spcPts val="350"/>
              </a:spcAft>
            </a:pPr>
            <a:r>
              <a:rPr lang="zh-TW" sz="1600">
                <a:solidFill>
                  <a:srgbClr val="191B0E"/>
                </a:solidFill>
                <a:latin typeface="Arial"/>
                <a:ea typeface="Arial"/>
              </a:rPr>
              <a:t>- </a:t>
            </a:r>
            <a:r>
              <a:rPr lang="zh-TW" i="1" sz="1500">
                <a:solidFill>
                  <a:srgbClr val="191B0E"/>
                </a:solidFill>
                <a:latin typeface="MingLiU"/>
                <a:ea typeface="MingLiU"/>
              </a:rPr>
              <a:t>其它</a:t>
            </a:r>
          </a:p>
          <a:p>
            <a:pPr indent="88900">
              <a:lnSpc>
                <a:spcPts val="1680"/>
              </a:lnSpc>
            </a:pPr>
            <a:r>
              <a:rPr lang="en-US" i="1" sz="1600">
                <a:solidFill>
                  <a:srgbClr val="191B0E"/>
                </a:solidFill>
                <a:latin typeface="Arial"/>
              </a:rPr>
              <a:t>■</a:t>
            </a:r>
            <a:r>
              <a:rPr lang="en-US" sz="1500">
                <a:solidFill>
                  <a:srgbClr val="191B0E"/>
                </a:solidFill>
                <a:latin typeface="MingLiU"/>
              </a:rPr>
              <a:t> </a:t>
            </a:r>
            <a:r>
              <a:rPr lang="zh-TW" sz="1500">
                <a:solidFill>
                  <a:srgbClr val="191B0E"/>
                </a:solidFill>
                <a:latin typeface="MingLiU"/>
                <a:ea typeface="MingLiU"/>
              </a:rPr>
              <a:t>模块局部数据结构测试：检查局部数据结构完整性</a:t>
            </a:r>
          </a:p>
          <a:p>
            <a:pPr indent="558800">
              <a:lnSpc>
                <a:spcPts val="1680"/>
              </a:lnSpc>
            </a:pPr>
            <a:r>
              <a:rPr lang="zh-TW" sz="1600">
                <a:solidFill>
                  <a:srgbClr val="191B0E"/>
                </a:solidFill>
                <a:latin typeface="Arial"/>
                <a:ea typeface="Arial"/>
              </a:rPr>
              <a:t>- </a:t>
            </a:r>
            <a:r>
              <a:rPr lang="zh-TW" i="1" sz="1500">
                <a:solidFill>
                  <a:srgbClr val="191B0E"/>
                </a:solidFill>
                <a:latin typeface="MingLiU"/>
                <a:ea typeface="MingLiU"/>
              </a:rPr>
              <a:t>不适合或不相容的类型说明。</a:t>
            </a:r>
          </a:p>
          <a:p>
            <a:pPr indent="558800">
              <a:lnSpc>
                <a:spcPts val="1680"/>
              </a:lnSpc>
            </a:pPr>
            <a:r>
              <a:rPr lang="zh-TW" i="1" sz="1600">
                <a:solidFill>
                  <a:srgbClr val="191B0E"/>
                </a:solidFill>
                <a:latin typeface="Arial"/>
                <a:ea typeface="Arial"/>
              </a:rPr>
              <a:t>- </a:t>
            </a:r>
            <a:r>
              <a:rPr lang="zh-TW" i="1" sz="1500">
                <a:solidFill>
                  <a:srgbClr val="191B0E"/>
                </a:solidFill>
                <a:latin typeface="MingLiU"/>
                <a:ea typeface="MingLiU"/>
              </a:rPr>
              <a:t>变量无初值。</a:t>
            </a:r>
          </a:p>
          <a:p>
            <a:pPr indent="558800">
              <a:lnSpc>
                <a:spcPts val="1680"/>
              </a:lnSpc>
            </a:pPr>
            <a:r>
              <a:rPr lang="zh-TW" sz="1600">
                <a:solidFill>
                  <a:srgbClr val="191B0E"/>
                </a:solidFill>
                <a:latin typeface="Arial"/>
                <a:ea typeface="Arial"/>
              </a:rPr>
              <a:t>- </a:t>
            </a:r>
            <a:r>
              <a:rPr lang="zh-TW" i="1" sz="1500">
                <a:solidFill>
                  <a:srgbClr val="191B0E"/>
                </a:solidFill>
                <a:latin typeface="MingLiU"/>
                <a:ea typeface="MingLiU"/>
              </a:rPr>
              <a:t>变量初始化或默认值有错。</a:t>
            </a:r>
          </a:p>
          <a:p>
            <a:pPr indent="558800">
              <a:lnSpc>
                <a:spcPts val="1680"/>
              </a:lnSpc>
            </a:pPr>
            <a:r>
              <a:rPr lang="zh-TW" i="1" sz="1600">
                <a:solidFill>
                  <a:srgbClr val="191B0E"/>
                </a:solidFill>
                <a:latin typeface="Arial"/>
                <a:ea typeface="Arial"/>
              </a:rPr>
              <a:t>- </a:t>
            </a:r>
            <a:r>
              <a:rPr lang="zh-TW" i="1" sz="1500">
                <a:solidFill>
                  <a:srgbClr val="191B0E"/>
                </a:solidFill>
                <a:latin typeface="MingLiU"/>
                <a:ea typeface="MingLiU"/>
              </a:rPr>
              <a:t>不正确的变量名或从来未被使用过。</a:t>
            </a:r>
          </a:p>
          <a:p>
            <a:pPr indent="558800">
              <a:lnSpc>
                <a:spcPts val="1680"/>
              </a:lnSpc>
            </a:pPr>
            <a:r>
              <a:rPr lang="zh-TW" i="1" sz="1600">
                <a:solidFill>
                  <a:srgbClr val="191B0E"/>
                </a:solidFill>
                <a:latin typeface="Arial"/>
                <a:ea typeface="Arial"/>
              </a:rPr>
              <a:t>- </a:t>
            </a:r>
            <a:r>
              <a:rPr lang="zh-TW" i="1" sz="1500">
                <a:solidFill>
                  <a:srgbClr val="191B0E"/>
                </a:solidFill>
                <a:latin typeface="MingLiU"/>
                <a:ea typeface="MingLiU"/>
              </a:rPr>
              <a:t>出现上溢或下溢和地址异常。</a:t>
            </a:r>
          </a:p>
          <a:p>
            <a:pPr indent="558800">
              <a:lnSpc>
                <a:spcPct val="91000"/>
              </a:lnSpc>
            </a:pPr>
            <a:r>
              <a:rPr lang="zh-TW" i="1" sz="1600">
                <a:solidFill>
                  <a:srgbClr val="191B0E"/>
                </a:solidFill>
                <a:latin typeface="Arial"/>
                <a:ea typeface="Arial"/>
              </a:rPr>
              <a:t>- </a:t>
            </a:r>
            <a:r>
              <a:rPr lang="zh-TW" i="1" sz="1500">
                <a:solidFill>
                  <a:srgbClr val="191B0E"/>
                </a:solidFill>
                <a:latin typeface="MingLiU"/>
                <a:ea typeface="MingLiU"/>
              </a:rPr>
              <a:t>其它</a:t>
            </a:r>
          </a:p>
        </p:txBody>
      </p:sp>
    </p:spTree>
  </p:cSld>
  <p:clrMapOvr>
    <a:overrideClrMapping bg1="lt1" tx1="dk1" bg2="lt2" tx2="dk2" accent1="accent1" accent2="accent2" accent3="accent3" accent4="accent4" accent5="accent5" accent6="accent6" hlink="hlink" folHlink="folHlink"/>
  </p:clrMapOvr>
</p:sld>
</file>

<file path=ppt/slides/slide130.xml><?xml version="1.0" encoding="utf-8"?>
<p:sld xmlns:p="http://schemas.openxmlformats.org/presentationml/2006/main" xmlns:a="http://schemas.openxmlformats.org/drawingml/2006/main" xmlns:r="http://schemas.openxmlformats.org/officeDocument/2006/relationships">
  <p:cSld>
    <p:bg>
      <p:bgPr>
        <a:solidFill>
          <a:srgbClr val="EFECE4"/>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25128" y="856488"/>
            <a:ext cx="1606296" cy="518160"/>
          </a:xfrm>
          <a:prstGeom prst="rect">
            <a:avLst/>
          </a:prstGeom>
        </p:spPr>
      </p:pic>
      <p:sp>
        <p:nvSpPr>
          <p:cNvPr id="3" name=""/>
          <p:cNvSpPr/>
          <p:nvPr/>
        </p:nvSpPr>
        <p:spPr>
          <a:xfrm>
            <a:off x="1292352" y="1435608"/>
            <a:ext cx="2688336" cy="2316480"/>
          </a:xfrm>
          <a:prstGeom prst="rect">
            <a:avLst/>
          </a:prstGeom>
          <a:solidFill>
            <a:srgbClr val="FFFFFF"/>
          </a:solidFill>
        </p:spPr>
        <p:txBody>
          <a:bodyPr lIns="0" tIns="0" rIns="0" bIns="0">
            <a:noAutofit/>
          </a:bodyPr>
          <a:p>
            <a:pPr indent="0">
              <a:spcAft>
                <a:spcPts val="560"/>
              </a:spcAft>
            </a:pPr>
            <a:r>
              <a:rPr lang="zh-TW" sz="3200">
                <a:solidFill>
                  <a:srgbClr val="191B0E"/>
                </a:solidFill>
                <a:latin typeface="MingLiU"/>
                <a:ea typeface="MingLiU"/>
              </a:rPr>
              <a:t>系统测试工具</a:t>
            </a:r>
          </a:p>
          <a:p>
            <a:pPr indent="0">
              <a:spcAft>
                <a:spcPts val="700"/>
              </a:spcAft>
            </a:pPr>
            <a:r>
              <a:rPr lang="en-US" sz="1600">
                <a:solidFill>
                  <a:srgbClr val="191B0E"/>
                </a:solidFill>
                <a:latin typeface="Arial"/>
              </a:rPr>
              <a:t>■  LoadRunner</a:t>
            </a:r>
          </a:p>
          <a:p>
            <a:pPr indent="0">
              <a:spcAft>
                <a:spcPts val="700"/>
              </a:spcAft>
            </a:pPr>
            <a:r>
              <a:rPr lang="en-US" sz="1600">
                <a:solidFill>
                  <a:srgbClr val="191B0E"/>
                </a:solidFill>
                <a:latin typeface="Arial"/>
              </a:rPr>
              <a:t>■  Ttworkbench</a:t>
            </a:r>
          </a:p>
          <a:p>
            <a:pPr indent="0">
              <a:spcAft>
                <a:spcPts val="700"/>
              </a:spcAft>
            </a:pPr>
            <a:r>
              <a:rPr lang="en-US" sz="1600">
                <a:solidFill>
                  <a:srgbClr val="191B0E"/>
                </a:solidFill>
                <a:latin typeface="Arial"/>
              </a:rPr>
              <a:t>■  QACenter</a:t>
            </a:r>
          </a:p>
          <a:p>
            <a:pPr indent="0">
              <a:spcAft>
                <a:spcPts val="700"/>
              </a:spcAft>
            </a:pPr>
            <a:r>
              <a:rPr lang="en-US" sz="1600">
                <a:solidFill>
                  <a:srgbClr val="191B0E"/>
                </a:solidFill>
                <a:latin typeface="Arial"/>
              </a:rPr>
              <a:t>■  DataFactory</a:t>
            </a:r>
          </a:p>
          <a:p>
            <a:pPr indent="0"/>
            <a:r>
              <a:rPr lang="en-US" sz="1600">
                <a:solidFill>
                  <a:srgbClr val="191B0E"/>
                </a:solidFill>
                <a:latin typeface="Arial"/>
              </a:rPr>
              <a:t>■  JMeter</a:t>
            </a:r>
          </a:p>
        </p:txBody>
      </p:sp>
    </p:spTree>
  </p:cSld>
  <p:clrMapOvr>
    <a:overrideClrMapping bg1="lt1" tx1="dk1" bg2="lt2" tx2="dk2" accent1="accent1" accent2="accent2" accent3="accent3" accent4="accent4" accent5="accent5" accent6="accent6" hlink="hlink" folHlink="folHlink"/>
  </p:clrMapOvr>
</p:sld>
</file>

<file path=ppt/slides/slide1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p:pic>
        <p:nvPicPr>
          <p:cNvPr id="2" name=""/>
          <p:cNvPicPr>
            <a:picLocks noChangeAspect="1"/>
          </p:cNvPicPr>
          <p:nvPr/>
        </p:nvPicPr>
        <p:blipFill>
          <a:blip r:embed="rPictId0"/>
          <a:stretch>
            <a:fillRect/>
          </a:stretch>
        </p:blipFill>
        <p:spPr>
          <a:xfrm>
            <a:off x="0" y="765048"/>
            <a:ext cx="10692384" cy="602589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32.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01496" y="1414272"/>
            <a:ext cx="890016" cy="420624"/>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概述</a:t>
            </a:r>
          </a:p>
        </p:txBody>
      </p:sp>
      <p:sp>
        <p:nvSpPr>
          <p:cNvPr id="4" name=""/>
          <p:cNvSpPr/>
          <p:nvPr/>
        </p:nvSpPr>
        <p:spPr>
          <a:xfrm>
            <a:off x="1283208" y="1950720"/>
            <a:ext cx="8122920" cy="4251960"/>
          </a:xfrm>
          <a:prstGeom prst="rect">
            <a:avLst/>
          </a:prstGeom>
          <a:solidFill>
            <a:srgbClr val="FFFFFF"/>
          </a:solidFill>
        </p:spPr>
        <p:txBody>
          <a:bodyPr lIns="0" tIns="0" rIns="0" bIns="0">
            <a:noAutofit/>
          </a:bodyPr>
          <a:p>
            <a:pPr marL="294200" indent="-330200">
              <a:lnSpc>
                <a:spcPts val="1560"/>
              </a:lnSpc>
              <a:spcAft>
                <a:spcPts val="280"/>
              </a:spcAft>
            </a:pPr>
            <a:r>
              <a:rPr lang="en-US" sz="1600">
                <a:solidFill>
                  <a:srgbClr val="191B0E"/>
                </a:solidFill>
                <a:latin typeface="Arial"/>
              </a:rPr>
              <a:t>■ </a:t>
            </a:r>
            <a:r>
              <a:rPr lang="zh-TW" sz="1500">
                <a:solidFill>
                  <a:srgbClr val="191B0E"/>
                </a:solidFill>
                <a:latin typeface="MingLiU"/>
                <a:ea typeface="MingLiU"/>
              </a:rPr>
              <a:t>验收测试</a:t>
            </a:r>
            <a:r>
              <a:rPr lang="zh-TW" sz="1600">
                <a:solidFill>
                  <a:srgbClr val="191B0E"/>
                </a:solidFill>
                <a:latin typeface="Arial"/>
                <a:ea typeface="Arial"/>
              </a:rPr>
              <a:t>(</a:t>
            </a:r>
            <a:r>
              <a:rPr lang="en-US" sz="1600">
                <a:solidFill>
                  <a:srgbClr val="191B0E"/>
                </a:solidFill>
                <a:latin typeface="Arial"/>
              </a:rPr>
              <a:t>Acceptance Test)</a:t>
            </a:r>
            <a:r>
              <a:rPr lang="zh-TW" sz="1600">
                <a:solidFill>
                  <a:srgbClr val="191B0E"/>
                </a:solidFill>
                <a:latin typeface="Arial"/>
                <a:ea typeface="Arial"/>
              </a:rPr>
              <a:t>:</a:t>
            </a:r>
            <a:r>
              <a:rPr lang="zh-TW" sz="1500">
                <a:solidFill>
                  <a:srgbClr val="191B0E"/>
                </a:solidFill>
                <a:latin typeface="MingLiU"/>
                <a:ea typeface="MingLiU"/>
              </a:rPr>
              <a:t>在软件产品完成了功能测试和系统测试之后、产品发布之 前所进行的软件测试活动它是技术测试的最后一个阶段</a:t>
            </a:r>
            <a:r>
              <a:rPr lang="zh-TW" sz="1900">
                <a:solidFill>
                  <a:srgbClr val="191B0E"/>
                </a:solidFill>
                <a:latin typeface="SimSun"/>
                <a:ea typeface="SimSun"/>
              </a:rPr>
              <a:t>，</a:t>
            </a:r>
            <a:r>
              <a:rPr lang="zh-TW" sz="1500">
                <a:solidFill>
                  <a:srgbClr val="191B0E"/>
                </a:solidFill>
                <a:latin typeface="MingLiU"/>
                <a:ea typeface="MingLiU"/>
              </a:rPr>
              <a:t>也称为交付测试</a:t>
            </a:r>
          </a:p>
          <a:p>
            <a:pPr indent="0">
              <a:lnSpc>
                <a:spcPts val="1560"/>
              </a:lnSpc>
            </a:pPr>
            <a:r>
              <a:rPr lang="en-US" sz="1600">
                <a:solidFill>
                  <a:srgbClr val="191B0E"/>
                </a:solidFill>
                <a:latin typeface="Arial"/>
              </a:rPr>
              <a:t>■</a:t>
            </a:r>
            <a:r>
              <a:rPr lang="zh-TW" sz="1500">
                <a:solidFill>
                  <a:srgbClr val="191B0E"/>
                </a:solidFill>
                <a:latin typeface="MingLiU"/>
                <a:ea typeface="MingLiU"/>
              </a:rPr>
              <a:t>验收测试完成的准则</a:t>
            </a:r>
          </a:p>
          <a:p>
            <a:pPr indent="457200">
              <a:lnSpc>
                <a:spcPts val="1560"/>
              </a:lnSpc>
            </a:pPr>
            <a:r>
              <a:rPr lang="zh-TW" sz="1600">
                <a:solidFill>
                  <a:srgbClr val="191B0E"/>
                </a:solidFill>
                <a:latin typeface="Arial"/>
                <a:ea typeface="Arial"/>
              </a:rPr>
              <a:t>- </a:t>
            </a:r>
            <a:r>
              <a:rPr lang="zh-TW" i="1" sz="1500">
                <a:solidFill>
                  <a:srgbClr val="191B0E"/>
                </a:solidFill>
                <a:latin typeface="MingLiU"/>
                <a:ea typeface="MingLiU"/>
              </a:rPr>
              <a:t>规定的所有验收测试用例已经运行</a:t>
            </a:r>
          </a:p>
          <a:p>
            <a:pPr indent="457200">
              <a:lnSpc>
                <a:spcPts val="1560"/>
              </a:lnSpc>
            </a:pPr>
            <a:r>
              <a:rPr lang="zh-TW" i="1" sz="1600">
                <a:solidFill>
                  <a:srgbClr val="191B0E"/>
                </a:solidFill>
                <a:latin typeface="Arial"/>
                <a:ea typeface="Arial"/>
              </a:rPr>
              <a:t>- </a:t>
            </a:r>
            <a:r>
              <a:rPr lang="zh-TW" i="1" sz="1500">
                <a:solidFill>
                  <a:srgbClr val="191B0E"/>
                </a:solidFill>
                <a:latin typeface="MingLiU"/>
                <a:ea typeface="MingLiU"/>
              </a:rPr>
              <a:t>对软件缺陷的所有修改都已进行了回归测试</a:t>
            </a:r>
          </a:p>
          <a:p>
            <a:pPr indent="457200">
              <a:lnSpc>
                <a:spcPts val="1560"/>
              </a:lnSpc>
            </a:pPr>
            <a:r>
              <a:rPr lang="zh-TW" i="1" sz="1600">
                <a:solidFill>
                  <a:srgbClr val="191B0E"/>
                </a:solidFill>
                <a:latin typeface="Arial"/>
                <a:ea typeface="Arial"/>
              </a:rPr>
              <a:t>- </a:t>
            </a:r>
            <a:r>
              <a:rPr lang="zh-TW" i="1" sz="1500">
                <a:solidFill>
                  <a:srgbClr val="191B0E"/>
                </a:solidFill>
                <a:latin typeface="MingLiU"/>
                <a:ea typeface="MingLiU"/>
              </a:rPr>
              <a:t>发现的缺陷已经解决或关闭</a:t>
            </a:r>
          </a:p>
          <a:p>
            <a:pPr indent="457200">
              <a:lnSpc>
                <a:spcPts val="1560"/>
              </a:lnSpc>
            </a:pPr>
            <a:r>
              <a:rPr lang="zh-TW" i="1" sz="1600">
                <a:solidFill>
                  <a:srgbClr val="191B0E"/>
                </a:solidFill>
                <a:latin typeface="Arial"/>
                <a:ea typeface="Arial"/>
              </a:rPr>
              <a:t>- </a:t>
            </a:r>
            <a:r>
              <a:rPr lang="zh-TW" i="1" sz="1500">
                <a:solidFill>
                  <a:srgbClr val="191B0E"/>
                </a:solidFill>
                <a:latin typeface="MingLiU"/>
                <a:ea typeface="MingLiU"/>
              </a:rPr>
              <a:t>达到预期的覆盖率目标,一般要求产品特性或业务需求覆盖率为</a:t>
            </a:r>
            <a:r>
              <a:rPr lang="zh-TW" i="1" sz="1600">
                <a:solidFill>
                  <a:srgbClr val="191B0E"/>
                </a:solidFill>
                <a:latin typeface="Arial"/>
                <a:ea typeface="Arial"/>
              </a:rPr>
              <a:t>100%</a:t>
            </a:r>
          </a:p>
          <a:p>
            <a:pPr indent="457200">
              <a:lnSpc>
                <a:spcPts val="1560"/>
              </a:lnSpc>
            </a:pPr>
            <a:r>
              <a:rPr lang="zh-TW" sz="1600">
                <a:solidFill>
                  <a:srgbClr val="191B0E"/>
                </a:solidFill>
                <a:latin typeface="Arial"/>
                <a:ea typeface="Arial"/>
              </a:rPr>
              <a:t>- </a:t>
            </a:r>
            <a:r>
              <a:rPr lang="zh-TW" i="1" sz="1500">
                <a:solidFill>
                  <a:srgbClr val="191B0E"/>
                </a:solidFill>
                <a:latin typeface="MingLiU"/>
                <a:ea typeface="MingLiU"/>
              </a:rPr>
              <a:t>修改软件缺陷后,所有相关的软件文档的版本均已经更新</a:t>
            </a:r>
          </a:p>
          <a:p>
            <a:pPr indent="457200">
              <a:lnSpc>
                <a:spcPts val="1560"/>
              </a:lnSpc>
              <a:spcAft>
                <a:spcPts val="280"/>
              </a:spcAft>
            </a:pPr>
            <a:r>
              <a:rPr lang="zh-TW" i="1" sz="1600">
                <a:solidFill>
                  <a:srgbClr val="191B0E"/>
                </a:solidFill>
                <a:latin typeface="Arial"/>
                <a:ea typeface="Arial"/>
              </a:rPr>
              <a:t>- </a:t>
            </a:r>
            <a:r>
              <a:rPr lang="zh-TW" i="1" sz="1500">
                <a:solidFill>
                  <a:srgbClr val="191B0E"/>
                </a:solidFill>
                <a:latin typeface="MingLiU"/>
                <a:ea typeface="MingLiU"/>
              </a:rPr>
              <a:t>获得用户/客户签署的验收测试报告</a:t>
            </a:r>
          </a:p>
          <a:p>
            <a:pPr indent="0">
              <a:lnSpc>
                <a:spcPts val="1560"/>
              </a:lnSpc>
            </a:pPr>
            <a:r>
              <a:rPr lang="en-US" i="1" sz="1600">
                <a:solidFill>
                  <a:srgbClr val="191B0E"/>
                </a:solidFill>
                <a:latin typeface="Arial"/>
              </a:rPr>
              <a:t>■</a:t>
            </a:r>
            <a:r>
              <a:rPr lang="en-US" sz="1500">
                <a:solidFill>
                  <a:srgbClr val="191B0E"/>
                </a:solidFill>
                <a:latin typeface="MingLiU"/>
              </a:rPr>
              <a:t> </a:t>
            </a:r>
            <a:r>
              <a:rPr lang="zh-TW" sz="1500">
                <a:solidFill>
                  <a:srgbClr val="191B0E"/>
                </a:solidFill>
                <a:latin typeface="MingLiU"/>
                <a:ea typeface="MingLiU"/>
              </a:rPr>
              <a:t>验收测试完成后的主要交付物</a:t>
            </a:r>
          </a:p>
          <a:p>
            <a:pPr algn="just" indent="457200">
              <a:lnSpc>
                <a:spcPts val="1560"/>
              </a:lnSpc>
            </a:pPr>
            <a:r>
              <a:rPr lang="zh-TW" sz="1600">
                <a:solidFill>
                  <a:srgbClr val="191B0E"/>
                </a:solidFill>
                <a:latin typeface="Arial"/>
                <a:ea typeface="Arial"/>
              </a:rPr>
              <a:t>- </a:t>
            </a:r>
            <a:r>
              <a:rPr lang="zh-TW" i="1" sz="1500">
                <a:solidFill>
                  <a:srgbClr val="191B0E"/>
                </a:solidFill>
                <a:latin typeface="MingLiU"/>
                <a:ea typeface="MingLiU"/>
              </a:rPr>
              <a:t>验收测试计划</a:t>
            </a:r>
          </a:p>
          <a:p>
            <a:pPr algn="just" indent="457200">
              <a:lnSpc>
                <a:spcPts val="1560"/>
              </a:lnSpc>
            </a:pPr>
            <a:r>
              <a:rPr lang="zh-TW" i="1" sz="1600">
                <a:solidFill>
                  <a:srgbClr val="191B0E"/>
                </a:solidFill>
                <a:latin typeface="Arial"/>
                <a:ea typeface="Arial"/>
              </a:rPr>
              <a:t>- </a:t>
            </a:r>
            <a:r>
              <a:rPr lang="zh-TW" i="1" sz="1500">
                <a:solidFill>
                  <a:srgbClr val="191B0E"/>
                </a:solidFill>
                <a:latin typeface="MingLiU"/>
                <a:ea typeface="MingLiU"/>
              </a:rPr>
              <a:t>验收测试用例及测试数据</a:t>
            </a:r>
          </a:p>
          <a:p>
            <a:pPr algn="just" indent="457200">
              <a:lnSpc>
                <a:spcPts val="1560"/>
              </a:lnSpc>
            </a:pPr>
            <a:r>
              <a:rPr lang="zh-TW" sz="1600">
                <a:solidFill>
                  <a:srgbClr val="191B0E"/>
                </a:solidFill>
                <a:latin typeface="Arial"/>
                <a:ea typeface="Arial"/>
              </a:rPr>
              <a:t>- </a:t>
            </a:r>
            <a:r>
              <a:rPr lang="zh-TW" i="1" sz="1500">
                <a:solidFill>
                  <a:srgbClr val="191B0E"/>
                </a:solidFill>
                <a:latin typeface="MingLiU"/>
                <a:ea typeface="MingLiU"/>
              </a:rPr>
              <a:t>软件缺陷报告</a:t>
            </a:r>
          </a:p>
          <a:p>
            <a:pPr algn="just" indent="457200">
              <a:lnSpc>
                <a:spcPts val="1560"/>
              </a:lnSpc>
            </a:pPr>
            <a:r>
              <a:rPr lang="zh-TW" sz="1600">
                <a:solidFill>
                  <a:srgbClr val="191B0E"/>
                </a:solidFill>
                <a:latin typeface="Arial"/>
                <a:ea typeface="Arial"/>
              </a:rPr>
              <a:t>- </a:t>
            </a:r>
            <a:r>
              <a:rPr lang="zh-TW" i="1" sz="1500">
                <a:solidFill>
                  <a:srgbClr val="191B0E"/>
                </a:solidFill>
                <a:latin typeface="MingLiU"/>
                <a:ea typeface="MingLiU"/>
              </a:rPr>
              <a:t>验收测试报告</a:t>
            </a:r>
          </a:p>
          <a:p>
            <a:pPr algn="just" indent="457200">
              <a:lnSpc>
                <a:spcPts val="1560"/>
              </a:lnSpc>
            </a:pPr>
            <a:r>
              <a:rPr lang="zh-TW" i="1" sz="1600">
                <a:solidFill>
                  <a:srgbClr val="191B0E"/>
                </a:solidFill>
                <a:latin typeface="Arial"/>
                <a:ea typeface="Arial"/>
              </a:rPr>
              <a:t>- </a:t>
            </a:r>
            <a:r>
              <a:rPr lang="zh-TW" i="1" sz="1500">
                <a:solidFill>
                  <a:srgbClr val="191B0E"/>
                </a:solidFill>
                <a:latin typeface="MingLiU"/>
                <a:ea typeface="MingLiU"/>
              </a:rPr>
              <a:t>通过验收测试的,用于正式运行的系统版本</a:t>
            </a:r>
          </a:p>
          <a:p>
            <a:pPr algn="just" indent="457200">
              <a:lnSpc>
                <a:spcPts val="1560"/>
              </a:lnSpc>
            </a:pPr>
            <a:r>
              <a:rPr lang="zh-TW" i="1" sz="1600">
                <a:solidFill>
                  <a:srgbClr val="191B0E"/>
                </a:solidFill>
                <a:latin typeface="Arial"/>
                <a:ea typeface="Arial"/>
              </a:rPr>
              <a:t>- </a:t>
            </a:r>
            <a:r>
              <a:rPr lang="zh-TW" i="1" sz="1500">
                <a:solidFill>
                  <a:srgbClr val="191B0E"/>
                </a:solidFill>
                <a:latin typeface="MingLiU"/>
                <a:ea typeface="MingLiU"/>
              </a:rPr>
              <a:t>通过验收测试的代码及更新后的相关软件文档</a:t>
            </a:r>
          </a:p>
        </p:txBody>
      </p:sp>
    </p:spTree>
  </p:cSld>
  <p:clrMapOvr>
    <a:overrideClrMapping bg1="lt1" tx1="dk1" bg2="lt2" tx2="dk2" accent1="accent1" accent2="accent2" accent3="accent3" accent4="accent4" accent5="accent5" accent6="accent6" hlink="hlink" folHlink="folHlink"/>
  </p:clrMapOvr>
</p:sld>
</file>

<file path=ppt/slides/slide133.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429512"/>
            <a:ext cx="6141720" cy="4608576"/>
          </a:xfrm>
          <a:prstGeom prst="rect">
            <a:avLst/>
          </a:prstGeom>
          <a:solidFill>
            <a:srgbClr val="FFFFFF"/>
          </a:solidFill>
        </p:spPr>
        <p:txBody>
          <a:bodyPr lIns="0" tIns="0" rIns="0" bIns="0">
            <a:noAutofit/>
          </a:bodyPr>
          <a:p>
            <a:pPr indent="0">
              <a:spcAft>
                <a:spcPts val="280"/>
              </a:spcAft>
            </a:pPr>
            <a:r>
              <a:rPr lang="zh-TW" sz="3200">
                <a:solidFill>
                  <a:srgbClr val="191B0E"/>
                </a:solidFill>
                <a:latin typeface="MingLiU"/>
                <a:ea typeface="MingLiU"/>
              </a:rPr>
              <a:t>验收测试的首要条件</a:t>
            </a:r>
          </a:p>
          <a:p>
            <a:pPr indent="0">
              <a:spcAft>
                <a:spcPts val="280"/>
              </a:spcAft>
            </a:pPr>
            <a:r>
              <a:rPr lang="en-US" sz="1600">
                <a:solidFill>
                  <a:srgbClr val="191B0E"/>
                </a:solidFill>
                <a:latin typeface="Arial"/>
              </a:rPr>
              <a:t>■ </a:t>
            </a:r>
            <a:r>
              <a:rPr lang="zh-TW" sz="1500">
                <a:solidFill>
                  <a:srgbClr val="191B0E"/>
                </a:solidFill>
                <a:latin typeface="MingLiU"/>
                <a:ea typeface="MingLiU"/>
              </a:rPr>
              <a:t>软件开发已经完成，并全部解决了已知的软件缺陷；</a:t>
            </a:r>
          </a:p>
          <a:p>
            <a:pPr indent="0">
              <a:spcAft>
                <a:spcPts val="280"/>
              </a:spcAft>
            </a:pPr>
            <a:r>
              <a:rPr lang="en-US" sz="1600">
                <a:solidFill>
                  <a:srgbClr val="191B0E"/>
                </a:solidFill>
                <a:latin typeface="Arial"/>
              </a:rPr>
              <a:t>■ </a:t>
            </a:r>
            <a:r>
              <a:rPr lang="zh-TW" sz="1500">
                <a:solidFill>
                  <a:srgbClr val="191B0E"/>
                </a:solidFill>
                <a:latin typeface="MingLiU"/>
                <a:ea typeface="MingLiU"/>
              </a:rPr>
              <a:t>验收测试计划已经过评审并批准，并且置于文档控制之下；</a:t>
            </a:r>
          </a:p>
          <a:p>
            <a:pPr indent="0">
              <a:spcAft>
                <a:spcPts val="280"/>
              </a:spcAft>
            </a:pPr>
            <a:r>
              <a:rPr lang="en-US" sz="1600">
                <a:solidFill>
                  <a:srgbClr val="191B0E"/>
                </a:solidFill>
                <a:latin typeface="Arial"/>
              </a:rPr>
              <a:t>■ </a:t>
            </a:r>
            <a:r>
              <a:rPr lang="zh-TW" sz="1500">
                <a:solidFill>
                  <a:srgbClr val="191B0E"/>
                </a:solidFill>
                <a:latin typeface="MingLiU"/>
                <a:ea typeface="MingLiU"/>
              </a:rPr>
              <a:t>对软件需求说明书的审查已经完成；</a:t>
            </a:r>
          </a:p>
          <a:p>
            <a:pPr indent="0">
              <a:spcAft>
                <a:spcPts val="280"/>
              </a:spcAft>
            </a:pPr>
            <a:r>
              <a:rPr lang="en-US" sz="1600">
                <a:solidFill>
                  <a:srgbClr val="191B0E"/>
                </a:solidFill>
                <a:latin typeface="Arial"/>
              </a:rPr>
              <a:t>■</a:t>
            </a:r>
            <a:r>
              <a:rPr lang="zh-TW" sz="1500">
                <a:solidFill>
                  <a:srgbClr val="191B0E"/>
                </a:solidFill>
                <a:latin typeface="MingLiU"/>
                <a:ea typeface="MingLiU"/>
              </a:rPr>
              <a:t>对概要设计、详细设计的审查已经完成；</a:t>
            </a:r>
          </a:p>
          <a:p>
            <a:pPr indent="0">
              <a:spcAft>
                <a:spcPts val="280"/>
              </a:spcAft>
            </a:pPr>
            <a:r>
              <a:rPr lang="en-US" sz="1600">
                <a:solidFill>
                  <a:srgbClr val="191B0E"/>
                </a:solidFill>
                <a:latin typeface="Arial"/>
              </a:rPr>
              <a:t>■ </a:t>
            </a:r>
            <a:r>
              <a:rPr lang="zh-TW" sz="1500">
                <a:solidFill>
                  <a:srgbClr val="191B0E"/>
                </a:solidFill>
                <a:latin typeface="MingLiU"/>
                <a:ea typeface="MingLiU"/>
              </a:rPr>
              <a:t>对所有关键模块的代码审查已经完成；</a:t>
            </a:r>
          </a:p>
          <a:p>
            <a:pPr indent="0">
              <a:spcAft>
                <a:spcPts val="280"/>
              </a:spcAft>
            </a:pPr>
            <a:r>
              <a:rPr lang="en-US" sz="1600">
                <a:solidFill>
                  <a:srgbClr val="191B0E"/>
                </a:solidFill>
                <a:latin typeface="Arial"/>
              </a:rPr>
              <a:t>■ </a:t>
            </a:r>
            <a:r>
              <a:rPr lang="zh-TW" sz="1500">
                <a:solidFill>
                  <a:srgbClr val="191B0E"/>
                </a:solidFill>
                <a:latin typeface="MingLiU"/>
                <a:ea typeface="MingLiU"/>
              </a:rPr>
              <a:t>对单元、集成、系统测试计划和报告的审查已经完成；</a:t>
            </a:r>
          </a:p>
          <a:p>
            <a:pPr indent="0">
              <a:spcAft>
                <a:spcPts val="280"/>
              </a:spcAft>
            </a:pPr>
            <a:r>
              <a:rPr lang="en-US" sz="1600">
                <a:solidFill>
                  <a:srgbClr val="191B0E"/>
                </a:solidFill>
                <a:latin typeface="Arial"/>
              </a:rPr>
              <a:t>■ </a:t>
            </a:r>
            <a:r>
              <a:rPr lang="zh-TW" sz="1500">
                <a:solidFill>
                  <a:srgbClr val="191B0E"/>
                </a:solidFill>
                <a:latin typeface="MingLiU"/>
                <a:ea typeface="MingLiU"/>
              </a:rPr>
              <a:t>所有的测试脚本已完成，并至少执行过一次，且通过评审；</a:t>
            </a:r>
          </a:p>
          <a:p>
            <a:pPr indent="0">
              <a:spcAft>
                <a:spcPts val="280"/>
              </a:spcAft>
            </a:pPr>
            <a:r>
              <a:rPr lang="en-US" sz="1600">
                <a:solidFill>
                  <a:srgbClr val="191B0E"/>
                </a:solidFill>
                <a:latin typeface="Arial"/>
              </a:rPr>
              <a:t>■ </a:t>
            </a:r>
            <a:r>
              <a:rPr lang="zh-TW" sz="1500">
                <a:solidFill>
                  <a:srgbClr val="191B0E"/>
                </a:solidFill>
                <a:latin typeface="MingLiU"/>
                <a:ea typeface="MingLiU"/>
              </a:rPr>
              <a:t>使用配置管理工具且代码置于配置控制之下；</a:t>
            </a:r>
          </a:p>
          <a:p>
            <a:pPr indent="0">
              <a:spcAft>
                <a:spcPts val="280"/>
              </a:spcAft>
            </a:pPr>
            <a:r>
              <a:rPr lang="en-US" sz="1600">
                <a:solidFill>
                  <a:srgbClr val="191B0E"/>
                </a:solidFill>
                <a:latin typeface="Arial"/>
              </a:rPr>
              <a:t>■ </a:t>
            </a:r>
            <a:r>
              <a:rPr lang="zh-TW" sz="1500">
                <a:solidFill>
                  <a:srgbClr val="191B0E"/>
                </a:solidFill>
                <a:latin typeface="MingLiU"/>
                <a:ea typeface="MingLiU"/>
              </a:rPr>
              <a:t>软件问题处理流程已经就绪；</a:t>
            </a:r>
          </a:p>
          <a:p>
            <a:pPr indent="0">
              <a:spcAft>
                <a:spcPts val="280"/>
              </a:spcAft>
            </a:pPr>
            <a:r>
              <a:rPr lang="en-US" sz="1600">
                <a:solidFill>
                  <a:srgbClr val="191B0E"/>
                </a:solidFill>
                <a:latin typeface="Arial"/>
              </a:rPr>
              <a:t>■</a:t>
            </a:r>
            <a:r>
              <a:rPr lang="zh-TW" sz="1500">
                <a:solidFill>
                  <a:srgbClr val="191B0E"/>
                </a:solidFill>
                <a:latin typeface="MingLiU"/>
                <a:ea typeface="MingLiU"/>
              </a:rPr>
              <a:t>新系统已通过尝试运行工作；</a:t>
            </a:r>
          </a:p>
          <a:p>
            <a:pPr indent="0">
              <a:spcAft>
                <a:spcPts val="280"/>
              </a:spcAft>
            </a:pPr>
            <a:r>
              <a:rPr lang="en-US" sz="1600">
                <a:solidFill>
                  <a:srgbClr val="191B0E"/>
                </a:solidFill>
                <a:latin typeface="Arial"/>
              </a:rPr>
              <a:t>■ </a:t>
            </a:r>
            <a:r>
              <a:rPr lang="zh-TW" sz="1500">
                <a:solidFill>
                  <a:srgbClr val="191B0E"/>
                </a:solidFill>
                <a:latin typeface="MingLiU"/>
                <a:ea typeface="MingLiU"/>
              </a:rPr>
              <a:t>所被测的新系统应该是稳定的，要符合技术文档和标准的规定;</a:t>
            </a:r>
          </a:p>
          <a:p>
            <a:pPr indent="0">
              <a:spcAft>
                <a:spcPts val="280"/>
              </a:spcAft>
            </a:pPr>
            <a:r>
              <a:rPr lang="en-US" sz="1600">
                <a:solidFill>
                  <a:srgbClr val="191B0E"/>
                </a:solidFill>
                <a:latin typeface="Arial"/>
              </a:rPr>
              <a:t>■ </a:t>
            </a:r>
            <a:r>
              <a:rPr lang="zh-TW" sz="1500">
                <a:solidFill>
                  <a:srgbClr val="191B0E"/>
                </a:solidFill>
                <a:latin typeface="MingLiU"/>
                <a:ea typeface="MingLiU"/>
              </a:rPr>
              <a:t>已经制定、评审并批准验收测试完成标准；</a:t>
            </a:r>
          </a:p>
          <a:p>
            <a:pPr indent="0"/>
            <a:r>
              <a:rPr lang="en-US" sz="1600">
                <a:solidFill>
                  <a:srgbClr val="191B0E"/>
                </a:solidFill>
                <a:latin typeface="Arial"/>
              </a:rPr>
              <a:t>■ </a:t>
            </a:r>
            <a:r>
              <a:rPr lang="zh-TW" sz="1500">
                <a:solidFill>
                  <a:srgbClr val="191B0E"/>
                </a:solidFill>
                <a:latin typeface="MingLiU"/>
                <a:ea typeface="MingLiU"/>
              </a:rPr>
              <a:t>合同、附件规定的各类文档齐全。</a:t>
            </a:r>
          </a:p>
        </p:txBody>
      </p:sp>
    </p:spTree>
  </p:cSld>
  <p:clrMapOvr>
    <a:overrideClrMapping bg1="lt1" tx1="dk1" bg2="lt2" tx2="dk2" accent1="accent1" accent2="accent2" accent3="accent3" accent4="accent4" accent5="accent5" accent6="accent6" hlink="hlink" folHlink="folHlink"/>
  </p:clrMapOvr>
</p:sld>
</file>

<file path=ppt/slides/slide134.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426464"/>
            <a:ext cx="7117080" cy="3505200"/>
          </a:xfrm>
          <a:prstGeom prst="rect">
            <a:avLst/>
          </a:prstGeom>
          <a:solidFill>
            <a:srgbClr val="FFFFFF"/>
          </a:solidFill>
        </p:spPr>
        <p:txBody>
          <a:bodyPr lIns="0" tIns="0" rIns="0" bIns="0">
            <a:noAutofit/>
          </a:bodyPr>
          <a:p>
            <a:pPr indent="0">
              <a:spcAft>
                <a:spcPts val="560"/>
              </a:spcAft>
            </a:pPr>
            <a:r>
              <a:rPr lang="zh-TW" sz="3200">
                <a:solidFill>
                  <a:srgbClr val="191B0E"/>
                </a:solidFill>
                <a:latin typeface="MingLiU"/>
                <a:ea typeface="MingLiU"/>
              </a:rPr>
              <a:t>验收测试的主要内容</a:t>
            </a:r>
          </a:p>
          <a:p>
            <a:pPr indent="0">
              <a:spcAft>
                <a:spcPts val="560"/>
              </a:spcAft>
            </a:pPr>
            <a:r>
              <a:rPr lang="en-US" sz="1600">
                <a:solidFill>
                  <a:srgbClr val="191B0E"/>
                </a:solidFill>
                <a:latin typeface="Arial"/>
              </a:rPr>
              <a:t>■</a:t>
            </a:r>
            <a:r>
              <a:rPr lang="zh-TW" sz="1500">
                <a:solidFill>
                  <a:srgbClr val="191B0E"/>
                </a:solidFill>
                <a:latin typeface="MingLiU"/>
                <a:ea typeface="MingLiU"/>
              </a:rPr>
              <a:t>新建系统产品是否运行正常，达到预定的目标；</a:t>
            </a:r>
          </a:p>
          <a:p>
            <a:pPr indent="0">
              <a:spcAft>
                <a:spcPts val="560"/>
              </a:spcAft>
            </a:pPr>
            <a:r>
              <a:rPr lang="en-US" sz="1600">
                <a:solidFill>
                  <a:srgbClr val="191B0E"/>
                </a:solidFill>
                <a:latin typeface="Arial"/>
              </a:rPr>
              <a:t>■ </a:t>
            </a:r>
            <a:r>
              <a:rPr lang="zh-TW" sz="1500">
                <a:solidFill>
                  <a:srgbClr val="191B0E"/>
                </a:solidFill>
                <a:latin typeface="MingLiU"/>
                <a:ea typeface="MingLiU"/>
              </a:rPr>
              <a:t>各个子系统是否运行正常，达到预定的目标；</a:t>
            </a:r>
          </a:p>
          <a:p>
            <a:pPr indent="0">
              <a:spcAft>
                <a:spcPts val="560"/>
              </a:spcAft>
            </a:pPr>
            <a:r>
              <a:rPr lang="en-US" sz="1600">
                <a:solidFill>
                  <a:srgbClr val="191B0E"/>
                </a:solidFill>
                <a:latin typeface="Arial"/>
              </a:rPr>
              <a:t>■ </a:t>
            </a:r>
            <a:r>
              <a:rPr lang="zh-TW" sz="1500">
                <a:solidFill>
                  <a:srgbClr val="191B0E"/>
                </a:solidFill>
                <a:latin typeface="MingLiU"/>
                <a:ea typeface="MingLiU"/>
              </a:rPr>
              <a:t>各个功能模块是否运行正常，达到预定的目标；</a:t>
            </a:r>
          </a:p>
          <a:p>
            <a:pPr indent="0">
              <a:spcAft>
                <a:spcPts val="560"/>
              </a:spcAft>
            </a:pPr>
            <a:r>
              <a:rPr lang="en-US" sz="1600">
                <a:solidFill>
                  <a:srgbClr val="191B0E"/>
                </a:solidFill>
                <a:latin typeface="Arial"/>
              </a:rPr>
              <a:t>■ </a:t>
            </a:r>
            <a:r>
              <a:rPr lang="zh-TW" sz="1500">
                <a:solidFill>
                  <a:srgbClr val="191B0E"/>
                </a:solidFill>
                <a:latin typeface="MingLiU"/>
                <a:ea typeface="MingLiU"/>
              </a:rPr>
              <a:t>按照系统使用说明书上所说的方法去做能否实现；</a:t>
            </a:r>
          </a:p>
          <a:p>
            <a:pPr indent="0">
              <a:spcAft>
                <a:spcPts val="560"/>
              </a:spcAft>
            </a:pPr>
            <a:r>
              <a:rPr lang="en-US" sz="1600">
                <a:solidFill>
                  <a:srgbClr val="191B0E"/>
                </a:solidFill>
                <a:latin typeface="Arial"/>
              </a:rPr>
              <a:t>■ </a:t>
            </a:r>
            <a:r>
              <a:rPr lang="zh-TW" sz="1500">
                <a:solidFill>
                  <a:srgbClr val="191B0E"/>
                </a:solidFill>
                <a:latin typeface="MingLiU"/>
                <a:ea typeface="MingLiU"/>
              </a:rPr>
              <a:t>按照系统维护手册上所说的方法去做，能否实现；</a:t>
            </a:r>
          </a:p>
          <a:p>
            <a:pPr indent="0">
              <a:spcAft>
                <a:spcPts val="560"/>
              </a:spcAft>
            </a:pPr>
            <a:r>
              <a:rPr lang="en-US" sz="1600">
                <a:solidFill>
                  <a:srgbClr val="191B0E"/>
                </a:solidFill>
                <a:latin typeface="Arial"/>
              </a:rPr>
              <a:t>■</a:t>
            </a:r>
            <a:r>
              <a:rPr lang="zh-TW" sz="1500">
                <a:solidFill>
                  <a:srgbClr val="191B0E"/>
                </a:solidFill>
                <a:latin typeface="MingLiU"/>
                <a:ea typeface="MingLiU"/>
              </a:rPr>
              <a:t>测试文档验收，测试过程文档是否齐全，可信，符合标准。</a:t>
            </a:r>
          </a:p>
          <a:p>
            <a:pPr indent="0">
              <a:spcAft>
                <a:spcPts val="560"/>
              </a:spcAft>
            </a:pPr>
            <a:r>
              <a:rPr lang="en-US" sz="1600">
                <a:solidFill>
                  <a:srgbClr val="191B0E"/>
                </a:solidFill>
                <a:latin typeface="Arial"/>
              </a:rPr>
              <a:t>■</a:t>
            </a:r>
            <a:r>
              <a:rPr lang="zh-TW" sz="1500">
                <a:solidFill>
                  <a:srgbClr val="191B0E"/>
                </a:solidFill>
                <a:latin typeface="MingLiU"/>
                <a:ea typeface="MingLiU"/>
              </a:rPr>
              <a:t>测试评估，从总体对测试的质量进行评估；</a:t>
            </a:r>
          </a:p>
          <a:p>
            <a:pPr indent="0"/>
            <a:r>
              <a:rPr lang="en-US" sz="1600">
                <a:solidFill>
                  <a:srgbClr val="191B0E"/>
                </a:solidFill>
                <a:latin typeface="Arial"/>
              </a:rPr>
              <a:t>■</a:t>
            </a:r>
            <a:r>
              <a:rPr lang="zh-TW" sz="1500">
                <a:solidFill>
                  <a:srgbClr val="191B0E"/>
                </a:solidFill>
                <a:latin typeface="MingLiU"/>
                <a:ea typeface="MingLiU"/>
              </a:rPr>
              <a:t>测试建议，对本次测试工作指出不足，需要在以后工作中改进的地方。</a:t>
            </a:r>
          </a:p>
        </p:txBody>
      </p:sp>
    </p:spTree>
  </p:cSld>
  <p:clrMapOvr>
    <a:overrideClrMapping bg1="lt1" tx1="dk1" bg2="lt2" tx2="dk2" accent1="accent1" accent2="accent2" accent3="accent3" accent4="accent4" accent5="accent5" accent6="accent6" hlink="hlink" folHlink="folHlink"/>
  </p:clrMapOvr>
</p:sld>
</file>

<file path=ppt/slides/slide135.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426464"/>
            <a:ext cx="6733032" cy="4486656"/>
          </a:xfrm>
          <a:prstGeom prst="rect">
            <a:avLst/>
          </a:prstGeom>
          <a:solidFill>
            <a:srgbClr val="FFFFFF"/>
          </a:solidFill>
        </p:spPr>
        <p:txBody>
          <a:bodyPr lIns="0" tIns="0" rIns="0" bIns="0">
            <a:noAutofit/>
          </a:bodyPr>
          <a:p>
            <a:pPr indent="0">
              <a:spcAft>
                <a:spcPts val="420"/>
              </a:spcAft>
            </a:pPr>
            <a:r>
              <a:rPr lang="zh-TW" sz="3200">
                <a:solidFill>
                  <a:srgbClr val="191B0E"/>
                </a:solidFill>
                <a:latin typeface="MingLiU"/>
                <a:ea typeface="MingLiU"/>
              </a:rPr>
              <a:t>验收测试的设计思路</a:t>
            </a:r>
          </a:p>
          <a:p>
            <a:pPr indent="0">
              <a:spcAft>
                <a:spcPts val="280"/>
              </a:spcAft>
            </a:pPr>
            <a:r>
              <a:rPr lang="en-US" sz="1600">
                <a:solidFill>
                  <a:srgbClr val="191B0E"/>
                </a:solidFill>
                <a:latin typeface="Arial"/>
              </a:rPr>
              <a:t>■</a:t>
            </a:r>
            <a:r>
              <a:rPr lang="zh-TW" sz="1500">
                <a:solidFill>
                  <a:srgbClr val="191B0E"/>
                </a:solidFill>
                <a:latin typeface="MingLiU"/>
                <a:ea typeface="MingLiU"/>
              </a:rPr>
              <a:t>验收测试由</a:t>
            </a:r>
            <a:r>
              <a:rPr lang="zh-TW" sz="1600">
                <a:solidFill>
                  <a:srgbClr val="191B0E"/>
                </a:solidFill>
                <a:latin typeface="Arial"/>
                <a:ea typeface="Arial"/>
              </a:rPr>
              <a:t>3</a:t>
            </a:r>
            <a:r>
              <a:rPr lang="zh-TW" sz="1500">
                <a:solidFill>
                  <a:srgbClr val="191B0E"/>
                </a:solidFill>
                <a:latin typeface="MingLiU"/>
                <a:ea typeface="MingLiU"/>
              </a:rPr>
              <a:t>大部分组成</a:t>
            </a:r>
          </a:p>
          <a:p>
            <a:pPr indent="457200">
              <a:spcAft>
                <a:spcPts val="280"/>
              </a:spcAft>
            </a:pPr>
            <a:r>
              <a:rPr lang="zh-TW" sz="1600">
                <a:solidFill>
                  <a:srgbClr val="191B0E"/>
                </a:solidFill>
                <a:latin typeface="Arial"/>
                <a:ea typeface="Arial"/>
              </a:rPr>
              <a:t>-</a:t>
            </a:r>
            <a:r>
              <a:rPr lang="zh-TW" i="1" sz="1600">
                <a:solidFill>
                  <a:srgbClr val="191B0E"/>
                </a:solidFill>
                <a:latin typeface="MingLiU"/>
                <a:ea typeface="MingLiU"/>
              </a:rPr>
              <a:t>软件配置审核</a:t>
            </a:r>
          </a:p>
          <a:p>
            <a:pPr indent="457200"/>
            <a:r>
              <a:rPr lang="zh-TW" i="1" sz="1600">
                <a:solidFill>
                  <a:srgbClr val="191B0E"/>
                </a:solidFill>
                <a:latin typeface="Arial"/>
                <a:ea typeface="Arial"/>
              </a:rPr>
              <a:t>- </a:t>
            </a:r>
            <a:r>
              <a:rPr lang="zh-TW" i="1" sz="1600">
                <a:solidFill>
                  <a:srgbClr val="191B0E"/>
                </a:solidFill>
                <a:latin typeface="MingLiU"/>
                <a:ea typeface="MingLiU"/>
              </a:rPr>
              <a:t>可执行程序测试</a:t>
            </a:r>
          </a:p>
          <a:p>
            <a:pPr indent="457200">
              <a:lnSpc>
                <a:spcPts val="3096"/>
              </a:lnSpc>
              <a:spcAft>
                <a:spcPts val="280"/>
              </a:spcAft>
            </a:pPr>
            <a:r>
              <a:rPr lang="zh-TW" i="1" sz="1600">
                <a:solidFill>
                  <a:srgbClr val="191B0E"/>
                </a:solidFill>
                <a:latin typeface="Arial"/>
                <a:ea typeface="Arial"/>
              </a:rPr>
              <a:t>-</a:t>
            </a:r>
            <a:r>
              <a:rPr lang="zh-TW" i="1" sz="1600">
                <a:solidFill>
                  <a:srgbClr val="191B0E"/>
                </a:solidFill>
                <a:latin typeface="MingLiU"/>
                <a:ea typeface="MingLiU"/>
              </a:rPr>
              <a:t>验收测试分为用户应用系统验收测试和</a:t>
            </a:r>
            <a:r>
              <a:rPr lang="zh-CN" i="1" sz="1600">
                <a:solidFill>
                  <a:srgbClr val="191B0E"/>
                </a:solidFill>
                <a:latin typeface="MingLiU"/>
                <a:ea typeface="MingLiU"/>
              </a:rPr>
              <a:t>外</a:t>
            </a:r>
            <a:r>
              <a:rPr lang="zh-TW" i="1" sz="1600">
                <a:solidFill>
                  <a:srgbClr val="191B0E"/>
                </a:solidFill>
                <a:latin typeface="MingLiU"/>
                <a:ea typeface="MingLiU"/>
              </a:rPr>
              <a:t>包软件的验收测试 </a:t>
            </a:r>
            <a:r>
              <a:rPr lang="en-US" i="1" sz="1600">
                <a:solidFill>
                  <a:srgbClr val="191B0E"/>
                </a:solidFill>
                <a:latin typeface="Arial"/>
              </a:rPr>
              <a:t>■</a:t>
            </a:r>
            <a:r>
              <a:rPr lang="zh-TW" sz="1500">
                <a:solidFill>
                  <a:srgbClr val="191B0E"/>
                </a:solidFill>
                <a:latin typeface="MingLiU"/>
                <a:ea typeface="MingLiU"/>
              </a:rPr>
              <a:t>验收测试的要点</a:t>
            </a:r>
          </a:p>
          <a:p>
            <a:pPr algn="just" indent="457200">
              <a:spcAft>
                <a:spcPts val="280"/>
              </a:spcAft>
            </a:pPr>
            <a:r>
              <a:rPr lang="zh-TW" sz="1600">
                <a:solidFill>
                  <a:srgbClr val="191B0E"/>
                </a:solidFill>
                <a:latin typeface="Arial"/>
                <a:ea typeface="Arial"/>
              </a:rPr>
              <a:t>-</a:t>
            </a:r>
            <a:r>
              <a:rPr lang="zh-TW" i="1" sz="1600">
                <a:solidFill>
                  <a:srgbClr val="191B0E"/>
                </a:solidFill>
                <a:latin typeface="MingLiU"/>
                <a:ea typeface="MingLiU"/>
              </a:rPr>
              <a:t>对文档进行审核</a:t>
            </a:r>
          </a:p>
          <a:p>
            <a:pPr algn="just" indent="457200">
              <a:spcAft>
                <a:spcPts val="280"/>
              </a:spcAft>
            </a:pPr>
            <a:r>
              <a:rPr lang="zh-TW" i="1" sz="1600">
                <a:solidFill>
                  <a:srgbClr val="191B0E"/>
                </a:solidFill>
                <a:latin typeface="Arial"/>
                <a:ea typeface="Arial"/>
              </a:rPr>
              <a:t>-</a:t>
            </a:r>
            <a:r>
              <a:rPr lang="zh-TW" i="1" sz="1600">
                <a:solidFill>
                  <a:srgbClr val="191B0E"/>
                </a:solidFill>
                <a:latin typeface="MingLiU"/>
                <a:ea typeface="MingLiU"/>
              </a:rPr>
              <a:t>对源代码进行审核</a:t>
            </a:r>
          </a:p>
          <a:p>
            <a:pPr algn="just" indent="457200">
              <a:spcAft>
                <a:spcPts val="280"/>
              </a:spcAft>
            </a:pPr>
            <a:r>
              <a:rPr lang="zh-TW" i="1" sz="1600">
                <a:solidFill>
                  <a:srgbClr val="191B0E"/>
                </a:solidFill>
                <a:latin typeface="Arial"/>
                <a:ea typeface="Arial"/>
              </a:rPr>
              <a:t>-</a:t>
            </a:r>
            <a:r>
              <a:rPr lang="zh-TW" i="1" sz="1600">
                <a:solidFill>
                  <a:srgbClr val="191B0E"/>
                </a:solidFill>
                <a:latin typeface="MingLiU"/>
                <a:ea typeface="MingLiU"/>
              </a:rPr>
              <a:t>对配置进行审核</a:t>
            </a:r>
          </a:p>
          <a:p>
            <a:pPr algn="just" indent="457200">
              <a:spcAft>
                <a:spcPts val="280"/>
              </a:spcAft>
            </a:pPr>
            <a:r>
              <a:rPr lang="zh-TW" i="1" sz="1600">
                <a:solidFill>
                  <a:srgbClr val="191B0E"/>
                </a:solidFill>
                <a:latin typeface="Arial"/>
                <a:ea typeface="Arial"/>
              </a:rPr>
              <a:t>-</a:t>
            </a:r>
            <a:r>
              <a:rPr lang="zh-TW" i="1" sz="1600">
                <a:solidFill>
                  <a:srgbClr val="191B0E"/>
                </a:solidFill>
                <a:latin typeface="MingLiU"/>
                <a:ea typeface="MingLiU"/>
              </a:rPr>
              <a:t>对测试程序或脚本进行审核</a:t>
            </a:r>
          </a:p>
          <a:p>
            <a:pPr algn="just" indent="457200">
              <a:spcAft>
                <a:spcPts val="280"/>
              </a:spcAft>
            </a:pPr>
            <a:r>
              <a:rPr lang="zh-TW" i="1" sz="1600">
                <a:solidFill>
                  <a:srgbClr val="191B0E"/>
                </a:solidFill>
                <a:latin typeface="Arial"/>
                <a:ea typeface="Arial"/>
              </a:rPr>
              <a:t>-</a:t>
            </a:r>
            <a:r>
              <a:rPr lang="zh-TW" i="1" sz="1600">
                <a:solidFill>
                  <a:srgbClr val="191B0E"/>
                </a:solidFill>
                <a:latin typeface="MingLiU"/>
                <a:ea typeface="MingLiU"/>
              </a:rPr>
              <a:t>对可执行程序进行测试</a:t>
            </a:r>
          </a:p>
          <a:p>
            <a:pPr algn="just" indent="457200">
              <a:spcAft>
                <a:spcPts val="280"/>
              </a:spcAft>
            </a:pPr>
            <a:r>
              <a:rPr lang="zh-TW" i="1" sz="1600">
                <a:solidFill>
                  <a:srgbClr val="191B0E"/>
                </a:solidFill>
                <a:latin typeface="Arial"/>
                <a:ea typeface="Arial"/>
              </a:rPr>
              <a:t>-</a:t>
            </a:r>
            <a:r>
              <a:rPr lang="zh-TW" i="1" sz="1600">
                <a:solidFill>
                  <a:srgbClr val="191B0E"/>
                </a:solidFill>
                <a:latin typeface="MingLiU"/>
                <a:ea typeface="MingLiU"/>
              </a:rPr>
              <a:t>按照需求说明书</a:t>
            </a:r>
          </a:p>
          <a:p>
            <a:pPr algn="just" indent="457200"/>
            <a:r>
              <a:rPr lang="zh-TW" i="1" sz="1600">
                <a:solidFill>
                  <a:srgbClr val="191B0E"/>
                </a:solidFill>
                <a:latin typeface="Arial"/>
                <a:ea typeface="Arial"/>
              </a:rPr>
              <a:t>- </a:t>
            </a:r>
            <a:r>
              <a:rPr lang="zh-TW" i="1" sz="1600">
                <a:solidFill>
                  <a:srgbClr val="191B0E"/>
                </a:solidFill>
                <a:latin typeface="MingLiU"/>
                <a:ea typeface="MingLiU"/>
              </a:rPr>
              <a:t>对系统进行评审</a:t>
            </a:r>
          </a:p>
        </p:txBody>
      </p:sp>
    </p:spTree>
  </p:cSld>
  <p:clrMapOvr>
    <a:overrideClrMapping bg1="lt1" tx1="dk1" bg2="lt2" tx2="dk2" accent1="accent1" accent2="accent2" accent3="accent3" accent4="accent4" accent5="accent5" accent6="accent6" hlink="hlink" folHlink="folHlink"/>
  </p:clrMapOvr>
</p:sld>
</file>

<file path=ppt/slides/slide136.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432560"/>
            <a:ext cx="6041136" cy="2045208"/>
          </a:xfrm>
          <a:prstGeom prst="rect">
            <a:avLst/>
          </a:prstGeom>
          <a:solidFill>
            <a:srgbClr val="FFFFFF"/>
          </a:solidFill>
        </p:spPr>
        <p:txBody>
          <a:bodyPr lIns="0" tIns="0" rIns="0" bIns="0">
            <a:noAutofit/>
          </a:bodyPr>
          <a:p>
            <a:pPr algn="just" indent="0">
              <a:spcAft>
                <a:spcPts val="560"/>
              </a:spcAft>
            </a:pPr>
            <a:r>
              <a:rPr lang="zh-TW" sz="3200">
                <a:solidFill>
                  <a:srgbClr val="191B0E"/>
                </a:solidFill>
                <a:latin typeface="MingLiU"/>
                <a:ea typeface="MingLiU"/>
              </a:rPr>
              <a:t>验收测试安排</a:t>
            </a:r>
          </a:p>
          <a:p>
            <a:pPr indent="0">
              <a:spcAft>
                <a:spcPts val="280"/>
              </a:spcAft>
            </a:pPr>
            <a:r>
              <a:rPr lang="en-US" sz="1600">
                <a:solidFill>
                  <a:srgbClr val="191B0E"/>
                </a:solidFill>
                <a:latin typeface="Arial"/>
              </a:rPr>
              <a:t>■</a:t>
            </a:r>
            <a:r>
              <a:rPr lang="zh-TW" sz="1500">
                <a:solidFill>
                  <a:srgbClr val="191B0E"/>
                </a:solidFill>
                <a:latin typeface="MingLiU"/>
                <a:ea typeface="MingLiU"/>
              </a:rPr>
              <a:t>能否为了加快进度，将验收测试与系统测试合并或重叠？</a:t>
            </a:r>
          </a:p>
          <a:p>
            <a:pPr algn="just" indent="457200">
              <a:spcAft>
                <a:spcPts val="280"/>
              </a:spcAft>
            </a:pPr>
            <a:r>
              <a:rPr lang="zh-TW" sz="1600">
                <a:latin typeface="Arial"/>
                <a:ea typeface="Arial"/>
              </a:rPr>
              <a:t>- </a:t>
            </a:r>
            <a:r>
              <a:rPr lang="zh-TW" i="1" sz="1600">
                <a:latin typeface="MingLiU"/>
                <a:ea typeface="MingLiU"/>
              </a:rPr>
              <a:t>满足下列条件,合并验收测试与系统测试是有意义的:</a:t>
            </a:r>
          </a:p>
          <a:p>
            <a:pPr algn="just" marL="827600" indent="0">
              <a:spcAft>
                <a:spcPts val="280"/>
              </a:spcAft>
            </a:pPr>
            <a:r>
              <a:rPr lang="en-US" i="1" sz="1400">
                <a:latin typeface="MingLiU"/>
              </a:rPr>
              <a:t>■</a:t>
            </a:r>
            <a:r>
              <a:rPr lang="en-US" sz="1400">
                <a:latin typeface="MingLiU"/>
              </a:rPr>
              <a:t> </a:t>
            </a:r>
            <a:r>
              <a:rPr lang="zh-TW" sz="1400">
                <a:latin typeface="MingLiU"/>
                <a:ea typeface="MingLiU"/>
              </a:rPr>
              <a:t>用户代表实质性地参与了系统测试；</a:t>
            </a:r>
          </a:p>
          <a:p>
            <a:pPr algn="just" marL="827600" indent="0">
              <a:spcAft>
                <a:spcPts val="280"/>
              </a:spcAft>
            </a:pPr>
            <a:r>
              <a:rPr lang="en-US" sz="1400">
                <a:latin typeface="Arial"/>
              </a:rPr>
              <a:t>■ </a:t>
            </a:r>
            <a:r>
              <a:rPr lang="zh-TW" sz="1400">
                <a:latin typeface="MingLiU"/>
                <a:ea typeface="MingLiU"/>
              </a:rPr>
              <a:t>系统测试的环境足够真实；</a:t>
            </a:r>
          </a:p>
          <a:p>
            <a:pPr algn="just" marL="827600" indent="0"/>
            <a:r>
              <a:rPr lang="en-US" sz="1400">
                <a:latin typeface="Arial"/>
              </a:rPr>
              <a:t>■ </a:t>
            </a:r>
            <a:r>
              <a:rPr lang="zh-TW" sz="1400">
                <a:latin typeface="MingLiU"/>
                <a:ea typeface="MingLiU"/>
              </a:rPr>
              <a:t>验收测试用例是系统测试用例的一个子集</a:t>
            </a:r>
          </a:p>
        </p:txBody>
      </p:sp>
      <p:sp>
        <p:nvSpPr>
          <p:cNvPr id="4" name=""/>
          <p:cNvSpPr/>
          <p:nvPr/>
        </p:nvSpPr>
        <p:spPr>
          <a:xfrm>
            <a:off x="1283208" y="3621024"/>
            <a:ext cx="8162544" cy="1475232"/>
          </a:xfrm>
          <a:prstGeom prst="rect">
            <a:avLst/>
          </a:prstGeom>
          <a:solidFill>
            <a:srgbClr val="FFFFFF"/>
          </a:solidFill>
        </p:spPr>
        <p:txBody>
          <a:bodyPr lIns="0" tIns="0" rIns="0" bIns="0">
            <a:noAutofit/>
          </a:bodyPr>
          <a:p>
            <a:pPr indent="0">
              <a:lnSpc>
                <a:spcPts val="2088"/>
              </a:lnSpc>
              <a:spcAft>
                <a:spcPts val="280"/>
              </a:spcAft>
            </a:pPr>
            <a:r>
              <a:rPr lang="en-US" sz="1600">
                <a:solidFill>
                  <a:srgbClr val="191B0E"/>
                </a:solidFill>
                <a:latin typeface="Arial"/>
              </a:rPr>
              <a:t>■ </a:t>
            </a:r>
            <a:r>
              <a:rPr lang="zh-TW" sz="1500">
                <a:solidFill>
                  <a:srgbClr val="191B0E"/>
                </a:solidFill>
                <a:latin typeface="MingLiU"/>
                <a:ea typeface="MingLiU"/>
              </a:rPr>
              <a:t>针对产品软件或</a:t>
            </a:r>
            <a:r>
              <a:rPr lang="en-US" sz="1700">
                <a:solidFill>
                  <a:srgbClr val="191B0E"/>
                </a:solidFill>
                <a:latin typeface="SimSun"/>
              </a:rPr>
              <a:t>Web</a:t>
            </a:r>
            <a:r>
              <a:rPr lang="zh-TW" sz="1500">
                <a:solidFill>
                  <a:srgbClr val="191B0E"/>
                </a:solidFill>
                <a:latin typeface="MingLiU"/>
                <a:ea typeface="MingLiU"/>
              </a:rPr>
              <a:t>应用面向成千上万的用户，如何安排验收测试？</a:t>
            </a:r>
          </a:p>
          <a:p>
            <a:pPr indent="457200">
              <a:lnSpc>
                <a:spcPts val="2088"/>
              </a:lnSpc>
              <a:spcAft>
                <a:spcPts val="280"/>
              </a:spcAft>
            </a:pPr>
            <a:r>
              <a:rPr lang="zh-TW" sz="1600">
                <a:latin typeface="Arial"/>
                <a:ea typeface="Arial"/>
              </a:rPr>
              <a:t>-</a:t>
            </a:r>
            <a:r>
              <a:rPr lang="zh-TW" i="1" sz="1600">
                <a:latin typeface="MingLiU"/>
                <a:ea typeface="MingLiU"/>
              </a:rPr>
              <a:t>将用户分类,对每类用户选择合适的用户代表;</a:t>
            </a:r>
          </a:p>
          <a:p>
            <a:pPr indent="457200">
              <a:lnSpc>
                <a:spcPts val="2088"/>
              </a:lnSpc>
              <a:spcAft>
                <a:spcPts val="280"/>
              </a:spcAft>
            </a:pPr>
            <a:r>
              <a:rPr lang="zh-TW" i="1" sz="1600">
                <a:latin typeface="Arial"/>
                <a:ea typeface="Arial"/>
              </a:rPr>
              <a:t>- </a:t>
            </a:r>
            <a:r>
              <a:rPr lang="zh-TW" i="1" sz="1600">
                <a:latin typeface="MingLiU"/>
                <a:ea typeface="MingLiU"/>
              </a:rPr>
              <a:t>有些企业</a:t>
            </a:r>
            <a:r>
              <a:rPr lang="zh-TW" i="1" sz="1600">
                <a:latin typeface="Arial"/>
                <a:ea typeface="Arial"/>
              </a:rPr>
              <a:t>4</a:t>
            </a:r>
            <a:r>
              <a:rPr lang="zh-TW" i="1" sz="1600">
                <a:latin typeface="MingLiU"/>
                <a:ea typeface="MingLiU"/>
              </a:rPr>
              <a:t>吏用来自某些特定公司的用户担当用户测试员;</a:t>
            </a:r>
          </a:p>
          <a:p>
            <a:pPr algn="just" marL="738700" indent="-317500">
              <a:lnSpc>
                <a:spcPts val="2088"/>
              </a:lnSpc>
            </a:pPr>
            <a:r>
              <a:rPr lang="zh-TW" i="1" sz="1600">
                <a:latin typeface="Arial"/>
                <a:ea typeface="Arial"/>
              </a:rPr>
              <a:t>- </a:t>
            </a:r>
            <a:r>
              <a:rPr lang="zh-TW" i="1" sz="1600">
                <a:latin typeface="MingLiU"/>
                <a:ea typeface="MingLiU"/>
              </a:rPr>
              <a:t>有些企业发布产品的</a:t>
            </a:r>
            <a:r>
              <a:rPr lang="en-US" i="1" sz="1700">
                <a:latin typeface="Arial"/>
              </a:rPr>
              <a:t>Beta</a:t>
            </a:r>
            <a:r>
              <a:rPr lang="zh-TW" i="1" sz="1600">
                <a:latin typeface="MingLiU"/>
                <a:ea typeface="MingLiU"/>
              </a:rPr>
              <a:t>测试版,请各类用户试用或体验新产品,同时搜集 用户的反馈信息</a:t>
            </a:r>
          </a:p>
        </p:txBody>
      </p:sp>
    </p:spTree>
  </p:cSld>
  <p:clrMapOvr>
    <a:overrideClrMapping bg1="lt1" tx1="dk1" bg2="lt2" tx2="dk2" accent1="accent1" accent2="accent2" accent3="accent3" accent4="accent4" accent5="accent5" accent6="accent6" hlink="hlink" folHlink="folHlink"/>
  </p:clrMapOvr>
</p:sld>
</file>

<file path=ppt/slides/slide137.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01496" y="1432560"/>
            <a:ext cx="2663952" cy="417576"/>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验收测试流程</a:t>
            </a:r>
          </a:p>
        </p:txBody>
      </p:sp>
      <p:sp>
        <p:nvSpPr>
          <p:cNvPr id="4" name=""/>
          <p:cNvSpPr/>
          <p:nvPr/>
        </p:nvSpPr>
        <p:spPr>
          <a:xfrm>
            <a:off x="1280160" y="1953768"/>
            <a:ext cx="6394704" cy="4084320"/>
          </a:xfrm>
          <a:prstGeom prst="rect">
            <a:avLst/>
          </a:prstGeom>
          <a:solidFill>
            <a:srgbClr val="FFFFFF"/>
          </a:solidFill>
        </p:spPr>
        <p:txBody>
          <a:bodyPr lIns="0" tIns="0" rIns="0" bIns="0">
            <a:noAutofit/>
          </a:bodyPr>
          <a:p>
            <a:pPr indent="0"/>
            <a:r>
              <a:rPr lang="en-US" sz="1400">
                <a:solidFill>
                  <a:srgbClr val="191B0E"/>
                </a:solidFill>
                <a:latin typeface="Arial"/>
              </a:rPr>
              <a:t>■ </a:t>
            </a:r>
            <a:r>
              <a:rPr lang="zh-TW" sz="1300">
                <a:solidFill>
                  <a:srgbClr val="191B0E"/>
                </a:solidFill>
                <a:latin typeface="MingLiU"/>
                <a:ea typeface="MingLiU"/>
              </a:rPr>
              <a:t>一个典型的验收测试流程</a:t>
            </a:r>
          </a:p>
          <a:p>
            <a:pPr algn="just" indent="457200"/>
            <a:r>
              <a:rPr lang="zh-TW" sz="1400">
                <a:solidFill>
                  <a:srgbClr val="191B0E"/>
                </a:solidFill>
                <a:latin typeface="Arial"/>
                <a:ea typeface="Arial"/>
              </a:rPr>
              <a:t>- </a:t>
            </a:r>
            <a:r>
              <a:rPr lang="zh-TW" i="1" sz="1300">
                <a:solidFill>
                  <a:srgbClr val="191B0E"/>
                </a:solidFill>
                <a:latin typeface="MingLiU"/>
                <a:ea typeface="MingLiU"/>
              </a:rPr>
              <a:t>开发方的项目经理代表项目组提出项目验收申请</a:t>
            </a:r>
          </a:p>
          <a:p>
            <a:pPr algn="just" indent="457200"/>
            <a:r>
              <a:rPr lang="zh-TW" i="1" sz="1400">
                <a:solidFill>
                  <a:srgbClr val="191B0E"/>
                </a:solidFill>
                <a:latin typeface="Arial"/>
                <a:ea typeface="Arial"/>
              </a:rPr>
              <a:t>- </a:t>
            </a:r>
            <a:r>
              <a:rPr lang="zh-TW" i="1" sz="1300">
                <a:solidFill>
                  <a:srgbClr val="191B0E"/>
                </a:solidFill>
                <a:latin typeface="MingLiU"/>
                <a:ea typeface="MingLiU"/>
              </a:rPr>
              <a:t>客户方和监理方检查项目测试验收的前提条件是否具备:</a:t>
            </a:r>
          </a:p>
          <a:p>
            <a:pPr marL="827600" indent="0"/>
            <a:r>
              <a:rPr lang="en-US" i="1" sz="1200">
                <a:solidFill>
                  <a:srgbClr val="191B0E"/>
                </a:solidFill>
                <a:latin typeface="Arial"/>
              </a:rPr>
              <a:t>■</a:t>
            </a:r>
            <a:r>
              <a:rPr lang="en-US" sz="1100">
                <a:solidFill>
                  <a:srgbClr val="191B0E"/>
                </a:solidFill>
                <a:latin typeface="MingLiU"/>
              </a:rPr>
              <a:t> </a:t>
            </a:r>
            <a:r>
              <a:rPr lang="zh-TW" sz="1100">
                <a:solidFill>
                  <a:srgbClr val="191B0E"/>
                </a:solidFill>
                <a:latin typeface="MingLiU"/>
                <a:ea typeface="MingLiU"/>
              </a:rPr>
              <a:t>检查系统测试是否符合要求</a:t>
            </a:r>
          </a:p>
          <a:p>
            <a:pPr marL="827600" indent="0"/>
            <a:r>
              <a:rPr lang="en-US" sz="1200">
                <a:solidFill>
                  <a:srgbClr val="191B0E"/>
                </a:solidFill>
                <a:latin typeface="Arial"/>
              </a:rPr>
              <a:t>■ </a:t>
            </a:r>
            <a:r>
              <a:rPr lang="zh-TW" sz="1100">
                <a:solidFill>
                  <a:srgbClr val="191B0E"/>
                </a:solidFill>
                <a:latin typeface="MingLiU"/>
                <a:ea typeface="MingLiU"/>
              </a:rPr>
              <a:t>检查是运行准备工作是否就绪</a:t>
            </a:r>
          </a:p>
          <a:p>
            <a:pPr marL="827600" indent="0"/>
            <a:r>
              <a:rPr lang="en-US" sz="1200">
                <a:solidFill>
                  <a:srgbClr val="191B0E"/>
                </a:solidFill>
                <a:latin typeface="Arial"/>
              </a:rPr>
              <a:t>■ </a:t>
            </a:r>
            <a:r>
              <a:rPr lang="zh-TW" sz="1100">
                <a:solidFill>
                  <a:srgbClr val="191B0E"/>
                </a:solidFill>
                <a:latin typeface="MingLiU"/>
                <a:ea typeface="MingLiU"/>
              </a:rPr>
              <a:t>检查所要求的项目档案是否齐备</a:t>
            </a:r>
          </a:p>
          <a:p>
            <a:pPr algn="just" indent="457200"/>
            <a:r>
              <a:rPr lang="zh-TW" sz="1400">
                <a:solidFill>
                  <a:srgbClr val="191B0E"/>
                </a:solidFill>
                <a:latin typeface="Arial"/>
                <a:ea typeface="Arial"/>
              </a:rPr>
              <a:t>- </a:t>
            </a:r>
            <a:r>
              <a:rPr lang="zh-TW" i="1" sz="1300">
                <a:solidFill>
                  <a:srgbClr val="191B0E"/>
                </a:solidFill>
                <a:latin typeface="MingLiU"/>
                <a:ea typeface="MingLiU"/>
              </a:rPr>
              <a:t>以客户方、监理方为主,三方共同编制验收测试计划;</a:t>
            </a:r>
          </a:p>
          <a:p>
            <a:pPr algn="just" indent="457200"/>
            <a:r>
              <a:rPr lang="zh-TW" i="1" sz="1400">
                <a:solidFill>
                  <a:srgbClr val="191B0E"/>
                </a:solidFill>
                <a:latin typeface="Arial"/>
                <a:ea typeface="Arial"/>
              </a:rPr>
              <a:t>- </a:t>
            </a:r>
            <a:r>
              <a:rPr lang="zh-TW" i="1" sz="1300">
                <a:solidFill>
                  <a:srgbClr val="191B0E"/>
                </a:solidFill>
                <a:latin typeface="MingLiU"/>
                <a:ea typeface="MingLiU"/>
              </a:rPr>
              <a:t>三方评审和批准验收测试计划;</a:t>
            </a:r>
          </a:p>
          <a:p>
            <a:pPr algn="just" indent="457200"/>
            <a:r>
              <a:rPr lang="zh-TW" i="1" sz="1400">
                <a:solidFill>
                  <a:srgbClr val="191B0E"/>
                </a:solidFill>
                <a:latin typeface="Arial"/>
                <a:ea typeface="Arial"/>
              </a:rPr>
              <a:t>- </a:t>
            </a:r>
            <a:r>
              <a:rPr lang="zh-TW" i="1" sz="1300">
                <a:solidFill>
                  <a:srgbClr val="191B0E"/>
                </a:solidFill>
                <a:latin typeface="MingLiU"/>
                <a:ea typeface="MingLiU"/>
              </a:rPr>
              <a:t>客户代表和监理方、开发方共同确定验收测试用例集</a:t>
            </a:r>
          </a:p>
          <a:p>
            <a:pPr algn="just" indent="457200"/>
            <a:r>
              <a:rPr lang="zh-TW" i="1" sz="1400">
                <a:solidFill>
                  <a:srgbClr val="191B0E"/>
                </a:solidFill>
                <a:latin typeface="Arial"/>
                <a:ea typeface="Arial"/>
              </a:rPr>
              <a:t>- </a:t>
            </a:r>
            <a:r>
              <a:rPr lang="zh-TW" i="1" sz="1300">
                <a:solidFill>
                  <a:srgbClr val="191B0E"/>
                </a:solidFill>
                <a:latin typeface="MingLiU"/>
                <a:ea typeface="MingLiU"/>
              </a:rPr>
              <a:t>项目经理领导项目组,按照验收测试计划完成测试准备工作;</a:t>
            </a:r>
          </a:p>
          <a:p>
            <a:pPr algn="just" indent="457200"/>
            <a:r>
              <a:rPr lang="zh-TW" i="1" sz="1400">
                <a:solidFill>
                  <a:srgbClr val="191B0E"/>
                </a:solidFill>
                <a:latin typeface="Arial"/>
                <a:ea typeface="Arial"/>
              </a:rPr>
              <a:t>- </a:t>
            </a:r>
            <a:r>
              <a:rPr lang="zh-TW" i="1" sz="1300">
                <a:solidFill>
                  <a:srgbClr val="191B0E"/>
                </a:solidFill>
                <a:latin typeface="MingLiU"/>
                <a:ea typeface="MingLiU"/>
              </a:rPr>
              <a:t>建立验收测试环境,安装系统,准备验收测试数据;</a:t>
            </a:r>
          </a:p>
          <a:p>
            <a:pPr algn="just" indent="457200"/>
            <a:r>
              <a:rPr lang="zh-TW" i="1" sz="1400">
                <a:solidFill>
                  <a:srgbClr val="191B0E"/>
                </a:solidFill>
                <a:latin typeface="Arial"/>
                <a:ea typeface="Arial"/>
              </a:rPr>
              <a:t>- </a:t>
            </a:r>
            <a:r>
              <a:rPr lang="zh-TW" i="1" sz="1300">
                <a:solidFill>
                  <a:srgbClr val="191B0E"/>
                </a:solidFill>
                <a:latin typeface="MingLiU"/>
                <a:ea typeface="MingLiU"/>
              </a:rPr>
              <a:t>客户方、监理方进行系统试运行,运行测试用例集，记录测试结果;</a:t>
            </a:r>
          </a:p>
          <a:p>
            <a:pPr algn="just" indent="457200"/>
            <a:r>
              <a:rPr lang="zh-TW" i="1" sz="1400">
                <a:solidFill>
                  <a:srgbClr val="191B0E"/>
                </a:solidFill>
                <a:latin typeface="Arial"/>
                <a:ea typeface="Arial"/>
              </a:rPr>
              <a:t>- </a:t>
            </a:r>
            <a:r>
              <a:rPr lang="zh-TW" i="1" sz="1300">
                <a:solidFill>
                  <a:srgbClr val="191B0E"/>
                </a:solidFill>
                <a:latin typeface="MingLiU"/>
                <a:ea typeface="MingLiU"/>
              </a:rPr>
              <a:t>如果发现缺陷,则在确认后项目组立即着手解决</a:t>
            </a:r>
          </a:p>
          <a:p>
            <a:pPr algn="just" indent="457200"/>
            <a:r>
              <a:rPr lang="zh-TW" i="1" sz="1400">
                <a:solidFill>
                  <a:srgbClr val="191B0E"/>
                </a:solidFill>
                <a:latin typeface="Arial"/>
                <a:ea typeface="Arial"/>
              </a:rPr>
              <a:t>- </a:t>
            </a:r>
            <a:r>
              <a:rPr lang="zh-TW" i="1" sz="1300">
                <a:solidFill>
                  <a:srgbClr val="191B0E"/>
                </a:solidFill>
                <a:latin typeface="MingLiU"/>
                <a:ea typeface="MingLiU"/>
              </a:rPr>
              <a:t>客户方、监理方完成回归测试,确认缺陷已经修复、并已经关闭。</a:t>
            </a:r>
          </a:p>
          <a:p>
            <a:pPr algn="just" indent="457200"/>
            <a:r>
              <a:rPr lang="zh-TW" i="1" sz="1400">
                <a:solidFill>
                  <a:srgbClr val="191B0E"/>
                </a:solidFill>
                <a:latin typeface="Arial"/>
                <a:ea typeface="Arial"/>
              </a:rPr>
              <a:t>- </a:t>
            </a:r>
            <a:r>
              <a:rPr lang="zh-TW" i="1" sz="1300">
                <a:solidFill>
                  <a:srgbClr val="191B0E"/>
                </a:solidFill>
                <a:latin typeface="MingLiU"/>
                <a:ea typeface="MingLiU"/>
              </a:rPr>
              <a:t>项目组在修复缺陷后,更新相关的项目文档;</a:t>
            </a:r>
          </a:p>
          <a:p>
            <a:pPr algn="just" indent="457200"/>
            <a:r>
              <a:rPr lang="zh-TW" i="1" sz="1400">
                <a:solidFill>
                  <a:srgbClr val="191B0E"/>
                </a:solidFill>
                <a:latin typeface="Arial"/>
                <a:ea typeface="Arial"/>
              </a:rPr>
              <a:t>- </a:t>
            </a:r>
            <a:r>
              <a:rPr lang="zh-TW" i="1" sz="1300">
                <a:solidFill>
                  <a:srgbClr val="191B0E"/>
                </a:solidFill>
                <a:latin typeface="MingLiU"/>
                <a:ea typeface="MingLiU"/>
              </a:rPr>
              <a:t>客户方、监理方审查验收测试执行情况,起草验收测试报告;</a:t>
            </a:r>
          </a:p>
          <a:p>
            <a:pPr algn="just" indent="457200"/>
            <a:r>
              <a:rPr lang="zh-TW" i="1" sz="1400">
                <a:solidFill>
                  <a:srgbClr val="191B0E"/>
                </a:solidFill>
                <a:latin typeface="Arial"/>
                <a:ea typeface="Arial"/>
              </a:rPr>
              <a:t>- </a:t>
            </a:r>
            <a:r>
              <a:rPr lang="zh-TW" i="1" sz="1300">
                <a:solidFill>
                  <a:srgbClr val="191B0E"/>
                </a:solidFill>
                <a:latin typeface="MingLiU"/>
                <a:ea typeface="MingLiU"/>
              </a:rPr>
              <a:t>客户方、监理方签署验收测试报告</a:t>
            </a:r>
          </a:p>
        </p:txBody>
      </p:sp>
    </p:spTree>
  </p:cSld>
  <p:clrMapOvr>
    <a:overrideClrMapping bg1="lt1" tx1="dk1" bg2="lt2" tx2="dk2" accent1="accent1" accent2="accent2" accent3="accent3" accent4="accent4" accent5="accent5" accent6="accent6" hlink="hlink" folHlink="folHlink"/>
  </p:clrMapOvr>
</p:sld>
</file>

<file path=ppt/slides/slide138.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01496" y="1426464"/>
            <a:ext cx="4428744" cy="429768"/>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验收测试用例设计要点</a:t>
            </a:r>
          </a:p>
        </p:txBody>
      </p:sp>
      <p:sp>
        <p:nvSpPr>
          <p:cNvPr id="4" name=""/>
          <p:cNvSpPr/>
          <p:nvPr/>
        </p:nvSpPr>
        <p:spPr>
          <a:xfrm>
            <a:off x="1283208" y="1990344"/>
            <a:ext cx="8144256" cy="1892808"/>
          </a:xfrm>
          <a:prstGeom prst="rect">
            <a:avLst/>
          </a:prstGeom>
          <a:solidFill>
            <a:srgbClr val="FFFFFF"/>
          </a:solidFill>
        </p:spPr>
        <p:txBody>
          <a:bodyPr lIns="0" tIns="0" rIns="0" bIns="0">
            <a:noAutofit/>
          </a:bodyPr>
          <a:p>
            <a:pPr marL="294200" indent="-330200">
              <a:lnSpc>
                <a:spcPts val="2064"/>
              </a:lnSpc>
              <a:spcAft>
                <a:spcPts val="490"/>
              </a:spcAft>
            </a:pPr>
            <a:r>
              <a:rPr lang="en-US" sz="1600">
                <a:solidFill>
                  <a:srgbClr val="191B0E"/>
                </a:solidFill>
                <a:latin typeface="Arial"/>
              </a:rPr>
              <a:t>■</a:t>
            </a:r>
            <a:r>
              <a:rPr lang="zh-TW" sz="1500">
                <a:solidFill>
                  <a:srgbClr val="191B0E"/>
                </a:solidFill>
                <a:latin typeface="MingLiU"/>
                <a:ea typeface="MingLiU"/>
              </a:rPr>
              <a:t>验收测试用例应当在研发阶段测试用例的基础上重新组织和编写，而不能拿来直 接使用</a:t>
            </a:r>
          </a:p>
          <a:p>
            <a:pPr indent="0">
              <a:lnSpc>
                <a:spcPct val="111000"/>
              </a:lnSpc>
              <a:spcAft>
                <a:spcPts val="490"/>
              </a:spcAft>
            </a:pPr>
            <a:r>
              <a:rPr lang="en-US" sz="1600">
                <a:solidFill>
                  <a:srgbClr val="191B0E"/>
                </a:solidFill>
                <a:latin typeface="Arial"/>
              </a:rPr>
              <a:t>■ </a:t>
            </a:r>
            <a:r>
              <a:rPr lang="zh-TW" sz="1500">
                <a:solidFill>
                  <a:srgbClr val="191B0E"/>
                </a:solidFill>
                <a:latin typeface="MingLiU"/>
                <a:ea typeface="MingLiU"/>
              </a:rPr>
              <a:t>验收测试用例应客户需求相对应，具有面向客户的特点</a:t>
            </a:r>
          </a:p>
          <a:p>
            <a:pPr indent="0">
              <a:lnSpc>
                <a:spcPts val="2040"/>
              </a:lnSpc>
              <a:spcAft>
                <a:spcPts val="490"/>
              </a:spcAft>
            </a:pPr>
            <a:r>
              <a:rPr lang="en-US" sz="1600">
                <a:solidFill>
                  <a:srgbClr val="191B0E"/>
                </a:solidFill>
                <a:latin typeface="Arial"/>
              </a:rPr>
              <a:t>■</a:t>
            </a:r>
            <a:r>
              <a:rPr lang="zh-TW" sz="1500">
                <a:solidFill>
                  <a:srgbClr val="191B0E"/>
                </a:solidFill>
                <a:latin typeface="MingLiU"/>
                <a:ea typeface="MingLiU"/>
              </a:rPr>
              <a:t>设计过程中要把握客户的关注点并适当展示软件的独有特性</a:t>
            </a:r>
          </a:p>
          <a:p>
            <a:pPr marL="294200" indent="-330200">
              <a:lnSpc>
                <a:spcPts val="2016"/>
              </a:lnSpc>
            </a:pPr>
            <a:r>
              <a:rPr lang="en-US" sz="1600">
                <a:solidFill>
                  <a:srgbClr val="191B0E"/>
                </a:solidFill>
                <a:latin typeface="Arial"/>
              </a:rPr>
              <a:t>■</a:t>
            </a:r>
            <a:r>
              <a:rPr lang="zh-TW" sz="1500">
                <a:solidFill>
                  <a:srgbClr val="191B0E"/>
                </a:solidFill>
                <a:latin typeface="MingLiU"/>
                <a:ea typeface="MingLiU"/>
              </a:rPr>
              <a:t>在验收测试中发现软件的缺陷或与需求存在偏差的地方应与客户保持良好的沟通 共同确定修复和改进计划</a:t>
            </a:r>
          </a:p>
        </p:txBody>
      </p:sp>
    </p:spTree>
  </p:cSld>
  <p:clrMapOvr>
    <a:overrideClrMapping bg1="lt1" tx1="dk1" bg2="lt2" tx2="dk2" accent1="accent1" accent2="accent2" accent3="accent3" accent4="accent4" accent5="accent5" accent6="accent6" hlink="hlink" folHlink="folHlink"/>
  </p:clrMapOvr>
</p:sld>
</file>

<file path=ppt/slides/slide139.xml><?xml version="1.0" encoding="utf-8"?>
<p:sld xmlns:p="http://schemas.openxmlformats.org/presentationml/2006/main" xmlns:a="http://schemas.openxmlformats.org/drawingml/2006/main" xmlns:r="http://schemas.openxmlformats.org/officeDocument/2006/relationships">
  <p:cSld>
    <p:bg>
      <p:bgPr>
        <a:solidFill>
          <a:srgbClr val="EFECE4"/>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9032" y="850392"/>
            <a:ext cx="1609344" cy="518160"/>
          </a:xfrm>
          <a:prstGeom prst="rect">
            <a:avLst/>
          </a:prstGeom>
        </p:spPr>
      </p:pic>
      <p:sp>
        <p:nvSpPr>
          <p:cNvPr id="3" name=""/>
          <p:cNvSpPr/>
          <p:nvPr/>
        </p:nvSpPr>
        <p:spPr>
          <a:xfrm>
            <a:off x="1295400" y="1435608"/>
            <a:ext cx="3563112" cy="423672"/>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应用系统验收测试</a:t>
            </a:r>
          </a:p>
        </p:txBody>
      </p:sp>
      <p:sp>
        <p:nvSpPr>
          <p:cNvPr id="4" name=""/>
          <p:cNvSpPr/>
          <p:nvPr/>
        </p:nvSpPr>
        <p:spPr>
          <a:xfrm>
            <a:off x="1286256" y="1975104"/>
            <a:ext cx="7915656" cy="3977640"/>
          </a:xfrm>
          <a:prstGeom prst="rect">
            <a:avLst/>
          </a:prstGeom>
          <a:solidFill>
            <a:srgbClr val="FFFFFF"/>
          </a:solidFill>
        </p:spPr>
        <p:txBody>
          <a:bodyPr lIns="0" tIns="0" rIns="0" bIns="0">
            <a:noAutofit/>
          </a:bodyPr>
          <a:p>
            <a:pPr indent="0">
              <a:lnSpc>
                <a:spcPts val="2760"/>
              </a:lnSpc>
            </a:pPr>
            <a:r>
              <a:rPr lang="en-US" sz="1600">
                <a:solidFill>
                  <a:srgbClr val="191B0E"/>
                </a:solidFill>
                <a:latin typeface="Arial"/>
              </a:rPr>
              <a:t>■ </a:t>
            </a:r>
            <a:r>
              <a:rPr lang="zh-TW" sz="1500">
                <a:solidFill>
                  <a:srgbClr val="191B0E"/>
                </a:solidFill>
                <a:latin typeface="MingLiU"/>
                <a:ea typeface="MingLiU"/>
              </a:rPr>
              <a:t>是系统开发机构向用户移交系统时履行的正式手续，也是用户对新系统的认可 </a:t>
            </a:r>
            <a:r>
              <a:rPr lang="en-US" sz="1600">
                <a:solidFill>
                  <a:srgbClr val="191B0E"/>
                </a:solidFill>
                <a:latin typeface="Arial"/>
              </a:rPr>
              <a:t>■</a:t>
            </a:r>
            <a:r>
              <a:rPr lang="zh-TW" sz="1500">
                <a:solidFill>
                  <a:srgbClr val="191B0E"/>
                </a:solidFill>
                <a:latin typeface="MingLiU"/>
                <a:ea typeface="MingLiU"/>
              </a:rPr>
              <a:t>验收报告</a:t>
            </a:r>
          </a:p>
          <a:p>
            <a:pPr indent="457200"/>
            <a:r>
              <a:rPr lang="zh-CN" sz="1600">
                <a:solidFill>
                  <a:srgbClr val="191B0E"/>
                </a:solidFill>
                <a:latin typeface="Arial"/>
                <a:ea typeface="Arial"/>
              </a:rPr>
              <a:t>- </a:t>
            </a:r>
            <a:r>
              <a:rPr lang="zh-TW" i="1" sz="1600">
                <a:solidFill>
                  <a:srgbClr val="191B0E"/>
                </a:solidFill>
                <a:latin typeface="MingLiU"/>
                <a:ea typeface="MingLiU"/>
              </a:rPr>
              <a:t>引言</a:t>
            </a:r>
          </a:p>
          <a:p>
            <a:pPr indent="457200"/>
            <a:r>
              <a:rPr lang="zh-TW" sz="1600">
                <a:solidFill>
                  <a:srgbClr val="191B0E"/>
                </a:solidFill>
                <a:latin typeface="Arial"/>
                <a:ea typeface="Arial"/>
              </a:rPr>
              <a:t>-</a:t>
            </a:r>
            <a:r>
              <a:rPr lang="zh-TW" i="1" sz="1600">
                <a:solidFill>
                  <a:srgbClr val="191B0E"/>
                </a:solidFill>
                <a:latin typeface="MingLiU"/>
                <a:ea typeface="MingLiU"/>
              </a:rPr>
              <a:t>性能指标</a:t>
            </a:r>
          </a:p>
          <a:p>
            <a:pPr indent="457200">
              <a:spcAft>
                <a:spcPts val="420"/>
              </a:spcAft>
            </a:pPr>
            <a:r>
              <a:rPr lang="zh-TW" i="1" sz="1600">
                <a:solidFill>
                  <a:srgbClr val="191B0E"/>
                </a:solidFill>
                <a:latin typeface="Arial"/>
                <a:ea typeface="Arial"/>
              </a:rPr>
              <a:t>-</a:t>
            </a:r>
            <a:r>
              <a:rPr lang="zh-TW" i="1" sz="1600">
                <a:solidFill>
                  <a:srgbClr val="191B0E"/>
                </a:solidFill>
                <a:latin typeface="MingLiU"/>
                <a:ea typeface="MingLiU"/>
              </a:rPr>
              <a:t>系统评价</a:t>
            </a:r>
          </a:p>
          <a:p>
            <a:pPr indent="0"/>
            <a:r>
              <a:rPr lang="en-US" i="1" sz="1600">
                <a:solidFill>
                  <a:srgbClr val="191B0E"/>
                </a:solidFill>
                <a:latin typeface="Arial"/>
              </a:rPr>
              <a:t>■</a:t>
            </a:r>
            <a:r>
              <a:rPr lang="en-US" sz="1500">
                <a:solidFill>
                  <a:srgbClr val="191B0E"/>
                </a:solidFill>
                <a:latin typeface="MingLiU"/>
              </a:rPr>
              <a:t> </a:t>
            </a:r>
            <a:r>
              <a:rPr lang="zh-TW" sz="1500">
                <a:solidFill>
                  <a:srgbClr val="191B0E"/>
                </a:solidFill>
                <a:latin typeface="MingLiU"/>
                <a:ea typeface="MingLiU"/>
              </a:rPr>
              <a:t>鉴定工作程序和文档资料</a:t>
            </a:r>
          </a:p>
          <a:p>
            <a:pPr indent="457200"/>
            <a:r>
              <a:rPr lang="zh-TW" sz="1600">
                <a:solidFill>
                  <a:srgbClr val="191B0E"/>
                </a:solidFill>
                <a:latin typeface="Arial"/>
                <a:ea typeface="Arial"/>
              </a:rPr>
              <a:t>- </a:t>
            </a:r>
            <a:r>
              <a:rPr lang="zh-TW" i="1" sz="1600">
                <a:solidFill>
                  <a:srgbClr val="191B0E"/>
                </a:solidFill>
                <a:latin typeface="MingLiU"/>
                <a:ea typeface="MingLiU"/>
              </a:rPr>
              <a:t>鉴定组织工作</a:t>
            </a:r>
          </a:p>
          <a:p>
            <a:pPr indent="457200"/>
            <a:r>
              <a:rPr lang="zh-TW" i="1" sz="1600">
                <a:solidFill>
                  <a:srgbClr val="191B0E"/>
                </a:solidFill>
                <a:latin typeface="Arial"/>
                <a:ea typeface="Arial"/>
              </a:rPr>
              <a:t>-</a:t>
            </a:r>
            <a:r>
              <a:rPr lang="zh-TW" i="1" sz="1600">
                <a:solidFill>
                  <a:srgbClr val="191B0E"/>
                </a:solidFill>
                <a:latin typeface="MingLiU"/>
                <a:ea typeface="MingLiU"/>
              </a:rPr>
              <a:t>鉴定测试报告主要内容</a:t>
            </a:r>
          </a:p>
          <a:p>
            <a:pPr indent="457200"/>
            <a:r>
              <a:rPr lang="zh-TW" i="1" sz="1600">
                <a:solidFill>
                  <a:srgbClr val="191B0E"/>
                </a:solidFill>
                <a:latin typeface="Arial"/>
                <a:ea typeface="Arial"/>
              </a:rPr>
              <a:t>-</a:t>
            </a:r>
            <a:r>
              <a:rPr lang="zh-TW" i="1" sz="1600">
                <a:solidFill>
                  <a:srgbClr val="191B0E"/>
                </a:solidFill>
                <a:latin typeface="MingLiU"/>
                <a:ea typeface="MingLiU"/>
              </a:rPr>
              <a:t>测试结论报告主要内容</a:t>
            </a:r>
          </a:p>
          <a:p>
            <a:pPr indent="457200"/>
            <a:r>
              <a:rPr lang="zh-TW" i="1" sz="1600">
                <a:solidFill>
                  <a:srgbClr val="191B0E"/>
                </a:solidFill>
                <a:latin typeface="Arial"/>
                <a:ea typeface="Arial"/>
              </a:rPr>
              <a:t>-</a:t>
            </a:r>
            <a:r>
              <a:rPr lang="zh-TW" i="1" sz="1600">
                <a:solidFill>
                  <a:srgbClr val="191B0E"/>
                </a:solidFill>
                <a:latin typeface="MingLiU"/>
                <a:ea typeface="MingLiU"/>
              </a:rPr>
              <a:t>鉴定书草案主要内容</a:t>
            </a:r>
          </a:p>
          <a:p>
            <a:pPr indent="457200"/>
            <a:r>
              <a:rPr lang="zh-TW" i="1" sz="1600">
                <a:solidFill>
                  <a:srgbClr val="191B0E"/>
                </a:solidFill>
                <a:latin typeface="Arial"/>
                <a:ea typeface="Arial"/>
              </a:rPr>
              <a:t>-</a:t>
            </a:r>
            <a:r>
              <a:rPr lang="zh-TW" i="1" sz="1600">
                <a:solidFill>
                  <a:srgbClr val="191B0E"/>
                </a:solidFill>
                <a:latin typeface="MingLiU"/>
                <a:ea typeface="MingLiU"/>
              </a:rPr>
              <a:t>研究报告和技术报告主要内容</a:t>
            </a:r>
          </a:p>
          <a:p>
            <a:pPr indent="457200"/>
            <a:r>
              <a:rPr lang="zh-TW" i="1" sz="1600">
                <a:solidFill>
                  <a:srgbClr val="191B0E"/>
                </a:solidFill>
                <a:latin typeface="Arial"/>
                <a:ea typeface="Arial"/>
              </a:rPr>
              <a:t>-</a:t>
            </a:r>
            <a:r>
              <a:rPr lang="zh-TW" i="1" sz="1600">
                <a:solidFill>
                  <a:srgbClr val="191B0E"/>
                </a:solidFill>
                <a:latin typeface="MingLiU"/>
                <a:ea typeface="MingLiU"/>
              </a:rPr>
              <a:t>向鉴定考核小组提供的审变材料和鉴定材料</a:t>
            </a:r>
          </a:p>
          <a:p>
            <a:pPr indent="457200"/>
            <a:r>
              <a:rPr lang="zh-TW" i="1" sz="1600">
                <a:solidFill>
                  <a:srgbClr val="191B0E"/>
                </a:solidFill>
                <a:latin typeface="Arial"/>
                <a:ea typeface="Arial"/>
              </a:rPr>
              <a:t>-</a:t>
            </a:r>
            <a:r>
              <a:rPr lang="zh-TW" i="1" sz="1600">
                <a:solidFill>
                  <a:srgbClr val="191B0E"/>
                </a:solidFill>
                <a:latin typeface="MingLiU"/>
                <a:ea typeface="MingLiU"/>
              </a:rPr>
              <a:t>鉴定会会议程序</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0160" y="1414272"/>
            <a:ext cx="5297424" cy="4657344"/>
          </a:xfrm>
          <a:prstGeom prst="rect">
            <a:avLst/>
          </a:prstGeom>
          <a:solidFill>
            <a:srgbClr val="FFFFFF"/>
          </a:solidFill>
        </p:spPr>
        <p:txBody>
          <a:bodyPr lIns="0" tIns="0" rIns="0" bIns="0">
            <a:noAutofit/>
          </a:bodyPr>
          <a:p>
            <a:pPr indent="88900">
              <a:spcAft>
                <a:spcPts val="280"/>
              </a:spcAft>
            </a:pPr>
            <a:r>
              <a:rPr lang="zh-TW" sz="3200">
                <a:solidFill>
                  <a:srgbClr val="191B0E"/>
                </a:solidFill>
                <a:latin typeface="MingLiU"/>
                <a:ea typeface="MingLiU"/>
              </a:rPr>
              <a:t>单元测试的任务（续）</a:t>
            </a:r>
          </a:p>
          <a:p>
            <a:pPr indent="88900"/>
            <a:r>
              <a:rPr lang="en-US" sz="1400">
                <a:solidFill>
                  <a:srgbClr val="191B0E"/>
                </a:solidFill>
                <a:latin typeface="Arial"/>
              </a:rPr>
              <a:t>■ </a:t>
            </a:r>
            <a:r>
              <a:rPr lang="zh-TW" sz="1300">
                <a:solidFill>
                  <a:srgbClr val="191B0E"/>
                </a:solidFill>
                <a:latin typeface="MingLiU"/>
                <a:ea typeface="MingLiU"/>
              </a:rPr>
              <a:t>模块接口测试：检查模块接口是否正确</a:t>
            </a:r>
          </a:p>
          <a:p>
            <a:pPr algn="just" indent="546100"/>
            <a:r>
              <a:rPr lang="zh-TW" sz="1400">
                <a:solidFill>
                  <a:srgbClr val="191B0E"/>
                </a:solidFill>
                <a:latin typeface="Arial"/>
                <a:ea typeface="Arial"/>
              </a:rPr>
              <a:t>- </a:t>
            </a:r>
            <a:r>
              <a:rPr lang="zh-TW" i="1" sz="1300">
                <a:solidFill>
                  <a:srgbClr val="191B0E"/>
                </a:solidFill>
                <a:latin typeface="MingLiU"/>
                <a:ea typeface="MingLiU"/>
              </a:rPr>
              <a:t>输入的实际参数与形式参数是否一致。</a:t>
            </a:r>
          </a:p>
          <a:p>
            <a:pPr marL="828108" indent="0"/>
            <a:r>
              <a:rPr lang="en-US" i="1" sz="1200">
                <a:solidFill>
                  <a:srgbClr val="191B0E"/>
                </a:solidFill>
                <a:latin typeface="Arial"/>
              </a:rPr>
              <a:t>■</a:t>
            </a:r>
            <a:r>
              <a:rPr lang="en-US" sz="1100">
                <a:solidFill>
                  <a:srgbClr val="191B0E"/>
                </a:solidFill>
                <a:latin typeface="MingLiU"/>
              </a:rPr>
              <a:t> </a:t>
            </a:r>
            <a:r>
              <a:rPr lang="zh-TW" sz="1100">
                <a:solidFill>
                  <a:srgbClr val="191B0E"/>
                </a:solidFill>
                <a:latin typeface="MingLiU"/>
                <a:ea typeface="MingLiU"/>
              </a:rPr>
              <a:t>个数、属性、量纲</a:t>
            </a:r>
          </a:p>
          <a:p>
            <a:pPr algn="just" indent="546100"/>
            <a:r>
              <a:rPr lang="zh-TW" sz="1400">
                <a:solidFill>
                  <a:srgbClr val="191B0E"/>
                </a:solidFill>
                <a:latin typeface="Arial"/>
                <a:ea typeface="Arial"/>
              </a:rPr>
              <a:t>- </a:t>
            </a:r>
            <a:r>
              <a:rPr lang="zh-TW" i="1" sz="1300">
                <a:solidFill>
                  <a:srgbClr val="191B0E"/>
                </a:solidFill>
                <a:latin typeface="MingLiU"/>
                <a:ea typeface="MingLiU"/>
              </a:rPr>
              <a:t>调用其他模块的实际参数与被调模块的形参是否一致。</a:t>
            </a:r>
          </a:p>
          <a:p>
            <a:pPr marL="828108" indent="0"/>
            <a:r>
              <a:rPr lang="zh-TW" sz="1200">
                <a:solidFill>
                  <a:srgbClr val="191B0E"/>
                </a:solidFill>
                <a:latin typeface="Arial"/>
                <a:ea typeface="Arial"/>
              </a:rPr>
              <a:t>■ </a:t>
            </a:r>
            <a:r>
              <a:rPr lang="zh-TW" sz="1100">
                <a:solidFill>
                  <a:srgbClr val="191B0E"/>
                </a:solidFill>
                <a:latin typeface="MingLiU"/>
                <a:ea typeface="MingLiU"/>
              </a:rPr>
              <a:t>个数、属性、量纲</a:t>
            </a:r>
          </a:p>
          <a:p>
            <a:pPr algn="just" indent="546100"/>
            <a:r>
              <a:rPr lang="zh-TW" i="1" sz="1400">
                <a:solidFill>
                  <a:srgbClr val="191B0E"/>
                </a:solidFill>
                <a:latin typeface="Arial"/>
                <a:ea typeface="Arial"/>
              </a:rPr>
              <a:t>- </a:t>
            </a:r>
            <a:r>
              <a:rPr lang="zh-TW" i="1" sz="1300">
                <a:solidFill>
                  <a:srgbClr val="191B0E"/>
                </a:solidFill>
                <a:latin typeface="MingLiU"/>
                <a:ea typeface="MingLiU"/>
              </a:rPr>
              <a:t>调用预定义函数时所用参数是否一致。</a:t>
            </a:r>
          </a:p>
          <a:p>
            <a:pPr marL="828108" indent="0"/>
            <a:r>
              <a:rPr lang="zh-TW" sz="1200">
                <a:solidFill>
                  <a:srgbClr val="191B0E"/>
                </a:solidFill>
                <a:latin typeface="Arial"/>
                <a:ea typeface="Arial"/>
              </a:rPr>
              <a:t>■ </a:t>
            </a:r>
            <a:r>
              <a:rPr lang="zh-TW" sz="1100">
                <a:solidFill>
                  <a:srgbClr val="191B0E"/>
                </a:solidFill>
                <a:latin typeface="MingLiU"/>
                <a:ea typeface="MingLiU"/>
              </a:rPr>
              <a:t>个数、属性、量纲</a:t>
            </a:r>
          </a:p>
          <a:p>
            <a:pPr indent="546100"/>
            <a:r>
              <a:rPr lang="zh-TW" i="1" sz="1400">
                <a:solidFill>
                  <a:srgbClr val="191B0E"/>
                </a:solidFill>
                <a:latin typeface="Arial"/>
                <a:ea typeface="Arial"/>
              </a:rPr>
              <a:t>- </a:t>
            </a:r>
            <a:r>
              <a:rPr lang="zh-TW" i="1" sz="1300">
                <a:solidFill>
                  <a:srgbClr val="191B0E"/>
                </a:solidFill>
                <a:latin typeface="MingLiU"/>
                <a:ea typeface="MingLiU"/>
              </a:rPr>
              <a:t>全程变量的定义在各模块是否一致。</a:t>
            </a:r>
          </a:p>
          <a:p>
            <a:pPr algn="just" indent="546100"/>
            <a:r>
              <a:rPr lang="zh-TW" i="1" sz="1400">
                <a:solidFill>
                  <a:srgbClr val="191B0E"/>
                </a:solidFill>
                <a:latin typeface="Arial"/>
                <a:ea typeface="Arial"/>
              </a:rPr>
              <a:t>-  </a:t>
            </a:r>
            <a:r>
              <a:rPr lang="zh-TW" i="1" sz="1300">
                <a:solidFill>
                  <a:srgbClr val="191B0E"/>
                </a:solidFill>
                <a:latin typeface="MingLiU"/>
                <a:ea typeface="MingLiU"/>
              </a:rPr>
              <a:t>夕卜部输入、输出</a:t>
            </a:r>
          </a:p>
          <a:p>
            <a:pPr marL="828108" indent="0"/>
            <a:r>
              <a:rPr lang="en-US" i="1" sz="1200">
                <a:solidFill>
                  <a:srgbClr val="191B0E"/>
                </a:solidFill>
                <a:latin typeface="Arial"/>
              </a:rPr>
              <a:t>■</a:t>
            </a:r>
            <a:r>
              <a:rPr lang="en-US" sz="1100">
                <a:solidFill>
                  <a:srgbClr val="191B0E"/>
                </a:solidFill>
                <a:latin typeface="MingLiU"/>
              </a:rPr>
              <a:t> </a:t>
            </a:r>
            <a:r>
              <a:rPr lang="zh-TW" sz="1100">
                <a:solidFill>
                  <a:srgbClr val="191B0E"/>
                </a:solidFill>
                <a:latin typeface="MingLiU"/>
                <a:ea typeface="MingLiU"/>
              </a:rPr>
              <a:t>文件、缓冲区、错误处理</a:t>
            </a:r>
          </a:p>
          <a:p>
            <a:pPr indent="546100">
              <a:spcAft>
                <a:spcPts val="280"/>
              </a:spcAft>
            </a:pPr>
            <a:r>
              <a:rPr lang="zh-TW" sz="1400">
                <a:solidFill>
                  <a:srgbClr val="191B0E"/>
                </a:solidFill>
                <a:latin typeface="Arial"/>
                <a:ea typeface="Arial"/>
              </a:rPr>
              <a:t>- </a:t>
            </a:r>
            <a:r>
              <a:rPr lang="zh-TW" i="1" sz="1300">
                <a:solidFill>
                  <a:srgbClr val="191B0E"/>
                </a:solidFill>
                <a:latin typeface="MingLiU"/>
                <a:ea typeface="MingLiU"/>
              </a:rPr>
              <a:t>其它</a:t>
            </a:r>
          </a:p>
          <a:p>
            <a:pPr indent="88900"/>
            <a:r>
              <a:rPr lang="en-US" i="1" sz="1400">
                <a:solidFill>
                  <a:srgbClr val="191B0E"/>
                </a:solidFill>
                <a:latin typeface="Arial"/>
              </a:rPr>
              <a:t>■</a:t>
            </a:r>
            <a:r>
              <a:rPr lang="en-US" sz="1300">
                <a:solidFill>
                  <a:srgbClr val="191B0E"/>
                </a:solidFill>
                <a:latin typeface="MingLiU"/>
              </a:rPr>
              <a:t> </a:t>
            </a:r>
            <a:r>
              <a:rPr lang="zh-TW" sz="1300">
                <a:solidFill>
                  <a:srgbClr val="191B0E"/>
                </a:solidFill>
                <a:latin typeface="MingLiU"/>
                <a:ea typeface="MingLiU"/>
              </a:rPr>
              <a:t>模块边界条件测试：检查临界数据处理的正确性</a:t>
            </a:r>
          </a:p>
          <a:p>
            <a:pPr indent="546100"/>
            <a:r>
              <a:rPr lang="zh-TW" sz="1400">
                <a:solidFill>
                  <a:srgbClr val="191B0E"/>
                </a:solidFill>
                <a:latin typeface="Arial"/>
                <a:ea typeface="Arial"/>
              </a:rPr>
              <a:t>- </a:t>
            </a:r>
            <a:r>
              <a:rPr lang="zh-TW" i="1" sz="1300">
                <a:solidFill>
                  <a:srgbClr val="191B0E"/>
                </a:solidFill>
                <a:latin typeface="MingLiU"/>
                <a:ea typeface="MingLiU"/>
              </a:rPr>
              <a:t>普通合法数据的处理。</a:t>
            </a:r>
          </a:p>
          <a:p>
            <a:pPr indent="546100"/>
            <a:r>
              <a:rPr lang="zh-TW" i="1" sz="1400">
                <a:solidFill>
                  <a:srgbClr val="191B0E"/>
                </a:solidFill>
                <a:latin typeface="Arial"/>
                <a:ea typeface="Arial"/>
              </a:rPr>
              <a:t>- </a:t>
            </a:r>
            <a:r>
              <a:rPr lang="zh-TW" i="1" sz="1300">
                <a:solidFill>
                  <a:srgbClr val="191B0E"/>
                </a:solidFill>
                <a:latin typeface="MingLiU"/>
                <a:ea typeface="MingLiU"/>
              </a:rPr>
              <a:t>普通非法数据的处理。</a:t>
            </a:r>
          </a:p>
          <a:p>
            <a:pPr indent="546100"/>
            <a:r>
              <a:rPr lang="zh-TW" i="1" sz="1400">
                <a:solidFill>
                  <a:srgbClr val="191B0E"/>
                </a:solidFill>
                <a:latin typeface="Arial"/>
                <a:ea typeface="Arial"/>
              </a:rPr>
              <a:t>- </a:t>
            </a:r>
            <a:r>
              <a:rPr lang="zh-TW" i="1" sz="1300">
                <a:solidFill>
                  <a:srgbClr val="191B0E"/>
                </a:solidFill>
                <a:latin typeface="MingLiU"/>
                <a:ea typeface="MingLiU"/>
              </a:rPr>
              <a:t>边界值内合法边界数据的处理。</a:t>
            </a:r>
          </a:p>
          <a:p>
            <a:pPr indent="546100"/>
            <a:r>
              <a:rPr lang="zh-TW" i="1" sz="1400">
                <a:solidFill>
                  <a:srgbClr val="191B0E"/>
                </a:solidFill>
                <a:latin typeface="Arial"/>
                <a:ea typeface="Arial"/>
              </a:rPr>
              <a:t>- </a:t>
            </a:r>
            <a:r>
              <a:rPr lang="zh-TW" i="1" sz="1300">
                <a:solidFill>
                  <a:srgbClr val="191B0E"/>
                </a:solidFill>
                <a:latin typeface="MingLiU"/>
                <a:ea typeface="MingLiU"/>
              </a:rPr>
              <a:t>边界值外非法边界数据的处理。</a:t>
            </a:r>
          </a:p>
          <a:p>
            <a:pPr indent="546100"/>
            <a:r>
              <a:rPr lang="zh-TW" i="1" sz="1400">
                <a:solidFill>
                  <a:srgbClr val="191B0E"/>
                </a:solidFill>
                <a:latin typeface="Arial"/>
                <a:ea typeface="Arial"/>
              </a:rPr>
              <a:t>- </a:t>
            </a:r>
            <a:r>
              <a:rPr lang="zh-TW" i="1" sz="1300">
                <a:solidFill>
                  <a:srgbClr val="191B0E"/>
                </a:solidFill>
                <a:latin typeface="MingLiU"/>
                <a:ea typeface="MingLiU"/>
              </a:rPr>
              <a:t>其它</a:t>
            </a:r>
          </a:p>
        </p:txBody>
      </p:sp>
    </p:spTree>
  </p:cSld>
  <p:clrMapOvr>
    <a:overrideClrMapping bg1="lt1" tx1="dk1" bg2="lt2" tx2="dk2" accent1="accent1" accent2="accent2" accent3="accent3" accent4="accent4" accent5="accent5" accent6="accent6" hlink="hlink" folHlink="folHlink"/>
  </p:clrMapOvr>
</p:sld>
</file>

<file path=ppt/slides/slide140.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13688" y="1423416"/>
            <a:ext cx="3983736" cy="441960"/>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外包软件的验收测试</a:t>
            </a:r>
          </a:p>
        </p:txBody>
      </p:sp>
      <p:sp>
        <p:nvSpPr>
          <p:cNvPr id="4" name=""/>
          <p:cNvSpPr/>
          <p:nvPr/>
        </p:nvSpPr>
        <p:spPr>
          <a:xfrm>
            <a:off x="1283208" y="1990344"/>
            <a:ext cx="8138160" cy="731520"/>
          </a:xfrm>
          <a:prstGeom prst="rect">
            <a:avLst/>
          </a:prstGeom>
          <a:solidFill>
            <a:srgbClr val="FFFFFF"/>
          </a:solidFill>
        </p:spPr>
        <p:txBody>
          <a:bodyPr lIns="0" tIns="0" rIns="0" bIns="0">
            <a:noAutofit/>
          </a:bodyPr>
          <a:p>
            <a:pPr marL="294200" indent="-330200">
              <a:lnSpc>
                <a:spcPts val="1956"/>
              </a:lnSpc>
            </a:pPr>
            <a:r>
              <a:rPr lang="en-US" sz="1600">
                <a:solidFill>
                  <a:srgbClr val="191B0E"/>
                </a:solidFill>
                <a:latin typeface="Arial"/>
              </a:rPr>
              <a:t>■</a:t>
            </a:r>
            <a:r>
              <a:rPr lang="zh-TW" sz="1500">
                <a:solidFill>
                  <a:srgbClr val="191B0E"/>
                </a:solidFill>
                <a:latin typeface="MingLiU"/>
                <a:ea typeface="MingLiU"/>
              </a:rPr>
              <a:t>外包软件的验收测试事实上是根据应用对象或产品对象被分为：非正式验收测试 和正式验收测试。外包软件的验收测试的策略通常建立在合同需求和公司标准的 基础上</a:t>
            </a:r>
          </a:p>
        </p:txBody>
      </p:sp>
    </p:spTree>
  </p:cSld>
  <p:clrMapOvr>
    <a:overrideClrMapping bg1="lt1" tx1="dk1" bg2="lt2" tx2="dk2" accent1="accent1" accent2="accent2" accent3="accent3" accent4="accent4" accent5="accent5" accent6="accent6" hlink="hlink" folHlink="folHlink"/>
  </p:clrMapOvr>
</p:sld>
</file>

<file path=ppt/slides/slide141.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42.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43.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44.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45.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46.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47.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48.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10640" y="1414272"/>
            <a:ext cx="4379976" cy="454152"/>
          </a:xfrm>
          <a:prstGeom prst="rect">
            <a:avLst/>
          </a:prstGeom>
          <a:solidFill>
            <a:srgbClr val="FFFFFF"/>
          </a:solidFill>
        </p:spPr>
        <p:txBody>
          <a:bodyPr lIns="0" tIns="0" rIns="0" bIns="0" wrap="none">
            <a:noAutofit/>
          </a:bodyPr>
          <a:p>
            <a:pPr indent="88900"/>
            <a:r>
              <a:rPr lang="zh-TW" sz="3200">
                <a:solidFill>
                  <a:srgbClr val="191B0E"/>
                </a:solidFill>
                <a:latin typeface="MingLiU"/>
                <a:ea typeface="MingLiU"/>
              </a:rPr>
              <a:t>单元测试的任务（续</a:t>
            </a:r>
            <a:r>
              <a:rPr lang="zh-CN" sz="3300">
                <a:solidFill>
                  <a:srgbClr val="191B0E"/>
                </a:solidFill>
                <a:latin typeface="Arial"/>
                <a:ea typeface="Arial"/>
              </a:rPr>
              <a:t>II</a:t>
            </a:r>
            <a:r>
              <a:rPr lang="zh-CN" sz="3200">
                <a:solidFill>
                  <a:srgbClr val="191B0E"/>
                </a:solidFill>
                <a:latin typeface="MingLiU"/>
                <a:ea typeface="MingLiU"/>
              </a:rPr>
              <a:t>）</a:t>
            </a:r>
          </a:p>
        </p:txBody>
      </p:sp>
      <p:sp>
        <p:nvSpPr>
          <p:cNvPr id="4" name=""/>
          <p:cNvSpPr/>
          <p:nvPr/>
        </p:nvSpPr>
        <p:spPr>
          <a:xfrm>
            <a:off x="1283208" y="1993392"/>
            <a:ext cx="7562088" cy="2209800"/>
          </a:xfrm>
          <a:prstGeom prst="rect">
            <a:avLst/>
          </a:prstGeom>
          <a:solidFill>
            <a:srgbClr val="FFFFFF"/>
          </a:solidFill>
        </p:spPr>
        <p:txBody>
          <a:bodyPr lIns="0" tIns="0" rIns="0" bIns="0">
            <a:noAutofit/>
          </a:bodyPr>
          <a:p>
            <a:pPr indent="88900">
              <a:spcAft>
                <a:spcPts val="280"/>
              </a:spcAft>
            </a:pPr>
            <a:r>
              <a:rPr lang="en-US" sz="1600">
                <a:solidFill>
                  <a:srgbClr val="191B0E"/>
                </a:solidFill>
                <a:latin typeface="Arial"/>
              </a:rPr>
              <a:t>■ </a:t>
            </a:r>
            <a:r>
              <a:rPr lang="zh-TW" sz="1500">
                <a:solidFill>
                  <a:srgbClr val="191B0E"/>
                </a:solidFill>
                <a:latin typeface="MingLiU"/>
                <a:ea typeface="MingLiU"/>
              </a:rPr>
              <a:t>模块的各条错误处理通路测试：预见、预设的各种出错处理是否正确有效。</a:t>
            </a:r>
          </a:p>
          <a:p>
            <a:pPr indent="546100">
              <a:spcAft>
                <a:spcPts val="280"/>
              </a:spcAft>
            </a:pPr>
            <a:r>
              <a:rPr lang="zh-TW" sz="1600">
                <a:solidFill>
                  <a:srgbClr val="191B0E"/>
                </a:solidFill>
                <a:latin typeface="Arial"/>
                <a:ea typeface="Arial"/>
              </a:rPr>
              <a:t>-</a:t>
            </a:r>
            <a:r>
              <a:rPr lang="zh-TW" i="1" sz="1600">
                <a:solidFill>
                  <a:srgbClr val="191B0E"/>
                </a:solidFill>
                <a:latin typeface="MingLiU"/>
                <a:ea typeface="MingLiU"/>
              </a:rPr>
              <a:t>输出的出错信息难以理解。</a:t>
            </a:r>
          </a:p>
          <a:p>
            <a:pPr indent="546100">
              <a:spcAft>
                <a:spcPts val="280"/>
              </a:spcAft>
            </a:pPr>
            <a:r>
              <a:rPr lang="zh-TW" i="1" sz="1600">
                <a:solidFill>
                  <a:srgbClr val="191B0E"/>
                </a:solidFill>
                <a:latin typeface="Arial"/>
                <a:ea typeface="Arial"/>
              </a:rPr>
              <a:t>- </a:t>
            </a:r>
            <a:r>
              <a:rPr lang="zh-TW" i="1" sz="1600">
                <a:solidFill>
                  <a:srgbClr val="191B0E"/>
                </a:solidFill>
                <a:latin typeface="MingLiU"/>
                <a:ea typeface="MingLiU"/>
              </a:rPr>
              <a:t>记录的错误与实际不相符。</a:t>
            </a:r>
          </a:p>
          <a:p>
            <a:pPr indent="546100">
              <a:spcAft>
                <a:spcPts val="280"/>
              </a:spcAft>
            </a:pPr>
            <a:r>
              <a:rPr lang="zh-TW" i="1" sz="1600">
                <a:solidFill>
                  <a:srgbClr val="191B0E"/>
                </a:solidFill>
                <a:latin typeface="Arial"/>
                <a:ea typeface="Arial"/>
              </a:rPr>
              <a:t>- </a:t>
            </a:r>
            <a:r>
              <a:rPr lang="zh-TW" i="1" sz="1600">
                <a:solidFill>
                  <a:srgbClr val="191B0E"/>
                </a:solidFill>
                <a:latin typeface="MingLiU"/>
                <a:ea typeface="MingLiU"/>
              </a:rPr>
              <a:t>程序定义的出错处理前系统已介入。</a:t>
            </a:r>
          </a:p>
          <a:p>
            <a:pPr indent="546100">
              <a:spcAft>
                <a:spcPts val="280"/>
              </a:spcAft>
            </a:pPr>
            <a:r>
              <a:rPr lang="zh-TW" i="1" sz="1600">
                <a:solidFill>
                  <a:srgbClr val="191B0E"/>
                </a:solidFill>
                <a:latin typeface="Arial"/>
                <a:ea typeface="Arial"/>
              </a:rPr>
              <a:t>- </a:t>
            </a:r>
            <a:r>
              <a:rPr lang="zh-TW" i="1" sz="1600">
                <a:solidFill>
                  <a:srgbClr val="191B0E"/>
                </a:solidFill>
                <a:latin typeface="MingLiU"/>
                <a:ea typeface="MingLiU"/>
              </a:rPr>
              <a:t>异常处理不当。</a:t>
            </a:r>
          </a:p>
          <a:p>
            <a:pPr indent="546100">
              <a:spcAft>
                <a:spcPts val="280"/>
              </a:spcAft>
            </a:pPr>
            <a:r>
              <a:rPr lang="zh-TW" i="1" sz="1600">
                <a:solidFill>
                  <a:srgbClr val="191B0E"/>
                </a:solidFill>
                <a:latin typeface="Arial"/>
                <a:ea typeface="Arial"/>
              </a:rPr>
              <a:t>-</a:t>
            </a:r>
            <a:r>
              <a:rPr lang="zh-TW" i="1" sz="1600">
                <a:solidFill>
                  <a:srgbClr val="191B0E"/>
                </a:solidFill>
                <a:latin typeface="MingLiU"/>
                <a:ea typeface="MingLiU"/>
              </a:rPr>
              <a:t>未提供足够的定位出错的信息</a:t>
            </a:r>
            <a:r>
              <a:rPr lang="en-US" i="1" sz="550">
                <a:solidFill>
                  <a:srgbClr val="191B0E"/>
                </a:solidFill>
                <a:latin typeface="Arial"/>
              </a:rPr>
              <a:t>O</a:t>
            </a:r>
          </a:p>
          <a:p>
            <a:pPr indent="546100"/>
            <a:r>
              <a:rPr lang="zh-TW" i="1" sz="1600">
                <a:solidFill>
                  <a:srgbClr val="191B0E"/>
                </a:solidFill>
                <a:latin typeface="Arial"/>
                <a:ea typeface="Arial"/>
              </a:rPr>
              <a:t>-</a:t>
            </a:r>
            <a:r>
              <a:rPr lang="zh-TW" i="1" sz="1600">
                <a:solidFill>
                  <a:srgbClr val="191B0E"/>
                </a:solidFill>
                <a:latin typeface="MingLiU"/>
                <a:ea typeface="MingLiU"/>
              </a:rPr>
              <a:t>其它</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990344"/>
            <a:ext cx="8162544" cy="3514344"/>
          </a:xfrm>
          <a:prstGeom prst="rect">
            <a:avLst/>
          </a:prstGeom>
          <a:solidFill>
            <a:srgbClr val="FFFFFF"/>
          </a:solidFill>
        </p:spPr>
        <p:txBody>
          <a:bodyPr lIns="0" tIns="0" rIns="0" bIns="0">
            <a:noAutofit/>
          </a:bodyPr>
          <a:p>
            <a:pPr indent="0">
              <a:lnSpc>
                <a:spcPts val="1944"/>
              </a:lnSpc>
              <a:spcAft>
                <a:spcPts val="280"/>
              </a:spcAft>
            </a:pPr>
            <a:r>
              <a:rPr lang="en-US" sz="1600">
                <a:solidFill>
                  <a:srgbClr val="191B0E"/>
                </a:solidFill>
                <a:latin typeface="Arial"/>
              </a:rPr>
              <a:t>■</a:t>
            </a:r>
            <a:r>
              <a:rPr lang="zh-TW" sz="1500">
                <a:solidFill>
                  <a:srgbClr val="191B0E"/>
                </a:solidFill>
                <a:latin typeface="MingLiU"/>
                <a:ea typeface="MingLiU"/>
              </a:rPr>
              <a:t>基本测试过程</a:t>
            </a:r>
          </a:p>
          <a:p>
            <a:pPr indent="457200">
              <a:lnSpc>
                <a:spcPts val="1944"/>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基本测试过程原则：尽早测试、经常测试、充分测试。</a:t>
            </a:r>
          </a:p>
          <a:p>
            <a:pPr indent="457200">
              <a:lnSpc>
                <a:spcPts val="1944"/>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开发过程与测试过程：分析、测试、设计、测试、编码、测试。</a:t>
            </a:r>
          </a:p>
          <a:p>
            <a:pPr marL="738700" indent="-317500">
              <a:lnSpc>
                <a:spcPts val="1944"/>
              </a:lnSpc>
              <a:spcAft>
                <a:spcPts val="630"/>
              </a:spcAft>
            </a:pPr>
            <a:r>
              <a:rPr lang="zh-TW" i="1" sz="1600">
                <a:solidFill>
                  <a:srgbClr val="191B0E"/>
                </a:solidFill>
                <a:latin typeface="Arial"/>
                <a:ea typeface="Arial"/>
              </a:rPr>
              <a:t>-</a:t>
            </a:r>
            <a:r>
              <a:rPr lang="zh-TW" i="1" sz="1600">
                <a:solidFill>
                  <a:srgbClr val="191B0E"/>
                </a:solidFill>
                <a:latin typeface="MingLiU"/>
                <a:ea typeface="MingLiU"/>
              </a:rPr>
              <a:t>测试计划应该是按照开发者的要求并用具体例子来描述一个测试计划的层次 结构以及各个测试计划才目联系的标准模版</a:t>
            </a:r>
          </a:p>
          <a:p>
            <a:pPr indent="0">
              <a:lnSpc>
                <a:spcPts val="1944"/>
              </a:lnSpc>
              <a:spcAft>
                <a:spcPts val="280"/>
              </a:spcAft>
            </a:pPr>
            <a:r>
              <a:rPr lang="en-US" i="1" sz="1600">
                <a:solidFill>
                  <a:srgbClr val="191B0E"/>
                </a:solidFill>
                <a:latin typeface="Arial"/>
              </a:rPr>
              <a:t>■</a:t>
            </a:r>
            <a:r>
              <a:rPr lang="en-US" sz="1500">
                <a:solidFill>
                  <a:srgbClr val="191B0E"/>
                </a:solidFill>
                <a:latin typeface="MingLiU"/>
              </a:rPr>
              <a:t> </a:t>
            </a:r>
            <a:r>
              <a:rPr lang="zh-TW" sz="1500">
                <a:solidFill>
                  <a:srgbClr val="191B0E"/>
                </a:solidFill>
                <a:latin typeface="MingLiU"/>
                <a:ea typeface="MingLiU"/>
              </a:rPr>
              <a:t>测试的五个问题</a:t>
            </a:r>
          </a:p>
          <a:p>
            <a:pPr indent="457200">
              <a:lnSpc>
                <a:spcPts val="1944"/>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谁执行了测试?</a:t>
            </a:r>
          </a:p>
          <a:p>
            <a:pPr indent="457200">
              <a:lnSpc>
                <a:spcPct val="106000"/>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测试什么?</a:t>
            </a:r>
          </a:p>
          <a:p>
            <a:pPr indent="457200">
              <a:lnSpc>
                <a:spcPts val="1944"/>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什么时候测试?</a:t>
            </a:r>
          </a:p>
          <a:p>
            <a:pPr indent="457200">
              <a:lnSpc>
                <a:spcPct val="106000"/>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怎样测试?</a:t>
            </a:r>
          </a:p>
          <a:p>
            <a:pPr indent="457200">
              <a:lnSpc>
                <a:spcPts val="1944"/>
              </a:lnSpc>
            </a:pPr>
            <a:r>
              <a:rPr lang="zh-TW" i="1" sz="1600">
                <a:solidFill>
                  <a:srgbClr val="191B0E"/>
                </a:solidFill>
                <a:latin typeface="Arial"/>
                <a:ea typeface="Arial"/>
              </a:rPr>
              <a:t>-</a:t>
            </a:r>
            <a:r>
              <a:rPr lang="zh-TW" i="1" sz="1600">
                <a:solidFill>
                  <a:srgbClr val="191B0E"/>
                </a:solidFill>
                <a:latin typeface="MingLiU"/>
                <a:ea typeface="MingLiU"/>
              </a:rPr>
              <a:t>测试应进行到何种程度?</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graphicFrame>
        <p:nvGraphicFramePr>
          <p:cNvPr id="3" name=""/>
          <p:cNvGraphicFramePr>
            <a:graphicFrameLocks noGrp="1"/>
          </p:cNvGraphicFramePr>
          <p:nvPr/>
        </p:nvGraphicFramePr>
        <p:xfrm>
          <a:off x="902208" y="2051304"/>
          <a:ext cx="4611624" cy="3883152"/>
        </p:xfrm>
        <a:graphic>
          <a:graphicData uri="http://schemas.openxmlformats.org/drawingml/2006/table">
            <a:tbl>
              <a:tblPr/>
              <a:tblGrid>
                <a:gridCol w="615696"/>
                <a:gridCol w="2154936"/>
                <a:gridCol w="1840992"/>
              </a:tblGrid>
              <a:tr h="222504">
                <a:tc>
                  <a:txBody>
                    <a:bodyPr lIns="0" tIns="0" rIns="0" bIns="0">
                      <a:noAutofit/>
                    </a:bodyPr>
                    <a:p>
                      <a:pPr indent="241300">
                        <a:spcBef>
                          <a:spcPts val="280"/>
                        </a:spcBef>
                      </a:pPr>
                      <a:r>
                        <a:rPr lang="zh-TW" sz="850">
                          <a:latin typeface="MingLiU"/>
                          <a:ea typeface="MingLiU"/>
                        </a:rPr>
                        <a:t>阶段</a:t>
                      </a:r>
                    </a:p>
                  </a:txBody>
                  <a:tcPr marL="0" marR="0" marT="0" marB="0"/>
                </a:tc>
                <a:tc>
                  <a:txBody>
                    <a:bodyPr lIns="0" tIns="0" rIns="0" bIns="0">
                      <a:noAutofit/>
                    </a:bodyPr>
                    <a:p>
                      <a:pPr algn="ctr" indent="0"/>
                      <a:r>
                        <a:rPr lang="zh-TW" sz="850">
                          <a:latin typeface="MingLiU"/>
                          <a:ea typeface="MingLiU"/>
                        </a:rPr>
                        <a:t>输入和要求</a:t>
                      </a:r>
                    </a:p>
                  </a:txBody>
                  <a:tcPr marL="0" marR="0" marT="0" marB="0"/>
                </a:tc>
                <a:tc>
                  <a:txBody>
                    <a:bodyPr lIns="0" tIns="0" rIns="0" bIns="0">
                      <a:noAutofit/>
                    </a:bodyPr>
                    <a:p>
                      <a:pPr algn="ctr" indent="0"/>
                      <a:r>
                        <a:rPr lang="zh-TW" sz="850">
                          <a:latin typeface="MingLiU"/>
                          <a:ea typeface="MingLiU"/>
                        </a:rPr>
                        <a:t>输出</a:t>
                      </a:r>
                    </a:p>
                  </a:txBody>
                  <a:tcPr marL="0" marR="0" marT="0" marB="0"/>
                </a:tc>
              </a:tr>
              <a:tr h="670560">
                <a:tc>
                  <a:txBody>
                    <a:bodyPr lIns="0" tIns="0" rIns="0" bIns="0">
                      <a:noAutofit/>
                    </a:bodyPr>
                    <a:p>
                      <a:pPr algn="r" indent="0">
                        <a:lnSpc>
                          <a:spcPts val="1344"/>
                        </a:lnSpc>
                      </a:pPr>
                      <a:r>
                        <a:rPr lang="zh-TW" sz="850">
                          <a:latin typeface="MingLiU"/>
                          <a:ea typeface="MingLiU"/>
                        </a:rPr>
                        <a:t>需求 分析阶段</a:t>
                      </a:r>
                    </a:p>
                  </a:txBody>
                  <a:tcPr marL="0" marR="0" marT="0" marB="0" anchor="ctr"/>
                </a:tc>
                <a:tc>
                  <a:txBody>
                    <a:bodyPr lIns="0" tIns="0" rIns="0" bIns="0">
                      <a:noAutofit/>
                    </a:bodyPr>
                    <a:p>
                      <a:pPr indent="228600">
                        <a:lnSpc>
                          <a:spcPts val="1308"/>
                        </a:lnSpc>
                      </a:pPr>
                      <a:r>
                        <a:rPr lang="zh-TW" sz="850">
                          <a:latin typeface="MingLiU"/>
                          <a:ea typeface="MingLiU"/>
                        </a:rPr>
                        <a:t>市场/产品需求定义、分析文档和相关 技术文档</a:t>
                      </a:r>
                    </a:p>
                    <a:p>
                      <a:pPr indent="228600">
                        <a:lnSpc>
                          <a:spcPts val="1308"/>
                        </a:lnSpc>
                      </a:pPr>
                      <a:r>
                        <a:rPr lang="zh-TW" sz="850">
                          <a:latin typeface="MingLiU"/>
                          <a:ea typeface="MingLiU"/>
                        </a:rPr>
                        <a:t>要求：需求定义要准确、完整和一致， 真正理解客户的需求</a:t>
                      </a:r>
                    </a:p>
                  </a:txBody>
                  <a:tcPr marL="0" marR="0" marT="0" marB="0"/>
                </a:tc>
                <a:tc>
                  <a:txBody>
                    <a:bodyPr lIns="0" tIns="0" rIns="0" bIns="0">
                      <a:noAutofit/>
                    </a:bodyPr>
                    <a:p>
                      <a:pPr algn="just" indent="228600">
                        <a:lnSpc>
                          <a:spcPts val="1296"/>
                        </a:lnSpc>
                      </a:pPr>
                      <a:r>
                        <a:rPr lang="zh-TW" sz="850">
                          <a:latin typeface="MingLiU"/>
                          <a:ea typeface="MingLiU"/>
                        </a:rPr>
                        <a:t>需求定义中问题列表，批准的需 求分析文档</a:t>
                      </a:r>
                    </a:p>
                    <a:p>
                      <a:pPr algn="just" indent="228600">
                        <a:lnSpc>
                          <a:spcPts val="1296"/>
                        </a:lnSpc>
                      </a:pPr>
                      <a:r>
                        <a:rPr lang="zh-TW" sz="850">
                          <a:latin typeface="MingLiU"/>
                          <a:ea typeface="MingLiU"/>
                        </a:rPr>
                        <a:t>测试计划书的起草</a:t>
                      </a:r>
                    </a:p>
                  </a:txBody>
                  <a:tcPr marL="0" marR="0" marT="0" marB="0"/>
                </a:tc>
              </a:tr>
              <a:tr h="1155192">
                <a:tc>
                  <a:txBody>
                    <a:bodyPr lIns="0" tIns="0" rIns="0" bIns="0">
                      <a:noAutofit/>
                    </a:bodyPr>
                    <a:p>
                      <a:pPr marL="154500" indent="101600">
                        <a:lnSpc>
                          <a:spcPts val="1296"/>
                        </a:lnSpc>
                      </a:pPr>
                      <a:r>
                        <a:rPr lang="zh-TW" sz="850">
                          <a:latin typeface="MingLiU"/>
                          <a:ea typeface="MingLiU"/>
                        </a:rPr>
                        <a:t>设计 阶段</a:t>
                      </a:r>
                    </a:p>
                  </a:txBody>
                  <a:tcPr marL="0" marR="0" marT="0" marB="0" anchor="ctr"/>
                </a:tc>
                <a:tc>
                  <a:txBody>
                    <a:bodyPr lIns="0" tIns="0" rIns="0" bIns="0">
                      <a:noAutofit/>
                    </a:bodyPr>
                    <a:p>
                      <a:pPr indent="228600">
                        <a:lnSpc>
                          <a:spcPts val="1284"/>
                        </a:lnSpc>
                      </a:pPr>
                      <a:r>
                        <a:rPr lang="zh-TW" sz="850">
                          <a:latin typeface="MingLiU"/>
                          <a:ea typeface="MingLiU"/>
                        </a:rPr>
                        <a:t>产品规格设计说明、系统架构和技术设 计文档、测试计剣和测试用例</a:t>
                      </a:r>
                    </a:p>
                    <a:p>
                      <a:pPr indent="228600">
                        <a:lnSpc>
                          <a:spcPts val="1284"/>
                        </a:lnSpc>
                      </a:pPr>
                      <a:r>
                        <a:rPr lang="zh-TW" sz="850">
                          <a:latin typeface="MingLiU"/>
                          <a:ea typeface="MingLiU"/>
                        </a:rPr>
                        <a:t>要求：系统結构的合理性、处理过程的 正确性、数据库的规范化、模块的独立性 等</a:t>
                      </a:r>
                    </a:p>
                    <a:p>
                      <a:pPr indent="228600">
                        <a:lnSpc>
                          <a:spcPts val="1284"/>
                        </a:lnSpc>
                      </a:pPr>
                      <a:r>
                        <a:rPr lang="zh-TW" sz="850">
                          <a:latin typeface="MingLiU"/>
                          <a:ea typeface="MingLiU"/>
                        </a:rPr>
                        <a:t>清楚定义测试计划的策略、范围、资源 和风险，测试用例的有效性和完备性</a:t>
                      </a:r>
                    </a:p>
                  </a:txBody>
                  <a:tcPr marL="0" marR="0" marT="0" marB="0"/>
                </a:tc>
                <a:tc>
                  <a:txBody>
                    <a:bodyPr lIns="0" tIns="0" rIns="0" bIns="0">
                      <a:noAutofit/>
                    </a:bodyPr>
                    <a:p>
                      <a:pPr algn="just" indent="228600">
                        <a:lnSpc>
                          <a:spcPts val="1308"/>
                        </a:lnSpc>
                      </a:pPr>
                      <a:r>
                        <a:rPr lang="zh-TW" sz="850">
                          <a:latin typeface="MingLiU"/>
                          <a:ea typeface="MingLiU"/>
                        </a:rPr>
                        <a:t>设计问题列表、批准的各类设计 文档、系统和功能的测试计剣和测试 用例</a:t>
                      </a:r>
                    </a:p>
                    <a:p>
                      <a:pPr indent="228600">
                        <a:lnSpc>
                          <a:spcPts val="1308"/>
                        </a:lnSpc>
                      </a:pPr>
                      <a:r>
                        <a:rPr lang="zh-TW" sz="850">
                          <a:latin typeface="MingLiU"/>
                          <a:ea typeface="MingLiU"/>
                        </a:rPr>
                        <a:t>测试环境的准备</a:t>
                      </a:r>
                    </a:p>
                  </a:txBody>
                  <a:tcPr marL="0" marR="0" marT="0" marB="0"/>
                </a:tc>
              </a:tr>
              <a:tr h="993648">
                <a:tc>
                  <a:txBody>
                    <a:bodyPr lIns="0" tIns="0" rIns="0" bIns="0">
                      <a:noAutofit/>
                    </a:bodyPr>
                    <a:p>
                      <a:pPr algn="r" indent="0">
                        <a:lnSpc>
                          <a:spcPts val="1272"/>
                        </a:lnSpc>
                      </a:pPr>
                      <a:r>
                        <a:rPr lang="zh-TW" sz="850">
                          <a:latin typeface="MingLiU"/>
                          <a:ea typeface="MingLiU"/>
                        </a:rPr>
                        <a:t>单元 测试阶段</a:t>
                      </a:r>
                    </a:p>
                  </a:txBody>
                  <a:tcPr marL="0" marR="0" marT="0" marB="0" anchor="ctr"/>
                </a:tc>
                <a:tc>
                  <a:txBody>
                    <a:bodyPr lIns="0" tIns="0" rIns="0" bIns="0">
                      <a:noAutofit/>
                    </a:bodyPr>
                    <a:p>
                      <a:pPr indent="228600">
                        <a:lnSpc>
                          <a:spcPts val="1272"/>
                        </a:lnSpc>
                      </a:pPr>
                      <a:r>
                        <a:rPr lang="zh-TW" sz="850">
                          <a:latin typeface="MingLiU"/>
                          <a:ea typeface="MingLiU"/>
                        </a:rPr>
                        <a:t>源程序、编程规范、产品规格设计说明 书和详细的程序设计文档</a:t>
                      </a:r>
                    </a:p>
                    <a:p>
                      <a:pPr indent="228600">
                        <a:lnSpc>
                          <a:spcPts val="1272"/>
                        </a:lnSpc>
                      </a:pPr>
                      <a:r>
                        <a:rPr lang="zh-TW" sz="850">
                          <a:latin typeface="MingLiU"/>
                          <a:ea typeface="MingLiU"/>
                        </a:rPr>
                        <a:t>要求：遵守规范、模块的内聚性、功能 实现的一致性和正确性</a:t>
                      </a:r>
                    </a:p>
                  </a:txBody>
                  <a:tcPr marL="0" marR="0" marT="0" marB="0"/>
                </a:tc>
                <a:tc>
                  <a:txBody>
                    <a:bodyPr lIns="0" tIns="0" rIns="0" bIns="0">
                      <a:noAutofit/>
                    </a:bodyPr>
                    <a:p>
                      <a:pPr algn="just" indent="228600">
                        <a:lnSpc>
                          <a:spcPts val="1308"/>
                        </a:lnSpc>
                      </a:pPr>
                      <a:r>
                        <a:rPr lang="zh-TW" sz="850">
                          <a:latin typeface="MingLiU"/>
                          <a:ea typeface="MingLiU"/>
                        </a:rPr>
                        <a:t>缺陷报告、跟踪报告；完善的测 试用例、测试计圳；</a:t>
                      </a:r>
                    </a:p>
                    <a:p>
                      <a:pPr algn="just" indent="228600">
                        <a:lnSpc>
                          <a:spcPts val="1308"/>
                        </a:lnSpc>
                      </a:pPr>
                      <a:r>
                        <a:rPr lang="zh-TW" sz="850">
                          <a:latin typeface="MingLiU"/>
                          <a:ea typeface="MingLiU"/>
                        </a:rPr>
                        <a:t>对系统功能及其实现等了解清 楚；</a:t>
                      </a:r>
                    </a:p>
                    <a:p>
                      <a:pPr algn="just" indent="228600">
                        <a:lnSpc>
                          <a:spcPts val="1308"/>
                        </a:lnSpc>
                      </a:pPr>
                      <a:r>
                        <a:rPr lang="zh-TW" sz="850">
                          <a:latin typeface="MingLiU"/>
                          <a:ea typeface="MingLiU"/>
                        </a:rPr>
                        <a:t>获得可组装的单元；</a:t>
                      </a:r>
                    </a:p>
                  </a:txBody>
                  <a:tcPr marL="0" marR="0" marT="0" marB="0"/>
                </a:tc>
              </a:tr>
              <a:tr h="841248">
                <a:tc>
                  <a:txBody>
                    <a:bodyPr lIns="0" tIns="0" rIns="0" bIns="0">
                      <a:noAutofit/>
                    </a:bodyPr>
                    <a:p>
                      <a:pPr algn="r" indent="0">
                        <a:lnSpc>
                          <a:spcPts val="1296"/>
                        </a:lnSpc>
                      </a:pPr>
                      <a:r>
                        <a:rPr lang="zh-TW" sz="850">
                          <a:latin typeface="MingLiU"/>
                          <a:ea typeface="MingLiU"/>
                        </a:rPr>
                        <a:t>集成 測试阶段</a:t>
                      </a:r>
                    </a:p>
                  </a:txBody>
                  <a:tcPr marL="0" marR="0" marT="0" marB="0" anchor="ctr"/>
                </a:tc>
                <a:tc>
                  <a:txBody>
                    <a:bodyPr lIns="0" tIns="0" rIns="0" bIns="0">
                      <a:noAutofit/>
                    </a:bodyPr>
                    <a:p>
                      <a:pPr indent="228600">
                        <a:lnSpc>
                          <a:spcPts val="1320"/>
                        </a:lnSpc>
                      </a:pPr>
                      <a:r>
                        <a:rPr lang="zh-TW" sz="850">
                          <a:latin typeface="MingLiU"/>
                          <a:ea typeface="MingLiU"/>
                        </a:rPr>
                        <a:t>通过单元测试的模块或组件、编程规 范、集成测试规格说明和程序设计文档、 系统设计文档</a:t>
                      </a:r>
                    </a:p>
                    <a:p>
                      <a:pPr indent="228600">
                        <a:lnSpc>
                          <a:spcPts val="1296"/>
                        </a:lnSpc>
                      </a:pPr>
                      <a:r>
                        <a:rPr lang="zh-TW" sz="850">
                          <a:latin typeface="MingLiU"/>
                          <a:ea typeface="MingLiU"/>
                        </a:rPr>
                        <a:t>要求，接口定义清楚旦正确、模块或组 件一起工作正常、能集成为完整的系统</a:t>
                      </a:r>
                    </a:p>
                  </a:txBody>
                  <a:tcPr marL="0" marR="0" marT="0" marB="0"/>
                </a:tc>
                <a:tc>
                  <a:txBody>
                    <a:bodyPr lIns="0" tIns="0" rIns="0" bIns="0">
                      <a:noAutofit/>
                    </a:bodyPr>
                    <a:p>
                      <a:pPr algn="just" indent="228600">
                        <a:lnSpc>
                          <a:spcPts val="1332"/>
                        </a:lnSpc>
                      </a:pPr>
                      <a:r>
                        <a:rPr lang="zh-TW" sz="850">
                          <a:latin typeface="MingLiU"/>
                          <a:ea typeface="MingLiU"/>
                        </a:rPr>
                        <a:t>缺陷报告、跟踪报告；完善的测 试用例、测试计划；集成测试分析报 告；</a:t>
                      </a:r>
                    </a:p>
                    <a:p>
                      <a:pPr algn="just" indent="228600"/>
                      <a:r>
                        <a:rPr lang="zh-TW" sz="850">
                          <a:latin typeface="MingLiU"/>
                          <a:ea typeface="MingLiU"/>
                        </a:rPr>
                        <a:t>集成后的系统</a:t>
                      </a:r>
                    </a:p>
                  </a:txBody>
                  <a:tcPr marL="0" marR="0" marT="0" marB="0"/>
                </a:tc>
              </a:tr>
            </a:tbl>
          </a:graphicData>
        </a:graphic>
      </p:graphicFrame>
      <p:graphicFrame>
        <p:nvGraphicFramePr>
          <p:cNvPr id="4" name=""/>
          <p:cNvGraphicFramePr>
            <a:graphicFrameLocks noGrp="1"/>
          </p:cNvGraphicFramePr>
          <p:nvPr/>
        </p:nvGraphicFramePr>
        <p:xfrm>
          <a:off x="5754624" y="2517648"/>
          <a:ext cx="4709160" cy="3127248"/>
        </p:xfrm>
        <a:graphic>
          <a:graphicData uri="http://schemas.openxmlformats.org/drawingml/2006/table">
            <a:tbl>
              <a:tblPr/>
              <a:tblGrid>
                <a:gridCol w="627888"/>
                <a:gridCol w="2200656"/>
                <a:gridCol w="1880616"/>
              </a:tblGrid>
              <a:tr h="231648">
                <a:tc>
                  <a:txBody>
                    <a:bodyPr lIns="0" tIns="0" rIns="0" bIns="0">
                      <a:noAutofit/>
                    </a:bodyPr>
                    <a:p>
                      <a:pPr indent="241300">
                        <a:spcBef>
                          <a:spcPts val="280"/>
                        </a:spcBef>
                      </a:pPr>
                      <a:r>
                        <a:rPr lang="zh-TW" sz="850">
                          <a:latin typeface="MingLiU"/>
                          <a:ea typeface="MingLiU"/>
                        </a:rPr>
                        <a:t>阶段</a:t>
                      </a:r>
                    </a:p>
                  </a:txBody>
                  <a:tcPr marL="0" marR="0" marT="0" marB="0"/>
                </a:tc>
                <a:tc>
                  <a:txBody>
                    <a:bodyPr lIns="0" tIns="0" rIns="0" bIns="0">
                      <a:noAutofit/>
                    </a:bodyPr>
                    <a:p>
                      <a:pPr algn="ctr" indent="0"/>
                      <a:r>
                        <a:rPr lang="zh-TW" sz="850">
                          <a:latin typeface="MingLiU"/>
                          <a:ea typeface="MingLiU"/>
                        </a:rPr>
                        <a:t>输入和要求</a:t>
                      </a:r>
                    </a:p>
                  </a:txBody>
                  <a:tcPr marL="0" marR="0" marT="0" marB="0"/>
                </a:tc>
                <a:tc>
                  <a:txBody>
                    <a:bodyPr lIns="0" tIns="0" rIns="0" bIns="0">
                      <a:noAutofit/>
                    </a:bodyPr>
                    <a:p>
                      <a:pPr algn="ctr" indent="0"/>
                      <a:r>
                        <a:rPr lang="zh-TW" sz="850">
                          <a:latin typeface="MingLiU"/>
                          <a:ea typeface="MingLiU"/>
                        </a:rPr>
                        <a:t>输出</a:t>
                      </a:r>
                    </a:p>
                  </a:txBody>
                  <a:tcPr marL="0" marR="0" marT="0" marB="0"/>
                </a:tc>
              </a:tr>
              <a:tr h="679704">
                <a:tc>
                  <a:txBody>
                    <a:bodyPr lIns="0" tIns="0" rIns="0" bIns="0">
                      <a:noAutofit/>
                    </a:bodyPr>
                    <a:p>
                      <a:pPr algn="r" indent="0">
                        <a:lnSpc>
                          <a:spcPts val="1272"/>
                        </a:lnSpc>
                      </a:pPr>
                      <a:r>
                        <a:rPr lang="zh-TW" sz="850">
                          <a:latin typeface="MingLiU"/>
                          <a:ea typeface="MingLiU"/>
                        </a:rPr>
                        <a:t>功能 验证阶段</a:t>
                      </a:r>
                    </a:p>
                  </a:txBody>
                  <a:tcPr marL="0" marR="0" marT="0" marB="0" anchor="ctr"/>
                </a:tc>
                <a:tc>
                  <a:txBody>
                    <a:bodyPr lIns="0" tIns="0" rIns="0" bIns="0">
                      <a:noAutofit/>
                    </a:bodyPr>
                    <a:p>
                      <a:pPr indent="241300">
                        <a:lnSpc>
                          <a:spcPts val="1332"/>
                        </a:lnSpc>
                      </a:pPr>
                      <a:r>
                        <a:rPr lang="zh-TW" sz="850">
                          <a:latin typeface="MingLiU"/>
                          <a:ea typeface="MingLiU"/>
                        </a:rPr>
                        <a:t>代码软件包（含文档），功能详细设计 说明书；测试计划和用例</a:t>
                      </a:r>
                    </a:p>
                    <a:p>
                      <a:pPr indent="241300">
                        <a:lnSpc>
                          <a:spcPts val="1332"/>
                        </a:lnSpc>
                      </a:pPr>
                      <a:r>
                        <a:rPr lang="zh-TW" sz="850">
                          <a:latin typeface="MingLiU"/>
                          <a:ea typeface="MingLiU"/>
                        </a:rPr>
                        <a:t>要求：模块集成 功能的正确性' 适用 性</a:t>
                      </a:r>
                    </a:p>
                  </a:txBody>
                  <a:tcPr marL="0" marR="0" marT="0" marB="0"/>
                </a:tc>
                <a:tc>
                  <a:txBody>
                    <a:bodyPr lIns="0" tIns="0" rIns="0" bIns="0">
                      <a:noAutofit/>
                    </a:bodyPr>
                    <a:p>
                      <a:pPr indent="241300">
                        <a:spcAft>
                          <a:spcPts val="210"/>
                        </a:spcAft>
                      </a:pPr>
                      <a:r>
                        <a:rPr lang="zh-TW" sz="850">
                          <a:latin typeface="MingLiU"/>
                          <a:ea typeface="MingLiU"/>
                        </a:rPr>
                        <a:t>缺陷报告</a:t>
                      </a:r>
                      <a:r>
                        <a:rPr lang="en-US" sz="850">
                          <a:latin typeface="MingLiU"/>
                        </a:rPr>
                        <a:t>r</a:t>
                      </a:r>
                      <a:r>
                        <a:rPr lang="zh-TW" sz="850">
                          <a:latin typeface="MingLiU"/>
                          <a:ea typeface="MingLiU"/>
                        </a:rPr>
                        <a:t>代码完成状态报告、</a:t>
                      </a:r>
                    </a:p>
                    <a:p>
                      <a:pPr indent="0"/>
                      <a:r>
                        <a:rPr lang="zh-TW" sz="850">
                          <a:latin typeface="MingLiU"/>
                          <a:ea typeface="MingLiU"/>
                        </a:rPr>
                        <a:t>功能验证测试报告</a:t>
                      </a:r>
                    </a:p>
                  </a:txBody>
                  <a:tcPr marL="0" marR="0" marT="0" marB="0"/>
                </a:tc>
              </a:tr>
              <a:tr h="679704">
                <a:tc>
                  <a:txBody>
                    <a:bodyPr lIns="0" tIns="0" rIns="0" bIns="0">
                      <a:noAutofit/>
                    </a:bodyPr>
                    <a:p>
                      <a:pPr algn="r" indent="0">
                        <a:lnSpc>
                          <a:spcPts val="1272"/>
                        </a:lnSpc>
                      </a:pPr>
                      <a:r>
                        <a:rPr lang="zh-TW" sz="850">
                          <a:latin typeface="MingLiU"/>
                          <a:ea typeface="MingLiU"/>
                        </a:rPr>
                        <a:t>系统 测试阶段</a:t>
                      </a:r>
                    </a:p>
                  </a:txBody>
                  <a:tcPr marL="0" marR="0" marT="0" marB="0" anchor="ctr"/>
                </a:tc>
                <a:tc>
                  <a:txBody>
                    <a:bodyPr lIns="0" tIns="0" rIns="0" bIns="0">
                      <a:noAutofit/>
                    </a:bodyPr>
                    <a:p>
                      <a:pPr indent="241300">
                        <a:lnSpc>
                          <a:spcPts val="1320"/>
                        </a:lnSpc>
                      </a:pPr>
                      <a:r>
                        <a:rPr lang="zh-TW" sz="850">
                          <a:latin typeface="MingLiU"/>
                          <a:ea typeface="MingLiU"/>
                        </a:rPr>
                        <a:t>修改后的软件包、測试环境、系统测试 用例和测试计剣</a:t>
                      </a:r>
                    </a:p>
                    <a:p>
                      <a:pPr indent="241300">
                        <a:lnSpc>
                          <a:spcPts val="1320"/>
                        </a:lnSpc>
                      </a:pPr>
                      <a:r>
                        <a:rPr lang="zh-TW" sz="850">
                          <a:latin typeface="MingLiU"/>
                          <a:ea typeface="MingLiU"/>
                        </a:rPr>
                        <a:t>要求：系统能正常地、有效的运行，包 括性能、可靠性、安全性、兼容性等。</a:t>
                      </a:r>
                    </a:p>
                  </a:txBody>
                  <a:tcPr marL="0" marR="0" marT="0" marB="0"/>
                </a:tc>
                <a:tc>
                  <a:txBody>
                    <a:bodyPr lIns="0" tIns="0" rIns="0" bIns="0">
                      <a:noAutofit/>
                    </a:bodyPr>
                    <a:p>
                      <a:pPr indent="241300">
                        <a:lnSpc>
                          <a:spcPts val="1296"/>
                        </a:lnSpc>
                      </a:pPr>
                      <a:r>
                        <a:rPr lang="zh-TW" sz="850">
                          <a:latin typeface="MingLiU"/>
                          <a:ea typeface="MingLiU"/>
                        </a:rPr>
                        <a:t>缺陷报告、系统性能分析报告、 缺陷状态报告、阶段性测试报告</a:t>
                      </a:r>
                    </a:p>
                  </a:txBody>
                  <a:tcPr marL="0" marR="0" marT="0" marB="0"/>
                </a:tc>
              </a:tr>
              <a:tr h="850392">
                <a:tc>
                  <a:txBody>
                    <a:bodyPr lIns="0" tIns="0" rIns="0" bIns="0">
                      <a:noAutofit/>
                    </a:bodyPr>
                    <a:p>
                      <a:pPr indent="241300">
                        <a:lnSpc>
                          <a:spcPts val="1320"/>
                        </a:lnSpc>
                      </a:pPr>
                      <a:r>
                        <a:rPr lang="zh-TW" sz="850">
                          <a:latin typeface="MingLiU"/>
                          <a:ea typeface="MingLiU"/>
                        </a:rPr>
                        <a:t>验收 测试阶段</a:t>
                      </a:r>
                    </a:p>
                  </a:txBody>
                  <a:tcPr marL="0" marR="0" marT="0" marB="0" anchor="ctr"/>
                </a:tc>
                <a:tc>
                  <a:txBody>
                    <a:bodyPr lIns="0" tIns="0" rIns="0" bIns="0">
                      <a:noAutofit/>
                    </a:bodyPr>
                    <a:p>
                      <a:pPr indent="241300">
                        <a:lnSpc>
                          <a:spcPts val="1304"/>
                        </a:lnSpc>
                      </a:pPr>
                      <a:r>
                        <a:rPr lang="zh-TW" sz="850">
                          <a:latin typeface="MingLiU"/>
                          <a:ea typeface="MingLiU"/>
                        </a:rPr>
                        <a:t>产品规格设计说明、预发布的软件包、 确认测试用例</a:t>
                      </a:r>
                    </a:p>
                    <a:p>
                      <a:pPr indent="241300">
                        <a:lnSpc>
                          <a:spcPts val="1304"/>
                        </a:lnSpc>
                      </a:pPr>
                      <a:r>
                        <a:rPr lang="zh-TW" sz="850">
                          <a:latin typeface="MingLiU"/>
                          <a:ea typeface="MingLiU"/>
                        </a:rPr>
                        <a:t>要求：向用户表明系统能够按照预定要 求那样工作，使系统最终可以正式发布或 向用户提供服务。用户要参与验收測试</a:t>
                      </a:r>
                    </a:p>
                  </a:txBody>
                  <a:tcPr marL="0" marR="0" marT="0" marB="0"/>
                </a:tc>
                <a:tc>
                  <a:txBody>
                    <a:bodyPr lIns="0" tIns="0" rIns="0" bIns="0">
                      <a:noAutofit/>
                    </a:bodyPr>
                    <a:p>
                      <a:pPr indent="241300">
                        <a:lnSpc>
                          <a:spcPts val="1320"/>
                        </a:lnSpc>
                      </a:pPr>
                      <a:r>
                        <a:rPr lang="zh-TW" sz="850">
                          <a:latin typeface="MingLiU"/>
                          <a:ea typeface="MingLiU"/>
                        </a:rPr>
                        <a:t>用户验收报告、缺陷报告审查、 版本审查</a:t>
                      </a:r>
                    </a:p>
                    <a:p>
                      <a:pPr indent="241300">
                        <a:lnSpc>
                          <a:spcPts val="1320"/>
                        </a:lnSpc>
                      </a:pPr>
                      <a:r>
                        <a:rPr lang="zh-TW" sz="850">
                          <a:latin typeface="MingLiU"/>
                          <a:ea typeface="MingLiU"/>
                        </a:rPr>
                        <a:t>最终测试报告</a:t>
                      </a:r>
                    </a:p>
                  </a:txBody>
                  <a:tcPr marL="0" marR="0" marT="0" marB="0"/>
                </a:tc>
              </a:tr>
              <a:tr h="685800">
                <a:tc>
                  <a:txBody>
                    <a:bodyPr lIns="0" tIns="0" rIns="0" bIns="0">
                      <a:noAutofit/>
                    </a:bodyPr>
                    <a:p>
                      <a:pPr indent="292100"/>
                      <a:r>
                        <a:rPr lang="zh-TW" sz="850">
                          <a:latin typeface="MingLiU"/>
                          <a:ea typeface="MingLiU"/>
                        </a:rPr>
                        <a:t>姓护</a:t>
                      </a:r>
                    </a:p>
                  </a:txBody>
                  <a:tcPr marL="0" marR="0" marT="0" marB="0" anchor="ctr"/>
                </a:tc>
                <a:tc>
                  <a:txBody>
                    <a:bodyPr lIns="0" tIns="0" rIns="0" bIns="0">
                      <a:noAutofit/>
                    </a:bodyPr>
                    <a:p>
                      <a:pPr indent="241300">
                        <a:lnSpc>
                          <a:spcPts val="1308"/>
                        </a:lnSpc>
                      </a:pPr>
                      <a:r>
                        <a:rPr lang="zh-TW" sz="850">
                          <a:latin typeface="MingLiU"/>
                          <a:ea typeface="MingLiU"/>
                        </a:rPr>
                        <a:t>变更的需求、修改的软件包、測试用例 和计划</a:t>
                      </a:r>
                    </a:p>
                    <a:p>
                      <a:pPr indent="241300">
                        <a:lnSpc>
                          <a:spcPts val="1308"/>
                        </a:lnSpc>
                      </a:pPr>
                      <a:r>
                        <a:rPr lang="zh-TW" sz="850">
                          <a:latin typeface="MingLiU"/>
                          <a:ea typeface="MingLiU"/>
                        </a:rPr>
                        <a:t>要求：新的或增强的功能正常、原有的 功能正常，不能出现回归缺陷</a:t>
                      </a:r>
                    </a:p>
                  </a:txBody>
                  <a:tcPr marL="0" marR="0" marT="0" marB="0"/>
                </a:tc>
                <a:tc>
                  <a:txBody>
                    <a:bodyPr lIns="0" tIns="0" rIns="0" bIns="0">
                      <a:noAutofit/>
                    </a:bodyPr>
                    <a:p>
                      <a:pPr indent="241300">
                        <a:lnSpc>
                          <a:spcPts val="1296"/>
                        </a:lnSpc>
                      </a:pPr>
                      <a:r>
                        <a:rPr lang="zh-TW" sz="850">
                          <a:latin typeface="MingLiU"/>
                          <a:ea typeface="MingLiU"/>
                        </a:rPr>
                        <a:t>缺陷报告、更改跟踪报告、测试 报告</a:t>
                      </a:r>
                    </a:p>
                  </a:txBody>
                  <a:tcPr marL="0" marR="0" marT="0" marB="0"/>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1248"/>
            <a:ext cx="1606296" cy="5151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p:pic>
        <p:nvPicPr>
          <p:cNvPr id="2" name=""/>
          <p:cNvPicPr>
            <a:picLocks noChangeAspect="1"/>
          </p:cNvPicPr>
          <p:nvPr/>
        </p:nvPicPr>
        <p:blipFill>
          <a:blip r:embed="rPictId0"/>
          <a:stretch>
            <a:fillRect/>
          </a:stretch>
        </p:blipFill>
        <p:spPr>
          <a:xfrm>
            <a:off x="0" y="765048"/>
            <a:ext cx="10692384" cy="602589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414272"/>
            <a:ext cx="8302752" cy="4736592"/>
          </a:xfrm>
          <a:prstGeom prst="rect">
            <a:avLst/>
          </a:prstGeom>
          <a:solidFill>
            <a:srgbClr val="FFFFFF"/>
          </a:solidFill>
        </p:spPr>
        <p:txBody>
          <a:bodyPr lIns="0" tIns="0" rIns="0" bIns="0">
            <a:noAutofit/>
          </a:bodyPr>
          <a:p>
            <a:pPr indent="0">
              <a:spcAft>
                <a:spcPts val="350"/>
              </a:spcAft>
            </a:pPr>
            <a:r>
              <a:rPr lang="zh-TW" sz="3200">
                <a:solidFill>
                  <a:srgbClr val="191B0E"/>
                </a:solidFill>
                <a:latin typeface="MingLiU"/>
                <a:ea typeface="MingLiU"/>
              </a:rPr>
              <a:t>基本概念</a:t>
            </a:r>
          </a:p>
          <a:p>
            <a:pPr indent="0">
              <a:lnSpc>
                <a:spcPct val="93000"/>
              </a:lnSpc>
              <a:spcAft>
                <a:spcPts val="140"/>
              </a:spcAft>
            </a:pPr>
            <a:r>
              <a:rPr lang="en-US" sz="1600">
                <a:solidFill>
                  <a:srgbClr val="191B0E"/>
                </a:solidFill>
                <a:latin typeface="Arial"/>
              </a:rPr>
              <a:t>■ </a:t>
            </a:r>
            <a:r>
              <a:rPr lang="zh-TW" sz="1500">
                <a:solidFill>
                  <a:srgbClr val="191B0E"/>
                </a:solidFill>
                <a:latin typeface="MingLiU"/>
                <a:ea typeface="MingLiU"/>
              </a:rPr>
              <a:t>集成</a:t>
            </a:r>
          </a:p>
          <a:p>
            <a:pPr indent="457200">
              <a:lnSpc>
                <a:spcPts val="1704"/>
              </a:lnSpc>
              <a:spcAft>
                <a:spcPts val="350"/>
              </a:spcAft>
            </a:pPr>
            <a:r>
              <a:rPr lang="zh-TW" sz="1600">
                <a:solidFill>
                  <a:srgbClr val="191B0E"/>
                </a:solidFill>
                <a:latin typeface="Arial"/>
                <a:ea typeface="Arial"/>
              </a:rPr>
              <a:t>- </a:t>
            </a:r>
            <a:r>
              <a:rPr lang="zh-TW" i="1" sz="1500">
                <a:solidFill>
                  <a:srgbClr val="191B0E"/>
                </a:solidFill>
                <a:latin typeface="MingLiU"/>
                <a:ea typeface="MingLiU"/>
              </a:rPr>
              <a:t>把多个单元组合起来形成更大的单元</a:t>
            </a:r>
          </a:p>
          <a:p>
            <a:pPr indent="0">
              <a:lnSpc>
                <a:spcPts val="1704"/>
              </a:lnSpc>
              <a:spcAft>
                <a:spcPts val="140"/>
              </a:spcAft>
            </a:pPr>
            <a:r>
              <a:rPr lang="en-US" i="1" sz="1600">
                <a:solidFill>
                  <a:srgbClr val="191B0E"/>
                </a:solidFill>
                <a:latin typeface="Arial"/>
              </a:rPr>
              <a:t>■</a:t>
            </a:r>
            <a:r>
              <a:rPr lang="en-US" sz="1500">
                <a:solidFill>
                  <a:srgbClr val="191B0E"/>
                </a:solidFill>
                <a:latin typeface="MingLiU"/>
              </a:rPr>
              <a:t> </a:t>
            </a:r>
            <a:r>
              <a:rPr lang="zh-TW" sz="1500">
                <a:solidFill>
                  <a:srgbClr val="191B0E"/>
                </a:solidFill>
                <a:latin typeface="MingLiU"/>
                <a:ea typeface="MingLiU"/>
              </a:rPr>
              <a:t>集成测试</a:t>
            </a:r>
          </a:p>
          <a:p>
            <a:pPr indent="457200">
              <a:lnSpc>
                <a:spcPts val="1704"/>
              </a:lnSpc>
              <a:spcAft>
                <a:spcPts val="140"/>
              </a:spcAft>
            </a:pPr>
            <a:r>
              <a:rPr lang="zh-TW" sz="1600">
                <a:solidFill>
                  <a:srgbClr val="191B0E"/>
                </a:solidFill>
                <a:latin typeface="Arial"/>
                <a:ea typeface="Arial"/>
              </a:rPr>
              <a:t>- </a:t>
            </a:r>
            <a:r>
              <a:rPr lang="zh-TW" i="1" sz="1500">
                <a:solidFill>
                  <a:srgbClr val="191B0E"/>
                </a:solidFill>
                <a:latin typeface="MingLiU"/>
                <a:ea typeface="MingLiU"/>
              </a:rPr>
              <a:t>也称为组装测试、联合测试、子系统测试、部件测试</a:t>
            </a:r>
          </a:p>
          <a:p>
            <a:pPr marL="738700" indent="-317500">
              <a:lnSpc>
                <a:spcPts val="1632"/>
              </a:lnSpc>
              <a:spcAft>
                <a:spcPts val="140"/>
              </a:spcAft>
            </a:pPr>
            <a:r>
              <a:rPr lang="zh-TW" i="1" sz="1600">
                <a:solidFill>
                  <a:srgbClr val="191B0E"/>
                </a:solidFill>
                <a:latin typeface="Arial"/>
                <a:ea typeface="Arial"/>
              </a:rPr>
              <a:t>- </a:t>
            </a:r>
            <a:r>
              <a:rPr lang="zh-TW" i="1" sz="1500">
                <a:solidFill>
                  <a:srgbClr val="191B0E"/>
                </a:solidFill>
                <a:latin typeface="MingLiU"/>
                <a:ea typeface="MingLiU"/>
              </a:rPr>
              <a:t>在假定各个软件单元已经通过了单元测试的前提下,检查各个软件单元接口之间 的协同工作（参数</a:t>
            </a:r>
            <a:r>
              <a:rPr lang="zh-TW" sz="1900">
                <a:solidFill>
                  <a:srgbClr val="191B0E"/>
                </a:solidFill>
                <a:latin typeface="SimSun"/>
                <a:ea typeface="SimSun"/>
              </a:rPr>
              <a:t>、</a:t>
            </a:r>
            <a:r>
              <a:rPr lang="zh-TW" i="1" sz="1500">
                <a:solidFill>
                  <a:srgbClr val="191B0E"/>
                </a:solidFill>
                <a:latin typeface="MingLiU"/>
                <a:ea typeface="MingLiU"/>
              </a:rPr>
              <a:t>全局数据结构</a:t>
            </a:r>
            <a:r>
              <a:rPr lang="zh-TW" sz="1900">
                <a:solidFill>
                  <a:srgbClr val="191B0E"/>
                </a:solidFill>
                <a:latin typeface="SimSun"/>
                <a:ea typeface="SimSun"/>
              </a:rPr>
              <a:t>、</a:t>
            </a:r>
            <a:r>
              <a:rPr lang="zh-TW" i="1" sz="1500">
                <a:solidFill>
                  <a:srgbClr val="191B0E"/>
                </a:solidFill>
                <a:latin typeface="MingLiU"/>
                <a:ea typeface="MingLiU"/>
              </a:rPr>
              <a:t>文件、数据原）是否正确。</a:t>
            </a:r>
          </a:p>
          <a:p>
            <a:pPr indent="457200">
              <a:lnSpc>
                <a:spcPts val="1704"/>
              </a:lnSpc>
              <a:spcAft>
                <a:spcPts val="350"/>
              </a:spcAft>
            </a:pPr>
            <a:r>
              <a:rPr lang="zh-TW" i="1" sz="1600">
                <a:solidFill>
                  <a:srgbClr val="191B0E"/>
                </a:solidFill>
                <a:latin typeface="Arial"/>
                <a:ea typeface="Arial"/>
              </a:rPr>
              <a:t>- </a:t>
            </a:r>
            <a:r>
              <a:rPr lang="zh-TW" i="1" sz="1500">
                <a:solidFill>
                  <a:srgbClr val="191B0E"/>
                </a:solidFill>
                <a:latin typeface="MingLiU"/>
                <a:ea typeface="MingLiU"/>
              </a:rPr>
              <a:t>通常采用黑盒测试用例设计方法、灰盒测试方法</a:t>
            </a:r>
          </a:p>
          <a:p>
            <a:pPr indent="0">
              <a:lnSpc>
                <a:spcPts val="1704"/>
              </a:lnSpc>
              <a:spcAft>
                <a:spcPts val="140"/>
              </a:spcAft>
            </a:pPr>
            <a:r>
              <a:rPr lang="en-US" i="1" sz="1600">
                <a:solidFill>
                  <a:srgbClr val="191B0E"/>
                </a:solidFill>
                <a:latin typeface="Arial"/>
              </a:rPr>
              <a:t>■</a:t>
            </a:r>
            <a:r>
              <a:rPr lang="en-US" sz="1500">
                <a:solidFill>
                  <a:srgbClr val="191B0E"/>
                </a:solidFill>
                <a:latin typeface="MingLiU"/>
              </a:rPr>
              <a:t> </a:t>
            </a:r>
            <a:r>
              <a:rPr lang="zh-TW" sz="1500">
                <a:solidFill>
                  <a:srgbClr val="191B0E"/>
                </a:solidFill>
                <a:latin typeface="MingLiU"/>
                <a:ea typeface="MingLiU"/>
              </a:rPr>
              <a:t>集成测试关注的问题</a:t>
            </a:r>
          </a:p>
          <a:p>
            <a:pPr indent="457200">
              <a:lnSpc>
                <a:spcPts val="1704"/>
              </a:lnSpc>
              <a:spcAft>
                <a:spcPts val="140"/>
              </a:spcAft>
            </a:pPr>
            <a:r>
              <a:rPr lang="zh-TW" sz="1600">
                <a:solidFill>
                  <a:srgbClr val="191B0E"/>
                </a:solidFill>
                <a:latin typeface="Arial"/>
                <a:ea typeface="Arial"/>
              </a:rPr>
              <a:t>- </a:t>
            </a:r>
            <a:r>
              <a:rPr lang="zh-TW" i="1" sz="1500">
                <a:solidFill>
                  <a:srgbClr val="191B0E"/>
                </a:solidFill>
                <a:latin typeface="MingLiU"/>
                <a:ea typeface="MingLiU"/>
              </a:rPr>
              <a:t>模块间的数据传递是否正确？（参数个数</a:t>
            </a:r>
            <a:r>
              <a:rPr lang="zh-TW" sz="1900">
                <a:solidFill>
                  <a:srgbClr val="191B0E"/>
                </a:solidFill>
                <a:latin typeface="SimSun"/>
                <a:ea typeface="SimSun"/>
              </a:rPr>
              <a:t>、</a:t>
            </a:r>
            <a:r>
              <a:rPr lang="zh-TW" i="1" sz="1500">
                <a:solidFill>
                  <a:srgbClr val="191B0E"/>
                </a:solidFill>
                <a:latin typeface="MingLiU"/>
                <a:ea typeface="MingLiU"/>
              </a:rPr>
              <a:t>类型</a:t>
            </a:r>
            <a:r>
              <a:rPr lang="zh-TW" sz="1900">
                <a:solidFill>
                  <a:srgbClr val="191B0E"/>
                </a:solidFill>
                <a:latin typeface="SimSun"/>
                <a:ea typeface="SimSun"/>
              </a:rPr>
              <a:t>、</a:t>
            </a:r>
            <a:r>
              <a:rPr lang="zh-TW" i="1" sz="1500">
                <a:solidFill>
                  <a:srgbClr val="191B0E"/>
                </a:solidFill>
                <a:latin typeface="MingLiU"/>
                <a:ea typeface="MingLiU"/>
              </a:rPr>
              <a:t>次序）</a:t>
            </a:r>
          </a:p>
          <a:p>
            <a:pPr marL="738700" indent="-317500">
              <a:lnSpc>
                <a:spcPts val="1800"/>
              </a:lnSpc>
              <a:spcAft>
                <a:spcPts val="140"/>
              </a:spcAft>
            </a:pPr>
            <a:r>
              <a:rPr lang="zh-TW" i="1" sz="1600">
                <a:solidFill>
                  <a:srgbClr val="191B0E"/>
                </a:solidFill>
                <a:latin typeface="Arial"/>
                <a:ea typeface="Arial"/>
              </a:rPr>
              <a:t>-</a:t>
            </a:r>
            <a:r>
              <a:rPr lang="zh-TW" i="1" sz="1500">
                <a:solidFill>
                  <a:srgbClr val="191B0E"/>
                </a:solidFill>
                <a:latin typeface="MingLiU"/>
                <a:ea typeface="MingLiU"/>
              </a:rPr>
              <a:t>一个模块的功能是否会对另一个模块的功能产生错误的影响?（资源内容及操 作）</a:t>
            </a:r>
          </a:p>
          <a:p>
            <a:pPr indent="457200">
              <a:lnSpc>
                <a:spcPts val="1704"/>
              </a:lnSpc>
              <a:spcAft>
                <a:spcPts val="140"/>
              </a:spcAft>
            </a:pPr>
            <a:r>
              <a:rPr lang="zh-TW" i="1" sz="1600">
                <a:solidFill>
                  <a:srgbClr val="191B0E"/>
                </a:solidFill>
                <a:latin typeface="Arial"/>
                <a:ea typeface="Arial"/>
              </a:rPr>
              <a:t>- </a:t>
            </a:r>
            <a:r>
              <a:rPr lang="zh-TW" i="1" sz="1500">
                <a:solidFill>
                  <a:srgbClr val="191B0E"/>
                </a:solidFill>
                <a:latin typeface="MingLiU"/>
                <a:ea typeface="MingLiU"/>
              </a:rPr>
              <a:t>全局数据结构是否有问题,会不会被异常修改?（使用一致性）</a:t>
            </a:r>
          </a:p>
          <a:p>
            <a:pPr marL="738700" indent="-317500">
              <a:lnSpc>
                <a:spcPts val="1704"/>
              </a:lnSpc>
              <a:spcAft>
                <a:spcPts val="140"/>
              </a:spcAft>
            </a:pPr>
            <a:r>
              <a:rPr lang="zh-TW" i="1" sz="1600">
                <a:solidFill>
                  <a:srgbClr val="191B0E"/>
                </a:solidFill>
                <a:latin typeface="Arial"/>
                <a:ea typeface="Arial"/>
              </a:rPr>
              <a:t>- </a:t>
            </a:r>
            <a:r>
              <a:rPr lang="zh-TW" i="1" sz="1500">
                <a:solidFill>
                  <a:srgbClr val="191B0E"/>
                </a:solidFill>
                <a:latin typeface="MingLiU"/>
                <a:ea typeface="MingLiU"/>
              </a:rPr>
              <a:t>集成后各个模块的累积误差是否会扩大,是否达到不可接受的程度？（精度缺失、 逻辑错误）</a:t>
            </a:r>
          </a:p>
          <a:p>
            <a:pPr indent="457200">
              <a:lnSpc>
                <a:spcPts val="1704"/>
              </a:lnSpc>
            </a:pPr>
            <a:r>
              <a:rPr lang="zh-TW" i="1" sz="1600">
                <a:solidFill>
                  <a:srgbClr val="191B0E"/>
                </a:solidFill>
                <a:latin typeface="Arial"/>
                <a:ea typeface="Arial"/>
              </a:rPr>
              <a:t>- </a:t>
            </a:r>
            <a:r>
              <a:rPr lang="zh-TW" i="1" sz="1500">
                <a:solidFill>
                  <a:srgbClr val="191B0E"/>
                </a:solidFill>
                <a:latin typeface="MingLiU"/>
                <a:ea typeface="MingLiU"/>
              </a:rPr>
              <a:t>模块组合起来的功能能否满足要求？（需求覆盖）</a:t>
            </a: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01496" y="1414272"/>
            <a:ext cx="890016" cy="420624"/>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概述</a:t>
            </a:r>
          </a:p>
        </p:txBody>
      </p:sp>
      <p:sp>
        <p:nvSpPr>
          <p:cNvPr id="4" name=""/>
          <p:cNvSpPr/>
          <p:nvPr/>
        </p:nvSpPr>
        <p:spPr>
          <a:xfrm>
            <a:off x="1283208" y="1993392"/>
            <a:ext cx="8214360" cy="3983736"/>
          </a:xfrm>
          <a:prstGeom prst="rect">
            <a:avLst/>
          </a:prstGeom>
          <a:solidFill>
            <a:srgbClr val="FFFFFF"/>
          </a:solidFill>
        </p:spPr>
        <p:txBody>
          <a:bodyPr lIns="0" tIns="0" rIns="0" bIns="0">
            <a:noAutofit/>
          </a:bodyPr>
          <a:p>
            <a:pPr indent="0">
              <a:lnSpc>
                <a:spcPts val="1986"/>
              </a:lnSpc>
              <a:spcAft>
                <a:spcPts val="280"/>
              </a:spcAft>
            </a:pPr>
            <a:r>
              <a:rPr lang="en-US" sz="1600">
                <a:solidFill>
                  <a:srgbClr val="191B0E"/>
                </a:solidFill>
                <a:latin typeface="Arial"/>
              </a:rPr>
              <a:t>■</a:t>
            </a:r>
            <a:r>
              <a:rPr lang="zh-TW" sz="1500">
                <a:solidFill>
                  <a:srgbClr val="191B0E"/>
                </a:solidFill>
                <a:latin typeface="MingLiU"/>
                <a:ea typeface="MingLiU"/>
              </a:rPr>
              <a:t>模块分析</a:t>
            </a:r>
          </a:p>
          <a:p>
            <a:pPr marL="738700" indent="-317500">
              <a:lnSpc>
                <a:spcPts val="1986"/>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集成测试的第一步,也是最重要的工作</a:t>
            </a:r>
            <a:r>
              <a:rPr lang="zh-CN" i="1" sz="1600">
                <a:solidFill>
                  <a:srgbClr val="191B0E"/>
                </a:solidFill>
                <a:latin typeface="MingLiU"/>
                <a:ea typeface="MingLiU"/>
              </a:rPr>
              <a:t>之一。</a:t>
            </a:r>
          </a:p>
          <a:p>
            <a:pPr marL="738700" indent="-317500">
              <a:lnSpc>
                <a:spcPts val="1956"/>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软件工程有一条事实上的原则,即</a:t>
            </a:r>
            <a:r>
              <a:rPr lang="zh-TW" i="1" sz="1700">
                <a:solidFill>
                  <a:srgbClr val="191B0E"/>
                </a:solidFill>
                <a:latin typeface="Arial"/>
                <a:ea typeface="Arial"/>
              </a:rPr>
              <a:t>2/8</a:t>
            </a:r>
            <a:r>
              <a:rPr lang="zh-TW" i="1" sz="1600">
                <a:solidFill>
                  <a:srgbClr val="191B0E"/>
                </a:solidFill>
                <a:latin typeface="MingLiU"/>
                <a:ea typeface="MingLiU"/>
              </a:rPr>
              <a:t>原则,即测试中发现的</a:t>
            </a:r>
            <a:r>
              <a:rPr lang="zh-TW" i="1" sz="1700">
                <a:solidFill>
                  <a:srgbClr val="191B0E"/>
                </a:solidFill>
                <a:latin typeface="Arial"/>
                <a:ea typeface="Arial"/>
              </a:rPr>
              <a:t>80%</a:t>
            </a:r>
            <a:r>
              <a:rPr lang="zh-TW" i="1" sz="1600">
                <a:solidFill>
                  <a:srgbClr val="191B0E"/>
                </a:solidFill>
                <a:latin typeface="MingLiU"/>
                <a:ea typeface="MingLiU"/>
              </a:rPr>
              <a:t>的错误可 能源于</a:t>
            </a:r>
            <a:r>
              <a:rPr lang="zh-TW" i="1" sz="1700">
                <a:solidFill>
                  <a:srgbClr val="191B0E"/>
                </a:solidFill>
                <a:latin typeface="Arial"/>
                <a:ea typeface="Arial"/>
              </a:rPr>
              <a:t>20%</a:t>
            </a:r>
            <a:r>
              <a:rPr lang="zh-TW" i="1" sz="1600">
                <a:solidFill>
                  <a:srgbClr val="191B0E"/>
                </a:solidFill>
                <a:latin typeface="MingLiU"/>
                <a:ea typeface="MingLiU"/>
              </a:rPr>
              <a:t>的模块。例如，</a:t>
            </a:r>
            <a:r>
              <a:rPr lang="en-US" i="1" sz="1700">
                <a:solidFill>
                  <a:srgbClr val="191B0E"/>
                </a:solidFill>
                <a:latin typeface="Arial"/>
              </a:rPr>
              <a:t>IBM 0S/370</a:t>
            </a:r>
            <a:r>
              <a:rPr lang="zh-TW" i="1" sz="1600">
                <a:solidFill>
                  <a:srgbClr val="191B0E"/>
                </a:solidFill>
                <a:latin typeface="MingLiU"/>
                <a:ea typeface="MingLiU"/>
              </a:rPr>
              <a:t>操作系统中,用户发现的</a:t>
            </a:r>
            <a:r>
              <a:rPr lang="zh-TW" i="1" sz="1700">
                <a:solidFill>
                  <a:srgbClr val="191B0E"/>
                </a:solidFill>
                <a:latin typeface="Arial"/>
                <a:ea typeface="Arial"/>
              </a:rPr>
              <a:t>47%</a:t>
            </a:r>
            <a:r>
              <a:rPr lang="zh-TW" i="1" sz="1600">
                <a:solidFill>
                  <a:srgbClr val="191B0E"/>
                </a:solidFill>
                <a:latin typeface="MingLiU"/>
                <a:ea typeface="MingLiU"/>
              </a:rPr>
              <a:t>的错误 源于</a:t>
            </a:r>
            <a:r>
              <a:rPr lang="zh-TW" i="1" sz="1700">
                <a:solidFill>
                  <a:srgbClr val="191B0E"/>
                </a:solidFill>
                <a:latin typeface="Arial"/>
                <a:ea typeface="Arial"/>
              </a:rPr>
              <a:t>4%</a:t>
            </a:r>
            <a:r>
              <a:rPr lang="zh-TW" i="1" sz="1600">
                <a:solidFill>
                  <a:srgbClr val="191B0E"/>
                </a:solidFill>
                <a:latin typeface="MingLiU"/>
                <a:ea typeface="MingLiU"/>
              </a:rPr>
              <a:t>的模块。</a:t>
            </a:r>
          </a:p>
          <a:p>
            <a:pPr algn="just" indent="457200">
              <a:lnSpc>
                <a:spcPts val="1986"/>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一般将模块划分为</a:t>
            </a:r>
            <a:r>
              <a:rPr lang="zh-TW" i="1" sz="1700">
                <a:solidFill>
                  <a:srgbClr val="191B0E"/>
                </a:solidFill>
                <a:latin typeface="Arial"/>
                <a:ea typeface="Arial"/>
              </a:rPr>
              <a:t>3</a:t>
            </a:r>
            <a:r>
              <a:rPr lang="zh-TW" i="1" sz="1600">
                <a:solidFill>
                  <a:srgbClr val="191B0E"/>
                </a:solidFill>
                <a:latin typeface="MingLiU"/>
                <a:ea typeface="MingLiU"/>
              </a:rPr>
              <a:t>个等级</a:t>
            </a:r>
          </a:p>
          <a:p>
            <a:pPr marL="827600" indent="0">
              <a:lnSpc>
                <a:spcPts val="1986"/>
              </a:lnSpc>
              <a:spcAft>
                <a:spcPts val="280"/>
              </a:spcAft>
            </a:pPr>
            <a:r>
              <a:rPr lang="en-US" i="1" sz="1400">
                <a:solidFill>
                  <a:srgbClr val="191B0E"/>
                </a:solidFill>
                <a:latin typeface="MingLiU"/>
              </a:rPr>
              <a:t>■</a:t>
            </a:r>
            <a:r>
              <a:rPr lang="en-US" sz="1400">
                <a:solidFill>
                  <a:srgbClr val="191B0E"/>
                </a:solidFill>
                <a:latin typeface="MingLiU"/>
              </a:rPr>
              <a:t> </a:t>
            </a:r>
            <a:r>
              <a:rPr lang="zh-TW" sz="1400">
                <a:solidFill>
                  <a:srgbClr val="191B0E"/>
                </a:solidFill>
                <a:latin typeface="MingLiU"/>
                <a:ea typeface="MingLiU"/>
              </a:rPr>
              <a:t>高危模块、一般模块和低危模块</a:t>
            </a:r>
          </a:p>
          <a:p>
            <a:pPr indent="457200">
              <a:lnSpc>
                <a:spcPts val="1986"/>
              </a:lnSpc>
              <a:spcAft>
                <a:spcPts val="490"/>
              </a:spcAft>
            </a:pPr>
            <a:r>
              <a:rPr lang="zh-TW" sz="1600">
                <a:solidFill>
                  <a:srgbClr val="191B0E"/>
                </a:solidFill>
                <a:latin typeface="Arial"/>
                <a:ea typeface="Arial"/>
              </a:rPr>
              <a:t>-</a:t>
            </a:r>
            <a:r>
              <a:rPr lang="zh-TW" i="1" sz="1600">
                <a:solidFill>
                  <a:srgbClr val="191B0E"/>
                </a:solidFill>
                <a:latin typeface="MingLiU"/>
                <a:ea typeface="MingLiU"/>
              </a:rPr>
              <a:t>高危模块应该优先测试</a:t>
            </a:r>
          </a:p>
          <a:p>
            <a:pPr indent="0">
              <a:lnSpc>
                <a:spcPts val="1986"/>
              </a:lnSpc>
              <a:spcAft>
                <a:spcPts val="280"/>
              </a:spcAft>
            </a:pPr>
            <a:r>
              <a:rPr lang="en-US" i="1" sz="1600">
                <a:solidFill>
                  <a:srgbClr val="191B0E"/>
                </a:solidFill>
                <a:latin typeface="Arial"/>
              </a:rPr>
              <a:t>■</a:t>
            </a:r>
            <a:r>
              <a:rPr lang="zh-TW" sz="1500">
                <a:solidFill>
                  <a:srgbClr val="191B0E"/>
                </a:solidFill>
                <a:latin typeface="MingLiU"/>
                <a:ea typeface="MingLiU"/>
              </a:rPr>
              <a:t>模块的划分常常遵循下列几个原则</a:t>
            </a:r>
          </a:p>
          <a:p>
            <a:pPr indent="457200">
              <a:lnSpc>
                <a:spcPts val="1986"/>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本次测试希望测试哪个模块</a:t>
            </a:r>
          </a:p>
          <a:p>
            <a:pPr indent="457200">
              <a:lnSpc>
                <a:spcPts val="1986"/>
              </a:lnSpc>
              <a:spcAft>
                <a:spcPts val="280"/>
              </a:spcAft>
            </a:pPr>
            <a:r>
              <a:rPr lang="zh-TW" i="1" sz="1600">
                <a:solidFill>
                  <a:srgbClr val="191B0E"/>
                </a:solidFill>
                <a:latin typeface="Arial"/>
                <a:ea typeface="Arial"/>
              </a:rPr>
              <a:t>-</a:t>
            </a:r>
            <a:r>
              <a:rPr lang="zh-TW" i="1" sz="1600">
                <a:solidFill>
                  <a:srgbClr val="191B0E"/>
                </a:solidFill>
                <a:latin typeface="MingLiU"/>
                <a:ea typeface="MingLiU"/>
              </a:rPr>
              <a:t>把与该模块最紧密的模块聚集在一起</a:t>
            </a:r>
          </a:p>
          <a:p>
            <a:pPr marL="738700" indent="-317500">
              <a:lnSpc>
                <a:spcPts val="2016"/>
              </a:lnSpc>
            </a:pPr>
            <a:r>
              <a:rPr lang="zh-TW" i="1" sz="1600">
                <a:solidFill>
                  <a:srgbClr val="191B0E"/>
                </a:solidFill>
                <a:latin typeface="Arial"/>
                <a:ea typeface="Arial"/>
              </a:rPr>
              <a:t>-</a:t>
            </a:r>
            <a:r>
              <a:rPr lang="zh-TW" i="1" sz="1600">
                <a:solidFill>
                  <a:srgbClr val="191B0E"/>
                </a:solidFill>
                <a:latin typeface="MingLiU"/>
                <a:ea typeface="MingLiU"/>
              </a:rPr>
              <a:t>在考虑划分后的外围模块,并分析外围模块和被集成模块之间的信息流是否 容易模拟和控制</a:t>
            </a: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414272"/>
            <a:ext cx="2993136" cy="813816"/>
          </a:xfrm>
          <a:prstGeom prst="rect">
            <a:avLst/>
          </a:prstGeom>
          <a:solidFill>
            <a:srgbClr val="FFFFFF"/>
          </a:solidFill>
        </p:spPr>
        <p:txBody>
          <a:bodyPr lIns="0" tIns="0" rIns="0" bIns="0">
            <a:noAutofit/>
          </a:bodyPr>
          <a:p>
            <a:pPr indent="0">
              <a:spcAft>
                <a:spcPts val="350"/>
              </a:spcAft>
            </a:pPr>
            <a:r>
              <a:rPr lang="zh-TW" sz="3200">
                <a:solidFill>
                  <a:srgbClr val="191B0E"/>
                </a:solidFill>
                <a:latin typeface="MingLiU"/>
                <a:ea typeface="MingLiU"/>
              </a:rPr>
              <a:t>概述（续）</a:t>
            </a:r>
          </a:p>
          <a:p>
            <a:pPr indent="0"/>
            <a:r>
              <a:rPr lang="en-US" sz="1600">
                <a:solidFill>
                  <a:srgbClr val="191B0E"/>
                </a:solidFill>
                <a:latin typeface="Arial"/>
              </a:rPr>
              <a:t>■</a:t>
            </a:r>
            <a:r>
              <a:rPr lang="zh-TW" sz="1500">
                <a:solidFill>
                  <a:srgbClr val="191B0E"/>
                </a:solidFill>
                <a:latin typeface="MingLiU"/>
                <a:ea typeface="MingLiU"/>
              </a:rPr>
              <a:t>集成测试与系统测试的区别</a:t>
            </a:r>
          </a:p>
        </p:txBody>
      </p:sp>
      <p:graphicFrame>
        <p:nvGraphicFramePr>
          <p:cNvPr id="4" name=""/>
          <p:cNvGraphicFramePr>
            <a:graphicFrameLocks noGrp="1"/>
          </p:cNvGraphicFramePr>
          <p:nvPr/>
        </p:nvGraphicFramePr>
        <p:xfrm>
          <a:off x="2051304" y="2761488"/>
          <a:ext cx="5827776" cy="3090672"/>
        </p:xfrm>
        <a:graphic>
          <a:graphicData uri="http://schemas.openxmlformats.org/drawingml/2006/table">
            <a:tbl>
              <a:tblPr/>
              <a:tblGrid>
                <a:gridCol w="1941576"/>
                <a:gridCol w="1938528"/>
                <a:gridCol w="1947672"/>
              </a:tblGrid>
              <a:tr h="521208">
                <a:tc>
                  <a:txBody>
                    <a:bodyPr lIns="0" tIns="0" rIns="0" bIns="0">
                      <a:noAutofit/>
                    </a:bodyPr>
                    <a:p>
                      <a:pPr indent="152400"/>
                      <a:r>
                        <a:rPr lang="zh-TW" sz="1500">
                          <a:latin typeface="MingLiU"/>
                          <a:ea typeface="MingLiU"/>
                        </a:rPr>
                        <a:t>测试对象</a:t>
                      </a:r>
                    </a:p>
                  </a:txBody>
                  <a:tcPr marL="0" marR="0" marT="0" marB="0" anchor="ctr">
                    <a:solidFill>
                      <a:srgbClr val="DADAD0"/>
                    </a:solidFill>
                  </a:tcPr>
                </a:tc>
                <a:tc>
                  <a:txBody>
                    <a:bodyPr lIns="0" tIns="0" rIns="0" bIns="0">
                      <a:noAutofit/>
                    </a:bodyPr>
                    <a:p>
                      <a:pPr indent="152400"/>
                      <a:r>
                        <a:rPr lang="zh-TW" sz="1500">
                          <a:latin typeface="MingLiU"/>
                          <a:ea typeface="MingLiU"/>
                        </a:rPr>
                        <a:t>单元</a:t>
                      </a:r>
                    </a:p>
                  </a:txBody>
                  <a:tcPr marL="0" marR="0" marT="0" marB="0" anchor="ctr">
                    <a:solidFill>
                      <a:srgbClr val="DADAD0"/>
                    </a:solidFill>
                  </a:tcPr>
                </a:tc>
                <a:tc>
                  <a:txBody>
                    <a:bodyPr lIns="0" tIns="0" rIns="0" bIns="0">
                      <a:noAutofit/>
                    </a:bodyPr>
                    <a:p>
                      <a:pPr indent="152400"/>
                      <a:r>
                        <a:rPr lang="zh-TW" sz="1500">
                          <a:latin typeface="MingLiU"/>
                          <a:ea typeface="MingLiU"/>
                        </a:rPr>
                        <a:t>系统</a:t>
                      </a:r>
                    </a:p>
                  </a:txBody>
                  <a:tcPr marL="0" marR="0" marT="0" marB="0" anchor="ctr">
                    <a:solidFill>
                      <a:srgbClr val="DADAD0"/>
                    </a:solidFill>
                  </a:tcPr>
                </a:tc>
              </a:tr>
              <a:tr h="512064">
                <a:tc>
                  <a:txBody>
                    <a:bodyPr lIns="0" tIns="0" rIns="0" bIns="0">
                      <a:noAutofit/>
                    </a:bodyPr>
                    <a:p>
                      <a:pPr indent="152400"/>
                      <a:r>
                        <a:rPr lang="zh-TW" sz="1500">
                          <a:latin typeface="MingLiU"/>
                          <a:ea typeface="MingLiU"/>
                        </a:rPr>
                        <a:t>测试时间</a:t>
                      </a:r>
                    </a:p>
                  </a:txBody>
                  <a:tcPr marL="0" marR="0" marT="0" marB="0" anchor="ctr">
                    <a:solidFill>
                      <a:srgbClr val="DADAD0"/>
                    </a:solidFill>
                  </a:tcPr>
                </a:tc>
                <a:tc>
                  <a:txBody>
                    <a:bodyPr lIns="0" tIns="0" rIns="0" bIns="0">
                      <a:noAutofit/>
                    </a:bodyPr>
                    <a:p>
                      <a:pPr indent="152400"/>
                      <a:r>
                        <a:rPr lang="zh-TW" sz="1500">
                          <a:latin typeface="MingLiU"/>
                          <a:ea typeface="MingLiU"/>
                        </a:rPr>
                        <a:t>开发过程</a:t>
                      </a:r>
                    </a:p>
                  </a:txBody>
                  <a:tcPr marL="0" marR="0" marT="0" marB="0" anchor="ctr">
                    <a:solidFill>
                      <a:srgbClr val="DADAD0"/>
                    </a:solidFill>
                  </a:tcPr>
                </a:tc>
                <a:tc>
                  <a:txBody>
                    <a:bodyPr lIns="0" tIns="0" rIns="0" bIns="0">
                      <a:noAutofit/>
                    </a:bodyPr>
                    <a:p>
                      <a:pPr indent="152400"/>
                      <a:r>
                        <a:rPr lang="zh-TW" sz="1500">
                          <a:latin typeface="MingLiU"/>
                          <a:ea typeface="MingLiU"/>
                        </a:rPr>
                        <a:t>开发完成</a:t>
                      </a:r>
                    </a:p>
                  </a:txBody>
                  <a:tcPr marL="0" marR="0" marT="0" marB="0" anchor="ctr">
                    <a:solidFill>
                      <a:srgbClr val="DADAD0"/>
                    </a:solidFill>
                  </a:tcPr>
                </a:tc>
              </a:tr>
              <a:tr h="512064">
                <a:tc>
                  <a:txBody>
                    <a:bodyPr lIns="0" tIns="0" rIns="0" bIns="0">
                      <a:noAutofit/>
                    </a:bodyPr>
                    <a:p>
                      <a:pPr indent="152400"/>
                      <a:r>
                        <a:rPr lang="zh-TW" sz="1500">
                          <a:latin typeface="MingLiU"/>
                          <a:ea typeface="MingLiU"/>
                        </a:rPr>
                        <a:t>测试方法</a:t>
                      </a:r>
                    </a:p>
                  </a:txBody>
                  <a:tcPr marL="0" marR="0" marT="0" marB="0" anchor="ctr">
                    <a:solidFill>
                      <a:srgbClr val="DADAD0"/>
                    </a:solidFill>
                  </a:tcPr>
                </a:tc>
                <a:tc>
                  <a:txBody>
                    <a:bodyPr lIns="0" tIns="0" rIns="0" bIns="0">
                      <a:noAutofit/>
                    </a:bodyPr>
                    <a:p>
                      <a:pPr indent="152400"/>
                      <a:r>
                        <a:rPr lang="zh-TW" sz="1500">
                          <a:latin typeface="MingLiU"/>
                          <a:ea typeface="MingLiU"/>
                        </a:rPr>
                        <a:t>黑白结合</a:t>
                      </a:r>
                    </a:p>
                  </a:txBody>
                  <a:tcPr marL="0" marR="0" marT="0" marB="0" anchor="ctr">
                    <a:solidFill>
                      <a:srgbClr val="DADAD0"/>
                    </a:solidFill>
                  </a:tcPr>
                </a:tc>
                <a:tc>
                  <a:txBody>
                    <a:bodyPr lIns="0" tIns="0" rIns="0" bIns="0">
                      <a:noAutofit/>
                    </a:bodyPr>
                    <a:p>
                      <a:pPr indent="152400"/>
                      <a:r>
                        <a:rPr lang="zh-TW" sz="1500">
                          <a:latin typeface="MingLiU"/>
                          <a:ea typeface="MingLiU"/>
                        </a:rPr>
                        <a:t>黑盒</a:t>
                      </a:r>
                    </a:p>
                  </a:txBody>
                  <a:tcPr marL="0" marR="0" marT="0" marB="0" anchor="ctr">
                    <a:solidFill>
                      <a:srgbClr val="DADAD0"/>
                    </a:solidFill>
                  </a:tcPr>
                </a:tc>
              </a:tr>
              <a:tr h="512064">
                <a:tc>
                  <a:txBody>
                    <a:bodyPr lIns="0" tIns="0" rIns="0" bIns="0">
                      <a:noAutofit/>
                    </a:bodyPr>
                    <a:p>
                      <a:pPr indent="152400"/>
                      <a:r>
                        <a:rPr lang="zh-TW" sz="1500">
                          <a:latin typeface="MingLiU"/>
                          <a:ea typeface="MingLiU"/>
                        </a:rPr>
                        <a:t>测试内容</a:t>
                      </a:r>
                    </a:p>
                  </a:txBody>
                  <a:tcPr marL="0" marR="0" marT="0" marB="0" anchor="ctr">
                    <a:solidFill>
                      <a:srgbClr val="DADAD0"/>
                    </a:solidFill>
                  </a:tcPr>
                </a:tc>
                <a:tc>
                  <a:txBody>
                    <a:bodyPr lIns="0" tIns="0" rIns="0" bIns="0">
                      <a:noAutofit/>
                    </a:bodyPr>
                    <a:p>
                      <a:pPr indent="152400"/>
                      <a:r>
                        <a:rPr lang="zh-TW" sz="1500">
                          <a:latin typeface="MingLiU"/>
                          <a:ea typeface="MingLiU"/>
                        </a:rPr>
                        <a:t>接口</a:t>
                      </a:r>
                    </a:p>
                  </a:txBody>
                  <a:tcPr marL="0" marR="0" marT="0" marB="0" anchor="ctr">
                    <a:solidFill>
                      <a:srgbClr val="DADAD0"/>
                    </a:solidFill>
                  </a:tcPr>
                </a:tc>
                <a:tc>
                  <a:txBody>
                    <a:bodyPr lIns="0" tIns="0" rIns="0" bIns="0">
                      <a:noAutofit/>
                    </a:bodyPr>
                    <a:p>
                      <a:pPr indent="152400"/>
                      <a:r>
                        <a:rPr lang="zh-TW" sz="1500">
                          <a:latin typeface="MingLiU"/>
                          <a:ea typeface="MingLiU"/>
                        </a:rPr>
                        <a:t>需求</a:t>
                      </a:r>
                    </a:p>
                  </a:txBody>
                  <a:tcPr marL="0" marR="0" marT="0" marB="0" anchor="ctr">
                    <a:solidFill>
                      <a:srgbClr val="DADAD0"/>
                    </a:solidFill>
                  </a:tcPr>
                </a:tc>
              </a:tr>
              <a:tr h="512064">
                <a:tc>
                  <a:txBody>
                    <a:bodyPr lIns="0" tIns="0" rIns="0" bIns="0">
                      <a:noAutofit/>
                    </a:bodyPr>
                    <a:p>
                      <a:pPr indent="152400"/>
                      <a:r>
                        <a:rPr lang="zh-TW" sz="1500">
                          <a:latin typeface="MingLiU"/>
                          <a:ea typeface="MingLiU"/>
                        </a:rPr>
                        <a:t>测试目的</a:t>
                      </a:r>
                    </a:p>
                  </a:txBody>
                  <a:tcPr marL="0" marR="0" marT="0" marB="0" anchor="ctr">
                    <a:solidFill>
                      <a:srgbClr val="DADAD0"/>
                    </a:solidFill>
                  </a:tcPr>
                </a:tc>
                <a:tc>
                  <a:txBody>
                    <a:bodyPr lIns="0" tIns="0" rIns="0" bIns="0">
                      <a:noAutofit/>
                    </a:bodyPr>
                    <a:p>
                      <a:pPr indent="152400"/>
                      <a:r>
                        <a:rPr lang="zh-TW" sz="1500">
                          <a:latin typeface="MingLiU"/>
                          <a:ea typeface="MingLiU"/>
                        </a:rPr>
                        <a:t>接口错误</a:t>
                      </a:r>
                    </a:p>
                  </a:txBody>
                  <a:tcPr marL="0" marR="0" marT="0" marB="0" anchor="ctr">
                    <a:solidFill>
                      <a:srgbClr val="DADAD0"/>
                    </a:solidFill>
                  </a:tcPr>
                </a:tc>
                <a:tc>
                  <a:txBody>
                    <a:bodyPr lIns="0" tIns="0" rIns="0" bIns="0">
                      <a:noAutofit/>
                    </a:bodyPr>
                    <a:p>
                      <a:pPr indent="152400"/>
                      <a:r>
                        <a:rPr lang="zh-TW" sz="1500">
                          <a:latin typeface="MingLiU"/>
                          <a:ea typeface="MingLiU"/>
                        </a:rPr>
                        <a:t>需求不一致</a:t>
                      </a:r>
                    </a:p>
                  </a:txBody>
                  <a:tcPr marL="0" marR="0" marT="0" marB="0" anchor="ctr">
                    <a:solidFill>
                      <a:srgbClr val="DADAD0"/>
                    </a:solidFill>
                  </a:tcPr>
                </a:tc>
              </a:tr>
              <a:tr h="521208">
                <a:tc>
                  <a:txBody>
                    <a:bodyPr lIns="0" tIns="0" rIns="0" bIns="0">
                      <a:noAutofit/>
                    </a:bodyPr>
                    <a:p>
                      <a:pPr indent="152400"/>
                      <a:r>
                        <a:rPr lang="zh-TW" sz="1500">
                          <a:latin typeface="MingLiU"/>
                          <a:ea typeface="MingLiU"/>
                        </a:rPr>
                        <a:t>测试角度</a:t>
                      </a:r>
                    </a:p>
                  </a:txBody>
                  <a:tcPr marL="0" marR="0" marT="0" marB="0" anchor="ctr">
                    <a:solidFill>
                      <a:srgbClr val="DADAD0"/>
                    </a:solidFill>
                  </a:tcPr>
                </a:tc>
                <a:tc>
                  <a:txBody>
                    <a:bodyPr lIns="0" tIns="0" rIns="0" bIns="0">
                      <a:noAutofit/>
                    </a:bodyPr>
                    <a:p>
                      <a:pPr indent="152400"/>
                      <a:r>
                        <a:rPr lang="zh-TW" sz="1500">
                          <a:latin typeface="MingLiU"/>
                          <a:ea typeface="MingLiU"/>
                        </a:rPr>
                        <a:t>开发者</a:t>
                      </a:r>
                    </a:p>
                  </a:txBody>
                  <a:tcPr marL="0" marR="0" marT="0" marB="0" anchor="ctr">
                    <a:solidFill>
                      <a:srgbClr val="DADAD0"/>
                    </a:solidFill>
                  </a:tcPr>
                </a:tc>
                <a:tc>
                  <a:txBody>
                    <a:bodyPr lIns="0" tIns="0" rIns="0" bIns="0">
                      <a:noAutofit/>
                    </a:bodyPr>
                    <a:p>
                      <a:pPr indent="152400"/>
                      <a:r>
                        <a:rPr lang="zh-TW" sz="1500">
                          <a:latin typeface="MingLiU"/>
                          <a:ea typeface="MingLiU"/>
                        </a:rPr>
                        <a:t>用户</a:t>
                      </a:r>
                    </a:p>
                  </a:txBody>
                  <a:tcPr marL="0" marR="0" marT="0" marB="0" anchor="ctr">
                    <a:solidFill>
                      <a:srgbClr val="DADAD0"/>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01496" y="1414272"/>
            <a:ext cx="1941576" cy="445008"/>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概述（续）</a:t>
            </a:r>
          </a:p>
        </p:txBody>
      </p:sp>
      <p:sp>
        <p:nvSpPr>
          <p:cNvPr id="4" name=""/>
          <p:cNvSpPr/>
          <p:nvPr/>
        </p:nvSpPr>
        <p:spPr>
          <a:xfrm>
            <a:off x="1283208" y="1950720"/>
            <a:ext cx="8217408" cy="3953256"/>
          </a:xfrm>
          <a:prstGeom prst="rect">
            <a:avLst/>
          </a:prstGeom>
          <a:solidFill>
            <a:srgbClr val="FFFFFF"/>
          </a:solidFill>
        </p:spPr>
        <p:txBody>
          <a:bodyPr lIns="0" tIns="0" rIns="0" bIns="0">
            <a:noAutofit/>
          </a:bodyPr>
          <a:p>
            <a:pPr indent="0">
              <a:lnSpc>
                <a:spcPts val="1512"/>
              </a:lnSpc>
            </a:pPr>
            <a:r>
              <a:rPr lang="en-US" sz="1600">
                <a:solidFill>
                  <a:srgbClr val="191B0E"/>
                </a:solidFill>
                <a:latin typeface="Arial"/>
              </a:rPr>
              <a:t>■ </a:t>
            </a:r>
            <a:r>
              <a:rPr lang="zh-TW" sz="1500">
                <a:solidFill>
                  <a:srgbClr val="191B0E"/>
                </a:solidFill>
                <a:latin typeface="MingLiU"/>
                <a:ea typeface="MingLiU"/>
              </a:rPr>
              <a:t>集成测试与开发的关系</a:t>
            </a:r>
          </a:p>
          <a:p>
            <a:pPr marL="738700" indent="-317500">
              <a:lnSpc>
                <a:spcPts val="1512"/>
              </a:lnSpc>
            </a:pPr>
            <a:r>
              <a:rPr lang="zh-TW" sz="1600">
                <a:solidFill>
                  <a:srgbClr val="191B0E"/>
                </a:solidFill>
                <a:latin typeface="Arial"/>
                <a:ea typeface="Arial"/>
              </a:rPr>
              <a:t>- </a:t>
            </a:r>
            <a:r>
              <a:rPr lang="zh-TW" i="1" sz="1500">
                <a:solidFill>
                  <a:srgbClr val="191B0E"/>
                </a:solidFill>
                <a:latin typeface="MingLiU"/>
                <a:ea typeface="MingLiU"/>
              </a:rPr>
              <a:t>集成测试与软件开发过程中的概要设计阶段相对应,软件概要设计中关于整个系 统的体系结构是集成测试用例'输入的基础。</a:t>
            </a:r>
          </a:p>
          <a:p>
            <a:pPr marL="1157800" indent="-330200">
              <a:lnSpc>
                <a:spcPts val="1272"/>
              </a:lnSpc>
            </a:pPr>
            <a:r>
              <a:rPr lang="en-US" i="1" sz="1400">
                <a:solidFill>
                  <a:srgbClr val="191B0E"/>
                </a:solidFill>
                <a:latin typeface="Arial"/>
              </a:rPr>
              <a:t>■</a:t>
            </a:r>
            <a:r>
              <a:rPr lang="en-US" sz="1300">
                <a:solidFill>
                  <a:srgbClr val="191B0E"/>
                </a:solidFill>
                <a:latin typeface="MingLiU"/>
              </a:rPr>
              <a:t> </a:t>
            </a:r>
            <a:r>
              <a:rPr lang="zh-TW" sz="1300">
                <a:solidFill>
                  <a:srgbClr val="191B0E"/>
                </a:solidFill>
                <a:latin typeface="MingLiU"/>
                <a:ea typeface="MingLiU"/>
              </a:rPr>
              <a:t>概要设计作为软件设计的骨架，从一个成熟的体系结构中，可以清晰地看出大型系统 中的组件或子系统的层次构造。</a:t>
            </a:r>
          </a:p>
          <a:p>
            <a:pPr algn="r" marL="802200" indent="0">
              <a:lnSpc>
                <a:spcPts val="1320"/>
              </a:lnSpc>
              <a:spcAft>
                <a:spcPts val="280"/>
              </a:spcAft>
            </a:pPr>
            <a:r>
              <a:rPr lang="en-US" sz="1400">
                <a:solidFill>
                  <a:srgbClr val="191B0E"/>
                </a:solidFill>
                <a:latin typeface="Arial"/>
              </a:rPr>
              <a:t>■ </a:t>
            </a:r>
            <a:r>
              <a:rPr lang="zh-TW" sz="1300">
                <a:solidFill>
                  <a:srgbClr val="191B0E"/>
                </a:solidFill>
                <a:latin typeface="MingLiU"/>
                <a:ea typeface="MingLiU"/>
              </a:rPr>
              <a:t>为集成测试策略的选取提供了重要的参考依据，从而可以减少集成测试过程中桩模块 和驱动模块开发的工作量，促使集成测试快速、高质量的完成</a:t>
            </a:r>
          </a:p>
          <a:p>
            <a:pPr indent="0">
              <a:lnSpc>
                <a:spcPts val="1512"/>
              </a:lnSpc>
            </a:pPr>
            <a:r>
              <a:rPr lang="en-US" sz="1600">
                <a:solidFill>
                  <a:srgbClr val="191B0E"/>
                </a:solidFill>
                <a:latin typeface="Arial"/>
              </a:rPr>
              <a:t>■ </a:t>
            </a:r>
            <a:r>
              <a:rPr lang="zh-TW" sz="1500">
                <a:solidFill>
                  <a:srgbClr val="191B0E"/>
                </a:solidFill>
                <a:latin typeface="MingLiU"/>
                <a:ea typeface="MingLiU"/>
              </a:rPr>
              <a:t>集成测试的层次</a:t>
            </a:r>
          </a:p>
          <a:p>
            <a:pPr indent="457200">
              <a:lnSpc>
                <a:spcPts val="1512"/>
              </a:lnSpc>
            </a:pPr>
            <a:r>
              <a:rPr lang="zh-TW" sz="1600">
                <a:solidFill>
                  <a:srgbClr val="191B0E"/>
                </a:solidFill>
                <a:latin typeface="Arial"/>
                <a:ea typeface="Arial"/>
              </a:rPr>
              <a:t>- </a:t>
            </a:r>
            <a:r>
              <a:rPr lang="zh-TW" i="1" sz="1500">
                <a:solidFill>
                  <a:srgbClr val="191B0E"/>
                </a:solidFill>
                <a:latin typeface="MingLiU"/>
                <a:ea typeface="MingLiU"/>
              </a:rPr>
              <a:t>传统软件按集成粒度不同,可以分为</a:t>
            </a:r>
            <a:r>
              <a:rPr lang="zh-TW" i="1" sz="1600">
                <a:solidFill>
                  <a:srgbClr val="191B0E"/>
                </a:solidFill>
                <a:latin typeface="Arial"/>
                <a:ea typeface="Arial"/>
              </a:rPr>
              <a:t>4</a:t>
            </a:r>
            <a:r>
              <a:rPr lang="zh-TW" i="1" sz="1500">
                <a:solidFill>
                  <a:srgbClr val="191B0E"/>
                </a:solidFill>
                <a:latin typeface="MingLiU"/>
                <a:ea typeface="MingLiU"/>
              </a:rPr>
              <a:t>个层次</a:t>
            </a:r>
          </a:p>
          <a:p>
            <a:pPr indent="457200">
              <a:lnSpc>
                <a:spcPts val="1512"/>
              </a:lnSpc>
            </a:pPr>
            <a:r>
              <a:rPr lang="zh-TW" i="1" sz="1600">
                <a:solidFill>
                  <a:srgbClr val="191B0E"/>
                </a:solidFill>
                <a:latin typeface="Arial"/>
                <a:ea typeface="Arial"/>
              </a:rPr>
              <a:t>-</a:t>
            </a:r>
            <a:r>
              <a:rPr lang="zh-TW" i="1" sz="1500">
                <a:solidFill>
                  <a:srgbClr val="191B0E"/>
                </a:solidFill>
                <a:latin typeface="MingLiU"/>
                <a:ea typeface="MingLiU"/>
              </a:rPr>
              <a:t>模块内集成测试</a:t>
            </a:r>
          </a:p>
          <a:p>
            <a:pPr indent="457200">
              <a:lnSpc>
                <a:spcPts val="1512"/>
              </a:lnSpc>
            </a:pPr>
            <a:r>
              <a:rPr lang="zh-TW" sz="1600">
                <a:solidFill>
                  <a:srgbClr val="191B0E"/>
                </a:solidFill>
                <a:latin typeface="Arial"/>
                <a:ea typeface="Arial"/>
              </a:rPr>
              <a:t>-</a:t>
            </a:r>
            <a:r>
              <a:rPr lang="zh-TW" i="1" sz="1500">
                <a:solidFill>
                  <a:srgbClr val="191B0E"/>
                </a:solidFill>
                <a:latin typeface="MingLiU"/>
                <a:ea typeface="MingLiU"/>
              </a:rPr>
              <a:t>模块间集成测试</a:t>
            </a:r>
          </a:p>
          <a:p>
            <a:pPr indent="457200">
              <a:lnSpc>
                <a:spcPts val="1512"/>
              </a:lnSpc>
            </a:pPr>
            <a:r>
              <a:rPr lang="zh-TW" i="1" sz="1600">
                <a:solidFill>
                  <a:srgbClr val="191B0E"/>
                </a:solidFill>
                <a:latin typeface="Arial"/>
                <a:ea typeface="Arial"/>
              </a:rPr>
              <a:t>- </a:t>
            </a:r>
            <a:r>
              <a:rPr lang="zh-TW" i="1" sz="1500">
                <a:solidFill>
                  <a:srgbClr val="191B0E"/>
                </a:solidFill>
                <a:latin typeface="MingLiU"/>
                <a:ea typeface="MingLiU"/>
              </a:rPr>
              <a:t>子系统内集成测试</a:t>
            </a:r>
          </a:p>
          <a:p>
            <a:pPr indent="457200">
              <a:lnSpc>
                <a:spcPts val="1512"/>
              </a:lnSpc>
            </a:pPr>
            <a:r>
              <a:rPr lang="zh-TW" i="1" sz="1600">
                <a:solidFill>
                  <a:srgbClr val="191B0E"/>
                </a:solidFill>
                <a:latin typeface="Arial"/>
                <a:ea typeface="Arial"/>
              </a:rPr>
              <a:t>- </a:t>
            </a:r>
            <a:r>
              <a:rPr lang="zh-TW" i="1" sz="1500">
                <a:solidFill>
                  <a:srgbClr val="191B0E"/>
                </a:solidFill>
                <a:latin typeface="MingLiU"/>
                <a:ea typeface="MingLiU"/>
              </a:rPr>
              <a:t>子系统间集成测试</a:t>
            </a:r>
          </a:p>
          <a:p>
            <a:pPr indent="457200">
              <a:lnSpc>
                <a:spcPts val="1512"/>
              </a:lnSpc>
            </a:pPr>
            <a:r>
              <a:rPr lang="zh-TW" i="1" sz="1600">
                <a:solidFill>
                  <a:srgbClr val="191B0E"/>
                </a:solidFill>
                <a:latin typeface="Arial"/>
                <a:ea typeface="Arial"/>
              </a:rPr>
              <a:t>- </a:t>
            </a:r>
            <a:r>
              <a:rPr lang="zh-TW" i="1" sz="1500">
                <a:solidFill>
                  <a:srgbClr val="191B0E"/>
                </a:solidFill>
                <a:latin typeface="MingLiU"/>
                <a:ea typeface="MingLiU"/>
              </a:rPr>
              <a:t>面向对象的应用系统,按集成粒度不同可分为</a:t>
            </a:r>
            <a:r>
              <a:rPr lang="zh-TW" i="1" sz="1600">
                <a:solidFill>
                  <a:srgbClr val="191B0E"/>
                </a:solidFill>
                <a:latin typeface="Arial"/>
                <a:ea typeface="Arial"/>
              </a:rPr>
              <a:t>2</a:t>
            </a:r>
            <a:r>
              <a:rPr lang="zh-TW" i="1" sz="1500">
                <a:solidFill>
                  <a:srgbClr val="191B0E"/>
                </a:solidFill>
                <a:latin typeface="MingLiU"/>
                <a:ea typeface="MingLiU"/>
              </a:rPr>
              <a:t>个层次</a:t>
            </a:r>
          </a:p>
          <a:p>
            <a:pPr indent="457200">
              <a:lnSpc>
                <a:spcPts val="1512"/>
              </a:lnSpc>
            </a:pPr>
            <a:r>
              <a:rPr lang="zh-TW" i="1" sz="1600">
                <a:solidFill>
                  <a:srgbClr val="191B0E"/>
                </a:solidFill>
                <a:latin typeface="Arial"/>
                <a:ea typeface="Arial"/>
              </a:rPr>
              <a:t>- </a:t>
            </a:r>
            <a:r>
              <a:rPr lang="zh-TW" i="1" sz="1500">
                <a:solidFill>
                  <a:srgbClr val="191B0E"/>
                </a:solidFill>
                <a:latin typeface="MingLiU"/>
                <a:ea typeface="MingLiU"/>
              </a:rPr>
              <a:t>类内集成测试</a:t>
            </a:r>
          </a:p>
          <a:p>
            <a:pPr indent="457200">
              <a:lnSpc>
                <a:spcPts val="1512"/>
              </a:lnSpc>
            </a:pPr>
            <a:r>
              <a:rPr lang="zh-TW" i="1" sz="1600">
                <a:solidFill>
                  <a:srgbClr val="191B0E"/>
                </a:solidFill>
                <a:latin typeface="Arial"/>
                <a:ea typeface="Arial"/>
              </a:rPr>
              <a:t>- </a:t>
            </a:r>
            <a:r>
              <a:rPr lang="zh-TW" i="1" sz="1500">
                <a:solidFill>
                  <a:srgbClr val="191B0E"/>
                </a:solidFill>
                <a:latin typeface="MingLiU"/>
                <a:ea typeface="MingLiU"/>
              </a:rPr>
              <a:t>类间集成测试</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p:pic>
        <p:nvPicPr>
          <p:cNvPr id="2" name=""/>
          <p:cNvPicPr>
            <a:picLocks noChangeAspect="1"/>
          </p:cNvPicPr>
          <p:nvPr/>
        </p:nvPicPr>
        <p:blipFill>
          <a:blip r:embed="rPictId0"/>
          <a:stretch>
            <a:fillRect/>
          </a:stretch>
        </p:blipFill>
        <p:spPr>
          <a:xfrm>
            <a:off x="2654808" y="2206752"/>
            <a:ext cx="981456" cy="4181856"/>
          </a:xfrm>
          <a:prstGeom prst="rect">
            <a:avLst/>
          </a:prstGeom>
        </p:spPr>
      </p:pic>
      <p:pic>
        <p:nvPicPr>
          <p:cNvPr id="3" name=""/>
          <p:cNvPicPr>
            <a:picLocks noChangeAspect="1"/>
          </p:cNvPicPr>
          <p:nvPr/>
        </p:nvPicPr>
        <p:blipFill>
          <a:blip r:embed="rPictId1"/>
          <a:stretch>
            <a:fillRect/>
          </a:stretch>
        </p:blipFill>
        <p:spPr>
          <a:xfrm>
            <a:off x="9012936" y="838200"/>
            <a:ext cx="1606296" cy="518160"/>
          </a:xfrm>
          <a:prstGeom prst="rect">
            <a:avLst/>
          </a:prstGeom>
        </p:spPr>
      </p:pic>
      <p:sp>
        <p:nvSpPr>
          <p:cNvPr id="4" name=""/>
          <p:cNvSpPr/>
          <p:nvPr/>
        </p:nvSpPr>
        <p:spPr>
          <a:xfrm>
            <a:off x="1310640" y="1423416"/>
            <a:ext cx="2624328" cy="445008"/>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软件测试工作</a:t>
            </a:r>
          </a:p>
        </p:txBody>
      </p:sp>
      <p:sp>
        <p:nvSpPr>
          <p:cNvPr id="5" name=""/>
          <p:cNvSpPr/>
          <p:nvPr/>
        </p:nvSpPr>
        <p:spPr>
          <a:xfrm>
            <a:off x="4181856" y="2983992"/>
            <a:ext cx="530352" cy="155448"/>
          </a:xfrm>
          <a:prstGeom prst="rect">
            <a:avLst/>
          </a:prstGeom>
          <a:solidFill>
            <a:srgbClr val="FFFFFF"/>
          </a:solidFill>
        </p:spPr>
        <p:txBody>
          <a:bodyPr lIns="0" tIns="0" rIns="0" bIns="0" wrap="none">
            <a:noAutofit/>
          </a:bodyPr>
          <a:p>
            <a:pPr indent="0"/>
            <a:r>
              <a:rPr lang="zh-TW" sz="950">
                <a:solidFill>
                  <a:srgbClr val="FA0100"/>
                </a:solidFill>
                <a:latin typeface="MingLiU"/>
                <a:ea typeface="MingLiU"/>
              </a:rPr>
              <a:t>测试大纲</a:t>
            </a:r>
          </a:p>
        </p:txBody>
      </p:sp>
      <p:sp>
        <p:nvSpPr>
          <p:cNvPr id="6" name=""/>
          <p:cNvSpPr/>
          <p:nvPr/>
        </p:nvSpPr>
        <p:spPr>
          <a:xfrm>
            <a:off x="4258056" y="3651504"/>
            <a:ext cx="3057144" cy="155448"/>
          </a:xfrm>
          <a:prstGeom prst="rect">
            <a:avLst/>
          </a:prstGeom>
          <a:solidFill>
            <a:srgbClr val="FFFFFF"/>
          </a:solidFill>
        </p:spPr>
        <p:txBody>
          <a:bodyPr lIns="0" tIns="0" rIns="0" bIns="0" wrap="none">
            <a:noAutofit/>
          </a:bodyPr>
          <a:p>
            <a:pPr indent="0"/>
            <a:r>
              <a:rPr lang="zh-TW" sz="950">
                <a:solidFill>
                  <a:srgbClr val="FA0100"/>
                </a:solidFill>
                <a:latin typeface="MingLiU"/>
                <a:ea typeface="MingLiU"/>
              </a:rPr>
              <a:t>测试需求说明书、测试任务说明书、测试计划说明书</a:t>
            </a:r>
          </a:p>
        </p:txBody>
      </p:sp>
      <p:sp>
        <p:nvSpPr>
          <p:cNvPr id="7" name=""/>
          <p:cNvSpPr/>
          <p:nvPr/>
        </p:nvSpPr>
        <p:spPr>
          <a:xfrm>
            <a:off x="4197096" y="4264152"/>
            <a:ext cx="905256" cy="158496"/>
          </a:xfrm>
          <a:prstGeom prst="rect">
            <a:avLst/>
          </a:prstGeom>
          <a:solidFill>
            <a:srgbClr val="FFFFFF"/>
          </a:solidFill>
        </p:spPr>
        <p:txBody>
          <a:bodyPr lIns="0" tIns="0" rIns="0" bIns="0" wrap="none">
            <a:noAutofit/>
          </a:bodyPr>
          <a:p>
            <a:pPr indent="0"/>
            <a:r>
              <a:rPr lang="zh-TW" sz="950">
                <a:solidFill>
                  <a:srgbClr val="FA0100"/>
                </a:solidFill>
                <a:latin typeface="MingLiU"/>
                <a:ea typeface="MingLiU"/>
              </a:rPr>
              <a:t>测试用例说明书</a:t>
            </a:r>
          </a:p>
        </p:txBody>
      </p:sp>
      <p:sp>
        <p:nvSpPr>
          <p:cNvPr id="8" name=""/>
          <p:cNvSpPr/>
          <p:nvPr/>
        </p:nvSpPr>
        <p:spPr>
          <a:xfrm>
            <a:off x="5516880" y="4166616"/>
            <a:ext cx="2706624" cy="374904"/>
          </a:xfrm>
          <a:prstGeom prst="rect">
            <a:avLst/>
          </a:prstGeom>
          <a:solidFill>
            <a:srgbClr val="FFFFFF"/>
          </a:solidFill>
        </p:spPr>
        <p:txBody>
          <a:bodyPr lIns="0" tIns="0" rIns="0" bIns="0">
            <a:noAutofit/>
          </a:bodyPr>
          <a:p>
            <a:pPr indent="0">
              <a:lnSpc>
                <a:spcPts val="1584"/>
              </a:lnSpc>
            </a:pPr>
            <a:r>
              <a:rPr lang="zh-TW" sz="950">
                <a:solidFill>
                  <a:srgbClr val="FA0100"/>
                </a:solidFill>
                <a:latin typeface="MingLiU"/>
                <a:ea typeface="MingLiU"/>
              </a:rPr>
              <a:t>暮元测试用例、功能测试用例、集成测试用例、 性能测试用例、系统测试用例、验收测试用例等</a:t>
            </a:r>
          </a:p>
        </p:txBody>
      </p:sp>
      <p:sp>
        <p:nvSpPr>
          <p:cNvPr id="9" name=""/>
          <p:cNvSpPr/>
          <p:nvPr/>
        </p:nvSpPr>
        <p:spPr>
          <a:xfrm>
            <a:off x="4248912" y="4870704"/>
            <a:ext cx="3822192" cy="188976"/>
          </a:xfrm>
          <a:prstGeom prst="rect">
            <a:avLst/>
          </a:prstGeom>
          <a:solidFill>
            <a:srgbClr val="FFFFFF"/>
          </a:solidFill>
        </p:spPr>
        <p:txBody>
          <a:bodyPr lIns="0" tIns="0" rIns="0" bIns="0" wrap="none">
            <a:noAutofit/>
          </a:bodyPr>
          <a:p>
            <a:pPr indent="0"/>
            <a:r>
              <a:rPr lang="zh-TW" sz="950">
                <a:solidFill>
                  <a:srgbClr val="FA0100"/>
                </a:solidFill>
                <a:latin typeface="MingLiU"/>
                <a:ea typeface="MingLiU"/>
              </a:rPr>
              <a:t>单元测试、瑚潮试、集成测试、性能测试、系统测试、验收测试等</a:t>
            </a:r>
          </a:p>
        </p:txBody>
      </p:sp>
      <p:sp>
        <p:nvSpPr>
          <p:cNvPr id="10" name=""/>
          <p:cNvSpPr/>
          <p:nvPr/>
        </p:nvSpPr>
        <p:spPr>
          <a:xfrm>
            <a:off x="4331208" y="5394960"/>
            <a:ext cx="3486912" cy="374904"/>
          </a:xfrm>
          <a:prstGeom prst="rect">
            <a:avLst/>
          </a:prstGeom>
          <a:solidFill>
            <a:srgbClr val="FFFFFF"/>
          </a:solidFill>
        </p:spPr>
        <p:txBody>
          <a:bodyPr lIns="0" tIns="0" rIns="0" bIns="0">
            <a:noAutofit/>
          </a:bodyPr>
          <a:p>
            <a:pPr indent="0">
              <a:lnSpc>
                <a:spcPts val="1560"/>
              </a:lnSpc>
            </a:pPr>
            <a:r>
              <a:rPr lang="zh-TW" sz="950">
                <a:solidFill>
                  <a:srgbClr val="FA0100"/>
                </a:solidFill>
                <a:latin typeface="MingLiU"/>
                <a:ea typeface="MingLiU"/>
              </a:rPr>
              <a:t>单顽试评估报吿、無测试评估报吿、集飼试评估报吿、 性能测试评估报吿、系统测试评估报吿、验收测试评估报吿等</a:t>
            </a:r>
          </a:p>
        </p:txBody>
      </p:sp>
      <p:sp>
        <p:nvSpPr>
          <p:cNvPr id="11" name=""/>
          <p:cNvSpPr/>
          <p:nvPr/>
        </p:nvSpPr>
        <p:spPr>
          <a:xfrm>
            <a:off x="4175760" y="6062472"/>
            <a:ext cx="3663696" cy="365760"/>
          </a:xfrm>
          <a:prstGeom prst="rect">
            <a:avLst/>
          </a:prstGeom>
          <a:solidFill>
            <a:srgbClr val="FFFFFF"/>
          </a:solidFill>
        </p:spPr>
        <p:txBody>
          <a:bodyPr lIns="0" tIns="0" rIns="0" bIns="0">
            <a:noAutofit/>
          </a:bodyPr>
          <a:p>
            <a:pPr algn="ctr" indent="0">
              <a:lnSpc>
                <a:spcPts val="1488"/>
              </a:lnSpc>
            </a:pPr>
            <a:r>
              <a:rPr lang="zh-TW" sz="950">
                <a:solidFill>
                  <a:srgbClr val="FA0100"/>
                </a:solidFill>
                <a:latin typeface="MingLiU"/>
                <a:ea typeface="MingLiU"/>
              </a:rPr>
              <a:t>缺陷跟踪报吿、测试分析报吿、程序错误报吿、单元测试报告、 集成测试报告、系统测试报吿、验收测试报告、测试总结报告等</a:t>
            </a: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414272"/>
            <a:ext cx="7062216" cy="4434840"/>
          </a:xfrm>
          <a:prstGeom prst="rect">
            <a:avLst/>
          </a:prstGeom>
          <a:solidFill>
            <a:srgbClr val="FFFFFF"/>
          </a:solidFill>
        </p:spPr>
        <p:txBody>
          <a:bodyPr lIns="0" tIns="0" rIns="0" bIns="0">
            <a:noAutofit/>
          </a:bodyPr>
          <a:p>
            <a:pPr indent="0">
              <a:spcAft>
                <a:spcPts val="280"/>
              </a:spcAft>
            </a:pPr>
            <a:r>
              <a:rPr lang="zh-TW" sz="3200">
                <a:solidFill>
                  <a:srgbClr val="191B0E"/>
                </a:solidFill>
                <a:latin typeface="MingLiU"/>
                <a:ea typeface="MingLiU"/>
              </a:rPr>
              <a:t>概述（续）</a:t>
            </a:r>
          </a:p>
          <a:p>
            <a:pPr indent="0">
              <a:spcAft>
                <a:spcPts val="280"/>
              </a:spcAft>
            </a:pPr>
            <a:r>
              <a:rPr lang="en-US" sz="1600">
                <a:solidFill>
                  <a:srgbClr val="191B0E"/>
                </a:solidFill>
                <a:latin typeface="Arial"/>
              </a:rPr>
              <a:t>■</a:t>
            </a:r>
            <a:r>
              <a:rPr lang="zh-TW" sz="1500">
                <a:solidFill>
                  <a:srgbClr val="191B0E"/>
                </a:solidFill>
                <a:latin typeface="MingLiU"/>
                <a:ea typeface="MingLiU"/>
              </a:rPr>
              <a:t>集成测试的原则</a:t>
            </a:r>
          </a:p>
          <a:p>
            <a:pPr indent="457200">
              <a:spcAft>
                <a:spcPts val="280"/>
              </a:spcAft>
            </a:pPr>
            <a:r>
              <a:rPr lang="zh-TW" sz="1600">
                <a:solidFill>
                  <a:srgbClr val="191B0E"/>
                </a:solidFill>
                <a:latin typeface="Arial"/>
                <a:ea typeface="Arial"/>
              </a:rPr>
              <a:t>-</a:t>
            </a:r>
            <a:r>
              <a:rPr lang="zh-TW" i="1" sz="1600">
                <a:solidFill>
                  <a:srgbClr val="191B0E"/>
                </a:solidFill>
                <a:latin typeface="MingLiU"/>
                <a:ea typeface="MingLiU"/>
              </a:rPr>
              <a:t>所有公共接口必须被测试到</a:t>
            </a:r>
          </a:p>
          <a:p>
            <a:pPr indent="457200">
              <a:spcAft>
                <a:spcPts val="280"/>
              </a:spcAft>
            </a:pPr>
            <a:r>
              <a:rPr lang="zh-TW" i="1" sz="1600">
                <a:solidFill>
                  <a:srgbClr val="191B0E"/>
                </a:solidFill>
                <a:latin typeface="Arial"/>
                <a:ea typeface="Arial"/>
              </a:rPr>
              <a:t>-</a:t>
            </a:r>
            <a:r>
              <a:rPr lang="zh-TW" i="1" sz="1600">
                <a:solidFill>
                  <a:srgbClr val="191B0E"/>
                </a:solidFill>
                <a:latin typeface="MingLiU"/>
                <a:ea typeface="MingLiU"/>
              </a:rPr>
              <a:t>关键模块必须进行充分测试</a:t>
            </a:r>
          </a:p>
          <a:p>
            <a:pPr indent="457200">
              <a:spcAft>
                <a:spcPts val="280"/>
              </a:spcAft>
            </a:pPr>
            <a:r>
              <a:rPr lang="zh-TW" i="1" sz="1600">
                <a:solidFill>
                  <a:srgbClr val="191B0E"/>
                </a:solidFill>
                <a:latin typeface="Arial"/>
                <a:ea typeface="Arial"/>
              </a:rPr>
              <a:t>- </a:t>
            </a:r>
            <a:r>
              <a:rPr lang="zh-TW" i="1" sz="1600">
                <a:solidFill>
                  <a:srgbClr val="191B0E"/>
                </a:solidFill>
                <a:latin typeface="MingLiU"/>
                <a:ea typeface="MingLiU"/>
              </a:rPr>
              <a:t>集成测试应当按一定层次进行</a:t>
            </a:r>
          </a:p>
          <a:p>
            <a:pPr indent="457200">
              <a:spcAft>
                <a:spcPts val="280"/>
              </a:spcAft>
            </a:pPr>
            <a:r>
              <a:rPr lang="zh-TW" i="1" sz="1600">
                <a:solidFill>
                  <a:srgbClr val="191B0E"/>
                </a:solidFill>
                <a:latin typeface="Arial"/>
                <a:ea typeface="Arial"/>
              </a:rPr>
              <a:t>- </a:t>
            </a:r>
            <a:r>
              <a:rPr lang="zh-TW" i="1" sz="1600">
                <a:solidFill>
                  <a:srgbClr val="191B0E"/>
                </a:solidFill>
                <a:latin typeface="MingLiU"/>
                <a:ea typeface="MingLiU"/>
              </a:rPr>
              <a:t>集成测试策略选择应当综合考虑质量、成本和进度三者的关系</a:t>
            </a:r>
          </a:p>
          <a:p>
            <a:pPr indent="457200">
              <a:spcAft>
                <a:spcPts val="280"/>
              </a:spcAft>
            </a:pPr>
            <a:r>
              <a:rPr lang="zh-TW" i="1" sz="1600">
                <a:solidFill>
                  <a:srgbClr val="191B0E"/>
                </a:solidFill>
                <a:latin typeface="Arial"/>
                <a:ea typeface="Arial"/>
              </a:rPr>
              <a:t>- </a:t>
            </a:r>
            <a:r>
              <a:rPr lang="zh-TW" i="1" sz="1600">
                <a:solidFill>
                  <a:srgbClr val="191B0E"/>
                </a:solidFill>
                <a:latin typeface="MingLiU"/>
                <a:ea typeface="MingLiU"/>
              </a:rPr>
              <a:t>集成测试应当尽早开始,并以文档为基础</a:t>
            </a:r>
          </a:p>
          <a:p>
            <a:pPr indent="457200">
              <a:spcAft>
                <a:spcPts val="280"/>
              </a:spcAft>
            </a:pPr>
            <a:r>
              <a:rPr lang="zh-TW" i="1" sz="1600">
                <a:solidFill>
                  <a:srgbClr val="191B0E"/>
                </a:solidFill>
                <a:latin typeface="Arial"/>
                <a:ea typeface="Arial"/>
              </a:rPr>
              <a:t>- </a:t>
            </a:r>
            <a:r>
              <a:rPr lang="zh-TW" i="1" sz="1600">
                <a:solidFill>
                  <a:srgbClr val="191B0E"/>
                </a:solidFill>
                <a:latin typeface="MingLiU"/>
                <a:ea typeface="MingLiU"/>
              </a:rPr>
              <a:t>在模块和接口的划分上,测试人员应该和开发人员进行充分沟通</a:t>
            </a:r>
          </a:p>
          <a:p>
            <a:pPr indent="457200">
              <a:spcAft>
                <a:spcPts val="280"/>
              </a:spcAft>
            </a:pPr>
            <a:r>
              <a:rPr lang="zh-TW" i="1" sz="1600">
                <a:solidFill>
                  <a:srgbClr val="191B0E"/>
                </a:solidFill>
                <a:latin typeface="Arial"/>
                <a:ea typeface="Arial"/>
              </a:rPr>
              <a:t>-</a:t>
            </a:r>
            <a:r>
              <a:rPr lang="zh-TW" i="1" sz="1600">
                <a:solidFill>
                  <a:srgbClr val="191B0E"/>
                </a:solidFill>
                <a:latin typeface="MingLiU"/>
                <a:ea typeface="MingLiU"/>
              </a:rPr>
              <a:t>当测试计划中的结束标准满足时,集成测试才能结束</a:t>
            </a:r>
          </a:p>
          <a:p>
            <a:pPr indent="457200">
              <a:spcAft>
                <a:spcPts val="280"/>
              </a:spcAft>
            </a:pPr>
            <a:r>
              <a:rPr lang="zh-TW" i="1" sz="1600">
                <a:solidFill>
                  <a:srgbClr val="191B0E"/>
                </a:solidFill>
                <a:latin typeface="Arial"/>
                <a:ea typeface="Arial"/>
              </a:rPr>
              <a:t>- </a:t>
            </a:r>
            <a:r>
              <a:rPr lang="zh-TW" i="1" sz="1600">
                <a:solidFill>
                  <a:srgbClr val="191B0E"/>
                </a:solidFill>
                <a:latin typeface="MingLiU"/>
                <a:ea typeface="MingLiU"/>
              </a:rPr>
              <a:t>当接口发生修改时,涉及到的相关接口都必须进行回归测试</a:t>
            </a:r>
          </a:p>
          <a:p>
            <a:pPr indent="457200">
              <a:spcAft>
                <a:spcPts val="280"/>
              </a:spcAft>
            </a:pPr>
            <a:r>
              <a:rPr lang="zh-TW" i="1" sz="1600">
                <a:solidFill>
                  <a:srgbClr val="191B0E"/>
                </a:solidFill>
                <a:latin typeface="Arial"/>
                <a:ea typeface="Arial"/>
              </a:rPr>
              <a:t>- </a:t>
            </a:r>
            <a:r>
              <a:rPr lang="zh-TW" i="1" sz="1600">
                <a:solidFill>
                  <a:srgbClr val="191B0E"/>
                </a:solidFill>
                <a:latin typeface="MingLiU"/>
                <a:ea typeface="MingLiU"/>
              </a:rPr>
              <a:t>集成测试应根据集成测试计划和方案进行,不能随意测试</a:t>
            </a:r>
          </a:p>
          <a:p>
            <a:pPr indent="457200">
              <a:spcAft>
                <a:spcPts val="280"/>
              </a:spcAft>
            </a:pPr>
            <a:r>
              <a:rPr lang="zh-TW" i="1" sz="1600">
                <a:solidFill>
                  <a:srgbClr val="191B0E"/>
                </a:solidFill>
                <a:latin typeface="Arial"/>
                <a:ea typeface="Arial"/>
              </a:rPr>
              <a:t>- </a:t>
            </a:r>
            <a:r>
              <a:rPr lang="zh-TW" i="1" sz="1600">
                <a:solidFill>
                  <a:srgbClr val="191B0E"/>
                </a:solidFill>
                <a:latin typeface="MingLiU"/>
                <a:ea typeface="MingLiU"/>
              </a:rPr>
              <a:t>项目管理者应保证测试用例经过审核</a:t>
            </a:r>
          </a:p>
          <a:p>
            <a:pPr indent="457200"/>
            <a:r>
              <a:rPr lang="zh-TW" i="1" sz="1600">
                <a:solidFill>
                  <a:srgbClr val="191B0E"/>
                </a:solidFill>
                <a:latin typeface="Arial"/>
                <a:ea typeface="Arial"/>
              </a:rPr>
              <a:t>- </a:t>
            </a:r>
            <a:r>
              <a:rPr lang="zh-TW" i="1" sz="1600">
                <a:solidFill>
                  <a:srgbClr val="191B0E"/>
                </a:solidFill>
                <a:latin typeface="MingLiU"/>
                <a:ea typeface="MingLiU"/>
              </a:rPr>
              <a:t>测试执行结果应当如实的记录</a:t>
            </a: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0160" y="1414272"/>
            <a:ext cx="5410200" cy="4821936"/>
          </a:xfrm>
          <a:prstGeom prst="rect">
            <a:avLst/>
          </a:prstGeom>
          <a:solidFill>
            <a:srgbClr val="FFFFFF"/>
          </a:solidFill>
        </p:spPr>
        <p:txBody>
          <a:bodyPr lIns="0" tIns="0" rIns="0" bIns="0">
            <a:noAutofit/>
          </a:bodyPr>
          <a:p>
            <a:pPr indent="482600">
              <a:spcAft>
                <a:spcPts val="350"/>
              </a:spcAft>
            </a:pPr>
            <a:r>
              <a:rPr lang="zh-TW" sz="3200">
                <a:solidFill>
                  <a:srgbClr val="191B0E"/>
                </a:solidFill>
                <a:latin typeface="MingLiU"/>
                <a:ea typeface="MingLiU"/>
              </a:rPr>
              <a:t>集成测试重点考虑的内容</a:t>
            </a:r>
          </a:p>
          <a:p>
            <a:pPr indent="482600">
              <a:spcAft>
                <a:spcPts val="350"/>
              </a:spcAft>
            </a:pPr>
            <a:r>
              <a:rPr lang="en-US" sz="1300">
                <a:solidFill>
                  <a:srgbClr val="191B0E"/>
                </a:solidFill>
                <a:latin typeface="Arial"/>
              </a:rPr>
              <a:t>■ </a:t>
            </a:r>
            <a:r>
              <a:rPr lang="zh-TW" sz="1200">
                <a:solidFill>
                  <a:srgbClr val="191B0E"/>
                </a:solidFill>
                <a:latin typeface="MingLiU"/>
                <a:ea typeface="MingLiU"/>
              </a:rPr>
              <a:t>采用何种集成方法来进行集成测试；</a:t>
            </a:r>
          </a:p>
          <a:p>
            <a:pPr indent="482600">
              <a:spcAft>
                <a:spcPts val="350"/>
              </a:spcAft>
            </a:pPr>
            <a:r>
              <a:rPr lang="en-US" sz="1300">
                <a:solidFill>
                  <a:srgbClr val="191B0E"/>
                </a:solidFill>
                <a:latin typeface="Arial"/>
              </a:rPr>
              <a:t>■ </a:t>
            </a:r>
            <a:r>
              <a:rPr lang="zh-TW" sz="1200">
                <a:solidFill>
                  <a:srgbClr val="191B0E"/>
                </a:solidFill>
                <a:latin typeface="MingLiU"/>
                <a:ea typeface="MingLiU"/>
              </a:rPr>
              <a:t>集成测试过程中连接各个模块的顺序；</a:t>
            </a:r>
          </a:p>
          <a:p>
            <a:pPr indent="482600">
              <a:spcAft>
                <a:spcPts val="350"/>
              </a:spcAft>
            </a:pPr>
            <a:r>
              <a:rPr lang="en-US" sz="1300">
                <a:solidFill>
                  <a:srgbClr val="191B0E"/>
                </a:solidFill>
                <a:latin typeface="Arial"/>
              </a:rPr>
              <a:t>■ </a:t>
            </a:r>
            <a:r>
              <a:rPr lang="zh-TW" sz="1200">
                <a:solidFill>
                  <a:srgbClr val="191B0E"/>
                </a:solidFill>
                <a:latin typeface="MingLiU"/>
                <a:ea typeface="MingLiU"/>
              </a:rPr>
              <a:t>模块代码编制和测试进度是否与集成测试的顺序一致；</a:t>
            </a:r>
          </a:p>
          <a:p>
            <a:pPr indent="482600">
              <a:spcAft>
                <a:spcPts val="350"/>
              </a:spcAft>
            </a:pPr>
            <a:r>
              <a:rPr lang="en-US" sz="1300">
                <a:solidFill>
                  <a:srgbClr val="191B0E"/>
                </a:solidFill>
                <a:latin typeface="Arial"/>
              </a:rPr>
              <a:t>■ </a:t>
            </a:r>
            <a:r>
              <a:rPr lang="zh-TW" sz="1200">
                <a:solidFill>
                  <a:srgbClr val="191B0E"/>
                </a:solidFill>
                <a:latin typeface="MingLiU"/>
                <a:ea typeface="MingLiU"/>
              </a:rPr>
              <a:t>模块之间的接口有没有错误；</a:t>
            </a:r>
          </a:p>
          <a:p>
            <a:pPr indent="482600">
              <a:spcAft>
                <a:spcPts val="350"/>
              </a:spcAft>
            </a:pPr>
            <a:r>
              <a:rPr lang="en-US" sz="1300">
                <a:solidFill>
                  <a:srgbClr val="191B0E"/>
                </a:solidFill>
                <a:latin typeface="Arial"/>
              </a:rPr>
              <a:t>■ </a:t>
            </a:r>
            <a:r>
              <a:rPr lang="zh-TW" sz="1200">
                <a:solidFill>
                  <a:srgbClr val="191B0E"/>
                </a:solidFill>
                <a:latin typeface="MingLiU"/>
                <a:ea typeface="MingLiU"/>
              </a:rPr>
              <a:t>测试过程中是否需要专门的硬件设备；</a:t>
            </a:r>
          </a:p>
          <a:p>
            <a:pPr indent="482600">
              <a:spcAft>
                <a:spcPts val="350"/>
              </a:spcAft>
            </a:pPr>
            <a:r>
              <a:rPr lang="en-US" sz="1300">
                <a:solidFill>
                  <a:srgbClr val="191B0E"/>
                </a:solidFill>
                <a:latin typeface="Arial"/>
              </a:rPr>
              <a:t>■ </a:t>
            </a:r>
            <a:r>
              <a:rPr lang="zh-TW" sz="1200">
                <a:solidFill>
                  <a:srgbClr val="191B0E"/>
                </a:solidFill>
                <a:latin typeface="MingLiU"/>
                <a:ea typeface="MingLiU"/>
              </a:rPr>
              <a:t>在把各个模块连接起来的时候，穿越模块接口的数据是否会丢失;</a:t>
            </a:r>
          </a:p>
          <a:p>
            <a:pPr indent="482600">
              <a:spcAft>
                <a:spcPts val="350"/>
              </a:spcAft>
            </a:pPr>
            <a:r>
              <a:rPr lang="en-US" sz="1300">
                <a:solidFill>
                  <a:srgbClr val="191B0E"/>
                </a:solidFill>
                <a:latin typeface="Arial"/>
              </a:rPr>
              <a:t>■ </a:t>
            </a:r>
            <a:r>
              <a:rPr lang="zh-TW" sz="1200">
                <a:solidFill>
                  <a:srgbClr val="191B0E"/>
                </a:solidFill>
                <a:latin typeface="MingLiU"/>
                <a:ea typeface="MingLiU"/>
              </a:rPr>
              <a:t>功能有没有达到预期效果；</a:t>
            </a:r>
          </a:p>
          <a:p>
            <a:pPr indent="482600">
              <a:spcAft>
                <a:spcPts val="350"/>
              </a:spcAft>
            </a:pPr>
            <a:r>
              <a:rPr lang="en-US" sz="1300">
                <a:solidFill>
                  <a:srgbClr val="191B0E"/>
                </a:solidFill>
                <a:latin typeface="Arial"/>
              </a:rPr>
              <a:t>■ </a:t>
            </a:r>
            <a:r>
              <a:rPr lang="zh-TW" sz="1200">
                <a:solidFill>
                  <a:srgbClr val="191B0E"/>
                </a:solidFill>
                <a:latin typeface="MingLiU"/>
                <a:ea typeface="MingLiU"/>
              </a:rPr>
              <a:t>模块相互调用时有没有引入了新的问题；</a:t>
            </a:r>
          </a:p>
          <a:p>
            <a:pPr indent="482600">
              <a:spcAft>
                <a:spcPts val="350"/>
              </a:spcAft>
            </a:pPr>
            <a:r>
              <a:rPr lang="en-US" sz="1300">
                <a:solidFill>
                  <a:srgbClr val="191B0E"/>
                </a:solidFill>
                <a:latin typeface="Arial"/>
              </a:rPr>
              <a:t>■ </a:t>
            </a:r>
            <a:r>
              <a:rPr lang="zh-TW" sz="1200">
                <a:solidFill>
                  <a:srgbClr val="191B0E"/>
                </a:solidFill>
                <a:latin typeface="MingLiU"/>
                <a:ea typeface="MingLiU"/>
              </a:rPr>
              <a:t>计算的误差累计达到了不能接受的程度；</a:t>
            </a:r>
          </a:p>
          <a:p>
            <a:pPr indent="482600">
              <a:spcAft>
                <a:spcPts val="350"/>
              </a:spcAft>
            </a:pPr>
            <a:r>
              <a:rPr lang="en-US" sz="1300">
                <a:solidFill>
                  <a:srgbClr val="191B0E"/>
                </a:solidFill>
                <a:latin typeface="Arial"/>
              </a:rPr>
              <a:t>■ </a:t>
            </a:r>
            <a:r>
              <a:rPr lang="zh-TW" sz="1200">
                <a:solidFill>
                  <a:srgbClr val="191B0E"/>
                </a:solidFill>
                <a:latin typeface="MingLiU"/>
                <a:ea typeface="MingLiU"/>
              </a:rPr>
              <a:t>模块组合能否正常工作</a:t>
            </a:r>
            <a:r>
              <a:rPr lang="zh-TW" sz="1500">
                <a:solidFill>
                  <a:srgbClr val="191B0E"/>
                </a:solidFill>
                <a:latin typeface="SimSun"/>
                <a:ea typeface="SimSun"/>
              </a:rPr>
              <a:t>；</a:t>
            </a:r>
          </a:p>
          <a:p>
            <a:pPr indent="482600">
              <a:spcAft>
                <a:spcPts val="350"/>
              </a:spcAft>
            </a:pPr>
            <a:r>
              <a:rPr lang="en-US" sz="1300">
                <a:solidFill>
                  <a:srgbClr val="191B0E"/>
                </a:solidFill>
                <a:latin typeface="Arial"/>
              </a:rPr>
              <a:t>■ </a:t>
            </a:r>
            <a:r>
              <a:rPr lang="zh-TW" sz="1200">
                <a:solidFill>
                  <a:srgbClr val="191B0E"/>
                </a:solidFill>
                <a:latin typeface="MingLiU"/>
                <a:ea typeface="MingLiU"/>
              </a:rPr>
              <a:t>各个子功能组合起来，能否达到预期要求的父功能；</a:t>
            </a:r>
          </a:p>
          <a:p>
            <a:pPr indent="482600">
              <a:spcAft>
                <a:spcPts val="350"/>
              </a:spcAft>
            </a:pPr>
            <a:r>
              <a:rPr lang="en-US" sz="1300">
                <a:solidFill>
                  <a:srgbClr val="191B0E"/>
                </a:solidFill>
                <a:latin typeface="Arial"/>
              </a:rPr>
              <a:t>■ </a:t>
            </a:r>
            <a:r>
              <a:rPr lang="zh-TW" sz="1200">
                <a:solidFill>
                  <a:srgbClr val="191B0E"/>
                </a:solidFill>
                <a:latin typeface="MingLiU"/>
                <a:ea typeface="MingLiU"/>
              </a:rPr>
              <a:t>一个模块的功能是否会对另一个模块的功能产生不利的影响；</a:t>
            </a:r>
          </a:p>
          <a:p>
            <a:pPr indent="482600">
              <a:spcAft>
                <a:spcPts val="350"/>
              </a:spcAft>
            </a:pPr>
            <a:r>
              <a:rPr lang="en-US" sz="1300">
                <a:solidFill>
                  <a:srgbClr val="191B0E"/>
                </a:solidFill>
                <a:latin typeface="Arial"/>
              </a:rPr>
              <a:t>■ </a:t>
            </a:r>
            <a:r>
              <a:rPr lang="zh-TW" sz="1200">
                <a:solidFill>
                  <a:srgbClr val="191B0E"/>
                </a:solidFill>
                <a:latin typeface="MingLiU"/>
                <a:ea typeface="MingLiU"/>
              </a:rPr>
              <a:t>进行回归测试，以保证不引入新的错误。</a:t>
            </a:r>
          </a:p>
          <a:p>
            <a:pPr indent="482600">
              <a:spcAft>
                <a:spcPts val="350"/>
              </a:spcAft>
            </a:pPr>
            <a:r>
              <a:rPr lang="en-US" sz="1300">
                <a:solidFill>
                  <a:srgbClr val="191B0E"/>
                </a:solidFill>
                <a:latin typeface="Arial"/>
              </a:rPr>
              <a:t>■ </a:t>
            </a:r>
            <a:r>
              <a:rPr lang="zh-TW" sz="1200">
                <a:solidFill>
                  <a:srgbClr val="191B0E"/>
                </a:solidFill>
                <a:latin typeface="MingLiU"/>
                <a:ea typeface="MingLiU"/>
              </a:rPr>
              <a:t>数据经过接口可能丢失；</a:t>
            </a:r>
          </a:p>
          <a:p>
            <a:pPr indent="482600"/>
            <a:r>
              <a:rPr lang="en-US" sz="1300">
                <a:solidFill>
                  <a:srgbClr val="191B0E"/>
                </a:solidFill>
                <a:latin typeface="Arial"/>
              </a:rPr>
              <a:t>■ </a:t>
            </a:r>
            <a:r>
              <a:rPr lang="zh-TW" sz="1200">
                <a:solidFill>
                  <a:srgbClr val="191B0E"/>
                </a:solidFill>
                <a:latin typeface="MingLiU"/>
                <a:ea typeface="MingLiU"/>
              </a:rPr>
              <a:t>全局数据结构是否有问题</a:t>
            </a: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EFECE4"/>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9032" y="850392"/>
            <a:ext cx="1609344" cy="518160"/>
          </a:xfrm>
          <a:prstGeom prst="rect">
            <a:avLst/>
          </a:prstGeom>
        </p:spPr>
      </p:pic>
      <p:pic>
        <p:nvPicPr>
          <p:cNvPr id="3" name=""/>
          <p:cNvPicPr>
            <a:picLocks noChangeAspect="1"/>
          </p:cNvPicPr>
          <p:nvPr/>
        </p:nvPicPr>
        <p:blipFill>
          <a:blip r:embed="rPictId1"/>
          <a:stretch>
            <a:fillRect/>
          </a:stretch>
        </p:blipFill>
        <p:spPr>
          <a:xfrm>
            <a:off x="9823704" y="3200400"/>
            <a:ext cx="554736" cy="445008"/>
          </a:xfrm>
          <a:prstGeom prst="rect">
            <a:avLst/>
          </a:prstGeom>
        </p:spPr>
      </p:pic>
      <p:pic>
        <p:nvPicPr>
          <p:cNvPr id="4" name=""/>
          <p:cNvPicPr>
            <a:picLocks noChangeAspect="1"/>
          </p:cNvPicPr>
          <p:nvPr/>
        </p:nvPicPr>
        <p:blipFill>
          <a:blip r:embed="rPictId2"/>
          <a:stretch>
            <a:fillRect/>
          </a:stretch>
        </p:blipFill>
        <p:spPr>
          <a:xfrm>
            <a:off x="9823704" y="5608320"/>
            <a:ext cx="560832" cy="441960"/>
          </a:xfrm>
          <a:prstGeom prst="rect">
            <a:avLst/>
          </a:prstGeom>
        </p:spPr>
      </p:pic>
      <p:sp>
        <p:nvSpPr>
          <p:cNvPr id="5" name=""/>
          <p:cNvSpPr/>
          <p:nvPr/>
        </p:nvSpPr>
        <p:spPr>
          <a:xfrm>
            <a:off x="1335024" y="1420368"/>
            <a:ext cx="2645664" cy="441960"/>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集成测试策略</a:t>
            </a:r>
          </a:p>
        </p:txBody>
      </p:sp>
      <p:sp>
        <p:nvSpPr>
          <p:cNvPr id="6" name=""/>
          <p:cNvSpPr/>
          <p:nvPr/>
        </p:nvSpPr>
        <p:spPr>
          <a:xfrm>
            <a:off x="9717024" y="2203704"/>
            <a:ext cx="143256" cy="170688"/>
          </a:xfrm>
          <a:prstGeom prst="rect">
            <a:avLst/>
          </a:prstGeom>
          <a:solidFill>
            <a:srgbClr val="FFFFFF"/>
          </a:solidFill>
        </p:spPr>
        <p:txBody>
          <a:bodyPr lIns="0" tIns="0" rIns="0" bIns="0" wrap="none">
            <a:noAutofit/>
          </a:bodyPr>
          <a:p>
            <a:pPr algn="just" indent="0"/>
            <a:r>
              <a:rPr lang="en-US" sz="1400">
                <a:latin typeface="Arial"/>
              </a:rPr>
              <a:t>A</a:t>
            </a:r>
          </a:p>
        </p:txBody>
      </p:sp>
      <p:sp>
        <p:nvSpPr>
          <p:cNvPr id="7" name=""/>
          <p:cNvSpPr/>
          <p:nvPr/>
        </p:nvSpPr>
        <p:spPr>
          <a:xfrm>
            <a:off x="9735312" y="2962656"/>
            <a:ext cx="131064" cy="170688"/>
          </a:xfrm>
          <a:prstGeom prst="rect">
            <a:avLst/>
          </a:prstGeom>
          <a:solidFill>
            <a:srgbClr val="FFFFFF"/>
          </a:solidFill>
        </p:spPr>
        <p:txBody>
          <a:bodyPr lIns="0" tIns="0" rIns="0" bIns="0" wrap="none">
            <a:noAutofit/>
          </a:bodyPr>
          <a:p>
            <a:pPr algn="just" indent="0"/>
            <a:r>
              <a:rPr lang="en-US" sz="1400">
                <a:latin typeface="Arial"/>
              </a:rPr>
              <a:t>B</a:t>
            </a:r>
          </a:p>
        </p:txBody>
      </p:sp>
      <p:sp>
        <p:nvSpPr>
          <p:cNvPr id="8" name=""/>
          <p:cNvSpPr/>
          <p:nvPr/>
        </p:nvSpPr>
        <p:spPr>
          <a:xfrm>
            <a:off x="9302496" y="3718560"/>
            <a:ext cx="143256" cy="176784"/>
          </a:xfrm>
          <a:prstGeom prst="rect">
            <a:avLst/>
          </a:prstGeom>
          <a:solidFill>
            <a:srgbClr val="FFFFFF"/>
          </a:solidFill>
        </p:spPr>
        <p:txBody>
          <a:bodyPr lIns="0" tIns="0" rIns="0" bIns="0" wrap="none">
            <a:noAutofit/>
          </a:bodyPr>
          <a:p>
            <a:pPr algn="just" indent="0"/>
            <a:r>
              <a:rPr lang="en-US" sz="1400">
                <a:latin typeface="Arial"/>
              </a:rPr>
              <a:t>C</a:t>
            </a:r>
          </a:p>
        </p:txBody>
      </p:sp>
      <p:sp>
        <p:nvSpPr>
          <p:cNvPr id="9" name=""/>
          <p:cNvSpPr/>
          <p:nvPr/>
        </p:nvSpPr>
        <p:spPr>
          <a:xfrm>
            <a:off x="10314432" y="3721608"/>
            <a:ext cx="140208" cy="170688"/>
          </a:xfrm>
          <a:prstGeom prst="rect">
            <a:avLst/>
          </a:prstGeom>
          <a:solidFill>
            <a:srgbClr val="FFFFFF"/>
          </a:solidFill>
        </p:spPr>
        <p:txBody>
          <a:bodyPr lIns="0" tIns="0" rIns="0" bIns="0" wrap="none">
            <a:noAutofit/>
          </a:bodyPr>
          <a:p>
            <a:pPr algn="just" indent="0"/>
            <a:r>
              <a:rPr lang="en-US" sz="1400">
                <a:latin typeface="Arial"/>
              </a:rPr>
              <a:t>D</a:t>
            </a:r>
          </a:p>
        </p:txBody>
      </p:sp>
      <p:sp>
        <p:nvSpPr>
          <p:cNvPr id="10" name=""/>
          <p:cNvSpPr/>
          <p:nvPr/>
        </p:nvSpPr>
        <p:spPr>
          <a:xfrm>
            <a:off x="9735312" y="5172456"/>
            <a:ext cx="106680" cy="85344"/>
          </a:xfrm>
          <a:prstGeom prst="rect">
            <a:avLst/>
          </a:prstGeom>
          <a:solidFill>
            <a:srgbClr val="FFFFFF"/>
          </a:solidFill>
        </p:spPr>
        <p:txBody>
          <a:bodyPr lIns="0" tIns="0" rIns="0" bIns="0" wrap="none">
            <a:noAutofit/>
          </a:bodyPr>
          <a:p>
            <a:pPr algn="just" indent="0"/>
            <a:r>
              <a:rPr lang="en-US" sz="1200">
                <a:latin typeface="Arial"/>
              </a:rPr>
              <a:t>,</a:t>
            </a:r>
          </a:p>
        </p:txBody>
      </p:sp>
      <p:sp>
        <p:nvSpPr>
          <p:cNvPr id="11" name=""/>
          <p:cNvSpPr/>
          <p:nvPr/>
        </p:nvSpPr>
        <p:spPr>
          <a:xfrm>
            <a:off x="9738360" y="5370576"/>
            <a:ext cx="131064" cy="170688"/>
          </a:xfrm>
          <a:prstGeom prst="rect">
            <a:avLst/>
          </a:prstGeom>
          <a:solidFill>
            <a:srgbClr val="FFFFFF"/>
          </a:solidFill>
        </p:spPr>
        <p:txBody>
          <a:bodyPr lIns="0" tIns="0" rIns="0" bIns="0" wrap="none">
            <a:noAutofit/>
          </a:bodyPr>
          <a:p>
            <a:pPr algn="just" indent="0"/>
            <a:r>
              <a:rPr lang="en-US" sz="1400">
                <a:latin typeface="Arial"/>
              </a:rPr>
              <a:t>B</a:t>
            </a:r>
          </a:p>
        </p:txBody>
      </p:sp>
      <p:sp>
        <p:nvSpPr>
          <p:cNvPr id="12" name=""/>
          <p:cNvSpPr/>
          <p:nvPr/>
        </p:nvSpPr>
        <p:spPr>
          <a:xfrm>
            <a:off x="9265920" y="6123432"/>
            <a:ext cx="216408" cy="225552"/>
          </a:xfrm>
          <a:prstGeom prst="rect">
            <a:avLst/>
          </a:prstGeom>
          <a:solidFill>
            <a:srgbClr val="FFFFFF"/>
          </a:solidFill>
        </p:spPr>
        <p:txBody>
          <a:bodyPr lIns="0" tIns="0" rIns="0" bIns="0" wrap="none">
            <a:noAutofit/>
          </a:bodyPr>
          <a:p>
            <a:pPr algn="r" indent="0"/>
            <a:r>
              <a:rPr lang="en-US" baseline="30000" sz="700">
                <a:latin typeface="Arial"/>
              </a:rPr>
              <a:t>S</a:t>
            </a:r>
            <a:r>
              <a:rPr lang="en-US" sz="700">
                <a:latin typeface="Arial"/>
              </a:rPr>
              <a:t>C</a:t>
            </a:r>
          </a:p>
        </p:txBody>
      </p:sp>
      <p:sp>
        <p:nvSpPr>
          <p:cNvPr id="13" name=""/>
          <p:cNvSpPr/>
          <p:nvPr/>
        </p:nvSpPr>
        <p:spPr>
          <a:xfrm>
            <a:off x="10268712" y="6123432"/>
            <a:ext cx="225552" cy="222504"/>
          </a:xfrm>
          <a:prstGeom prst="rect">
            <a:avLst/>
          </a:prstGeom>
          <a:solidFill>
            <a:srgbClr val="FFFFFF"/>
          </a:solidFill>
        </p:spPr>
        <p:txBody>
          <a:bodyPr lIns="0" tIns="0" rIns="0" bIns="0" wrap="none">
            <a:noAutofit/>
          </a:bodyPr>
          <a:p>
            <a:pPr algn="r" indent="0"/>
            <a:r>
              <a:rPr lang="en-US" baseline="30000" sz="700">
                <a:latin typeface="Arial"/>
              </a:rPr>
              <a:t>S</a:t>
            </a:r>
            <a:r>
              <a:rPr lang="en-US" sz="700">
                <a:latin typeface="Arial"/>
              </a:rPr>
              <a:t>D</a:t>
            </a:r>
          </a:p>
        </p:txBody>
      </p:sp>
      <p:sp>
        <p:nvSpPr>
          <p:cNvPr id="15" name=""/>
          <p:cNvSpPr/>
          <p:nvPr/>
        </p:nvSpPr>
        <p:spPr>
          <a:xfrm>
            <a:off x="1286256" y="1993392"/>
            <a:ext cx="8238744" cy="1591056"/>
          </a:xfrm>
          <a:prstGeom prst="rect">
            <a:avLst/>
          </a:prstGeom>
          <a:solidFill>
            <a:srgbClr val="FFFFFF"/>
          </a:solidFill>
        </p:spPr>
        <p:txBody>
          <a:bodyPr lIns="0" tIns="0" rIns="0" bIns="0">
            <a:noAutofit/>
          </a:bodyPr>
          <a:p>
            <a:pPr indent="0">
              <a:lnSpc>
                <a:spcPts val="1632"/>
              </a:lnSpc>
              <a:spcAft>
                <a:spcPts val="140"/>
              </a:spcAft>
            </a:pPr>
            <a:r>
              <a:rPr lang="en-US" sz="1600">
                <a:solidFill>
                  <a:srgbClr val="191B0E"/>
                </a:solidFill>
                <a:latin typeface="Arial"/>
              </a:rPr>
              <a:t>■</a:t>
            </a:r>
            <a:r>
              <a:rPr lang="zh-TW" sz="1500">
                <a:solidFill>
                  <a:srgbClr val="191B0E"/>
                </a:solidFill>
                <a:latin typeface="MingLiU"/>
                <a:ea typeface="MingLiU"/>
              </a:rPr>
              <a:t>模块组装方法</a:t>
            </a:r>
          </a:p>
          <a:p>
            <a:pPr indent="457200">
              <a:lnSpc>
                <a:spcPts val="1632"/>
              </a:lnSpc>
              <a:spcAft>
                <a:spcPts val="140"/>
              </a:spcAft>
            </a:pPr>
            <a:r>
              <a:rPr lang="zh-TW" sz="1600">
                <a:solidFill>
                  <a:srgbClr val="191B0E"/>
                </a:solidFill>
                <a:latin typeface="Arial"/>
                <a:ea typeface="Arial"/>
              </a:rPr>
              <a:t>-</a:t>
            </a:r>
            <a:r>
              <a:rPr lang="zh-TW" i="1" sz="1600">
                <a:solidFill>
                  <a:srgbClr val="191B0E"/>
                </a:solidFill>
                <a:latin typeface="MingLiU"/>
                <a:ea typeface="MingLiU"/>
              </a:rPr>
              <a:t>非渐增式集成</a:t>
            </a:r>
          </a:p>
          <a:p>
            <a:pPr marL="827600" indent="0">
              <a:lnSpc>
                <a:spcPts val="1632"/>
              </a:lnSpc>
              <a:spcAft>
                <a:spcPts val="140"/>
              </a:spcAft>
            </a:pPr>
            <a:r>
              <a:rPr lang="en-US" i="1" sz="1400">
                <a:solidFill>
                  <a:srgbClr val="191B0E"/>
                </a:solidFill>
                <a:latin typeface="MingLiU"/>
              </a:rPr>
              <a:t>■</a:t>
            </a:r>
            <a:r>
              <a:rPr lang="en-US" sz="1400">
                <a:solidFill>
                  <a:srgbClr val="191B0E"/>
                </a:solidFill>
                <a:latin typeface="MingLiU"/>
              </a:rPr>
              <a:t> </a:t>
            </a:r>
            <a:r>
              <a:rPr lang="zh-TW" sz="1400">
                <a:solidFill>
                  <a:srgbClr val="191B0E"/>
                </a:solidFill>
                <a:latin typeface="MingLiU"/>
                <a:ea typeface="MingLiU"/>
              </a:rPr>
              <a:t>先分别测试每个模块，再把所有模块按设计要求放在一起结合成所要的程序</a:t>
            </a:r>
          </a:p>
          <a:p>
            <a:pPr indent="457200">
              <a:lnSpc>
                <a:spcPct val="89000"/>
              </a:lnSpc>
              <a:spcAft>
                <a:spcPts val="140"/>
              </a:spcAft>
            </a:pPr>
            <a:r>
              <a:rPr lang="zh-TW" sz="1600">
                <a:solidFill>
                  <a:srgbClr val="191B0E"/>
                </a:solidFill>
                <a:latin typeface="Arial"/>
                <a:ea typeface="Arial"/>
              </a:rPr>
              <a:t>- </a:t>
            </a:r>
            <a:r>
              <a:rPr lang="zh-TW" i="1" sz="1600">
                <a:solidFill>
                  <a:srgbClr val="191B0E"/>
                </a:solidFill>
                <a:latin typeface="MingLiU"/>
                <a:ea typeface="MingLiU"/>
              </a:rPr>
              <a:t>渐增式集成</a:t>
            </a:r>
          </a:p>
          <a:p>
            <a:pPr marL="827600" indent="0">
              <a:lnSpc>
                <a:spcPts val="1632"/>
              </a:lnSpc>
            </a:pPr>
            <a:r>
              <a:rPr lang="en-US" sz="1400">
                <a:solidFill>
                  <a:srgbClr val="191B0E"/>
                </a:solidFill>
                <a:latin typeface="Arial"/>
              </a:rPr>
              <a:t>■ </a:t>
            </a:r>
            <a:r>
              <a:rPr lang="zh-TW" sz="1400">
                <a:solidFill>
                  <a:srgbClr val="191B0E"/>
                </a:solidFill>
                <a:latin typeface="MingLiU"/>
                <a:ea typeface="MingLiU"/>
              </a:rPr>
              <a:t>把下一个要测试的模块同已经测试好的模块结合起来进行测试，然后再把下一个</a:t>
            </a:r>
          </a:p>
          <a:p>
            <a:pPr marL="1157800" indent="0">
              <a:lnSpc>
                <a:spcPts val="1632"/>
              </a:lnSpc>
            </a:pPr>
            <a:r>
              <a:rPr lang="zh-TW" sz="1400">
                <a:solidFill>
                  <a:srgbClr val="191B0E"/>
                </a:solidFill>
                <a:latin typeface="MingLiU"/>
                <a:ea typeface="MingLiU"/>
              </a:rPr>
              <a:t>待测试的模块结合起来进行测试                     </a:t>
            </a:r>
            <a:r>
              <a:rPr lang="zh-CN" sz="1400">
                <a:latin typeface="MingLiU"/>
                <a:ea typeface="MingLiU"/>
              </a:rPr>
              <a:t>/</a:t>
            </a:r>
          </a:p>
        </p:txBody>
      </p:sp>
      <p:sp>
        <p:nvSpPr>
          <p:cNvPr id="16" name=""/>
          <p:cNvSpPr/>
          <p:nvPr/>
        </p:nvSpPr>
        <p:spPr>
          <a:xfrm>
            <a:off x="1286256" y="3584448"/>
            <a:ext cx="3800856" cy="603504"/>
          </a:xfrm>
          <a:prstGeom prst="rect">
            <a:avLst/>
          </a:prstGeom>
          <a:solidFill>
            <a:srgbClr val="FFFFFF"/>
          </a:solidFill>
        </p:spPr>
        <p:txBody>
          <a:bodyPr lIns="0" tIns="0" rIns="0" bIns="0">
            <a:noAutofit/>
          </a:bodyPr>
          <a:p>
            <a:pPr marL="827600" indent="0">
              <a:lnSpc>
                <a:spcPts val="1632"/>
              </a:lnSpc>
              <a:spcAft>
                <a:spcPts val="420"/>
              </a:spcAft>
            </a:pPr>
            <a:r>
              <a:rPr lang="en-US" sz="1400">
                <a:solidFill>
                  <a:srgbClr val="191B0E"/>
                </a:solidFill>
                <a:latin typeface="Arial"/>
              </a:rPr>
              <a:t>■ </a:t>
            </a:r>
            <a:r>
              <a:rPr lang="zh-TW" sz="1400">
                <a:solidFill>
                  <a:srgbClr val="191B0E"/>
                </a:solidFill>
                <a:latin typeface="MingLiU"/>
                <a:ea typeface="MingLiU"/>
              </a:rPr>
              <a:t>同时完成单元测试和集成测试</a:t>
            </a:r>
          </a:p>
          <a:p>
            <a:pPr indent="0">
              <a:lnSpc>
                <a:spcPts val="1632"/>
              </a:lnSpc>
            </a:pPr>
            <a:r>
              <a:rPr lang="en-US" sz="1600">
                <a:solidFill>
                  <a:srgbClr val="191B0E"/>
                </a:solidFill>
                <a:latin typeface="Arial"/>
              </a:rPr>
              <a:t>■</a:t>
            </a:r>
            <a:r>
              <a:rPr lang="zh-TW" sz="1500">
                <a:solidFill>
                  <a:srgbClr val="191B0E"/>
                </a:solidFill>
                <a:latin typeface="MingLiU"/>
                <a:ea typeface="MingLiU"/>
              </a:rPr>
              <a:t>辅助模块</a:t>
            </a:r>
          </a:p>
        </p:txBody>
      </p:sp>
      <p:sp>
        <p:nvSpPr>
          <p:cNvPr id="17" name=""/>
          <p:cNvSpPr/>
          <p:nvPr/>
        </p:nvSpPr>
        <p:spPr>
          <a:xfrm>
            <a:off x="2118360" y="4187952"/>
            <a:ext cx="1749552" cy="310896"/>
          </a:xfrm>
          <a:prstGeom prst="rect">
            <a:avLst/>
          </a:prstGeom>
          <a:solidFill>
            <a:srgbClr val="FFFFFF"/>
          </a:solidFill>
        </p:spPr>
        <p:txBody>
          <a:bodyPr lIns="0" tIns="0" rIns="0" bIns="0" wrap="none">
            <a:noAutofit/>
          </a:bodyPr>
          <a:p>
            <a:pPr indent="0"/>
            <a:r>
              <a:rPr lang="zh-TW" i="1" sz="1600">
                <a:solidFill>
                  <a:srgbClr val="191B0E"/>
                </a:solidFill>
                <a:latin typeface="MingLiU"/>
                <a:ea typeface="MingLiU"/>
              </a:rPr>
              <a:t>驱动模块</a:t>
            </a:r>
            <a:r>
              <a:rPr lang="en-US" i="1" sz="2000">
                <a:solidFill>
                  <a:srgbClr val="191B0E"/>
                </a:solidFill>
                <a:latin typeface="SimSun"/>
              </a:rPr>
              <a:t>（</a:t>
            </a:r>
            <a:r>
              <a:rPr lang="en-US" i="1" sz="1700">
                <a:solidFill>
                  <a:srgbClr val="191B0E"/>
                </a:solidFill>
                <a:latin typeface="Arial"/>
              </a:rPr>
              <a:t>D3er</a:t>
            </a:r>
            <a:r>
              <a:rPr lang="en-US" i="1" sz="1600">
                <a:solidFill>
                  <a:srgbClr val="191B0E"/>
                </a:solidFill>
                <a:latin typeface="MingLiU"/>
              </a:rPr>
              <a:t>）</a:t>
            </a:r>
          </a:p>
        </p:txBody>
      </p:sp>
      <p:sp>
        <p:nvSpPr>
          <p:cNvPr id="18" name=""/>
          <p:cNvSpPr/>
          <p:nvPr/>
        </p:nvSpPr>
        <p:spPr>
          <a:xfrm>
            <a:off x="2170176" y="4599432"/>
            <a:ext cx="7741920" cy="213360"/>
          </a:xfrm>
          <a:prstGeom prst="rect">
            <a:avLst/>
          </a:prstGeom>
          <a:solidFill>
            <a:srgbClr val="FFFFFF"/>
          </a:solidFill>
        </p:spPr>
        <p:txBody>
          <a:bodyPr lIns="0" tIns="0" rIns="0" bIns="0" wrap="none">
            <a:noAutofit/>
          </a:bodyPr>
          <a:p>
            <a:pPr marL="273880" indent="-330200"/>
            <a:r>
              <a:rPr lang="en-US" i="1" sz="1400">
                <a:solidFill>
                  <a:srgbClr val="191B0E"/>
                </a:solidFill>
                <a:latin typeface="MingLiU"/>
              </a:rPr>
              <a:t>■</a:t>
            </a:r>
            <a:r>
              <a:rPr lang="en-US" sz="1400">
                <a:solidFill>
                  <a:srgbClr val="191B0E"/>
                </a:solidFill>
                <a:latin typeface="MingLiU"/>
              </a:rPr>
              <a:t> </a:t>
            </a:r>
            <a:r>
              <a:rPr lang="zh-TW" sz="1400">
                <a:solidFill>
                  <a:srgbClr val="191B0E"/>
                </a:solidFill>
                <a:latin typeface="MingLiU"/>
                <a:ea typeface="MingLiU"/>
              </a:rPr>
              <a:t>用以模拟待测模块的上级模块；接受测试数据，并传送给待测模块，启动待测模 </a:t>
            </a:r>
            <a:r>
              <a:rPr lang="en-US" cap="small" sz="1800">
                <a:latin typeface="Arial"/>
              </a:rPr>
              <a:t>d</a:t>
            </a:r>
            <a:r>
              <a:rPr lang="en-US" baseline="-25000" cap="small" sz="2000">
                <a:latin typeface="Arial"/>
              </a:rPr>
              <a:t>a</a:t>
            </a:r>
          </a:p>
        </p:txBody>
      </p:sp>
      <p:sp>
        <p:nvSpPr>
          <p:cNvPr id="19" name=""/>
          <p:cNvSpPr/>
          <p:nvPr/>
        </p:nvSpPr>
        <p:spPr>
          <a:xfrm>
            <a:off x="2109216" y="4812792"/>
            <a:ext cx="7403592" cy="1173480"/>
          </a:xfrm>
          <a:prstGeom prst="rect">
            <a:avLst/>
          </a:prstGeom>
          <a:solidFill>
            <a:srgbClr val="FFFFFF"/>
          </a:solidFill>
        </p:spPr>
        <p:txBody>
          <a:bodyPr lIns="0" tIns="0" rIns="0" bIns="0">
            <a:noAutofit/>
          </a:bodyPr>
          <a:p>
            <a:pPr marL="334840" indent="-330200">
              <a:lnSpc>
                <a:spcPts val="1608"/>
              </a:lnSpc>
              <a:spcAft>
                <a:spcPts val="140"/>
              </a:spcAft>
            </a:pPr>
            <a:r>
              <a:rPr lang="zh-TW" sz="1400">
                <a:solidFill>
                  <a:srgbClr val="191B0E"/>
                </a:solidFill>
                <a:latin typeface="MingLiU"/>
                <a:ea typeface="MingLiU"/>
              </a:rPr>
              <a:t>块，并打印出相应的结果。</a:t>
            </a:r>
          </a:p>
          <a:p>
            <a:pPr indent="0">
              <a:lnSpc>
                <a:spcPts val="1632"/>
              </a:lnSpc>
              <a:spcAft>
                <a:spcPts val="140"/>
              </a:spcAft>
            </a:pPr>
            <a:r>
              <a:rPr lang="zh-TW" i="1" sz="1600">
                <a:solidFill>
                  <a:srgbClr val="191B0E"/>
                </a:solidFill>
                <a:latin typeface="MingLiU"/>
                <a:ea typeface="MingLiU"/>
              </a:rPr>
              <a:t>桩模块</a:t>
            </a:r>
            <a:r>
              <a:rPr lang="en-US" i="1" sz="2000">
                <a:solidFill>
                  <a:srgbClr val="191B0E"/>
                </a:solidFill>
                <a:latin typeface="SimSun"/>
              </a:rPr>
              <a:t>（</a:t>
            </a:r>
            <a:r>
              <a:rPr lang="en-US" i="1" sz="1700">
                <a:solidFill>
                  <a:srgbClr val="191B0E"/>
                </a:solidFill>
                <a:latin typeface="Arial"/>
              </a:rPr>
              <a:t>Stub</a:t>
            </a:r>
            <a:r>
              <a:rPr lang="en-US" i="1" sz="1600">
                <a:solidFill>
                  <a:srgbClr val="191B0E"/>
                </a:solidFill>
                <a:latin typeface="MingLiU"/>
              </a:rPr>
              <a:t>）</a:t>
            </a:r>
          </a:p>
          <a:p>
            <a:pPr indent="0">
              <a:lnSpc>
                <a:spcPts val="1632"/>
              </a:lnSpc>
            </a:pPr>
            <a:r>
              <a:rPr lang="en-US" i="1" sz="1400">
                <a:solidFill>
                  <a:srgbClr val="191B0E"/>
                </a:solidFill>
                <a:latin typeface="MingLiU"/>
              </a:rPr>
              <a:t>■</a:t>
            </a:r>
            <a:r>
              <a:rPr lang="en-US" sz="1400">
                <a:solidFill>
                  <a:srgbClr val="191B0E"/>
                </a:solidFill>
                <a:latin typeface="MingLiU"/>
              </a:rPr>
              <a:t> </a:t>
            </a:r>
            <a:r>
              <a:rPr lang="zh-TW" sz="1400">
                <a:solidFill>
                  <a:srgbClr val="191B0E"/>
                </a:solidFill>
                <a:latin typeface="MingLiU"/>
                <a:ea typeface="MingLiU"/>
              </a:rPr>
              <a:t>也称存根程序。用以模拟待测模块工作过程中所调用的模块。桩模块由待测模块</a:t>
            </a:r>
          </a:p>
          <a:p>
            <a:pPr marL="334840" indent="0">
              <a:lnSpc>
                <a:spcPts val="1632"/>
              </a:lnSpc>
            </a:pPr>
            <a:r>
              <a:rPr lang="zh-TW" sz="1400">
                <a:solidFill>
                  <a:srgbClr val="191B0E"/>
                </a:solidFill>
                <a:latin typeface="MingLiU"/>
                <a:ea typeface="MingLiU"/>
              </a:rPr>
              <a:t>调用，它们一般只进行很少的数据处理，例如打印入口和返回，以便于检验待测 模块与其下级模块的接口。                         </a:t>
            </a:r>
            <a:r>
              <a:rPr lang="zh-TW" sz="1400">
                <a:latin typeface="MingLiU"/>
                <a:ea typeface="MingLiU"/>
              </a:rPr>
              <a:t>/</a:t>
            </a: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8994648" y="819912"/>
            <a:ext cx="1627632" cy="554736"/>
          </a:xfrm>
          <a:prstGeom prst="rect">
            <a:avLst/>
          </a:prstGeom>
        </p:spPr>
      </p:pic>
      <p:pic>
        <p:nvPicPr>
          <p:cNvPr id="3" name=""/>
          <p:cNvPicPr>
            <a:picLocks noChangeAspect="1"/>
          </p:cNvPicPr>
          <p:nvPr/>
        </p:nvPicPr>
        <p:blipFill>
          <a:blip r:embed="rPictId1"/>
          <a:stretch>
            <a:fillRect/>
          </a:stretch>
        </p:blipFill>
        <p:spPr>
          <a:xfrm>
            <a:off x="2240280" y="3340608"/>
            <a:ext cx="2563368" cy="2404872"/>
          </a:xfrm>
          <a:prstGeom prst="rect">
            <a:avLst/>
          </a:prstGeom>
        </p:spPr>
      </p:pic>
      <p:pic>
        <p:nvPicPr>
          <p:cNvPr id="4" name=""/>
          <p:cNvPicPr>
            <a:picLocks noChangeAspect="1"/>
          </p:cNvPicPr>
          <p:nvPr/>
        </p:nvPicPr>
        <p:blipFill>
          <a:blip r:embed="rPictId2"/>
          <a:stretch>
            <a:fillRect/>
          </a:stretch>
        </p:blipFill>
        <p:spPr>
          <a:xfrm>
            <a:off x="5867400" y="3380232"/>
            <a:ext cx="3553968" cy="2383536"/>
          </a:xfrm>
          <a:prstGeom prst="rect">
            <a:avLst/>
          </a:prstGeom>
        </p:spPr>
      </p:pic>
      <p:sp>
        <p:nvSpPr>
          <p:cNvPr id="5" name=""/>
          <p:cNvSpPr/>
          <p:nvPr/>
        </p:nvSpPr>
        <p:spPr>
          <a:xfrm>
            <a:off x="1283208" y="1417320"/>
            <a:ext cx="8165592" cy="1728216"/>
          </a:xfrm>
          <a:prstGeom prst="rect">
            <a:avLst/>
          </a:prstGeom>
          <a:solidFill>
            <a:srgbClr val="FFFFFF"/>
          </a:solidFill>
        </p:spPr>
        <p:txBody>
          <a:bodyPr lIns="0" tIns="0" rIns="0" bIns="0">
            <a:noAutofit/>
          </a:bodyPr>
          <a:p>
            <a:pPr indent="0">
              <a:spcAft>
                <a:spcPts val="420"/>
              </a:spcAft>
            </a:pPr>
            <a:r>
              <a:rPr lang="zh-TW" sz="3200">
                <a:solidFill>
                  <a:srgbClr val="191B0E"/>
                </a:solidFill>
                <a:latin typeface="MingLiU"/>
                <a:ea typeface="MingLiU"/>
              </a:rPr>
              <a:t>集成测试策略</a:t>
            </a:r>
          </a:p>
          <a:p>
            <a:pPr indent="0">
              <a:lnSpc>
                <a:spcPts val="2040"/>
              </a:lnSpc>
              <a:spcAft>
                <a:spcPts val="210"/>
              </a:spcAft>
            </a:pPr>
            <a:r>
              <a:rPr lang="en-US" sz="1600">
                <a:solidFill>
                  <a:srgbClr val="191B0E"/>
                </a:solidFill>
                <a:latin typeface="Arial"/>
              </a:rPr>
              <a:t>■</a:t>
            </a:r>
            <a:r>
              <a:rPr lang="zh-TW" sz="1500">
                <a:solidFill>
                  <a:srgbClr val="191B0E"/>
                </a:solidFill>
                <a:latin typeface="MingLiU"/>
                <a:ea typeface="MingLiU"/>
              </a:rPr>
              <a:t>非渐增式集成</a:t>
            </a:r>
          </a:p>
          <a:p>
            <a:pPr marL="738700" indent="-317500">
              <a:lnSpc>
                <a:spcPts val="2040"/>
              </a:lnSpc>
              <a:spcAft>
                <a:spcPts val="210"/>
              </a:spcAft>
            </a:pPr>
            <a:r>
              <a:rPr lang="zh-TW" sz="1600">
                <a:solidFill>
                  <a:srgbClr val="191B0E"/>
                </a:solidFill>
                <a:latin typeface="Arial"/>
                <a:ea typeface="Arial"/>
              </a:rPr>
              <a:t>- </a:t>
            </a:r>
            <a:r>
              <a:rPr lang="zh-TW" i="1" sz="1600">
                <a:solidFill>
                  <a:srgbClr val="191B0E"/>
                </a:solidFill>
                <a:latin typeface="MingLiU"/>
                <a:ea typeface="MingLiU"/>
              </a:rPr>
              <a:t>首先对每个子模块进行测试（即单元测试），然后将所有模块全部集成起来 一次性进行'集成测试。</a:t>
            </a:r>
          </a:p>
          <a:p>
            <a:pPr indent="457200">
              <a:lnSpc>
                <a:spcPct val="111000"/>
              </a:lnSpc>
            </a:pPr>
            <a:r>
              <a:rPr lang="zh-TW" i="1" sz="1600">
                <a:solidFill>
                  <a:srgbClr val="191B0E"/>
                </a:solidFill>
                <a:latin typeface="Arial"/>
                <a:ea typeface="Arial"/>
              </a:rPr>
              <a:t>- </a:t>
            </a:r>
            <a:r>
              <a:rPr lang="zh-TW" i="1" sz="1600">
                <a:solidFill>
                  <a:srgbClr val="191B0E"/>
                </a:solidFill>
                <a:latin typeface="MingLiU"/>
                <a:ea typeface="MingLiU"/>
              </a:rPr>
              <a:t>举例:</a:t>
            </a:r>
          </a:p>
        </p:txBody>
      </p:sp>
      <p:sp>
        <p:nvSpPr>
          <p:cNvPr id="6" name=""/>
          <p:cNvSpPr/>
          <p:nvPr/>
        </p:nvSpPr>
        <p:spPr>
          <a:xfrm>
            <a:off x="3105912" y="5949696"/>
            <a:ext cx="905256" cy="201168"/>
          </a:xfrm>
          <a:prstGeom prst="rect">
            <a:avLst/>
          </a:prstGeom>
          <a:solidFill>
            <a:srgbClr val="FFFFFF"/>
          </a:solidFill>
        </p:spPr>
        <p:txBody>
          <a:bodyPr lIns="0" tIns="0" rIns="0" bIns="0" wrap="none">
            <a:noAutofit/>
          </a:bodyPr>
          <a:p>
            <a:pPr indent="0"/>
            <a:r>
              <a:rPr lang="zh-TW" sz="1400">
                <a:latin typeface="SimHei"/>
                <a:ea typeface="SimHei"/>
              </a:rPr>
              <a:t>程序结构图</a:t>
            </a:r>
          </a:p>
        </p:txBody>
      </p:sp>
      <p:sp>
        <p:nvSpPr>
          <p:cNvPr id="7" name=""/>
          <p:cNvSpPr/>
          <p:nvPr/>
        </p:nvSpPr>
        <p:spPr>
          <a:xfrm>
            <a:off x="7373112" y="6047232"/>
            <a:ext cx="1091184" cy="201168"/>
          </a:xfrm>
          <a:prstGeom prst="rect">
            <a:avLst/>
          </a:prstGeom>
          <a:solidFill>
            <a:srgbClr val="FFFFFF"/>
          </a:solidFill>
        </p:spPr>
        <p:txBody>
          <a:bodyPr lIns="0" tIns="0" rIns="0" bIns="0" wrap="none">
            <a:noAutofit/>
          </a:bodyPr>
          <a:p>
            <a:pPr indent="0"/>
            <a:r>
              <a:rPr lang="zh-TW" sz="1400">
                <a:latin typeface="SimHei"/>
                <a:ea typeface="SimHei"/>
              </a:rPr>
              <a:t>非渐增式集成</a:t>
            </a: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25880" y="1417320"/>
            <a:ext cx="2648712" cy="441960"/>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集成测试策略</a:t>
            </a:r>
          </a:p>
        </p:txBody>
      </p:sp>
      <p:sp>
        <p:nvSpPr>
          <p:cNvPr id="4" name=""/>
          <p:cNvSpPr/>
          <p:nvPr/>
        </p:nvSpPr>
        <p:spPr>
          <a:xfrm>
            <a:off x="1283208" y="1990344"/>
            <a:ext cx="8183880" cy="1484376"/>
          </a:xfrm>
          <a:prstGeom prst="rect">
            <a:avLst/>
          </a:prstGeom>
          <a:solidFill>
            <a:srgbClr val="FFFFFF"/>
          </a:solidFill>
        </p:spPr>
        <p:txBody>
          <a:bodyPr lIns="0" tIns="0" rIns="0" bIns="0">
            <a:noAutofit/>
          </a:bodyPr>
          <a:p>
            <a:pPr indent="0">
              <a:lnSpc>
                <a:spcPts val="1992"/>
              </a:lnSpc>
              <a:spcAft>
                <a:spcPts val="280"/>
              </a:spcAft>
            </a:pPr>
            <a:r>
              <a:rPr lang="en-US" sz="1600">
                <a:solidFill>
                  <a:srgbClr val="191B0E"/>
                </a:solidFill>
                <a:latin typeface="Arial"/>
              </a:rPr>
              <a:t>■</a:t>
            </a:r>
            <a:r>
              <a:rPr lang="zh-TW" sz="1500">
                <a:solidFill>
                  <a:srgbClr val="191B0E"/>
                </a:solidFill>
                <a:latin typeface="MingLiU"/>
                <a:ea typeface="MingLiU"/>
              </a:rPr>
              <a:t>渐增式集成</a:t>
            </a:r>
          </a:p>
          <a:p>
            <a:pPr marL="738700" indent="-317500">
              <a:lnSpc>
                <a:spcPts val="1992"/>
              </a:lnSpc>
              <a:spcAft>
                <a:spcPts val="280"/>
              </a:spcAft>
            </a:pPr>
            <a:r>
              <a:rPr lang="zh-TW" sz="1600">
                <a:solidFill>
                  <a:srgbClr val="191B0E"/>
                </a:solidFill>
                <a:latin typeface="Arial"/>
                <a:ea typeface="Arial"/>
              </a:rPr>
              <a:t>-</a:t>
            </a:r>
            <a:r>
              <a:rPr lang="zh-TW" i="1" sz="1600">
                <a:solidFill>
                  <a:srgbClr val="191B0E"/>
                </a:solidFill>
                <a:latin typeface="MingLiU"/>
                <a:ea typeface="MingLiU"/>
              </a:rPr>
              <a:t>与“一步到位</a:t>
            </a:r>
            <a:r>
              <a:rPr lang="zh-CN" i="1" sz="1600">
                <a:solidFill>
                  <a:srgbClr val="191B0E"/>
                </a:solidFill>
                <a:latin typeface="MingLiU"/>
                <a:ea typeface="MingLiU"/>
              </a:rPr>
              <a:t>”的</a:t>
            </a:r>
            <a:r>
              <a:rPr lang="zh-TW" i="1" sz="1600">
                <a:solidFill>
                  <a:srgbClr val="191B0E"/>
                </a:solidFill>
                <a:latin typeface="MingLiU"/>
                <a:ea typeface="MingLiU"/>
              </a:rPr>
              <a:t>非渐增式集成相反,它把程序划分成小段来构造和测试。</a:t>
            </a:r>
          </a:p>
          <a:p>
            <a:pPr marL="738700" indent="-317500">
              <a:lnSpc>
                <a:spcPts val="1992"/>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容易定位和改正错误；对接口可以进行更彻底的测试；可以使用系统化的测 试方法。目前在进行集成测试时普遍采用渐增式集成方法。</a:t>
            </a:r>
          </a:p>
          <a:p>
            <a:pPr indent="457200">
              <a:lnSpc>
                <a:spcPts val="1992"/>
              </a:lnSpc>
            </a:pPr>
            <a:r>
              <a:rPr lang="zh-TW" i="1" sz="1600">
                <a:solidFill>
                  <a:srgbClr val="191B0E"/>
                </a:solidFill>
                <a:latin typeface="Arial"/>
                <a:ea typeface="Arial"/>
              </a:rPr>
              <a:t>- </a:t>
            </a:r>
            <a:r>
              <a:rPr lang="zh-TW" i="1" sz="1600">
                <a:solidFill>
                  <a:srgbClr val="191B0E"/>
                </a:solidFill>
                <a:latin typeface="MingLiU"/>
                <a:ea typeface="MingLiU"/>
              </a:rPr>
              <a:t>渐增方式有自顶向下和自底向上两种集成策略</a:t>
            </a:r>
          </a:p>
        </p:txBody>
      </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25880" y="1417320"/>
            <a:ext cx="5419344" cy="441960"/>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集成测试策略</a:t>
            </a:r>
            <a:r>
              <a:rPr lang="zh-TW" sz="3300">
                <a:solidFill>
                  <a:srgbClr val="191B0E"/>
                </a:solidFill>
                <a:latin typeface="Arial"/>
                <a:ea typeface="Arial"/>
              </a:rPr>
              <a:t>■</a:t>
            </a:r>
            <a:r>
              <a:rPr lang="zh-TW" sz="3200">
                <a:solidFill>
                  <a:srgbClr val="191B0E"/>
                </a:solidFill>
                <a:latin typeface="MingLiU"/>
                <a:ea typeface="MingLiU"/>
              </a:rPr>
              <a:t>自顶向下集成</a:t>
            </a:r>
          </a:p>
        </p:txBody>
      </p:sp>
      <p:sp>
        <p:nvSpPr>
          <p:cNvPr id="4" name=""/>
          <p:cNvSpPr/>
          <p:nvPr/>
        </p:nvSpPr>
        <p:spPr>
          <a:xfrm>
            <a:off x="1283208" y="1990344"/>
            <a:ext cx="8174736" cy="1405128"/>
          </a:xfrm>
          <a:prstGeom prst="rect">
            <a:avLst/>
          </a:prstGeom>
          <a:solidFill>
            <a:srgbClr val="FFFFFF"/>
          </a:solidFill>
        </p:spPr>
        <p:txBody>
          <a:bodyPr lIns="0" tIns="0" rIns="0" bIns="0">
            <a:noAutofit/>
          </a:bodyPr>
          <a:p>
            <a:pPr indent="0">
              <a:lnSpc>
                <a:spcPts val="2016"/>
              </a:lnSpc>
              <a:spcAft>
                <a:spcPts val="210"/>
              </a:spcAft>
            </a:pPr>
            <a:r>
              <a:rPr lang="en-US" sz="1600">
                <a:solidFill>
                  <a:srgbClr val="191B0E"/>
                </a:solidFill>
                <a:latin typeface="Arial"/>
              </a:rPr>
              <a:t>■</a:t>
            </a:r>
            <a:r>
              <a:rPr lang="zh-TW" sz="1500">
                <a:solidFill>
                  <a:srgbClr val="191B0E"/>
                </a:solidFill>
                <a:latin typeface="MingLiU"/>
                <a:ea typeface="MingLiU"/>
              </a:rPr>
              <a:t>自顶向下集成</a:t>
            </a:r>
          </a:p>
          <a:p>
            <a:pPr algn="just" marL="738700" indent="-317500">
              <a:lnSpc>
                <a:spcPts val="2016"/>
              </a:lnSpc>
              <a:spcAft>
                <a:spcPts val="210"/>
              </a:spcAft>
            </a:pPr>
            <a:r>
              <a:rPr lang="zh-TW" sz="1600">
                <a:solidFill>
                  <a:srgbClr val="191B0E"/>
                </a:solidFill>
                <a:latin typeface="Arial"/>
                <a:ea typeface="Arial"/>
              </a:rPr>
              <a:t>-</a:t>
            </a:r>
            <a:r>
              <a:rPr lang="zh-TW" i="1" sz="1600">
                <a:solidFill>
                  <a:srgbClr val="191B0E"/>
                </a:solidFill>
                <a:latin typeface="MingLiU"/>
                <a:ea typeface="MingLiU"/>
              </a:rPr>
              <a:t>从主控制模块开始,沿着程序的控制层次向下移动,逐渐把各个模块结合起 来。在把附属于（及最纟冬附属于）主控制模块的那些模块组装到程序结构中 </a:t>
            </a:r>
            <a:r>
              <a:rPr lang="zh-CN" i="1" sz="1600">
                <a:solidFill>
                  <a:srgbClr val="191B0E"/>
                </a:solidFill>
                <a:latin typeface="MingLiU"/>
                <a:ea typeface="MingLiU"/>
              </a:rPr>
              <a:t>去。</a:t>
            </a:r>
          </a:p>
          <a:p>
            <a:pPr algn="just" indent="457200">
              <a:lnSpc>
                <a:spcPts val="2016"/>
              </a:lnSpc>
            </a:pPr>
            <a:r>
              <a:rPr lang="zh-TW" i="1" sz="1600">
                <a:solidFill>
                  <a:srgbClr val="191B0E"/>
                </a:solidFill>
                <a:latin typeface="Arial"/>
                <a:ea typeface="Arial"/>
              </a:rPr>
              <a:t>- </a:t>
            </a:r>
            <a:r>
              <a:rPr lang="zh-TW" i="1" sz="1600">
                <a:solidFill>
                  <a:srgbClr val="191B0E"/>
                </a:solidFill>
                <a:latin typeface="MingLiU"/>
                <a:ea typeface="MingLiU"/>
              </a:rPr>
              <a:t>使用深度优先的策略,或者使用宽度优先的策略</a:t>
            </a:r>
          </a:p>
        </p:txBody>
      </p:sp>
      <p:sp>
        <p:nvSpPr>
          <p:cNvPr id="5" name=""/>
          <p:cNvSpPr/>
          <p:nvPr/>
        </p:nvSpPr>
        <p:spPr>
          <a:xfrm>
            <a:off x="1283208" y="3535680"/>
            <a:ext cx="8174736" cy="2316480"/>
          </a:xfrm>
          <a:prstGeom prst="rect">
            <a:avLst/>
          </a:prstGeom>
          <a:solidFill>
            <a:srgbClr val="FFFFFF"/>
          </a:solidFill>
        </p:spPr>
        <p:txBody>
          <a:bodyPr lIns="0" tIns="0" rIns="0" bIns="0">
            <a:noAutofit/>
          </a:bodyPr>
          <a:p>
            <a:pPr indent="0">
              <a:lnSpc>
                <a:spcPts val="1992"/>
              </a:lnSpc>
              <a:spcAft>
                <a:spcPts val="210"/>
              </a:spcAft>
            </a:pPr>
            <a:r>
              <a:rPr lang="en-US" i="1" sz="1600">
                <a:solidFill>
                  <a:srgbClr val="191B0E"/>
                </a:solidFill>
                <a:latin typeface="Arial"/>
              </a:rPr>
              <a:t>■</a:t>
            </a:r>
            <a:r>
              <a:rPr lang="zh-TW" sz="1500">
                <a:solidFill>
                  <a:srgbClr val="191B0E"/>
                </a:solidFill>
                <a:latin typeface="MingLiU"/>
                <a:ea typeface="MingLiU"/>
              </a:rPr>
              <a:t>自顶向下集成测试的步骤</a:t>
            </a:r>
          </a:p>
          <a:p>
            <a:pPr algn="just" marL="738700" indent="-317500">
              <a:lnSpc>
                <a:spcPts val="2040"/>
              </a:lnSpc>
              <a:spcAft>
                <a:spcPts val="210"/>
              </a:spcAft>
            </a:pPr>
            <a:r>
              <a:rPr lang="zh-TW" sz="1600">
                <a:solidFill>
                  <a:srgbClr val="191B0E"/>
                </a:solidFill>
                <a:latin typeface="Arial"/>
                <a:ea typeface="Arial"/>
              </a:rPr>
              <a:t>- </a:t>
            </a:r>
            <a:r>
              <a:rPr lang="zh-TW" i="1" sz="1600">
                <a:solidFill>
                  <a:srgbClr val="191B0E"/>
                </a:solidFill>
                <a:latin typeface="MingLiU"/>
                <a:ea typeface="MingLiU"/>
              </a:rPr>
              <a:t>对主控制模块进行测试,测试时用桩模块代替所有直接附属于主控制模块的 模块。</a:t>
            </a:r>
          </a:p>
          <a:p>
            <a:pPr algn="just" marL="738700" indent="-317500">
              <a:lnSpc>
                <a:spcPts val="1992"/>
              </a:lnSpc>
              <a:spcAft>
                <a:spcPts val="210"/>
              </a:spcAft>
            </a:pPr>
            <a:r>
              <a:rPr lang="zh-TW" i="1" sz="1600">
                <a:solidFill>
                  <a:srgbClr val="191B0E"/>
                </a:solidFill>
                <a:latin typeface="Arial"/>
                <a:ea typeface="Arial"/>
              </a:rPr>
              <a:t>- </a:t>
            </a:r>
            <a:r>
              <a:rPr lang="zh-TW" i="1" sz="1600">
                <a:solidFill>
                  <a:srgbClr val="191B0E"/>
                </a:solidFill>
                <a:latin typeface="MingLiU"/>
                <a:ea typeface="MingLiU"/>
              </a:rPr>
              <a:t>根据选定的结合策略（深度优先或宽度优先），每次用一个实际模块代换一 个桩模块（新结合进来的模块往往又需要新的桩模块）。</a:t>
            </a:r>
          </a:p>
          <a:p>
            <a:pPr indent="457200">
              <a:lnSpc>
                <a:spcPts val="1992"/>
              </a:lnSpc>
              <a:spcAft>
                <a:spcPts val="210"/>
              </a:spcAft>
            </a:pPr>
            <a:r>
              <a:rPr lang="zh-TW" i="1" sz="1600">
                <a:solidFill>
                  <a:srgbClr val="191B0E"/>
                </a:solidFill>
                <a:latin typeface="Arial"/>
                <a:ea typeface="Arial"/>
              </a:rPr>
              <a:t>- </a:t>
            </a:r>
            <a:r>
              <a:rPr lang="zh-TW" i="1" sz="1600">
                <a:solidFill>
                  <a:srgbClr val="191B0E"/>
                </a:solidFill>
                <a:latin typeface="MingLiU"/>
                <a:ea typeface="MingLiU"/>
              </a:rPr>
              <a:t>在结合进一个模块的同时进行测试。</a:t>
            </a:r>
          </a:p>
          <a:p>
            <a:pPr algn="just" marL="738700" indent="-317500">
              <a:lnSpc>
                <a:spcPts val="1968"/>
              </a:lnSpc>
            </a:pPr>
            <a:r>
              <a:rPr lang="zh-TW" i="1" sz="1600">
                <a:solidFill>
                  <a:srgbClr val="191B0E"/>
                </a:solidFill>
                <a:latin typeface="Arial"/>
                <a:ea typeface="Arial"/>
              </a:rPr>
              <a:t>-</a:t>
            </a:r>
            <a:r>
              <a:rPr lang="zh-TW" i="1" sz="1600">
                <a:solidFill>
                  <a:srgbClr val="191B0E"/>
                </a:solidFill>
                <a:latin typeface="MingLiU"/>
                <a:ea typeface="MingLiU"/>
              </a:rPr>
              <a:t>为了保证加入模块没有引进新的错误,可能需要进行回归测试（即,全部或 部分地重复以前做过的测试）。</a:t>
            </a: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pic>
        <p:nvPicPr>
          <p:cNvPr id="3" name=""/>
          <p:cNvPicPr>
            <a:picLocks noChangeAspect="1"/>
          </p:cNvPicPr>
          <p:nvPr/>
        </p:nvPicPr>
        <p:blipFill>
          <a:blip r:embed="rPictId1"/>
          <a:stretch>
            <a:fillRect/>
          </a:stretch>
        </p:blipFill>
        <p:spPr>
          <a:xfrm>
            <a:off x="2478024" y="2414016"/>
            <a:ext cx="838200" cy="829056"/>
          </a:xfrm>
          <a:prstGeom prst="rect">
            <a:avLst/>
          </a:prstGeom>
        </p:spPr>
      </p:pic>
      <p:pic>
        <p:nvPicPr>
          <p:cNvPr id="4" name=""/>
          <p:cNvPicPr>
            <a:picLocks noChangeAspect="1"/>
          </p:cNvPicPr>
          <p:nvPr/>
        </p:nvPicPr>
        <p:blipFill>
          <a:blip r:embed="rPictId2"/>
          <a:stretch>
            <a:fillRect/>
          </a:stretch>
        </p:blipFill>
        <p:spPr>
          <a:xfrm>
            <a:off x="3447288" y="2414016"/>
            <a:ext cx="1584960" cy="1392936"/>
          </a:xfrm>
          <a:prstGeom prst="rect">
            <a:avLst/>
          </a:prstGeom>
        </p:spPr>
      </p:pic>
      <p:pic>
        <p:nvPicPr>
          <p:cNvPr id="5" name=""/>
          <p:cNvPicPr>
            <a:picLocks noChangeAspect="1"/>
          </p:cNvPicPr>
          <p:nvPr/>
        </p:nvPicPr>
        <p:blipFill>
          <a:blip r:embed="rPictId3"/>
          <a:stretch>
            <a:fillRect/>
          </a:stretch>
        </p:blipFill>
        <p:spPr>
          <a:xfrm>
            <a:off x="5202936" y="2414016"/>
            <a:ext cx="1027176" cy="1392936"/>
          </a:xfrm>
          <a:prstGeom prst="rect">
            <a:avLst/>
          </a:prstGeom>
        </p:spPr>
      </p:pic>
      <p:pic>
        <p:nvPicPr>
          <p:cNvPr id="6" name=""/>
          <p:cNvPicPr>
            <a:picLocks noChangeAspect="1"/>
          </p:cNvPicPr>
          <p:nvPr/>
        </p:nvPicPr>
        <p:blipFill>
          <a:blip r:embed="rPictId4"/>
          <a:stretch>
            <a:fillRect/>
          </a:stretch>
        </p:blipFill>
        <p:spPr>
          <a:xfrm>
            <a:off x="6504432" y="2990088"/>
            <a:ext cx="277368" cy="252984"/>
          </a:xfrm>
          <a:prstGeom prst="rect">
            <a:avLst/>
          </a:prstGeom>
        </p:spPr>
      </p:pic>
      <p:pic>
        <p:nvPicPr>
          <p:cNvPr id="7" name=""/>
          <p:cNvPicPr>
            <a:picLocks noChangeAspect="1"/>
          </p:cNvPicPr>
          <p:nvPr/>
        </p:nvPicPr>
        <p:blipFill>
          <a:blip r:embed="rPictId5"/>
          <a:stretch>
            <a:fillRect/>
          </a:stretch>
        </p:blipFill>
        <p:spPr>
          <a:xfrm>
            <a:off x="7040880" y="2414016"/>
            <a:ext cx="1578864" cy="1780032"/>
          </a:xfrm>
          <a:prstGeom prst="rect">
            <a:avLst/>
          </a:prstGeom>
        </p:spPr>
      </p:pic>
      <p:pic>
        <p:nvPicPr>
          <p:cNvPr id="8" name=""/>
          <p:cNvPicPr>
            <a:picLocks noChangeAspect="1"/>
          </p:cNvPicPr>
          <p:nvPr/>
        </p:nvPicPr>
        <p:blipFill>
          <a:blip r:embed="rPictId6"/>
          <a:stretch>
            <a:fillRect/>
          </a:stretch>
        </p:blipFill>
        <p:spPr>
          <a:xfrm>
            <a:off x="2167128" y="4352544"/>
            <a:ext cx="1578864" cy="1776984"/>
          </a:xfrm>
          <a:prstGeom prst="rect">
            <a:avLst/>
          </a:prstGeom>
        </p:spPr>
      </p:pic>
      <p:pic>
        <p:nvPicPr>
          <p:cNvPr id="9" name=""/>
          <p:cNvPicPr>
            <a:picLocks noChangeAspect="1"/>
          </p:cNvPicPr>
          <p:nvPr/>
        </p:nvPicPr>
        <p:blipFill>
          <a:blip r:embed="rPictId7"/>
          <a:stretch>
            <a:fillRect/>
          </a:stretch>
        </p:blipFill>
        <p:spPr>
          <a:xfrm>
            <a:off x="4096512" y="4352544"/>
            <a:ext cx="1578864" cy="1776984"/>
          </a:xfrm>
          <a:prstGeom prst="rect">
            <a:avLst/>
          </a:prstGeom>
        </p:spPr>
      </p:pic>
      <p:pic>
        <p:nvPicPr>
          <p:cNvPr id="10" name=""/>
          <p:cNvPicPr>
            <a:picLocks noChangeAspect="1"/>
          </p:cNvPicPr>
          <p:nvPr/>
        </p:nvPicPr>
        <p:blipFill>
          <a:blip r:embed="rPictId8"/>
          <a:stretch>
            <a:fillRect/>
          </a:stretch>
        </p:blipFill>
        <p:spPr>
          <a:xfrm>
            <a:off x="6178296" y="4352544"/>
            <a:ext cx="1572768" cy="1392936"/>
          </a:xfrm>
          <a:prstGeom prst="rect">
            <a:avLst/>
          </a:prstGeom>
        </p:spPr>
      </p:pic>
      <p:sp>
        <p:nvSpPr>
          <p:cNvPr id="11" name=""/>
          <p:cNvSpPr/>
          <p:nvPr/>
        </p:nvSpPr>
        <p:spPr>
          <a:xfrm>
            <a:off x="1325880" y="1417320"/>
            <a:ext cx="5419344" cy="441960"/>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集成测试策略</a:t>
            </a:r>
            <a:r>
              <a:rPr lang="zh-TW" sz="3300">
                <a:solidFill>
                  <a:srgbClr val="191B0E"/>
                </a:solidFill>
                <a:latin typeface="Arial"/>
                <a:ea typeface="Arial"/>
              </a:rPr>
              <a:t>■</a:t>
            </a:r>
            <a:r>
              <a:rPr lang="zh-TW" sz="3200">
                <a:solidFill>
                  <a:srgbClr val="191B0E"/>
                </a:solidFill>
                <a:latin typeface="MingLiU"/>
                <a:ea typeface="MingLiU"/>
              </a:rPr>
              <a:t>自顶向下集成</a:t>
            </a:r>
          </a:p>
        </p:txBody>
      </p:sp>
      <p:sp>
        <p:nvSpPr>
          <p:cNvPr id="12" name=""/>
          <p:cNvSpPr/>
          <p:nvPr/>
        </p:nvSpPr>
        <p:spPr>
          <a:xfrm>
            <a:off x="1959864" y="3044952"/>
            <a:ext cx="179832" cy="179832"/>
          </a:xfrm>
          <a:prstGeom prst="rect">
            <a:avLst/>
          </a:prstGeom>
          <a:solidFill>
            <a:srgbClr val="FFFFFF"/>
          </a:solidFill>
        </p:spPr>
        <p:txBody>
          <a:bodyPr lIns="0" tIns="0" rIns="0" bIns="0" wrap="none">
            <a:noAutofit/>
          </a:bodyPr>
          <a:p>
            <a:pPr indent="0"/>
            <a:r>
              <a:rPr lang="en-US" cap="small" sz="1200">
                <a:latin typeface="Times New Roman"/>
              </a:rPr>
              <a:t>S</a:t>
            </a:r>
            <a:r>
              <a:rPr lang="en-US" cap="small" sz="1000">
                <a:latin typeface="Times New Roman"/>
              </a:rPr>
              <a:t>b</a:t>
            </a:r>
          </a:p>
        </p:txBody>
      </p:sp>
      <p:sp>
        <p:nvSpPr>
          <p:cNvPr id="13" name=""/>
          <p:cNvSpPr/>
          <p:nvPr/>
        </p:nvSpPr>
        <p:spPr>
          <a:xfrm>
            <a:off x="2164080" y="3947160"/>
            <a:ext cx="746760" cy="179832"/>
          </a:xfrm>
          <a:prstGeom prst="rect">
            <a:avLst/>
          </a:prstGeom>
          <a:solidFill>
            <a:srgbClr val="FFFFFF"/>
          </a:solidFill>
        </p:spPr>
        <p:txBody>
          <a:bodyPr lIns="0" tIns="0" rIns="0" bIns="0" wrap="none">
            <a:noAutofit/>
          </a:bodyPr>
          <a:p>
            <a:pPr indent="0"/>
            <a:r>
              <a:rPr lang="en-US" sz="700">
                <a:latin typeface="Arial"/>
              </a:rPr>
              <a:t>(a</a:t>
            </a:r>
            <a:r>
              <a:rPr lang="en-US" sz="1200">
                <a:latin typeface="SimHei"/>
              </a:rPr>
              <a:t>)</a:t>
            </a:r>
            <a:r>
              <a:rPr lang="zh-TW" sz="1200">
                <a:latin typeface="SimHei"/>
                <a:ea typeface="SimHei"/>
              </a:rPr>
              <a:t>测试</a:t>
            </a:r>
            <a:r>
              <a:rPr lang="en-US" sz="700">
                <a:latin typeface="Arial"/>
              </a:rPr>
              <a:t>A</a:t>
            </a:r>
          </a:p>
        </p:txBody>
      </p:sp>
      <p:sp>
        <p:nvSpPr>
          <p:cNvPr id="14" name=""/>
          <p:cNvSpPr/>
          <p:nvPr/>
        </p:nvSpPr>
        <p:spPr>
          <a:xfrm>
            <a:off x="6330696" y="5885688"/>
            <a:ext cx="752856" cy="198120"/>
          </a:xfrm>
          <a:prstGeom prst="rect">
            <a:avLst/>
          </a:prstGeom>
          <a:solidFill>
            <a:srgbClr val="FFFFFF"/>
          </a:solidFill>
        </p:spPr>
        <p:txBody>
          <a:bodyPr lIns="0" tIns="0" rIns="0" bIns="0" wrap="none">
            <a:noAutofit/>
          </a:bodyPr>
          <a:p>
            <a:pPr algn="r" indent="0"/>
            <a:r>
              <a:rPr lang="en-US" sz="700">
                <a:latin typeface="Arial"/>
              </a:rPr>
              <a:t>(g</a:t>
            </a:r>
            <a:r>
              <a:rPr lang="en-US" sz="1200">
                <a:latin typeface="SimHei"/>
              </a:rPr>
              <a:t>)</a:t>
            </a:r>
            <a:r>
              <a:rPr lang="zh-TW" sz="1200">
                <a:latin typeface="SimHei"/>
                <a:ea typeface="SimHei"/>
              </a:rPr>
              <a:t>测试</a:t>
            </a:r>
            <a:r>
              <a:rPr lang="en-US" sz="700">
                <a:latin typeface="Arial"/>
              </a:rPr>
              <a:t>D</a:t>
            </a:r>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25880" y="1417320"/>
            <a:ext cx="5419344" cy="441960"/>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集成测试策略</a:t>
            </a:r>
            <a:r>
              <a:rPr lang="zh-TW" sz="3300">
                <a:solidFill>
                  <a:srgbClr val="191B0E"/>
                </a:solidFill>
                <a:latin typeface="Arial"/>
                <a:ea typeface="Arial"/>
              </a:rPr>
              <a:t>■</a:t>
            </a:r>
            <a:r>
              <a:rPr lang="zh-TW" sz="3200">
                <a:solidFill>
                  <a:srgbClr val="191B0E"/>
                </a:solidFill>
                <a:latin typeface="MingLiU"/>
                <a:ea typeface="MingLiU"/>
              </a:rPr>
              <a:t>自顶向下集成</a:t>
            </a:r>
          </a:p>
        </p:txBody>
      </p:sp>
      <p:sp>
        <p:nvSpPr>
          <p:cNvPr id="4" name=""/>
          <p:cNvSpPr/>
          <p:nvPr/>
        </p:nvSpPr>
        <p:spPr>
          <a:xfrm>
            <a:off x="1283208" y="2002536"/>
            <a:ext cx="8189976" cy="1139952"/>
          </a:xfrm>
          <a:prstGeom prst="rect">
            <a:avLst/>
          </a:prstGeom>
          <a:solidFill>
            <a:srgbClr val="FFFFFF"/>
          </a:solidFill>
        </p:spPr>
        <p:txBody>
          <a:bodyPr lIns="0" tIns="0" rIns="0" bIns="0">
            <a:noAutofit/>
          </a:bodyPr>
          <a:p>
            <a:pPr indent="0">
              <a:lnSpc>
                <a:spcPts val="2016"/>
              </a:lnSpc>
              <a:spcAft>
                <a:spcPts val="280"/>
              </a:spcAft>
            </a:pPr>
            <a:r>
              <a:rPr lang="en-US" sz="1600">
                <a:solidFill>
                  <a:srgbClr val="191B0E"/>
                </a:solidFill>
                <a:latin typeface="Arial"/>
              </a:rPr>
              <a:t>■ </a:t>
            </a:r>
            <a:r>
              <a:rPr lang="zh-TW" sz="1500">
                <a:solidFill>
                  <a:srgbClr val="191B0E"/>
                </a:solidFill>
                <a:latin typeface="MingLiU"/>
                <a:ea typeface="MingLiU"/>
              </a:rPr>
              <a:t>优点</a:t>
            </a:r>
          </a:p>
          <a:p>
            <a:pPr indent="457200">
              <a:lnSpc>
                <a:spcPts val="2016"/>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可以及早发现主控模块的问题解决</a:t>
            </a:r>
          </a:p>
          <a:p>
            <a:pPr marL="738700" indent="-317500">
              <a:lnSpc>
                <a:spcPts val="2016"/>
              </a:lnSpc>
            </a:pPr>
            <a:r>
              <a:rPr lang="zh-TW" i="1" sz="1600">
                <a:solidFill>
                  <a:srgbClr val="191B0E"/>
                </a:solidFill>
                <a:latin typeface="Arial"/>
                <a:ea typeface="Arial"/>
              </a:rPr>
              <a:t>-</a:t>
            </a:r>
            <a:r>
              <a:rPr lang="zh-TW" i="1" sz="1600">
                <a:solidFill>
                  <a:srgbClr val="191B0E"/>
                </a:solidFill>
                <a:latin typeface="MingLiU"/>
                <a:ea typeface="MingLiU"/>
              </a:rPr>
              <a:t>如果选择深度优先的结合方法,可以在早期实现并验证一个完整的功能,增 强开发人员和用户双方的信心</a:t>
            </a:r>
          </a:p>
        </p:txBody>
      </p:sp>
      <p:sp>
        <p:nvSpPr>
          <p:cNvPr id="5" name=""/>
          <p:cNvSpPr/>
          <p:nvPr/>
        </p:nvSpPr>
        <p:spPr>
          <a:xfrm>
            <a:off x="1283208" y="3297936"/>
            <a:ext cx="6836664" cy="560832"/>
          </a:xfrm>
          <a:prstGeom prst="rect">
            <a:avLst/>
          </a:prstGeom>
          <a:solidFill>
            <a:srgbClr val="FFFFFF"/>
          </a:solidFill>
        </p:spPr>
        <p:txBody>
          <a:bodyPr lIns="0" tIns="0" rIns="0" bIns="0">
            <a:noAutofit/>
          </a:bodyPr>
          <a:p>
            <a:pPr indent="0">
              <a:spcAft>
                <a:spcPts val="280"/>
              </a:spcAft>
            </a:pPr>
            <a:r>
              <a:rPr lang="en-US" sz="1600">
                <a:solidFill>
                  <a:srgbClr val="191B0E"/>
                </a:solidFill>
                <a:latin typeface="Arial"/>
              </a:rPr>
              <a:t>■ </a:t>
            </a:r>
            <a:r>
              <a:rPr lang="zh-TW" sz="1500">
                <a:solidFill>
                  <a:srgbClr val="191B0E"/>
                </a:solidFill>
                <a:latin typeface="MingLiU"/>
                <a:ea typeface="MingLiU"/>
              </a:rPr>
              <a:t>缺点</a:t>
            </a:r>
          </a:p>
          <a:p>
            <a:pPr indent="457200"/>
            <a:r>
              <a:rPr lang="zh-TW" sz="1600">
                <a:solidFill>
                  <a:srgbClr val="191B0E"/>
                </a:solidFill>
                <a:latin typeface="Arial"/>
                <a:ea typeface="Arial"/>
              </a:rPr>
              <a:t>- </a:t>
            </a:r>
            <a:r>
              <a:rPr lang="zh-TW" i="1" sz="1600">
                <a:solidFill>
                  <a:srgbClr val="191B0E"/>
                </a:solidFill>
                <a:latin typeface="MingLiU"/>
                <a:ea typeface="MingLiU"/>
              </a:rPr>
              <a:t>桩模块代替了低层次的实际模块,没有重要的数据自下往上流</a:t>
            </a: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25880" y="1417320"/>
            <a:ext cx="5419344" cy="441960"/>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集成测试策略</a:t>
            </a:r>
            <a:r>
              <a:rPr lang="zh-TW" sz="3300">
                <a:solidFill>
                  <a:srgbClr val="191B0E"/>
                </a:solidFill>
                <a:latin typeface="Arial"/>
                <a:ea typeface="Arial"/>
              </a:rPr>
              <a:t>-</a:t>
            </a:r>
            <a:r>
              <a:rPr lang="zh-TW" sz="3200">
                <a:solidFill>
                  <a:srgbClr val="191B0E"/>
                </a:solidFill>
                <a:latin typeface="MingLiU"/>
                <a:ea typeface="MingLiU"/>
              </a:rPr>
              <a:t>自底向上集成</a:t>
            </a:r>
          </a:p>
        </p:txBody>
      </p:sp>
      <p:sp>
        <p:nvSpPr>
          <p:cNvPr id="4" name=""/>
          <p:cNvSpPr/>
          <p:nvPr/>
        </p:nvSpPr>
        <p:spPr>
          <a:xfrm>
            <a:off x="1283208" y="1990344"/>
            <a:ext cx="8214360" cy="2660904"/>
          </a:xfrm>
          <a:prstGeom prst="rect">
            <a:avLst/>
          </a:prstGeom>
          <a:solidFill>
            <a:srgbClr val="FFFFFF"/>
          </a:solidFill>
        </p:spPr>
        <p:txBody>
          <a:bodyPr lIns="0" tIns="0" rIns="0" bIns="0">
            <a:noAutofit/>
          </a:bodyPr>
          <a:p>
            <a:pPr indent="0">
              <a:lnSpc>
                <a:spcPts val="1680"/>
              </a:lnSpc>
              <a:spcAft>
                <a:spcPts val="280"/>
              </a:spcAft>
            </a:pPr>
            <a:r>
              <a:rPr lang="en-US" sz="1600">
                <a:solidFill>
                  <a:srgbClr val="191B0E"/>
                </a:solidFill>
                <a:latin typeface="Arial"/>
              </a:rPr>
              <a:t>■</a:t>
            </a:r>
            <a:r>
              <a:rPr lang="zh-TW" sz="1500">
                <a:solidFill>
                  <a:srgbClr val="191B0E"/>
                </a:solidFill>
                <a:latin typeface="MingLiU"/>
                <a:ea typeface="MingLiU"/>
              </a:rPr>
              <a:t>自底向上集成</a:t>
            </a:r>
          </a:p>
          <a:p>
            <a:pPr indent="457200">
              <a:lnSpc>
                <a:spcPts val="1680"/>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从</a:t>
            </a:r>
            <a:r>
              <a:rPr lang="zh-CN" i="1" sz="1600">
                <a:solidFill>
                  <a:srgbClr val="191B0E"/>
                </a:solidFill>
                <a:latin typeface="MingLiU"/>
                <a:ea typeface="MingLiU"/>
              </a:rPr>
              <a:t>“原子”模块</a:t>
            </a:r>
            <a:r>
              <a:rPr lang="zh-TW" i="1" sz="1600">
                <a:solidFill>
                  <a:srgbClr val="191B0E"/>
                </a:solidFill>
                <a:latin typeface="MingLiU"/>
                <a:ea typeface="MingLiU"/>
              </a:rPr>
              <a:t>（即最底层的模块）开始组装和测试</a:t>
            </a:r>
          </a:p>
          <a:p>
            <a:pPr indent="457200">
              <a:lnSpc>
                <a:spcPts val="1680"/>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不需要桩模块</a:t>
            </a:r>
          </a:p>
          <a:p>
            <a:pPr indent="457200">
              <a:lnSpc>
                <a:spcPct val="91000"/>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步骤</a:t>
            </a:r>
          </a:p>
          <a:p>
            <a:pPr marL="827600" indent="0">
              <a:lnSpc>
                <a:spcPts val="1680"/>
              </a:lnSpc>
              <a:spcAft>
                <a:spcPts val="280"/>
              </a:spcAft>
            </a:pPr>
            <a:r>
              <a:rPr lang="en-US" i="1" sz="1400">
                <a:solidFill>
                  <a:srgbClr val="191B0E"/>
                </a:solidFill>
                <a:latin typeface="MingLiU"/>
              </a:rPr>
              <a:t>■</a:t>
            </a:r>
            <a:r>
              <a:rPr lang="en-US" sz="1400">
                <a:solidFill>
                  <a:srgbClr val="191B0E"/>
                </a:solidFill>
                <a:latin typeface="MingLiU"/>
              </a:rPr>
              <a:t> </a:t>
            </a:r>
            <a:r>
              <a:rPr lang="zh-TW" sz="1400">
                <a:solidFill>
                  <a:srgbClr val="191B0E"/>
                </a:solidFill>
                <a:latin typeface="MingLiU"/>
                <a:ea typeface="MingLiU"/>
              </a:rPr>
              <a:t>把低层模块组合成实现某个特定的软件子功能的族</a:t>
            </a:r>
          </a:p>
          <a:p>
            <a:pPr marL="827600" indent="0">
              <a:lnSpc>
                <a:spcPts val="1680"/>
              </a:lnSpc>
              <a:spcAft>
                <a:spcPts val="280"/>
              </a:spcAft>
            </a:pPr>
            <a:r>
              <a:rPr lang="en-US" sz="1400">
                <a:solidFill>
                  <a:srgbClr val="191B0E"/>
                </a:solidFill>
                <a:latin typeface="Arial"/>
              </a:rPr>
              <a:t>■ </a:t>
            </a:r>
            <a:r>
              <a:rPr lang="zh-TW" sz="1400">
                <a:solidFill>
                  <a:srgbClr val="191B0E"/>
                </a:solidFill>
                <a:latin typeface="MingLiU"/>
                <a:ea typeface="MingLiU"/>
              </a:rPr>
              <a:t>写一个驱动程序（用于测试的控制程序），协调测试数据的输入和输出</a:t>
            </a:r>
          </a:p>
          <a:p>
            <a:pPr marL="827600" indent="0">
              <a:lnSpc>
                <a:spcPts val="1680"/>
              </a:lnSpc>
              <a:spcAft>
                <a:spcPts val="280"/>
              </a:spcAft>
            </a:pPr>
            <a:r>
              <a:rPr lang="en-US" sz="1400">
                <a:solidFill>
                  <a:srgbClr val="191B0E"/>
                </a:solidFill>
                <a:latin typeface="Arial"/>
              </a:rPr>
              <a:t>■ </a:t>
            </a:r>
            <a:r>
              <a:rPr lang="zh-TW" sz="1400">
                <a:solidFill>
                  <a:srgbClr val="191B0E"/>
                </a:solidFill>
                <a:latin typeface="MingLiU"/>
                <a:ea typeface="MingLiU"/>
              </a:rPr>
              <a:t>对由模块组成的子功能族进行测试</a:t>
            </a:r>
          </a:p>
          <a:p>
            <a:pPr marL="1157800" indent="-330200">
              <a:lnSpc>
                <a:spcPts val="1680"/>
              </a:lnSpc>
            </a:pPr>
            <a:r>
              <a:rPr lang="en-US" sz="1400">
                <a:solidFill>
                  <a:srgbClr val="191B0E"/>
                </a:solidFill>
                <a:latin typeface="Arial"/>
              </a:rPr>
              <a:t>■ </a:t>
            </a:r>
            <a:r>
              <a:rPr lang="zh-TW" sz="1400">
                <a:solidFill>
                  <a:srgbClr val="191B0E"/>
                </a:solidFill>
                <a:latin typeface="MingLiU"/>
                <a:ea typeface="MingLiU"/>
              </a:rPr>
              <a:t>去掉驱动程序，沿软件结构自下向上移动，把子功能族组合起来形成更大的子功 能组</a:t>
            </a: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pic>
        <p:nvPicPr>
          <p:cNvPr id="3" name=""/>
          <p:cNvPicPr>
            <a:picLocks noChangeAspect="1"/>
          </p:cNvPicPr>
          <p:nvPr/>
        </p:nvPicPr>
        <p:blipFill>
          <a:blip r:embed="rPictId1"/>
          <a:stretch>
            <a:fillRect/>
          </a:stretch>
        </p:blipFill>
        <p:spPr>
          <a:xfrm>
            <a:off x="1673352" y="2776728"/>
            <a:ext cx="2410968" cy="2401824"/>
          </a:xfrm>
          <a:prstGeom prst="rect">
            <a:avLst/>
          </a:prstGeom>
        </p:spPr>
      </p:pic>
      <p:pic>
        <p:nvPicPr>
          <p:cNvPr id="4" name=""/>
          <p:cNvPicPr>
            <a:picLocks noChangeAspect="1"/>
          </p:cNvPicPr>
          <p:nvPr/>
        </p:nvPicPr>
        <p:blipFill>
          <a:blip r:embed="rPictId2"/>
          <a:stretch>
            <a:fillRect/>
          </a:stretch>
        </p:blipFill>
        <p:spPr>
          <a:xfrm>
            <a:off x="4587240" y="2627376"/>
            <a:ext cx="4639056" cy="2420112"/>
          </a:xfrm>
          <a:prstGeom prst="rect">
            <a:avLst/>
          </a:prstGeom>
        </p:spPr>
      </p:pic>
      <p:sp>
        <p:nvSpPr>
          <p:cNvPr id="5" name=""/>
          <p:cNvSpPr/>
          <p:nvPr/>
        </p:nvSpPr>
        <p:spPr>
          <a:xfrm>
            <a:off x="1325880" y="1417320"/>
            <a:ext cx="5419344" cy="441960"/>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集成测试策略</a:t>
            </a:r>
            <a:r>
              <a:rPr lang="zh-TW" sz="3300">
                <a:solidFill>
                  <a:srgbClr val="191B0E"/>
                </a:solidFill>
                <a:latin typeface="Arial"/>
                <a:ea typeface="Arial"/>
              </a:rPr>
              <a:t>-</a:t>
            </a:r>
            <a:r>
              <a:rPr lang="zh-TW" sz="3200">
                <a:solidFill>
                  <a:srgbClr val="191B0E"/>
                </a:solidFill>
                <a:latin typeface="MingLiU"/>
                <a:ea typeface="MingLiU"/>
              </a:rPr>
              <a:t>自底向上集成</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p:pic>
        <p:nvPicPr>
          <p:cNvPr id="2" name=""/>
          <p:cNvPicPr>
            <a:picLocks noChangeAspect="1"/>
          </p:cNvPicPr>
          <p:nvPr/>
        </p:nvPicPr>
        <p:blipFill>
          <a:blip r:embed="rPictId0"/>
          <a:stretch>
            <a:fillRect/>
          </a:stretch>
        </p:blipFill>
        <p:spPr>
          <a:xfrm>
            <a:off x="0" y="765048"/>
            <a:ext cx="10692384" cy="602589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0.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pic>
        <p:nvPicPr>
          <p:cNvPr id="3" name=""/>
          <p:cNvPicPr>
            <a:picLocks noChangeAspect="1"/>
          </p:cNvPicPr>
          <p:nvPr/>
        </p:nvPicPr>
        <p:blipFill>
          <a:blip r:embed="rPictId1"/>
          <a:stretch>
            <a:fillRect/>
          </a:stretch>
        </p:blipFill>
        <p:spPr>
          <a:xfrm>
            <a:off x="9058656" y="2084832"/>
            <a:ext cx="1271016" cy="737616"/>
          </a:xfrm>
          <a:prstGeom prst="rect">
            <a:avLst/>
          </a:prstGeom>
        </p:spPr>
      </p:pic>
      <p:pic>
        <p:nvPicPr>
          <p:cNvPr id="4" name=""/>
          <p:cNvPicPr>
            <a:picLocks noChangeAspect="1"/>
          </p:cNvPicPr>
          <p:nvPr/>
        </p:nvPicPr>
        <p:blipFill>
          <a:blip r:embed="rPictId2"/>
          <a:stretch>
            <a:fillRect/>
          </a:stretch>
        </p:blipFill>
        <p:spPr>
          <a:xfrm>
            <a:off x="8729472" y="2822448"/>
            <a:ext cx="1737360" cy="1045464"/>
          </a:xfrm>
          <a:prstGeom prst="rect">
            <a:avLst/>
          </a:prstGeom>
        </p:spPr>
      </p:pic>
      <p:pic>
        <p:nvPicPr>
          <p:cNvPr id="5" name=""/>
          <p:cNvPicPr>
            <a:picLocks noChangeAspect="1"/>
          </p:cNvPicPr>
          <p:nvPr/>
        </p:nvPicPr>
        <p:blipFill>
          <a:blip r:embed="rPictId3"/>
          <a:stretch>
            <a:fillRect/>
          </a:stretch>
        </p:blipFill>
        <p:spPr>
          <a:xfrm>
            <a:off x="7162800" y="4373880"/>
            <a:ext cx="3517392" cy="1606296"/>
          </a:xfrm>
          <a:prstGeom prst="rect">
            <a:avLst/>
          </a:prstGeom>
        </p:spPr>
      </p:pic>
      <p:sp>
        <p:nvSpPr>
          <p:cNvPr id="6" name=""/>
          <p:cNvSpPr/>
          <p:nvPr/>
        </p:nvSpPr>
        <p:spPr>
          <a:xfrm>
            <a:off x="1283208" y="1417320"/>
            <a:ext cx="6565392" cy="2511552"/>
          </a:xfrm>
          <a:prstGeom prst="rect">
            <a:avLst/>
          </a:prstGeom>
          <a:solidFill>
            <a:srgbClr val="FFFFFF"/>
          </a:solidFill>
        </p:spPr>
        <p:txBody>
          <a:bodyPr lIns="0" tIns="0" rIns="0" bIns="0">
            <a:noAutofit/>
          </a:bodyPr>
          <a:p>
            <a:pPr indent="0">
              <a:spcAft>
                <a:spcPts val="350"/>
              </a:spcAft>
            </a:pPr>
            <a:r>
              <a:rPr lang="zh-TW" sz="3200">
                <a:solidFill>
                  <a:srgbClr val="191B0E"/>
                </a:solidFill>
                <a:latin typeface="MingLiU"/>
                <a:ea typeface="MingLiU"/>
              </a:rPr>
              <a:t>集成测试策略</a:t>
            </a:r>
            <a:r>
              <a:rPr lang="zh-TW" sz="3300">
                <a:solidFill>
                  <a:srgbClr val="191B0E"/>
                </a:solidFill>
                <a:latin typeface="Arial"/>
                <a:ea typeface="Arial"/>
              </a:rPr>
              <a:t>■</a:t>
            </a:r>
            <a:r>
              <a:rPr lang="zh-TW" sz="3200">
                <a:solidFill>
                  <a:srgbClr val="191B0E"/>
                </a:solidFill>
                <a:latin typeface="MingLiU"/>
                <a:ea typeface="MingLiU"/>
              </a:rPr>
              <a:t>三明治集成</a:t>
            </a:r>
          </a:p>
          <a:p>
            <a:pPr indent="0">
              <a:lnSpc>
                <a:spcPts val="1632"/>
              </a:lnSpc>
            </a:pPr>
            <a:r>
              <a:rPr lang="en-US" sz="1600">
                <a:solidFill>
                  <a:srgbClr val="191B0E"/>
                </a:solidFill>
                <a:latin typeface="Arial"/>
              </a:rPr>
              <a:t>■</a:t>
            </a:r>
            <a:r>
              <a:rPr lang="zh-TW" sz="1500">
                <a:solidFill>
                  <a:srgbClr val="191B0E"/>
                </a:solidFill>
                <a:latin typeface="MingLiU"/>
                <a:ea typeface="MingLiU"/>
              </a:rPr>
              <a:t>三明治集成</a:t>
            </a:r>
          </a:p>
          <a:p>
            <a:pPr marL="738700" indent="-317500">
              <a:lnSpc>
                <a:spcPts val="1632"/>
              </a:lnSpc>
            </a:pPr>
            <a:r>
              <a:rPr lang="zh-TW" sz="1600">
                <a:solidFill>
                  <a:srgbClr val="191B0E"/>
                </a:solidFill>
                <a:latin typeface="Arial"/>
                <a:ea typeface="Arial"/>
              </a:rPr>
              <a:t>- </a:t>
            </a:r>
            <a:r>
              <a:rPr lang="zh-TW" i="1" sz="1500">
                <a:solidFill>
                  <a:srgbClr val="191B0E"/>
                </a:solidFill>
                <a:latin typeface="MingLiU"/>
                <a:ea typeface="MingLiU"/>
              </a:rPr>
              <a:t>混合增量式测试策略,综合了自顶向下和自底向上两种集成方 法的优点</a:t>
            </a:r>
          </a:p>
          <a:p>
            <a:pPr indent="457200">
              <a:lnSpc>
                <a:spcPts val="1632"/>
              </a:lnSpc>
            </a:pPr>
            <a:r>
              <a:rPr lang="zh-TW" sz="1600">
                <a:solidFill>
                  <a:srgbClr val="191B0E"/>
                </a:solidFill>
                <a:latin typeface="Arial"/>
                <a:ea typeface="Arial"/>
              </a:rPr>
              <a:t>- </a:t>
            </a:r>
            <a:r>
              <a:rPr lang="zh-TW" i="1" sz="1500">
                <a:solidFill>
                  <a:srgbClr val="191B0E"/>
                </a:solidFill>
                <a:latin typeface="MingLiU"/>
                <a:ea typeface="MingLiU"/>
              </a:rPr>
              <a:t>桩模块和驱动模块的开发工作都比较小</a:t>
            </a:r>
          </a:p>
          <a:p>
            <a:pPr indent="457200">
              <a:lnSpc>
                <a:spcPts val="1632"/>
              </a:lnSpc>
              <a:spcAft>
                <a:spcPts val="350"/>
              </a:spcAft>
            </a:pPr>
            <a:r>
              <a:rPr lang="zh-TW" i="1" sz="1600">
                <a:solidFill>
                  <a:srgbClr val="191B0E"/>
                </a:solidFill>
                <a:latin typeface="Arial"/>
                <a:ea typeface="Arial"/>
              </a:rPr>
              <a:t>- </a:t>
            </a:r>
            <a:r>
              <a:rPr lang="zh-TW" i="1" sz="1500">
                <a:solidFill>
                  <a:srgbClr val="191B0E"/>
                </a:solidFill>
                <a:latin typeface="MingLiU"/>
                <a:ea typeface="MingLiU"/>
              </a:rPr>
              <a:t>代价：一定程度上增加了定位缺陷的难度</a:t>
            </a:r>
          </a:p>
          <a:p>
            <a:pPr indent="0">
              <a:lnSpc>
                <a:spcPts val="1632"/>
              </a:lnSpc>
            </a:pPr>
            <a:r>
              <a:rPr lang="en-US" i="1" sz="1600">
                <a:solidFill>
                  <a:srgbClr val="191B0E"/>
                </a:solidFill>
                <a:latin typeface="Arial"/>
              </a:rPr>
              <a:t>■</a:t>
            </a:r>
            <a:r>
              <a:rPr lang="en-US" sz="1500">
                <a:solidFill>
                  <a:srgbClr val="191B0E"/>
                </a:solidFill>
                <a:latin typeface="MingLiU"/>
              </a:rPr>
              <a:t> </a:t>
            </a:r>
            <a:r>
              <a:rPr lang="zh-TW" sz="1500">
                <a:solidFill>
                  <a:srgbClr val="191B0E"/>
                </a:solidFill>
                <a:latin typeface="MingLiU"/>
                <a:ea typeface="MingLiU"/>
              </a:rPr>
              <a:t>三明治集成测试的过程</a:t>
            </a:r>
          </a:p>
          <a:p>
            <a:pPr indent="457200">
              <a:lnSpc>
                <a:spcPts val="1632"/>
              </a:lnSpc>
            </a:pPr>
            <a:r>
              <a:rPr lang="zh-TW" sz="1600">
                <a:solidFill>
                  <a:srgbClr val="191B0E"/>
                </a:solidFill>
                <a:latin typeface="Arial"/>
                <a:ea typeface="Arial"/>
              </a:rPr>
              <a:t>- </a:t>
            </a:r>
            <a:r>
              <a:rPr lang="zh-TW" i="1" sz="1500">
                <a:solidFill>
                  <a:srgbClr val="191B0E"/>
                </a:solidFill>
                <a:latin typeface="MingLiU"/>
                <a:ea typeface="MingLiU"/>
              </a:rPr>
              <a:t>确定以哪一层为界来进行集成,如图的</a:t>
            </a:r>
            <a:r>
              <a:rPr lang="en-US" i="1" sz="1600">
                <a:solidFill>
                  <a:srgbClr val="191B0E"/>
                </a:solidFill>
                <a:latin typeface="Times New Roman"/>
              </a:rPr>
              <a:t>B</a:t>
            </a:r>
            <a:r>
              <a:rPr lang="zh-TW" i="1" sz="1500">
                <a:solidFill>
                  <a:srgbClr val="191B0E"/>
                </a:solidFill>
                <a:latin typeface="MingLiU"/>
                <a:ea typeface="MingLiU"/>
              </a:rPr>
              <a:t>模块</a:t>
            </a:r>
          </a:p>
        </p:txBody>
      </p:sp>
      <p:sp>
        <p:nvSpPr>
          <p:cNvPr id="7" name=""/>
          <p:cNvSpPr/>
          <p:nvPr/>
        </p:nvSpPr>
        <p:spPr>
          <a:xfrm>
            <a:off x="1283208" y="5266944"/>
            <a:ext cx="134112" cy="134112"/>
          </a:xfrm>
          <a:prstGeom prst="rect">
            <a:avLst/>
          </a:prstGeom>
          <a:solidFill>
            <a:srgbClr val="FFFFFF"/>
          </a:solidFill>
        </p:spPr>
        <p:txBody>
          <a:bodyPr lIns="0" tIns="0" rIns="0" bIns="0" wrap="none">
            <a:noAutofit/>
          </a:bodyPr>
          <a:p>
            <a:pPr algn="just" indent="0"/>
            <a:r>
              <a:rPr lang="zh-TW" sz="1600">
                <a:solidFill>
                  <a:srgbClr val="191B0E"/>
                </a:solidFill>
                <a:latin typeface="Arial"/>
                <a:ea typeface="Arial"/>
              </a:rPr>
              <a:t>■</a:t>
            </a:r>
          </a:p>
        </p:txBody>
      </p:sp>
      <p:sp>
        <p:nvSpPr>
          <p:cNvPr id="8" name=""/>
          <p:cNvSpPr/>
          <p:nvPr/>
        </p:nvSpPr>
        <p:spPr>
          <a:xfrm>
            <a:off x="1752600" y="3983736"/>
            <a:ext cx="5568696" cy="234696"/>
          </a:xfrm>
          <a:prstGeom prst="rect">
            <a:avLst/>
          </a:prstGeom>
          <a:solidFill>
            <a:srgbClr val="FFFFFF"/>
          </a:solidFill>
        </p:spPr>
        <p:txBody>
          <a:bodyPr lIns="0" tIns="0" rIns="0" bIns="0" wrap="none">
            <a:noAutofit/>
          </a:bodyPr>
          <a:p>
            <a:pPr indent="457200"/>
            <a:r>
              <a:rPr lang="zh-TW" sz="1600">
                <a:solidFill>
                  <a:srgbClr val="191B0E"/>
                </a:solidFill>
                <a:latin typeface="Arial"/>
                <a:ea typeface="Arial"/>
              </a:rPr>
              <a:t>- </a:t>
            </a:r>
            <a:r>
              <a:rPr lang="zh-TW" i="1" sz="1500">
                <a:solidFill>
                  <a:srgbClr val="191B0E"/>
                </a:solidFill>
                <a:latin typeface="MingLiU"/>
                <a:ea typeface="MingLiU"/>
              </a:rPr>
              <a:t>对模块</a:t>
            </a:r>
            <a:r>
              <a:rPr lang="en-US" i="1" sz="1600">
                <a:solidFill>
                  <a:srgbClr val="191B0E"/>
                </a:solidFill>
                <a:latin typeface="Times New Roman"/>
              </a:rPr>
              <a:t>B</a:t>
            </a:r>
            <a:r>
              <a:rPr lang="zh-TW" i="1" sz="1500">
                <a:solidFill>
                  <a:srgbClr val="191B0E"/>
                </a:solidFill>
                <a:latin typeface="MingLiU"/>
                <a:ea typeface="MingLiU"/>
              </a:rPr>
              <a:t>及其所在层下面的各层使用自底向上的集成策略</a:t>
            </a:r>
          </a:p>
        </p:txBody>
      </p:sp>
      <p:sp>
        <p:nvSpPr>
          <p:cNvPr id="9" name=""/>
          <p:cNvSpPr/>
          <p:nvPr/>
        </p:nvSpPr>
        <p:spPr>
          <a:xfrm>
            <a:off x="9165336" y="4026408"/>
            <a:ext cx="905256" cy="201168"/>
          </a:xfrm>
          <a:prstGeom prst="rect">
            <a:avLst/>
          </a:prstGeom>
          <a:solidFill>
            <a:srgbClr val="FFFFFF"/>
          </a:solidFill>
        </p:spPr>
        <p:txBody>
          <a:bodyPr lIns="0" tIns="0" rIns="0" bIns="0" wrap="none">
            <a:noAutofit/>
          </a:bodyPr>
          <a:p>
            <a:pPr algn="r" indent="0"/>
            <a:r>
              <a:rPr lang="zh-TW" sz="1400">
                <a:latin typeface="SimHei"/>
                <a:ea typeface="SimHei"/>
              </a:rPr>
              <a:t>程序结构图</a:t>
            </a:r>
          </a:p>
        </p:txBody>
      </p:sp>
      <p:sp>
        <p:nvSpPr>
          <p:cNvPr id="11" name=""/>
          <p:cNvSpPr/>
          <p:nvPr/>
        </p:nvSpPr>
        <p:spPr>
          <a:xfrm>
            <a:off x="1612392" y="4276344"/>
            <a:ext cx="5269992" cy="1130808"/>
          </a:xfrm>
          <a:prstGeom prst="rect">
            <a:avLst/>
          </a:prstGeom>
          <a:solidFill>
            <a:srgbClr val="FFFFFF"/>
          </a:solidFill>
        </p:spPr>
        <p:txBody>
          <a:bodyPr lIns="0" tIns="0" rIns="0" bIns="0">
            <a:noAutofit/>
          </a:bodyPr>
          <a:p>
            <a:pPr indent="457200">
              <a:lnSpc>
                <a:spcPts val="1608"/>
              </a:lnSpc>
            </a:pPr>
            <a:r>
              <a:rPr lang="zh-TW" sz="1600">
                <a:solidFill>
                  <a:srgbClr val="191B0E"/>
                </a:solidFill>
                <a:latin typeface="Arial"/>
                <a:ea typeface="Arial"/>
              </a:rPr>
              <a:t>- </a:t>
            </a:r>
            <a:r>
              <a:rPr lang="zh-TW" i="1" sz="1500">
                <a:solidFill>
                  <a:srgbClr val="191B0E"/>
                </a:solidFill>
                <a:latin typeface="MingLiU"/>
                <a:ea typeface="MingLiU"/>
              </a:rPr>
              <a:t>对模块</a:t>
            </a:r>
            <a:r>
              <a:rPr lang="en-US" i="1" sz="1600">
                <a:solidFill>
                  <a:srgbClr val="191B0E"/>
                </a:solidFill>
                <a:latin typeface="Times New Roman"/>
              </a:rPr>
              <a:t>B</a:t>
            </a:r>
            <a:r>
              <a:rPr lang="zh-TW" i="1" sz="1500">
                <a:solidFill>
                  <a:srgbClr val="191B0E"/>
                </a:solidFill>
                <a:latin typeface="MingLiU"/>
                <a:ea typeface="MingLiU"/>
              </a:rPr>
              <a:t>所在层上面的层次使用自顶向下的集成策略</a:t>
            </a:r>
          </a:p>
          <a:p>
            <a:pPr indent="457200">
              <a:lnSpc>
                <a:spcPts val="1608"/>
              </a:lnSpc>
            </a:pPr>
            <a:r>
              <a:rPr lang="zh-TW" i="1" sz="1600">
                <a:solidFill>
                  <a:srgbClr val="191B0E"/>
                </a:solidFill>
                <a:latin typeface="Arial"/>
                <a:ea typeface="Arial"/>
              </a:rPr>
              <a:t>- </a:t>
            </a:r>
            <a:r>
              <a:rPr lang="zh-TW" i="1" sz="1500">
                <a:solidFill>
                  <a:srgbClr val="191B0E"/>
                </a:solidFill>
                <a:latin typeface="MingLiU"/>
                <a:ea typeface="MingLiU"/>
              </a:rPr>
              <a:t>对模块</a:t>
            </a:r>
            <a:r>
              <a:rPr lang="en-US" i="1" sz="1600">
                <a:solidFill>
                  <a:srgbClr val="191B0E"/>
                </a:solidFill>
                <a:latin typeface="Times New Roman"/>
              </a:rPr>
              <a:t>B</a:t>
            </a:r>
            <a:r>
              <a:rPr lang="zh-TW" i="1" sz="1500">
                <a:solidFill>
                  <a:srgbClr val="191B0E"/>
                </a:solidFill>
                <a:latin typeface="MingLiU"/>
                <a:ea typeface="MingLiU"/>
              </a:rPr>
              <a:t>所在层各模块同相应的下层集成</a:t>
            </a:r>
          </a:p>
          <a:p>
            <a:pPr indent="457200">
              <a:lnSpc>
                <a:spcPts val="1608"/>
              </a:lnSpc>
              <a:spcAft>
                <a:spcPts val="350"/>
              </a:spcAft>
            </a:pPr>
            <a:r>
              <a:rPr lang="zh-TW" i="1" sz="1600">
                <a:solidFill>
                  <a:srgbClr val="191B0E"/>
                </a:solidFill>
                <a:latin typeface="Arial"/>
                <a:ea typeface="Arial"/>
              </a:rPr>
              <a:t>- </a:t>
            </a:r>
            <a:r>
              <a:rPr lang="zh-TW" i="1" sz="1500">
                <a:solidFill>
                  <a:srgbClr val="191B0E"/>
                </a:solidFill>
                <a:latin typeface="MingLiU"/>
                <a:ea typeface="MingLiU"/>
              </a:rPr>
              <a:t>对系统进行整体测试</a:t>
            </a:r>
          </a:p>
          <a:p>
            <a:pPr indent="330200">
              <a:lnSpc>
                <a:spcPts val="1608"/>
              </a:lnSpc>
            </a:pPr>
            <a:r>
              <a:rPr lang="zh-TW" sz="1500">
                <a:solidFill>
                  <a:srgbClr val="191B0E"/>
                </a:solidFill>
                <a:latin typeface="MingLiU"/>
                <a:ea typeface="MingLiU"/>
              </a:rPr>
              <a:t>优点：</a:t>
            </a:r>
          </a:p>
        </p:txBody>
      </p:sp>
      <p:sp>
        <p:nvSpPr>
          <p:cNvPr id="12" name=""/>
          <p:cNvSpPr/>
          <p:nvPr/>
        </p:nvSpPr>
        <p:spPr>
          <a:xfrm>
            <a:off x="2121408" y="5407152"/>
            <a:ext cx="4623816" cy="298704"/>
          </a:xfrm>
          <a:prstGeom prst="rect">
            <a:avLst/>
          </a:prstGeom>
          <a:solidFill>
            <a:srgbClr val="FFFFFF"/>
          </a:solidFill>
        </p:spPr>
        <p:txBody>
          <a:bodyPr lIns="0" tIns="0" rIns="0" bIns="0" wrap="none">
            <a:noAutofit/>
          </a:bodyPr>
          <a:p>
            <a:pPr indent="0"/>
            <a:r>
              <a:rPr lang="zh-TW" i="1" sz="1500">
                <a:solidFill>
                  <a:srgbClr val="191B0E"/>
                </a:solidFill>
                <a:latin typeface="MingLiU"/>
                <a:ea typeface="MingLiU"/>
              </a:rPr>
              <a:t>将自顶向下和自底向上的集成方法有机地结合起来</a:t>
            </a:r>
          </a:p>
        </p:txBody>
      </p:sp>
      <p:sp>
        <p:nvSpPr>
          <p:cNvPr id="13" name=""/>
          <p:cNvSpPr/>
          <p:nvPr/>
        </p:nvSpPr>
        <p:spPr>
          <a:xfrm>
            <a:off x="2093976" y="5788152"/>
            <a:ext cx="6272784" cy="432816"/>
          </a:xfrm>
          <a:prstGeom prst="rect">
            <a:avLst/>
          </a:prstGeom>
          <a:solidFill>
            <a:srgbClr val="FFFFFF"/>
          </a:solidFill>
        </p:spPr>
        <p:txBody>
          <a:bodyPr lIns="0" tIns="0" rIns="0" bIns="0">
            <a:noAutofit/>
          </a:bodyPr>
          <a:p>
            <a:pPr indent="0">
              <a:lnSpc>
                <a:spcPts val="1608"/>
              </a:lnSpc>
            </a:pPr>
            <a:r>
              <a:rPr lang="zh-TW" i="1" sz="1500">
                <a:solidFill>
                  <a:srgbClr val="191B0E"/>
                </a:solidFill>
                <a:latin typeface="MingLiU"/>
                <a:ea typeface="MingLiU"/>
              </a:rPr>
              <a:t>不需要写桩程序因为在测试初自底向上集成已经验证了底层模</a:t>
            </a:r>
            <a:r>
              <a:rPr lang="zh-TW" i="1" sz="1500">
                <a:latin typeface="MingLiU"/>
                <a:ea typeface="MingLiU"/>
              </a:rPr>
              <a:t>(</a:t>
            </a:r>
            <a:r>
              <a:rPr lang="zh-CN" sz="1500">
                <a:latin typeface="MingLiU"/>
                <a:ea typeface="MingLiU"/>
              </a:rPr>
              <a:t>鳖' </a:t>
            </a:r>
            <a:r>
              <a:rPr lang="zh-TW" i="1" sz="1500">
                <a:solidFill>
                  <a:srgbClr val="191B0E"/>
                </a:solidFill>
                <a:latin typeface="MingLiU"/>
                <a:ea typeface="MingLiU"/>
              </a:rPr>
              <a:t>块的正确性</a:t>
            </a:r>
          </a:p>
        </p:txBody>
      </p:sp>
      <p:sp>
        <p:nvSpPr>
          <p:cNvPr id="14" name=""/>
          <p:cNvSpPr/>
          <p:nvPr/>
        </p:nvSpPr>
        <p:spPr>
          <a:xfrm>
            <a:off x="7226808" y="4846320"/>
            <a:ext cx="249936" cy="140208"/>
          </a:xfrm>
          <a:prstGeom prst="rect">
            <a:avLst/>
          </a:prstGeom>
          <a:solidFill>
            <a:srgbClr val="FFFFFF"/>
          </a:solidFill>
        </p:spPr>
        <p:txBody>
          <a:bodyPr lIns="0" tIns="0" rIns="0" bIns="0" wrap="none">
            <a:noAutofit/>
          </a:bodyPr>
          <a:p>
            <a:pPr indent="0"/>
            <a:r>
              <a:rPr lang="zh-TW" sz="850">
                <a:latin typeface="MingLiU"/>
                <a:ea typeface="MingLiU"/>
              </a:rPr>
              <a:t>测试</a:t>
            </a:r>
          </a:p>
        </p:txBody>
      </p:sp>
      <p:sp>
        <p:nvSpPr>
          <p:cNvPr id="15" name=""/>
          <p:cNvSpPr/>
          <p:nvPr/>
        </p:nvSpPr>
        <p:spPr>
          <a:xfrm>
            <a:off x="7620000" y="5269992"/>
            <a:ext cx="249936" cy="140208"/>
          </a:xfrm>
          <a:prstGeom prst="rect">
            <a:avLst/>
          </a:prstGeom>
          <a:solidFill>
            <a:srgbClr val="FFFFFF"/>
          </a:solidFill>
        </p:spPr>
        <p:txBody>
          <a:bodyPr lIns="0" tIns="0" rIns="0" bIns="0" wrap="none">
            <a:noAutofit/>
          </a:bodyPr>
          <a:p>
            <a:pPr indent="0"/>
            <a:r>
              <a:rPr lang="zh-TW" sz="850">
                <a:latin typeface="MingLiU"/>
                <a:ea typeface="MingLiU"/>
              </a:rPr>
              <a:t>测试</a:t>
            </a:r>
          </a:p>
        </p:txBody>
      </p:sp>
      <p:sp>
        <p:nvSpPr>
          <p:cNvPr id="16" name=""/>
          <p:cNvSpPr/>
          <p:nvPr/>
        </p:nvSpPr>
        <p:spPr>
          <a:xfrm>
            <a:off x="8750808" y="4520184"/>
            <a:ext cx="246888" cy="140208"/>
          </a:xfrm>
          <a:prstGeom prst="rect">
            <a:avLst/>
          </a:prstGeom>
          <a:solidFill>
            <a:srgbClr val="FFFFFF"/>
          </a:solidFill>
        </p:spPr>
        <p:txBody>
          <a:bodyPr lIns="0" tIns="0" rIns="0" bIns="0" wrap="none">
            <a:noAutofit/>
          </a:bodyPr>
          <a:p>
            <a:pPr indent="0"/>
            <a:r>
              <a:rPr lang="zh-TW" sz="850">
                <a:latin typeface="MingLiU"/>
                <a:ea typeface="MingLiU"/>
              </a:rPr>
              <a:t>测试</a:t>
            </a:r>
          </a:p>
        </p:txBody>
      </p:sp>
      <p:sp>
        <p:nvSpPr>
          <p:cNvPr id="17" name=""/>
          <p:cNvSpPr/>
          <p:nvPr/>
        </p:nvSpPr>
        <p:spPr>
          <a:xfrm>
            <a:off x="8686800" y="4629912"/>
            <a:ext cx="371856" cy="128016"/>
          </a:xfrm>
          <a:prstGeom prst="rect">
            <a:avLst/>
          </a:prstGeom>
          <a:solidFill>
            <a:srgbClr val="FFFFFF"/>
          </a:solidFill>
        </p:spPr>
        <p:txBody>
          <a:bodyPr lIns="0" tIns="0" rIns="0" bIns="0" wrap="none">
            <a:noAutofit/>
          </a:bodyPr>
          <a:p>
            <a:pPr algn="ctr" indent="0"/>
            <a:r>
              <a:rPr lang="en-US" sz="850">
                <a:latin typeface="Times New Roman"/>
              </a:rPr>
              <a:t>(B</a:t>
            </a:r>
            <a:r>
              <a:rPr lang="en-US" sz="850">
                <a:latin typeface="MingLiU"/>
              </a:rPr>
              <a:t>、</a:t>
            </a:r>
            <a:r>
              <a:rPr lang="en-US" sz="850">
                <a:latin typeface="Times New Roman"/>
              </a:rPr>
              <a:t>E</a:t>
            </a:r>
            <a:r>
              <a:rPr lang="en-US" sz="850">
                <a:latin typeface="MingLiU"/>
              </a:rPr>
              <a:t>、</a:t>
            </a:r>
          </a:p>
        </p:txBody>
      </p:sp>
      <p:sp>
        <p:nvSpPr>
          <p:cNvPr id="18" name=""/>
          <p:cNvSpPr/>
          <p:nvPr/>
        </p:nvSpPr>
        <p:spPr>
          <a:xfrm>
            <a:off x="8769096" y="4736592"/>
            <a:ext cx="140208" cy="128016"/>
          </a:xfrm>
          <a:prstGeom prst="rect">
            <a:avLst/>
          </a:prstGeom>
          <a:solidFill>
            <a:srgbClr val="FFFFFF"/>
          </a:solidFill>
        </p:spPr>
        <p:txBody>
          <a:bodyPr lIns="0" tIns="0" rIns="0" bIns="0" wrap="none">
            <a:noAutofit/>
          </a:bodyPr>
          <a:p>
            <a:pPr algn="r" indent="0"/>
            <a:r>
              <a:rPr lang="en-US" sz="850">
                <a:latin typeface="Times New Roman"/>
              </a:rPr>
              <a:t>F</a:t>
            </a:r>
            <a:r>
              <a:rPr lang="en-US" sz="850">
                <a:latin typeface="MingLiU"/>
              </a:rPr>
              <a:t>)</a:t>
            </a:r>
          </a:p>
        </p:txBody>
      </p:sp>
      <p:sp>
        <p:nvSpPr>
          <p:cNvPr id="19" name=""/>
          <p:cNvSpPr/>
          <p:nvPr/>
        </p:nvSpPr>
        <p:spPr>
          <a:xfrm>
            <a:off x="10049256" y="4855464"/>
            <a:ext cx="246888" cy="140208"/>
          </a:xfrm>
          <a:prstGeom prst="rect">
            <a:avLst/>
          </a:prstGeom>
          <a:solidFill>
            <a:srgbClr val="FFFFFF"/>
          </a:solidFill>
        </p:spPr>
        <p:txBody>
          <a:bodyPr lIns="0" tIns="0" rIns="0" bIns="0" wrap="none">
            <a:noAutofit/>
          </a:bodyPr>
          <a:p>
            <a:pPr algn="ctr" indent="0"/>
            <a:r>
              <a:rPr lang="zh-TW" sz="850">
                <a:latin typeface="MingLiU"/>
                <a:ea typeface="MingLiU"/>
              </a:rPr>
              <a:t>测试</a:t>
            </a:r>
          </a:p>
        </p:txBody>
      </p:sp>
      <p:sp>
        <p:nvSpPr>
          <p:cNvPr id="20" name=""/>
          <p:cNvSpPr/>
          <p:nvPr/>
        </p:nvSpPr>
        <p:spPr>
          <a:xfrm>
            <a:off x="9942576" y="4965192"/>
            <a:ext cx="524256" cy="128016"/>
          </a:xfrm>
          <a:prstGeom prst="rect">
            <a:avLst/>
          </a:prstGeom>
          <a:solidFill>
            <a:srgbClr val="FFFFFF"/>
          </a:solidFill>
        </p:spPr>
        <p:txBody>
          <a:bodyPr lIns="0" tIns="0" rIns="0" bIns="0" wrap="none">
            <a:noAutofit/>
          </a:bodyPr>
          <a:p>
            <a:pPr algn="r" indent="0"/>
            <a:r>
              <a:rPr lang="en-US" sz="850">
                <a:latin typeface="Times New Roman"/>
              </a:rPr>
              <a:t>(A</a:t>
            </a:r>
            <a:r>
              <a:rPr lang="en-US" sz="850">
                <a:latin typeface="MingLiU"/>
              </a:rPr>
              <a:t>、</a:t>
            </a:r>
            <a:r>
              <a:rPr lang="en-US" sz="850">
                <a:latin typeface="Times New Roman"/>
              </a:rPr>
              <a:t>B</a:t>
            </a:r>
            <a:r>
              <a:rPr lang="en-US" sz="850">
                <a:latin typeface="MingLiU"/>
              </a:rPr>
              <a:t>、</a:t>
            </a:r>
            <a:r>
              <a:rPr lang="en-US" sz="850">
                <a:latin typeface="Times New Roman"/>
              </a:rPr>
              <a:t>C</a:t>
            </a:r>
          </a:p>
        </p:txBody>
      </p:sp>
      <p:sp>
        <p:nvSpPr>
          <p:cNvPr id="21" name=""/>
          <p:cNvSpPr/>
          <p:nvPr/>
        </p:nvSpPr>
        <p:spPr>
          <a:xfrm>
            <a:off x="9841992" y="5071872"/>
            <a:ext cx="701040" cy="128016"/>
          </a:xfrm>
          <a:prstGeom prst="rect">
            <a:avLst/>
          </a:prstGeom>
          <a:solidFill>
            <a:srgbClr val="FFFFFF"/>
          </a:solidFill>
        </p:spPr>
        <p:txBody>
          <a:bodyPr lIns="0" tIns="0" rIns="0" bIns="0" wrap="none">
            <a:noAutofit/>
          </a:bodyPr>
          <a:p>
            <a:pPr algn="r" indent="0"/>
            <a:r>
              <a:rPr lang="en-US" sz="850">
                <a:latin typeface="Times New Roman"/>
              </a:rPr>
              <a:t>D</a:t>
            </a:r>
            <a:r>
              <a:rPr lang="en-US" sz="850">
                <a:latin typeface="MingLiU"/>
              </a:rPr>
              <a:t>、</a:t>
            </a:r>
            <a:r>
              <a:rPr lang="en-US" sz="850">
                <a:latin typeface="Times New Roman"/>
              </a:rPr>
              <a:t>E</a:t>
            </a:r>
            <a:r>
              <a:rPr lang="en-US" sz="850">
                <a:latin typeface="MingLiU"/>
              </a:rPr>
              <a:t>、</a:t>
            </a:r>
            <a:r>
              <a:rPr lang="en-US" sz="850">
                <a:latin typeface="Times New Roman"/>
              </a:rPr>
              <a:t>F</a:t>
            </a:r>
            <a:r>
              <a:rPr lang="en-US" sz="850">
                <a:latin typeface="MingLiU"/>
              </a:rPr>
              <a:t>、</a:t>
            </a:r>
            <a:r>
              <a:rPr lang="en-US" sz="850">
                <a:latin typeface="Times New Roman"/>
              </a:rPr>
              <a:t>G</a:t>
            </a:r>
            <a:r>
              <a:rPr lang="en-US" sz="850">
                <a:latin typeface="MingLiU"/>
              </a:rPr>
              <a:t>)</a:t>
            </a:r>
          </a:p>
        </p:txBody>
      </p:sp>
      <p:sp>
        <p:nvSpPr>
          <p:cNvPr id="22" name=""/>
          <p:cNvSpPr/>
          <p:nvPr/>
        </p:nvSpPr>
        <p:spPr>
          <a:xfrm>
            <a:off x="1283208" y="6348984"/>
            <a:ext cx="8147304" cy="231648"/>
          </a:xfrm>
          <a:prstGeom prst="rect">
            <a:avLst/>
          </a:prstGeom>
          <a:solidFill>
            <a:srgbClr val="FFFFFF"/>
          </a:solidFill>
        </p:spPr>
        <p:txBody>
          <a:bodyPr lIns="0" tIns="0" rIns="0" bIns="0" wrap="none">
            <a:noAutofit/>
          </a:bodyPr>
          <a:p>
            <a:pPr indent="0"/>
            <a:r>
              <a:rPr lang="en-US" sz="1600">
                <a:solidFill>
                  <a:srgbClr val="191B0E"/>
                </a:solidFill>
                <a:latin typeface="Arial"/>
              </a:rPr>
              <a:t>■</a:t>
            </a:r>
            <a:r>
              <a:rPr lang="zh-TW" sz="1500">
                <a:solidFill>
                  <a:srgbClr val="191B0E"/>
                </a:solidFill>
                <a:latin typeface="MingLiU"/>
                <a:ea typeface="MingLiU"/>
              </a:rPr>
              <a:t>主要缺点：在真正集成之前每一个独立的模块没有完全测试过       </a:t>
            </a:r>
            <a:r>
              <a:rPr lang="zh-TW" sz="1200">
                <a:latin typeface="SimHei"/>
                <a:ea typeface="SimHei"/>
              </a:rPr>
              <a:t>三明治集成</a:t>
            </a:r>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pic>
        <p:nvPicPr>
          <p:cNvPr id="3" name=""/>
          <p:cNvPicPr>
            <a:picLocks noChangeAspect="1"/>
          </p:cNvPicPr>
          <p:nvPr/>
        </p:nvPicPr>
        <p:blipFill>
          <a:blip r:embed="rPictId1"/>
          <a:stretch>
            <a:fillRect/>
          </a:stretch>
        </p:blipFill>
        <p:spPr>
          <a:xfrm>
            <a:off x="1996440" y="2959608"/>
            <a:ext cx="6949440" cy="2654808"/>
          </a:xfrm>
          <a:prstGeom prst="rect">
            <a:avLst/>
          </a:prstGeom>
        </p:spPr>
      </p:pic>
      <p:sp>
        <p:nvSpPr>
          <p:cNvPr id="4" name=""/>
          <p:cNvSpPr/>
          <p:nvPr/>
        </p:nvSpPr>
        <p:spPr>
          <a:xfrm>
            <a:off x="1325880" y="1417320"/>
            <a:ext cx="6309360" cy="441960"/>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集成测试策略</a:t>
            </a:r>
            <a:r>
              <a:rPr lang="zh-TW" sz="3300">
                <a:solidFill>
                  <a:srgbClr val="191B0E"/>
                </a:solidFill>
                <a:latin typeface="Arial"/>
                <a:ea typeface="Arial"/>
              </a:rPr>
              <a:t>■</a:t>
            </a:r>
            <a:r>
              <a:rPr lang="zh-TW" sz="3200">
                <a:solidFill>
                  <a:srgbClr val="191B0E"/>
                </a:solidFill>
                <a:latin typeface="MingLiU"/>
                <a:ea typeface="MingLiU"/>
              </a:rPr>
              <a:t>改进的三明治集成</a:t>
            </a:r>
          </a:p>
        </p:txBody>
      </p:sp>
      <p:sp>
        <p:nvSpPr>
          <p:cNvPr id="5" name=""/>
          <p:cNvSpPr/>
          <p:nvPr/>
        </p:nvSpPr>
        <p:spPr>
          <a:xfrm>
            <a:off x="1283208" y="1990344"/>
            <a:ext cx="8147304" cy="478536"/>
          </a:xfrm>
          <a:prstGeom prst="rect">
            <a:avLst/>
          </a:prstGeom>
          <a:solidFill>
            <a:srgbClr val="FFFFFF"/>
          </a:solidFill>
        </p:spPr>
        <p:txBody>
          <a:bodyPr lIns="0" tIns="0" rIns="0" bIns="0">
            <a:noAutofit/>
          </a:bodyPr>
          <a:p>
            <a:pPr marL="294200" indent="-330200">
              <a:lnSpc>
                <a:spcPts val="1968"/>
              </a:lnSpc>
            </a:pPr>
            <a:r>
              <a:rPr lang="en-US" sz="1600">
                <a:solidFill>
                  <a:srgbClr val="191B0E"/>
                </a:solidFill>
                <a:latin typeface="Arial"/>
              </a:rPr>
              <a:t>■</a:t>
            </a:r>
            <a:r>
              <a:rPr lang="zh-TW" sz="1500">
                <a:solidFill>
                  <a:srgbClr val="191B0E"/>
                </a:solidFill>
                <a:latin typeface="MingLiU"/>
                <a:ea typeface="MingLiU"/>
              </a:rPr>
              <a:t>不仅自两头向中间集成，而且保证每个模块得到单独的测试，使测试进行得比较 彻底</a:t>
            </a:r>
          </a:p>
        </p:txBody>
      </p:sp>
      <p:sp>
        <p:nvSpPr>
          <p:cNvPr id="6" name=""/>
          <p:cNvSpPr/>
          <p:nvPr/>
        </p:nvSpPr>
        <p:spPr>
          <a:xfrm>
            <a:off x="5303520" y="3669792"/>
            <a:ext cx="484632" cy="131064"/>
          </a:xfrm>
          <a:prstGeom prst="rect">
            <a:avLst/>
          </a:prstGeom>
          <a:solidFill>
            <a:srgbClr val="FFFFFF"/>
          </a:solidFill>
        </p:spPr>
        <p:txBody>
          <a:bodyPr lIns="0" tIns="0" rIns="0" bIns="0" wrap="none">
            <a:noAutofit/>
          </a:bodyPr>
          <a:p>
            <a:pPr algn="ctr" indent="0"/>
            <a:r>
              <a:rPr lang="en-US" b="1" sz="1000">
                <a:solidFill>
                  <a:srgbClr val="191B0E"/>
                </a:solidFill>
                <a:latin typeface="Arial"/>
              </a:rPr>
              <a:t>Test</a:t>
            </a:r>
          </a:p>
        </p:txBody>
      </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417320"/>
            <a:ext cx="5050536" cy="2237232"/>
          </a:xfrm>
          <a:prstGeom prst="rect">
            <a:avLst/>
          </a:prstGeom>
          <a:solidFill>
            <a:srgbClr val="FFFFFF"/>
          </a:solidFill>
        </p:spPr>
        <p:txBody>
          <a:bodyPr lIns="0" tIns="0" rIns="0" bIns="0">
            <a:noAutofit/>
          </a:bodyPr>
          <a:p>
            <a:pPr indent="0">
              <a:spcAft>
                <a:spcPts val="350"/>
              </a:spcAft>
            </a:pPr>
            <a:r>
              <a:rPr lang="zh-TW" sz="3200">
                <a:solidFill>
                  <a:srgbClr val="191B0E"/>
                </a:solidFill>
                <a:latin typeface="MingLiU"/>
                <a:ea typeface="MingLiU"/>
              </a:rPr>
              <a:t>集成测试用例设计</a:t>
            </a:r>
          </a:p>
          <a:p>
            <a:pPr indent="0">
              <a:spcAft>
                <a:spcPts val="140"/>
              </a:spcAft>
            </a:pPr>
            <a:r>
              <a:rPr lang="en-US" sz="1600">
                <a:solidFill>
                  <a:srgbClr val="191B0E"/>
                </a:solidFill>
                <a:latin typeface="Arial"/>
              </a:rPr>
              <a:t>■</a:t>
            </a:r>
            <a:r>
              <a:rPr lang="zh-TW" sz="1500">
                <a:solidFill>
                  <a:srgbClr val="191B0E"/>
                </a:solidFill>
                <a:latin typeface="MingLiU"/>
                <a:ea typeface="MingLiU"/>
              </a:rPr>
              <a:t>为系统运行设计用例</a:t>
            </a:r>
          </a:p>
          <a:p>
            <a:pPr indent="457200">
              <a:spcAft>
                <a:spcPts val="140"/>
              </a:spcAft>
            </a:pPr>
            <a:r>
              <a:rPr lang="zh-TW" sz="1600">
                <a:solidFill>
                  <a:srgbClr val="191B0E"/>
                </a:solidFill>
                <a:latin typeface="Arial"/>
                <a:ea typeface="Arial"/>
              </a:rPr>
              <a:t>-</a:t>
            </a:r>
            <a:r>
              <a:rPr lang="zh-TW" i="1" sz="1600">
                <a:solidFill>
                  <a:srgbClr val="191B0E"/>
                </a:solidFill>
                <a:latin typeface="MingLiU"/>
                <a:ea typeface="MingLiU"/>
              </a:rPr>
              <a:t>目的：达到合适的功能覆盖率和接口覆盖率</a:t>
            </a:r>
          </a:p>
          <a:p>
            <a:pPr indent="457200">
              <a:spcAft>
                <a:spcPts val="140"/>
              </a:spcAft>
            </a:pPr>
            <a:r>
              <a:rPr lang="zh-TW" i="1" sz="1600">
                <a:solidFill>
                  <a:srgbClr val="191B0E"/>
                </a:solidFill>
                <a:latin typeface="Arial"/>
                <a:ea typeface="Arial"/>
              </a:rPr>
              <a:t>- </a:t>
            </a:r>
            <a:r>
              <a:rPr lang="zh-TW" i="1" sz="1600">
                <a:solidFill>
                  <a:srgbClr val="191B0E"/>
                </a:solidFill>
                <a:latin typeface="MingLiU"/>
                <a:ea typeface="MingLiU"/>
              </a:rPr>
              <a:t>可使用的主要测试分析技术</a:t>
            </a:r>
          </a:p>
          <a:p>
            <a:pPr marL="827600" indent="0">
              <a:spcAft>
                <a:spcPts val="140"/>
              </a:spcAft>
            </a:pPr>
            <a:r>
              <a:rPr lang="en-US" i="1" sz="1400">
                <a:solidFill>
                  <a:srgbClr val="191B0E"/>
                </a:solidFill>
                <a:latin typeface="MingLiU"/>
              </a:rPr>
              <a:t>■</a:t>
            </a:r>
            <a:r>
              <a:rPr lang="en-US" sz="1400">
                <a:solidFill>
                  <a:srgbClr val="191B0E"/>
                </a:solidFill>
                <a:latin typeface="MingLiU"/>
              </a:rPr>
              <a:t> </a:t>
            </a:r>
            <a:r>
              <a:rPr lang="zh-TW" sz="1400">
                <a:solidFill>
                  <a:srgbClr val="191B0E"/>
                </a:solidFill>
                <a:latin typeface="MingLiU"/>
                <a:ea typeface="MingLiU"/>
              </a:rPr>
              <a:t>等价类划分</a:t>
            </a:r>
          </a:p>
          <a:p>
            <a:pPr marL="827600" indent="0">
              <a:spcAft>
                <a:spcPts val="140"/>
              </a:spcAft>
            </a:pPr>
            <a:r>
              <a:rPr lang="en-US" sz="1400">
                <a:solidFill>
                  <a:srgbClr val="191B0E"/>
                </a:solidFill>
                <a:latin typeface="Arial"/>
              </a:rPr>
              <a:t>■ </a:t>
            </a:r>
            <a:r>
              <a:rPr lang="zh-TW" sz="1400">
                <a:solidFill>
                  <a:srgbClr val="191B0E"/>
                </a:solidFill>
                <a:latin typeface="MingLiU"/>
                <a:ea typeface="MingLiU"/>
              </a:rPr>
              <a:t>边界值分析</a:t>
            </a:r>
          </a:p>
          <a:p>
            <a:pPr marL="827600" indent="0"/>
            <a:r>
              <a:rPr lang="en-US" sz="1400">
                <a:solidFill>
                  <a:srgbClr val="191B0E"/>
                </a:solidFill>
                <a:latin typeface="Arial"/>
              </a:rPr>
              <a:t>■ </a:t>
            </a:r>
            <a:r>
              <a:rPr lang="zh-TW" sz="1400">
                <a:solidFill>
                  <a:srgbClr val="191B0E"/>
                </a:solidFill>
                <a:latin typeface="MingLiU"/>
                <a:ea typeface="MingLiU"/>
              </a:rPr>
              <a:t>基于决策表的测试</a:t>
            </a:r>
          </a:p>
        </p:txBody>
      </p:sp>
      <p:sp>
        <p:nvSpPr>
          <p:cNvPr id="4" name=""/>
          <p:cNvSpPr/>
          <p:nvPr/>
        </p:nvSpPr>
        <p:spPr>
          <a:xfrm>
            <a:off x="1283208" y="3773424"/>
            <a:ext cx="2767584" cy="237744"/>
          </a:xfrm>
          <a:prstGeom prst="rect">
            <a:avLst/>
          </a:prstGeom>
          <a:solidFill>
            <a:srgbClr val="FFFFFF"/>
          </a:solidFill>
        </p:spPr>
        <p:txBody>
          <a:bodyPr lIns="0" tIns="0" rIns="0" bIns="0" wrap="none">
            <a:noAutofit/>
          </a:bodyPr>
          <a:p>
            <a:pPr indent="0"/>
            <a:r>
              <a:rPr lang="en-US" sz="1600">
                <a:solidFill>
                  <a:srgbClr val="191B0E"/>
                </a:solidFill>
                <a:latin typeface="Arial"/>
              </a:rPr>
              <a:t>■</a:t>
            </a:r>
            <a:r>
              <a:rPr lang="zh-TW" sz="1500">
                <a:solidFill>
                  <a:srgbClr val="191B0E"/>
                </a:solidFill>
                <a:latin typeface="MingLiU"/>
                <a:ea typeface="MingLiU"/>
              </a:rPr>
              <a:t>为正向集成测试设计用例</a:t>
            </a:r>
          </a:p>
        </p:txBody>
      </p:sp>
      <p:sp>
        <p:nvSpPr>
          <p:cNvPr id="5" name=""/>
          <p:cNvSpPr/>
          <p:nvPr/>
        </p:nvSpPr>
        <p:spPr>
          <a:xfrm>
            <a:off x="1752600" y="4075176"/>
            <a:ext cx="6449568" cy="234696"/>
          </a:xfrm>
          <a:prstGeom prst="rect">
            <a:avLst/>
          </a:prstGeom>
          <a:solidFill>
            <a:srgbClr val="FFFFFF"/>
          </a:solidFill>
        </p:spPr>
        <p:txBody>
          <a:bodyPr lIns="0" tIns="0" rIns="0" bIns="0" wrap="none">
            <a:noAutofit/>
          </a:bodyPr>
          <a:p>
            <a:pPr indent="457200"/>
            <a:r>
              <a:rPr lang="zh-TW" sz="1600">
                <a:solidFill>
                  <a:srgbClr val="191B0E"/>
                </a:solidFill>
                <a:latin typeface="Arial"/>
                <a:ea typeface="Arial"/>
              </a:rPr>
              <a:t>-</a:t>
            </a:r>
            <a:r>
              <a:rPr lang="zh-TW" i="1" sz="1600">
                <a:solidFill>
                  <a:srgbClr val="191B0E"/>
                </a:solidFill>
                <a:latin typeface="MingLiU"/>
                <a:ea typeface="MingLiU"/>
              </a:rPr>
              <a:t>测试目标：验证集成后的模块是否按照设计实现了预期的功能。</a:t>
            </a:r>
          </a:p>
        </p:txBody>
      </p:sp>
      <p:sp>
        <p:nvSpPr>
          <p:cNvPr id="6" name=""/>
          <p:cNvSpPr/>
          <p:nvPr/>
        </p:nvSpPr>
        <p:spPr>
          <a:xfrm>
            <a:off x="1752600" y="4376928"/>
            <a:ext cx="7501128" cy="1642872"/>
          </a:xfrm>
          <a:prstGeom prst="rect">
            <a:avLst/>
          </a:prstGeom>
          <a:solidFill>
            <a:srgbClr val="FFFFFF"/>
          </a:solidFill>
        </p:spPr>
        <p:txBody>
          <a:bodyPr lIns="0" tIns="0" rIns="0" bIns="0">
            <a:noAutofit/>
          </a:bodyPr>
          <a:p>
            <a:pPr indent="457200">
              <a:spcAft>
                <a:spcPts val="140"/>
              </a:spcAft>
            </a:pPr>
            <a:r>
              <a:rPr lang="zh-TW" i="1" sz="1600">
                <a:solidFill>
                  <a:srgbClr val="191B0E"/>
                </a:solidFill>
                <a:latin typeface="Arial"/>
                <a:ea typeface="Arial"/>
              </a:rPr>
              <a:t>- </a:t>
            </a:r>
            <a:r>
              <a:rPr lang="zh-TW" i="1" sz="1600">
                <a:solidFill>
                  <a:srgbClr val="191B0E"/>
                </a:solidFill>
                <a:latin typeface="MingLiU"/>
                <a:ea typeface="MingLiU"/>
              </a:rPr>
              <a:t>可直接根据概要设计文档导出相关测试用例,使用的主要测试分析技术有</a:t>
            </a:r>
          </a:p>
          <a:p>
            <a:pPr marL="358208" indent="0">
              <a:spcAft>
                <a:spcPts val="140"/>
              </a:spcAft>
            </a:pPr>
            <a:r>
              <a:rPr lang="en-US" i="1" sz="1400">
                <a:solidFill>
                  <a:srgbClr val="191B0E"/>
                </a:solidFill>
                <a:latin typeface="MingLiU"/>
              </a:rPr>
              <a:t>■</a:t>
            </a:r>
            <a:r>
              <a:rPr lang="en-US" sz="1400">
                <a:solidFill>
                  <a:srgbClr val="191B0E"/>
                </a:solidFill>
                <a:latin typeface="MingLiU"/>
              </a:rPr>
              <a:t> </a:t>
            </a:r>
            <a:r>
              <a:rPr lang="zh-TW" sz="1400">
                <a:solidFill>
                  <a:srgbClr val="191B0E"/>
                </a:solidFill>
                <a:latin typeface="MingLiU"/>
                <a:ea typeface="MingLiU"/>
              </a:rPr>
              <a:t>输入域测试</a:t>
            </a:r>
          </a:p>
          <a:p>
            <a:pPr marL="358208" indent="0">
              <a:spcAft>
                <a:spcPts val="140"/>
              </a:spcAft>
            </a:pPr>
            <a:r>
              <a:rPr lang="en-US" sz="1400">
                <a:solidFill>
                  <a:srgbClr val="191B0E"/>
                </a:solidFill>
                <a:latin typeface="Arial"/>
              </a:rPr>
              <a:t>■ </a:t>
            </a:r>
            <a:r>
              <a:rPr lang="zh-TW" sz="1400">
                <a:solidFill>
                  <a:srgbClr val="191B0E"/>
                </a:solidFill>
                <a:latin typeface="MingLiU"/>
                <a:ea typeface="MingLiU"/>
              </a:rPr>
              <a:t>输出域测试</a:t>
            </a:r>
          </a:p>
          <a:p>
            <a:pPr marL="358208" indent="0">
              <a:spcAft>
                <a:spcPts val="140"/>
              </a:spcAft>
            </a:pPr>
            <a:r>
              <a:rPr lang="zh-TW" sz="1400">
                <a:solidFill>
                  <a:srgbClr val="191B0E"/>
                </a:solidFill>
                <a:latin typeface="Arial"/>
                <a:ea typeface="Arial"/>
              </a:rPr>
              <a:t>■ </a:t>
            </a:r>
            <a:r>
              <a:rPr lang="zh-TW" sz="1400">
                <a:solidFill>
                  <a:srgbClr val="191B0E"/>
                </a:solidFill>
                <a:latin typeface="MingLiU"/>
                <a:ea typeface="MingLiU"/>
              </a:rPr>
              <a:t>等价类划分</a:t>
            </a:r>
          </a:p>
          <a:p>
            <a:pPr marL="358208" indent="0">
              <a:spcAft>
                <a:spcPts val="140"/>
              </a:spcAft>
            </a:pPr>
            <a:r>
              <a:rPr lang="en-US" sz="1400">
                <a:solidFill>
                  <a:srgbClr val="191B0E"/>
                </a:solidFill>
                <a:latin typeface="Arial"/>
              </a:rPr>
              <a:t>■ </a:t>
            </a:r>
            <a:r>
              <a:rPr lang="zh-TW" sz="1400">
                <a:solidFill>
                  <a:srgbClr val="191B0E"/>
                </a:solidFill>
                <a:latin typeface="MingLiU"/>
                <a:ea typeface="MingLiU"/>
              </a:rPr>
              <a:t>状态转换测试</a:t>
            </a:r>
          </a:p>
          <a:p>
            <a:pPr marL="358208" indent="0"/>
            <a:r>
              <a:rPr lang="en-US" sz="1400">
                <a:solidFill>
                  <a:srgbClr val="191B0E"/>
                </a:solidFill>
                <a:latin typeface="Arial"/>
              </a:rPr>
              <a:t>■ </a:t>
            </a:r>
            <a:r>
              <a:rPr lang="zh-TW" sz="1400">
                <a:solidFill>
                  <a:srgbClr val="191B0E"/>
                </a:solidFill>
                <a:latin typeface="MingLiU"/>
                <a:ea typeface="MingLiU"/>
              </a:rPr>
              <a:t>规范导出法</a:t>
            </a:r>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p="http://schemas.openxmlformats.org/presentationml/2006/main" xmlns:a="http://schemas.openxmlformats.org/drawingml/2006/main" xmlns:r="http://schemas.openxmlformats.org/officeDocument/2006/relationships">
  <p:cSld>
    <p:bg>
      <p:bgPr>
        <a:solidFill>
          <a:srgbClr val="EFECE4"/>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9032" y="850392"/>
            <a:ext cx="1609344" cy="518160"/>
          </a:xfrm>
          <a:prstGeom prst="rect">
            <a:avLst/>
          </a:prstGeom>
        </p:spPr>
      </p:pic>
      <p:sp>
        <p:nvSpPr>
          <p:cNvPr id="3" name=""/>
          <p:cNvSpPr/>
          <p:nvPr/>
        </p:nvSpPr>
        <p:spPr>
          <a:xfrm>
            <a:off x="1283208" y="1420368"/>
            <a:ext cx="8211312" cy="4565904"/>
          </a:xfrm>
          <a:prstGeom prst="rect">
            <a:avLst/>
          </a:prstGeom>
          <a:solidFill>
            <a:srgbClr val="FFFFFF"/>
          </a:solidFill>
        </p:spPr>
        <p:txBody>
          <a:bodyPr lIns="0" tIns="0" rIns="0" bIns="0">
            <a:noAutofit/>
          </a:bodyPr>
          <a:p>
            <a:pPr indent="0">
              <a:spcAft>
                <a:spcPts val="280"/>
              </a:spcAft>
            </a:pPr>
            <a:r>
              <a:rPr lang="zh-TW" sz="3200">
                <a:solidFill>
                  <a:srgbClr val="191B0E"/>
                </a:solidFill>
                <a:latin typeface="MingLiU"/>
                <a:ea typeface="MingLiU"/>
              </a:rPr>
              <a:t>集成测试用例设计（续）</a:t>
            </a:r>
          </a:p>
          <a:p>
            <a:pPr indent="0">
              <a:lnSpc>
                <a:spcPts val="1368"/>
              </a:lnSpc>
            </a:pPr>
            <a:r>
              <a:rPr lang="en-US" sz="1400">
                <a:solidFill>
                  <a:srgbClr val="191B0E"/>
                </a:solidFill>
                <a:latin typeface="Arial"/>
              </a:rPr>
              <a:t>■ </a:t>
            </a:r>
            <a:r>
              <a:rPr lang="zh-TW" sz="1300">
                <a:solidFill>
                  <a:srgbClr val="191B0E"/>
                </a:solidFill>
                <a:latin typeface="MingLiU"/>
                <a:ea typeface="MingLiU"/>
              </a:rPr>
              <a:t>为逆向集成测试设计用例</a:t>
            </a:r>
          </a:p>
          <a:p>
            <a:pPr marL="751400" indent="0">
              <a:lnSpc>
                <a:spcPts val="1368"/>
              </a:lnSpc>
            </a:pPr>
            <a:r>
              <a:rPr lang="zh-TW" i="1" sz="1300">
                <a:solidFill>
                  <a:srgbClr val="191B0E"/>
                </a:solidFill>
                <a:latin typeface="MingLiU"/>
                <a:ea typeface="MingLiU"/>
              </a:rPr>
              <a:t>测试目标：分析被测接口是否实现了需求规格没有描述的功能,检查规格说明中可能出现 的接口遗漏等。</a:t>
            </a:r>
          </a:p>
          <a:p>
            <a:pPr indent="457200">
              <a:lnSpc>
                <a:spcPts val="1368"/>
              </a:lnSpc>
            </a:pPr>
            <a:r>
              <a:rPr lang="zh-TW" i="1" sz="1400">
                <a:solidFill>
                  <a:srgbClr val="191B0E"/>
                </a:solidFill>
                <a:latin typeface="Arial"/>
                <a:ea typeface="Arial"/>
              </a:rPr>
              <a:t>- </a:t>
            </a:r>
            <a:r>
              <a:rPr lang="zh-TW" i="1" sz="1300">
                <a:solidFill>
                  <a:srgbClr val="191B0E"/>
                </a:solidFill>
                <a:latin typeface="MingLiU"/>
                <a:ea typeface="MingLiU"/>
              </a:rPr>
              <a:t>可使用的主要测试分析技术</a:t>
            </a:r>
          </a:p>
          <a:p>
            <a:pPr marL="827600" indent="0"/>
            <a:r>
              <a:rPr lang="en-US" i="1" sz="1200">
                <a:solidFill>
                  <a:srgbClr val="191B0E"/>
                </a:solidFill>
                <a:latin typeface="Arial"/>
              </a:rPr>
              <a:t>■</a:t>
            </a:r>
            <a:r>
              <a:rPr lang="en-US" sz="1100">
                <a:solidFill>
                  <a:srgbClr val="191B0E"/>
                </a:solidFill>
                <a:latin typeface="MingLiU"/>
              </a:rPr>
              <a:t> </a:t>
            </a:r>
            <a:r>
              <a:rPr lang="zh-TW" sz="1100">
                <a:solidFill>
                  <a:srgbClr val="191B0E"/>
                </a:solidFill>
                <a:latin typeface="MingLiU"/>
                <a:ea typeface="MingLiU"/>
              </a:rPr>
              <a:t>错误猜测法</a:t>
            </a:r>
          </a:p>
          <a:p>
            <a:pPr marL="827600" indent="0"/>
            <a:r>
              <a:rPr lang="en-US" sz="1200">
                <a:solidFill>
                  <a:srgbClr val="191B0E"/>
                </a:solidFill>
                <a:latin typeface="Arial"/>
              </a:rPr>
              <a:t>■ </a:t>
            </a:r>
            <a:r>
              <a:rPr lang="zh-TW" sz="1100">
                <a:solidFill>
                  <a:srgbClr val="191B0E"/>
                </a:solidFill>
                <a:latin typeface="MingLiU"/>
                <a:ea typeface="MingLiU"/>
              </a:rPr>
              <a:t>基于风险的测试</a:t>
            </a:r>
          </a:p>
          <a:p>
            <a:pPr marL="827600" indent="0"/>
            <a:r>
              <a:rPr lang="en-US" sz="1200">
                <a:solidFill>
                  <a:srgbClr val="191B0E"/>
                </a:solidFill>
                <a:latin typeface="Arial"/>
              </a:rPr>
              <a:t>■ </a:t>
            </a:r>
            <a:r>
              <a:rPr lang="zh-TW" sz="1100">
                <a:solidFill>
                  <a:srgbClr val="191B0E"/>
                </a:solidFill>
                <a:latin typeface="MingLiU"/>
                <a:ea typeface="MingLiU"/>
              </a:rPr>
              <a:t>基于故障的测试</a:t>
            </a:r>
          </a:p>
          <a:p>
            <a:pPr marL="827600" indent="0"/>
            <a:r>
              <a:rPr lang="en-US" sz="1200">
                <a:solidFill>
                  <a:srgbClr val="191B0E"/>
                </a:solidFill>
                <a:latin typeface="Arial"/>
              </a:rPr>
              <a:t>■ </a:t>
            </a:r>
            <a:r>
              <a:rPr lang="zh-TW" sz="1100">
                <a:solidFill>
                  <a:srgbClr val="191B0E"/>
                </a:solidFill>
                <a:latin typeface="MingLiU"/>
                <a:ea typeface="MingLiU"/>
              </a:rPr>
              <a:t>边界值分析</a:t>
            </a:r>
          </a:p>
          <a:p>
            <a:pPr marL="827600" indent="0"/>
            <a:r>
              <a:rPr lang="en-US" sz="1200">
                <a:solidFill>
                  <a:srgbClr val="191B0E"/>
                </a:solidFill>
                <a:latin typeface="Arial"/>
              </a:rPr>
              <a:t>■ </a:t>
            </a:r>
            <a:r>
              <a:rPr lang="zh-TW" sz="1100">
                <a:solidFill>
                  <a:srgbClr val="191B0E"/>
                </a:solidFill>
                <a:latin typeface="MingLiU"/>
                <a:ea typeface="MingLiU"/>
              </a:rPr>
              <a:t>特殊值测试</a:t>
            </a:r>
          </a:p>
          <a:p>
            <a:pPr marL="827600" indent="0">
              <a:spcAft>
                <a:spcPts val="280"/>
              </a:spcAft>
            </a:pPr>
            <a:r>
              <a:rPr lang="en-US" sz="1200">
                <a:solidFill>
                  <a:srgbClr val="191B0E"/>
                </a:solidFill>
                <a:latin typeface="Arial"/>
              </a:rPr>
              <a:t>■ </a:t>
            </a:r>
            <a:r>
              <a:rPr lang="zh-TW" sz="1100">
                <a:solidFill>
                  <a:srgbClr val="191B0E"/>
                </a:solidFill>
                <a:latin typeface="MingLiU"/>
                <a:ea typeface="MingLiU"/>
              </a:rPr>
              <a:t>状态转换测试</a:t>
            </a:r>
          </a:p>
          <a:p>
            <a:pPr indent="0">
              <a:lnSpc>
                <a:spcPts val="1368"/>
              </a:lnSpc>
            </a:pPr>
            <a:r>
              <a:rPr lang="en-US" sz="1400">
                <a:solidFill>
                  <a:srgbClr val="191B0E"/>
                </a:solidFill>
                <a:latin typeface="Arial"/>
              </a:rPr>
              <a:t>■ </a:t>
            </a:r>
            <a:r>
              <a:rPr lang="zh-TW" sz="1300">
                <a:solidFill>
                  <a:srgbClr val="191B0E"/>
                </a:solidFill>
                <a:latin typeface="MingLiU"/>
                <a:ea typeface="MingLiU"/>
              </a:rPr>
              <a:t>为满足特殊需求设计用例</a:t>
            </a:r>
          </a:p>
          <a:p>
            <a:pPr indent="457200">
              <a:lnSpc>
                <a:spcPts val="1368"/>
              </a:lnSpc>
            </a:pPr>
            <a:r>
              <a:rPr lang="zh-TW" sz="1400">
                <a:solidFill>
                  <a:srgbClr val="191B0E"/>
                </a:solidFill>
                <a:latin typeface="Arial"/>
                <a:ea typeface="Arial"/>
              </a:rPr>
              <a:t>- </a:t>
            </a:r>
            <a:r>
              <a:rPr lang="zh-TW" i="1" sz="1300">
                <a:solidFill>
                  <a:srgbClr val="191B0E"/>
                </a:solidFill>
                <a:latin typeface="MingLiU"/>
                <a:ea typeface="MingLiU"/>
              </a:rPr>
              <a:t>测试目标：接口的安全性指标、性能指标等</a:t>
            </a:r>
          </a:p>
          <a:p>
            <a:pPr indent="457200">
              <a:lnSpc>
                <a:spcPts val="1368"/>
              </a:lnSpc>
              <a:spcAft>
                <a:spcPts val="280"/>
              </a:spcAft>
            </a:pPr>
            <a:r>
              <a:rPr lang="zh-TW" i="1" sz="1400">
                <a:solidFill>
                  <a:srgbClr val="191B0E"/>
                </a:solidFill>
                <a:latin typeface="Arial"/>
                <a:ea typeface="Arial"/>
              </a:rPr>
              <a:t>- </a:t>
            </a:r>
            <a:r>
              <a:rPr lang="zh-TW" i="1" sz="1300">
                <a:solidFill>
                  <a:srgbClr val="191B0E"/>
                </a:solidFill>
                <a:latin typeface="MingLiU"/>
                <a:ea typeface="MingLiU"/>
              </a:rPr>
              <a:t>可使用的主要测试分析技术为规范导出法</a:t>
            </a:r>
          </a:p>
          <a:p>
            <a:pPr indent="0">
              <a:lnSpc>
                <a:spcPts val="1368"/>
              </a:lnSpc>
            </a:pPr>
            <a:r>
              <a:rPr lang="en-US" i="1" sz="1400">
                <a:solidFill>
                  <a:srgbClr val="191B0E"/>
                </a:solidFill>
                <a:latin typeface="MingLiU"/>
              </a:rPr>
              <a:t>■</a:t>
            </a:r>
            <a:r>
              <a:rPr lang="en-US" sz="1400">
                <a:solidFill>
                  <a:srgbClr val="191B0E"/>
                </a:solidFill>
                <a:latin typeface="MingLiU"/>
              </a:rPr>
              <a:t> </a:t>
            </a:r>
            <a:r>
              <a:rPr lang="zh-TW" sz="1400">
                <a:solidFill>
                  <a:srgbClr val="191B0E"/>
                </a:solidFill>
                <a:latin typeface="MingLiU"/>
                <a:ea typeface="MingLiU"/>
              </a:rPr>
              <a:t>为覆盖设计用例</a:t>
            </a:r>
          </a:p>
          <a:p>
            <a:pPr indent="457200">
              <a:lnSpc>
                <a:spcPts val="1368"/>
              </a:lnSpc>
            </a:pPr>
            <a:r>
              <a:rPr lang="zh-TW" sz="1400">
                <a:solidFill>
                  <a:srgbClr val="191B0E"/>
                </a:solidFill>
                <a:latin typeface="Arial"/>
                <a:ea typeface="Arial"/>
              </a:rPr>
              <a:t>- </a:t>
            </a:r>
            <a:r>
              <a:rPr lang="zh-TW" i="1" sz="1300">
                <a:solidFill>
                  <a:srgbClr val="191B0E"/>
                </a:solidFill>
                <a:latin typeface="MingLiU"/>
                <a:ea typeface="MingLiU"/>
              </a:rPr>
              <a:t>可使用的主要测试分析技术有</a:t>
            </a:r>
          </a:p>
          <a:p>
            <a:pPr marL="827600" indent="0"/>
            <a:r>
              <a:rPr lang="en-US" i="1" sz="1200">
                <a:solidFill>
                  <a:srgbClr val="191B0E"/>
                </a:solidFill>
                <a:latin typeface="Arial"/>
              </a:rPr>
              <a:t>■</a:t>
            </a:r>
            <a:r>
              <a:rPr lang="en-US" sz="1100">
                <a:solidFill>
                  <a:srgbClr val="191B0E"/>
                </a:solidFill>
                <a:latin typeface="MingLiU"/>
              </a:rPr>
              <a:t> </a:t>
            </a:r>
            <a:r>
              <a:rPr lang="zh-TW" sz="1100">
                <a:solidFill>
                  <a:srgbClr val="191B0E"/>
                </a:solidFill>
                <a:latin typeface="MingLiU"/>
                <a:ea typeface="MingLiU"/>
              </a:rPr>
              <a:t>功能覆盖分析</a:t>
            </a:r>
          </a:p>
          <a:p>
            <a:pPr marL="827600" indent="0"/>
            <a:r>
              <a:rPr lang="en-US" sz="1200">
                <a:solidFill>
                  <a:srgbClr val="191B0E"/>
                </a:solidFill>
                <a:latin typeface="Arial"/>
              </a:rPr>
              <a:t>■ </a:t>
            </a:r>
            <a:r>
              <a:rPr lang="zh-TW" sz="1100">
                <a:solidFill>
                  <a:srgbClr val="191B0E"/>
                </a:solidFill>
                <a:latin typeface="MingLiU"/>
                <a:ea typeface="MingLiU"/>
              </a:rPr>
              <a:t>接口覆盖分析</a:t>
            </a:r>
          </a:p>
        </p:txBody>
      </p:sp>
    </p:spTree>
  </p:cSld>
  <p:clrMapOvr>
    <a:overrideClrMapping bg1="lt1" tx1="dk1" bg2="lt2" tx2="dk2" accent1="accent1" accent2="accent2" accent3="accent3" accent4="accent4" accent5="accent5" accent6="accent6" hlink="hlink" folHlink="folHlink"/>
  </p:clrMapOvr>
</p:sld>
</file>

<file path=ppt/slides/slide54.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0160" y="1417320"/>
            <a:ext cx="7281672" cy="4794504"/>
          </a:xfrm>
          <a:prstGeom prst="rect">
            <a:avLst/>
          </a:prstGeom>
          <a:solidFill>
            <a:srgbClr val="FFFFFF"/>
          </a:solidFill>
        </p:spPr>
        <p:txBody>
          <a:bodyPr lIns="0" tIns="0" rIns="0" bIns="0">
            <a:noAutofit/>
          </a:bodyPr>
          <a:p>
            <a:pPr indent="0">
              <a:spcAft>
                <a:spcPts val="280"/>
              </a:spcAft>
            </a:pPr>
            <a:r>
              <a:rPr lang="zh-TW" sz="3200">
                <a:solidFill>
                  <a:srgbClr val="191B0E"/>
                </a:solidFill>
                <a:latin typeface="MingLiU"/>
                <a:ea typeface="MingLiU"/>
              </a:rPr>
              <a:t>集成测试过程</a:t>
            </a:r>
          </a:p>
          <a:p>
            <a:pPr indent="0">
              <a:spcAft>
                <a:spcPts val="280"/>
              </a:spcAft>
            </a:pPr>
            <a:r>
              <a:rPr lang="en-US" sz="1400">
                <a:solidFill>
                  <a:srgbClr val="191B0E"/>
                </a:solidFill>
                <a:latin typeface="Arial"/>
              </a:rPr>
              <a:t>■ </a:t>
            </a:r>
            <a:r>
              <a:rPr lang="zh-TW" sz="1300">
                <a:solidFill>
                  <a:srgbClr val="191B0E"/>
                </a:solidFill>
                <a:latin typeface="MingLiU"/>
                <a:ea typeface="MingLiU"/>
              </a:rPr>
              <a:t>集成测试可划分为</a:t>
            </a:r>
            <a:r>
              <a:rPr lang="zh-TW" sz="1400">
                <a:solidFill>
                  <a:srgbClr val="191B0E"/>
                </a:solidFill>
                <a:latin typeface="Arial"/>
                <a:ea typeface="Arial"/>
              </a:rPr>
              <a:t>5</a:t>
            </a:r>
            <a:r>
              <a:rPr lang="zh-TW" sz="1300">
                <a:solidFill>
                  <a:srgbClr val="191B0E"/>
                </a:solidFill>
                <a:latin typeface="MingLiU"/>
                <a:ea typeface="MingLiU"/>
              </a:rPr>
              <a:t>个阶段：计划阶段、设计阶段、实施阶段、执行阶段、评估阶段</a:t>
            </a:r>
          </a:p>
          <a:p>
            <a:pPr indent="0"/>
            <a:r>
              <a:rPr lang="en-US" sz="1400">
                <a:solidFill>
                  <a:srgbClr val="191B0E"/>
                </a:solidFill>
                <a:latin typeface="Arial"/>
              </a:rPr>
              <a:t>■ </a:t>
            </a:r>
            <a:r>
              <a:rPr lang="zh-TW" sz="1300">
                <a:solidFill>
                  <a:srgbClr val="191B0E"/>
                </a:solidFill>
                <a:latin typeface="MingLiU"/>
                <a:ea typeface="MingLiU"/>
              </a:rPr>
              <a:t>计划阶段（制定行动指南）</a:t>
            </a:r>
          </a:p>
          <a:p>
            <a:pPr indent="457200"/>
            <a:r>
              <a:rPr lang="zh-TW" sz="1400">
                <a:solidFill>
                  <a:srgbClr val="191B0E"/>
                </a:solidFill>
                <a:latin typeface="Arial"/>
                <a:ea typeface="Arial"/>
              </a:rPr>
              <a:t>- </a:t>
            </a:r>
            <a:r>
              <a:rPr lang="zh-TW" i="1" sz="1300">
                <a:solidFill>
                  <a:srgbClr val="191B0E"/>
                </a:solidFill>
                <a:latin typeface="MingLiU"/>
                <a:ea typeface="MingLiU"/>
              </a:rPr>
              <a:t>确定被测试对象和测试范围</a:t>
            </a:r>
          </a:p>
          <a:p>
            <a:pPr indent="457200"/>
            <a:r>
              <a:rPr lang="zh-TW" i="1" sz="1400">
                <a:solidFill>
                  <a:srgbClr val="191B0E"/>
                </a:solidFill>
                <a:latin typeface="Arial"/>
                <a:ea typeface="Arial"/>
              </a:rPr>
              <a:t>- </a:t>
            </a:r>
            <a:r>
              <a:rPr lang="zh-TW" i="1" sz="1300">
                <a:solidFill>
                  <a:srgbClr val="191B0E"/>
                </a:solidFill>
                <a:latin typeface="MingLiU"/>
                <a:ea typeface="MingLiU"/>
              </a:rPr>
              <a:t>评估集成测试被测试对象的数量及难度,即工作量</a:t>
            </a:r>
          </a:p>
          <a:p>
            <a:pPr indent="457200"/>
            <a:r>
              <a:rPr lang="zh-TW" i="1" sz="1400">
                <a:solidFill>
                  <a:srgbClr val="191B0E"/>
                </a:solidFill>
                <a:latin typeface="Arial"/>
                <a:ea typeface="Arial"/>
              </a:rPr>
              <a:t>- </a:t>
            </a:r>
            <a:r>
              <a:rPr lang="zh-TW" i="1" sz="1300">
                <a:solidFill>
                  <a:srgbClr val="191B0E"/>
                </a:solidFill>
                <a:latin typeface="MingLiU"/>
                <a:ea typeface="MingLiU"/>
              </a:rPr>
              <a:t>确定角色分工和划分工作任务</a:t>
            </a:r>
          </a:p>
          <a:p>
            <a:pPr indent="457200"/>
            <a:r>
              <a:rPr lang="zh-TW" i="1" sz="1400">
                <a:solidFill>
                  <a:srgbClr val="191B0E"/>
                </a:solidFill>
                <a:latin typeface="Arial"/>
                <a:ea typeface="Arial"/>
              </a:rPr>
              <a:t>- </a:t>
            </a:r>
            <a:r>
              <a:rPr lang="zh-TW" i="1" sz="1300">
                <a:solidFill>
                  <a:srgbClr val="191B0E"/>
                </a:solidFill>
                <a:latin typeface="MingLiU"/>
                <a:ea typeface="MingLiU"/>
              </a:rPr>
              <a:t>标识出测试各个阶段的时间、任务、约束条件</a:t>
            </a:r>
          </a:p>
          <a:p>
            <a:pPr indent="457200"/>
            <a:r>
              <a:rPr lang="zh-TW" i="1" sz="1400">
                <a:solidFill>
                  <a:srgbClr val="191B0E"/>
                </a:solidFill>
                <a:latin typeface="Arial"/>
                <a:ea typeface="Arial"/>
              </a:rPr>
              <a:t>- </a:t>
            </a:r>
            <a:r>
              <a:rPr lang="zh-CN" i="1" sz="1300">
                <a:solidFill>
                  <a:srgbClr val="191B0E"/>
                </a:solidFill>
                <a:latin typeface="MingLiU"/>
                <a:ea typeface="MingLiU"/>
              </a:rPr>
              <a:t>考虑</a:t>
            </a:r>
            <a:r>
              <a:rPr lang="zh-TW" i="1" sz="1300">
                <a:solidFill>
                  <a:srgbClr val="191B0E"/>
                </a:solidFill>
                <a:latin typeface="MingLiU"/>
                <a:ea typeface="MingLiU"/>
              </a:rPr>
              <a:t>一定的风险分析及应急计划</a:t>
            </a:r>
          </a:p>
          <a:p>
            <a:pPr indent="457200"/>
            <a:r>
              <a:rPr lang="zh-TW" i="1" sz="1400">
                <a:solidFill>
                  <a:srgbClr val="191B0E"/>
                </a:solidFill>
                <a:latin typeface="Arial"/>
                <a:ea typeface="Arial"/>
              </a:rPr>
              <a:t>- </a:t>
            </a:r>
            <a:r>
              <a:rPr lang="zh-TW" i="1" sz="1300">
                <a:solidFill>
                  <a:srgbClr val="191B0E"/>
                </a:solidFill>
                <a:latin typeface="MingLiU"/>
                <a:ea typeface="MingLiU"/>
              </a:rPr>
              <a:t>考虑和准备集成测试需要的测试工具、测试仪器、环境等资源</a:t>
            </a:r>
          </a:p>
          <a:p>
            <a:pPr indent="457200">
              <a:spcAft>
                <a:spcPts val="280"/>
              </a:spcAft>
            </a:pPr>
            <a:r>
              <a:rPr lang="zh-TW" i="1" sz="1400">
                <a:solidFill>
                  <a:srgbClr val="191B0E"/>
                </a:solidFill>
                <a:latin typeface="Arial"/>
                <a:ea typeface="Arial"/>
              </a:rPr>
              <a:t>- </a:t>
            </a:r>
            <a:r>
              <a:rPr lang="zh-TW" i="1" sz="1300">
                <a:solidFill>
                  <a:srgbClr val="191B0E"/>
                </a:solidFill>
                <a:latin typeface="MingLiU"/>
                <a:ea typeface="MingLiU"/>
              </a:rPr>
              <a:t>考虑外部技术支援的力度和深度,以及相关培训安排；定义测试完成标准</a:t>
            </a:r>
          </a:p>
          <a:p>
            <a:pPr indent="0"/>
            <a:r>
              <a:rPr lang="zh-TW" sz="1400">
                <a:solidFill>
                  <a:srgbClr val="191B0E"/>
                </a:solidFill>
                <a:latin typeface="Arial"/>
                <a:ea typeface="Arial"/>
              </a:rPr>
              <a:t>■ </a:t>
            </a:r>
            <a:r>
              <a:rPr lang="zh-TW" sz="1300">
                <a:solidFill>
                  <a:srgbClr val="191B0E"/>
                </a:solidFill>
                <a:latin typeface="MingLiU"/>
                <a:ea typeface="MingLiU"/>
              </a:rPr>
              <a:t>设计阶段</a:t>
            </a:r>
          </a:p>
          <a:p>
            <a:pPr algn="just" indent="457200"/>
            <a:r>
              <a:rPr lang="zh-TW" i="1" sz="1400">
                <a:solidFill>
                  <a:srgbClr val="191B0E"/>
                </a:solidFill>
                <a:latin typeface="Arial"/>
                <a:ea typeface="Arial"/>
              </a:rPr>
              <a:t>- </a:t>
            </a:r>
            <a:r>
              <a:rPr lang="zh-TW" i="1" sz="1300">
                <a:solidFill>
                  <a:srgbClr val="191B0E"/>
                </a:solidFill>
                <a:latin typeface="MingLiU"/>
                <a:ea typeface="MingLiU"/>
              </a:rPr>
              <a:t>被测对象纟吉构分析</a:t>
            </a:r>
          </a:p>
          <a:p>
            <a:pPr algn="just" indent="457200"/>
            <a:r>
              <a:rPr lang="zh-TW" i="1" sz="1400">
                <a:solidFill>
                  <a:srgbClr val="191B0E"/>
                </a:solidFill>
                <a:latin typeface="Arial"/>
                <a:ea typeface="Arial"/>
              </a:rPr>
              <a:t>- </a:t>
            </a:r>
            <a:r>
              <a:rPr lang="zh-TW" i="1" sz="1300">
                <a:solidFill>
                  <a:srgbClr val="191B0E"/>
                </a:solidFill>
                <a:latin typeface="MingLiU"/>
                <a:ea typeface="MingLiU"/>
              </a:rPr>
              <a:t>集成测试模块分析</a:t>
            </a:r>
          </a:p>
          <a:p>
            <a:pPr algn="just" indent="457200"/>
            <a:r>
              <a:rPr lang="zh-TW" i="1" sz="1400">
                <a:solidFill>
                  <a:srgbClr val="191B0E"/>
                </a:solidFill>
                <a:latin typeface="Arial"/>
                <a:ea typeface="Arial"/>
              </a:rPr>
              <a:t>- </a:t>
            </a:r>
            <a:r>
              <a:rPr lang="zh-TW" i="1" sz="1300">
                <a:solidFill>
                  <a:srgbClr val="191B0E"/>
                </a:solidFill>
                <a:latin typeface="MingLiU"/>
                <a:ea typeface="MingLiU"/>
              </a:rPr>
              <a:t>集成测试接口分析</a:t>
            </a:r>
          </a:p>
          <a:p>
            <a:pPr algn="just" indent="457200"/>
            <a:r>
              <a:rPr lang="zh-TW" i="1" sz="1400">
                <a:solidFill>
                  <a:srgbClr val="191B0E"/>
                </a:solidFill>
                <a:latin typeface="Arial"/>
                <a:ea typeface="Arial"/>
              </a:rPr>
              <a:t>- </a:t>
            </a:r>
            <a:r>
              <a:rPr lang="zh-TW" i="1" sz="1300">
                <a:solidFill>
                  <a:srgbClr val="191B0E"/>
                </a:solidFill>
                <a:latin typeface="MingLiU"/>
                <a:ea typeface="MingLiU"/>
              </a:rPr>
              <a:t>集成测试策略分析</a:t>
            </a:r>
          </a:p>
          <a:p>
            <a:pPr algn="just" indent="457200"/>
            <a:r>
              <a:rPr lang="zh-TW" i="1" sz="1400">
                <a:solidFill>
                  <a:srgbClr val="191B0E"/>
                </a:solidFill>
                <a:latin typeface="Arial"/>
                <a:ea typeface="Arial"/>
              </a:rPr>
              <a:t>- </a:t>
            </a:r>
            <a:r>
              <a:rPr lang="zh-TW" i="1" sz="1300">
                <a:solidFill>
                  <a:srgbClr val="191B0E"/>
                </a:solidFill>
                <a:latin typeface="MingLiU"/>
                <a:ea typeface="MingLiU"/>
              </a:rPr>
              <a:t>集成测试工具分析</a:t>
            </a:r>
          </a:p>
          <a:p>
            <a:pPr algn="just" indent="457200"/>
            <a:r>
              <a:rPr lang="zh-TW" i="1" sz="1400">
                <a:solidFill>
                  <a:srgbClr val="191B0E"/>
                </a:solidFill>
                <a:latin typeface="Arial"/>
                <a:ea typeface="Arial"/>
              </a:rPr>
              <a:t>- </a:t>
            </a:r>
            <a:r>
              <a:rPr lang="zh-TW" i="1" sz="1300">
                <a:solidFill>
                  <a:srgbClr val="191B0E"/>
                </a:solidFill>
                <a:latin typeface="MingLiU"/>
                <a:ea typeface="MingLiU"/>
              </a:rPr>
              <a:t>集成测试环境分析</a:t>
            </a:r>
          </a:p>
          <a:p>
            <a:pPr algn="just" indent="457200"/>
            <a:r>
              <a:rPr lang="zh-TW" i="1" sz="1400">
                <a:solidFill>
                  <a:srgbClr val="191B0E"/>
                </a:solidFill>
                <a:latin typeface="Arial"/>
                <a:ea typeface="Arial"/>
              </a:rPr>
              <a:t>- </a:t>
            </a:r>
            <a:r>
              <a:rPr lang="zh-TW" i="1" sz="1300">
                <a:solidFill>
                  <a:srgbClr val="191B0E"/>
                </a:solidFill>
                <a:latin typeface="MingLiU"/>
                <a:ea typeface="MingLiU"/>
              </a:rPr>
              <a:t>集成测试工作量估计和安排</a:t>
            </a:r>
          </a:p>
        </p:txBody>
      </p:sp>
    </p:spTree>
  </p:cSld>
  <p:clrMapOvr>
    <a:overrideClrMapping bg1="lt1" tx1="dk1" bg2="lt2" tx2="dk2" accent1="accent1" accent2="accent2" accent3="accent3" accent4="accent4" accent5="accent5" accent6="accent6" hlink="hlink" folHlink="folHlink"/>
  </p:clrMapOvr>
</p:sld>
</file>

<file path=ppt/slides/slide55.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25880" y="1417320"/>
            <a:ext cx="3697224" cy="441960"/>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集成测试过程（续）</a:t>
            </a:r>
          </a:p>
        </p:txBody>
      </p:sp>
      <p:sp>
        <p:nvSpPr>
          <p:cNvPr id="4" name=""/>
          <p:cNvSpPr/>
          <p:nvPr/>
        </p:nvSpPr>
        <p:spPr>
          <a:xfrm>
            <a:off x="1283208" y="1956816"/>
            <a:ext cx="4648200" cy="1987296"/>
          </a:xfrm>
          <a:prstGeom prst="rect">
            <a:avLst/>
          </a:prstGeom>
          <a:solidFill>
            <a:srgbClr val="FFFFFF"/>
          </a:solidFill>
        </p:spPr>
        <p:txBody>
          <a:bodyPr lIns="0" tIns="0" rIns="0" bIns="0">
            <a:noAutofit/>
          </a:bodyPr>
          <a:p>
            <a:pPr indent="0"/>
            <a:r>
              <a:rPr lang="en-US" sz="1600">
                <a:solidFill>
                  <a:srgbClr val="191B0E"/>
                </a:solidFill>
                <a:latin typeface="Arial"/>
              </a:rPr>
              <a:t>■ </a:t>
            </a:r>
            <a:r>
              <a:rPr lang="zh-TW" sz="1500">
                <a:solidFill>
                  <a:srgbClr val="191B0E"/>
                </a:solidFill>
                <a:latin typeface="MingLiU"/>
                <a:ea typeface="MingLiU"/>
              </a:rPr>
              <a:t>实施阶段</a:t>
            </a:r>
          </a:p>
          <a:p>
            <a:pPr indent="457200"/>
            <a:r>
              <a:rPr lang="zh-TW" sz="1600">
                <a:solidFill>
                  <a:srgbClr val="191B0E"/>
                </a:solidFill>
                <a:latin typeface="Arial"/>
                <a:ea typeface="Arial"/>
              </a:rPr>
              <a:t>- </a:t>
            </a:r>
            <a:r>
              <a:rPr lang="zh-TW" i="1" sz="1500">
                <a:solidFill>
                  <a:srgbClr val="191B0E"/>
                </a:solidFill>
                <a:latin typeface="MingLiU"/>
                <a:ea typeface="MingLiU"/>
              </a:rPr>
              <a:t>前提条件：详细设计阶段的评审已经通过</a:t>
            </a:r>
          </a:p>
          <a:p>
            <a:pPr indent="457200"/>
            <a:r>
              <a:rPr lang="zh-TW" i="1" sz="1600">
                <a:solidFill>
                  <a:srgbClr val="191B0E"/>
                </a:solidFill>
                <a:latin typeface="Arial"/>
                <a:ea typeface="Arial"/>
              </a:rPr>
              <a:t>- </a:t>
            </a:r>
            <a:r>
              <a:rPr lang="zh-TW" i="1" sz="1500">
                <a:solidFill>
                  <a:srgbClr val="191B0E"/>
                </a:solidFill>
                <a:latin typeface="MingLiU"/>
                <a:ea typeface="MingLiU"/>
              </a:rPr>
              <a:t>环节</a:t>
            </a:r>
          </a:p>
          <a:p>
            <a:pPr marL="827600" indent="0"/>
            <a:r>
              <a:rPr lang="en-US" i="1" sz="1400">
                <a:solidFill>
                  <a:srgbClr val="191B0E"/>
                </a:solidFill>
                <a:latin typeface="Arial"/>
              </a:rPr>
              <a:t>■</a:t>
            </a:r>
            <a:r>
              <a:rPr lang="en-US" sz="1300">
                <a:solidFill>
                  <a:srgbClr val="191B0E"/>
                </a:solidFill>
                <a:latin typeface="MingLiU"/>
              </a:rPr>
              <a:t> </a:t>
            </a:r>
            <a:r>
              <a:rPr lang="zh-TW" sz="1300">
                <a:solidFill>
                  <a:srgbClr val="191B0E"/>
                </a:solidFill>
                <a:latin typeface="MingLiU"/>
                <a:ea typeface="MingLiU"/>
              </a:rPr>
              <a:t>集成测试用例设计</a:t>
            </a:r>
          </a:p>
          <a:p>
            <a:pPr marL="827600" indent="0"/>
            <a:r>
              <a:rPr lang="en-US" sz="1400">
                <a:solidFill>
                  <a:srgbClr val="191B0E"/>
                </a:solidFill>
                <a:latin typeface="Arial"/>
              </a:rPr>
              <a:t>■ </a:t>
            </a:r>
            <a:r>
              <a:rPr lang="zh-TW" sz="1300">
                <a:solidFill>
                  <a:srgbClr val="191B0E"/>
                </a:solidFill>
                <a:latin typeface="MingLiU"/>
                <a:ea typeface="MingLiU"/>
              </a:rPr>
              <a:t>集成测试规程设计</a:t>
            </a:r>
          </a:p>
          <a:p>
            <a:pPr marL="827600" indent="0"/>
            <a:r>
              <a:rPr lang="en-US" sz="1400">
                <a:solidFill>
                  <a:srgbClr val="191B0E"/>
                </a:solidFill>
                <a:latin typeface="Arial"/>
              </a:rPr>
              <a:t>■ </a:t>
            </a:r>
            <a:r>
              <a:rPr lang="zh-TW" sz="1300">
                <a:solidFill>
                  <a:srgbClr val="191B0E"/>
                </a:solidFill>
                <a:latin typeface="MingLiU"/>
                <a:ea typeface="MingLiU"/>
              </a:rPr>
              <a:t>集成测试代码设计</a:t>
            </a:r>
          </a:p>
          <a:p>
            <a:pPr marL="827600" indent="0"/>
            <a:r>
              <a:rPr lang="en-US" sz="1400">
                <a:solidFill>
                  <a:srgbClr val="191B0E"/>
                </a:solidFill>
                <a:latin typeface="Arial"/>
              </a:rPr>
              <a:t>■ </a:t>
            </a:r>
            <a:r>
              <a:rPr lang="zh-TW" sz="1300">
                <a:solidFill>
                  <a:srgbClr val="191B0E"/>
                </a:solidFill>
                <a:latin typeface="MingLiU"/>
                <a:ea typeface="MingLiU"/>
              </a:rPr>
              <a:t>集成测试脚本开发</a:t>
            </a:r>
          </a:p>
          <a:p>
            <a:pPr marL="827600" indent="0"/>
            <a:r>
              <a:rPr lang="en-US" sz="1400">
                <a:solidFill>
                  <a:srgbClr val="191B0E"/>
                </a:solidFill>
                <a:latin typeface="Arial"/>
              </a:rPr>
              <a:t>■ </a:t>
            </a:r>
            <a:r>
              <a:rPr lang="zh-TW" sz="1300">
                <a:solidFill>
                  <a:srgbClr val="191B0E"/>
                </a:solidFill>
                <a:latin typeface="MingLiU"/>
                <a:ea typeface="MingLiU"/>
              </a:rPr>
              <a:t>集成测试工具开发或选择</a:t>
            </a:r>
          </a:p>
        </p:txBody>
      </p:sp>
      <p:sp>
        <p:nvSpPr>
          <p:cNvPr id="5" name=""/>
          <p:cNvSpPr/>
          <p:nvPr/>
        </p:nvSpPr>
        <p:spPr>
          <a:xfrm>
            <a:off x="1283208" y="4038600"/>
            <a:ext cx="1207008" cy="222504"/>
          </a:xfrm>
          <a:prstGeom prst="rect">
            <a:avLst/>
          </a:prstGeom>
          <a:solidFill>
            <a:srgbClr val="FFFFFF"/>
          </a:solidFill>
        </p:spPr>
        <p:txBody>
          <a:bodyPr lIns="0" tIns="0" rIns="0" bIns="0" wrap="none">
            <a:noAutofit/>
          </a:bodyPr>
          <a:p>
            <a:pPr indent="0"/>
            <a:r>
              <a:rPr lang="en-US" sz="1600">
                <a:solidFill>
                  <a:srgbClr val="191B0E"/>
                </a:solidFill>
                <a:latin typeface="Arial"/>
              </a:rPr>
              <a:t>■</a:t>
            </a:r>
            <a:r>
              <a:rPr lang="zh-TW" sz="1500">
                <a:solidFill>
                  <a:srgbClr val="191B0E"/>
                </a:solidFill>
                <a:latin typeface="MingLiU"/>
                <a:ea typeface="MingLiU"/>
              </a:rPr>
              <a:t>执行阶段</a:t>
            </a:r>
          </a:p>
        </p:txBody>
      </p:sp>
      <p:sp>
        <p:nvSpPr>
          <p:cNvPr id="6" name=""/>
          <p:cNvSpPr/>
          <p:nvPr/>
        </p:nvSpPr>
        <p:spPr>
          <a:xfrm>
            <a:off x="1752600" y="4294632"/>
            <a:ext cx="7760208" cy="691896"/>
          </a:xfrm>
          <a:prstGeom prst="rect">
            <a:avLst/>
          </a:prstGeom>
          <a:solidFill>
            <a:srgbClr val="FFFFFF"/>
          </a:solidFill>
        </p:spPr>
        <p:txBody>
          <a:bodyPr lIns="0" tIns="0" rIns="0" bIns="0">
            <a:noAutofit/>
          </a:bodyPr>
          <a:p>
            <a:pPr indent="457200"/>
            <a:r>
              <a:rPr lang="zh-TW" baseline="30000" sz="1600">
                <a:solidFill>
                  <a:srgbClr val="191B0E"/>
                </a:solidFill>
                <a:latin typeface="Arial"/>
                <a:ea typeface="Arial"/>
              </a:rPr>
              <a:t>-</a:t>
            </a:r>
            <a:r>
              <a:rPr lang="zh-TW" sz="1600">
                <a:solidFill>
                  <a:srgbClr val="191B0E"/>
                </a:solidFill>
                <a:latin typeface="Arial"/>
                <a:ea typeface="Arial"/>
              </a:rPr>
              <a:t> </a:t>
            </a:r>
            <a:r>
              <a:rPr lang="zh-TW" i="1" sz="1500">
                <a:solidFill>
                  <a:srgbClr val="191B0E"/>
                </a:solidFill>
                <a:latin typeface="MingLiU"/>
                <a:ea typeface="MingLiU"/>
              </a:rPr>
              <a:t>按照相计计的测设计用例借代码脚本作为测试执■的求规执明成概要设设计集</a:t>
            </a:r>
          </a:p>
          <a:p>
            <a:pPr indent="457200"/>
            <a:r>
              <a:rPr lang="zh-TW" i="1" sz="1600">
                <a:solidFill>
                  <a:srgbClr val="191B0E"/>
                </a:solidFill>
                <a:latin typeface="Arial"/>
                <a:ea typeface="Arial"/>
              </a:rPr>
              <a:t>- </a:t>
            </a:r>
            <a:r>
              <a:rPr lang="zh-TW" i="1" sz="1500">
                <a:solidFill>
                  <a:srgbClr val="191B0E"/>
                </a:solidFill>
                <a:latin typeface="MingLiU"/>
                <a:ea typeface="MingLiU"/>
              </a:rPr>
              <a:t>测试执行的前提条件就是单元测试已经通过评审。</a:t>
            </a:r>
          </a:p>
        </p:txBody>
      </p:sp>
      <p:sp>
        <p:nvSpPr>
          <p:cNvPr id="7" name=""/>
          <p:cNvSpPr/>
          <p:nvPr/>
        </p:nvSpPr>
        <p:spPr>
          <a:xfrm>
            <a:off x="2090928" y="5017008"/>
            <a:ext cx="6010656" cy="423672"/>
          </a:xfrm>
          <a:prstGeom prst="rect">
            <a:avLst/>
          </a:prstGeom>
          <a:solidFill>
            <a:srgbClr val="FFFFFF"/>
          </a:solidFill>
        </p:spPr>
        <p:txBody>
          <a:bodyPr lIns="0" tIns="0" rIns="0" bIns="0">
            <a:noAutofit/>
          </a:bodyPr>
          <a:p>
            <a:pPr indent="0">
              <a:lnSpc>
                <a:spcPts val="1512"/>
              </a:lnSpc>
            </a:pPr>
            <a:r>
              <a:rPr lang="zh-TW" i="1" sz="1500">
                <a:solidFill>
                  <a:srgbClr val="191B0E"/>
                </a:solidFill>
                <a:latin typeface="MingLiU"/>
                <a:ea typeface="MingLiU"/>
              </a:rPr>
              <a:t>测试执行结束后,测试人员要记录下每个测试用例执行后的结果, '扌报告,最后提交给相-关人员评审</a:t>
            </a:r>
          </a:p>
        </p:txBody>
      </p:sp>
      <p:sp>
        <p:nvSpPr>
          <p:cNvPr id="8" name=""/>
          <p:cNvSpPr/>
          <p:nvPr/>
        </p:nvSpPr>
        <p:spPr>
          <a:xfrm>
            <a:off x="8235696" y="5017008"/>
            <a:ext cx="1286256" cy="231648"/>
          </a:xfrm>
          <a:prstGeom prst="rect">
            <a:avLst/>
          </a:prstGeom>
          <a:solidFill>
            <a:srgbClr val="FFFFFF"/>
          </a:solidFill>
        </p:spPr>
        <p:txBody>
          <a:bodyPr lIns="0" tIns="0" rIns="0" bIns="0" wrap="none">
            <a:noAutofit/>
          </a:bodyPr>
          <a:p>
            <a:pPr algn="r" indent="0"/>
            <a:r>
              <a:rPr lang="zh-TW" i="1" sz="1500">
                <a:solidFill>
                  <a:srgbClr val="191B0E"/>
                </a:solidFill>
                <a:latin typeface="MingLiU"/>
                <a:ea typeface="MingLiU"/>
              </a:rPr>
              <a:t>填写集成测试</a:t>
            </a:r>
          </a:p>
        </p:txBody>
      </p:sp>
      <p:sp>
        <p:nvSpPr>
          <p:cNvPr id="9" name=""/>
          <p:cNvSpPr/>
          <p:nvPr/>
        </p:nvSpPr>
        <p:spPr>
          <a:xfrm>
            <a:off x="1283208" y="5535168"/>
            <a:ext cx="8226552" cy="679704"/>
          </a:xfrm>
          <a:prstGeom prst="rect">
            <a:avLst/>
          </a:prstGeom>
          <a:solidFill>
            <a:srgbClr val="FFFFFF"/>
          </a:solidFill>
        </p:spPr>
        <p:txBody>
          <a:bodyPr lIns="0" tIns="0" rIns="0" bIns="0">
            <a:noAutofit/>
          </a:bodyPr>
          <a:p>
            <a:pPr indent="0"/>
            <a:r>
              <a:rPr lang="en-US" i="1" sz="1600">
                <a:solidFill>
                  <a:srgbClr val="191B0E"/>
                </a:solidFill>
                <a:latin typeface="Arial"/>
              </a:rPr>
              <a:t>■</a:t>
            </a:r>
            <a:r>
              <a:rPr lang="zh-TW" sz="1500">
                <a:solidFill>
                  <a:srgbClr val="191B0E"/>
                </a:solidFill>
                <a:latin typeface="MingLiU"/>
                <a:ea typeface="MingLiU"/>
              </a:rPr>
              <a:t>评估阶段</a:t>
            </a:r>
          </a:p>
          <a:p>
            <a:pPr indent="457200"/>
            <a:r>
              <a:rPr lang="zh-TW" sz="1900">
                <a:solidFill>
                  <a:srgbClr val="191B0E"/>
                </a:solidFill>
                <a:latin typeface="SimSun"/>
                <a:ea typeface="SimSun"/>
              </a:rPr>
              <a:t>一</a:t>
            </a:r>
            <a:r>
              <a:rPr lang="zh-TW" i="1" sz="1500">
                <a:solidFill>
                  <a:srgbClr val="191B0E"/>
                </a:solidFill>
                <a:latin typeface="MingLiU"/>
                <a:ea typeface="MingLiU"/>
              </a:rPr>
              <a:t>集等價执试结果后评要古集确絵否测成计人员、编码人员、系统设计人</a:t>
            </a:r>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p="http://schemas.openxmlformats.org/presentationml/2006/main" xmlns:a="http://schemas.openxmlformats.org/drawingml/2006/main" xmlns:r="http://schemas.openxmlformats.org/officeDocument/2006/relationships">
  <p:cSld>
    <p:bg>
      <p:bgPr>
        <a:solidFill>
          <a:srgbClr val="EFECE4"/>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9032" y="847344"/>
            <a:ext cx="1609344" cy="521208"/>
          </a:xfrm>
          <a:prstGeom prst="rect">
            <a:avLst/>
          </a:prstGeom>
        </p:spPr>
      </p:pic>
      <p:sp>
        <p:nvSpPr>
          <p:cNvPr id="3" name=""/>
          <p:cNvSpPr/>
          <p:nvPr/>
        </p:nvSpPr>
        <p:spPr>
          <a:xfrm>
            <a:off x="1335024" y="1420368"/>
            <a:ext cx="3968496" cy="441960"/>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面向对象的集成测试</a:t>
            </a:r>
          </a:p>
        </p:txBody>
      </p:sp>
      <p:sp>
        <p:nvSpPr>
          <p:cNvPr id="4" name=""/>
          <p:cNvSpPr/>
          <p:nvPr/>
        </p:nvSpPr>
        <p:spPr>
          <a:xfrm>
            <a:off x="1289304" y="1993392"/>
            <a:ext cx="8144256" cy="1929384"/>
          </a:xfrm>
          <a:prstGeom prst="rect">
            <a:avLst/>
          </a:prstGeom>
          <a:solidFill>
            <a:srgbClr val="FFFFFF"/>
          </a:solidFill>
        </p:spPr>
        <p:txBody>
          <a:bodyPr lIns="0" tIns="0" rIns="0" bIns="0">
            <a:noAutofit/>
          </a:bodyPr>
          <a:p>
            <a:pPr marL="294200" indent="-330200">
              <a:lnSpc>
                <a:spcPts val="2016"/>
              </a:lnSpc>
              <a:spcAft>
                <a:spcPts val="560"/>
              </a:spcAft>
            </a:pPr>
            <a:r>
              <a:rPr lang="en-US" sz="1600">
                <a:solidFill>
                  <a:srgbClr val="191B0E"/>
                </a:solidFill>
                <a:latin typeface="Arial"/>
              </a:rPr>
              <a:t>■</a:t>
            </a:r>
            <a:r>
              <a:rPr lang="zh-TW" sz="1500">
                <a:solidFill>
                  <a:srgbClr val="191B0E"/>
                </a:solidFill>
                <a:latin typeface="MingLiU"/>
                <a:ea typeface="MingLiU"/>
              </a:rPr>
              <a:t>面向对象的程序是由若干对象组成的，对象的协作方式决定了程序能做什么，从 而决定了这个程序执行的正确性。</a:t>
            </a:r>
          </a:p>
          <a:p>
            <a:pPr indent="0">
              <a:lnSpc>
                <a:spcPct val="110000"/>
              </a:lnSpc>
              <a:spcAft>
                <a:spcPts val="350"/>
              </a:spcAft>
            </a:pPr>
            <a:r>
              <a:rPr lang="en-US" sz="1600">
                <a:solidFill>
                  <a:srgbClr val="191B0E"/>
                </a:solidFill>
                <a:latin typeface="Arial"/>
              </a:rPr>
              <a:t>■ </a:t>
            </a:r>
            <a:r>
              <a:rPr lang="zh-TW" sz="1500">
                <a:solidFill>
                  <a:srgbClr val="191B0E"/>
                </a:solidFill>
                <a:latin typeface="MingLiU"/>
                <a:ea typeface="MingLiU"/>
              </a:rPr>
              <a:t>交互测试的重点：确保对象的消息传送能够正确进行</a:t>
            </a:r>
          </a:p>
          <a:p>
            <a:pPr indent="0">
              <a:lnSpc>
                <a:spcPts val="2016"/>
              </a:lnSpc>
              <a:spcAft>
                <a:spcPts val="350"/>
              </a:spcAft>
            </a:pPr>
            <a:r>
              <a:rPr lang="en-US" sz="1600">
                <a:solidFill>
                  <a:srgbClr val="191B0E"/>
                </a:solidFill>
                <a:latin typeface="Arial"/>
              </a:rPr>
              <a:t>■</a:t>
            </a:r>
            <a:r>
              <a:rPr lang="zh-TW" sz="1500">
                <a:solidFill>
                  <a:srgbClr val="191B0E"/>
                </a:solidFill>
                <a:latin typeface="MingLiU"/>
                <a:ea typeface="MingLiU"/>
              </a:rPr>
              <a:t>交互测试的执行环境</a:t>
            </a:r>
          </a:p>
          <a:p>
            <a:pPr indent="457200">
              <a:lnSpc>
                <a:spcPct val="110000"/>
              </a:lnSpc>
              <a:spcAft>
                <a:spcPts val="140"/>
              </a:spcAft>
            </a:pPr>
            <a:r>
              <a:rPr lang="zh-TW" sz="1600">
                <a:solidFill>
                  <a:srgbClr val="191B0E"/>
                </a:solidFill>
                <a:latin typeface="Arial"/>
                <a:ea typeface="Arial"/>
              </a:rPr>
              <a:t>- </a:t>
            </a:r>
            <a:r>
              <a:rPr lang="zh-TW" i="1" sz="1600">
                <a:solidFill>
                  <a:srgbClr val="191B0E"/>
                </a:solidFill>
                <a:latin typeface="MingLiU"/>
                <a:ea typeface="MingLiU"/>
              </a:rPr>
              <a:t>嵌入到应用程序中的交互对象</a:t>
            </a:r>
          </a:p>
          <a:p>
            <a:pPr indent="457200">
              <a:lnSpc>
                <a:spcPts val="2016"/>
              </a:lnSpc>
            </a:pPr>
            <a:r>
              <a:rPr lang="zh-TW" i="1" sz="1600">
                <a:solidFill>
                  <a:srgbClr val="191B0E"/>
                </a:solidFill>
                <a:latin typeface="Arial"/>
                <a:ea typeface="Arial"/>
              </a:rPr>
              <a:t>-</a:t>
            </a:r>
            <a:r>
              <a:rPr lang="zh-TW" i="1" sz="1600">
                <a:solidFill>
                  <a:srgbClr val="191B0E"/>
                </a:solidFill>
                <a:latin typeface="MingLiU"/>
                <a:ea typeface="MingLiU"/>
              </a:rPr>
              <a:t>在独立测试工具提供的环境中</a:t>
            </a:r>
          </a:p>
        </p:txBody>
      </p:sp>
    </p:spTree>
  </p:cSld>
  <p:clrMapOvr>
    <a:overrideClrMapping bg1="lt1" tx1="dk1" bg2="lt2" tx2="dk2" accent1="accent1" accent2="accent2" accent3="accent3" accent4="accent4" accent5="accent5" accent6="accent6" hlink="hlink" folHlink="folHlink"/>
  </p:clrMapOvr>
</p:sld>
</file>

<file path=ppt/slides/slide57.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28928" y="1417320"/>
            <a:ext cx="5849112" cy="441960"/>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面向对象的集成测试</a:t>
            </a:r>
            <a:r>
              <a:rPr lang="zh-TW" sz="3300">
                <a:solidFill>
                  <a:srgbClr val="191B0E"/>
                </a:solidFill>
                <a:latin typeface="Arial"/>
                <a:ea typeface="Arial"/>
              </a:rPr>
              <a:t>■</a:t>
            </a:r>
            <a:r>
              <a:rPr lang="zh-TW" sz="3200">
                <a:solidFill>
                  <a:srgbClr val="191B0E"/>
                </a:solidFill>
                <a:latin typeface="MingLiU"/>
                <a:ea typeface="MingLiU"/>
              </a:rPr>
              <a:t>对象交互</a:t>
            </a:r>
          </a:p>
        </p:txBody>
      </p:sp>
      <p:sp>
        <p:nvSpPr>
          <p:cNvPr id="4" name=""/>
          <p:cNvSpPr/>
          <p:nvPr/>
        </p:nvSpPr>
        <p:spPr>
          <a:xfrm>
            <a:off x="1283208" y="1993392"/>
            <a:ext cx="8186928" cy="1386840"/>
          </a:xfrm>
          <a:prstGeom prst="rect">
            <a:avLst/>
          </a:prstGeom>
          <a:solidFill>
            <a:srgbClr val="FFFFFF"/>
          </a:solidFill>
        </p:spPr>
        <p:txBody>
          <a:bodyPr lIns="0" tIns="0" rIns="0" bIns="0">
            <a:noAutofit/>
          </a:bodyPr>
          <a:p>
            <a:pPr indent="0">
              <a:lnSpc>
                <a:spcPts val="1980"/>
              </a:lnSpc>
              <a:spcAft>
                <a:spcPts val="280"/>
              </a:spcAft>
            </a:pPr>
            <a:r>
              <a:rPr lang="en-US" sz="1600">
                <a:solidFill>
                  <a:srgbClr val="191B0E"/>
                </a:solidFill>
                <a:latin typeface="Arial"/>
              </a:rPr>
              <a:t>■</a:t>
            </a:r>
            <a:r>
              <a:rPr lang="zh-TW" sz="1500">
                <a:solidFill>
                  <a:srgbClr val="191B0E"/>
                </a:solidFill>
                <a:latin typeface="MingLiU"/>
                <a:ea typeface="MingLiU"/>
              </a:rPr>
              <a:t>对象交互定义</a:t>
            </a:r>
          </a:p>
          <a:p>
            <a:pPr marL="738700" indent="-317500">
              <a:lnSpc>
                <a:spcPts val="1992"/>
              </a:lnSpc>
              <a:spcAft>
                <a:spcPts val="280"/>
              </a:spcAft>
            </a:pPr>
            <a:r>
              <a:rPr lang="zh-TW" sz="1600">
                <a:solidFill>
                  <a:srgbClr val="191B0E"/>
                </a:solidFill>
                <a:latin typeface="Arial"/>
                <a:ea typeface="Arial"/>
              </a:rPr>
              <a:t>-</a:t>
            </a:r>
            <a:r>
              <a:rPr lang="zh-TW" i="1" sz="1600">
                <a:solidFill>
                  <a:srgbClr val="191B0E"/>
                </a:solidFill>
                <a:latin typeface="MingLiU"/>
                <a:ea typeface="MingLiU"/>
              </a:rPr>
              <a:t>一个对象（发送者）对另一个对象（接收者）的请求,发送者请求接收者执 行接收者的一个操作,而接收者进行的所有处理工作就是完成这个请求。</a:t>
            </a:r>
          </a:p>
          <a:p>
            <a:pPr marL="738700" indent="-317500">
              <a:lnSpc>
                <a:spcPts val="1968"/>
              </a:lnSpc>
            </a:pPr>
            <a:r>
              <a:rPr lang="zh-TW" i="1" sz="1600">
                <a:solidFill>
                  <a:srgbClr val="191B0E"/>
                </a:solidFill>
                <a:latin typeface="Arial"/>
                <a:ea typeface="Arial"/>
              </a:rPr>
              <a:t>- </a:t>
            </a:r>
            <a:r>
              <a:rPr lang="zh-TW" i="1" sz="1600">
                <a:solidFill>
                  <a:srgbClr val="191B0E"/>
                </a:solidFill>
                <a:latin typeface="MingLiU"/>
                <a:ea typeface="MingLiU"/>
              </a:rPr>
              <a:t>包含了对象及其组件的消息,还包含了对象和与之相关的其他对象之间的消 息。</a:t>
            </a:r>
          </a:p>
        </p:txBody>
      </p:sp>
      <p:sp>
        <p:nvSpPr>
          <p:cNvPr id="5" name=""/>
          <p:cNvSpPr/>
          <p:nvPr/>
        </p:nvSpPr>
        <p:spPr>
          <a:xfrm>
            <a:off x="1283208" y="3538728"/>
            <a:ext cx="3218688" cy="1194816"/>
          </a:xfrm>
          <a:prstGeom prst="rect">
            <a:avLst/>
          </a:prstGeom>
          <a:solidFill>
            <a:srgbClr val="FFFFFF"/>
          </a:solidFill>
        </p:spPr>
        <p:txBody>
          <a:bodyPr lIns="0" tIns="0" rIns="0" bIns="0">
            <a:noAutofit/>
          </a:bodyPr>
          <a:p>
            <a:pPr indent="0">
              <a:spcAft>
                <a:spcPts val="280"/>
              </a:spcAft>
            </a:pPr>
            <a:r>
              <a:rPr lang="en-US" i="1" sz="1600">
                <a:solidFill>
                  <a:srgbClr val="191B0E"/>
                </a:solidFill>
                <a:latin typeface="Arial"/>
              </a:rPr>
              <a:t>■</a:t>
            </a:r>
            <a:r>
              <a:rPr lang="zh-TW" sz="1500">
                <a:solidFill>
                  <a:srgbClr val="191B0E"/>
                </a:solidFill>
                <a:latin typeface="MingLiU"/>
                <a:ea typeface="MingLiU"/>
              </a:rPr>
              <a:t>对象交互的测试方法分类</a:t>
            </a:r>
          </a:p>
          <a:p>
            <a:pPr indent="457200">
              <a:spcAft>
                <a:spcPts val="280"/>
              </a:spcAft>
            </a:pPr>
            <a:r>
              <a:rPr lang="zh-TW" sz="1600">
                <a:solidFill>
                  <a:srgbClr val="191B0E"/>
                </a:solidFill>
                <a:latin typeface="Arial"/>
                <a:ea typeface="Arial"/>
              </a:rPr>
              <a:t>-</a:t>
            </a:r>
            <a:r>
              <a:rPr lang="zh-TW" i="1" sz="1600">
                <a:solidFill>
                  <a:srgbClr val="191B0E"/>
                </a:solidFill>
                <a:latin typeface="MingLiU"/>
                <a:ea typeface="MingLiU"/>
              </a:rPr>
              <a:t>原始类</a:t>
            </a:r>
          </a:p>
          <a:p>
            <a:pPr marL="827600" indent="0">
              <a:spcAft>
                <a:spcPts val="280"/>
              </a:spcAft>
            </a:pPr>
            <a:r>
              <a:rPr lang="en-US" i="1" sz="1400">
                <a:solidFill>
                  <a:srgbClr val="191B0E"/>
                </a:solidFill>
                <a:latin typeface="MingLiU"/>
              </a:rPr>
              <a:t>■</a:t>
            </a:r>
            <a:r>
              <a:rPr lang="en-US" sz="1400">
                <a:solidFill>
                  <a:srgbClr val="191B0E"/>
                </a:solidFill>
                <a:latin typeface="MingLiU"/>
              </a:rPr>
              <a:t> </a:t>
            </a:r>
            <a:r>
              <a:rPr lang="zh-TW" sz="1400">
                <a:solidFill>
                  <a:srgbClr val="191B0E"/>
                </a:solidFill>
                <a:latin typeface="MingLiU"/>
                <a:ea typeface="MingLiU"/>
              </a:rPr>
              <a:t>使用类的单元测试方法</a:t>
            </a:r>
          </a:p>
          <a:p>
            <a:pPr indent="457200"/>
            <a:r>
              <a:rPr lang="zh-TW" sz="1600">
                <a:solidFill>
                  <a:srgbClr val="191B0E"/>
                </a:solidFill>
                <a:latin typeface="Arial"/>
                <a:ea typeface="Arial"/>
              </a:rPr>
              <a:t>-</a:t>
            </a:r>
            <a:r>
              <a:rPr lang="zh-TW" i="1" sz="1600">
                <a:solidFill>
                  <a:srgbClr val="191B0E"/>
                </a:solidFill>
                <a:latin typeface="MingLiU"/>
                <a:ea typeface="MingLiU"/>
              </a:rPr>
              <a:t>汇集类</a:t>
            </a:r>
          </a:p>
        </p:txBody>
      </p:sp>
      <p:sp>
        <p:nvSpPr>
          <p:cNvPr id="6" name=""/>
          <p:cNvSpPr/>
          <p:nvPr/>
        </p:nvSpPr>
        <p:spPr>
          <a:xfrm>
            <a:off x="1752600" y="4831080"/>
            <a:ext cx="1021080" cy="240792"/>
          </a:xfrm>
          <a:prstGeom prst="rect">
            <a:avLst/>
          </a:prstGeom>
          <a:solidFill>
            <a:srgbClr val="FFFFFF"/>
          </a:solidFill>
        </p:spPr>
        <p:txBody>
          <a:bodyPr lIns="0" tIns="0" rIns="0" bIns="0" wrap="none">
            <a:noAutofit/>
          </a:bodyPr>
          <a:p>
            <a:pPr indent="457200"/>
            <a:r>
              <a:rPr lang="zh-TW" i="1" sz="1600">
                <a:solidFill>
                  <a:srgbClr val="191B0E"/>
                </a:solidFill>
                <a:latin typeface="Arial"/>
                <a:ea typeface="Arial"/>
              </a:rPr>
              <a:t>-</a:t>
            </a:r>
            <a:r>
              <a:rPr lang="zh-TW" i="1" sz="1600">
                <a:solidFill>
                  <a:srgbClr val="191B0E"/>
                </a:solidFill>
                <a:latin typeface="MingLiU"/>
                <a:ea typeface="MingLiU"/>
              </a:rPr>
              <a:t>协作类</a:t>
            </a:r>
          </a:p>
        </p:txBody>
      </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p="http://schemas.openxmlformats.org/presentationml/2006/main" xmlns:a="http://schemas.openxmlformats.org/drawingml/2006/main" xmlns:r="http://schemas.openxmlformats.org/officeDocument/2006/relationships">
  <p:cSld>
    <p:bg>
      <p:bgPr>
        <a:solidFill>
          <a:srgbClr val="EFECE4"/>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22080" y="850392"/>
            <a:ext cx="1609344" cy="521208"/>
          </a:xfrm>
          <a:prstGeom prst="rect">
            <a:avLst/>
          </a:prstGeom>
        </p:spPr>
      </p:pic>
      <p:sp>
        <p:nvSpPr>
          <p:cNvPr id="3" name=""/>
          <p:cNvSpPr/>
          <p:nvPr/>
        </p:nvSpPr>
        <p:spPr>
          <a:xfrm>
            <a:off x="1338072" y="1423416"/>
            <a:ext cx="5849112" cy="445008"/>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面向对象的集成测试</a:t>
            </a:r>
            <a:r>
              <a:rPr lang="zh-TW" sz="3300">
                <a:solidFill>
                  <a:srgbClr val="191B0E"/>
                </a:solidFill>
                <a:latin typeface="Arial"/>
                <a:ea typeface="Arial"/>
              </a:rPr>
              <a:t>-</a:t>
            </a:r>
            <a:r>
              <a:rPr lang="zh-TW" sz="3200">
                <a:solidFill>
                  <a:srgbClr val="191B0E"/>
                </a:solidFill>
                <a:latin typeface="MingLiU"/>
                <a:ea typeface="MingLiU"/>
              </a:rPr>
              <a:t>对象交互</a:t>
            </a:r>
          </a:p>
        </p:txBody>
      </p:sp>
      <p:sp>
        <p:nvSpPr>
          <p:cNvPr id="4" name=""/>
          <p:cNvSpPr/>
          <p:nvPr/>
        </p:nvSpPr>
        <p:spPr>
          <a:xfrm>
            <a:off x="1292352" y="1996440"/>
            <a:ext cx="8205216" cy="3593592"/>
          </a:xfrm>
          <a:prstGeom prst="rect">
            <a:avLst/>
          </a:prstGeom>
          <a:solidFill>
            <a:srgbClr val="FFFFFF"/>
          </a:solidFill>
        </p:spPr>
        <p:txBody>
          <a:bodyPr lIns="0" tIns="0" rIns="0" bIns="0">
            <a:noAutofit/>
          </a:bodyPr>
          <a:p>
            <a:pPr indent="0">
              <a:lnSpc>
                <a:spcPts val="1776"/>
              </a:lnSpc>
              <a:spcAft>
                <a:spcPts val="280"/>
              </a:spcAft>
            </a:pPr>
            <a:r>
              <a:rPr lang="en-US" sz="1600">
                <a:solidFill>
                  <a:srgbClr val="191B0E"/>
                </a:solidFill>
                <a:latin typeface="Arial"/>
              </a:rPr>
              <a:t>■</a:t>
            </a:r>
            <a:r>
              <a:rPr lang="zh-TW" sz="1500">
                <a:solidFill>
                  <a:srgbClr val="191B0E"/>
                </a:solidFill>
                <a:latin typeface="MingLiU"/>
                <a:ea typeface="MingLiU"/>
              </a:rPr>
              <a:t>汇集类测试</a:t>
            </a:r>
          </a:p>
          <a:p>
            <a:pPr indent="457200">
              <a:lnSpc>
                <a:spcPts val="1776"/>
              </a:lnSpc>
              <a:spcAft>
                <a:spcPts val="280"/>
              </a:spcAft>
            </a:pPr>
            <a:r>
              <a:rPr lang="zh-TW" sz="1600">
                <a:solidFill>
                  <a:srgbClr val="191B0E"/>
                </a:solidFill>
                <a:latin typeface="Arial"/>
                <a:ea typeface="Arial"/>
              </a:rPr>
              <a:t>-</a:t>
            </a:r>
            <a:r>
              <a:rPr lang="zh-TW" i="1" sz="1600">
                <a:solidFill>
                  <a:srgbClr val="191B0E"/>
                </a:solidFill>
                <a:latin typeface="MingLiU"/>
                <a:ea typeface="MingLiU"/>
              </a:rPr>
              <a:t>汇集类的特征</a:t>
            </a:r>
          </a:p>
          <a:p>
            <a:pPr marL="814900" indent="0">
              <a:lnSpc>
                <a:spcPts val="1776"/>
              </a:lnSpc>
              <a:spcAft>
                <a:spcPts val="280"/>
              </a:spcAft>
            </a:pPr>
            <a:r>
              <a:rPr lang="en-US" i="1" sz="1400">
                <a:solidFill>
                  <a:srgbClr val="191B0E"/>
                </a:solidFill>
                <a:latin typeface="MingLiU"/>
              </a:rPr>
              <a:t>■</a:t>
            </a:r>
            <a:r>
              <a:rPr lang="en-US" sz="1400">
                <a:solidFill>
                  <a:srgbClr val="191B0E"/>
                </a:solidFill>
                <a:latin typeface="MingLiU"/>
              </a:rPr>
              <a:t> </a:t>
            </a:r>
            <a:r>
              <a:rPr lang="zh-TW" sz="1400">
                <a:solidFill>
                  <a:srgbClr val="191B0E"/>
                </a:solidFill>
                <a:latin typeface="MingLiU"/>
                <a:ea typeface="MingLiU"/>
              </a:rPr>
              <a:t>汇集类在它们的说明中使用对象，但从不请求这些对象的任何服务</a:t>
            </a:r>
          </a:p>
          <a:p>
            <a:pPr marL="814900" indent="0">
              <a:lnSpc>
                <a:spcPts val="1776"/>
              </a:lnSpc>
              <a:spcAft>
                <a:spcPts val="280"/>
              </a:spcAft>
            </a:pPr>
            <a:r>
              <a:rPr lang="en-US" sz="1400">
                <a:solidFill>
                  <a:srgbClr val="191B0E"/>
                </a:solidFill>
                <a:latin typeface="Arial"/>
              </a:rPr>
              <a:t>■ </a:t>
            </a:r>
            <a:r>
              <a:rPr lang="zh-TW" sz="1400">
                <a:solidFill>
                  <a:srgbClr val="191B0E"/>
                </a:solidFill>
                <a:latin typeface="MingLiU"/>
                <a:ea typeface="MingLiU"/>
              </a:rPr>
              <a:t>存放这些对象的引用（或指针），程序中常表现为对象之间一对多的关系。</a:t>
            </a:r>
          </a:p>
          <a:p>
            <a:pPr marL="814900" indent="0">
              <a:lnSpc>
                <a:spcPts val="1776"/>
              </a:lnSpc>
              <a:spcAft>
                <a:spcPts val="280"/>
              </a:spcAft>
            </a:pPr>
            <a:r>
              <a:rPr lang="en-US" sz="1400">
                <a:solidFill>
                  <a:srgbClr val="191B0E"/>
                </a:solidFill>
                <a:latin typeface="Arial"/>
              </a:rPr>
              <a:t>■ </a:t>
            </a:r>
            <a:r>
              <a:rPr lang="zh-TW" sz="1400">
                <a:solidFill>
                  <a:srgbClr val="191B0E"/>
                </a:solidFill>
                <a:latin typeface="MingLiU"/>
                <a:ea typeface="MingLiU"/>
              </a:rPr>
              <a:t>创建这些对象的实例。</a:t>
            </a:r>
          </a:p>
          <a:p>
            <a:pPr marL="814900" indent="0">
              <a:lnSpc>
                <a:spcPts val="1776"/>
              </a:lnSpc>
              <a:spcAft>
                <a:spcPts val="280"/>
              </a:spcAft>
            </a:pPr>
            <a:r>
              <a:rPr lang="en-US" sz="1400">
                <a:solidFill>
                  <a:srgbClr val="191B0E"/>
                </a:solidFill>
                <a:latin typeface="Arial"/>
              </a:rPr>
              <a:t>■ </a:t>
            </a:r>
            <a:r>
              <a:rPr lang="zh-TW" sz="1400">
                <a:solidFill>
                  <a:srgbClr val="191B0E"/>
                </a:solidFill>
                <a:latin typeface="MingLiU"/>
                <a:ea typeface="MingLiU"/>
              </a:rPr>
              <a:t>删除这些对象的实例</a:t>
            </a:r>
          </a:p>
          <a:p>
            <a:pPr indent="457200">
              <a:lnSpc>
                <a:spcPct val="97000"/>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测试方法</a:t>
            </a:r>
          </a:p>
          <a:p>
            <a:pPr marL="814900" indent="0">
              <a:lnSpc>
                <a:spcPts val="1776"/>
              </a:lnSpc>
              <a:spcAft>
                <a:spcPts val="280"/>
              </a:spcAft>
            </a:pPr>
            <a:r>
              <a:rPr lang="en-US" i="1" sz="1400">
                <a:solidFill>
                  <a:srgbClr val="191B0E"/>
                </a:solidFill>
                <a:latin typeface="MingLiU"/>
              </a:rPr>
              <a:t>■</a:t>
            </a:r>
            <a:r>
              <a:rPr lang="en-US" sz="1400">
                <a:solidFill>
                  <a:srgbClr val="191B0E"/>
                </a:solidFill>
                <a:latin typeface="MingLiU"/>
              </a:rPr>
              <a:t> </a:t>
            </a:r>
            <a:r>
              <a:rPr lang="zh-TW" sz="1400">
                <a:solidFill>
                  <a:srgbClr val="191B0E"/>
                </a:solidFill>
                <a:latin typeface="MingLiU"/>
                <a:ea typeface="MingLiU"/>
              </a:rPr>
              <a:t>可以使用测试原始类的方法来测试汇集类。</a:t>
            </a:r>
          </a:p>
          <a:p>
            <a:pPr marL="1157800" indent="-330200">
              <a:lnSpc>
                <a:spcPts val="1776"/>
              </a:lnSpc>
              <a:spcAft>
                <a:spcPts val="280"/>
              </a:spcAft>
            </a:pPr>
            <a:r>
              <a:rPr lang="en-US" sz="1400">
                <a:solidFill>
                  <a:srgbClr val="191B0E"/>
                </a:solidFill>
                <a:latin typeface="Arial"/>
              </a:rPr>
              <a:t>■ </a:t>
            </a:r>
            <a:r>
              <a:rPr lang="zh-TW" sz="1400">
                <a:solidFill>
                  <a:srgbClr val="191B0E"/>
                </a:solidFill>
                <a:latin typeface="MingLiU"/>
                <a:ea typeface="MingLiU"/>
              </a:rPr>
              <a:t>测试驱动程序要创建一些实例，这些实例作为消息中的参数被传递给一个正在测 试的集合。</a:t>
            </a:r>
          </a:p>
          <a:p>
            <a:pPr indent="457200">
              <a:lnSpc>
                <a:spcPct val="97000"/>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测试目的</a:t>
            </a:r>
          </a:p>
          <a:p>
            <a:pPr marL="814900" indent="0">
              <a:lnSpc>
                <a:spcPts val="1776"/>
              </a:lnSpc>
            </a:pPr>
            <a:r>
              <a:rPr lang="en-US" i="1" sz="1400">
                <a:solidFill>
                  <a:srgbClr val="191B0E"/>
                </a:solidFill>
                <a:latin typeface="MingLiU"/>
              </a:rPr>
              <a:t>■</a:t>
            </a:r>
            <a:r>
              <a:rPr lang="en-US" sz="1400">
                <a:solidFill>
                  <a:srgbClr val="191B0E"/>
                </a:solidFill>
                <a:latin typeface="MingLiU"/>
              </a:rPr>
              <a:t> </a:t>
            </a:r>
            <a:r>
              <a:rPr lang="zh-TW" sz="1400">
                <a:solidFill>
                  <a:srgbClr val="191B0E"/>
                </a:solidFill>
                <a:latin typeface="MingLiU"/>
                <a:ea typeface="MingLiU"/>
              </a:rPr>
              <a:t>保证创建的实例被正确从集合中移出</a:t>
            </a:r>
          </a:p>
        </p:txBody>
      </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28928" y="1417320"/>
            <a:ext cx="5849112" cy="441960"/>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面向对象的集成测试</a:t>
            </a:r>
            <a:r>
              <a:rPr lang="zh-TW" sz="3300">
                <a:solidFill>
                  <a:srgbClr val="191B0E"/>
                </a:solidFill>
                <a:latin typeface="Arial"/>
                <a:ea typeface="Arial"/>
              </a:rPr>
              <a:t>■</a:t>
            </a:r>
            <a:r>
              <a:rPr lang="zh-TW" sz="3200">
                <a:solidFill>
                  <a:srgbClr val="191B0E"/>
                </a:solidFill>
                <a:latin typeface="MingLiU"/>
                <a:ea typeface="MingLiU"/>
              </a:rPr>
              <a:t>对象交互</a:t>
            </a:r>
          </a:p>
        </p:txBody>
      </p:sp>
      <p:sp>
        <p:nvSpPr>
          <p:cNvPr id="4" name=""/>
          <p:cNvSpPr/>
          <p:nvPr/>
        </p:nvSpPr>
        <p:spPr>
          <a:xfrm>
            <a:off x="1283208" y="1993392"/>
            <a:ext cx="8305800" cy="2267712"/>
          </a:xfrm>
          <a:prstGeom prst="rect">
            <a:avLst/>
          </a:prstGeom>
          <a:solidFill>
            <a:srgbClr val="FFFFFF"/>
          </a:solidFill>
        </p:spPr>
        <p:txBody>
          <a:bodyPr lIns="0" tIns="0" rIns="0" bIns="0">
            <a:noAutofit/>
          </a:bodyPr>
          <a:p>
            <a:pPr indent="0">
              <a:lnSpc>
                <a:spcPts val="1752"/>
              </a:lnSpc>
              <a:spcAft>
                <a:spcPts val="280"/>
              </a:spcAft>
            </a:pPr>
            <a:r>
              <a:rPr lang="en-US" sz="1600">
                <a:solidFill>
                  <a:srgbClr val="191B0E"/>
                </a:solidFill>
                <a:latin typeface="Arial"/>
              </a:rPr>
              <a:t>■</a:t>
            </a:r>
            <a:r>
              <a:rPr lang="zh-TW" sz="1500">
                <a:solidFill>
                  <a:srgbClr val="191B0E"/>
                </a:solidFill>
                <a:latin typeface="MingLiU"/>
                <a:ea typeface="MingLiU"/>
              </a:rPr>
              <a:t>协作类测试</a:t>
            </a:r>
          </a:p>
          <a:p>
            <a:pPr indent="457200">
              <a:lnSpc>
                <a:spcPts val="1752"/>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协作类的定义</a:t>
            </a:r>
          </a:p>
          <a:p>
            <a:pPr marL="1157800" indent="-330200">
              <a:lnSpc>
                <a:spcPts val="1872"/>
              </a:lnSpc>
              <a:spcAft>
                <a:spcPts val="280"/>
              </a:spcAft>
            </a:pPr>
            <a:r>
              <a:rPr lang="en-US" i="1" sz="1400">
                <a:solidFill>
                  <a:srgbClr val="191B0E"/>
                </a:solidFill>
                <a:latin typeface="MingLiU"/>
              </a:rPr>
              <a:t>■</a:t>
            </a:r>
            <a:r>
              <a:rPr lang="en-US" sz="1400">
                <a:solidFill>
                  <a:srgbClr val="191B0E"/>
                </a:solidFill>
                <a:latin typeface="MingLiU"/>
              </a:rPr>
              <a:t> </a:t>
            </a:r>
            <a:r>
              <a:rPr lang="zh-TW" sz="1400">
                <a:solidFill>
                  <a:srgbClr val="191B0E"/>
                </a:solidFill>
                <a:latin typeface="MingLiU"/>
                <a:ea typeface="MingLiU"/>
              </a:rPr>
              <a:t>协作类的一个或多个操作中使用其他的对象并将其作为它们的实现中不可缺少的 一部分</a:t>
            </a:r>
          </a:p>
          <a:p>
            <a:pPr marL="1157800" indent="-330200">
              <a:lnSpc>
                <a:spcPts val="1632"/>
              </a:lnSpc>
              <a:spcAft>
                <a:spcPts val="280"/>
              </a:spcAft>
            </a:pPr>
            <a:r>
              <a:rPr lang="en-US" sz="1400">
                <a:solidFill>
                  <a:srgbClr val="191B0E"/>
                </a:solidFill>
                <a:latin typeface="Arial"/>
              </a:rPr>
              <a:t>■ </a:t>
            </a:r>
            <a:r>
              <a:rPr lang="zh-TW" sz="1400">
                <a:solidFill>
                  <a:srgbClr val="191B0E"/>
                </a:solidFill>
                <a:latin typeface="MingLiU"/>
                <a:ea typeface="MingLiU"/>
              </a:rPr>
              <a:t>当类接口中的一个操作的某个后置条件引用了一具对象的实例状态，并且（或者） 说明那个对象的某个属性被使用或修改了，那么这个类就是一个协作类</a:t>
            </a:r>
          </a:p>
          <a:p>
            <a:pPr indent="457200">
              <a:lnSpc>
                <a:spcPct val="95000"/>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测试方法</a:t>
            </a:r>
          </a:p>
          <a:p>
            <a:pPr marL="827600" indent="0">
              <a:lnSpc>
                <a:spcPts val="1752"/>
              </a:lnSpc>
            </a:pPr>
            <a:r>
              <a:rPr lang="en-US" i="1" sz="1400">
                <a:solidFill>
                  <a:srgbClr val="191B0E"/>
                </a:solidFill>
                <a:latin typeface="MingLiU"/>
              </a:rPr>
              <a:t>■</a:t>
            </a:r>
            <a:r>
              <a:rPr lang="en-US" sz="1400">
                <a:solidFill>
                  <a:srgbClr val="191B0E"/>
                </a:solidFill>
                <a:latin typeface="MingLiU"/>
              </a:rPr>
              <a:t> </a:t>
            </a:r>
            <a:r>
              <a:rPr lang="zh-TW" sz="1400">
                <a:solidFill>
                  <a:srgbClr val="191B0E"/>
                </a:solidFill>
                <a:latin typeface="MingLiU"/>
                <a:ea typeface="MingLiU"/>
              </a:rPr>
              <a:t>协作类测试的复杂性远远高于汇集类或原始类的测试</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01496" y="1414272"/>
            <a:ext cx="890016" cy="420624"/>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概述</a:t>
            </a:r>
          </a:p>
        </p:txBody>
      </p:sp>
      <p:sp>
        <p:nvSpPr>
          <p:cNvPr id="4" name=""/>
          <p:cNvSpPr/>
          <p:nvPr/>
        </p:nvSpPr>
        <p:spPr>
          <a:xfrm>
            <a:off x="1280160" y="1965960"/>
            <a:ext cx="8260080" cy="4273296"/>
          </a:xfrm>
          <a:prstGeom prst="rect">
            <a:avLst/>
          </a:prstGeom>
          <a:solidFill>
            <a:srgbClr val="FFFFFF"/>
          </a:solidFill>
        </p:spPr>
        <p:txBody>
          <a:bodyPr lIns="0" tIns="0" rIns="0" bIns="0">
            <a:noAutofit/>
          </a:bodyPr>
          <a:p>
            <a:pPr indent="0">
              <a:lnSpc>
                <a:spcPts val="1524"/>
              </a:lnSpc>
              <a:spcAft>
                <a:spcPts val="420"/>
              </a:spcAft>
            </a:pPr>
            <a:r>
              <a:rPr lang="en-US" sz="1400">
                <a:solidFill>
                  <a:srgbClr val="191B0E"/>
                </a:solidFill>
                <a:latin typeface="Arial"/>
              </a:rPr>
              <a:t>■ </a:t>
            </a:r>
            <a:r>
              <a:rPr lang="zh-TW" sz="1300">
                <a:solidFill>
                  <a:srgbClr val="191B0E"/>
                </a:solidFill>
                <a:latin typeface="MingLiU"/>
                <a:ea typeface="MingLiU"/>
              </a:rPr>
              <a:t>单元：一个最小的单元应该有明确的功能、性能、接口定义而且可以清析地与其他单元区分开</a:t>
            </a:r>
          </a:p>
          <a:p>
            <a:pPr marL="294200" indent="-330200">
              <a:lnSpc>
                <a:spcPts val="1524"/>
              </a:lnSpc>
              <a:spcAft>
                <a:spcPts val="420"/>
              </a:spcAft>
            </a:pPr>
            <a:r>
              <a:rPr lang="en-US" sz="1400">
                <a:solidFill>
                  <a:srgbClr val="191B0E"/>
                </a:solidFill>
                <a:latin typeface="Arial"/>
              </a:rPr>
              <a:t>■ </a:t>
            </a:r>
            <a:r>
              <a:rPr lang="zh-TW" sz="1300">
                <a:solidFill>
                  <a:srgbClr val="191B0E"/>
                </a:solidFill>
                <a:latin typeface="MingLiU"/>
                <a:ea typeface="MingLiU"/>
              </a:rPr>
              <a:t>单元测试(</a:t>
            </a:r>
            <a:r>
              <a:rPr lang="en-US" sz="1400">
                <a:solidFill>
                  <a:srgbClr val="191B0E"/>
                </a:solidFill>
                <a:latin typeface="Arial"/>
              </a:rPr>
              <a:t>Unite Testing</a:t>
            </a:r>
            <a:r>
              <a:rPr lang="zh-TW" sz="1300">
                <a:solidFill>
                  <a:srgbClr val="191B0E"/>
                </a:solidFill>
                <a:latin typeface="MingLiU"/>
                <a:ea typeface="MingLiU"/>
              </a:rPr>
              <a:t>)又称为模块测试，主要来检验软件设计中最小的单位</a:t>
            </a:r>
            <a:r>
              <a:rPr lang="zh-TW" sz="1400">
                <a:solidFill>
                  <a:srgbClr val="191B0E"/>
                </a:solidFill>
                <a:latin typeface="Arial"/>
                <a:ea typeface="Arial"/>
              </a:rPr>
              <a:t>――</a:t>
            </a:r>
            <a:r>
              <a:rPr lang="zh-TW" sz="1300">
                <a:solidFill>
                  <a:srgbClr val="191B0E"/>
                </a:solidFill>
                <a:latin typeface="MingLiU"/>
                <a:ea typeface="MingLiU"/>
              </a:rPr>
              <a:t>模块。一般来 说模块的内聚程度高，每一个模块只能完成一种功能，因此模块测试的程序规模小，易检查出 错误。我们可以通过单元测试进行程序语法检查和程序逻辑检查，验证程序的正确性。单元测 试非常重要，因为它影响的范围比较广，主要表现在如果一个单元模块的一个函数或者参数出 现问题，会造成后面很多问题的出现，而且如果单元测试做不好，使得集成测试或者后面系统 测试工作也做不好。做好单元测试是一个重要而且基础性的工作，主要的测试方法分为人工测 试和自动化测试两种方式</a:t>
            </a:r>
          </a:p>
          <a:p>
            <a:pPr indent="0">
              <a:lnSpc>
                <a:spcPts val="1524"/>
              </a:lnSpc>
              <a:spcAft>
                <a:spcPts val="140"/>
              </a:spcAft>
            </a:pPr>
            <a:r>
              <a:rPr lang="en-US" sz="1400">
                <a:solidFill>
                  <a:srgbClr val="191B0E"/>
                </a:solidFill>
                <a:latin typeface="Arial"/>
              </a:rPr>
              <a:t>■ </a:t>
            </a:r>
            <a:r>
              <a:rPr lang="zh-TW" sz="1300">
                <a:solidFill>
                  <a:srgbClr val="191B0E"/>
                </a:solidFill>
                <a:latin typeface="MingLiU"/>
                <a:ea typeface="MingLiU"/>
              </a:rPr>
              <a:t>单元测试目的：</a:t>
            </a:r>
          </a:p>
          <a:p>
            <a:pPr indent="457200">
              <a:lnSpc>
                <a:spcPts val="1524"/>
              </a:lnSpc>
              <a:spcAft>
                <a:spcPts val="140"/>
              </a:spcAft>
            </a:pPr>
            <a:r>
              <a:rPr lang="zh-TW" sz="1400">
                <a:solidFill>
                  <a:srgbClr val="191B0E"/>
                </a:solidFill>
                <a:latin typeface="Arial"/>
                <a:ea typeface="Arial"/>
              </a:rPr>
              <a:t>- </a:t>
            </a:r>
            <a:r>
              <a:rPr lang="zh-TW" i="1" sz="1300">
                <a:solidFill>
                  <a:srgbClr val="191B0E"/>
                </a:solidFill>
                <a:latin typeface="MingLiU"/>
                <a:ea typeface="MingLiU"/>
              </a:rPr>
              <a:t>检查单元模块内部的错误,为软件的评审验收提供依据。</a:t>
            </a:r>
          </a:p>
          <a:p>
            <a:pPr algn="just" marL="738700" indent="-317500">
              <a:lnSpc>
                <a:spcPts val="1536"/>
              </a:lnSpc>
              <a:spcAft>
                <a:spcPts val="140"/>
              </a:spcAft>
            </a:pPr>
            <a:r>
              <a:rPr lang="zh-TW" i="1" sz="1400">
                <a:solidFill>
                  <a:srgbClr val="191B0E"/>
                </a:solidFill>
                <a:latin typeface="Arial"/>
                <a:ea typeface="Arial"/>
              </a:rPr>
              <a:t>- </a:t>
            </a:r>
            <a:r>
              <a:rPr lang="zh-TW" i="1" sz="1300">
                <a:solidFill>
                  <a:srgbClr val="191B0E"/>
                </a:solidFill>
                <a:latin typeface="MingLiU"/>
                <a:ea typeface="MingLiU"/>
              </a:rPr>
              <a:t>单元测试是以程序设计说明书和之前所作的测试数据(正常的和错误的)为指导,测试模 块内重要的路径,以检查出错误;</a:t>
            </a:r>
          </a:p>
          <a:p>
            <a:pPr indent="457200">
              <a:lnSpc>
                <a:spcPts val="1524"/>
              </a:lnSpc>
              <a:spcAft>
                <a:spcPts val="140"/>
              </a:spcAft>
            </a:pPr>
            <a:r>
              <a:rPr lang="zh-TW" i="1" sz="1400">
                <a:solidFill>
                  <a:srgbClr val="191B0E"/>
                </a:solidFill>
                <a:latin typeface="Arial"/>
                <a:ea typeface="Arial"/>
              </a:rPr>
              <a:t>- </a:t>
            </a:r>
            <a:r>
              <a:rPr lang="zh-TW" i="1" sz="1300">
                <a:solidFill>
                  <a:srgbClr val="191B0E"/>
                </a:solidFill>
                <a:latin typeface="MingLiU"/>
                <a:ea typeface="MingLiU"/>
              </a:rPr>
              <a:t>检验信息能否正确地流入和流出单元;</a:t>
            </a:r>
          </a:p>
          <a:p>
            <a:pPr marL="738700" indent="-317500">
              <a:lnSpc>
                <a:spcPts val="1560"/>
              </a:lnSpc>
              <a:spcAft>
                <a:spcPts val="140"/>
              </a:spcAft>
            </a:pPr>
            <a:r>
              <a:rPr lang="zh-TW" i="1" sz="1400">
                <a:solidFill>
                  <a:srgbClr val="191B0E"/>
                </a:solidFill>
                <a:latin typeface="Arial"/>
                <a:ea typeface="Arial"/>
              </a:rPr>
              <a:t>- </a:t>
            </a:r>
            <a:r>
              <a:rPr lang="zh-TW" i="1" sz="1300">
                <a:solidFill>
                  <a:srgbClr val="191B0E"/>
                </a:solidFill>
                <a:latin typeface="MingLiU"/>
                <a:ea typeface="MingLiU"/>
              </a:rPr>
              <a:t>在单元测试工作过程中,其内部数据能否保持其完整性,包括内部数据的形式、内容及相 互关系不发生错误,也包括全局变量在单元中的处理和影响。</a:t>
            </a:r>
          </a:p>
          <a:p>
            <a:pPr algn="just" indent="457200">
              <a:lnSpc>
                <a:spcPts val="1524"/>
              </a:lnSpc>
              <a:spcAft>
                <a:spcPts val="140"/>
              </a:spcAft>
            </a:pPr>
            <a:r>
              <a:rPr lang="zh-TW" i="1" sz="1400">
                <a:solidFill>
                  <a:srgbClr val="191B0E"/>
                </a:solidFill>
                <a:latin typeface="Arial"/>
                <a:ea typeface="Arial"/>
              </a:rPr>
              <a:t>- </a:t>
            </a:r>
            <a:r>
              <a:rPr lang="zh-TW" i="1" sz="1300">
                <a:solidFill>
                  <a:srgbClr val="191B0E"/>
                </a:solidFill>
                <a:latin typeface="MingLiU"/>
                <a:ea typeface="MingLiU"/>
              </a:rPr>
              <a:t>在为限制数据加工而设置的边界处,能否正确工作。</a:t>
            </a:r>
          </a:p>
          <a:p>
            <a:pPr algn="just" indent="457200">
              <a:lnSpc>
                <a:spcPts val="1524"/>
              </a:lnSpc>
              <a:spcAft>
                <a:spcPts val="140"/>
              </a:spcAft>
            </a:pPr>
            <a:r>
              <a:rPr lang="zh-TW" i="1" sz="1400">
                <a:solidFill>
                  <a:srgbClr val="191B0E"/>
                </a:solidFill>
                <a:latin typeface="Arial"/>
                <a:ea typeface="Arial"/>
              </a:rPr>
              <a:t>- </a:t>
            </a:r>
            <a:r>
              <a:rPr lang="zh-TW" i="1" sz="1300">
                <a:solidFill>
                  <a:srgbClr val="191B0E"/>
                </a:solidFill>
                <a:latin typeface="MingLiU"/>
                <a:ea typeface="MingLiU"/>
              </a:rPr>
              <a:t>单元的运行能否做到满足特定的逻辑覆盖。</a:t>
            </a:r>
          </a:p>
          <a:p>
            <a:pPr algn="just" indent="457200">
              <a:lnSpc>
                <a:spcPts val="1524"/>
              </a:lnSpc>
            </a:pPr>
            <a:r>
              <a:rPr lang="zh-TW" i="1" sz="1400">
                <a:solidFill>
                  <a:srgbClr val="191B0E"/>
                </a:solidFill>
                <a:latin typeface="Arial"/>
                <a:ea typeface="Arial"/>
              </a:rPr>
              <a:t>- </a:t>
            </a:r>
            <a:r>
              <a:rPr lang="zh-TW" i="1" sz="1300">
                <a:solidFill>
                  <a:srgbClr val="191B0E"/>
                </a:solidFill>
                <a:latin typeface="MingLiU"/>
                <a:ea typeface="MingLiU"/>
              </a:rPr>
              <a:t>单元中发生了错误,其中的出错处理措施是否有效</a:t>
            </a:r>
          </a:p>
        </p:txBody>
      </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28928" y="1411224"/>
            <a:ext cx="5748528" cy="451104"/>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面向对象集成测试的常用方法</a:t>
            </a:r>
          </a:p>
        </p:txBody>
      </p:sp>
      <p:sp>
        <p:nvSpPr>
          <p:cNvPr id="4" name=""/>
          <p:cNvSpPr/>
          <p:nvPr/>
        </p:nvSpPr>
        <p:spPr>
          <a:xfrm>
            <a:off x="1283208" y="1999488"/>
            <a:ext cx="8196072" cy="1728216"/>
          </a:xfrm>
          <a:prstGeom prst="rect">
            <a:avLst/>
          </a:prstGeom>
          <a:solidFill>
            <a:srgbClr val="FFFFFF"/>
          </a:solidFill>
        </p:spPr>
        <p:txBody>
          <a:bodyPr lIns="0" tIns="0" rIns="0" bIns="0">
            <a:noAutofit/>
          </a:bodyPr>
          <a:p>
            <a:pPr indent="0">
              <a:lnSpc>
                <a:spcPts val="1992"/>
              </a:lnSpc>
              <a:spcAft>
                <a:spcPts val="280"/>
              </a:spcAft>
            </a:pPr>
            <a:r>
              <a:rPr lang="en-US" sz="1600">
                <a:solidFill>
                  <a:srgbClr val="191B0E"/>
                </a:solidFill>
                <a:latin typeface="Arial"/>
              </a:rPr>
              <a:t>■</a:t>
            </a:r>
            <a:r>
              <a:rPr lang="zh-TW" sz="1500">
                <a:solidFill>
                  <a:srgbClr val="191B0E"/>
                </a:solidFill>
                <a:latin typeface="MingLiU"/>
                <a:ea typeface="MingLiU"/>
              </a:rPr>
              <a:t>抽样测试</a:t>
            </a:r>
          </a:p>
          <a:p>
            <a:pPr algn="just" marL="738700" indent="-317500">
              <a:lnSpc>
                <a:spcPts val="1992"/>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抽样测试提供了一种运算法则,它使我们能够从一组可能的测试用例中选择 一个测试序列。</a:t>
            </a:r>
          </a:p>
          <a:p>
            <a:pPr algn="just" marL="738700" indent="-317500">
              <a:lnSpc>
                <a:spcPts val="1992"/>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不要求一定要首先明确如何来确定测试用例的总体。</a:t>
            </a:r>
          </a:p>
          <a:p>
            <a:pPr algn="just" marL="738700" indent="-317500">
              <a:lnSpc>
                <a:spcPts val="1992"/>
              </a:lnSpc>
            </a:pPr>
            <a:r>
              <a:rPr lang="zh-TW" i="1" sz="1600">
                <a:solidFill>
                  <a:srgbClr val="191B0E"/>
                </a:solidFill>
                <a:latin typeface="Arial"/>
                <a:ea typeface="Arial"/>
              </a:rPr>
              <a:t>- </a:t>
            </a:r>
            <a:r>
              <a:rPr lang="zh-TW" i="1" sz="1600">
                <a:solidFill>
                  <a:srgbClr val="191B0E"/>
                </a:solidFill>
                <a:latin typeface="MingLiU"/>
                <a:ea typeface="MingLiU"/>
              </a:rPr>
              <a:t>测试过程的目的在于定义感兴趣的测试总体，然后定义一种方法,以便在这 些测试用例中选择哪些被构建、哪些被执行</a:t>
            </a:r>
          </a:p>
        </p:txBody>
      </p:sp>
      <p:sp>
        <p:nvSpPr>
          <p:cNvPr id="5" name=""/>
          <p:cNvSpPr/>
          <p:nvPr/>
        </p:nvSpPr>
        <p:spPr>
          <a:xfrm>
            <a:off x="1283208" y="3870960"/>
            <a:ext cx="8180832" cy="1725168"/>
          </a:xfrm>
          <a:prstGeom prst="rect">
            <a:avLst/>
          </a:prstGeom>
          <a:solidFill>
            <a:srgbClr val="FFFFFF"/>
          </a:solidFill>
        </p:spPr>
        <p:txBody>
          <a:bodyPr lIns="0" tIns="0" rIns="0" bIns="0">
            <a:noAutofit/>
          </a:bodyPr>
          <a:p>
            <a:pPr indent="0">
              <a:lnSpc>
                <a:spcPts val="2052"/>
              </a:lnSpc>
              <a:spcAft>
                <a:spcPts val="280"/>
              </a:spcAft>
            </a:pPr>
            <a:r>
              <a:rPr lang="en-US" i="1" sz="1600">
                <a:solidFill>
                  <a:srgbClr val="191B0E"/>
                </a:solidFill>
                <a:latin typeface="Arial"/>
              </a:rPr>
              <a:t>■</a:t>
            </a:r>
            <a:r>
              <a:rPr lang="zh-TW" sz="1500">
                <a:solidFill>
                  <a:srgbClr val="191B0E"/>
                </a:solidFill>
                <a:latin typeface="MingLiU"/>
                <a:ea typeface="MingLiU"/>
              </a:rPr>
              <a:t>正交阵列测试</a:t>
            </a:r>
          </a:p>
          <a:p>
            <a:pPr algn="just" marL="738700" indent="-317500">
              <a:lnSpc>
                <a:spcPts val="2112"/>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通过定义一组交互对象的配对方式组合,以尽力限制测试配置的组合数目激 增。</a:t>
            </a:r>
          </a:p>
          <a:p>
            <a:pPr algn="just" marL="738700" indent="-317500">
              <a:lnSpc>
                <a:spcPts val="1992"/>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正交阵列是一个数值矩阵,其中的每一列代表一个因素,即实验中的一个变 量。在一个正交阵列中将各个因素组合成配对情况。</a:t>
            </a:r>
          </a:p>
          <a:p>
            <a:pPr indent="457200">
              <a:lnSpc>
                <a:spcPts val="2052"/>
              </a:lnSpc>
            </a:pPr>
            <a:r>
              <a:rPr lang="zh-TW" i="1" sz="1600">
                <a:solidFill>
                  <a:srgbClr val="191B0E"/>
                </a:solidFill>
                <a:latin typeface="Arial"/>
                <a:ea typeface="Arial"/>
              </a:rPr>
              <a:t>-         </a:t>
            </a:r>
            <a:r>
              <a:rPr lang="zh-TW" i="1" sz="1700">
                <a:solidFill>
                  <a:srgbClr val="191B0E"/>
                </a:solidFill>
                <a:latin typeface="Arial"/>
                <a:ea typeface="Arial"/>
              </a:rPr>
              <a:t>3</a:t>
            </a:r>
            <a:r>
              <a:rPr lang="zh-TW" i="1" sz="1600">
                <a:solidFill>
                  <a:srgbClr val="191B0E"/>
                </a:solidFill>
                <a:latin typeface="MingLiU"/>
                <a:ea typeface="MingLiU"/>
              </a:rPr>
              <a:t>个因素（每个因素有</a:t>
            </a:r>
            <a:r>
              <a:rPr lang="zh-TW" i="1" sz="1700">
                <a:solidFill>
                  <a:srgbClr val="191B0E"/>
                </a:solidFill>
                <a:latin typeface="Arial"/>
                <a:ea typeface="Arial"/>
              </a:rPr>
              <a:t>3</a:t>
            </a:r>
            <a:r>
              <a:rPr lang="zh-TW" i="1" sz="1600">
                <a:solidFill>
                  <a:srgbClr val="191B0E"/>
                </a:solidFill>
                <a:latin typeface="MingLiU"/>
                <a:ea typeface="MingLiU"/>
              </a:rPr>
              <a:t>个层次）配对方式的组合情况</a:t>
            </a:r>
          </a:p>
        </p:txBody>
      </p:sp>
      <p:graphicFrame>
        <p:nvGraphicFramePr>
          <p:cNvPr id="6" name=""/>
          <p:cNvGraphicFramePr>
            <a:graphicFrameLocks noGrp="1"/>
          </p:cNvGraphicFramePr>
          <p:nvPr/>
        </p:nvGraphicFramePr>
        <p:xfrm>
          <a:off x="3026664" y="5669280"/>
          <a:ext cx="6178296" cy="957072"/>
        </p:xfrm>
        <a:graphic>
          <a:graphicData uri="http://schemas.openxmlformats.org/drawingml/2006/table">
            <a:tbl>
              <a:tblPr/>
              <a:tblGrid>
                <a:gridCol w="621792"/>
                <a:gridCol w="615696"/>
                <a:gridCol w="618744"/>
                <a:gridCol w="615696"/>
                <a:gridCol w="615696"/>
                <a:gridCol w="615696"/>
                <a:gridCol w="615696"/>
                <a:gridCol w="615696"/>
                <a:gridCol w="618744"/>
                <a:gridCol w="624840"/>
              </a:tblGrid>
              <a:tr h="243840">
                <a:tc>
                  <a:txBody>
                    <a:bodyPr lIns="0" tIns="0" rIns="0" bIns="0">
                      <a:noAutofit/>
                    </a:bodyPr>
                    <a:p>
                      <a:endParaRPr sz="1200"/>
                    </a:p>
                  </a:txBody>
                  <a:tcPr marL="0" marR="0" marT="0" marB="0">
                    <a:solidFill>
                      <a:srgbClr val="DADAD0"/>
                    </a:solidFill>
                  </a:tcPr>
                </a:tc>
                <a:tc>
                  <a:txBody>
                    <a:bodyPr lIns="0" tIns="0" rIns="0" bIns="0">
                      <a:noAutofit/>
                    </a:bodyPr>
                    <a:p>
                      <a:pPr algn="just" indent="254000"/>
                      <a:r>
                        <a:rPr lang="zh-TW" sz="1300">
                          <a:latin typeface="Times New Roman"/>
                          <a:ea typeface="Times New Roman"/>
                        </a:rPr>
                        <a:t>1</a:t>
                      </a:r>
                    </a:p>
                  </a:txBody>
                  <a:tcPr marL="0" marR="0" marT="0" marB="0" anchor="b">
                    <a:solidFill>
                      <a:srgbClr val="DADAD0"/>
                    </a:solidFill>
                  </a:tcPr>
                </a:tc>
                <a:tc>
                  <a:txBody>
                    <a:bodyPr lIns="0" tIns="0" rIns="0" bIns="0">
                      <a:noAutofit/>
                    </a:bodyPr>
                    <a:p>
                      <a:pPr algn="just" indent="254000"/>
                      <a:r>
                        <a:rPr lang="zh-TW" sz="1300">
                          <a:latin typeface="Times New Roman"/>
                          <a:ea typeface="Times New Roman"/>
                        </a:rPr>
                        <a:t>2</a:t>
                      </a:r>
                    </a:p>
                  </a:txBody>
                  <a:tcPr marL="0" marR="0" marT="0" marB="0" anchor="b">
                    <a:solidFill>
                      <a:srgbClr val="DADAD0"/>
                    </a:solidFill>
                  </a:tcPr>
                </a:tc>
                <a:tc>
                  <a:txBody>
                    <a:bodyPr lIns="0" tIns="0" rIns="0" bIns="0">
                      <a:noAutofit/>
                    </a:bodyPr>
                    <a:p>
                      <a:pPr indent="254000"/>
                      <a:r>
                        <a:rPr lang="en-US" sz="1300">
                          <a:latin typeface="Times New Roman"/>
                        </a:rPr>
                        <a:t>3</a:t>
                      </a:r>
                    </a:p>
                  </a:txBody>
                  <a:tcPr marL="0" marR="0" marT="0" marB="0" anchor="b">
                    <a:solidFill>
                      <a:srgbClr val="DADAD0"/>
                    </a:solidFill>
                  </a:tcPr>
                </a:tc>
                <a:tc>
                  <a:txBody>
                    <a:bodyPr lIns="0" tIns="0" rIns="0" bIns="0">
                      <a:noAutofit/>
                    </a:bodyPr>
                    <a:p>
                      <a:pPr indent="254000"/>
                      <a:r>
                        <a:rPr lang="zh-TW" sz="1300">
                          <a:latin typeface="Times New Roman"/>
                          <a:ea typeface="Times New Roman"/>
                        </a:rPr>
                        <a:t>4</a:t>
                      </a:r>
                    </a:p>
                  </a:txBody>
                  <a:tcPr marL="0" marR="0" marT="0" marB="0" anchor="b">
                    <a:solidFill>
                      <a:srgbClr val="DADAD0"/>
                    </a:solidFill>
                  </a:tcPr>
                </a:tc>
                <a:tc>
                  <a:txBody>
                    <a:bodyPr lIns="0" tIns="0" rIns="0" bIns="0">
                      <a:noAutofit/>
                    </a:bodyPr>
                    <a:p>
                      <a:pPr algn="r" indent="0"/>
                      <a:r>
                        <a:rPr lang="zh-TW" sz="1300">
                          <a:latin typeface="Times New Roman"/>
                          <a:ea typeface="Times New Roman"/>
                        </a:rPr>
                        <a:t>5</a:t>
                      </a:r>
                    </a:p>
                  </a:txBody>
                  <a:tcPr marL="0" marR="0" marT="0" marB="0" anchor="b">
                    <a:solidFill>
                      <a:srgbClr val="DADAD0"/>
                    </a:solidFill>
                  </a:tcPr>
                </a:tc>
                <a:tc>
                  <a:txBody>
                    <a:bodyPr lIns="0" tIns="0" rIns="0" bIns="0">
                      <a:noAutofit/>
                    </a:bodyPr>
                    <a:p>
                      <a:pPr algn="r" indent="0"/>
                      <a:r>
                        <a:rPr lang="zh-TW" sz="1300">
                          <a:latin typeface="Times New Roman"/>
                          <a:ea typeface="Times New Roman"/>
                        </a:rPr>
                        <a:t>6</a:t>
                      </a:r>
                    </a:p>
                  </a:txBody>
                  <a:tcPr marL="0" marR="0" marT="0" marB="0" anchor="b">
                    <a:solidFill>
                      <a:srgbClr val="DADAD0"/>
                    </a:solidFill>
                  </a:tcPr>
                </a:tc>
                <a:tc>
                  <a:txBody>
                    <a:bodyPr lIns="0" tIns="0" rIns="0" bIns="0">
                      <a:noAutofit/>
                    </a:bodyPr>
                    <a:p>
                      <a:pPr algn="just" indent="254000"/>
                      <a:r>
                        <a:rPr lang="zh-TW" sz="1300">
                          <a:latin typeface="Times New Roman"/>
                          <a:ea typeface="Times New Roman"/>
                        </a:rPr>
                        <a:t>7</a:t>
                      </a:r>
                    </a:p>
                  </a:txBody>
                  <a:tcPr marL="0" marR="0" marT="0" marB="0" anchor="b">
                    <a:solidFill>
                      <a:srgbClr val="DADAD0"/>
                    </a:solidFill>
                  </a:tcPr>
                </a:tc>
                <a:tc>
                  <a:txBody>
                    <a:bodyPr lIns="0" tIns="0" rIns="0" bIns="0">
                      <a:noAutofit/>
                    </a:bodyPr>
                    <a:p>
                      <a:pPr algn="r" indent="0"/>
                      <a:r>
                        <a:rPr lang="zh-TW" sz="1300">
                          <a:latin typeface="Times New Roman"/>
                          <a:ea typeface="Times New Roman"/>
                        </a:rPr>
                        <a:t>8</a:t>
                      </a:r>
                    </a:p>
                  </a:txBody>
                  <a:tcPr marL="0" marR="0" marT="0" marB="0" anchor="b">
                    <a:solidFill>
                      <a:srgbClr val="DADAD0"/>
                    </a:solidFill>
                  </a:tcPr>
                </a:tc>
                <a:tc>
                  <a:txBody>
                    <a:bodyPr lIns="0" tIns="0" rIns="0" bIns="0">
                      <a:noAutofit/>
                    </a:bodyPr>
                    <a:p>
                      <a:pPr algn="r" indent="0"/>
                      <a:r>
                        <a:rPr lang="zh-TW" sz="1300">
                          <a:latin typeface="Times New Roman"/>
                          <a:ea typeface="Times New Roman"/>
                        </a:rPr>
                        <a:t>9</a:t>
                      </a:r>
                    </a:p>
                  </a:txBody>
                  <a:tcPr marL="0" marR="0" marT="0" marB="0" anchor="b">
                    <a:solidFill>
                      <a:srgbClr val="DADAD0"/>
                    </a:solidFill>
                  </a:tcPr>
                </a:tc>
              </a:tr>
              <a:tr h="234696">
                <a:tc>
                  <a:txBody>
                    <a:bodyPr lIns="0" tIns="0" rIns="0" bIns="0">
                      <a:noAutofit/>
                    </a:bodyPr>
                    <a:p>
                      <a:pPr indent="241300"/>
                      <a:r>
                        <a:rPr lang="en-US" sz="1300">
                          <a:latin typeface="Times New Roman"/>
                        </a:rPr>
                        <a:t>A</a:t>
                      </a:r>
                    </a:p>
                  </a:txBody>
                  <a:tcPr marL="0" marR="0" marT="0" marB="0" anchor="b">
                    <a:solidFill>
                      <a:srgbClr val="DADAD0"/>
                    </a:solidFill>
                  </a:tcPr>
                </a:tc>
                <a:tc>
                  <a:txBody>
                    <a:bodyPr lIns="0" tIns="0" rIns="0" bIns="0">
                      <a:noAutofit/>
                    </a:bodyPr>
                    <a:p>
                      <a:pPr algn="just" indent="254000"/>
                      <a:r>
                        <a:rPr lang="zh-TW" sz="1300">
                          <a:latin typeface="Times New Roman"/>
                          <a:ea typeface="Times New Roman"/>
                        </a:rPr>
                        <a:t>1</a:t>
                      </a:r>
                    </a:p>
                  </a:txBody>
                  <a:tcPr marL="0" marR="0" marT="0" marB="0" anchor="b">
                    <a:solidFill>
                      <a:srgbClr val="DADAD0"/>
                    </a:solidFill>
                  </a:tcPr>
                </a:tc>
                <a:tc>
                  <a:txBody>
                    <a:bodyPr lIns="0" tIns="0" rIns="0" bIns="0">
                      <a:noAutofit/>
                    </a:bodyPr>
                    <a:p>
                      <a:pPr algn="just" indent="254000"/>
                      <a:r>
                        <a:rPr lang="en-US" sz="1300">
                          <a:latin typeface="Times New Roman"/>
                        </a:rPr>
                        <a:t>1</a:t>
                      </a:r>
                    </a:p>
                  </a:txBody>
                  <a:tcPr marL="0" marR="0" marT="0" marB="0" anchor="b">
                    <a:solidFill>
                      <a:srgbClr val="DADAD0"/>
                    </a:solidFill>
                  </a:tcPr>
                </a:tc>
                <a:tc>
                  <a:txBody>
                    <a:bodyPr lIns="0" tIns="0" rIns="0" bIns="0">
                      <a:noAutofit/>
                    </a:bodyPr>
                    <a:p>
                      <a:pPr indent="254000"/>
                      <a:r>
                        <a:rPr lang="en-US" sz="1300">
                          <a:latin typeface="Times New Roman"/>
                        </a:rPr>
                        <a:t>1</a:t>
                      </a:r>
                    </a:p>
                  </a:txBody>
                  <a:tcPr marL="0" marR="0" marT="0" marB="0" anchor="b">
                    <a:solidFill>
                      <a:srgbClr val="DADAD0"/>
                    </a:solidFill>
                  </a:tcPr>
                </a:tc>
                <a:tc>
                  <a:txBody>
                    <a:bodyPr lIns="0" tIns="0" rIns="0" bIns="0">
                      <a:noAutofit/>
                    </a:bodyPr>
                    <a:p>
                      <a:pPr indent="254000"/>
                      <a:r>
                        <a:rPr lang="en-US" sz="1300">
                          <a:latin typeface="Times New Roman"/>
                        </a:rPr>
                        <a:t>2</a:t>
                      </a:r>
                    </a:p>
                  </a:txBody>
                  <a:tcPr marL="0" marR="0" marT="0" marB="0" anchor="b">
                    <a:solidFill>
                      <a:srgbClr val="DADAD0"/>
                    </a:solidFill>
                  </a:tcPr>
                </a:tc>
                <a:tc>
                  <a:txBody>
                    <a:bodyPr lIns="0" tIns="0" rIns="0" bIns="0">
                      <a:noAutofit/>
                    </a:bodyPr>
                    <a:p>
                      <a:pPr algn="r" indent="0"/>
                      <a:r>
                        <a:rPr lang="en-US" sz="1300">
                          <a:latin typeface="Times New Roman"/>
                        </a:rPr>
                        <a:t>2</a:t>
                      </a:r>
                    </a:p>
                  </a:txBody>
                  <a:tcPr marL="0" marR="0" marT="0" marB="0" anchor="b">
                    <a:solidFill>
                      <a:srgbClr val="DADAD0"/>
                    </a:solidFill>
                  </a:tcPr>
                </a:tc>
                <a:tc>
                  <a:txBody>
                    <a:bodyPr lIns="0" tIns="0" rIns="0" bIns="0">
                      <a:noAutofit/>
                    </a:bodyPr>
                    <a:p>
                      <a:pPr algn="r" indent="0"/>
                      <a:r>
                        <a:rPr lang="en-US" sz="1300">
                          <a:latin typeface="Times New Roman"/>
                        </a:rPr>
                        <a:t>2</a:t>
                      </a:r>
                    </a:p>
                  </a:txBody>
                  <a:tcPr marL="0" marR="0" marT="0" marB="0" anchor="b">
                    <a:solidFill>
                      <a:srgbClr val="DADAD0"/>
                    </a:solidFill>
                  </a:tcPr>
                </a:tc>
                <a:tc>
                  <a:txBody>
                    <a:bodyPr lIns="0" tIns="0" rIns="0" bIns="0">
                      <a:noAutofit/>
                    </a:bodyPr>
                    <a:p>
                      <a:pPr algn="just" indent="254000"/>
                      <a:r>
                        <a:rPr lang="en-US" sz="1300">
                          <a:latin typeface="Times New Roman"/>
                        </a:rPr>
                        <a:t>3</a:t>
                      </a:r>
                    </a:p>
                  </a:txBody>
                  <a:tcPr marL="0" marR="0" marT="0" marB="0" anchor="b">
                    <a:solidFill>
                      <a:srgbClr val="DADAD0"/>
                    </a:solidFill>
                  </a:tcPr>
                </a:tc>
                <a:tc>
                  <a:txBody>
                    <a:bodyPr lIns="0" tIns="0" rIns="0" bIns="0">
                      <a:noAutofit/>
                    </a:bodyPr>
                    <a:p>
                      <a:pPr algn="r" indent="0"/>
                      <a:r>
                        <a:rPr lang="en-US" sz="1300">
                          <a:latin typeface="Times New Roman"/>
                        </a:rPr>
                        <a:t>3</a:t>
                      </a:r>
                    </a:p>
                  </a:txBody>
                  <a:tcPr marL="0" marR="0" marT="0" marB="0" anchor="b">
                    <a:solidFill>
                      <a:srgbClr val="DADAD0"/>
                    </a:solidFill>
                  </a:tcPr>
                </a:tc>
                <a:tc>
                  <a:txBody>
                    <a:bodyPr lIns="0" tIns="0" rIns="0" bIns="0">
                      <a:noAutofit/>
                    </a:bodyPr>
                    <a:p>
                      <a:pPr algn="r" indent="0"/>
                      <a:r>
                        <a:rPr lang="en-US" sz="1300">
                          <a:latin typeface="Times New Roman"/>
                        </a:rPr>
                        <a:t>3</a:t>
                      </a:r>
                    </a:p>
                  </a:txBody>
                  <a:tcPr marL="0" marR="0" marT="0" marB="0" anchor="b">
                    <a:solidFill>
                      <a:srgbClr val="DADAD0"/>
                    </a:solidFill>
                  </a:tcPr>
                </a:tc>
              </a:tr>
              <a:tr h="234696">
                <a:tc>
                  <a:txBody>
                    <a:bodyPr lIns="0" tIns="0" rIns="0" bIns="0">
                      <a:noAutofit/>
                    </a:bodyPr>
                    <a:p>
                      <a:pPr indent="241300"/>
                      <a:r>
                        <a:rPr lang="en-US" sz="1300">
                          <a:latin typeface="Times New Roman"/>
                        </a:rPr>
                        <a:t>B</a:t>
                      </a:r>
                    </a:p>
                  </a:txBody>
                  <a:tcPr marL="0" marR="0" marT="0" marB="0" anchor="b">
                    <a:solidFill>
                      <a:srgbClr val="DADAD0"/>
                    </a:solidFill>
                  </a:tcPr>
                </a:tc>
                <a:tc>
                  <a:txBody>
                    <a:bodyPr lIns="0" tIns="0" rIns="0" bIns="0">
                      <a:noAutofit/>
                    </a:bodyPr>
                    <a:p>
                      <a:pPr algn="just" indent="254000"/>
                      <a:r>
                        <a:rPr lang="en-US" sz="1300">
                          <a:latin typeface="Times New Roman"/>
                        </a:rPr>
                        <a:t>1</a:t>
                      </a:r>
                    </a:p>
                  </a:txBody>
                  <a:tcPr marL="0" marR="0" marT="0" marB="0" anchor="b">
                    <a:solidFill>
                      <a:srgbClr val="DADAD0"/>
                    </a:solidFill>
                  </a:tcPr>
                </a:tc>
                <a:tc>
                  <a:txBody>
                    <a:bodyPr lIns="0" tIns="0" rIns="0" bIns="0">
                      <a:noAutofit/>
                    </a:bodyPr>
                    <a:p>
                      <a:pPr algn="just" indent="254000"/>
                      <a:r>
                        <a:rPr lang="en-US" sz="1300">
                          <a:latin typeface="Times New Roman"/>
                        </a:rPr>
                        <a:t>2</a:t>
                      </a:r>
                    </a:p>
                  </a:txBody>
                  <a:tcPr marL="0" marR="0" marT="0" marB="0" anchor="b">
                    <a:solidFill>
                      <a:srgbClr val="DADAD0"/>
                    </a:solidFill>
                  </a:tcPr>
                </a:tc>
                <a:tc>
                  <a:txBody>
                    <a:bodyPr lIns="0" tIns="0" rIns="0" bIns="0">
                      <a:noAutofit/>
                    </a:bodyPr>
                    <a:p>
                      <a:pPr indent="254000"/>
                      <a:r>
                        <a:rPr lang="en-US" sz="1300">
                          <a:latin typeface="Times New Roman"/>
                        </a:rPr>
                        <a:t>3</a:t>
                      </a:r>
                    </a:p>
                  </a:txBody>
                  <a:tcPr marL="0" marR="0" marT="0" marB="0" anchor="b">
                    <a:solidFill>
                      <a:srgbClr val="DADAD0"/>
                    </a:solidFill>
                  </a:tcPr>
                </a:tc>
                <a:tc>
                  <a:txBody>
                    <a:bodyPr lIns="0" tIns="0" rIns="0" bIns="0">
                      <a:noAutofit/>
                    </a:bodyPr>
                    <a:p>
                      <a:pPr indent="254000"/>
                      <a:r>
                        <a:rPr lang="en-US" sz="1300">
                          <a:latin typeface="Times New Roman"/>
                        </a:rPr>
                        <a:t>1</a:t>
                      </a:r>
                    </a:p>
                  </a:txBody>
                  <a:tcPr marL="0" marR="0" marT="0" marB="0" anchor="b">
                    <a:solidFill>
                      <a:srgbClr val="DADAD0"/>
                    </a:solidFill>
                  </a:tcPr>
                </a:tc>
                <a:tc>
                  <a:txBody>
                    <a:bodyPr lIns="0" tIns="0" rIns="0" bIns="0">
                      <a:noAutofit/>
                    </a:bodyPr>
                    <a:p>
                      <a:pPr algn="r" indent="0"/>
                      <a:r>
                        <a:rPr lang="en-US" sz="1300">
                          <a:latin typeface="Times New Roman"/>
                        </a:rPr>
                        <a:t>2</a:t>
                      </a:r>
                    </a:p>
                  </a:txBody>
                  <a:tcPr marL="0" marR="0" marT="0" marB="0" anchor="b">
                    <a:solidFill>
                      <a:srgbClr val="DADAD0"/>
                    </a:solidFill>
                  </a:tcPr>
                </a:tc>
                <a:tc>
                  <a:txBody>
                    <a:bodyPr lIns="0" tIns="0" rIns="0" bIns="0">
                      <a:noAutofit/>
                    </a:bodyPr>
                    <a:p>
                      <a:pPr algn="r" indent="0"/>
                      <a:r>
                        <a:rPr lang="en-US" sz="1300">
                          <a:latin typeface="Times New Roman"/>
                        </a:rPr>
                        <a:t>3</a:t>
                      </a:r>
                    </a:p>
                  </a:txBody>
                  <a:tcPr marL="0" marR="0" marT="0" marB="0" anchor="b">
                    <a:solidFill>
                      <a:srgbClr val="DADAD0"/>
                    </a:solidFill>
                  </a:tcPr>
                </a:tc>
                <a:tc>
                  <a:txBody>
                    <a:bodyPr lIns="0" tIns="0" rIns="0" bIns="0">
                      <a:noAutofit/>
                    </a:bodyPr>
                    <a:p>
                      <a:pPr algn="just" indent="254000"/>
                      <a:r>
                        <a:rPr lang="en-US" sz="1300">
                          <a:latin typeface="Times New Roman"/>
                        </a:rPr>
                        <a:t>1</a:t>
                      </a:r>
                    </a:p>
                  </a:txBody>
                  <a:tcPr marL="0" marR="0" marT="0" marB="0" anchor="b">
                    <a:solidFill>
                      <a:srgbClr val="DADAD0"/>
                    </a:solidFill>
                  </a:tcPr>
                </a:tc>
                <a:tc>
                  <a:txBody>
                    <a:bodyPr lIns="0" tIns="0" rIns="0" bIns="0">
                      <a:noAutofit/>
                    </a:bodyPr>
                    <a:p>
                      <a:pPr algn="r" indent="0"/>
                      <a:r>
                        <a:rPr lang="en-US" sz="1300">
                          <a:latin typeface="Times New Roman"/>
                        </a:rPr>
                        <a:t>2</a:t>
                      </a:r>
                    </a:p>
                  </a:txBody>
                  <a:tcPr marL="0" marR="0" marT="0" marB="0" anchor="b">
                    <a:solidFill>
                      <a:srgbClr val="DADAD0"/>
                    </a:solidFill>
                  </a:tcPr>
                </a:tc>
                <a:tc>
                  <a:txBody>
                    <a:bodyPr lIns="0" tIns="0" rIns="0" bIns="0">
                      <a:noAutofit/>
                    </a:bodyPr>
                    <a:p>
                      <a:pPr algn="r" indent="0"/>
                      <a:r>
                        <a:rPr lang="en-US" sz="1300">
                          <a:latin typeface="Times New Roman"/>
                        </a:rPr>
                        <a:t>3</a:t>
                      </a:r>
                    </a:p>
                  </a:txBody>
                  <a:tcPr marL="0" marR="0" marT="0" marB="0" anchor="b">
                    <a:solidFill>
                      <a:srgbClr val="DADAD0"/>
                    </a:solidFill>
                  </a:tcPr>
                </a:tc>
              </a:tr>
              <a:tr h="243840">
                <a:tc>
                  <a:txBody>
                    <a:bodyPr lIns="0" tIns="0" rIns="0" bIns="0">
                      <a:noAutofit/>
                    </a:bodyPr>
                    <a:p>
                      <a:pPr indent="241300"/>
                      <a:r>
                        <a:rPr lang="en-US" sz="1300">
                          <a:latin typeface="Times New Roman"/>
                        </a:rPr>
                        <a:t>C</a:t>
                      </a:r>
                    </a:p>
                  </a:txBody>
                  <a:tcPr marL="0" marR="0" marT="0" marB="0">
                    <a:solidFill>
                      <a:srgbClr val="DADAD0"/>
                    </a:solidFill>
                  </a:tcPr>
                </a:tc>
                <a:tc>
                  <a:txBody>
                    <a:bodyPr lIns="0" tIns="0" rIns="0" bIns="0">
                      <a:noAutofit/>
                    </a:bodyPr>
                    <a:p>
                      <a:pPr algn="just" indent="254000"/>
                      <a:r>
                        <a:rPr lang="zh-TW" sz="1300">
                          <a:latin typeface="Times New Roman"/>
                          <a:ea typeface="Times New Roman"/>
                        </a:rPr>
                        <a:t>3</a:t>
                      </a:r>
                    </a:p>
                  </a:txBody>
                  <a:tcPr marL="0" marR="0" marT="0" marB="0">
                    <a:solidFill>
                      <a:srgbClr val="DADAD0"/>
                    </a:solidFill>
                  </a:tcPr>
                </a:tc>
                <a:tc>
                  <a:txBody>
                    <a:bodyPr lIns="0" tIns="0" rIns="0" bIns="0">
                      <a:noAutofit/>
                    </a:bodyPr>
                    <a:p>
                      <a:pPr algn="just" indent="254000"/>
                      <a:r>
                        <a:rPr lang="en-US" sz="1300">
                          <a:latin typeface="Times New Roman"/>
                        </a:rPr>
                        <a:t>2</a:t>
                      </a:r>
                    </a:p>
                  </a:txBody>
                  <a:tcPr marL="0" marR="0" marT="0" marB="0">
                    <a:solidFill>
                      <a:srgbClr val="DADAD0"/>
                    </a:solidFill>
                  </a:tcPr>
                </a:tc>
                <a:tc>
                  <a:txBody>
                    <a:bodyPr lIns="0" tIns="0" rIns="0" bIns="0">
                      <a:noAutofit/>
                    </a:bodyPr>
                    <a:p>
                      <a:pPr indent="254000"/>
                      <a:r>
                        <a:rPr lang="en-US" sz="1300">
                          <a:latin typeface="Times New Roman"/>
                        </a:rPr>
                        <a:t>1</a:t>
                      </a:r>
                    </a:p>
                  </a:txBody>
                  <a:tcPr marL="0" marR="0" marT="0" marB="0">
                    <a:solidFill>
                      <a:srgbClr val="DADAD0"/>
                    </a:solidFill>
                  </a:tcPr>
                </a:tc>
                <a:tc>
                  <a:txBody>
                    <a:bodyPr lIns="0" tIns="0" rIns="0" bIns="0">
                      <a:noAutofit/>
                    </a:bodyPr>
                    <a:p>
                      <a:pPr indent="254000"/>
                      <a:r>
                        <a:rPr lang="en-US" sz="1300">
                          <a:latin typeface="Times New Roman"/>
                        </a:rPr>
                        <a:t>2</a:t>
                      </a:r>
                    </a:p>
                  </a:txBody>
                  <a:tcPr marL="0" marR="0" marT="0" marB="0">
                    <a:solidFill>
                      <a:srgbClr val="DADAD0"/>
                    </a:solidFill>
                  </a:tcPr>
                </a:tc>
                <a:tc>
                  <a:txBody>
                    <a:bodyPr lIns="0" tIns="0" rIns="0" bIns="0">
                      <a:noAutofit/>
                    </a:bodyPr>
                    <a:p>
                      <a:pPr algn="r" indent="0"/>
                      <a:r>
                        <a:rPr lang="en-US" sz="1300">
                          <a:latin typeface="Times New Roman"/>
                        </a:rPr>
                        <a:t>1</a:t>
                      </a:r>
                    </a:p>
                  </a:txBody>
                  <a:tcPr marL="0" marR="0" marT="0" marB="0">
                    <a:solidFill>
                      <a:srgbClr val="DADAD0"/>
                    </a:solidFill>
                  </a:tcPr>
                </a:tc>
                <a:tc>
                  <a:txBody>
                    <a:bodyPr lIns="0" tIns="0" rIns="0" bIns="0">
                      <a:noAutofit/>
                    </a:bodyPr>
                    <a:p>
                      <a:pPr algn="r" indent="0"/>
                      <a:r>
                        <a:rPr lang="en-US" sz="1300">
                          <a:latin typeface="Times New Roman"/>
                        </a:rPr>
                        <a:t>3</a:t>
                      </a:r>
                    </a:p>
                  </a:txBody>
                  <a:tcPr marL="0" marR="0" marT="0" marB="0">
                    <a:solidFill>
                      <a:srgbClr val="DADAD0"/>
                    </a:solidFill>
                  </a:tcPr>
                </a:tc>
                <a:tc>
                  <a:txBody>
                    <a:bodyPr lIns="0" tIns="0" rIns="0" bIns="0">
                      <a:noAutofit/>
                    </a:bodyPr>
                    <a:p>
                      <a:pPr algn="just" indent="254000"/>
                      <a:r>
                        <a:rPr lang="en-US" sz="1300">
                          <a:latin typeface="Times New Roman"/>
                        </a:rPr>
                        <a:t>1</a:t>
                      </a:r>
                    </a:p>
                  </a:txBody>
                  <a:tcPr marL="0" marR="0" marT="0" marB="0">
                    <a:solidFill>
                      <a:srgbClr val="DADAD0"/>
                    </a:solidFill>
                  </a:tcPr>
                </a:tc>
                <a:tc>
                  <a:txBody>
                    <a:bodyPr lIns="0" tIns="0" rIns="0" bIns="0">
                      <a:noAutofit/>
                    </a:bodyPr>
                    <a:p>
                      <a:pPr algn="r" indent="0"/>
                      <a:r>
                        <a:rPr lang="en-US" sz="1300">
                          <a:latin typeface="Times New Roman"/>
                        </a:rPr>
                        <a:t>3</a:t>
                      </a:r>
                    </a:p>
                  </a:txBody>
                  <a:tcPr marL="0" marR="0" marT="0" marB="0">
                    <a:solidFill>
                      <a:srgbClr val="DADAD0"/>
                    </a:solidFill>
                  </a:tcPr>
                </a:tc>
                <a:tc>
                  <a:txBody>
                    <a:bodyPr lIns="0" tIns="0" rIns="0" bIns="0">
                      <a:noAutofit/>
                    </a:bodyPr>
                    <a:p>
                      <a:pPr algn="r" indent="0"/>
                      <a:r>
                        <a:rPr lang="en-US" sz="1300">
                          <a:latin typeface="Times New Roman"/>
                        </a:rPr>
                        <a:t>2</a:t>
                      </a:r>
                    </a:p>
                  </a:txBody>
                  <a:tcPr marL="0" marR="0" marT="0" marB="0">
                    <a:solidFill>
                      <a:srgbClr val="DADAD0"/>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61.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44296"/>
            <a:ext cx="1606296" cy="509016"/>
          </a:xfrm>
          <a:prstGeom prst="rect">
            <a:avLst/>
          </a:prstGeom>
        </p:spPr>
      </p:pic>
      <p:sp>
        <p:nvSpPr>
          <p:cNvPr id="4" name=""/>
          <p:cNvSpPr/>
          <p:nvPr/>
        </p:nvSpPr>
        <p:spPr>
          <a:xfrm>
            <a:off x="1283208" y="1441704"/>
            <a:ext cx="3105912" cy="1033272"/>
          </a:xfrm>
          <a:prstGeom prst="rect">
            <a:avLst/>
          </a:prstGeom>
          <a:solidFill>
            <a:srgbClr val="FFFFFF"/>
          </a:solidFill>
        </p:spPr>
        <p:txBody>
          <a:bodyPr lIns="0" tIns="0" rIns="0" bIns="0">
            <a:noAutofit/>
          </a:bodyPr>
          <a:p>
            <a:pPr indent="0">
              <a:spcAft>
                <a:spcPts val="140"/>
              </a:spcAft>
            </a:pPr>
            <a:r>
              <a:rPr lang="zh-TW" sz="3200">
                <a:solidFill>
                  <a:srgbClr val="191B0E"/>
                </a:solidFill>
                <a:latin typeface="MingLiU"/>
                <a:ea typeface="MingLiU"/>
              </a:rPr>
              <a:t>分布式对象测试</a:t>
            </a:r>
          </a:p>
          <a:p>
            <a:pPr indent="0">
              <a:spcAft>
                <a:spcPts val="140"/>
              </a:spcAft>
            </a:pPr>
            <a:r>
              <a:rPr lang="en-US" sz="1600">
                <a:solidFill>
                  <a:srgbClr val="191B0E"/>
                </a:solidFill>
                <a:latin typeface="Arial"/>
              </a:rPr>
              <a:t>■</a:t>
            </a:r>
            <a:r>
              <a:rPr lang="zh-TW" sz="1500">
                <a:solidFill>
                  <a:srgbClr val="191B0E"/>
                </a:solidFill>
                <a:latin typeface="MingLiU"/>
                <a:ea typeface="MingLiU"/>
              </a:rPr>
              <a:t>分布式对象的概念和特点</a:t>
            </a:r>
          </a:p>
          <a:p>
            <a:pPr marL="420692" indent="0"/>
            <a:r>
              <a:rPr lang="zh-TW" sz="1600">
                <a:solidFill>
                  <a:srgbClr val="191B0E"/>
                </a:solidFill>
                <a:latin typeface="Arial"/>
                <a:ea typeface="Arial"/>
              </a:rPr>
              <a:t>- </a:t>
            </a:r>
            <a:r>
              <a:rPr lang="zh-TW" i="1" sz="1500">
                <a:solidFill>
                  <a:srgbClr val="191B0E"/>
                </a:solidFill>
                <a:latin typeface="MingLiU"/>
                <a:ea typeface="MingLiU"/>
              </a:rPr>
              <a:t>分布式对象的概念</a:t>
            </a:r>
          </a:p>
        </p:txBody>
      </p:sp>
      <p:sp>
        <p:nvSpPr>
          <p:cNvPr id="5" name=""/>
          <p:cNvSpPr/>
          <p:nvPr/>
        </p:nvSpPr>
        <p:spPr>
          <a:xfrm>
            <a:off x="1283208" y="2572512"/>
            <a:ext cx="8101584" cy="3624072"/>
          </a:xfrm>
          <a:prstGeom prst="rect">
            <a:avLst/>
          </a:prstGeom>
          <a:solidFill>
            <a:srgbClr val="FFFFFF"/>
          </a:solidFill>
        </p:spPr>
        <p:txBody>
          <a:bodyPr lIns="0" tIns="0" rIns="0" bIns="0">
            <a:noAutofit/>
          </a:bodyPr>
          <a:p>
            <a:pPr marL="827092" indent="0">
              <a:spcAft>
                <a:spcPts val="140"/>
              </a:spcAft>
            </a:pPr>
            <a:r>
              <a:rPr lang="en-US" i="1" sz="1400">
                <a:solidFill>
                  <a:srgbClr val="191B0E"/>
                </a:solidFill>
                <a:latin typeface="Arial"/>
              </a:rPr>
              <a:t>■</a:t>
            </a:r>
            <a:r>
              <a:rPr lang="en-US" sz="1300">
                <a:solidFill>
                  <a:srgbClr val="191B0E"/>
                </a:solidFill>
                <a:latin typeface="MingLiU"/>
              </a:rPr>
              <a:t> </a:t>
            </a:r>
            <a:r>
              <a:rPr lang="zh-TW" sz="1300">
                <a:solidFill>
                  <a:srgbClr val="191B0E"/>
                </a:solidFill>
                <a:latin typeface="MingLiU"/>
                <a:ea typeface="MingLiU"/>
              </a:rPr>
              <a:t>线程是一个操作系统进程内能够独立运行的内容，它拥有自己的计算器和本地数据。</a:t>
            </a:r>
          </a:p>
          <a:p>
            <a:pPr marL="827092" indent="0">
              <a:spcAft>
                <a:spcPts val="140"/>
              </a:spcAft>
            </a:pPr>
            <a:r>
              <a:rPr lang="en-US" sz="1400">
                <a:solidFill>
                  <a:srgbClr val="191B0E"/>
                </a:solidFill>
                <a:latin typeface="Arial"/>
              </a:rPr>
              <a:t>■ </a:t>
            </a:r>
            <a:r>
              <a:rPr lang="zh-TW" sz="1300">
                <a:solidFill>
                  <a:srgbClr val="191B0E"/>
                </a:solidFill>
                <a:latin typeface="MingLiU"/>
                <a:ea typeface="MingLiU"/>
              </a:rPr>
              <a:t>线程是能够被调度执行的最小单位。</a:t>
            </a:r>
          </a:p>
          <a:p>
            <a:pPr marL="420692" indent="0">
              <a:spcAft>
                <a:spcPts val="140"/>
              </a:spcAft>
            </a:pPr>
            <a:r>
              <a:rPr lang="zh-TW" sz="1600">
                <a:solidFill>
                  <a:srgbClr val="191B0E"/>
                </a:solidFill>
                <a:latin typeface="Arial"/>
                <a:ea typeface="Arial"/>
              </a:rPr>
              <a:t>- </a:t>
            </a:r>
            <a:r>
              <a:rPr lang="zh-TW" i="1" sz="1500">
                <a:solidFill>
                  <a:srgbClr val="191B0E"/>
                </a:solidFill>
                <a:latin typeface="MingLiU"/>
                <a:ea typeface="MingLiU"/>
              </a:rPr>
              <a:t>分布式对象的特点：不确定性</a:t>
            </a:r>
          </a:p>
          <a:p>
            <a:pPr marL="420692" indent="0">
              <a:spcAft>
                <a:spcPts val="140"/>
              </a:spcAft>
            </a:pPr>
            <a:r>
              <a:rPr lang="zh-TW" i="1" sz="1600">
                <a:solidFill>
                  <a:srgbClr val="191B0E"/>
                </a:solidFill>
                <a:latin typeface="Arial"/>
                <a:ea typeface="Arial"/>
              </a:rPr>
              <a:t>- </a:t>
            </a:r>
            <a:r>
              <a:rPr lang="zh-TW" i="1" sz="1500">
                <a:solidFill>
                  <a:srgbClr val="191B0E"/>
                </a:solidFill>
                <a:latin typeface="MingLiU"/>
                <a:ea typeface="MingLiU"/>
              </a:rPr>
              <a:t>适用技术</a:t>
            </a:r>
          </a:p>
          <a:p>
            <a:pPr marL="827092" indent="0">
              <a:spcAft>
                <a:spcPts val="140"/>
              </a:spcAft>
            </a:pPr>
            <a:r>
              <a:rPr lang="en-US" i="1" sz="1400">
                <a:solidFill>
                  <a:srgbClr val="191B0E"/>
                </a:solidFill>
                <a:latin typeface="Arial"/>
              </a:rPr>
              <a:t>■</a:t>
            </a:r>
            <a:r>
              <a:rPr lang="en-US" sz="1300">
                <a:solidFill>
                  <a:srgbClr val="191B0E"/>
                </a:solidFill>
                <a:latin typeface="MingLiU"/>
              </a:rPr>
              <a:t> </a:t>
            </a:r>
            <a:r>
              <a:rPr lang="zh-TW" sz="1300">
                <a:solidFill>
                  <a:srgbClr val="191B0E"/>
                </a:solidFill>
                <a:latin typeface="MingLiU"/>
                <a:ea typeface="MingLiU"/>
              </a:rPr>
              <a:t>在类的层次上进行更彻底的测试</a:t>
            </a:r>
          </a:p>
          <a:p>
            <a:pPr marL="827092" indent="0">
              <a:spcAft>
                <a:spcPts val="140"/>
              </a:spcAft>
            </a:pPr>
            <a:r>
              <a:rPr lang="en-US" sz="1400">
                <a:solidFill>
                  <a:srgbClr val="191B0E"/>
                </a:solidFill>
                <a:latin typeface="Arial"/>
              </a:rPr>
              <a:t>■ </a:t>
            </a:r>
            <a:r>
              <a:rPr lang="zh-TW" sz="1300">
                <a:solidFill>
                  <a:srgbClr val="191B0E"/>
                </a:solidFill>
                <a:latin typeface="MingLiU"/>
                <a:ea typeface="MingLiU"/>
              </a:rPr>
              <a:t>在记录事件发生顺序的同时，执行大量的测试用例</a:t>
            </a:r>
          </a:p>
          <a:p>
            <a:pPr marL="827092" indent="0">
              <a:spcAft>
                <a:spcPts val="420"/>
              </a:spcAft>
            </a:pPr>
            <a:r>
              <a:rPr lang="en-US" sz="1400">
                <a:solidFill>
                  <a:srgbClr val="191B0E"/>
                </a:solidFill>
                <a:latin typeface="Arial"/>
              </a:rPr>
              <a:t>■ </a:t>
            </a:r>
            <a:r>
              <a:rPr lang="zh-TW" sz="1300">
                <a:solidFill>
                  <a:srgbClr val="191B0E"/>
                </a:solidFill>
                <a:latin typeface="MingLiU"/>
                <a:ea typeface="MingLiU"/>
              </a:rPr>
              <a:t>指定标准的测试环境</a:t>
            </a:r>
          </a:p>
          <a:p>
            <a:pPr indent="0">
              <a:spcAft>
                <a:spcPts val="140"/>
              </a:spcAft>
            </a:pPr>
            <a:r>
              <a:rPr lang="en-US" sz="1600">
                <a:solidFill>
                  <a:srgbClr val="191B0E"/>
                </a:solidFill>
                <a:latin typeface="Arial"/>
              </a:rPr>
              <a:t>■</a:t>
            </a:r>
            <a:r>
              <a:rPr lang="zh-TW" sz="1500">
                <a:solidFill>
                  <a:srgbClr val="191B0E"/>
                </a:solidFill>
                <a:latin typeface="MingLiU"/>
                <a:ea typeface="MingLiU"/>
              </a:rPr>
              <a:t>测试中需要注意的情况</a:t>
            </a:r>
          </a:p>
          <a:p>
            <a:pPr marL="420692" indent="0">
              <a:spcAft>
                <a:spcPts val="140"/>
              </a:spcAft>
            </a:pPr>
            <a:r>
              <a:rPr lang="zh-TW" sz="1600">
                <a:solidFill>
                  <a:srgbClr val="191B0E"/>
                </a:solidFill>
                <a:latin typeface="Arial"/>
                <a:ea typeface="Arial"/>
              </a:rPr>
              <a:t>- </a:t>
            </a:r>
            <a:r>
              <a:rPr lang="zh-TW" i="1" sz="1500">
                <a:solidFill>
                  <a:srgbClr val="191B0E"/>
                </a:solidFill>
                <a:latin typeface="MingLiU"/>
                <a:ea typeface="MingLiU"/>
              </a:rPr>
              <a:t>局部故障</a:t>
            </a:r>
          </a:p>
          <a:p>
            <a:pPr marL="420692" indent="0">
              <a:spcAft>
                <a:spcPts val="140"/>
              </a:spcAft>
            </a:pPr>
            <a:r>
              <a:rPr lang="zh-TW" i="1" sz="1600">
                <a:solidFill>
                  <a:srgbClr val="191B0E"/>
                </a:solidFill>
                <a:latin typeface="Arial"/>
                <a:ea typeface="Arial"/>
              </a:rPr>
              <a:t>- </a:t>
            </a:r>
            <a:r>
              <a:rPr lang="zh-TW" i="1" sz="1500">
                <a:solidFill>
                  <a:srgbClr val="191B0E"/>
                </a:solidFill>
                <a:latin typeface="MingLiU"/>
                <a:ea typeface="MingLiU"/>
              </a:rPr>
              <a:t>超时</a:t>
            </a:r>
          </a:p>
          <a:p>
            <a:pPr marL="420692" indent="0">
              <a:spcAft>
                <a:spcPts val="140"/>
              </a:spcAft>
            </a:pPr>
            <a:r>
              <a:rPr lang="zh-TW" i="1" sz="1600">
                <a:solidFill>
                  <a:srgbClr val="191B0E"/>
                </a:solidFill>
                <a:latin typeface="Arial"/>
                <a:ea typeface="Arial"/>
              </a:rPr>
              <a:t>- </a:t>
            </a:r>
            <a:r>
              <a:rPr lang="zh-TW" i="1" sz="1500">
                <a:solidFill>
                  <a:srgbClr val="191B0E"/>
                </a:solidFill>
                <a:latin typeface="MingLiU"/>
                <a:ea typeface="MingLiU"/>
              </a:rPr>
              <a:t>结构的动态性</a:t>
            </a:r>
          </a:p>
          <a:p>
            <a:pPr marL="420692" indent="0">
              <a:spcAft>
                <a:spcPts val="140"/>
              </a:spcAft>
            </a:pPr>
            <a:r>
              <a:rPr lang="zh-TW" i="1" sz="1600">
                <a:solidFill>
                  <a:srgbClr val="191B0E"/>
                </a:solidFill>
                <a:latin typeface="Arial"/>
                <a:ea typeface="Arial"/>
              </a:rPr>
              <a:t>- </a:t>
            </a:r>
            <a:r>
              <a:rPr lang="zh-TW" i="1" sz="1500">
                <a:solidFill>
                  <a:srgbClr val="191B0E"/>
                </a:solidFill>
                <a:latin typeface="MingLiU"/>
                <a:ea typeface="MingLiU"/>
              </a:rPr>
              <a:t>线程</a:t>
            </a:r>
          </a:p>
          <a:p>
            <a:pPr marL="420692" indent="0"/>
            <a:r>
              <a:rPr lang="zh-TW" i="1" sz="1600">
                <a:solidFill>
                  <a:srgbClr val="191B0E"/>
                </a:solidFill>
                <a:latin typeface="Arial"/>
                <a:ea typeface="Arial"/>
              </a:rPr>
              <a:t>- </a:t>
            </a:r>
            <a:r>
              <a:rPr lang="zh-TW" i="1" sz="1500">
                <a:solidFill>
                  <a:srgbClr val="191B0E"/>
                </a:solidFill>
                <a:latin typeface="MingLiU"/>
                <a:ea typeface="MingLiU"/>
              </a:rPr>
              <a:t>同步</a:t>
            </a:r>
          </a:p>
        </p:txBody>
      </p:sp>
    </p:spTree>
  </p:cSld>
  <p:clrMapOvr>
    <a:overrideClrMapping bg1="lt1" tx1="dk1" bg2="lt2" tx2="dk2" accent1="accent1" accent2="accent2" accent3="accent3" accent4="accent4" accent5="accent5" accent6="accent6" hlink="hlink" folHlink="folHlink"/>
  </p:clrMapOvr>
</p:sld>
</file>

<file path=ppt/slides/slide6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p:pic>
        <p:nvPicPr>
          <p:cNvPr id="2" name=""/>
          <p:cNvPicPr>
            <a:picLocks noChangeAspect="1"/>
          </p:cNvPicPr>
          <p:nvPr/>
        </p:nvPicPr>
        <p:blipFill>
          <a:blip r:embed="rPictId0"/>
          <a:stretch>
            <a:fillRect/>
          </a:stretch>
        </p:blipFill>
        <p:spPr>
          <a:xfrm>
            <a:off x="0" y="765048"/>
            <a:ext cx="10692384" cy="602589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3.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426464"/>
            <a:ext cx="8165592" cy="4572000"/>
          </a:xfrm>
          <a:prstGeom prst="rect">
            <a:avLst/>
          </a:prstGeom>
          <a:solidFill>
            <a:srgbClr val="FFFFFF"/>
          </a:solidFill>
        </p:spPr>
        <p:txBody>
          <a:bodyPr lIns="0" tIns="0" rIns="0" bIns="0">
            <a:noAutofit/>
          </a:bodyPr>
          <a:p>
            <a:pPr indent="0">
              <a:spcAft>
                <a:spcPts val="140"/>
              </a:spcAft>
            </a:pPr>
            <a:r>
              <a:rPr lang="zh-TW" sz="3200">
                <a:solidFill>
                  <a:srgbClr val="191B0E"/>
                </a:solidFill>
                <a:latin typeface="MingLiU"/>
                <a:ea typeface="MingLiU"/>
              </a:rPr>
              <a:t>功能测试</a:t>
            </a:r>
          </a:p>
          <a:p>
            <a:pPr marL="294200" indent="-330200">
              <a:lnSpc>
                <a:spcPts val="1848"/>
              </a:lnSpc>
              <a:spcAft>
                <a:spcPts val="420"/>
              </a:spcAft>
            </a:pPr>
            <a:r>
              <a:rPr lang="en-US" sz="1600">
                <a:solidFill>
                  <a:srgbClr val="191B0E"/>
                </a:solidFill>
                <a:latin typeface="Arial"/>
              </a:rPr>
              <a:t>■</a:t>
            </a:r>
            <a:r>
              <a:rPr lang="zh-TW" sz="1500">
                <a:solidFill>
                  <a:srgbClr val="191B0E"/>
                </a:solidFill>
                <a:latin typeface="MingLiU"/>
                <a:ea typeface="MingLiU"/>
              </a:rPr>
              <a:t>功能测试属于黑盒测试技术范畴，是系统测试中要进行的最基本的测试，它不用 考虑软件内部的具体实现过程。</a:t>
            </a:r>
          </a:p>
          <a:p>
            <a:pPr marL="294200" indent="-330200">
              <a:lnSpc>
                <a:spcPts val="1728"/>
              </a:lnSpc>
              <a:spcAft>
                <a:spcPts val="420"/>
              </a:spcAft>
            </a:pPr>
            <a:r>
              <a:rPr lang="en-US" sz="1600">
                <a:solidFill>
                  <a:srgbClr val="191B0E"/>
                </a:solidFill>
                <a:latin typeface="Arial"/>
              </a:rPr>
              <a:t>■</a:t>
            </a:r>
            <a:r>
              <a:rPr lang="zh-TW" sz="1500">
                <a:solidFill>
                  <a:srgbClr val="191B0E"/>
                </a:solidFill>
                <a:latin typeface="MingLiU"/>
                <a:ea typeface="MingLiU"/>
              </a:rPr>
              <a:t>主要是根据产品的需求规格说明书和测试需求列表，验证产品是否符合产品的需 求规格。</a:t>
            </a:r>
          </a:p>
          <a:p>
            <a:pPr marL="294200" indent="-330200">
              <a:lnSpc>
                <a:spcPts val="1800"/>
              </a:lnSpc>
              <a:spcAft>
                <a:spcPts val="420"/>
              </a:spcAft>
            </a:pPr>
            <a:r>
              <a:rPr lang="en-US" sz="1600">
                <a:solidFill>
                  <a:srgbClr val="191B0E"/>
                </a:solidFill>
                <a:latin typeface="Arial"/>
              </a:rPr>
              <a:t>■</a:t>
            </a:r>
            <a:r>
              <a:rPr lang="zh-TW" sz="1500">
                <a:solidFill>
                  <a:srgbClr val="191B0E"/>
                </a:solidFill>
                <a:latin typeface="MingLiU"/>
                <a:ea typeface="MingLiU"/>
              </a:rPr>
              <a:t>需求规格说明是功能测试的基本输入。因此先对需求规格进行分析，明确功能测 试的重点。</a:t>
            </a:r>
          </a:p>
          <a:p>
            <a:pPr indent="0">
              <a:lnSpc>
                <a:spcPts val="1800"/>
              </a:lnSpc>
              <a:spcAft>
                <a:spcPts val="140"/>
              </a:spcAft>
            </a:pPr>
            <a:r>
              <a:rPr lang="en-US" sz="1600">
                <a:solidFill>
                  <a:srgbClr val="191B0E"/>
                </a:solidFill>
                <a:latin typeface="Arial"/>
              </a:rPr>
              <a:t>■ </a:t>
            </a:r>
            <a:r>
              <a:rPr lang="zh-TW" sz="1500">
                <a:solidFill>
                  <a:srgbClr val="191B0E"/>
                </a:solidFill>
                <a:latin typeface="MingLiU"/>
                <a:ea typeface="MingLiU"/>
              </a:rPr>
              <a:t>步骤进行：</a:t>
            </a:r>
          </a:p>
          <a:p>
            <a:pPr indent="457200">
              <a:lnSpc>
                <a:spcPts val="1800"/>
              </a:lnSpc>
              <a:spcAft>
                <a:spcPts val="140"/>
              </a:spcAft>
            </a:pPr>
            <a:r>
              <a:rPr lang="zh-TW" sz="1600">
                <a:solidFill>
                  <a:srgbClr val="191B0E"/>
                </a:solidFill>
                <a:latin typeface="Arial"/>
                <a:ea typeface="Arial"/>
              </a:rPr>
              <a:t>-</a:t>
            </a:r>
            <a:r>
              <a:rPr lang="zh-TW" i="1" sz="1600">
                <a:solidFill>
                  <a:srgbClr val="191B0E"/>
                </a:solidFill>
                <a:latin typeface="MingLiU"/>
                <a:ea typeface="MingLiU"/>
              </a:rPr>
              <a:t>为所有的功能需求（其中包括隐含的功能需求）加以标识;</a:t>
            </a:r>
          </a:p>
          <a:p>
            <a:pPr indent="457200">
              <a:lnSpc>
                <a:spcPts val="1800"/>
              </a:lnSpc>
              <a:spcAft>
                <a:spcPts val="140"/>
              </a:spcAft>
            </a:pPr>
            <a:r>
              <a:rPr lang="zh-TW" i="1" sz="1600">
                <a:solidFill>
                  <a:srgbClr val="191B0E"/>
                </a:solidFill>
                <a:latin typeface="Arial"/>
                <a:ea typeface="Arial"/>
              </a:rPr>
              <a:t>-</a:t>
            </a:r>
            <a:r>
              <a:rPr lang="zh-TW" i="1" sz="1600">
                <a:solidFill>
                  <a:srgbClr val="191B0E"/>
                </a:solidFill>
                <a:latin typeface="MingLiU"/>
                <a:ea typeface="MingLiU"/>
              </a:rPr>
              <a:t>为所有可能出现的功能异常进行分类分析并加以标识;</a:t>
            </a:r>
          </a:p>
          <a:p>
            <a:pPr indent="457200">
              <a:lnSpc>
                <a:spcPts val="1800"/>
              </a:lnSpc>
              <a:spcAft>
                <a:spcPts val="140"/>
              </a:spcAft>
            </a:pPr>
            <a:r>
              <a:rPr lang="zh-TW" i="1" sz="1600">
                <a:solidFill>
                  <a:srgbClr val="191B0E"/>
                </a:solidFill>
                <a:latin typeface="Arial"/>
                <a:ea typeface="Arial"/>
              </a:rPr>
              <a:t>- </a:t>
            </a:r>
            <a:r>
              <a:rPr lang="zh-TW" i="1" sz="1600">
                <a:solidFill>
                  <a:srgbClr val="191B0E"/>
                </a:solidFill>
                <a:latin typeface="MingLiU"/>
                <a:ea typeface="MingLiU"/>
              </a:rPr>
              <a:t>对前面表示的功能需求确定优</a:t>
            </a:r>
            <a:r>
              <a:rPr lang="zh-CN" i="1" sz="1600">
                <a:solidFill>
                  <a:srgbClr val="191B0E"/>
                </a:solidFill>
                <a:latin typeface="MingLiU"/>
                <a:ea typeface="MingLiU"/>
              </a:rPr>
              <a:t>先级。</a:t>
            </a:r>
          </a:p>
          <a:p>
            <a:pPr marL="738700" indent="-317500">
              <a:lnSpc>
                <a:spcPts val="1800"/>
              </a:lnSpc>
              <a:spcAft>
                <a:spcPts val="140"/>
              </a:spcAft>
            </a:pPr>
            <a:r>
              <a:rPr lang="zh-TW" i="1" sz="1600">
                <a:solidFill>
                  <a:srgbClr val="191B0E"/>
                </a:solidFill>
                <a:latin typeface="Arial"/>
                <a:ea typeface="Arial"/>
              </a:rPr>
              <a:t>- </a:t>
            </a:r>
            <a:r>
              <a:rPr lang="zh-TW" i="1" sz="1600">
                <a:solidFill>
                  <a:srgbClr val="191B0E"/>
                </a:solidFill>
                <a:latin typeface="MingLiU"/>
                <a:ea typeface="MingLiU"/>
              </a:rPr>
              <a:t>对每个功能进行测试分析,分析其是否可测、采用何种测试方法、测试的入 口条件、可能的输入、预期输出等等。</a:t>
            </a:r>
          </a:p>
          <a:p>
            <a:pPr indent="457200">
              <a:lnSpc>
                <a:spcPts val="1800"/>
              </a:lnSpc>
              <a:spcAft>
                <a:spcPts val="140"/>
              </a:spcAft>
            </a:pPr>
            <a:r>
              <a:rPr lang="zh-TW" i="1" sz="1600">
                <a:solidFill>
                  <a:srgbClr val="191B0E"/>
                </a:solidFill>
                <a:latin typeface="Arial"/>
                <a:ea typeface="Arial"/>
              </a:rPr>
              <a:t>- </a:t>
            </a:r>
            <a:r>
              <a:rPr lang="zh-TW" i="1" sz="1600">
                <a:solidFill>
                  <a:srgbClr val="191B0E"/>
                </a:solidFill>
                <a:latin typeface="MingLiU"/>
                <a:ea typeface="MingLiU"/>
              </a:rPr>
              <a:t>是否需要开发脚本或借助工具录制脚本。</a:t>
            </a:r>
          </a:p>
          <a:p>
            <a:pPr indent="457200">
              <a:lnSpc>
                <a:spcPts val="1800"/>
              </a:lnSpc>
            </a:pPr>
            <a:r>
              <a:rPr lang="zh-TW" i="1" sz="1600">
                <a:solidFill>
                  <a:srgbClr val="191B0E"/>
                </a:solidFill>
                <a:latin typeface="Arial"/>
                <a:ea typeface="Arial"/>
              </a:rPr>
              <a:t>- </a:t>
            </a:r>
            <a:r>
              <a:rPr lang="zh-TW" i="1" sz="1600">
                <a:solidFill>
                  <a:srgbClr val="191B0E"/>
                </a:solidFill>
                <a:latin typeface="MingLiU"/>
                <a:ea typeface="MingLiU"/>
              </a:rPr>
              <a:t>确定要对哪些测试使用自动化测试,对哪些测试使用手工测试</a:t>
            </a:r>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426464"/>
            <a:ext cx="6577584" cy="4724400"/>
          </a:xfrm>
          <a:prstGeom prst="rect">
            <a:avLst/>
          </a:prstGeom>
          <a:solidFill>
            <a:srgbClr val="FFFFFF"/>
          </a:solidFill>
        </p:spPr>
        <p:txBody>
          <a:bodyPr lIns="0" tIns="0" rIns="0" bIns="0">
            <a:noAutofit/>
          </a:bodyPr>
          <a:p>
            <a:pPr indent="0">
              <a:spcAft>
                <a:spcPts val="350"/>
              </a:spcAft>
            </a:pPr>
            <a:r>
              <a:rPr lang="zh-TW" sz="3200">
                <a:solidFill>
                  <a:srgbClr val="191B0E"/>
                </a:solidFill>
                <a:latin typeface="MingLiU"/>
                <a:ea typeface="MingLiU"/>
              </a:rPr>
              <a:t>功能测试的主要内容</a:t>
            </a:r>
          </a:p>
          <a:p>
            <a:pPr indent="0">
              <a:spcAft>
                <a:spcPts val="350"/>
              </a:spcAft>
            </a:pPr>
            <a:r>
              <a:rPr lang="en-US" sz="1600">
                <a:solidFill>
                  <a:srgbClr val="191B0E"/>
                </a:solidFill>
                <a:latin typeface="Arial"/>
              </a:rPr>
              <a:t>■ </a:t>
            </a:r>
            <a:r>
              <a:rPr lang="zh-TW" sz="1500">
                <a:solidFill>
                  <a:srgbClr val="191B0E"/>
                </a:solidFill>
                <a:latin typeface="MingLiU"/>
                <a:ea typeface="MingLiU"/>
              </a:rPr>
              <a:t>程序安装、启动正常，有相应的提示框、错误提示等</a:t>
            </a:r>
          </a:p>
          <a:p>
            <a:pPr indent="0">
              <a:spcAft>
                <a:spcPts val="350"/>
              </a:spcAft>
            </a:pPr>
            <a:r>
              <a:rPr lang="en-US" sz="1600">
                <a:solidFill>
                  <a:srgbClr val="191B0E"/>
                </a:solidFill>
                <a:latin typeface="Arial"/>
              </a:rPr>
              <a:t>■</a:t>
            </a:r>
            <a:r>
              <a:rPr lang="zh-TW" sz="1500">
                <a:solidFill>
                  <a:srgbClr val="191B0E"/>
                </a:solidFill>
                <a:latin typeface="MingLiU"/>
                <a:ea typeface="MingLiU"/>
              </a:rPr>
              <a:t>每项功能符合实际要求</a:t>
            </a:r>
          </a:p>
          <a:p>
            <a:pPr indent="0">
              <a:spcAft>
                <a:spcPts val="350"/>
              </a:spcAft>
            </a:pPr>
            <a:r>
              <a:rPr lang="en-US" sz="1600">
                <a:solidFill>
                  <a:srgbClr val="191B0E"/>
                </a:solidFill>
                <a:latin typeface="Arial"/>
              </a:rPr>
              <a:t>■</a:t>
            </a:r>
            <a:r>
              <a:rPr lang="zh-TW" sz="1500">
                <a:solidFill>
                  <a:srgbClr val="191B0E"/>
                </a:solidFill>
                <a:latin typeface="MingLiU"/>
                <a:ea typeface="MingLiU"/>
              </a:rPr>
              <a:t>系统的界面清晰、美观</a:t>
            </a:r>
          </a:p>
          <a:p>
            <a:pPr indent="0">
              <a:spcAft>
                <a:spcPts val="350"/>
              </a:spcAft>
            </a:pPr>
            <a:r>
              <a:rPr lang="en-US" sz="1600">
                <a:solidFill>
                  <a:srgbClr val="191B0E"/>
                </a:solidFill>
                <a:latin typeface="Arial"/>
              </a:rPr>
              <a:t>■ </a:t>
            </a:r>
            <a:r>
              <a:rPr lang="zh-TW" sz="1500">
                <a:solidFill>
                  <a:srgbClr val="191B0E"/>
                </a:solidFill>
                <a:latin typeface="MingLiU"/>
                <a:ea typeface="MingLiU"/>
              </a:rPr>
              <a:t>菜单、按钮操作正常、灵活，能处理一些异常操作</a:t>
            </a:r>
          </a:p>
          <a:p>
            <a:pPr indent="0">
              <a:spcAft>
                <a:spcPts val="350"/>
              </a:spcAft>
            </a:pPr>
            <a:r>
              <a:rPr lang="en-US" sz="1600">
                <a:solidFill>
                  <a:srgbClr val="191B0E"/>
                </a:solidFill>
                <a:latin typeface="Arial"/>
              </a:rPr>
              <a:t>■</a:t>
            </a:r>
            <a:r>
              <a:rPr lang="zh-TW" sz="1500">
                <a:solidFill>
                  <a:srgbClr val="191B0E"/>
                </a:solidFill>
                <a:latin typeface="MingLiU"/>
                <a:ea typeface="MingLiU"/>
              </a:rPr>
              <a:t>能接受正确的数据输入，对异常数据的输入有提示、容错处理等</a:t>
            </a:r>
          </a:p>
          <a:p>
            <a:pPr indent="0">
              <a:spcAft>
                <a:spcPts val="350"/>
              </a:spcAft>
            </a:pPr>
            <a:r>
              <a:rPr lang="en-US" sz="1600">
                <a:solidFill>
                  <a:srgbClr val="191B0E"/>
                </a:solidFill>
                <a:latin typeface="Arial"/>
              </a:rPr>
              <a:t>■</a:t>
            </a:r>
            <a:r>
              <a:rPr lang="zh-TW" sz="1500">
                <a:solidFill>
                  <a:srgbClr val="191B0E"/>
                </a:solidFill>
                <a:latin typeface="MingLiU"/>
                <a:ea typeface="MingLiU"/>
              </a:rPr>
              <a:t>数据的输出结果准确，格式清晰，可以保存和读取</a:t>
            </a:r>
          </a:p>
          <a:p>
            <a:pPr indent="0">
              <a:spcAft>
                <a:spcPts val="350"/>
              </a:spcAft>
            </a:pPr>
            <a:r>
              <a:rPr lang="en-US" sz="1600">
                <a:solidFill>
                  <a:srgbClr val="191B0E"/>
                </a:solidFill>
                <a:latin typeface="Arial"/>
              </a:rPr>
              <a:t>■</a:t>
            </a:r>
            <a:r>
              <a:rPr lang="zh-TW" sz="1500">
                <a:solidFill>
                  <a:srgbClr val="191B0E"/>
                </a:solidFill>
                <a:latin typeface="MingLiU"/>
                <a:ea typeface="MingLiU"/>
              </a:rPr>
              <a:t>功能逻辑清楚，符合使用者习惯</a:t>
            </a:r>
          </a:p>
          <a:p>
            <a:pPr indent="0">
              <a:spcAft>
                <a:spcPts val="350"/>
              </a:spcAft>
            </a:pPr>
            <a:r>
              <a:rPr lang="en-US" sz="1600">
                <a:solidFill>
                  <a:srgbClr val="191B0E"/>
                </a:solidFill>
                <a:latin typeface="Arial"/>
              </a:rPr>
              <a:t>■</a:t>
            </a:r>
            <a:r>
              <a:rPr lang="zh-TW" sz="1500">
                <a:solidFill>
                  <a:srgbClr val="191B0E"/>
                </a:solidFill>
                <a:latin typeface="MingLiU"/>
                <a:ea typeface="MingLiU"/>
              </a:rPr>
              <a:t>系统的各种状态按照业务流程而变化，并保持稳定</a:t>
            </a:r>
          </a:p>
          <a:p>
            <a:pPr indent="0">
              <a:spcAft>
                <a:spcPts val="350"/>
              </a:spcAft>
            </a:pPr>
            <a:r>
              <a:rPr lang="en-US" sz="1600">
                <a:solidFill>
                  <a:srgbClr val="191B0E"/>
                </a:solidFill>
                <a:latin typeface="Arial"/>
              </a:rPr>
              <a:t>■</a:t>
            </a:r>
            <a:r>
              <a:rPr lang="zh-TW" sz="1500">
                <a:solidFill>
                  <a:srgbClr val="191B0E"/>
                </a:solidFill>
                <a:latin typeface="MingLiU"/>
                <a:ea typeface="MingLiU"/>
              </a:rPr>
              <a:t>支持各种应用的环境</a:t>
            </a:r>
          </a:p>
          <a:p>
            <a:pPr indent="0">
              <a:spcAft>
                <a:spcPts val="350"/>
              </a:spcAft>
            </a:pPr>
            <a:r>
              <a:rPr lang="en-US" sz="1600">
                <a:solidFill>
                  <a:srgbClr val="191B0E"/>
                </a:solidFill>
                <a:latin typeface="Arial"/>
              </a:rPr>
              <a:t>■</a:t>
            </a:r>
            <a:r>
              <a:rPr lang="zh-TW" sz="1500">
                <a:solidFill>
                  <a:srgbClr val="191B0E"/>
                </a:solidFill>
                <a:latin typeface="MingLiU"/>
                <a:ea typeface="MingLiU"/>
              </a:rPr>
              <a:t>能配合多种硬件周边设备</a:t>
            </a:r>
          </a:p>
          <a:p>
            <a:pPr indent="0">
              <a:spcAft>
                <a:spcPts val="350"/>
              </a:spcAft>
            </a:pPr>
            <a:r>
              <a:rPr lang="en-US" sz="1600">
                <a:solidFill>
                  <a:srgbClr val="191B0E"/>
                </a:solidFill>
                <a:latin typeface="Arial"/>
              </a:rPr>
              <a:t>■</a:t>
            </a:r>
            <a:r>
              <a:rPr lang="zh-TW" sz="1500">
                <a:solidFill>
                  <a:srgbClr val="191B0E"/>
                </a:solidFill>
                <a:latin typeface="MingLiU"/>
                <a:ea typeface="MingLiU"/>
              </a:rPr>
              <a:t>软件升级后，能继续支持旧版本的数据</a:t>
            </a:r>
          </a:p>
          <a:p>
            <a:pPr indent="0"/>
            <a:r>
              <a:rPr lang="en-US" sz="1600">
                <a:solidFill>
                  <a:srgbClr val="191B0E"/>
                </a:solidFill>
                <a:latin typeface="Arial"/>
              </a:rPr>
              <a:t>■</a:t>
            </a:r>
            <a:r>
              <a:rPr lang="zh-TW" sz="1500">
                <a:solidFill>
                  <a:srgbClr val="191B0E"/>
                </a:solidFill>
                <a:latin typeface="MingLiU"/>
                <a:ea typeface="MingLiU"/>
              </a:rPr>
              <a:t>与外部应用系统的接口有效</a:t>
            </a:r>
          </a:p>
        </p:txBody>
      </p:sp>
    </p:spTree>
  </p:cSld>
  <p:clrMapOvr>
    <a:overrideClrMapping bg1="lt1" tx1="dk1" bg2="lt2" tx2="dk2" accent1="accent1" accent2="accent2" accent3="accent3" accent4="accent4" accent5="accent5" accent6="accent6" hlink="hlink" folHlink="folHlink"/>
  </p:clrMapOvr>
</p:sld>
</file>

<file path=ppt/slides/slide6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p:pic>
        <p:nvPicPr>
          <p:cNvPr id="2" name=""/>
          <p:cNvPicPr>
            <a:picLocks noChangeAspect="1"/>
          </p:cNvPicPr>
          <p:nvPr/>
        </p:nvPicPr>
        <p:blipFill>
          <a:blip r:embed="rPictId0"/>
          <a:stretch>
            <a:fillRect/>
          </a:stretch>
        </p:blipFill>
        <p:spPr>
          <a:xfrm>
            <a:off x="0" y="765048"/>
            <a:ext cx="10692384" cy="602589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6.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88976" y="765048"/>
            <a:ext cx="10424160" cy="588264"/>
          </a:xfrm>
          <a:prstGeom prst="rect">
            <a:avLst/>
          </a:prstGeom>
        </p:spPr>
      </p:pic>
      <p:sp>
        <p:nvSpPr>
          <p:cNvPr id="3" name=""/>
          <p:cNvSpPr/>
          <p:nvPr/>
        </p:nvSpPr>
        <p:spPr>
          <a:xfrm>
            <a:off x="1331976" y="1432560"/>
            <a:ext cx="1737360" cy="411480"/>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回归测试</a:t>
            </a:r>
          </a:p>
        </p:txBody>
      </p:sp>
      <p:sp>
        <p:nvSpPr>
          <p:cNvPr id="4" name=""/>
          <p:cNvSpPr/>
          <p:nvPr/>
        </p:nvSpPr>
        <p:spPr>
          <a:xfrm>
            <a:off x="1283208" y="1993392"/>
            <a:ext cx="8159496" cy="3489960"/>
          </a:xfrm>
          <a:prstGeom prst="rect">
            <a:avLst/>
          </a:prstGeom>
          <a:solidFill>
            <a:srgbClr val="FFFFFF"/>
          </a:solidFill>
        </p:spPr>
        <p:txBody>
          <a:bodyPr lIns="0" tIns="0" rIns="0" bIns="0">
            <a:noAutofit/>
          </a:bodyPr>
          <a:p>
            <a:pPr marL="294200" indent="-330200">
              <a:lnSpc>
                <a:spcPts val="2088"/>
              </a:lnSpc>
              <a:spcAft>
                <a:spcPts val="560"/>
              </a:spcAft>
            </a:pPr>
            <a:r>
              <a:rPr lang="en-US" sz="1600">
                <a:solidFill>
                  <a:srgbClr val="191B0E"/>
                </a:solidFill>
                <a:latin typeface="Arial"/>
              </a:rPr>
              <a:t>■ </a:t>
            </a:r>
            <a:r>
              <a:rPr lang="zh-TW" sz="1500">
                <a:solidFill>
                  <a:srgbClr val="191B0E"/>
                </a:solidFill>
                <a:latin typeface="MingLiU"/>
                <a:ea typeface="MingLiU"/>
              </a:rPr>
              <a:t>回归测试是指修改了旧代码后，重新进行测试以确认修改没有引入新的错误或导 致其它代码产生错误</a:t>
            </a:r>
          </a:p>
          <a:p>
            <a:pPr indent="0">
              <a:lnSpc>
                <a:spcPts val="2016"/>
              </a:lnSpc>
              <a:spcAft>
                <a:spcPts val="280"/>
              </a:spcAft>
            </a:pPr>
            <a:r>
              <a:rPr lang="en-US" sz="1600">
                <a:solidFill>
                  <a:srgbClr val="191B0E"/>
                </a:solidFill>
                <a:latin typeface="Arial"/>
              </a:rPr>
              <a:t>■ </a:t>
            </a:r>
            <a:r>
              <a:rPr lang="zh-TW" sz="1500">
                <a:solidFill>
                  <a:srgbClr val="191B0E"/>
                </a:solidFill>
                <a:latin typeface="MingLiU"/>
                <a:ea typeface="MingLiU"/>
              </a:rPr>
              <a:t>目的</a:t>
            </a:r>
          </a:p>
          <a:p>
            <a:pPr marL="738700" indent="-317500">
              <a:lnSpc>
                <a:spcPts val="1944"/>
              </a:lnSpc>
              <a:spcAft>
                <a:spcPts val="280"/>
              </a:spcAft>
            </a:pPr>
            <a:r>
              <a:rPr lang="zh-TW" sz="1600">
                <a:solidFill>
                  <a:srgbClr val="191B0E"/>
                </a:solidFill>
                <a:latin typeface="Arial"/>
                <a:ea typeface="Arial"/>
              </a:rPr>
              <a:t>-</a:t>
            </a:r>
            <a:r>
              <a:rPr lang="zh-TW" i="1" sz="1600">
                <a:solidFill>
                  <a:srgbClr val="191B0E"/>
                </a:solidFill>
                <a:latin typeface="MingLiU"/>
                <a:ea typeface="MingLiU"/>
              </a:rPr>
              <a:t>所做的修改达到了预定的目的,如错误得到了改正,新功能得到了实现,能 够适应新的运行环境等;</a:t>
            </a:r>
          </a:p>
          <a:p>
            <a:pPr indent="457200">
              <a:lnSpc>
                <a:spcPts val="2016"/>
              </a:lnSpc>
              <a:spcAft>
                <a:spcPts val="560"/>
              </a:spcAft>
            </a:pPr>
            <a:r>
              <a:rPr lang="zh-TW" i="1" sz="1600">
                <a:solidFill>
                  <a:srgbClr val="191B0E"/>
                </a:solidFill>
                <a:latin typeface="Arial"/>
                <a:ea typeface="Arial"/>
              </a:rPr>
              <a:t>-</a:t>
            </a:r>
            <a:r>
              <a:rPr lang="zh-TW" i="1" sz="1600">
                <a:solidFill>
                  <a:srgbClr val="191B0E"/>
                </a:solidFill>
                <a:latin typeface="MingLiU"/>
                <a:ea typeface="MingLiU"/>
              </a:rPr>
              <a:t>不影响软件原有功能的正确性</a:t>
            </a:r>
          </a:p>
          <a:p>
            <a:pPr indent="0">
              <a:lnSpc>
                <a:spcPts val="2016"/>
              </a:lnSpc>
              <a:spcAft>
                <a:spcPts val="280"/>
              </a:spcAft>
            </a:pPr>
            <a:r>
              <a:rPr lang="en-US" i="1" sz="1600">
                <a:solidFill>
                  <a:srgbClr val="191B0E"/>
                </a:solidFill>
                <a:latin typeface="Arial"/>
              </a:rPr>
              <a:t>■</a:t>
            </a:r>
            <a:r>
              <a:rPr lang="en-US" sz="1500">
                <a:solidFill>
                  <a:srgbClr val="191B0E"/>
                </a:solidFill>
                <a:latin typeface="MingLiU"/>
              </a:rPr>
              <a:t> </a:t>
            </a:r>
            <a:r>
              <a:rPr lang="zh-TW" sz="1500">
                <a:solidFill>
                  <a:srgbClr val="191B0E"/>
                </a:solidFill>
                <a:latin typeface="MingLiU"/>
                <a:ea typeface="MingLiU"/>
              </a:rPr>
              <a:t>回归测试的方法</a:t>
            </a:r>
          </a:p>
          <a:p>
            <a:pPr indent="457200">
              <a:lnSpc>
                <a:spcPts val="2016"/>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再测试全部用例</a:t>
            </a:r>
          </a:p>
          <a:p>
            <a:pPr indent="457200">
              <a:lnSpc>
                <a:spcPts val="2016"/>
              </a:lnSpc>
              <a:spcAft>
                <a:spcPts val="280"/>
              </a:spcAft>
            </a:pPr>
            <a:r>
              <a:rPr lang="zh-TW" i="1" sz="1600">
                <a:solidFill>
                  <a:srgbClr val="191B0E"/>
                </a:solidFill>
                <a:latin typeface="Arial"/>
                <a:ea typeface="Arial"/>
              </a:rPr>
              <a:t>-</a:t>
            </a:r>
            <a:r>
              <a:rPr lang="zh-TW" i="1" sz="1600">
                <a:solidFill>
                  <a:srgbClr val="191B0E"/>
                </a:solidFill>
                <a:latin typeface="MingLiU"/>
                <a:ea typeface="MingLiU"/>
              </a:rPr>
              <a:t>基于风险选择测试</a:t>
            </a:r>
          </a:p>
          <a:p>
            <a:pPr indent="457200">
              <a:lnSpc>
                <a:spcPts val="2016"/>
              </a:lnSpc>
              <a:spcAft>
                <a:spcPts val="280"/>
              </a:spcAft>
            </a:pPr>
            <a:r>
              <a:rPr lang="zh-TW" i="1" sz="1600">
                <a:solidFill>
                  <a:srgbClr val="191B0E"/>
                </a:solidFill>
                <a:latin typeface="Arial"/>
                <a:ea typeface="Arial"/>
              </a:rPr>
              <a:t>-</a:t>
            </a:r>
            <a:r>
              <a:rPr lang="zh-TW" i="1" sz="1600">
                <a:solidFill>
                  <a:srgbClr val="191B0E"/>
                </a:solidFill>
                <a:latin typeface="MingLiU"/>
                <a:ea typeface="MingLiU"/>
              </a:rPr>
              <a:t>基于操作剖面选择测试</a:t>
            </a:r>
          </a:p>
          <a:p>
            <a:pPr indent="457200">
              <a:lnSpc>
                <a:spcPts val="2016"/>
              </a:lnSpc>
            </a:pPr>
            <a:r>
              <a:rPr lang="zh-TW" i="1" sz="1600">
                <a:solidFill>
                  <a:srgbClr val="191B0E"/>
                </a:solidFill>
                <a:latin typeface="Arial"/>
                <a:ea typeface="Arial"/>
              </a:rPr>
              <a:t>- </a:t>
            </a:r>
            <a:r>
              <a:rPr lang="zh-TW" i="1" sz="1600">
                <a:solidFill>
                  <a:srgbClr val="191B0E"/>
                </a:solidFill>
                <a:latin typeface="MingLiU"/>
                <a:ea typeface="MingLiU"/>
              </a:rPr>
              <a:t>再测试修改的部分</a:t>
            </a:r>
          </a:p>
        </p:txBody>
      </p:sp>
      <p:sp>
        <p:nvSpPr>
          <p:cNvPr id="5" name=""/>
          <p:cNvSpPr/>
          <p:nvPr/>
        </p:nvSpPr>
        <p:spPr>
          <a:xfrm>
            <a:off x="1283208" y="5629656"/>
            <a:ext cx="1258824" cy="234696"/>
          </a:xfrm>
          <a:prstGeom prst="rect">
            <a:avLst/>
          </a:prstGeom>
          <a:solidFill>
            <a:srgbClr val="FFFFFF"/>
          </a:solidFill>
        </p:spPr>
        <p:txBody>
          <a:bodyPr lIns="0" tIns="0" rIns="0" bIns="0" wrap="none">
            <a:noAutofit/>
          </a:bodyPr>
          <a:p>
            <a:pPr indent="0"/>
            <a:r>
              <a:rPr lang="en-US" i="1" sz="1600">
                <a:solidFill>
                  <a:srgbClr val="191B0E"/>
                </a:solidFill>
                <a:latin typeface="Arial"/>
              </a:rPr>
              <a:t>■</a:t>
            </a:r>
            <a:r>
              <a:rPr lang="zh-TW" i="1" sz="1600">
                <a:solidFill>
                  <a:srgbClr val="191B0E"/>
                </a:solidFill>
                <a:latin typeface="MingLiU"/>
                <a:ea typeface="MingLiU"/>
              </a:rPr>
              <a:t>测试阶段</a:t>
            </a:r>
          </a:p>
        </p:txBody>
      </p:sp>
      <p:sp>
        <p:nvSpPr>
          <p:cNvPr id="6" name=""/>
          <p:cNvSpPr/>
          <p:nvPr/>
        </p:nvSpPr>
        <p:spPr>
          <a:xfrm>
            <a:off x="2097024" y="5958840"/>
            <a:ext cx="911352" cy="234696"/>
          </a:xfrm>
          <a:prstGeom prst="rect">
            <a:avLst/>
          </a:prstGeom>
          <a:solidFill>
            <a:srgbClr val="FFFFFF"/>
          </a:solidFill>
        </p:spPr>
        <p:txBody>
          <a:bodyPr lIns="0" tIns="0" rIns="0" bIns="0" wrap="none">
            <a:noAutofit/>
          </a:bodyPr>
          <a:p>
            <a:pPr indent="0"/>
            <a:r>
              <a:rPr lang="zh-TW" i="1" sz="1600">
                <a:solidFill>
                  <a:srgbClr val="191B0E"/>
                </a:solidFill>
                <a:latin typeface="MingLiU"/>
                <a:ea typeface="MingLiU"/>
              </a:rPr>
              <a:t>任一阶段</a:t>
            </a:r>
          </a:p>
        </p:txBody>
      </p:sp>
    </p:spTree>
  </p:cSld>
  <p:clrMapOvr>
    <a:overrideClrMapping bg1="lt1" tx1="dk1" bg2="lt2" tx2="dk2" accent1="accent1" accent2="accent2" accent3="accent3" accent4="accent4" accent5="accent5" accent6="accent6" hlink="hlink" folHlink="folHlink"/>
  </p:clrMapOvr>
</p:sld>
</file>

<file path=ppt/slides/slide67.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31976" y="1429512"/>
            <a:ext cx="4419600" cy="420624"/>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回归测试的组织和实施</a:t>
            </a:r>
          </a:p>
        </p:txBody>
      </p:sp>
      <p:sp>
        <p:nvSpPr>
          <p:cNvPr id="4" name=""/>
          <p:cNvSpPr/>
          <p:nvPr/>
        </p:nvSpPr>
        <p:spPr>
          <a:xfrm>
            <a:off x="1283208" y="1993392"/>
            <a:ext cx="8132064" cy="1892808"/>
          </a:xfrm>
          <a:prstGeom prst="rect">
            <a:avLst/>
          </a:prstGeom>
          <a:solidFill>
            <a:srgbClr val="FFFFFF"/>
          </a:solidFill>
        </p:spPr>
        <p:txBody>
          <a:bodyPr lIns="0" tIns="0" rIns="0" bIns="0">
            <a:noAutofit/>
          </a:bodyPr>
          <a:p>
            <a:pPr indent="0">
              <a:lnSpc>
                <a:spcPts val="1968"/>
              </a:lnSpc>
              <a:spcAft>
                <a:spcPts val="560"/>
              </a:spcAft>
            </a:pPr>
            <a:r>
              <a:rPr lang="en-US" sz="1600">
                <a:solidFill>
                  <a:srgbClr val="191B0E"/>
                </a:solidFill>
                <a:latin typeface="Arial"/>
              </a:rPr>
              <a:t>■ </a:t>
            </a:r>
            <a:r>
              <a:rPr lang="zh-TW" sz="1500">
                <a:solidFill>
                  <a:srgbClr val="191B0E"/>
                </a:solidFill>
                <a:latin typeface="MingLiU"/>
                <a:ea typeface="MingLiU"/>
              </a:rPr>
              <a:t>通过代码相依分析，识别软件中被修改的部分</a:t>
            </a:r>
          </a:p>
          <a:p>
            <a:pPr indent="0">
              <a:lnSpc>
                <a:spcPts val="1968"/>
              </a:lnSpc>
              <a:spcAft>
                <a:spcPts val="560"/>
              </a:spcAft>
            </a:pPr>
            <a:r>
              <a:rPr lang="en-US" sz="1600">
                <a:solidFill>
                  <a:srgbClr val="191B0E"/>
                </a:solidFill>
                <a:latin typeface="Arial"/>
              </a:rPr>
              <a:t>■</a:t>
            </a:r>
            <a:r>
              <a:rPr lang="zh-TW" sz="1500">
                <a:solidFill>
                  <a:srgbClr val="191B0E"/>
                </a:solidFill>
                <a:latin typeface="MingLiU"/>
                <a:ea typeface="MingLiU"/>
              </a:rPr>
              <a:t>从原有测试用例库中，排除不适用的测试用例，建立新的测试用例基线库</a:t>
            </a:r>
            <a:r>
              <a:rPr lang="en-US" sz="1600">
                <a:solidFill>
                  <a:srgbClr val="191B0E"/>
                </a:solidFill>
                <a:latin typeface="Arial"/>
              </a:rPr>
              <a:t>TO</a:t>
            </a:r>
          </a:p>
          <a:p>
            <a:pPr marL="294200" indent="-330200">
              <a:lnSpc>
                <a:spcPts val="2040"/>
              </a:lnSpc>
              <a:spcAft>
                <a:spcPts val="560"/>
              </a:spcAft>
            </a:pPr>
            <a:r>
              <a:rPr lang="en-US" sz="1600">
                <a:solidFill>
                  <a:srgbClr val="191B0E"/>
                </a:solidFill>
                <a:latin typeface="Arial"/>
              </a:rPr>
              <a:t>■</a:t>
            </a:r>
            <a:r>
              <a:rPr lang="zh-TW" sz="1500">
                <a:solidFill>
                  <a:srgbClr val="191B0E"/>
                </a:solidFill>
                <a:latin typeface="MingLiU"/>
                <a:ea typeface="MingLiU"/>
              </a:rPr>
              <a:t>基于风险和操作剖面选择相结合，从新的测试用例基线库中选择测试用例构造有 效的套件，测试被修改的软件</a:t>
            </a:r>
          </a:p>
          <a:p>
            <a:pPr marL="294200" indent="-330200">
              <a:lnSpc>
                <a:spcPts val="1896"/>
              </a:lnSpc>
            </a:pPr>
            <a:r>
              <a:rPr lang="en-US" sz="1600">
                <a:solidFill>
                  <a:srgbClr val="191B0E"/>
                </a:solidFill>
                <a:latin typeface="Arial"/>
              </a:rPr>
              <a:t>■ </a:t>
            </a:r>
            <a:r>
              <a:rPr lang="zh-TW" sz="1500">
                <a:solidFill>
                  <a:srgbClr val="191B0E"/>
                </a:solidFill>
                <a:latin typeface="MingLiU"/>
                <a:ea typeface="MingLiU"/>
              </a:rPr>
              <a:t>若回归测试套件达不到所需的覆盖要求，必须补充新的测试用例，则生成新的测 试用例集</a:t>
            </a:r>
            <a:r>
              <a:rPr lang="en-US" sz="1600">
                <a:solidFill>
                  <a:srgbClr val="191B0E"/>
                </a:solidFill>
                <a:latin typeface="Arial"/>
              </a:rPr>
              <a:t>T1</a:t>
            </a:r>
          </a:p>
        </p:txBody>
      </p:sp>
      <p:sp>
        <p:nvSpPr>
          <p:cNvPr id="5" name=""/>
          <p:cNvSpPr/>
          <p:nvPr/>
        </p:nvSpPr>
        <p:spPr>
          <a:xfrm>
            <a:off x="1283208" y="4041648"/>
            <a:ext cx="2584704" cy="231648"/>
          </a:xfrm>
          <a:prstGeom prst="rect">
            <a:avLst/>
          </a:prstGeom>
          <a:solidFill>
            <a:srgbClr val="FFFFFF"/>
          </a:solidFill>
        </p:spPr>
        <p:txBody>
          <a:bodyPr lIns="0" tIns="0" rIns="0" bIns="0" wrap="none">
            <a:noAutofit/>
          </a:bodyPr>
          <a:p>
            <a:pPr indent="0"/>
            <a:r>
              <a:rPr lang="en-US" sz="1600">
                <a:solidFill>
                  <a:srgbClr val="191B0E"/>
                </a:solidFill>
                <a:latin typeface="Arial"/>
              </a:rPr>
              <a:t>■</a:t>
            </a:r>
            <a:r>
              <a:rPr lang="zh-TW" sz="1500">
                <a:solidFill>
                  <a:srgbClr val="191B0E"/>
                </a:solidFill>
                <a:latin typeface="MingLiU"/>
                <a:ea typeface="MingLiU"/>
              </a:rPr>
              <a:t>用</a:t>
            </a:r>
            <a:r>
              <a:rPr lang="en-US" sz="1600">
                <a:solidFill>
                  <a:srgbClr val="191B0E"/>
                </a:solidFill>
                <a:latin typeface="Arial"/>
              </a:rPr>
              <a:t>T1</a:t>
            </a:r>
            <a:r>
              <a:rPr lang="zh-TW" sz="1500">
                <a:solidFill>
                  <a:srgbClr val="191B0E"/>
                </a:solidFill>
                <a:latin typeface="MingLiU"/>
                <a:ea typeface="MingLiU"/>
              </a:rPr>
              <a:t>测试修改后的软件</a:t>
            </a:r>
          </a:p>
        </p:txBody>
      </p:sp>
    </p:spTree>
  </p:cSld>
  <p:clrMapOvr>
    <a:overrideClrMapping bg1="lt1" tx1="dk1" bg2="lt2" tx2="dk2" accent1="accent1" accent2="accent2" accent3="accent3" accent4="accent4" accent5="accent5" accent6="accent6" hlink="hlink" folHlink="folHlink"/>
  </p:clrMapOvr>
</p:sld>
</file>

<file path=ppt/slides/slide68.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432560"/>
            <a:ext cx="5730240" cy="3489960"/>
          </a:xfrm>
          <a:prstGeom prst="rect">
            <a:avLst/>
          </a:prstGeom>
          <a:solidFill>
            <a:srgbClr val="FFFFFF"/>
          </a:solidFill>
        </p:spPr>
        <p:txBody>
          <a:bodyPr lIns="0" tIns="0" rIns="0" bIns="0">
            <a:noAutofit/>
          </a:bodyPr>
          <a:p>
            <a:pPr indent="0">
              <a:spcAft>
                <a:spcPts val="560"/>
              </a:spcAft>
            </a:pPr>
            <a:r>
              <a:rPr lang="zh-TW" sz="3200">
                <a:solidFill>
                  <a:srgbClr val="191B0E"/>
                </a:solidFill>
                <a:latin typeface="MingLiU"/>
                <a:ea typeface="MingLiU"/>
              </a:rPr>
              <a:t>回归测试</a:t>
            </a:r>
          </a:p>
          <a:p>
            <a:pPr indent="0">
              <a:spcAft>
                <a:spcPts val="280"/>
              </a:spcAft>
            </a:pPr>
            <a:r>
              <a:rPr lang="en-US" sz="1600">
                <a:solidFill>
                  <a:srgbClr val="191B0E"/>
                </a:solidFill>
                <a:latin typeface="Arial"/>
              </a:rPr>
              <a:t>■ </a:t>
            </a:r>
            <a:r>
              <a:rPr lang="zh-TW" sz="1500">
                <a:solidFill>
                  <a:srgbClr val="191B0E"/>
                </a:solidFill>
                <a:latin typeface="MingLiU"/>
                <a:ea typeface="MingLiU"/>
              </a:rPr>
              <a:t>回归测试集</a:t>
            </a:r>
          </a:p>
          <a:p>
            <a:pPr indent="457200">
              <a:spcAft>
                <a:spcPts val="280"/>
              </a:spcAft>
            </a:pPr>
            <a:r>
              <a:rPr lang="zh-TW" sz="1600">
                <a:solidFill>
                  <a:srgbClr val="191B0E"/>
                </a:solidFill>
                <a:latin typeface="Arial"/>
                <a:ea typeface="Arial"/>
              </a:rPr>
              <a:t>- </a:t>
            </a:r>
            <a:r>
              <a:rPr lang="zh-TW" i="1" sz="1600">
                <a:solidFill>
                  <a:srgbClr val="191B0E"/>
                </a:solidFill>
                <a:latin typeface="MingLiU"/>
                <a:ea typeface="MingLiU"/>
              </a:rPr>
              <a:t>能够测试软件的所有功能的代表性测试用例</a:t>
            </a:r>
          </a:p>
          <a:p>
            <a:pPr indent="457200">
              <a:spcAft>
                <a:spcPts val="280"/>
              </a:spcAft>
            </a:pPr>
            <a:r>
              <a:rPr lang="zh-TW" i="1" sz="1600">
                <a:solidFill>
                  <a:srgbClr val="191B0E"/>
                </a:solidFill>
                <a:latin typeface="Arial"/>
                <a:ea typeface="Arial"/>
              </a:rPr>
              <a:t>- </a:t>
            </a:r>
            <a:r>
              <a:rPr lang="zh-TW" i="1" sz="1600">
                <a:solidFill>
                  <a:srgbClr val="191B0E"/>
                </a:solidFill>
                <a:latin typeface="MingLiU"/>
                <a:ea typeface="MingLiU"/>
              </a:rPr>
              <a:t>专门针对可能会被修改影响的软件功能的附加测试</a:t>
            </a:r>
          </a:p>
          <a:p>
            <a:pPr indent="457200">
              <a:spcAft>
                <a:spcPts val="560"/>
              </a:spcAft>
            </a:pPr>
            <a:r>
              <a:rPr lang="zh-TW" i="1" sz="1600">
                <a:solidFill>
                  <a:srgbClr val="191B0E"/>
                </a:solidFill>
                <a:latin typeface="Arial"/>
                <a:ea typeface="Arial"/>
              </a:rPr>
              <a:t>- </a:t>
            </a:r>
            <a:r>
              <a:rPr lang="zh-TW" i="1" sz="1600">
                <a:solidFill>
                  <a:srgbClr val="191B0E"/>
                </a:solidFill>
                <a:latin typeface="MingLiU"/>
                <a:ea typeface="MingLiU"/>
              </a:rPr>
              <a:t>针对修改过的软件成分的测试</a:t>
            </a:r>
          </a:p>
          <a:p>
            <a:pPr indent="0">
              <a:spcAft>
                <a:spcPts val="280"/>
              </a:spcAft>
            </a:pPr>
            <a:r>
              <a:rPr lang="en-US" i="1" sz="1600">
                <a:solidFill>
                  <a:srgbClr val="191B0E"/>
                </a:solidFill>
                <a:latin typeface="Arial"/>
              </a:rPr>
              <a:t>■</a:t>
            </a:r>
            <a:r>
              <a:rPr lang="en-US" sz="1500">
                <a:solidFill>
                  <a:srgbClr val="191B0E"/>
                </a:solidFill>
                <a:latin typeface="MingLiU"/>
              </a:rPr>
              <a:t> </a:t>
            </a:r>
            <a:r>
              <a:rPr lang="zh-TW" sz="1500">
                <a:solidFill>
                  <a:srgbClr val="191B0E"/>
                </a:solidFill>
                <a:latin typeface="MingLiU"/>
                <a:ea typeface="MingLiU"/>
              </a:rPr>
              <a:t>回归测试的范围</a:t>
            </a:r>
          </a:p>
          <a:p>
            <a:pPr indent="457200">
              <a:spcAft>
                <a:spcPts val="280"/>
              </a:spcAft>
            </a:pPr>
            <a:r>
              <a:rPr lang="zh-TW" sz="1600">
                <a:solidFill>
                  <a:srgbClr val="191B0E"/>
                </a:solidFill>
                <a:latin typeface="Arial"/>
                <a:ea typeface="Arial"/>
              </a:rPr>
              <a:t>- </a:t>
            </a:r>
            <a:r>
              <a:rPr lang="zh-TW" i="1" sz="1600">
                <a:solidFill>
                  <a:srgbClr val="191B0E"/>
                </a:solidFill>
                <a:latin typeface="MingLiU"/>
                <a:ea typeface="MingLiU"/>
              </a:rPr>
              <a:t>测试所有修改或修正过的功能模块</a:t>
            </a:r>
          </a:p>
          <a:p>
            <a:pPr indent="457200">
              <a:spcAft>
                <a:spcPts val="280"/>
              </a:spcAft>
            </a:pPr>
            <a:r>
              <a:rPr lang="zh-TW" i="1" sz="1600">
                <a:solidFill>
                  <a:srgbClr val="191B0E"/>
                </a:solidFill>
                <a:latin typeface="Arial"/>
                <a:ea typeface="Arial"/>
              </a:rPr>
              <a:t>- </a:t>
            </a:r>
            <a:r>
              <a:rPr lang="zh-TW" i="1" sz="1600">
                <a:solidFill>
                  <a:srgbClr val="191B0E"/>
                </a:solidFill>
                <a:latin typeface="MingLiU"/>
                <a:ea typeface="MingLiU"/>
              </a:rPr>
              <a:t>测试与被修改的模块相关的模块</a:t>
            </a:r>
          </a:p>
          <a:p>
            <a:pPr indent="457200">
              <a:spcAft>
                <a:spcPts val="280"/>
              </a:spcAft>
            </a:pPr>
            <a:r>
              <a:rPr lang="zh-TW" i="1" sz="1600">
                <a:solidFill>
                  <a:srgbClr val="191B0E"/>
                </a:solidFill>
                <a:latin typeface="Arial"/>
                <a:ea typeface="Arial"/>
              </a:rPr>
              <a:t>-</a:t>
            </a:r>
            <a:r>
              <a:rPr lang="zh-TW" i="1" sz="1600">
                <a:solidFill>
                  <a:srgbClr val="191B0E"/>
                </a:solidFill>
                <a:latin typeface="MingLiU"/>
                <a:ea typeface="MingLiU"/>
              </a:rPr>
              <a:t>测试所有新增加的功能模块</a:t>
            </a:r>
          </a:p>
          <a:p>
            <a:pPr indent="457200"/>
            <a:r>
              <a:rPr lang="zh-TW" i="1" sz="1600">
                <a:solidFill>
                  <a:srgbClr val="191B0E"/>
                </a:solidFill>
                <a:latin typeface="Arial"/>
                <a:ea typeface="Arial"/>
              </a:rPr>
              <a:t>- </a:t>
            </a:r>
            <a:r>
              <a:rPr lang="zh-TW" i="1" sz="1600">
                <a:solidFill>
                  <a:srgbClr val="191B0E"/>
                </a:solidFill>
                <a:latin typeface="MingLiU"/>
                <a:ea typeface="MingLiU"/>
              </a:rPr>
              <a:t>测试整个系统</a:t>
            </a:r>
          </a:p>
        </p:txBody>
      </p:sp>
    </p:spTree>
  </p:cSld>
  <p:clrMapOvr>
    <a:overrideClrMapping bg1="lt1" tx1="dk1" bg2="lt2" tx2="dk2" accent1="accent1" accent2="accent2" accent3="accent3" accent4="accent4" accent5="accent5" accent6="accent6" hlink="hlink" folHlink="folHlink"/>
  </p:clrMapOvr>
</p:sld>
</file>

<file path=ppt/slides/slide69.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423416"/>
            <a:ext cx="8232648" cy="4788408"/>
          </a:xfrm>
          <a:prstGeom prst="rect">
            <a:avLst/>
          </a:prstGeom>
          <a:solidFill>
            <a:srgbClr val="FFFFFF"/>
          </a:solidFill>
        </p:spPr>
        <p:txBody>
          <a:bodyPr lIns="0" tIns="0" rIns="0" bIns="0">
            <a:noAutofit/>
          </a:bodyPr>
          <a:p>
            <a:pPr indent="0">
              <a:spcAft>
                <a:spcPts val="140"/>
              </a:spcAft>
            </a:pPr>
            <a:r>
              <a:rPr lang="zh-TW" sz="3200">
                <a:solidFill>
                  <a:srgbClr val="191B0E"/>
                </a:solidFill>
                <a:latin typeface="MingLiU"/>
                <a:ea typeface="MingLiU"/>
              </a:rPr>
              <a:t>回归用例的选择</a:t>
            </a:r>
          </a:p>
          <a:p>
            <a:pPr indent="0">
              <a:lnSpc>
                <a:spcPts val="1680"/>
              </a:lnSpc>
              <a:spcAft>
                <a:spcPts val="140"/>
              </a:spcAft>
            </a:pPr>
            <a:r>
              <a:rPr lang="en-US" sz="1600">
                <a:solidFill>
                  <a:srgbClr val="191B0E"/>
                </a:solidFill>
                <a:latin typeface="Arial"/>
              </a:rPr>
              <a:t>■ </a:t>
            </a:r>
            <a:r>
              <a:rPr lang="zh-TW" sz="1500">
                <a:solidFill>
                  <a:srgbClr val="191B0E"/>
                </a:solidFill>
                <a:latin typeface="MingLiU"/>
                <a:ea typeface="MingLiU"/>
              </a:rPr>
              <a:t>再测试全部用例</a:t>
            </a:r>
          </a:p>
          <a:p>
            <a:pPr indent="457200">
              <a:lnSpc>
                <a:spcPts val="1680"/>
              </a:lnSpc>
              <a:spcAft>
                <a:spcPts val="140"/>
              </a:spcAft>
            </a:pPr>
            <a:r>
              <a:rPr lang="zh-TW" sz="1600">
                <a:solidFill>
                  <a:srgbClr val="191B0E"/>
                </a:solidFill>
                <a:latin typeface="Arial"/>
                <a:ea typeface="Arial"/>
              </a:rPr>
              <a:t>- </a:t>
            </a:r>
            <a:r>
              <a:rPr lang="zh-TW" i="1" sz="1500">
                <a:solidFill>
                  <a:srgbClr val="191B0E"/>
                </a:solidFill>
                <a:latin typeface="MingLiU"/>
                <a:ea typeface="MingLiU"/>
              </a:rPr>
              <a:t>选择测试用例库中的全部测试用例组成回归测试包。</a:t>
            </a:r>
          </a:p>
          <a:p>
            <a:pPr indent="457200">
              <a:lnSpc>
                <a:spcPts val="1680"/>
              </a:lnSpc>
              <a:spcAft>
                <a:spcPts val="140"/>
              </a:spcAft>
            </a:pPr>
            <a:r>
              <a:rPr lang="zh-TW" i="1" sz="1600">
                <a:solidFill>
                  <a:srgbClr val="191B0E"/>
                </a:solidFill>
                <a:latin typeface="Arial"/>
                <a:ea typeface="Arial"/>
              </a:rPr>
              <a:t>- </a:t>
            </a:r>
            <a:r>
              <a:rPr lang="zh-TW" i="1" sz="1500">
                <a:solidFill>
                  <a:srgbClr val="191B0E"/>
                </a:solidFill>
                <a:latin typeface="MingLiU"/>
                <a:ea typeface="MingLiU"/>
              </a:rPr>
              <a:t>优点•.安全,最低遗漏回归错误风险</a:t>
            </a:r>
          </a:p>
          <a:p>
            <a:pPr indent="457200">
              <a:lnSpc>
                <a:spcPts val="1680"/>
              </a:lnSpc>
              <a:spcAft>
                <a:spcPts val="420"/>
              </a:spcAft>
            </a:pPr>
            <a:r>
              <a:rPr lang="zh-TW" sz="1600">
                <a:solidFill>
                  <a:srgbClr val="191B0E"/>
                </a:solidFill>
                <a:latin typeface="Arial"/>
                <a:ea typeface="Arial"/>
              </a:rPr>
              <a:t>- </a:t>
            </a:r>
            <a:r>
              <a:rPr lang="zh-TW" i="1" sz="1500">
                <a:solidFill>
                  <a:srgbClr val="191B0E"/>
                </a:solidFill>
                <a:latin typeface="MingLiU"/>
                <a:ea typeface="MingLiU"/>
              </a:rPr>
              <a:t>缺点：测试成本最高、工作量大、时间进度受影响</a:t>
            </a:r>
          </a:p>
          <a:p>
            <a:pPr indent="0">
              <a:lnSpc>
                <a:spcPts val="1680"/>
              </a:lnSpc>
              <a:spcAft>
                <a:spcPts val="140"/>
              </a:spcAft>
            </a:pPr>
            <a:r>
              <a:rPr lang="en-US" i="1" sz="1600">
                <a:solidFill>
                  <a:srgbClr val="191B0E"/>
                </a:solidFill>
                <a:latin typeface="Arial"/>
              </a:rPr>
              <a:t>■</a:t>
            </a:r>
            <a:r>
              <a:rPr lang="en-US" sz="1500">
                <a:solidFill>
                  <a:srgbClr val="191B0E"/>
                </a:solidFill>
                <a:latin typeface="MingLiU"/>
              </a:rPr>
              <a:t> </a:t>
            </a:r>
            <a:r>
              <a:rPr lang="zh-TW" sz="1500">
                <a:solidFill>
                  <a:srgbClr val="191B0E"/>
                </a:solidFill>
                <a:latin typeface="MingLiU"/>
                <a:ea typeface="MingLiU"/>
              </a:rPr>
              <a:t>基于风险选择测试</a:t>
            </a:r>
          </a:p>
          <a:p>
            <a:pPr indent="457200">
              <a:lnSpc>
                <a:spcPts val="1680"/>
              </a:lnSpc>
              <a:spcAft>
                <a:spcPts val="140"/>
              </a:spcAft>
            </a:pPr>
            <a:r>
              <a:rPr lang="zh-TW" sz="1600">
                <a:solidFill>
                  <a:srgbClr val="191B0E"/>
                </a:solidFill>
                <a:latin typeface="Arial"/>
                <a:ea typeface="Arial"/>
              </a:rPr>
              <a:t>- </a:t>
            </a:r>
            <a:r>
              <a:rPr lang="zh-TW" i="1" sz="1500">
                <a:solidFill>
                  <a:srgbClr val="191B0E"/>
                </a:solidFill>
                <a:latin typeface="MingLiU"/>
                <a:ea typeface="MingLiU"/>
              </a:rPr>
              <a:t>基于一定的风险标准从测试用例库中选择回归测试包。</a:t>
            </a:r>
          </a:p>
          <a:p>
            <a:pPr marL="738700" indent="-317500">
              <a:lnSpc>
                <a:spcPts val="1680"/>
              </a:lnSpc>
              <a:spcAft>
                <a:spcPts val="420"/>
              </a:spcAft>
            </a:pPr>
            <a:r>
              <a:rPr lang="zh-TW" i="1" sz="1600">
                <a:solidFill>
                  <a:srgbClr val="191B0E"/>
                </a:solidFill>
                <a:latin typeface="Arial"/>
                <a:ea typeface="Arial"/>
              </a:rPr>
              <a:t>- </a:t>
            </a:r>
            <a:r>
              <a:rPr lang="zh-TW" i="1" sz="1500">
                <a:solidFill>
                  <a:srgbClr val="191B0E"/>
                </a:solidFill>
                <a:latin typeface="MingLiU"/>
                <a:ea typeface="MingLiU"/>
              </a:rPr>
              <a:t>首先运行最重要的、关键的和可疑的测试,而跳过那些非关键的、优先级别低 的或者高稳定的测试用例</a:t>
            </a:r>
          </a:p>
          <a:p>
            <a:pPr indent="0">
              <a:lnSpc>
                <a:spcPts val="1680"/>
              </a:lnSpc>
              <a:spcAft>
                <a:spcPts val="140"/>
              </a:spcAft>
            </a:pPr>
            <a:r>
              <a:rPr lang="en-US" i="1" sz="1600">
                <a:solidFill>
                  <a:srgbClr val="191B0E"/>
                </a:solidFill>
                <a:latin typeface="Arial"/>
              </a:rPr>
              <a:t>■</a:t>
            </a:r>
            <a:r>
              <a:rPr lang="zh-TW" sz="1500">
                <a:solidFill>
                  <a:srgbClr val="191B0E"/>
                </a:solidFill>
                <a:latin typeface="MingLiU"/>
                <a:ea typeface="MingLiU"/>
              </a:rPr>
              <a:t>基于操作剖面选择测试</a:t>
            </a:r>
          </a:p>
          <a:p>
            <a:pPr indent="457200">
              <a:lnSpc>
                <a:spcPts val="1680"/>
              </a:lnSpc>
              <a:spcAft>
                <a:spcPts val="140"/>
              </a:spcAft>
            </a:pPr>
            <a:r>
              <a:rPr lang="zh-TW" sz="1600">
                <a:solidFill>
                  <a:srgbClr val="191B0E"/>
                </a:solidFill>
                <a:latin typeface="Arial"/>
                <a:ea typeface="Arial"/>
              </a:rPr>
              <a:t>-</a:t>
            </a:r>
            <a:r>
              <a:rPr lang="zh-TW" i="1" sz="1500">
                <a:solidFill>
                  <a:srgbClr val="191B0E"/>
                </a:solidFill>
                <a:latin typeface="MingLiU"/>
                <a:ea typeface="MingLiU"/>
              </a:rPr>
              <a:t>用例分布情况反映了系统实际使用情况。</a:t>
            </a:r>
          </a:p>
          <a:p>
            <a:pPr marL="738700" indent="-317500">
              <a:lnSpc>
                <a:spcPts val="1680"/>
              </a:lnSpc>
              <a:spcAft>
                <a:spcPts val="420"/>
              </a:spcAft>
            </a:pPr>
            <a:r>
              <a:rPr lang="zh-TW" i="1" sz="1600">
                <a:solidFill>
                  <a:srgbClr val="191B0E"/>
                </a:solidFill>
                <a:latin typeface="Arial"/>
                <a:ea typeface="Arial"/>
              </a:rPr>
              <a:t>- </a:t>
            </a:r>
            <a:r>
              <a:rPr lang="zh-TW" i="1" sz="1500">
                <a:solidFill>
                  <a:srgbClr val="191B0E"/>
                </a:solidFill>
                <a:latin typeface="MingLiU"/>
                <a:ea typeface="MingLiU"/>
              </a:rPr>
              <a:t>优先选择那些针对最重要或最频繁使用功能的用例,释放和缓解最高级别的风 险,有助于尽早发现那些对可靠性有最大影响的故障</a:t>
            </a:r>
          </a:p>
          <a:p>
            <a:pPr indent="0">
              <a:lnSpc>
                <a:spcPts val="1680"/>
              </a:lnSpc>
              <a:spcAft>
                <a:spcPts val="140"/>
              </a:spcAft>
            </a:pPr>
            <a:r>
              <a:rPr lang="en-US" i="1" sz="1600">
                <a:solidFill>
                  <a:srgbClr val="191B0E"/>
                </a:solidFill>
                <a:latin typeface="Arial"/>
              </a:rPr>
              <a:t>■</a:t>
            </a:r>
            <a:r>
              <a:rPr lang="en-US" sz="1500">
                <a:solidFill>
                  <a:srgbClr val="191B0E"/>
                </a:solidFill>
                <a:latin typeface="MingLiU"/>
              </a:rPr>
              <a:t> </a:t>
            </a:r>
            <a:r>
              <a:rPr lang="zh-TW" sz="1500">
                <a:solidFill>
                  <a:srgbClr val="191B0E"/>
                </a:solidFill>
                <a:latin typeface="MingLiU"/>
                <a:ea typeface="MingLiU"/>
              </a:rPr>
              <a:t>再测试修改的部分</a:t>
            </a:r>
          </a:p>
          <a:p>
            <a:pPr marL="738700" indent="-317500">
              <a:lnSpc>
                <a:spcPts val="1608"/>
              </a:lnSpc>
            </a:pPr>
            <a:r>
              <a:rPr lang="zh-TW" sz="1600">
                <a:solidFill>
                  <a:srgbClr val="191B0E"/>
                </a:solidFill>
                <a:latin typeface="Arial"/>
                <a:ea typeface="Arial"/>
              </a:rPr>
              <a:t>- </a:t>
            </a:r>
            <a:r>
              <a:rPr lang="zh-TW" i="1" sz="1500">
                <a:solidFill>
                  <a:srgbClr val="191B0E"/>
                </a:solidFill>
                <a:latin typeface="MingLiU"/>
                <a:ea typeface="MingLiU"/>
              </a:rPr>
              <a:t>当测试者对修改的局部化有足够的信心时,可以通过相依性分析识别软件的修改 情况并分析修改的影响，将回归测试局限于被改变的模块和它的接口上</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420368"/>
            <a:ext cx="5547360" cy="2743200"/>
          </a:xfrm>
          <a:prstGeom prst="rect">
            <a:avLst/>
          </a:prstGeom>
          <a:solidFill>
            <a:srgbClr val="FFFFFF"/>
          </a:solidFill>
        </p:spPr>
        <p:txBody>
          <a:bodyPr lIns="0" tIns="0" rIns="0" bIns="0">
            <a:noAutofit/>
          </a:bodyPr>
          <a:p>
            <a:pPr indent="0">
              <a:spcAft>
                <a:spcPts val="560"/>
              </a:spcAft>
            </a:pPr>
            <a:r>
              <a:rPr lang="zh-TW" sz="3200">
                <a:solidFill>
                  <a:srgbClr val="191B0E"/>
                </a:solidFill>
                <a:latin typeface="MingLiU"/>
                <a:ea typeface="MingLiU"/>
              </a:rPr>
              <a:t>单元测试的内容</a:t>
            </a:r>
          </a:p>
          <a:p>
            <a:pPr indent="0">
              <a:spcAft>
                <a:spcPts val="560"/>
              </a:spcAft>
            </a:pPr>
            <a:r>
              <a:rPr lang="en-US" sz="1600">
                <a:solidFill>
                  <a:srgbClr val="191B0E"/>
                </a:solidFill>
                <a:latin typeface="Arial"/>
              </a:rPr>
              <a:t>■</a:t>
            </a:r>
            <a:r>
              <a:rPr lang="zh-TW" sz="1500">
                <a:solidFill>
                  <a:srgbClr val="191B0E"/>
                </a:solidFill>
                <a:latin typeface="MingLiU"/>
                <a:ea typeface="MingLiU"/>
              </a:rPr>
              <a:t>目标：确保模块被正确地编码；</a:t>
            </a:r>
          </a:p>
          <a:p>
            <a:pPr indent="0">
              <a:spcAft>
                <a:spcPts val="560"/>
              </a:spcAft>
            </a:pPr>
            <a:r>
              <a:rPr lang="en-US" sz="1600">
                <a:solidFill>
                  <a:srgbClr val="191B0E"/>
                </a:solidFill>
                <a:latin typeface="Arial"/>
              </a:rPr>
              <a:t>■</a:t>
            </a:r>
            <a:r>
              <a:rPr lang="zh-TW" sz="1500">
                <a:solidFill>
                  <a:srgbClr val="191B0E"/>
                </a:solidFill>
                <a:latin typeface="MingLiU"/>
                <a:ea typeface="MingLiU"/>
              </a:rPr>
              <a:t>依据：详细设计说明书、源程序；</a:t>
            </a:r>
          </a:p>
          <a:p>
            <a:pPr indent="0">
              <a:spcAft>
                <a:spcPts val="560"/>
              </a:spcAft>
            </a:pPr>
            <a:r>
              <a:rPr lang="en-US" sz="1600">
                <a:solidFill>
                  <a:srgbClr val="191B0E"/>
                </a:solidFill>
                <a:latin typeface="Arial"/>
              </a:rPr>
              <a:t>■ </a:t>
            </a:r>
            <a:r>
              <a:rPr lang="zh-TW" sz="1500">
                <a:solidFill>
                  <a:srgbClr val="191B0E"/>
                </a:solidFill>
                <a:latin typeface="MingLiU"/>
                <a:ea typeface="MingLiU"/>
              </a:rPr>
              <a:t>过程：包括设计、脚本开发、执行、调试和分析结果;</a:t>
            </a:r>
          </a:p>
          <a:p>
            <a:pPr indent="0">
              <a:spcAft>
                <a:spcPts val="560"/>
              </a:spcAft>
            </a:pPr>
            <a:r>
              <a:rPr lang="en-US" sz="1600">
                <a:solidFill>
                  <a:srgbClr val="191B0E"/>
                </a:solidFill>
                <a:latin typeface="Arial"/>
              </a:rPr>
              <a:t>■</a:t>
            </a:r>
            <a:r>
              <a:rPr lang="zh-TW" sz="1500">
                <a:solidFill>
                  <a:srgbClr val="191B0E"/>
                </a:solidFill>
                <a:latin typeface="MingLiU"/>
                <a:ea typeface="MingLiU"/>
              </a:rPr>
              <a:t>执行者：开发人员和测试人员</a:t>
            </a:r>
          </a:p>
          <a:p>
            <a:pPr indent="0">
              <a:spcAft>
                <a:spcPts val="560"/>
              </a:spcAft>
            </a:pPr>
            <a:r>
              <a:rPr lang="en-US" sz="1600">
                <a:solidFill>
                  <a:srgbClr val="191B0E"/>
                </a:solidFill>
                <a:latin typeface="Arial"/>
              </a:rPr>
              <a:t>■</a:t>
            </a:r>
            <a:r>
              <a:rPr lang="zh-TW" sz="1500">
                <a:solidFill>
                  <a:srgbClr val="191B0E"/>
                </a:solidFill>
                <a:latin typeface="MingLiU"/>
                <a:ea typeface="MingLiU"/>
              </a:rPr>
              <a:t>测试方法：白盒为主，黑盒为辅</a:t>
            </a:r>
          </a:p>
          <a:p>
            <a:pPr indent="0"/>
            <a:r>
              <a:rPr lang="en-US" sz="1600">
                <a:solidFill>
                  <a:srgbClr val="191B0E"/>
                </a:solidFill>
                <a:latin typeface="Arial"/>
              </a:rPr>
              <a:t>■ </a:t>
            </a:r>
            <a:r>
              <a:rPr lang="zh-TW" sz="1500">
                <a:solidFill>
                  <a:srgbClr val="191B0E"/>
                </a:solidFill>
                <a:latin typeface="MingLiU"/>
                <a:ea typeface="MingLiU"/>
              </a:rPr>
              <a:t>评估：通过所有单元测试用例，代码没有严重缺陷</a:t>
            </a:r>
          </a:p>
        </p:txBody>
      </p:sp>
    </p:spTree>
  </p:cSld>
  <p:clrMapOvr>
    <a:overrideClrMapping bg1="lt1" tx1="dk1" bg2="lt2" tx2="dk2" accent1="accent1" accent2="accent2" accent3="accent3" accent4="accent4" accent5="accent5" accent6="accent6" hlink="hlink" folHlink="folHlink"/>
  </p:clrMapOvr>
</p:sld>
</file>

<file path=ppt/slides/slide7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pic>
        <p:nvPicPr>
          <p:cNvPr id="3" name=""/>
          <p:cNvPicPr>
            <a:picLocks noChangeAspect="1"/>
          </p:cNvPicPr>
          <p:nvPr/>
        </p:nvPicPr>
        <p:blipFill>
          <a:blip r:embed="rPictId1"/>
          <a:stretch>
            <a:fillRect/>
          </a:stretch>
        </p:blipFill>
        <p:spPr>
          <a:xfrm>
            <a:off x="935736" y="1956816"/>
            <a:ext cx="4547616" cy="4069080"/>
          </a:xfrm>
          <a:prstGeom prst="rect">
            <a:avLst/>
          </a:prstGeom>
        </p:spPr>
      </p:pic>
      <p:pic>
        <p:nvPicPr>
          <p:cNvPr id="4" name=""/>
          <p:cNvPicPr>
            <a:picLocks noChangeAspect="1"/>
          </p:cNvPicPr>
          <p:nvPr/>
        </p:nvPicPr>
        <p:blipFill>
          <a:blip r:embed="rPictId2"/>
          <a:stretch>
            <a:fillRect/>
          </a:stretch>
        </p:blipFill>
        <p:spPr>
          <a:xfrm>
            <a:off x="5660136" y="1938528"/>
            <a:ext cx="4858512" cy="2048256"/>
          </a:xfrm>
          <a:prstGeom prst="rect">
            <a:avLst/>
          </a:prstGeom>
        </p:spPr>
      </p:pic>
      <p:pic>
        <p:nvPicPr>
          <p:cNvPr id="5" name=""/>
          <p:cNvPicPr>
            <a:picLocks noChangeAspect="1"/>
          </p:cNvPicPr>
          <p:nvPr/>
        </p:nvPicPr>
        <p:blipFill>
          <a:blip r:embed="rPictId3"/>
          <a:stretch>
            <a:fillRect/>
          </a:stretch>
        </p:blipFill>
        <p:spPr>
          <a:xfrm>
            <a:off x="5660136" y="4233672"/>
            <a:ext cx="4858512" cy="2023872"/>
          </a:xfrm>
          <a:prstGeom prst="rect">
            <a:avLst/>
          </a:prstGeom>
        </p:spPr>
      </p:pic>
      <p:sp>
        <p:nvSpPr>
          <p:cNvPr id="6" name=""/>
          <p:cNvSpPr/>
          <p:nvPr/>
        </p:nvSpPr>
        <p:spPr>
          <a:xfrm>
            <a:off x="1331976" y="1414272"/>
            <a:ext cx="3968496" cy="438912"/>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回归测试的基本过程</a:t>
            </a:r>
          </a:p>
        </p:txBody>
      </p:sp>
      <p:sp>
        <p:nvSpPr>
          <p:cNvPr id="7" name=""/>
          <p:cNvSpPr/>
          <p:nvPr/>
        </p:nvSpPr>
        <p:spPr>
          <a:xfrm>
            <a:off x="6763512" y="6446520"/>
            <a:ext cx="2179320" cy="213360"/>
          </a:xfrm>
          <a:prstGeom prst="rect">
            <a:avLst/>
          </a:prstGeom>
          <a:solidFill>
            <a:srgbClr val="FFFFFF"/>
          </a:solidFill>
        </p:spPr>
        <p:txBody>
          <a:bodyPr lIns="0" tIns="0" rIns="0" bIns="0" wrap="none">
            <a:noAutofit/>
          </a:bodyPr>
          <a:p>
            <a:pPr algn="r" indent="0"/>
            <a:r>
              <a:rPr lang="zh-TW" sz="1400">
                <a:latin typeface="MingLiU"/>
                <a:ea typeface="MingLiU"/>
              </a:rPr>
              <a:t>自动化自动回归测试流程</a:t>
            </a:r>
          </a:p>
        </p:txBody>
      </p:sp>
    </p:spTree>
  </p:cSld>
  <p:clrMapOvr>
    <a:overrideClrMapping bg1="lt1" tx1="dk1" bg2="lt2" tx2="dk2" accent1="accent1" accent2="accent2" accent3="accent3" accent4="accent4" accent5="accent5" accent6="accent6" hlink="hlink" folHlink="folHlink"/>
  </p:clrMapOvr>
</p:sld>
</file>

<file path=ppt/slides/slide71.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8994648" y="819912"/>
            <a:ext cx="1642872" cy="554736"/>
          </a:xfrm>
          <a:prstGeom prst="rect">
            <a:avLst/>
          </a:prstGeom>
        </p:spPr>
      </p:pic>
      <p:pic>
        <p:nvPicPr>
          <p:cNvPr id="3" name=""/>
          <p:cNvPicPr>
            <a:picLocks noChangeAspect="1"/>
          </p:cNvPicPr>
          <p:nvPr/>
        </p:nvPicPr>
        <p:blipFill>
          <a:blip r:embed="rPictId1"/>
          <a:stretch>
            <a:fillRect/>
          </a:stretch>
        </p:blipFill>
        <p:spPr>
          <a:xfrm>
            <a:off x="6092952" y="3035808"/>
            <a:ext cx="4117848" cy="649224"/>
          </a:xfrm>
          <a:prstGeom prst="rect">
            <a:avLst/>
          </a:prstGeom>
        </p:spPr>
      </p:pic>
      <p:pic>
        <p:nvPicPr>
          <p:cNvPr id="4" name=""/>
          <p:cNvPicPr>
            <a:picLocks noChangeAspect="1"/>
          </p:cNvPicPr>
          <p:nvPr/>
        </p:nvPicPr>
        <p:blipFill>
          <a:blip r:embed="rPictId2"/>
          <a:stretch>
            <a:fillRect/>
          </a:stretch>
        </p:blipFill>
        <p:spPr>
          <a:xfrm>
            <a:off x="5891784" y="3785616"/>
            <a:ext cx="4520184" cy="423672"/>
          </a:xfrm>
          <a:prstGeom prst="rect">
            <a:avLst/>
          </a:prstGeom>
        </p:spPr>
      </p:pic>
      <p:sp>
        <p:nvSpPr>
          <p:cNvPr id="5" name=""/>
          <p:cNvSpPr/>
          <p:nvPr/>
        </p:nvSpPr>
        <p:spPr>
          <a:xfrm>
            <a:off x="1283208" y="1420368"/>
            <a:ext cx="3572256" cy="2846832"/>
          </a:xfrm>
          <a:prstGeom prst="rect">
            <a:avLst/>
          </a:prstGeom>
          <a:solidFill>
            <a:srgbClr val="FFFFFF"/>
          </a:solidFill>
        </p:spPr>
        <p:txBody>
          <a:bodyPr lIns="0" tIns="0" rIns="0" bIns="0">
            <a:noAutofit/>
          </a:bodyPr>
          <a:p>
            <a:pPr indent="0">
              <a:spcAft>
                <a:spcPts val="560"/>
              </a:spcAft>
            </a:pPr>
            <a:r>
              <a:rPr lang="zh-TW" sz="3200">
                <a:solidFill>
                  <a:srgbClr val="191B0E"/>
                </a:solidFill>
                <a:latin typeface="MingLiU"/>
                <a:ea typeface="MingLiU"/>
              </a:rPr>
              <a:t>自动回归测试框架</a:t>
            </a:r>
          </a:p>
          <a:p>
            <a:pPr indent="0">
              <a:spcAft>
                <a:spcPts val="280"/>
              </a:spcAft>
            </a:pPr>
            <a:r>
              <a:rPr lang="en-US" sz="1600">
                <a:solidFill>
                  <a:srgbClr val="191B0E"/>
                </a:solidFill>
                <a:latin typeface="Arial"/>
              </a:rPr>
              <a:t>■</a:t>
            </a:r>
            <a:r>
              <a:rPr lang="zh-TW" sz="1500">
                <a:solidFill>
                  <a:srgbClr val="191B0E"/>
                </a:solidFill>
                <a:latin typeface="MingLiU"/>
                <a:ea typeface="MingLiU"/>
              </a:rPr>
              <a:t>自动回归测试执行策略</a:t>
            </a:r>
          </a:p>
          <a:p>
            <a:pPr indent="457200">
              <a:spcAft>
                <a:spcPts val="280"/>
              </a:spcAft>
            </a:pPr>
            <a:r>
              <a:rPr lang="zh-TW" sz="1600">
                <a:solidFill>
                  <a:srgbClr val="191B0E"/>
                </a:solidFill>
                <a:latin typeface="Arial"/>
                <a:ea typeface="Arial"/>
              </a:rPr>
              <a:t>-</a:t>
            </a:r>
            <a:r>
              <a:rPr lang="zh-TW" i="1" sz="1600">
                <a:solidFill>
                  <a:srgbClr val="191B0E"/>
                </a:solidFill>
                <a:latin typeface="MingLiU"/>
                <a:ea typeface="MingLiU"/>
              </a:rPr>
              <a:t>测试用例设计</a:t>
            </a:r>
          </a:p>
          <a:p>
            <a:pPr indent="457200">
              <a:spcAft>
                <a:spcPts val="280"/>
              </a:spcAft>
            </a:pPr>
            <a:r>
              <a:rPr lang="zh-TW" i="1" sz="1600">
                <a:solidFill>
                  <a:srgbClr val="191B0E"/>
                </a:solidFill>
                <a:latin typeface="Arial"/>
                <a:ea typeface="Arial"/>
              </a:rPr>
              <a:t>-</a:t>
            </a:r>
            <a:r>
              <a:rPr lang="zh-TW" i="1" sz="1600">
                <a:solidFill>
                  <a:srgbClr val="191B0E"/>
                </a:solidFill>
                <a:latin typeface="MingLiU"/>
                <a:ea typeface="MingLiU"/>
              </a:rPr>
              <a:t>脚本生成器</a:t>
            </a:r>
          </a:p>
          <a:p>
            <a:pPr indent="457200">
              <a:spcAft>
                <a:spcPts val="280"/>
              </a:spcAft>
            </a:pPr>
            <a:r>
              <a:rPr lang="zh-TW" i="1" sz="1600">
                <a:solidFill>
                  <a:srgbClr val="191B0E"/>
                </a:solidFill>
                <a:latin typeface="Arial"/>
                <a:ea typeface="Arial"/>
              </a:rPr>
              <a:t>-</a:t>
            </a:r>
            <a:r>
              <a:rPr lang="zh-TW" i="1" sz="1600">
                <a:solidFill>
                  <a:srgbClr val="191B0E"/>
                </a:solidFill>
                <a:latin typeface="MingLiU"/>
                <a:ea typeface="MingLiU"/>
              </a:rPr>
              <a:t>业务流管理器</a:t>
            </a:r>
          </a:p>
          <a:p>
            <a:pPr indent="457200">
              <a:spcAft>
                <a:spcPts val="280"/>
              </a:spcAft>
            </a:pPr>
            <a:r>
              <a:rPr lang="zh-TW" i="1" sz="1600">
                <a:solidFill>
                  <a:srgbClr val="191B0E"/>
                </a:solidFill>
                <a:latin typeface="Arial"/>
                <a:ea typeface="Arial"/>
              </a:rPr>
              <a:t>-</a:t>
            </a:r>
            <a:r>
              <a:rPr lang="zh-TW" i="1" sz="1600">
                <a:solidFill>
                  <a:srgbClr val="191B0E"/>
                </a:solidFill>
                <a:latin typeface="MingLiU"/>
                <a:ea typeface="MingLiU"/>
              </a:rPr>
              <a:t>数据管理器</a:t>
            </a:r>
          </a:p>
          <a:p>
            <a:pPr indent="457200">
              <a:spcAft>
                <a:spcPts val="560"/>
              </a:spcAft>
            </a:pPr>
            <a:r>
              <a:rPr lang="zh-TW" i="1" sz="1600">
                <a:solidFill>
                  <a:srgbClr val="191B0E"/>
                </a:solidFill>
                <a:latin typeface="Arial"/>
                <a:ea typeface="Arial"/>
              </a:rPr>
              <a:t>-</a:t>
            </a:r>
            <a:r>
              <a:rPr lang="zh-TW" i="1" sz="1600">
                <a:solidFill>
                  <a:srgbClr val="191B0E"/>
                </a:solidFill>
                <a:latin typeface="MingLiU"/>
                <a:ea typeface="MingLiU"/>
              </a:rPr>
              <a:t>测试调度</a:t>
            </a:r>
          </a:p>
          <a:p>
            <a:pPr indent="0"/>
            <a:r>
              <a:rPr lang="en-US" i="1" sz="1600">
                <a:solidFill>
                  <a:srgbClr val="191B0E"/>
                </a:solidFill>
                <a:latin typeface="Arial"/>
              </a:rPr>
              <a:t>■</a:t>
            </a:r>
            <a:r>
              <a:rPr lang="en-US" sz="1500">
                <a:solidFill>
                  <a:srgbClr val="191B0E"/>
                </a:solidFill>
                <a:latin typeface="MingLiU"/>
              </a:rPr>
              <a:t> </a:t>
            </a:r>
            <a:r>
              <a:rPr lang="zh-TW" sz="1500">
                <a:solidFill>
                  <a:srgbClr val="191B0E"/>
                </a:solidFill>
                <a:latin typeface="MingLiU"/>
                <a:ea typeface="MingLiU"/>
              </a:rPr>
              <a:t>自动回归测试框架的作用</a:t>
            </a:r>
          </a:p>
        </p:txBody>
      </p:sp>
      <p:sp>
        <p:nvSpPr>
          <p:cNvPr id="6" name=""/>
          <p:cNvSpPr/>
          <p:nvPr/>
        </p:nvSpPr>
        <p:spPr>
          <a:xfrm>
            <a:off x="7543800" y="1520952"/>
            <a:ext cx="1207008" cy="118872"/>
          </a:xfrm>
          <a:prstGeom prst="rect">
            <a:avLst/>
          </a:prstGeom>
          <a:solidFill>
            <a:srgbClr val="FFFFFF"/>
          </a:solidFill>
        </p:spPr>
        <p:txBody>
          <a:bodyPr lIns="0" tIns="0" rIns="0" bIns="0" wrap="none">
            <a:noAutofit/>
          </a:bodyPr>
          <a:p>
            <a:pPr algn="ctr" indent="0">
              <a:spcBef>
                <a:spcPts val="280"/>
              </a:spcBef>
            </a:pPr>
            <a:r>
              <a:rPr lang="zh-TW" sz="700">
                <a:latin typeface="MingLiU"/>
                <a:ea typeface="MingLiU"/>
              </a:rPr>
              <a:t>设计自动化回归测试框</a:t>
            </a:r>
          </a:p>
        </p:txBody>
      </p:sp>
      <p:sp>
        <p:nvSpPr>
          <p:cNvPr id="7" name=""/>
          <p:cNvSpPr/>
          <p:nvPr/>
        </p:nvSpPr>
        <p:spPr>
          <a:xfrm>
            <a:off x="7921752" y="2042160"/>
            <a:ext cx="359664" cy="134112"/>
          </a:xfrm>
          <a:prstGeom prst="rect">
            <a:avLst/>
          </a:prstGeom>
          <a:solidFill>
            <a:srgbClr val="FFFFFF"/>
          </a:solidFill>
        </p:spPr>
        <p:txBody>
          <a:bodyPr lIns="0" tIns="0" rIns="0" bIns="0" wrap="none">
            <a:noAutofit/>
          </a:bodyPr>
          <a:p>
            <a:pPr algn="just" indent="0"/>
            <a:r>
              <a:rPr lang="zh-TW" sz="800">
                <a:latin typeface="MingLiU"/>
                <a:ea typeface="MingLiU"/>
              </a:rPr>
              <a:t>业务</a:t>
            </a:r>
          </a:p>
        </p:txBody>
      </p:sp>
      <p:sp>
        <p:nvSpPr>
          <p:cNvPr id="8" name=""/>
          <p:cNvSpPr/>
          <p:nvPr/>
        </p:nvSpPr>
        <p:spPr>
          <a:xfrm>
            <a:off x="7921752" y="2301240"/>
            <a:ext cx="167640" cy="134112"/>
          </a:xfrm>
          <a:prstGeom prst="rect">
            <a:avLst/>
          </a:prstGeom>
          <a:solidFill>
            <a:srgbClr val="FFFFFF"/>
          </a:solidFill>
        </p:spPr>
        <p:txBody>
          <a:bodyPr lIns="0" tIns="0" rIns="0" bIns="0" wrap="none">
            <a:noAutofit/>
          </a:bodyPr>
          <a:p>
            <a:pPr indent="0"/>
            <a:r>
              <a:rPr lang="zh-TW" sz="950">
                <a:latin typeface="MingLiU"/>
                <a:ea typeface="MingLiU"/>
              </a:rPr>
              <a:t>义</a:t>
            </a:r>
          </a:p>
        </p:txBody>
      </p:sp>
      <p:sp>
        <p:nvSpPr>
          <p:cNvPr id="9" name=""/>
          <p:cNvSpPr/>
          <p:nvPr/>
        </p:nvSpPr>
        <p:spPr>
          <a:xfrm>
            <a:off x="9555480" y="2048256"/>
            <a:ext cx="362712" cy="262128"/>
          </a:xfrm>
          <a:prstGeom prst="rect">
            <a:avLst/>
          </a:prstGeom>
          <a:solidFill>
            <a:srgbClr val="FFFFFF"/>
          </a:solidFill>
        </p:spPr>
        <p:txBody>
          <a:bodyPr lIns="0" tIns="0" rIns="0" bIns="0">
            <a:noAutofit/>
          </a:bodyPr>
          <a:p>
            <a:pPr algn="just" indent="0">
              <a:lnSpc>
                <a:spcPts val="1104"/>
              </a:lnSpc>
            </a:pPr>
            <a:r>
              <a:rPr lang="zh-TW" sz="800">
                <a:solidFill>
                  <a:srgbClr val="191B0E"/>
                </a:solidFill>
                <a:latin typeface="MingLiU"/>
                <a:ea typeface="MingLiU"/>
              </a:rPr>
              <a:t>测试 调度</a:t>
            </a:r>
          </a:p>
        </p:txBody>
      </p:sp>
      <p:sp>
        <p:nvSpPr>
          <p:cNvPr id="10" name=""/>
          <p:cNvSpPr/>
          <p:nvPr/>
        </p:nvSpPr>
        <p:spPr>
          <a:xfrm>
            <a:off x="6291072" y="2048256"/>
            <a:ext cx="362712" cy="387096"/>
          </a:xfrm>
          <a:prstGeom prst="rect">
            <a:avLst/>
          </a:prstGeom>
          <a:solidFill>
            <a:srgbClr val="FFFFFF"/>
          </a:solidFill>
        </p:spPr>
        <p:txBody>
          <a:bodyPr lIns="0" tIns="0" rIns="0" bIns="0">
            <a:noAutofit/>
          </a:bodyPr>
          <a:p>
            <a:pPr algn="just" indent="0">
              <a:lnSpc>
                <a:spcPts val="1032"/>
              </a:lnSpc>
            </a:pPr>
            <a:r>
              <a:rPr lang="zh-TW" sz="800">
                <a:solidFill>
                  <a:srgbClr val="191B0E"/>
                </a:solidFill>
                <a:latin typeface="MingLiU"/>
                <a:ea typeface="MingLiU"/>
              </a:rPr>
              <a:t>测试 用例 设计</a:t>
            </a:r>
          </a:p>
        </p:txBody>
      </p:sp>
      <p:sp>
        <p:nvSpPr>
          <p:cNvPr id="11" name=""/>
          <p:cNvSpPr/>
          <p:nvPr/>
        </p:nvSpPr>
        <p:spPr>
          <a:xfrm>
            <a:off x="8738616" y="2042160"/>
            <a:ext cx="359664" cy="262128"/>
          </a:xfrm>
          <a:prstGeom prst="rect">
            <a:avLst/>
          </a:prstGeom>
          <a:solidFill>
            <a:srgbClr val="FFFFFF"/>
          </a:solidFill>
        </p:spPr>
        <p:txBody>
          <a:bodyPr lIns="0" tIns="0" rIns="0" bIns="0">
            <a:noAutofit/>
          </a:bodyPr>
          <a:p>
            <a:pPr algn="just" indent="0">
              <a:lnSpc>
                <a:spcPts val="1008"/>
              </a:lnSpc>
            </a:pPr>
            <a:r>
              <a:rPr lang="zh-TW" sz="800">
                <a:solidFill>
                  <a:srgbClr val="191B0E"/>
                </a:solidFill>
                <a:latin typeface="MingLiU"/>
                <a:ea typeface="MingLiU"/>
              </a:rPr>
              <a:t>数据 配</a:t>
            </a:r>
            <a:r>
              <a:rPr lang="zh-TW" sz="800">
                <a:latin typeface="MingLiU"/>
                <a:ea typeface="MingLiU"/>
              </a:rPr>
              <a:t>置</a:t>
            </a:r>
          </a:p>
        </p:txBody>
      </p:sp>
      <p:sp>
        <p:nvSpPr>
          <p:cNvPr id="12" name=""/>
          <p:cNvSpPr/>
          <p:nvPr/>
        </p:nvSpPr>
        <p:spPr>
          <a:xfrm>
            <a:off x="8738616" y="2776728"/>
            <a:ext cx="460248" cy="265176"/>
          </a:xfrm>
          <a:prstGeom prst="rect">
            <a:avLst/>
          </a:prstGeom>
          <a:solidFill>
            <a:srgbClr val="FFFFFF"/>
          </a:solidFill>
        </p:spPr>
        <p:txBody>
          <a:bodyPr lIns="0" tIns="0" rIns="0" bIns="0">
            <a:noAutofit/>
          </a:bodyPr>
          <a:p>
            <a:pPr indent="0">
              <a:lnSpc>
                <a:spcPts val="1032"/>
              </a:lnSpc>
            </a:pPr>
            <a:r>
              <a:rPr lang="zh-TW" sz="800">
                <a:solidFill>
                  <a:srgbClr val="191B0E"/>
                </a:solidFill>
                <a:latin typeface="MingLiU"/>
                <a:ea typeface="MingLiU"/>
              </a:rPr>
              <a:t>数据管 理器</a:t>
            </a:r>
          </a:p>
        </p:txBody>
      </p:sp>
      <p:sp>
        <p:nvSpPr>
          <p:cNvPr id="13" name=""/>
          <p:cNvSpPr/>
          <p:nvPr/>
        </p:nvSpPr>
        <p:spPr>
          <a:xfrm>
            <a:off x="7921752" y="2776728"/>
            <a:ext cx="460248" cy="271272"/>
          </a:xfrm>
          <a:prstGeom prst="rect">
            <a:avLst/>
          </a:prstGeom>
          <a:solidFill>
            <a:srgbClr val="FFFFFF"/>
          </a:solidFill>
        </p:spPr>
        <p:txBody>
          <a:bodyPr lIns="0" tIns="0" rIns="0" bIns="0">
            <a:noAutofit/>
          </a:bodyPr>
          <a:p>
            <a:pPr algn="just" indent="0">
              <a:lnSpc>
                <a:spcPts val="1080"/>
              </a:lnSpc>
            </a:pPr>
            <a:r>
              <a:rPr lang="zh-TW" sz="800">
                <a:solidFill>
                  <a:srgbClr val="191B0E"/>
                </a:solidFill>
                <a:latin typeface="MingLiU"/>
                <a:ea typeface="MingLiU"/>
              </a:rPr>
              <a:t>业务流 管理器</a:t>
            </a:r>
          </a:p>
        </p:txBody>
      </p:sp>
      <p:sp>
        <p:nvSpPr>
          <p:cNvPr id="14" name=""/>
          <p:cNvSpPr/>
          <p:nvPr/>
        </p:nvSpPr>
        <p:spPr>
          <a:xfrm>
            <a:off x="7101840" y="2776728"/>
            <a:ext cx="463296" cy="271272"/>
          </a:xfrm>
          <a:prstGeom prst="rect">
            <a:avLst/>
          </a:prstGeom>
          <a:solidFill>
            <a:srgbClr val="FFFFFF"/>
          </a:solidFill>
        </p:spPr>
        <p:txBody>
          <a:bodyPr lIns="0" tIns="0" rIns="0" bIns="0">
            <a:noAutofit/>
          </a:bodyPr>
          <a:p>
            <a:pPr indent="0"/>
            <a:r>
              <a:rPr lang="zh-TW" sz="800">
                <a:latin typeface="MingLiU"/>
                <a:ea typeface="MingLiU"/>
              </a:rPr>
              <a:t>脚本生</a:t>
            </a:r>
          </a:p>
          <a:p>
            <a:pPr indent="0"/>
            <a:r>
              <a:rPr lang="zh-TW" sz="800">
                <a:latin typeface="MingLiU"/>
                <a:ea typeface="MingLiU"/>
              </a:rPr>
              <a:t>成器</a:t>
            </a:r>
          </a:p>
        </p:txBody>
      </p:sp>
      <p:sp>
        <p:nvSpPr>
          <p:cNvPr id="16" name=""/>
          <p:cNvSpPr/>
          <p:nvPr/>
        </p:nvSpPr>
        <p:spPr>
          <a:xfrm>
            <a:off x="7120128" y="2063496"/>
            <a:ext cx="1115568" cy="112776"/>
          </a:xfrm>
          <a:prstGeom prst="rect">
            <a:avLst/>
          </a:prstGeom>
          <a:solidFill>
            <a:srgbClr val="FFFFFF"/>
          </a:solidFill>
        </p:spPr>
        <p:txBody>
          <a:bodyPr lIns="0" tIns="0" rIns="0" bIns="0" wrap="none">
            <a:noAutofit/>
          </a:bodyPr>
          <a:p>
            <a:pPr algn="just" indent="0"/>
            <a:r>
              <a:rPr lang="zh-TW" sz="800">
                <a:solidFill>
                  <a:srgbClr val="191B0E"/>
                </a:solidFill>
                <a:latin typeface="MingLiU"/>
                <a:ea typeface="MingLiU"/>
              </a:rPr>
              <a:t>测试</a:t>
            </a:r>
            <a:r>
              <a:rPr lang="zh-CN" sz="800">
                <a:solidFill>
                  <a:srgbClr val="35383F"/>
                </a:solidFill>
                <a:latin typeface="MingLiU"/>
                <a:ea typeface="MingLiU"/>
              </a:rPr>
              <a:t>—</a:t>
            </a:r>
            <a:r>
              <a:rPr lang="en-US" sz="800">
                <a:solidFill>
                  <a:srgbClr val="5F5F5F"/>
                </a:solidFill>
                <a:latin typeface="MingLiU"/>
              </a:rPr>
              <a:t>.</a:t>
            </a:r>
            <a:r>
              <a:rPr lang="zh-TW" i="1" sz="800">
                <a:solidFill>
                  <a:srgbClr val="35383F"/>
                </a:solidFill>
                <a:latin typeface="MingLiU"/>
                <a:ea typeface="MingLiU"/>
              </a:rPr>
              <a:t>』</a:t>
            </a:r>
            <a:r>
              <a:rPr lang="en-US" i="1" sz="800">
                <a:solidFill>
                  <a:srgbClr val="191B0E"/>
                </a:solidFill>
                <a:latin typeface="MingLiU"/>
              </a:rPr>
              <a:t>R</a:t>
            </a:r>
          </a:p>
        </p:txBody>
      </p:sp>
      <p:sp>
        <p:nvSpPr>
          <p:cNvPr id="17" name=""/>
          <p:cNvSpPr/>
          <p:nvPr/>
        </p:nvSpPr>
        <p:spPr>
          <a:xfrm>
            <a:off x="7101840" y="2176272"/>
            <a:ext cx="1179576" cy="131064"/>
          </a:xfrm>
          <a:prstGeom prst="rect">
            <a:avLst/>
          </a:prstGeom>
          <a:solidFill>
            <a:srgbClr val="FFFFFF"/>
          </a:solidFill>
        </p:spPr>
        <p:txBody>
          <a:bodyPr lIns="0" tIns="0" rIns="0" bIns="0" wrap="none">
            <a:noAutofit/>
          </a:bodyPr>
          <a:p>
            <a:pPr algn="just" indent="0"/>
            <a:r>
              <a:rPr lang="zh-TW" sz="800">
                <a:solidFill>
                  <a:srgbClr val="191B0E"/>
                </a:solidFill>
                <a:latin typeface="MingLiU"/>
                <a:ea typeface="MingLiU"/>
              </a:rPr>
              <a:t>脚</a:t>
            </a:r>
            <a:r>
              <a:rPr lang="zh-TW" sz="800">
                <a:latin typeface="MingLiU"/>
                <a:ea typeface="MingLiU"/>
              </a:rPr>
              <a:t>本 </a:t>
            </a:r>
            <a:r>
              <a:rPr lang="zh-TW" sz="1200">
                <a:solidFill>
                  <a:srgbClr val="191B0E"/>
                </a:solidFill>
                <a:latin typeface="Arial"/>
                <a:ea typeface="Arial"/>
              </a:rPr>
              <a:t>1</a:t>
            </a:r>
            <a:r>
              <a:rPr lang="zh-TW" sz="800">
                <a:solidFill>
                  <a:srgbClr val="191B0E"/>
                </a:solidFill>
                <a:latin typeface="MingLiU"/>
                <a:ea typeface="MingLiU"/>
              </a:rPr>
              <a:t>流定</a:t>
            </a:r>
          </a:p>
        </p:txBody>
      </p:sp>
      <p:sp>
        <p:nvSpPr>
          <p:cNvPr id="18" name=""/>
          <p:cNvSpPr/>
          <p:nvPr/>
        </p:nvSpPr>
        <p:spPr>
          <a:xfrm>
            <a:off x="7101840" y="2307336"/>
            <a:ext cx="341376" cy="106680"/>
          </a:xfrm>
          <a:prstGeom prst="rect">
            <a:avLst/>
          </a:prstGeom>
          <a:solidFill>
            <a:srgbClr val="FFFFFF"/>
          </a:solidFill>
        </p:spPr>
        <p:txBody>
          <a:bodyPr lIns="0" tIns="0" rIns="0" bIns="0" wrap="none">
            <a:noAutofit/>
          </a:bodyPr>
          <a:p>
            <a:pPr indent="0"/>
            <a:r>
              <a:rPr lang="zh-TW" sz="800">
                <a:solidFill>
                  <a:srgbClr val="191B0E"/>
                </a:solidFill>
                <a:latin typeface="MingLiU"/>
                <a:ea typeface="MingLiU"/>
              </a:rPr>
              <a:t>生成</a:t>
            </a:r>
          </a:p>
        </p:txBody>
      </p:sp>
      <p:sp>
        <p:nvSpPr>
          <p:cNvPr id="19" name=""/>
          <p:cNvSpPr/>
          <p:nvPr/>
        </p:nvSpPr>
        <p:spPr>
          <a:xfrm>
            <a:off x="6284976" y="2779776"/>
            <a:ext cx="460248" cy="262128"/>
          </a:xfrm>
          <a:prstGeom prst="rect">
            <a:avLst/>
          </a:prstGeom>
          <a:solidFill>
            <a:srgbClr val="FFFFFF"/>
          </a:solidFill>
        </p:spPr>
        <p:txBody>
          <a:bodyPr lIns="0" tIns="0" rIns="0" bIns="0">
            <a:noAutofit/>
          </a:bodyPr>
          <a:p>
            <a:pPr algn="just" indent="0">
              <a:lnSpc>
                <a:spcPts val="1008"/>
              </a:lnSpc>
            </a:pPr>
            <a:r>
              <a:rPr lang="zh-TW" sz="800">
                <a:solidFill>
                  <a:srgbClr val="191B0E"/>
                </a:solidFill>
                <a:latin typeface="MingLiU"/>
                <a:ea typeface="MingLiU"/>
              </a:rPr>
              <a:t>测试用 例设计</a:t>
            </a:r>
          </a:p>
        </p:txBody>
      </p:sp>
      <p:sp>
        <p:nvSpPr>
          <p:cNvPr id="20" name=""/>
          <p:cNvSpPr/>
          <p:nvPr/>
        </p:nvSpPr>
        <p:spPr>
          <a:xfrm>
            <a:off x="9555480" y="2779776"/>
            <a:ext cx="454152" cy="268224"/>
          </a:xfrm>
          <a:prstGeom prst="rect">
            <a:avLst/>
          </a:prstGeom>
          <a:solidFill>
            <a:srgbClr val="FFFFFF"/>
          </a:solidFill>
        </p:spPr>
        <p:txBody>
          <a:bodyPr lIns="0" tIns="0" rIns="0" bIns="0">
            <a:noAutofit/>
          </a:bodyPr>
          <a:p>
            <a:pPr algn="just" indent="0"/>
            <a:r>
              <a:rPr lang="zh-TW" sz="800">
                <a:solidFill>
                  <a:srgbClr val="191B0E"/>
                </a:solidFill>
                <a:latin typeface="MingLiU"/>
                <a:ea typeface="MingLiU"/>
              </a:rPr>
              <a:t>测试调</a:t>
            </a:r>
          </a:p>
          <a:p>
            <a:pPr indent="0"/>
            <a:r>
              <a:rPr lang="zh-TW" sz="800">
                <a:solidFill>
                  <a:srgbClr val="191B0E"/>
                </a:solidFill>
                <a:latin typeface="MingLiU"/>
                <a:ea typeface="MingLiU"/>
              </a:rPr>
              <a:t>度器</a:t>
            </a:r>
          </a:p>
        </p:txBody>
      </p:sp>
      <p:sp>
        <p:nvSpPr>
          <p:cNvPr id="21" name=""/>
          <p:cNvSpPr/>
          <p:nvPr/>
        </p:nvSpPr>
        <p:spPr>
          <a:xfrm>
            <a:off x="1752600" y="4349496"/>
            <a:ext cx="5273040" cy="246888"/>
          </a:xfrm>
          <a:prstGeom prst="rect">
            <a:avLst/>
          </a:prstGeom>
          <a:solidFill>
            <a:srgbClr val="FFFFFF"/>
          </a:solidFill>
        </p:spPr>
        <p:txBody>
          <a:bodyPr lIns="0" tIns="0" rIns="0" bIns="0" wrap="none">
            <a:noAutofit/>
          </a:bodyPr>
          <a:p>
            <a:pPr indent="457200"/>
            <a:r>
              <a:rPr lang="zh-TW" sz="1600">
                <a:solidFill>
                  <a:srgbClr val="191B0E"/>
                </a:solidFill>
                <a:latin typeface="Arial"/>
                <a:ea typeface="Arial"/>
              </a:rPr>
              <a:t>- </a:t>
            </a:r>
            <a:r>
              <a:rPr lang="zh-TW" i="1" sz="1600">
                <a:solidFill>
                  <a:srgbClr val="191B0E"/>
                </a:solidFill>
                <a:latin typeface="MingLiU"/>
                <a:ea typeface="MingLiU"/>
              </a:rPr>
              <a:t>降低管理难度,使用一个管理界面,隐藏管理细节</a:t>
            </a:r>
          </a:p>
        </p:txBody>
      </p:sp>
      <p:sp>
        <p:nvSpPr>
          <p:cNvPr id="22" name=""/>
          <p:cNvSpPr/>
          <p:nvPr/>
        </p:nvSpPr>
        <p:spPr>
          <a:xfrm>
            <a:off x="1752600" y="4684776"/>
            <a:ext cx="2810256" cy="234696"/>
          </a:xfrm>
          <a:prstGeom prst="rect">
            <a:avLst/>
          </a:prstGeom>
          <a:solidFill>
            <a:srgbClr val="FFFFFF"/>
          </a:solidFill>
        </p:spPr>
        <p:txBody>
          <a:bodyPr lIns="0" tIns="0" rIns="0" bIns="0" wrap="none">
            <a:noAutofit/>
          </a:bodyPr>
          <a:p>
            <a:pPr indent="457200"/>
            <a:r>
              <a:rPr lang="zh-TW" i="1" sz="1600">
                <a:solidFill>
                  <a:srgbClr val="191B0E"/>
                </a:solidFill>
                <a:latin typeface="Arial"/>
                <a:ea typeface="Arial"/>
              </a:rPr>
              <a:t>- </a:t>
            </a:r>
            <a:r>
              <a:rPr lang="zh-TW" i="1" sz="1600">
                <a:solidFill>
                  <a:srgbClr val="191B0E"/>
                </a:solidFill>
                <a:latin typeface="MingLiU"/>
                <a:ea typeface="MingLiU"/>
              </a:rPr>
              <a:t>测试设计和测试实现分离</a:t>
            </a:r>
          </a:p>
        </p:txBody>
      </p:sp>
      <p:sp>
        <p:nvSpPr>
          <p:cNvPr id="23" name=""/>
          <p:cNvSpPr/>
          <p:nvPr/>
        </p:nvSpPr>
        <p:spPr>
          <a:xfrm>
            <a:off x="1752600" y="5010912"/>
            <a:ext cx="5705856" cy="1228344"/>
          </a:xfrm>
          <a:prstGeom prst="rect">
            <a:avLst/>
          </a:prstGeom>
          <a:solidFill>
            <a:srgbClr val="FFFFFF"/>
          </a:solidFill>
        </p:spPr>
        <p:txBody>
          <a:bodyPr lIns="0" tIns="0" rIns="0" bIns="0">
            <a:noAutofit/>
          </a:bodyPr>
          <a:p>
            <a:pPr indent="457200">
              <a:spcAft>
                <a:spcPts val="280"/>
              </a:spcAft>
            </a:pPr>
            <a:r>
              <a:rPr lang="zh-TW" i="1" sz="1600">
                <a:solidFill>
                  <a:srgbClr val="191B0E"/>
                </a:solidFill>
                <a:latin typeface="Arial"/>
                <a:ea typeface="Arial"/>
              </a:rPr>
              <a:t>-</a:t>
            </a:r>
            <a:r>
              <a:rPr lang="zh-TW" i="1" sz="1600">
                <a:solidFill>
                  <a:srgbClr val="191B0E"/>
                </a:solidFill>
                <a:latin typeface="MingLiU"/>
                <a:ea typeface="MingLiU"/>
              </a:rPr>
              <a:t>具备自动脚本生成功能</a:t>
            </a:r>
          </a:p>
          <a:p>
            <a:pPr indent="457200">
              <a:spcAft>
                <a:spcPts val="280"/>
              </a:spcAft>
            </a:pPr>
            <a:r>
              <a:rPr lang="zh-TW" i="1" sz="1600">
                <a:solidFill>
                  <a:srgbClr val="191B0E"/>
                </a:solidFill>
                <a:latin typeface="Arial"/>
                <a:ea typeface="Arial"/>
              </a:rPr>
              <a:t>- </a:t>
            </a:r>
            <a:r>
              <a:rPr lang="zh-TW" i="1" sz="1600">
                <a:solidFill>
                  <a:srgbClr val="191B0E"/>
                </a:solidFill>
                <a:latin typeface="MingLiU"/>
                <a:ea typeface="MingLiU"/>
              </a:rPr>
              <a:t>集成数据驱动、关键字驱动和功能分解测试的最好特征</a:t>
            </a:r>
          </a:p>
          <a:p>
            <a:pPr indent="457200">
              <a:spcAft>
                <a:spcPts val="280"/>
              </a:spcAft>
            </a:pPr>
            <a:r>
              <a:rPr lang="zh-TW" i="1" sz="1600">
                <a:solidFill>
                  <a:srgbClr val="191B0E"/>
                </a:solidFill>
                <a:latin typeface="Arial"/>
                <a:ea typeface="Arial"/>
              </a:rPr>
              <a:t>- </a:t>
            </a:r>
            <a:r>
              <a:rPr lang="zh-TW" i="1" sz="1600">
                <a:solidFill>
                  <a:srgbClr val="191B0E"/>
                </a:solidFill>
                <a:latin typeface="MingLiU"/>
                <a:ea typeface="MingLiU"/>
              </a:rPr>
              <a:t>支持人工测试和自动测试</a:t>
            </a:r>
          </a:p>
          <a:p>
            <a:pPr indent="457200"/>
            <a:r>
              <a:rPr lang="zh-TW" i="1" sz="1600">
                <a:solidFill>
                  <a:srgbClr val="191B0E"/>
                </a:solidFill>
                <a:latin typeface="Arial"/>
                <a:ea typeface="Arial"/>
              </a:rPr>
              <a:t>-</a:t>
            </a:r>
            <a:r>
              <a:rPr lang="zh-TW" i="1" sz="1600">
                <a:solidFill>
                  <a:srgbClr val="191B0E"/>
                </a:solidFill>
                <a:latin typeface="MingLiU"/>
                <a:ea typeface="MingLiU"/>
              </a:rPr>
              <a:t>分离技术性测试人员和非技术性测试人员的工作</a:t>
            </a:r>
          </a:p>
        </p:txBody>
      </p:sp>
    </p:spTree>
  </p:cSld>
  <p:clrMapOvr>
    <a:overrideClrMapping bg1="lt1" tx1="dk1" bg2="lt2" tx2="dk2" accent1="accent1" accent2="accent2" accent3="accent3" accent4="accent4" accent5="accent5" accent6="accent6" hlink="hlink" folHlink="folHlink"/>
  </p:clrMapOvr>
</p:sld>
</file>

<file path=ppt/slides/slide72.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420368"/>
            <a:ext cx="6885432" cy="4733544"/>
          </a:xfrm>
          <a:prstGeom prst="rect">
            <a:avLst/>
          </a:prstGeom>
          <a:solidFill>
            <a:srgbClr val="FFFFFF"/>
          </a:solidFill>
        </p:spPr>
        <p:txBody>
          <a:bodyPr lIns="0" tIns="0" rIns="0" bIns="0">
            <a:noAutofit/>
          </a:bodyPr>
          <a:p>
            <a:pPr algn="just" indent="0">
              <a:spcAft>
                <a:spcPts val="420"/>
              </a:spcAft>
            </a:pPr>
            <a:r>
              <a:rPr lang="zh-TW" sz="3200">
                <a:solidFill>
                  <a:srgbClr val="191B0E"/>
                </a:solidFill>
                <a:latin typeface="MingLiU"/>
                <a:ea typeface="MingLiU"/>
              </a:rPr>
              <a:t>自动回归测试框架的技术特点</a:t>
            </a:r>
          </a:p>
          <a:p>
            <a:pPr algn="just" indent="0">
              <a:spcAft>
                <a:spcPts val="420"/>
              </a:spcAft>
            </a:pPr>
            <a:r>
              <a:rPr lang="en-US" sz="1600">
                <a:solidFill>
                  <a:srgbClr val="191B0E"/>
                </a:solidFill>
                <a:latin typeface="Arial"/>
              </a:rPr>
              <a:t>■ </a:t>
            </a:r>
            <a:r>
              <a:rPr lang="zh-TW" sz="1500">
                <a:solidFill>
                  <a:srgbClr val="191B0E"/>
                </a:solidFill>
                <a:latin typeface="MingLiU"/>
                <a:ea typeface="MingLiU"/>
              </a:rPr>
              <a:t>基于自动测试工具的测试框架，具有测试计划驱动技术的所有优点;</a:t>
            </a:r>
          </a:p>
          <a:p>
            <a:pPr indent="0">
              <a:spcAft>
                <a:spcPts val="420"/>
              </a:spcAft>
            </a:pPr>
            <a:r>
              <a:rPr lang="en-US" sz="1600">
                <a:solidFill>
                  <a:srgbClr val="191B0E"/>
                </a:solidFill>
                <a:latin typeface="Arial"/>
              </a:rPr>
              <a:t>■ </a:t>
            </a:r>
            <a:r>
              <a:rPr lang="zh-TW" sz="1500">
                <a:solidFill>
                  <a:srgbClr val="191B0E"/>
                </a:solidFill>
                <a:latin typeface="MingLiU"/>
                <a:ea typeface="MingLiU"/>
              </a:rPr>
              <a:t>充分利用测试工具的功能，与测试管理集成；</a:t>
            </a:r>
          </a:p>
          <a:p>
            <a:pPr indent="0">
              <a:spcAft>
                <a:spcPts val="420"/>
              </a:spcAft>
            </a:pPr>
            <a:r>
              <a:rPr lang="en-US" sz="1600">
                <a:solidFill>
                  <a:srgbClr val="191B0E"/>
                </a:solidFill>
                <a:latin typeface="Arial"/>
              </a:rPr>
              <a:t>■</a:t>
            </a:r>
            <a:r>
              <a:rPr lang="zh-TW" sz="1500">
                <a:solidFill>
                  <a:srgbClr val="191B0E"/>
                </a:solidFill>
                <a:latin typeface="MingLiU"/>
                <a:ea typeface="MingLiU"/>
              </a:rPr>
              <a:t>基于业务流的测试，数据也是基于业务流配置的；</a:t>
            </a:r>
          </a:p>
          <a:p>
            <a:pPr indent="0">
              <a:spcAft>
                <a:spcPts val="420"/>
              </a:spcAft>
            </a:pPr>
            <a:r>
              <a:rPr lang="en-US" sz="1600">
                <a:solidFill>
                  <a:srgbClr val="191B0E"/>
                </a:solidFill>
                <a:latin typeface="Arial"/>
              </a:rPr>
              <a:t>■</a:t>
            </a:r>
            <a:r>
              <a:rPr lang="zh-TW" sz="1500">
                <a:solidFill>
                  <a:srgbClr val="191B0E"/>
                </a:solidFill>
                <a:latin typeface="MingLiU"/>
                <a:ea typeface="MingLiU"/>
              </a:rPr>
              <a:t>应用与自动测试框架分开；</a:t>
            </a:r>
          </a:p>
          <a:p>
            <a:pPr indent="0">
              <a:spcAft>
                <a:spcPts val="420"/>
              </a:spcAft>
            </a:pPr>
            <a:r>
              <a:rPr lang="en-US" sz="1600">
                <a:solidFill>
                  <a:srgbClr val="191B0E"/>
                </a:solidFill>
                <a:latin typeface="Arial"/>
              </a:rPr>
              <a:t>■ </a:t>
            </a:r>
            <a:r>
              <a:rPr lang="zh-TW" sz="1500">
                <a:solidFill>
                  <a:srgbClr val="191B0E"/>
                </a:solidFill>
                <a:latin typeface="MingLiU"/>
                <a:ea typeface="MingLiU"/>
              </a:rPr>
              <a:t>可支持技术性测试人员和非技术性测试人员使用；</a:t>
            </a:r>
          </a:p>
          <a:p>
            <a:pPr indent="0">
              <a:spcAft>
                <a:spcPts val="420"/>
              </a:spcAft>
            </a:pPr>
            <a:r>
              <a:rPr lang="en-US" sz="1600">
                <a:solidFill>
                  <a:srgbClr val="191B0E"/>
                </a:solidFill>
                <a:latin typeface="Arial"/>
              </a:rPr>
              <a:t>■</a:t>
            </a:r>
            <a:r>
              <a:rPr lang="zh-TW" sz="1500">
                <a:solidFill>
                  <a:srgbClr val="191B0E"/>
                </a:solidFill>
                <a:latin typeface="MingLiU"/>
                <a:ea typeface="MingLiU"/>
              </a:rPr>
              <a:t>脚本与数据分开；</a:t>
            </a:r>
          </a:p>
          <a:p>
            <a:pPr indent="0">
              <a:spcAft>
                <a:spcPts val="420"/>
              </a:spcAft>
            </a:pPr>
            <a:r>
              <a:rPr lang="en-US" sz="1600">
                <a:solidFill>
                  <a:srgbClr val="191B0E"/>
                </a:solidFill>
                <a:latin typeface="Arial"/>
              </a:rPr>
              <a:t>■</a:t>
            </a:r>
            <a:r>
              <a:rPr lang="zh-TW" sz="1500">
                <a:solidFill>
                  <a:srgbClr val="191B0E"/>
                </a:solidFill>
                <a:latin typeface="MingLiU"/>
                <a:ea typeface="MingLiU"/>
              </a:rPr>
              <a:t>自动测试开发与运行环境分开；</a:t>
            </a:r>
          </a:p>
          <a:p>
            <a:pPr indent="0">
              <a:spcAft>
                <a:spcPts val="420"/>
              </a:spcAft>
            </a:pPr>
            <a:r>
              <a:rPr lang="en-US" sz="1600">
                <a:solidFill>
                  <a:srgbClr val="191B0E"/>
                </a:solidFill>
                <a:latin typeface="Arial"/>
              </a:rPr>
              <a:t>■</a:t>
            </a:r>
            <a:r>
              <a:rPr lang="zh-TW" sz="1500">
                <a:solidFill>
                  <a:srgbClr val="191B0E"/>
                </a:solidFill>
                <a:latin typeface="MingLiU"/>
                <a:ea typeface="MingLiU"/>
              </a:rPr>
              <a:t>有专门的数据管理模块，数据维护简便；</a:t>
            </a:r>
          </a:p>
          <a:p>
            <a:pPr indent="0">
              <a:spcAft>
                <a:spcPts val="420"/>
              </a:spcAft>
            </a:pPr>
            <a:r>
              <a:rPr lang="en-US" sz="1600">
                <a:solidFill>
                  <a:srgbClr val="191B0E"/>
                </a:solidFill>
                <a:latin typeface="Arial"/>
              </a:rPr>
              <a:t>■</a:t>
            </a:r>
            <a:r>
              <a:rPr lang="zh-TW" sz="1500">
                <a:solidFill>
                  <a:srgbClr val="191B0E"/>
                </a:solidFill>
                <a:latin typeface="MingLiU"/>
                <a:ea typeface="MingLiU"/>
              </a:rPr>
              <a:t>自动生成代码，基本不需要编码，效率极高；</a:t>
            </a:r>
          </a:p>
          <a:p>
            <a:pPr indent="0">
              <a:spcAft>
                <a:spcPts val="420"/>
              </a:spcAft>
            </a:pPr>
            <a:r>
              <a:rPr lang="en-US" sz="1600">
                <a:solidFill>
                  <a:srgbClr val="191B0E"/>
                </a:solidFill>
                <a:latin typeface="Arial"/>
              </a:rPr>
              <a:t>■ </a:t>
            </a:r>
            <a:r>
              <a:rPr lang="zh-TW" sz="1500">
                <a:solidFill>
                  <a:srgbClr val="191B0E"/>
                </a:solidFill>
                <a:latin typeface="MingLiU"/>
                <a:ea typeface="MingLiU"/>
              </a:rPr>
              <a:t>使用数据库，不需要人工管理大量文件；</a:t>
            </a:r>
          </a:p>
          <a:p>
            <a:pPr indent="0">
              <a:spcAft>
                <a:spcPts val="420"/>
              </a:spcAft>
            </a:pPr>
            <a:r>
              <a:rPr lang="en-US" sz="1600">
                <a:solidFill>
                  <a:srgbClr val="191B0E"/>
                </a:solidFill>
                <a:latin typeface="Arial"/>
              </a:rPr>
              <a:t>■ </a:t>
            </a:r>
            <a:r>
              <a:rPr lang="zh-TW" sz="1500">
                <a:solidFill>
                  <a:srgbClr val="191B0E"/>
                </a:solidFill>
                <a:latin typeface="MingLiU"/>
                <a:ea typeface="MingLiU"/>
              </a:rPr>
              <a:t>采用基于组件的技术，提供预制组件；</a:t>
            </a:r>
          </a:p>
          <a:p>
            <a:pPr indent="0"/>
            <a:r>
              <a:rPr lang="en-US" sz="1600">
                <a:solidFill>
                  <a:srgbClr val="191B0E"/>
                </a:solidFill>
                <a:latin typeface="Arial"/>
              </a:rPr>
              <a:t>■</a:t>
            </a:r>
            <a:r>
              <a:rPr lang="zh-TW" sz="1500">
                <a:solidFill>
                  <a:srgbClr val="191B0E"/>
                </a:solidFill>
                <a:latin typeface="MingLiU"/>
                <a:ea typeface="MingLiU"/>
              </a:rPr>
              <a:t>支持业务功能脚本和录制脚本</a:t>
            </a:r>
          </a:p>
        </p:txBody>
      </p:sp>
    </p:spTree>
  </p:cSld>
  <p:clrMapOvr>
    <a:overrideClrMapping bg1="lt1" tx1="dk1" bg2="lt2" tx2="dk2" accent1="accent1" accent2="accent2" accent3="accent3" accent4="accent4" accent5="accent5" accent6="accent6" hlink="hlink" folHlink="folHlink"/>
  </p:clrMapOvr>
</p:sld>
</file>

<file path=ppt/slides/slide73.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31976" y="1426464"/>
            <a:ext cx="4861560" cy="438912"/>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回归测试克服的几个问题</a:t>
            </a:r>
          </a:p>
        </p:txBody>
      </p:sp>
      <p:sp>
        <p:nvSpPr>
          <p:cNvPr id="4" name=""/>
          <p:cNvSpPr/>
          <p:nvPr/>
        </p:nvSpPr>
        <p:spPr>
          <a:xfrm>
            <a:off x="1283208" y="1990344"/>
            <a:ext cx="8180832" cy="1392936"/>
          </a:xfrm>
          <a:prstGeom prst="rect">
            <a:avLst/>
          </a:prstGeom>
          <a:solidFill>
            <a:srgbClr val="FFFFFF"/>
          </a:solidFill>
        </p:spPr>
        <p:txBody>
          <a:bodyPr lIns="0" tIns="0" rIns="0" bIns="0">
            <a:noAutofit/>
          </a:bodyPr>
          <a:p>
            <a:pPr indent="0">
              <a:lnSpc>
                <a:spcPts val="1908"/>
              </a:lnSpc>
              <a:spcAft>
                <a:spcPts val="280"/>
              </a:spcAft>
            </a:pPr>
            <a:r>
              <a:rPr lang="en-US" sz="1600">
                <a:solidFill>
                  <a:srgbClr val="191B0E"/>
                </a:solidFill>
                <a:latin typeface="Arial"/>
              </a:rPr>
              <a:t>■</a:t>
            </a:r>
            <a:r>
              <a:rPr lang="zh-TW" sz="1500">
                <a:solidFill>
                  <a:srgbClr val="191B0E"/>
                </a:solidFill>
                <a:latin typeface="MingLiU"/>
                <a:ea typeface="MingLiU"/>
              </a:rPr>
              <a:t>组织回归测试时需要注意的问题</a:t>
            </a:r>
          </a:p>
          <a:p>
            <a:pPr algn="just" marL="738700" indent="-317500">
              <a:lnSpc>
                <a:spcPts val="1848"/>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各测试阶段发生的修改一定要在本测试阶段内完成回归,以免将错误遗留到 下一回归测试阶段;</a:t>
            </a:r>
          </a:p>
          <a:p>
            <a:pPr algn="just" marL="738700" indent="-317500">
              <a:lnSpc>
                <a:spcPts val="1968"/>
              </a:lnSpc>
            </a:pPr>
            <a:r>
              <a:rPr lang="zh-TW" i="1" sz="1600">
                <a:solidFill>
                  <a:srgbClr val="191B0E"/>
                </a:solidFill>
                <a:latin typeface="Arial"/>
                <a:ea typeface="Arial"/>
              </a:rPr>
              <a:t>- </a:t>
            </a:r>
            <a:r>
              <a:rPr lang="zh-TW" i="1" sz="1600">
                <a:solidFill>
                  <a:srgbClr val="191B0E"/>
                </a:solidFill>
                <a:latin typeface="MingLiU"/>
                <a:ea typeface="MingLiU"/>
              </a:rPr>
              <a:t>回归测试期间应对该软件版本冻结,将回归测试发现的问题集中修改、集中 回归。</a:t>
            </a:r>
          </a:p>
        </p:txBody>
      </p:sp>
      <p:sp>
        <p:nvSpPr>
          <p:cNvPr id="5" name=""/>
          <p:cNvSpPr/>
          <p:nvPr/>
        </p:nvSpPr>
        <p:spPr>
          <a:xfrm>
            <a:off x="1283208" y="3535680"/>
            <a:ext cx="8165592" cy="1816608"/>
          </a:xfrm>
          <a:prstGeom prst="rect">
            <a:avLst/>
          </a:prstGeom>
          <a:solidFill>
            <a:srgbClr val="FFFFFF"/>
          </a:solidFill>
        </p:spPr>
        <p:txBody>
          <a:bodyPr lIns="0" tIns="0" rIns="0" bIns="0">
            <a:noAutofit/>
          </a:bodyPr>
          <a:p>
            <a:pPr indent="0">
              <a:lnSpc>
                <a:spcPts val="2040"/>
              </a:lnSpc>
              <a:spcAft>
                <a:spcPts val="280"/>
              </a:spcAft>
            </a:pPr>
            <a:r>
              <a:rPr lang="en-US" i="1" sz="1600">
                <a:solidFill>
                  <a:srgbClr val="191B0E"/>
                </a:solidFill>
                <a:latin typeface="Arial"/>
              </a:rPr>
              <a:t>■</a:t>
            </a:r>
            <a:r>
              <a:rPr lang="zh-TW" sz="1500">
                <a:solidFill>
                  <a:srgbClr val="191B0E"/>
                </a:solidFill>
                <a:latin typeface="MingLiU"/>
                <a:ea typeface="MingLiU"/>
              </a:rPr>
              <a:t>重新进行回归测试时需要注意的问题</a:t>
            </a:r>
          </a:p>
          <a:p>
            <a:pPr algn="just" indent="457200">
              <a:lnSpc>
                <a:spcPts val="2040"/>
              </a:lnSpc>
              <a:spcAft>
                <a:spcPts val="280"/>
              </a:spcAft>
            </a:pPr>
            <a:r>
              <a:rPr lang="zh-TW" sz="1600">
                <a:solidFill>
                  <a:srgbClr val="191B0E"/>
                </a:solidFill>
                <a:latin typeface="Arial"/>
                <a:ea typeface="Arial"/>
              </a:rPr>
              <a:t>-</a:t>
            </a:r>
            <a:r>
              <a:rPr lang="zh-TW" i="1" sz="1600">
                <a:solidFill>
                  <a:srgbClr val="191B0E"/>
                </a:solidFill>
                <a:latin typeface="MingLiU"/>
                <a:ea typeface="MingLiU"/>
              </a:rPr>
              <a:t>安排新的测试者完成回归测试;</a:t>
            </a:r>
          </a:p>
          <a:p>
            <a:pPr algn="just" indent="457200">
              <a:lnSpc>
                <a:spcPts val="2040"/>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分配更有经验的测试者开发新的回归测试用例;</a:t>
            </a:r>
          </a:p>
          <a:p>
            <a:pPr algn="just" marL="738700" indent="-317500">
              <a:lnSpc>
                <a:spcPts val="2040"/>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在不影响测试目标的前提下,鼓励测试者创造性地执行回归测试用例（变化 的输入、按键和配置有助于激励测试者揭示新的错误）；</a:t>
            </a:r>
          </a:p>
          <a:p>
            <a:pPr indent="457200">
              <a:lnSpc>
                <a:spcPts val="2040"/>
              </a:lnSpc>
            </a:pPr>
            <a:r>
              <a:rPr lang="zh-TW" i="1" sz="1600">
                <a:solidFill>
                  <a:srgbClr val="191B0E"/>
                </a:solidFill>
                <a:latin typeface="Arial"/>
                <a:ea typeface="Arial"/>
              </a:rPr>
              <a:t>- </a:t>
            </a:r>
            <a:r>
              <a:rPr lang="zh-TW" i="1" sz="1600">
                <a:solidFill>
                  <a:srgbClr val="191B0E"/>
                </a:solidFill>
                <a:latin typeface="MingLiU"/>
                <a:ea typeface="MingLiU"/>
              </a:rPr>
              <a:t>在回归测试当中,可以将回归测试与兼容性测试结合起来进行。</a:t>
            </a:r>
          </a:p>
        </p:txBody>
      </p:sp>
    </p:spTree>
  </p:cSld>
  <p:clrMapOvr>
    <a:overrideClrMapping bg1="lt1" tx1="dk1" bg2="lt2" tx2="dk2" accent1="accent1" accent2="accent2" accent3="accent3" accent4="accent4" accent5="accent5" accent6="accent6" hlink="hlink" folHlink="folHlink"/>
  </p:clrMapOvr>
</p:sld>
</file>

<file path=ppt/slides/slide74.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31976" y="1417320"/>
            <a:ext cx="6211824" cy="451104"/>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回归测试人员应掌握的测试手段</a:t>
            </a:r>
          </a:p>
        </p:txBody>
      </p:sp>
      <p:sp>
        <p:nvSpPr>
          <p:cNvPr id="4" name=""/>
          <p:cNvSpPr/>
          <p:nvPr/>
        </p:nvSpPr>
        <p:spPr>
          <a:xfrm>
            <a:off x="1283208" y="1984248"/>
            <a:ext cx="8226552" cy="2929128"/>
          </a:xfrm>
          <a:prstGeom prst="rect">
            <a:avLst/>
          </a:prstGeom>
          <a:solidFill>
            <a:srgbClr val="FFFFFF"/>
          </a:solidFill>
        </p:spPr>
        <p:txBody>
          <a:bodyPr lIns="0" tIns="0" rIns="0" bIns="0">
            <a:noAutofit/>
          </a:bodyPr>
          <a:p>
            <a:pPr marL="294200" indent="-330200">
              <a:lnSpc>
                <a:spcPts val="2016"/>
              </a:lnSpc>
              <a:spcAft>
                <a:spcPts val="560"/>
              </a:spcAft>
            </a:pPr>
            <a:r>
              <a:rPr lang="en-US" sz="1600">
                <a:solidFill>
                  <a:srgbClr val="191B0E"/>
                </a:solidFill>
                <a:latin typeface="Arial"/>
              </a:rPr>
              <a:t>■ </a:t>
            </a:r>
            <a:r>
              <a:rPr lang="zh-TW" sz="1500">
                <a:solidFill>
                  <a:srgbClr val="191B0E"/>
                </a:solidFill>
                <a:latin typeface="MingLiU"/>
                <a:ea typeface="MingLiU"/>
              </a:rPr>
              <a:t>要熟悉系统的业务流程，对业务需求以及相关联模块要非常清楚，保证回归测试 的质量和效率；</a:t>
            </a:r>
          </a:p>
          <a:p>
            <a:pPr marL="294200" indent="-330200">
              <a:lnSpc>
                <a:spcPts val="2088"/>
              </a:lnSpc>
              <a:spcAft>
                <a:spcPts val="560"/>
              </a:spcAft>
            </a:pPr>
            <a:r>
              <a:rPr lang="en-US" sz="1600">
                <a:solidFill>
                  <a:srgbClr val="191B0E"/>
                </a:solidFill>
                <a:latin typeface="Arial"/>
              </a:rPr>
              <a:t>■ </a:t>
            </a:r>
            <a:r>
              <a:rPr lang="zh-TW" sz="1500">
                <a:solidFill>
                  <a:srgbClr val="191B0E"/>
                </a:solidFill>
                <a:latin typeface="MingLiU"/>
                <a:ea typeface="MingLiU"/>
              </a:rPr>
              <a:t>及时更新和维护回归测试用例库当中的测试用例，确保执行的回归测试用例是最 新的；</a:t>
            </a:r>
          </a:p>
          <a:p>
            <a:pPr marL="294200" indent="-330200">
              <a:lnSpc>
                <a:spcPts val="1896"/>
              </a:lnSpc>
              <a:spcAft>
                <a:spcPts val="560"/>
              </a:spcAft>
            </a:pPr>
            <a:r>
              <a:rPr lang="en-US" sz="1600">
                <a:solidFill>
                  <a:srgbClr val="191B0E"/>
                </a:solidFill>
                <a:latin typeface="Arial"/>
              </a:rPr>
              <a:t>■ </a:t>
            </a:r>
            <a:r>
              <a:rPr lang="zh-TW" sz="1500">
                <a:solidFill>
                  <a:srgbClr val="191B0E"/>
                </a:solidFill>
                <a:latin typeface="MingLiU"/>
                <a:ea typeface="MingLiU"/>
              </a:rPr>
              <a:t>要掌握回归测试的测试用例优先级别，对优先级高的功能模块优先进行回归测试 测试；</a:t>
            </a:r>
          </a:p>
          <a:p>
            <a:pPr indent="0">
              <a:lnSpc>
                <a:spcPts val="2016"/>
              </a:lnSpc>
              <a:spcAft>
                <a:spcPts val="560"/>
              </a:spcAft>
            </a:pPr>
            <a:r>
              <a:rPr lang="en-US" sz="1600">
                <a:solidFill>
                  <a:srgbClr val="191B0E"/>
                </a:solidFill>
                <a:latin typeface="Arial"/>
              </a:rPr>
              <a:t>■ </a:t>
            </a:r>
            <a:r>
              <a:rPr lang="zh-TW" sz="1500">
                <a:solidFill>
                  <a:srgbClr val="191B0E"/>
                </a:solidFill>
                <a:latin typeface="MingLiU"/>
                <a:ea typeface="MingLiU"/>
              </a:rPr>
              <a:t>使用回归测试自动化工具进行测试；</a:t>
            </a:r>
          </a:p>
          <a:p>
            <a:pPr indent="0">
              <a:lnSpc>
                <a:spcPts val="2016"/>
              </a:lnSpc>
              <a:spcAft>
                <a:spcPts val="560"/>
              </a:spcAft>
            </a:pPr>
            <a:r>
              <a:rPr lang="en-US" sz="1600">
                <a:solidFill>
                  <a:srgbClr val="191B0E"/>
                </a:solidFill>
                <a:latin typeface="Arial"/>
              </a:rPr>
              <a:t>■</a:t>
            </a:r>
            <a:r>
              <a:rPr lang="zh-TW" sz="1500">
                <a:solidFill>
                  <a:srgbClr val="191B0E"/>
                </a:solidFill>
                <a:latin typeface="MingLiU"/>
                <a:ea typeface="MingLiU"/>
              </a:rPr>
              <a:t>回归测试人员应及时与开发人员进行有效的沟通，及时地反馈回归测试测试情况;</a:t>
            </a:r>
          </a:p>
          <a:p>
            <a:pPr indent="0">
              <a:lnSpc>
                <a:spcPts val="2016"/>
              </a:lnSpc>
            </a:pPr>
            <a:r>
              <a:rPr lang="en-US" sz="1600">
                <a:solidFill>
                  <a:srgbClr val="191B0E"/>
                </a:solidFill>
                <a:latin typeface="Arial"/>
              </a:rPr>
              <a:t>■</a:t>
            </a:r>
            <a:r>
              <a:rPr lang="zh-TW" sz="1500">
                <a:solidFill>
                  <a:srgbClr val="191B0E"/>
                </a:solidFill>
                <a:latin typeface="MingLiU"/>
                <a:ea typeface="MingLiU"/>
              </a:rPr>
              <a:t>回归测试人员应该熟悉并掌握系统开发的各种计算机类语言</a:t>
            </a:r>
          </a:p>
        </p:txBody>
      </p:sp>
    </p:spTree>
  </p:cSld>
  <p:clrMapOvr>
    <a:overrideClrMapping bg1="lt1" tx1="dk1" bg2="lt2" tx2="dk2" accent1="accent1" accent2="accent2" accent3="accent3" accent4="accent4" accent5="accent5" accent6="accent6" hlink="hlink" folHlink="folHlink"/>
  </p:clrMapOvr>
</p:sld>
</file>

<file path=ppt/slides/slide75.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426464"/>
            <a:ext cx="8241792" cy="2758440"/>
          </a:xfrm>
          <a:prstGeom prst="rect">
            <a:avLst/>
          </a:prstGeom>
          <a:solidFill>
            <a:srgbClr val="FFFFFF"/>
          </a:solidFill>
        </p:spPr>
        <p:txBody>
          <a:bodyPr lIns="0" tIns="0" rIns="0" bIns="0">
            <a:noAutofit/>
          </a:bodyPr>
          <a:p>
            <a:pPr indent="0">
              <a:spcAft>
                <a:spcPts val="280"/>
              </a:spcAft>
            </a:pPr>
            <a:r>
              <a:rPr lang="zh-TW" sz="3200">
                <a:solidFill>
                  <a:srgbClr val="191B0E"/>
                </a:solidFill>
                <a:latin typeface="MingLiU"/>
                <a:ea typeface="MingLiU"/>
              </a:rPr>
              <a:t>回归用例库的维护</a:t>
            </a:r>
          </a:p>
          <a:p>
            <a:pPr marL="293692" indent="-330200">
              <a:lnSpc>
                <a:spcPts val="2112"/>
              </a:lnSpc>
              <a:spcAft>
                <a:spcPts val="490"/>
              </a:spcAft>
            </a:pPr>
            <a:r>
              <a:rPr lang="en-US" sz="1600">
                <a:solidFill>
                  <a:srgbClr val="191B0E"/>
                </a:solidFill>
                <a:latin typeface="Arial"/>
              </a:rPr>
              <a:t>■ </a:t>
            </a:r>
            <a:r>
              <a:rPr lang="zh-TW" sz="1500">
                <a:solidFill>
                  <a:srgbClr val="191B0E"/>
                </a:solidFill>
                <a:latin typeface="MingLiU"/>
                <a:ea typeface="MingLiU"/>
              </a:rPr>
              <a:t>软件测试项目组在进行测试的过程中会将所用到的测试用例保存到“测试用例库” 中，并进行维护</a:t>
            </a:r>
          </a:p>
          <a:p>
            <a:pPr indent="0">
              <a:lnSpc>
                <a:spcPts val="2112"/>
              </a:lnSpc>
              <a:spcAft>
                <a:spcPts val="280"/>
              </a:spcAft>
            </a:pPr>
            <a:r>
              <a:rPr lang="en-US" sz="1600">
                <a:solidFill>
                  <a:srgbClr val="191B0E"/>
                </a:solidFill>
                <a:latin typeface="Arial"/>
              </a:rPr>
              <a:t>■ </a:t>
            </a:r>
            <a:r>
              <a:rPr lang="zh-TW" sz="1500">
                <a:solidFill>
                  <a:srgbClr val="191B0E"/>
                </a:solidFill>
                <a:latin typeface="MingLiU"/>
                <a:ea typeface="MingLiU"/>
              </a:rPr>
              <a:t>回归测试用例库的维护方法如下：</a:t>
            </a:r>
          </a:p>
          <a:p>
            <a:pPr marL="420692" indent="0">
              <a:lnSpc>
                <a:spcPts val="2112"/>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删除过时的测试用例</a:t>
            </a:r>
          </a:p>
          <a:p>
            <a:pPr marL="420692" indent="0">
              <a:lnSpc>
                <a:spcPts val="2112"/>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改进不受控的测试用例</a:t>
            </a:r>
          </a:p>
          <a:p>
            <a:pPr marL="420692" indent="0">
              <a:lnSpc>
                <a:spcPts val="2112"/>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删除冗余的测试用例</a:t>
            </a:r>
          </a:p>
          <a:p>
            <a:pPr marL="420692" indent="0">
              <a:lnSpc>
                <a:spcPts val="2112"/>
              </a:lnSpc>
            </a:pPr>
            <a:r>
              <a:rPr lang="zh-TW" i="1" sz="1600">
                <a:solidFill>
                  <a:srgbClr val="191B0E"/>
                </a:solidFill>
                <a:latin typeface="Arial"/>
                <a:ea typeface="Arial"/>
              </a:rPr>
              <a:t>- </a:t>
            </a:r>
            <a:r>
              <a:rPr lang="zh-TW" i="1" sz="1600">
                <a:solidFill>
                  <a:srgbClr val="191B0E"/>
                </a:solidFill>
                <a:latin typeface="MingLiU"/>
                <a:ea typeface="MingLiU"/>
              </a:rPr>
              <a:t>增添新的测试用例</a:t>
            </a:r>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p:pic>
        <p:nvPicPr>
          <p:cNvPr id="2" name=""/>
          <p:cNvPicPr>
            <a:picLocks noChangeAspect="1"/>
          </p:cNvPicPr>
          <p:nvPr/>
        </p:nvPicPr>
        <p:blipFill>
          <a:blip r:embed="rPictId0"/>
          <a:stretch>
            <a:fillRect/>
          </a:stretch>
        </p:blipFill>
        <p:spPr>
          <a:xfrm>
            <a:off x="0" y="765048"/>
            <a:ext cx="10692384" cy="602589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77.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53312" y="1432560"/>
            <a:ext cx="1716024" cy="423672"/>
          </a:xfrm>
          <a:prstGeom prst="rect">
            <a:avLst/>
          </a:prstGeom>
          <a:solidFill>
            <a:srgbClr val="FFFFFF"/>
          </a:solidFill>
        </p:spPr>
        <p:txBody>
          <a:bodyPr lIns="0" tIns="0" rIns="0" bIns="0" wrap="none">
            <a:noAutofit/>
          </a:bodyPr>
          <a:p>
            <a:pPr algn="just" indent="0"/>
            <a:r>
              <a:rPr lang="zh-TW" sz="3200">
                <a:solidFill>
                  <a:srgbClr val="191B0E"/>
                </a:solidFill>
                <a:latin typeface="MingLiU"/>
                <a:ea typeface="MingLiU"/>
              </a:rPr>
              <a:t>系统测试</a:t>
            </a:r>
          </a:p>
        </p:txBody>
      </p:sp>
      <p:sp>
        <p:nvSpPr>
          <p:cNvPr id="4" name=""/>
          <p:cNvSpPr/>
          <p:nvPr/>
        </p:nvSpPr>
        <p:spPr>
          <a:xfrm>
            <a:off x="1283208" y="1987296"/>
            <a:ext cx="8244840" cy="3877056"/>
          </a:xfrm>
          <a:prstGeom prst="rect">
            <a:avLst/>
          </a:prstGeom>
          <a:solidFill>
            <a:srgbClr val="FFFFFF"/>
          </a:solidFill>
        </p:spPr>
        <p:txBody>
          <a:bodyPr lIns="0" tIns="0" rIns="0" bIns="0">
            <a:noAutofit/>
          </a:bodyPr>
          <a:p>
            <a:pPr marL="294200" indent="-330200">
              <a:lnSpc>
                <a:spcPts val="2028"/>
              </a:lnSpc>
              <a:spcAft>
                <a:spcPts val="560"/>
              </a:spcAft>
            </a:pPr>
            <a:r>
              <a:rPr lang="en-US" sz="1600">
                <a:solidFill>
                  <a:srgbClr val="191B0E"/>
                </a:solidFill>
                <a:latin typeface="Arial"/>
              </a:rPr>
              <a:t>■</a:t>
            </a:r>
            <a:r>
              <a:rPr lang="zh-TW" sz="1500">
                <a:solidFill>
                  <a:srgbClr val="191B0E"/>
                </a:solidFill>
                <a:latin typeface="MingLiU"/>
                <a:ea typeface="MingLiU"/>
              </a:rPr>
              <a:t>系统测试：已经集成好的软件系统，作为整个计算机系统的一个元素，与计算机 硬件、外设、某些支持软件、数据和人员等其它系统元素结合在一起，在实际运 行（使用）环境下，对计算机系统进行一系列的组装测试和确认测试</a:t>
            </a:r>
          </a:p>
          <a:p>
            <a:pPr marL="294200" indent="-330200">
              <a:lnSpc>
                <a:spcPts val="1920"/>
              </a:lnSpc>
              <a:spcAft>
                <a:spcPts val="560"/>
              </a:spcAft>
            </a:pPr>
            <a:r>
              <a:rPr lang="en-US" sz="1600">
                <a:solidFill>
                  <a:srgbClr val="191B0E"/>
                </a:solidFill>
                <a:latin typeface="Arial"/>
              </a:rPr>
              <a:t>■ </a:t>
            </a:r>
            <a:r>
              <a:rPr lang="zh-TW" sz="1500">
                <a:solidFill>
                  <a:srgbClr val="191B0E"/>
                </a:solidFill>
                <a:latin typeface="MingLiU"/>
                <a:ea typeface="MingLiU"/>
              </a:rPr>
              <a:t>根本任务：证明被测系统的功能和结构的稳定性；还要有一些非功能测试：性能 测试、压力测试、可靠性测试等等。</a:t>
            </a:r>
          </a:p>
          <a:p>
            <a:pPr marL="294200" indent="-330200">
              <a:lnSpc>
                <a:spcPts val="2016"/>
              </a:lnSpc>
              <a:spcAft>
                <a:spcPts val="560"/>
              </a:spcAft>
            </a:pPr>
            <a:r>
              <a:rPr lang="en-US" sz="1600">
                <a:solidFill>
                  <a:srgbClr val="191B0E"/>
                </a:solidFill>
                <a:latin typeface="Arial"/>
              </a:rPr>
              <a:t>■</a:t>
            </a:r>
            <a:r>
              <a:rPr lang="zh-TW" sz="1500">
                <a:solidFill>
                  <a:srgbClr val="191B0E"/>
                </a:solidFill>
                <a:latin typeface="MingLiU"/>
                <a:ea typeface="MingLiU"/>
              </a:rPr>
              <a:t>目的：在于通过与系统的需求定义比较，检查软件是否存在与系统定义不符合或 与之矛盾的地方，以验证软件系统的功能和性能等满足其规约所指定的要求</a:t>
            </a:r>
          </a:p>
          <a:p>
            <a:pPr indent="0">
              <a:lnSpc>
                <a:spcPts val="1992"/>
              </a:lnSpc>
              <a:spcAft>
                <a:spcPts val="560"/>
              </a:spcAft>
            </a:pPr>
            <a:r>
              <a:rPr lang="en-US" sz="1600">
                <a:solidFill>
                  <a:srgbClr val="191B0E"/>
                </a:solidFill>
                <a:latin typeface="Arial"/>
              </a:rPr>
              <a:t>■</a:t>
            </a:r>
            <a:r>
              <a:rPr lang="zh-TW" sz="1500">
                <a:solidFill>
                  <a:srgbClr val="191B0E"/>
                </a:solidFill>
                <a:latin typeface="MingLiU"/>
                <a:ea typeface="MingLiU"/>
              </a:rPr>
              <a:t>系统测试属于黑盒测试范畴，不再对软件的源代码进行分析和测试</a:t>
            </a:r>
          </a:p>
          <a:p>
            <a:pPr indent="0">
              <a:lnSpc>
                <a:spcPts val="1992"/>
              </a:lnSpc>
              <a:spcAft>
                <a:spcPts val="280"/>
              </a:spcAft>
            </a:pPr>
            <a:r>
              <a:rPr lang="en-US" sz="1600">
                <a:solidFill>
                  <a:srgbClr val="191B0E"/>
                </a:solidFill>
                <a:latin typeface="Arial"/>
              </a:rPr>
              <a:t>■</a:t>
            </a:r>
            <a:r>
              <a:rPr lang="zh-TW" sz="1500">
                <a:solidFill>
                  <a:srgbClr val="191B0E"/>
                </a:solidFill>
                <a:latin typeface="MingLiU"/>
                <a:ea typeface="MingLiU"/>
              </a:rPr>
              <a:t>为什么要进行系统测试？</a:t>
            </a:r>
          </a:p>
          <a:p>
            <a:pPr marL="738700" indent="-317500">
              <a:lnSpc>
                <a:spcPts val="1968"/>
              </a:lnSpc>
            </a:pPr>
            <a:r>
              <a:rPr lang="zh-TW" sz="1600">
                <a:solidFill>
                  <a:srgbClr val="191B0E"/>
                </a:solidFill>
                <a:latin typeface="Arial"/>
                <a:ea typeface="Arial"/>
              </a:rPr>
              <a:t>- </a:t>
            </a:r>
            <a:r>
              <a:rPr lang="zh-TW" i="1" sz="1600">
                <a:solidFill>
                  <a:srgbClr val="191B0E"/>
                </a:solidFill>
                <a:latin typeface="MingLiU"/>
                <a:ea typeface="MingLiU"/>
              </a:rPr>
              <a:t>由于软件只是计算机系统中的一个组成部分,软件开发完成之后,最终还要 和系统中的硬件系统、某些支持软件、数据信息等其他部分配套运行。因此, 在投入运行前要完成系统测试,以保证各组成部分不仅能单独的得到检验, 而且在系统各部分协调工作的环境下也能正常工作。</a:t>
            </a:r>
          </a:p>
        </p:txBody>
      </p:sp>
    </p:spTree>
  </p:cSld>
  <p:clrMapOvr>
    <a:overrideClrMapping bg1="lt1" tx1="dk1" bg2="lt2" tx2="dk2" accent1="accent1" accent2="accent2" accent3="accent3" accent4="accent4" accent5="accent5" accent6="accent6" hlink="hlink" folHlink="folHlink"/>
  </p:clrMapOvr>
</p:sld>
</file>

<file path=ppt/slides/slide78.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53312" y="1432560"/>
            <a:ext cx="4383024" cy="423672"/>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系统测试的组织和分工</a:t>
            </a:r>
          </a:p>
        </p:txBody>
      </p:sp>
      <p:sp>
        <p:nvSpPr>
          <p:cNvPr id="4" name=""/>
          <p:cNvSpPr/>
          <p:nvPr/>
        </p:nvSpPr>
        <p:spPr>
          <a:xfrm>
            <a:off x="1283208" y="1996440"/>
            <a:ext cx="8232648" cy="2529840"/>
          </a:xfrm>
          <a:prstGeom prst="rect">
            <a:avLst/>
          </a:prstGeom>
          <a:solidFill>
            <a:srgbClr val="FFFFFF"/>
          </a:solidFill>
        </p:spPr>
        <p:txBody>
          <a:bodyPr lIns="0" tIns="0" rIns="0" bIns="0">
            <a:noAutofit/>
          </a:bodyPr>
          <a:p>
            <a:pPr indent="0">
              <a:lnSpc>
                <a:spcPts val="1998"/>
              </a:lnSpc>
              <a:spcAft>
                <a:spcPts val="560"/>
              </a:spcAft>
            </a:pPr>
            <a:r>
              <a:rPr lang="en-US" sz="1600">
                <a:solidFill>
                  <a:srgbClr val="191B0E"/>
                </a:solidFill>
                <a:latin typeface="Arial"/>
              </a:rPr>
              <a:t>■</a:t>
            </a:r>
            <a:r>
              <a:rPr lang="zh-TW" sz="1500">
                <a:solidFill>
                  <a:srgbClr val="191B0E"/>
                </a:solidFill>
                <a:latin typeface="MingLiU"/>
                <a:ea typeface="MingLiU"/>
              </a:rPr>
              <a:t>测试组组长：组织测试；</a:t>
            </a:r>
          </a:p>
          <a:p>
            <a:pPr indent="0">
              <a:lnSpc>
                <a:spcPts val="1998"/>
              </a:lnSpc>
              <a:spcAft>
                <a:spcPts val="560"/>
              </a:spcAft>
            </a:pPr>
            <a:r>
              <a:rPr lang="en-US" sz="1600">
                <a:solidFill>
                  <a:srgbClr val="191B0E"/>
                </a:solidFill>
                <a:latin typeface="Arial"/>
              </a:rPr>
              <a:t>■</a:t>
            </a:r>
            <a:r>
              <a:rPr lang="zh-TW" sz="1500">
                <a:solidFill>
                  <a:srgbClr val="191B0E"/>
                </a:solidFill>
                <a:latin typeface="MingLiU"/>
                <a:ea typeface="MingLiU"/>
              </a:rPr>
              <a:t>测试分析员：负责设计和实现测试脚本和测试用例；</a:t>
            </a:r>
          </a:p>
          <a:p>
            <a:pPr indent="0">
              <a:lnSpc>
                <a:spcPts val="1998"/>
              </a:lnSpc>
              <a:spcAft>
                <a:spcPts val="560"/>
              </a:spcAft>
            </a:pPr>
            <a:r>
              <a:rPr lang="en-US" sz="1600">
                <a:solidFill>
                  <a:srgbClr val="191B0E"/>
                </a:solidFill>
                <a:latin typeface="Arial"/>
              </a:rPr>
              <a:t>■</a:t>
            </a:r>
            <a:r>
              <a:rPr lang="zh-TW" sz="1500">
                <a:solidFill>
                  <a:srgbClr val="191B0E"/>
                </a:solidFill>
                <a:latin typeface="MingLiU"/>
                <a:ea typeface="MingLiU"/>
              </a:rPr>
              <a:t>测试者：负责执行测试脚本中记录的测试用例。</a:t>
            </a:r>
          </a:p>
          <a:p>
            <a:pPr marL="294200" indent="-330200">
              <a:lnSpc>
                <a:spcPts val="2016"/>
              </a:lnSpc>
              <a:spcAft>
                <a:spcPts val="560"/>
              </a:spcAft>
            </a:pPr>
            <a:r>
              <a:rPr lang="en-US" sz="1600">
                <a:solidFill>
                  <a:srgbClr val="191B0E"/>
                </a:solidFill>
                <a:latin typeface="Arial"/>
              </a:rPr>
              <a:t>■</a:t>
            </a:r>
            <a:r>
              <a:rPr lang="zh-TW" sz="1500">
                <a:solidFill>
                  <a:srgbClr val="191B0E"/>
                </a:solidFill>
                <a:latin typeface="MingLiU"/>
                <a:ea typeface="MingLiU"/>
              </a:rPr>
              <a:t>同时可以邀请客户代表参与系统测试，可以与客户建立一个良好的平台，并且得 到反馈信息。</a:t>
            </a:r>
          </a:p>
          <a:p>
            <a:pPr marL="294200" indent="-330200">
              <a:lnSpc>
                <a:spcPts val="1980"/>
              </a:lnSpc>
            </a:pPr>
            <a:r>
              <a:rPr lang="en-US" sz="1600">
                <a:solidFill>
                  <a:srgbClr val="191B0E"/>
                </a:solidFill>
                <a:latin typeface="Arial"/>
              </a:rPr>
              <a:t>■ </a:t>
            </a:r>
            <a:r>
              <a:rPr lang="zh-TW" sz="1500">
                <a:solidFill>
                  <a:srgbClr val="191B0E"/>
                </a:solidFill>
                <a:latin typeface="MingLiU"/>
                <a:ea typeface="MingLiU"/>
              </a:rPr>
              <a:t>过程：搭建好系统测试的软、硬件平台</a:t>
            </a:r>
            <a:r>
              <a:rPr lang="zh-TW" sz="2800">
                <a:solidFill>
                  <a:srgbClr val="191B0E"/>
                </a:solidFill>
                <a:latin typeface="SimSun"/>
                <a:ea typeface="SimSun"/>
              </a:rPr>
              <a:t>。</a:t>
            </a:r>
            <a:r>
              <a:rPr lang="zh-TW" sz="1500">
                <a:solidFill>
                  <a:srgbClr val="191B0E"/>
                </a:solidFill>
                <a:latin typeface="MingLiU"/>
                <a:ea typeface="MingLiU"/>
              </a:rPr>
              <a:t>制定软件测试计划</a:t>
            </a:r>
            <a:r>
              <a:rPr lang="zh-TW" sz="1600">
                <a:solidFill>
                  <a:srgbClr val="191B0E"/>
                </a:solidFill>
                <a:latin typeface="Arial"/>
                <a:ea typeface="Arial"/>
              </a:rPr>
              <a:t>（</a:t>
            </a:r>
            <a:r>
              <a:rPr lang="zh-TW" sz="1500">
                <a:solidFill>
                  <a:srgbClr val="191B0E"/>
                </a:solidFill>
                <a:latin typeface="MingLiU"/>
                <a:ea typeface="MingLiU"/>
              </a:rPr>
              <a:t>与开发人员多多沟 通</a:t>
            </a:r>
            <a:r>
              <a:rPr lang="zh-TW" sz="1600">
                <a:solidFill>
                  <a:srgbClr val="191B0E"/>
                </a:solidFill>
                <a:latin typeface="Arial"/>
                <a:ea typeface="Arial"/>
              </a:rPr>
              <a:t>）</a:t>
            </a:r>
            <a:r>
              <a:rPr lang="zh-TW" sz="2800">
                <a:solidFill>
                  <a:srgbClr val="191B0E"/>
                </a:solidFill>
                <a:latin typeface="SimSun"/>
                <a:ea typeface="SimSun"/>
              </a:rPr>
              <a:t>。</a:t>
            </a:r>
            <a:r>
              <a:rPr lang="zh-TW" sz="1500">
                <a:solidFill>
                  <a:srgbClr val="191B0E"/>
                </a:solidFill>
                <a:latin typeface="MingLiU"/>
                <a:ea typeface="MingLiU"/>
              </a:rPr>
              <a:t>系统测试</a:t>
            </a:r>
            <a:r>
              <a:rPr lang="zh-TW" sz="2800">
                <a:solidFill>
                  <a:srgbClr val="191B0E"/>
                </a:solidFill>
                <a:latin typeface="SimSun"/>
                <a:ea typeface="SimSun"/>
              </a:rPr>
              <a:t>。</a:t>
            </a:r>
            <a:r>
              <a:rPr lang="zh-TW" sz="1500">
                <a:solidFill>
                  <a:srgbClr val="191B0E"/>
                </a:solidFill>
                <a:latin typeface="MingLiU"/>
                <a:ea typeface="MingLiU"/>
              </a:rPr>
              <a:t>提交系统测试的大量输出的拷贝文档</a:t>
            </a:r>
            <a:r>
              <a:rPr lang="zh-TW" sz="1600">
                <a:solidFill>
                  <a:srgbClr val="191B0E"/>
                </a:solidFill>
                <a:latin typeface="Arial"/>
                <a:ea typeface="Arial"/>
              </a:rPr>
              <a:t>（</a:t>
            </a:r>
            <a:r>
              <a:rPr lang="zh-TW" sz="1500">
                <a:solidFill>
                  <a:srgbClr val="191B0E"/>
                </a:solidFill>
                <a:latin typeface="MingLiU"/>
                <a:ea typeface="MingLiU"/>
              </a:rPr>
              <a:t>包括测试结果记录表格、系 统测试日志和全面的系统测试总结报告</a:t>
            </a:r>
            <a:r>
              <a:rPr lang="zh-TW" sz="1900">
                <a:solidFill>
                  <a:srgbClr val="191B0E"/>
                </a:solidFill>
                <a:latin typeface="SimSun"/>
                <a:ea typeface="SimSun"/>
              </a:rPr>
              <a:t>）</a:t>
            </a:r>
          </a:p>
        </p:txBody>
      </p:sp>
    </p:spTree>
  </p:cSld>
  <p:clrMapOvr>
    <a:overrideClrMapping bg1="lt1" tx1="dk1" bg2="lt2" tx2="dk2" accent1="accent1" accent2="accent2" accent3="accent3" accent4="accent4" accent5="accent5" accent6="accent6" hlink="hlink" folHlink="folHlink"/>
  </p:clrMapOvr>
</p:sld>
</file>

<file path=ppt/slides/slide79.xml><?xml version="1.0" encoding="utf-8"?>
<p:sld xmlns:p="http://schemas.openxmlformats.org/presentationml/2006/main" xmlns:a="http://schemas.openxmlformats.org/drawingml/2006/main" xmlns:r="http://schemas.openxmlformats.org/officeDocument/2006/relationships">
  <p:cSld>
    <p:bg>
      <p:bgPr>
        <a:solidFill>
          <a:srgbClr val="EFECE4"/>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22080" y="850392"/>
            <a:ext cx="1609344" cy="521208"/>
          </a:xfrm>
          <a:prstGeom prst="rect">
            <a:avLst/>
          </a:prstGeom>
        </p:spPr>
      </p:pic>
      <p:sp>
        <p:nvSpPr>
          <p:cNvPr id="3" name=""/>
          <p:cNvSpPr/>
          <p:nvPr/>
        </p:nvSpPr>
        <p:spPr>
          <a:xfrm>
            <a:off x="1286256" y="1435608"/>
            <a:ext cx="2685288" cy="4709160"/>
          </a:xfrm>
          <a:prstGeom prst="rect">
            <a:avLst/>
          </a:prstGeom>
          <a:solidFill>
            <a:srgbClr val="FFFFFF"/>
          </a:solidFill>
        </p:spPr>
        <p:txBody>
          <a:bodyPr lIns="0" tIns="0" rIns="0" bIns="0">
            <a:noAutofit/>
          </a:bodyPr>
          <a:p>
            <a:pPr indent="0">
              <a:spcAft>
                <a:spcPts val="420"/>
              </a:spcAft>
            </a:pPr>
            <a:r>
              <a:rPr lang="zh-TW" sz="3200">
                <a:solidFill>
                  <a:srgbClr val="191B0E"/>
                </a:solidFill>
                <a:latin typeface="MingLiU"/>
                <a:ea typeface="MingLiU"/>
              </a:rPr>
              <a:t>系统测试方法</a:t>
            </a:r>
          </a:p>
          <a:p>
            <a:pPr indent="0">
              <a:spcAft>
                <a:spcPts val="420"/>
              </a:spcAft>
            </a:pPr>
            <a:r>
              <a:rPr lang="en-US" sz="1600">
                <a:solidFill>
                  <a:srgbClr val="191B0E"/>
                </a:solidFill>
                <a:latin typeface="Arial"/>
              </a:rPr>
              <a:t>■</a:t>
            </a:r>
            <a:r>
              <a:rPr lang="zh-TW" sz="1500">
                <a:solidFill>
                  <a:srgbClr val="191B0E"/>
                </a:solidFill>
                <a:latin typeface="MingLiU"/>
                <a:ea typeface="MingLiU"/>
              </a:rPr>
              <a:t>用户界面测试</a:t>
            </a:r>
          </a:p>
          <a:p>
            <a:pPr indent="0">
              <a:spcAft>
                <a:spcPts val="420"/>
              </a:spcAft>
            </a:pPr>
            <a:r>
              <a:rPr lang="en-US" sz="1600">
                <a:solidFill>
                  <a:srgbClr val="191B0E"/>
                </a:solidFill>
                <a:latin typeface="Arial"/>
              </a:rPr>
              <a:t>■</a:t>
            </a:r>
            <a:r>
              <a:rPr lang="zh-TW" sz="1500">
                <a:solidFill>
                  <a:srgbClr val="191B0E"/>
                </a:solidFill>
                <a:latin typeface="MingLiU"/>
                <a:ea typeface="MingLiU"/>
              </a:rPr>
              <a:t>恢复测试</a:t>
            </a:r>
          </a:p>
          <a:p>
            <a:pPr indent="0">
              <a:spcAft>
                <a:spcPts val="420"/>
              </a:spcAft>
            </a:pPr>
            <a:r>
              <a:rPr lang="en-US" sz="1600">
                <a:solidFill>
                  <a:srgbClr val="191B0E"/>
                </a:solidFill>
                <a:latin typeface="Arial"/>
              </a:rPr>
              <a:t>■</a:t>
            </a:r>
            <a:r>
              <a:rPr lang="zh-TW" sz="1500">
                <a:solidFill>
                  <a:srgbClr val="191B0E"/>
                </a:solidFill>
                <a:latin typeface="MingLiU"/>
                <a:ea typeface="MingLiU"/>
              </a:rPr>
              <a:t>安全测试</a:t>
            </a:r>
          </a:p>
          <a:p>
            <a:pPr indent="0">
              <a:spcAft>
                <a:spcPts val="420"/>
              </a:spcAft>
            </a:pPr>
            <a:r>
              <a:rPr lang="en-US" sz="1600">
                <a:solidFill>
                  <a:srgbClr val="191B0E"/>
                </a:solidFill>
                <a:latin typeface="Arial"/>
              </a:rPr>
              <a:t>■</a:t>
            </a:r>
            <a:r>
              <a:rPr lang="zh-TW" sz="1500">
                <a:solidFill>
                  <a:srgbClr val="191B0E"/>
                </a:solidFill>
                <a:latin typeface="MingLiU"/>
                <a:ea typeface="MingLiU"/>
              </a:rPr>
              <a:t>性能测试</a:t>
            </a:r>
          </a:p>
          <a:p>
            <a:pPr indent="0">
              <a:spcAft>
                <a:spcPts val="420"/>
              </a:spcAft>
            </a:pPr>
            <a:r>
              <a:rPr lang="en-US" sz="1600">
                <a:solidFill>
                  <a:srgbClr val="191B0E"/>
                </a:solidFill>
                <a:latin typeface="Arial"/>
              </a:rPr>
              <a:t>■</a:t>
            </a:r>
            <a:r>
              <a:rPr lang="zh-TW" sz="1500">
                <a:solidFill>
                  <a:srgbClr val="191B0E"/>
                </a:solidFill>
                <a:latin typeface="MingLiU"/>
                <a:ea typeface="MingLiU"/>
              </a:rPr>
              <a:t>强度测试</a:t>
            </a:r>
          </a:p>
          <a:p>
            <a:pPr indent="0">
              <a:spcAft>
                <a:spcPts val="420"/>
              </a:spcAft>
            </a:pPr>
            <a:r>
              <a:rPr lang="en-US" sz="1600">
                <a:solidFill>
                  <a:srgbClr val="191B0E"/>
                </a:solidFill>
                <a:latin typeface="Arial"/>
              </a:rPr>
              <a:t>■</a:t>
            </a:r>
            <a:r>
              <a:rPr lang="zh-TW" sz="1500">
                <a:solidFill>
                  <a:srgbClr val="191B0E"/>
                </a:solidFill>
                <a:latin typeface="MingLiU"/>
                <a:ea typeface="MingLiU"/>
              </a:rPr>
              <a:t>容量测试</a:t>
            </a:r>
          </a:p>
          <a:p>
            <a:pPr indent="0">
              <a:spcAft>
                <a:spcPts val="420"/>
              </a:spcAft>
            </a:pPr>
            <a:r>
              <a:rPr lang="en-US" sz="1600">
                <a:solidFill>
                  <a:srgbClr val="191B0E"/>
                </a:solidFill>
                <a:latin typeface="Arial"/>
              </a:rPr>
              <a:t>■ </a:t>
            </a:r>
            <a:r>
              <a:rPr lang="zh-TW" sz="1500">
                <a:solidFill>
                  <a:srgbClr val="191B0E"/>
                </a:solidFill>
                <a:latin typeface="MingLiU"/>
                <a:ea typeface="MingLiU"/>
              </a:rPr>
              <a:t>配置测试</a:t>
            </a:r>
          </a:p>
          <a:p>
            <a:pPr indent="0">
              <a:spcAft>
                <a:spcPts val="420"/>
              </a:spcAft>
            </a:pPr>
            <a:r>
              <a:rPr lang="en-US" sz="1600">
                <a:solidFill>
                  <a:srgbClr val="191B0E"/>
                </a:solidFill>
                <a:latin typeface="Arial"/>
              </a:rPr>
              <a:t>■</a:t>
            </a:r>
            <a:r>
              <a:rPr lang="zh-TW" sz="1500">
                <a:solidFill>
                  <a:srgbClr val="191B0E"/>
                </a:solidFill>
                <a:latin typeface="MingLiU"/>
                <a:ea typeface="MingLiU"/>
              </a:rPr>
              <a:t>正确性测试</a:t>
            </a:r>
          </a:p>
          <a:p>
            <a:pPr indent="0">
              <a:spcAft>
                <a:spcPts val="420"/>
              </a:spcAft>
            </a:pPr>
            <a:r>
              <a:rPr lang="en-US" sz="1600">
                <a:solidFill>
                  <a:srgbClr val="191B0E"/>
                </a:solidFill>
                <a:latin typeface="Arial"/>
              </a:rPr>
              <a:t>■</a:t>
            </a:r>
            <a:r>
              <a:rPr lang="zh-TW" sz="1500">
                <a:solidFill>
                  <a:srgbClr val="191B0E"/>
                </a:solidFill>
                <a:latin typeface="MingLiU"/>
                <a:ea typeface="MingLiU"/>
              </a:rPr>
              <a:t>可靠性测试</a:t>
            </a:r>
          </a:p>
          <a:p>
            <a:pPr indent="0">
              <a:spcAft>
                <a:spcPts val="420"/>
              </a:spcAft>
            </a:pPr>
            <a:r>
              <a:rPr lang="en-US" sz="1600">
                <a:solidFill>
                  <a:srgbClr val="191B0E"/>
                </a:solidFill>
                <a:latin typeface="Arial"/>
              </a:rPr>
              <a:t>■</a:t>
            </a:r>
            <a:r>
              <a:rPr lang="zh-TW" sz="1500">
                <a:solidFill>
                  <a:srgbClr val="191B0E"/>
                </a:solidFill>
                <a:latin typeface="MingLiU"/>
                <a:ea typeface="MingLiU"/>
              </a:rPr>
              <a:t>兼容性测试</a:t>
            </a:r>
          </a:p>
          <a:p>
            <a:pPr indent="0">
              <a:spcAft>
                <a:spcPts val="420"/>
              </a:spcAft>
            </a:pPr>
            <a:r>
              <a:rPr lang="en-US" sz="1600">
                <a:solidFill>
                  <a:srgbClr val="191B0E"/>
                </a:solidFill>
                <a:latin typeface="Arial"/>
              </a:rPr>
              <a:t>■ Web</a:t>
            </a:r>
            <a:r>
              <a:rPr lang="zh-TW" sz="1500">
                <a:solidFill>
                  <a:srgbClr val="191B0E"/>
                </a:solidFill>
                <a:latin typeface="MingLiU"/>
                <a:ea typeface="MingLiU"/>
              </a:rPr>
              <a:t>测试</a:t>
            </a:r>
          </a:p>
          <a:p>
            <a:pPr indent="0"/>
            <a:r>
              <a:rPr lang="en-US" sz="1600">
                <a:solidFill>
                  <a:srgbClr val="191B0E"/>
                </a:solidFill>
                <a:latin typeface="Arial"/>
              </a:rPr>
              <a:t>■</a:t>
            </a:r>
            <a:r>
              <a:rPr lang="zh-TW" sz="1500">
                <a:solidFill>
                  <a:srgbClr val="191B0E"/>
                </a:solidFill>
                <a:latin typeface="MingLiU"/>
                <a:ea typeface="MingLiU"/>
              </a:rPr>
              <a:t>文档测试</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10640" y="1420368"/>
            <a:ext cx="3084576" cy="448056"/>
          </a:xfrm>
          <a:prstGeom prst="rect">
            <a:avLst/>
          </a:prstGeom>
          <a:solidFill>
            <a:srgbClr val="FFFFFF"/>
          </a:solidFill>
        </p:spPr>
        <p:txBody>
          <a:bodyPr lIns="0" tIns="0" rIns="0" bIns="0" wrap="none">
            <a:noAutofit/>
          </a:bodyPr>
          <a:p>
            <a:pPr algn="just" indent="0"/>
            <a:r>
              <a:rPr lang="zh-TW" sz="3200">
                <a:solidFill>
                  <a:srgbClr val="191B0E"/>
                </a:solidFill>
                <a:latin typeface="MingLiU"/>
                <a:ea typeface="MingLiU"/>
              </a:rPr>
              <a:t>单元测试的优点</a:t>
            </a:r>
          </a:p>
        </p:txBody>
      </p:sp>
      <p:sp>
        <p:nvSpPr>
          <p:cNvPr id="4" name=""/>
          <p:cNvSpPr/>
          <p:nvPr/>
        </p:nvSpPr>
        <p:spPr>
          <a:xfrm>
            <a:off x="1283208" y="1990344"/>
            <a:ext cx="8144256" cy="2538984"/>
          </a:xfrm>
          <a:prstGeom prst="rect">
            <a:avLst/>
          </a:prstGeom>
          <a:solidFill>
            <a:srgbClr val="FFFFFF"/>
          </a:solidFill>
        </p:spPr>
        <p:txBody>
          <a:bodyPr lIns="0" tIns="0" rIns="0" bIns="0">
            <a:noAutofit/>
          </a:bodyPr>
          <a:p>
            <a:pPr indent="0">
              <a:lnSpc>
                <a:spcPts val="1992"/>
              </a:lnSpc>
              <a:spcAft>
                <a:spcPts val="560"/>
              </a:spcAft>
            </a:pPr>
            <a:r>
              <a:rPr lang="en-US" sz="1600">
                <a:solidFill>
                  <a:srgbClr val="191B0E"/>
                </a:solidFill>
                <a:latin typeface="Arial"/>
              </a:rPr>
              <a:t>■ </a:t>
            </a:r>
            <a:r>
              <a:rPr lang="zh-TW" sz="1500">
                <a:solidFill>
                  <a:srgbClr val="191B0E"/>
                </a:solidFill>
                <a:latin typeface="MingLiU"/>
                <a:ea typeface="MingLiU"/>
              </a:rPr>
              <a:t>是一种验证行为：程序中的每一项功能都是测试来验证它的正确性。</a:t>
            </a:r>
          </a:p>
          <a:p>
            <a:pPr marL="294200" indent="-330200">
              <a:lnSpc>
                <a:spcPts val="2040"/>
              </a:lnSpc>
              <a:spcAft>
                <a:spcPts val="560"/>
              </a:spcAft>
            </a:pPr>
            <a:r>
              <a:rPr lang="en-US" sz="1600">
                <a:solidFill>
                  <a:srgbClr val="191B0E"/>
                </a:solidFill>
                <a:latin typeface="Arial"/>
              </a:rPr>
              <a:t>■ </a:t>
            </a:r>
            <a:r>
              <a:rPr lang="zh-TW" sz="1500">
                <a:solidFill>
                  <a:srgbClr val="191B0E"/>
                </a:solidFill>
                <a:latin typeface="MingLiU"/>
                <a:ea typeface="MingLiU"/>
              </a:rPr>
              <a:t>是一种设计技术：单元测试使我们把程序设计成易于调用和可测试的设计，是一 种设计技术。</a:t>
            </a:r>
          </a:p>
          <a:p>
            <a:pPr marL="294200" indent="-330200">
              <a:lnSpc>
                <a:spcPts val="1968"/>
              </a:lnSpc>
              <a:spcAft>
                <a:spcPts val="560"/>
              </a:spcAft>
            </a:pPr>
            <a:r>
              <a:rPr lang="en-US" sz="1600">
                <a:solidFill>
                  <a:srgbClr val="191B0E"/>
                </a:solidFill>
                <a:latin typeface="Arial"/>
              </a:rPr>
              <a:t>■ </a:t>
            </a:r>
            <a:r>
              <a:rPr lang="zh-TW" sz="1500">
                <a:solidFill>
                  <a:srgbClr val="191B0E"/>
                </a:solidFill>
                <a:latin typeface="MingLiU"/>
                <a:ea typeface="MingLiU"/>
              </a:rPr>
              <a:t>是一种编写文档的行为：单元测试是一种文档，它是展示函数或类如何使用的最 佳文档。这份文档是可编译、可运行的，并且它保持最新，永远与代码同步。</a:t>
            </a:r>
          </a:p>
          <a:p>
            <a:pPr marL="294200" indent="-330200">
              <a:lnSpc>
                <a:spcPts val="1992"/>
              </a:lnSpc>
              <a:spcAft>
                <a:spcPts val="560"/>
              </a:spcAft>
            </a:pPr>
            <a:r>
              <a:rPr lang="en-US" sz="1600">
                <a:solidFill>
                  <a:srgbClr val="191B0E"/>
                </a:solidFill>
                <a:latin typeface="Arial"/>
              </a:rPr>
              <a:t>■ </a:t>
            </a:r>
            <a:r>
              <a:rPr lang="zh-TW" sz="1500">
                <a:solidFill>
                  <a:srgbClr val="191B0E"/>
                </a:solidFill>
                <a:latin typeface="MingLiU"/>
                <a:ea typeface="MingLiU"/>
              </a:rPr>
              <a:t>具有回归性：单元测试避免了代码出现回归，编写完成之后，可以随时随地的快 速运行测试。</a:t>
            </a:r>
          </a:p>
          <a:p>
            <a:pPr indent="0">
              <a:lnSpc>
                <a:spcPts val="1992"/>
              </a:lnSpc>
            </a:pPr>
            <a:r>
              <a:rPr lang="en-US" sz="1600">
                <a:solidFill>
                  <a:srgbClr val="191B0E"/>
                </a:solidFill>
                <a:latin typeface="Arial"/>
              </a:rPr>
              <a:t>■ </a:t>
            </a:r>
            <a:r>
              <a:rPr lang="zh-TW" sz="1500">
                <a:solidFill>
                  <a:srgbClr val="191B0E"/>
                </a:solidFill>
                <a:latin typeface="MingLiU"/>
                <a:ea typeface="MingLiU"/>
              </a:rPr>
              <a:t>保证：保证代码质量，保证代码的可维护性，保证代码的可扩展性</a:t>
            </a:r>
          </a:p>
        </p:txBody>
      </p:sp>
    </p:spTree>
  </p:cSld>
  <p:clrMapOvr>
    <a:overrideClrMapping bg1="lt1" tx1="dk1" bg2="lt2" tx2="dk2" accent1="accent1" accent2="accent2" accent3="accent3" accent4="accent4" accent5="accent5" accent6="accent6" hlink="hlink" folHlink="folHlink"/>
  </p:clrMapOvr>
</p:sld>
</file>

<file path=ppt/slides/slide80.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432560"/>
            <a:ext cx="2679192" cy="3093720"/>
          </a:xfrm>
          <a:prstGeom prst="rect">
            <a:avLst/>
          </a:prstGeom>
          <a:solidFill>
            <a:srgbClr val="FFFFFF"/>
          </a:solidFill>
        </p:spPr>
        <p:txBody>
          <a:bodyPr lIns="0" tIns="0" rIns="0" bIns="0">
            <a:noAutofit/>
          </a:bodyPr>
          <a:p>
            <a:pPr indent="0">
              <a:spcAft>
                <a:spcPts val="280"/>
              </a:spcAft>
            </a:pPr>
            <a:r>
              <a:rPr lang="zh-TW" sz="3200">
                <a:solidFill>
                  <a:srgbClr val="191B0E"/>
                </a:solidFill>
                <a:latin typeface="MingLiU"/>
                <a:ea typeface="MingLiU"/>
              </a:rPr>
              <a:t>用户界面测试</a:t>
            </a:r>
          </a:p>
          <a:p>
            <a:pPr indent="0">
              <a:spcAft>
                <a:spcPts val="280"/>
              </a:spcAft>
            </a:pPr>
            <a:r>
              <a:rPr lang="en-US" sz="1600">
                <a:solidFill>
                  <a:srgbClr val="191B0E"/>
                </a:solidFill>
                <a:latin typeface="Arial"/>
              </a:rPr>
              <a:t>■ </a:t>
            </a:r>
            <a:r>
              <a:rPr lang="zh-TW" sz="1500">
                <a:solidFill>
                  <a:srgbClr val="191B0E"/>
                </a:solidFill>
                <a:latin typeface="MingLiU"/>
                <a:ea typeface="MingLiU"/>
              </a:rPr>
              <a:t>优秀</a:t>
            </a:r>
            <a:r>
              <a:rPr lang="en-US" sz="1600">
                <a:solidFill>
                  <a:srgbClr val="191B0E"/>
                </a:solidFill>
                <a:latin typeface="Arial"/>
              </a:rPr>
              <a:t>UI</a:t>
            </a:r>
            <a:r>
              <a:rPr lang="zh-TW" sz="1500">
                <a:solidFill>
                  <a:srgbClr val="191B0E"/>
                </a:solidFill>
                <a:latin typeface="MingLiU"/>
                <a:ea typeface="MingLiU"/>
              </a:rPr>
              <a:t>应具备的</a:t>
            </a:r>
            <a:r>
              <a:rPr lang="zh-TW" sz="1600">
                <a:solidFill>
                  <a:srgbClr val="191B0E"/>
                </a:solidFill>
                <a:latin typeface="Arial"/>
                <a:ea typeface="Arial"/>
              </a:rPr>
              <a:t>7</a:t>
            </a:r>
            <a:r>
              <a:rPr lang="zh-TW" sz="1500">
                <a:solidFill>
                  <a:srgbClr val="191B0E"/>
                </a:solidFill>
                <a:latin typeface="MingLiU"/>
                <a:ea typeface="MingLiU"/>
              </a:rPr>
              <a:t>要素：</a:t>
            </a:r>
          </a:p>
          <a:p>
            <a:pPr indent="457200">
              <a:spcAft>
                <a:spcPts val="280"/>
              </a:spcAft>
            </a:pPr>
            <a:r>
              <a:rPr lang="zh-TW" sz="1600">
                <a:solidFill>
                  <a:srgbClr val="191B0E"/>
                </a:solidFill>
                <a:latin typeface="Arial"/>
                <a:ea typeface="Arial"/>
              </a:rPr>
              <a:t>— </a:t>
            </a:r>
            <a:r>
              <a:rPr lang="zh-TW" i="1" sz="1600">
                <a:solidFill>
                  <a:srgbClr val="191B0E"/>
                </a:solidFill>
                <a:latin typeface="MingLiU"/>
                <a:ea typeface="MingLiU"/>
              </a:rPr>
              <a:t>符合标准和规范</a:t>
            </a:r>
          </a:p>
          <a:p>
            <a:pPr indent="457200">
              <a:spcAft>
                <a:spcPts val="280"/>
              </a:spcAft>
            </a:pPr>
            <a:r>
              <a:rPr lang="zh-TW" i="1" sz="1600">
                <a:solidFill>
                  <a:srgbClr val="191B0E"/>
                </a:solidFill>
                <a:latin typeface="Arial"/>
                <a:ea typeface="Arial"/>
              </a:rPr>
              <a:t>-</a:t>
            </a:r>
            <a:r>
              <a:rPr lang="zh-TW" i="1" sz="1600">
                <a:solidFill>
                  <a:srgbClr val="191B0E"/>
                </a:solidFill>
                <a:latin typeface="MingLiU"/>
                <a:ea typeface="MingLiU"/>
              </a:rPr>
              <a:t>一致性</a:t>
            </a:r>
          </a:p>
          <a:p>
            <a:pPr indent="457200">
              <a:spcAft>
                <a:spcPts val="280"/>
              </a:spcAft>
            </a:pPr>
            <a:r>
              <a:rPr lang="zh-TW" i="1" sz="1600">
                <a:solidFill>
                  <a:srgbClr val="191B0E"/>
                </a:solidFill>
                <a:latin typeface="Arial"/>
                <a:ea typeface="Arial"/>
              </a:rPr>
              <a:t>— </a:t>
            </a:r>
            <a:r>
              <a:rPr lang="zh-TW" i="1" sz="1600">
                <a:solidFill>
                  <a:srgbClr val="191B0E"/>
                </a:solidFill>
                <a:latin typeface="MingLiU"/>
                <a:ea typeface="MingLiU"/>
              </a:rPr>
              <a:t>正确性</a:t>
            </a:r>
          </a:p>
          <a:p>
            <a:pPr indent="457200">
              <a:spcAft>
                <a:spcPts val="280"/>
              </a:spcAft>
            </a:pPr>
            <a:r>
              <a:rPr lang="zh-TW" i="1" sz="1600">
                <a:solidFill>
                  <a:srgbClr val="191B0E"/>
                </a:solidFill>
                <a:latin typeface="Arial"/>
                <a:ea typeface="Arial"/>
              </a:rPr>
              <a:t>—</a:t>
            </a:r>
            <a:r>
              <a:rPr lang="zh-TW" i="1" sz="1600">
                <a:solidFill>
                  <a:srgbClr val="191B0E"/>
                </a:solidFill>
                <a:latin typeface="MingLiU"/>
                <a:ea typeface="MingLiU"/>
              </a:rPr>
              <a:t>直观性</a:t>
            </a:r>
          </a:p>
          <a:p>
            <a:pPr indent="457200">
              <a:spcAft>
                <a:spcPts val="280"/>
              </a:spcAft>
            </a:pPr>
            <a:r>
              <a:rPr lang="zh-TW" i="1" sz="1600">
                <a:solidFill>
                  <a:srgbClr val="191B0E"/>
                </a:solidFill>
                <a:latin typeface="Arial"/>
                <a:ea typeface="Arial"/>
              </a:rPr>
              <a:t>— </a:t>
            </a:r>
            <a:r>
              <a:rPr lang="zh-TW" i="1" sz="1600">
                <a:solidFill>
                  <a:srgbClr val="191B0E"/>
                </a:solidFill>
                <a:latin typeface="MingLiU"/>
                <a:ea typeface="MingLiU"/>
              </a:rPr>
              <a:t>灵活性</a:t>
            </a:r>
          </a:p>
          <a:p>
            <a:pPr indent="457200">
              <a:spcAft>
                <a:spcPts val="280"/>
              </a:spcAft>
            </a:pPr>
            <a:r>
              <a:rPr lang="zh-TW" i="1" sz="1600">
                <a:solidFill>
                  <a:srgbClr val="191B0E"/>
                </a:solidFill>
                <a:latin typeface="Arial"/>
                <a:ea typeface="Arial"/>
              </a:rPr>
              <a:t>— </a:t>
            </a:r>
            <a:r>
              <a:rPr lang="zh-TW" i="1" sz="1600">
                <a:solidFill>
                  <a:srgbClr val="191B0E"/>
                </a:solidFill>
                <a:latin typeface="MingLiU"/>
                <a:ea typeface="MingLiU"/>
              </a:rPr>
              <a:t>舒适性</a:t>
            </a:r>
          </a:p>
          <a:p>
            <a:pPr indent="457200"/>
            <a:r>
              <a:rPr lang="zh-TW" i="1" sz="1600">
                <a:solidFill>
                  <a:srgbClr val="191B0E"/>
                </a:solidFill>
                <a:latin typeface="Arial"/>
                <a:ea typeface="Arial"/>
              </a:rPr>
              <a:t>—</a:t>
            </a:r>
            <a:r>
              <a:rPr lang="zh-TW" i="1" sz="1600">
                <a:solidFill>
                  <a:srgbClr val="191B0E"/>
                </a:solidFill>
                <a:latin typeface="MingLiU"/>
                <a:ea typeface="MingLiU"/>
              </a:rPr>
              <a:t>宽容性</a:t>
            </a:r>
          </a:p>
        </p:txBody>
      </p:sp>
    </p:spTree>
  </p:cSld>
  <p:clrMapOvr>
    <a:overrideClrMapping bg1="lt1" tx1="dk1" bg2="lt2" tx2="dk2" accent1="accent1" accent2="accent2" accent3="accent3" accent4="accent4" accent5="accent5" accent6="accent6" hlink="hlink" folHlink="folHlink"/>
  </p:clrMapOvr>
</p:sld>
</file>

<file path=ppt/slides/slide81.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pic>
        <p:nvPicPr>
          <p:cNvPr id="3" name=""/>
          <p:cNvPicPr>
            <a:picLocks noChangeAspect="1"/>
          </p:cNvPicPr>
          <p:nvPr/>
        </p:nvPicPr>
        <p:blipFill>
          <a:blip r:embed="rPictId1"/>
          <a:stretch>
            <a:fillRect/>
          </a:stretch>
        </p:blipFill>
        <p:spPr>
          <a:xfrm>
            <a:off x="2441448" y="4239768"/>
            <a:ext cx="6580632" cy="1124712"/>
          </a:xfrm>
          <a:prstGeom prst="rect">
            <a:avLst/>
          </a:prstGeom>
        </p:spPr>
      </p:pic>
      <p:sp>
        <p:nvSpPr>
          <p:cNvPr id="4" name=""/>
          <p:cNvSpPr/>
          <p:nvPr/>
        </p:nvSpPr>
        <p:spPr>
          <a:xfrm>
            <a:off x="1322832" y="1426464"/>
            <a:ext cx="5855208" cy="435864"/>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用户界面测试</a:t>
            </a:r>
            <a:r>
              <a:rPr lang="zh-TW" sz="3300">
                <a:solidFill>
                  <a:srgbClr val="191B0E"/>
                </a:solidFill>
                <a:latin typeface="Arial"/>
                <a:ea typeface="Arial"/>
              </a:rPr>
              <a:t>■</a:t>
            </a:r>
            <a:r>
              <a:rPr lang="zh-TW" sz="3200">
                <a:solidFill>
                  <a:srgbClr val="191B0E"/>
                </a:solidFill>
                <a:latin typeface="MingLiU"/>
                <a:ea typeface="MingLiU"/>
              </a:rPr>
              <a:t>符合标准和规范</a:t>
            </a:r>
          </a:p>
        </p:txBody>
      </p:sp>
      <p:sp>
        <p:nvSpPr>
          <p:cNvPr id="5" name=""/>
          <p:cNvSpPr/>
          <p:nvPr/>
        </p:nvSpPr>
        <p:spPr>
          <a:xfrm>
            <a:off x="1283208" y="1987296"/>
            <a:ext cx="8141208" cy="502920"/>
          </a:xfrm>
          <a:prstGeom prst="rect">
            <a:avLst/>
          </a:prstGeom>
          <a:solidFill>
            <a:srgbClr val="FFFFFF"/>
          </a:solidFill>
        </p:spPr>
        <p:txBody>
          <a:bodyPr lIns="0" tIns="0" rIns="0" bIns="0">
            <a:noAutofit/>
          </a:bodyPr>
          <a:p>
            <a:pPr marL="294200" indent="-330200">
              <a:lnSpc>
                <a:spcPts val="2016"/>
              </a:lnSpc>
            </a:pPr>
            <a:r>
              <a:rPr lang="en-US" sz="1600">
                <a:solidFill>
                  <a:srgbClr val="191B0E"/>
                </a:solidFill>
                <a:latin typeface="Arial"/>
              </a:rPr>
              <a:t>■ </a:t>
            </a:r>
            <a:r>
              <a:rPr lang="zh-TW" sz="1500">
                <a:solidFill>
                  <a:srgbClr val="191B0E"/>
                </a:solidFill>
                <a:latin typeface="MingLiU"/>
                <a:ea typeface="MingLiU"/>
              </a:rPr>
              <a:t>通常标准是已经确立的，多数用户已经熟悉并接受了这些标准和规范、或已经认 同了这些信息所代表的意义</a:t>
            </a:r>
          </a:p>
        </p:txBody>
      </p:sp>
      <p:sp>
        <p:nvSpPr>
          <p:cNvPr id="6" name=""/>
          <p:cNvSpPr/>
          <p:nvPr/>
        </p:nvSpPr>
        <p:spPr>
          <a:xfrm>
            <a:off x="1283208" y="2624328"/>
            <a:ext cx="8116824" cy="502920"/>
          </a:xfrm>
          <a:prstGeom prst="rect">
            <a:avLst/>
          </a:prstGeom>
          <a:solidFill>
            <a:srgbClr val="FFFFFF"/>
          </a:solidFill>
        </p:spPr>
        <p:txBody>
          <a:bodyPr lIns="0" tIns="0" rIns="0" bIns="0">
            <a:noAutofit/>
          </a:bodyPr>
          <a:p>
            <a:pPr marL="294200" indent="-330200">
              <a:lnSpc>
                <a:spcPts val="2064"/>
              </a:lnSpc>
            </a:pPr>
            <a:r>
              <a:rPr lang="en-US" sz="1600">
                <a:solidFill>
                  <a:srgbClr val="191B0E"/>
                </a:solidFill>
                <a:latin typeface="Arial"/>
              </a:rPr>
              <a:t>■ </a:t>
            </a:r>
            <a:r>
              <a:rPr lang="zh-TW" sz="1500">
                <a:solidFill>
                  <a:srgbClr val="191B0E"/>
                </a:solidFill>
                <a:latin typeface="MingLiU"/>
                <a:ea typeface="MingLiU"/>
              </a:rPr>
              <a:t>如果软件在某一个平台上运行，就需要把该平台的标准和规范作为产品规格说明 书的补充内容，在建立测试案例时和产品规格说明书一样作为依据</a:t>
            </a:r>
          </a:p>
        </p:txBody>
      </p:sp>
    </p:spTree>
  </p:cSld>
  <p:clrMapOvr>
    <a:overrideClrMapping bg1="lt1" tx1="dk1" bg2="lt2" tx2="dk2" accent1="accent1" accent2="accent2" accent3="accent3" accent4="accent4" accent5="accent5" accent6="accent6" hlink="hlink" folHlink="folHlink"/>
  </p:clrMapOvr>
</p:sld>
</file>

<file path=ppt/slides/slide82.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pic>
        <p:nvPicPr>
          <p:cNvPr id="3" name=""/>
          <p:cNvPicPr>
            <a:picLocks noChangeAspect="1"/>
          </p:cNvPicPr>
          <p:nvPr/>
        </p:nvPicPr>
        <p:blipFill>
          <a:blip r:embed="rPictId1"/>
          <a:stretch>
            <a:fillRect/>
          </a:stretch>
        </p:blipFill>
        <p:spPr>
          <a:xfrm>
            <a:off x="5980176" y="1755648"/>
            <a:ext cx="4297680" cy="2185416"/>
          </a:xfrm>
          <a:prstGeom prst="rect">
            <a:avLst/>
          </a:prstGeom>
        </p:spPr>
      </p:pic>
      <p:pic>
        <p:nvPicPr>
          <p:cNvPr id="4" name=""/>
          <p:cNvPicPr>
            <a:picLocks noChangeAspect="1"/>
          </p:cNvPicPr>
          <p:nvPr/>
        </p:nvPicPr>
        <p:blipFill>
          <a:blip r:embed="rPictId2"/>
          <a:stretch>
            <a:fillRect/>
          </a:stretch>
        </p:blipFill>
        <p:spPr>
          <a:xfrm>
            <a:off x="6044184" y="4282440"/>
            <a:ext cx="4346448" cy="2173224"/>
          </a:xfrm>
          <a:prstGeom prst="rect">
            <a:avLst/>
          </a:prstGeom>
        </p:spPr>
      </p:pic>
      <p:sp>
        <p:nvSpPr>
          <p:cNvPr id="5" name=""/>
          <p:cNvSpPr/>
          <p:nvPr/>
        </p:nvSpPr>
        <p:spPr>
          <a:xfrm>
            <a:off x="1283208" y="1432560"/>
            <a:ext cx="4123944" cy="1569720"/>
          </a:xfrm>
          <a:prstGeom prst="rect">
            <a:avLst/>
          </a:prstGeom>
          <a:solidFill>
            <a:srgbClr val="FFFFFF"/>
          </a:solidFill>
        </p:spPr>
        <p:txBody>
          <a:bodyPr lIns="0" tIns="0" rIns="0" bIns="0">
            <a:noAutofit/>
          </a:bodyPr>
          <a:p>
            <a:pPr indent="0">
              <a:spcAft>
                <a:spcPts val="280"/>
              </a:spcAft>
            </a:pPr>
            <a:r>
              <a:rPr lang="zh-TW" sz="3200">
                <a:solidFill>
                  <a:srgbClr val="191B0E"/>
                </a:solidFill>
                <a:latin typeface="MingLiU"/>
                <a:ea typeface="MingLiU"/>
              </a:rPr>
              <a:t>用户界面测试</a:t>
            </a:r>
            <a:r>
              <a:rPr lang="zh-TW" sz="3300">
                <a:solidFill>
                  <a:srgbClr val="191B0E"/>
                </a:solidFill>
                <a:latin typeface="Arial"/>
                <a:ea typeface="Arial"/>
              </a:rPr>
              <a:t>■</a:t>
            </a:r>
            <a:r>
              <a:rPr lang="zh-TW" sz="3200">
                <a:solidFill>
                  <a:srgbClr val="191B0E"/>
                </a:solidFill>
                <a:latin typeface="MingLiU"/>
                <a:ea typeface="MingLiU"/>
              </a:rPr>
              <a:t>一致性</a:t>
            </a:r>
          </a:p>
          <a:p>
            <a:pPr indent="0">
              <a:spcAft>
                <a:spcPts val="560"/>
              </a:spcAft>
            </a:pPr>
            <a:r>
              <a:rPr lang="en-US" sz="1600">
                <a:solidFill>
                  <a:srgbClr val="191B0E"/>
                </a:solidFill>
                <a:latin typeface="Arial"/>
              </a:rPr>
              <a:t>■</a:t>
            </a:r>
            <a:r>
              <a:rPr lang="zh-TW" sz="1500">
                <a:solidFill>
                  <a:srgbClr val="191B0E"/>
                </a:solidFill>
                <a:latin typeface="MingLiU"/>
                <a:ea typeface="MingLiU"/>
              </a:rPr>
              <a:t>与用户的现实世界的一致性</a:t>
            </a:r>
          </a:p>
          <a:p>
            <a:pPr indent="0">
              <a:spcAft>
                <a:spcPts val="560"/>
              </a:spcAft>
            </a:pPr>
            <a:r>
              <a:rPr lang="en-US" sz="1600">
                <a:solidFill>
                  <a:srgbClr val="191B0E"/>
                </a:solidFill>
                <a:latin typeface="Arial"/>
              </a:rPr>
              <a:t>■</a:t>
            </a:r>
            <a:r>
              <a:rPr lang="zh-TW" sz="1500">
                <a:solidFill>
                  <a:srgbClr val="191B0E"/>
                </a:solidFill>
                <a:latin typeface="MingLiU"/>
                <a:ea typeface="MingLiU"/>
              </a:rPr>
              <a:t>与用户常用或习惯的软件产品的一致性</a:t>
            </a:r>
          </a:p>
          <a:p>
            <a:pPr indent="0"/>
            <a:r>
              <a:rPr lang="en-US" sz="1600">
                <a:solidFill>
                  <a:srgbClr val="191B0E"/>
                </a:solidFill>
                <a:latin typeface="Arial"/>
              </a:rPr>
              <a:t>■</a:t>
            </a:r>
            <a:r>
              <a:rPr lang="zh-TW" sz="1500">
                <a:solidFill>
                  <a:srgbClr val="191B0E"/>
                </a:solidFill>
                <a:latin typeface="MingLiU"/>
                <a:ea typeface="MingLiU"/>
              </a:rPr>
              <a:t>不同用户界面之间的一致性</a:t>
            </a:r>
          </a:p>
        </p:txBody>
      </p:sp>
    </p:spTree>
  </p:cSld>
  <p:clrMapOvr>
    <a:overrideClrMapping bg1="lt1" tx1="dk1" bg2="lt2" tx2="dk2" accent1="accent1" accent2="accent2" accent3="accent3" accent4="accent4" accent5="accent5" accent6="accent6" hlink="hlink" folHlink="folHlink"/>
  </p:clrMapOvr>
</p:sld>
</file>

<file path=ppt/slides/slide83.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417320"/>
            <a:ext cx="6809232" cy="1203960"/>
          </a:xfrm>
          <a:prstGeom prst="rect">
            <a:avLst/>
          </a:prstGeom>
          <a:solidFill>
            <a:srgbClr val="FFFFFF"/>
          </a:solidFill>
        </p:spPr>
        <p:txBody>
          <a:bodyPr lIns="0" tIns="0" rIns="0" bIns="0">
            <a:noAutofit/>
          </a:bodyPr>
          <a:p>
            <a:pPr indent="0">
              <a:spcAft>
                <a:spcPts val="350"/>
              </a:spcAft>
            </a:pPr>
            <a:r>
              <a:rPr lang="zh-TW" sz="3200">
                <a:solidFill>
                  <a:srgbClr val="191B0E"/>
                </a:solidFill>
                <a:latin typeface="MingLiU"/>
                <a:ea typeface="MingLiU"/>
              </a:rPr>
              <a:t>用户界面测试</a:t>
            </a:r>
            <a:r>
              <a:rPr lang="zh-TW" sz="3300">
                <a:solidFill>
                  <a:srgbClr val="191B0E"/>
                </a:solidFill>
                <a:latin typeface="Arial"/>
                <a:ea typeface="Arial"/>
              </a:rPr>
              <a:t>■</a:t>
            </a:r>
            <a:r>
              <a:rPr lang="zh-TW" sz="3200">
                <a:solidFill>
                  <a:srgbClr val="191B0E"/>
                </a:solidFill>
                <a:latin typeface="MingLiU"/>
                <a:ea typeface="MingLiU"/>
              </a:rPr>
              <a:t>直观性</a:t>
            </a:r>
          </a:p>
          <a:p>
            <a:pPr indent="0">
              <a:spcAft>
                <a:spcPts val="560"/>
              </a:spcAft>
            </a:pPr>
            <a:r>
              <a:rPr lang="en-US" sz="1600">
                <a:solidFill>
                  <a:srgbClr val="191B0E"/>
                </a:solidFill>
                <a:latin typeface="Arial"/>
              </a:rPr>
              <a:t>■</a:t>
            </a:r>
            <a:r>
              <a:rPr lang="zh-TW" sz="1500">
                <a:solidFill>
                  <a:srgbClr val="191B0E"/>
                </a:solidFill>
                <a:latin typeface="MingLiU"/>
                <a:ea typeface="MingLiU"/>
              </a:rPr>
              <a:t>首先了解所需的功能或期待的响应应该明显，并在预期的地方出现</a:t>
            </a:r>
          </a:p>
          <a:p>
            <a:pPr indent="0"/>
            <a:r>
              <a:rPr lang="en-US" sz="1600">
                <a:solidFill>
                  <a:srgbClr val="191B0E"/>
                </a:solidFill>
                <a:latin typeface="Arial"/>
              </a:rPr>
              <a:t>■ </a:t>
            </a:r>
            <a:r>
              <a:rPr lang="zh-TW" sz="1500">
                <a:solidFill>
                  <a:srgbClr val="191B0E"/>
                </a:solidFill>
                <a:latin typeface="MingLiU"/>
                <a:ea typeface="MingLiU"/>
              </a:rPr>
              <a:t>其次要考虑用户界面的组织和布局是否合理</a:t>
            </a:r>
          </a:p>
        </p:txBody>
      </p:sp>
    </p:spTree>
  </p:cSld>
  <p:clrMapOvr>
    <a:overrideClrMapping bg1="lt1" tx1="dk1" bg2="lt2" tx2="dk2" accent1="accent1" accent2="accent2" accent3="accent3" accent4="accent4" accent5="accent5" accent6="accent6" hlink="hlink" folHlink="folHlink"/>
  </p:clrMapOvr>
</p:sld>
</file>

<file path=ppt/slides/slide84.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3328416" y="3118104"/>
            <a:ext cx="426720" cy="167640"/>
          </a:xfrm>
          <a:prstGeom prst="rect">
            <a:avLst/>
          </a:prstGeom>
        </p:spPr>
      </p:pic>
      <p:pic>
        <p:nvPicPr>
          <p:cNvPr id="3" name=""/>
          <p:cNvPicPr>
            <a:picLocks noChangeAspect="1"/>
          </p:cNvPicPr>
          <p:nvPr/>
        </p:nvPicPr>
        <p:blipFill>
          <a:blip r:embed="rPictId1"/>
          <a:stretch>
            <a:fillRect/>
          </a:stretch>
        </p:blipFill>
        <p:spPr>
          <a:xfrm>
            <a:off x="2752344" y="4062984"/>
            <a:ext cx="1673352" cy="1051560"/>
          </a:xfrm>
          <a:prstGeom prst="rect">
            <a:avLst/>
          </a:prstGeom>
        </p:spPr>
      </p:pic>
      <p:pic>
        <p:nvPicPr>
          <p:cNvPr id="4" name=""/>
          <p:cNvPicPr>
            <a:picLocks noChangeAspect="1"/>
          </p:cNvPicPr>
          <p:nvPr/>
        </p:nvPicPr>
        <p:blipFill>
          <a:blip r:embed="rPictId2"/>
          <a:stretch>
            <a:fillRect/>
          </a:stretch>
        </p:blipFill>
        <p:spPr>
          <a:xfrm>
            <a:off x="4629912" y="3096768"/>
            <a:ext cx="4361688" cy="2703576"/>
          </a:xfrm>
          <a:prstGeom prst="rect">
            <a:avLst/>
          </a:prstGeom>
        </p:spPr>
      </p:pic>
      <p:pic>
        <p:nvPicPr>
          <p:cNvPr id="5" name=""/>
          <p:cNvPicPr>
            <a:picLocks noChangeAspect="1"/>
          </p:cNvPicPr>
          <p:nvPr/>
        </p:nvPicPr>
        <p:blipFill>
          <a:blip r:embed="rPictId3"/>
          <a:stretch>
            <a:fillRect/>
          </a:stretch>
        </p:blipFill>
        <p:spPr>
          <a:xfrm>
            <a:off x="9012936" y="838200"/>
            <a:ext cx="1600200" cy="518160"/>
          </a:xfrm>
          <a:prstGeom prst="rect">
            <a:avLst/>
          </a:prstGeom>
        </p:spPr>
      </p:pic>
      <p:pic>
        <p:nvPicPr>
          <p:cNvPr id="6" name=""/>
          <p:cNvPicPr>
            <a:picLocks noChangeAspect="1"/>
          </p:cNvPicPr>
          <p:nvPr/>
        </p:nvPicPr>
        <p:blipFill>
          <a:blip r:embed="rPictId4"/>
          <a:stretch>
            <a:fillRect/>
          </a:stretch>
        </p:blipFill>
        <p:spPr>
          <a:xfrm>
            <a:off x="2825496" y="3739896"/>
            <a:ext cx="874776" cy="259080"/>
          </a:xfrm>
          <a:prstGeom prst="rect">
            <a:avLst/>
          </a:prstGeom>
        </p:spPr>
      </p:pic>
      <p:pic>
        <p:nvPicPr>
          <p:cNvPr id="7" name=""/>
          <p:cNvPicPr>
            <a:picLocks noChangeAspect="1"/>
          </p:cNvPicPr>
          <p:nvPr/>
        </p:nvPicPr>
        <p:blipFill>
          <a:blip r:embed="rPictId5"/>
          <a:stretch>
            <a:fillRect/>
          </a:stretch>
        </p:blipFill>
        <p:spPr>
          <a:xfrm>
            <a:off x="2435352" y="3736848"/>
            <a:ext cx="335280" cy="1426464"/>
          </a:xfrm>
          <a:prstGeom prst="rect">
            <a:avLst/>
          </a:prstGeom>
        </p:spPr>
      </p:pic>
      <p:sp>
        <p:nvSpPr>
          <p:cNvPr id="8" name=""/>
          <p:cNvSpPr/>
          <p:nvPr/>
        </p:nvSpPr>
        <p:spPr>
          <a:xfrm>
            <a:off x="4242816" y="3517392"/>
            <a:ext cx="103632" cy="106680"/>
          </a:xfrm>
          <a:prstGeom prst="rect">
            <a:avLst/>
          </a:prstGeom>
          <a:solidFill>
            <a:srgbClr val="FFFFFF"/>
          </a:solidFill>
        </p:spPr>
        <p:txBody>
          <a:bodyPr lIns="0" tIns="0" rIns="0" bIns="0" wrap="none">
            <a:noAutofit/>
          </a:bodyPr>
          <a:p>
            <a:pPr indent="0"/>
            <a:r>
              <a:rPr lang="en-US" sz="850">
                <a:latin typeface="Times New Roman"/>
              </a:rPr>
              <a:t>0.</a:t>
            </a:r>
          </a:p>
        </p:txBody>
      </p:sp>
      <p:sp>
        <p:nvSpPr>
          <p:cNvPr id="9" name=""/>
          <p:cNvSpPr/>
          <p:nvPr/>
        </p:nvSpPr>
        <p:spPr>
          <a:xfrm>
            <a:off x="2420112" y="3139440"/>
            <a:ext cx="481584" cy="128016"/>
          </a:xfrm>
          <a:prstGeom prst="rect">
            <a:avLst/>
          </a:prstGeom>
          <a:solidFill>
            <a:srgbClr val="263869"/>
          </a:solidFill>
        </p:spPr>
        <p:txBody>
          <a:bodyPr lIns="0" tIns="0" rIns="0" bIns="0" wrap="none">
            <a:noAutofit/>
          </a:bodyPr>
          <a:p>
            <a:pPr indent="0"/>
            <a:r>
              <a:rPr lang="zh-TW" sz="850">
                <a:solidFill>
                  <a:srgbClr val="ABE8E9"/>
                </a:solidFill>
                <a:latin typeface="MingLiU"/>
                <a:ea typeface="MingLiU"/>
              </a:rPr>
              <a:t>际</a:t>
            </a:r>
            <a:r>
              <a:rPr lang="zh-TW" sz="850">
                <a:solidFill>
                  <a:srgbClr val="FFFFFF"/>
                </a:solidFill>
                <a:latin typeface="MingLiU"/>
                <a:ea typeface="MingLiU"/>
              </a:rPr>
              <a:t>计覚器</a:t>
            </a:r>
          </a:p>
        </p:txBody>
      </p:sp>
      <p:sp>
        <p:nvSpPr>
          <p:cNvPr id="10" name=""/>
          <p:cNvSpPr/>
          <p:nvPr/>
        </p:nvSpPr>
        <p:spPr>
          <a:xfrm>
            <a:off x="2438400" y="3307080"/>
            <a:ext cx="1164336" cy="140208"/>
          </a:xfrm>
          <a:prstGeom prst="rect">
            <a:avLst/>
          </a:prstGeom>
          <a:solidFill>
            <a:srgbClr val="FFFFFF"/>
          </a:solidFill>
        </p:spPr>
        <p:txBody>
          <a:bodyPr lIns="0" tIns="0" rIns="0" bIns="0" wrap="none">
            <a:noAutofit/>
          </a:bodyPr>
          <a:p>
            <a:pPr indent="0"/>
            <a:r>
              <a:rPr lang="zh-TW" sz="700">
                <a:latin typeface="SimHei"/>
                <a:ea typeface="SimHei"/>
              </a:rPr>
              <a:t>编辑旧查看俄帮助</a:t>
            </a:r>
            <a:r>
              <a:rPr lang="en-US" sz="1300">
                <a:latin typeface="Times New Roman"/>
              </a:rPr>
              <a:t>(H)</a:t>
            </a:r>
          </a:p>
        </p:txBody>
      </p:sp>
      <p:sp>
        <p:nvSpPr>
          <p:cNvPr id="11" name=""/>
          <p:cNvSpPr/>
          <p:nvPr/>
        </p:nvSpPr>
        <p:spPr>
          <a:xfrm>
            <a:off x="4038600" y="3115056"/>
            <a:ext cx="445008" cy="170688"/>
          </a:xfrm>
          <a:prstGeom prst="rect">
            <a:avLst/>
          </a:prstGeom>
          <a:solidFill>
            <a:srgbClr val="FFFFFF"/>
          </a:solidFill>
        </p:spPr>
        <p:txBody>
          <a:bodyPr lIns="0" tIns="0" rIns="0" bIns="0" wrap="none">
            <a:noAutofit/>
          </a:bodyPr>
          <a:p>
            <a:pPr indent="0"/>
            <a:r>
              <a:rPr lang="en-US" u="sng" sz="1200">
                <a:solidFill>
                  <a:srgbClr val="5F5F5F"/>
                </a:solidFill>
                <a:latin typeface="Arial"/>
              </a:rPr>
              <a:t>-inixl</a:t>
            </a:r>
          </a:p>
        </p:txBody>
      </p:sp>
      <p:graphicFrame>
        <p:nvGraphicFramePr>
          <p:cNvPr id="12" name=""/>
          <p:cNvGraphicFramePr>
            <a:graphicFrameLocks noGrp="1"/>
          </p:cNvGraphicFramePr>
          <p:nvPr/>
        </p:nvGraphicFramePr>
        <p:xfrm>
          <a:off x="6992112" y="4203192"/>
          <a:ext cx="2125472" cy="1380744"/>
        </p:xfrm>
        <a:graphic>
          <a:graphicData uri="http://schemas.openxmlformats.org/drawingml/2006/table">
            <a:tbl>
              <a:tblPr/>
              <a:tblGrid>
                <a:gridCol w="344424"/>
                <a:gridCol w="320040"/>
                <a:gridCol w="316992"/>
                <a:gridCol w="310896"/>
                <a:gridCol w="326136"/>
                <a:gridCol w="298704"/>
                <a:gridCol w="208280"/>
              </a:tblGrid>
              <a:tr h="301752">
                <a:tc>
                  <a:txBody>
                    <a:bodyPr lIns="0" tIns="0" rIns="0" bIns="0">
                      <a:noAutofit/>
                    </a:bodyPr>
                    <a:p>
                      <a:endParaRPr sz="1500"/>
                    </a:p>
                  </a:txBody>
                  <a:tcPr marL="0" marR="0" marT="0" marB="0">
                    <a:solidFill>
                      <a:srgbClr val="DADAD0"/>
                    </a:solidFill>
                  </a:tcPr>
                </a:tc>
                <a:tc>
                  <a:txBody>
                    <a:bodyPr lIns="0" tIns="0" rIns="0" bIns="0">
                      <a:noAutofit/>
                    </a:bodyPr>
                    <a:p>
                      <a:pPr algn="ctr" indent="0"/>
                      <a:r>
                        <a:rPr lang="zh-TW" sz="850">
                          <a:solidFill>
                            <a:srgbClr val="35383F"/>
                          </a:solidFill>
                          <a:latin typeface="Times New Roman"/>
                          <a:ea typeface="Times New Roman"/>
                        </a:rPr>
                        <a:t>&amp;</a:t>
                      </a:r>
                    </a:p>
                  </a:txBody>
                  <a:tcPr marL="0" marR="0" marT="0" marB="0" anchor="b">
                    <a:solidFill>
                      <a:srgbClr val="DADAD0"/>
                    </a:solidFill>
                  </a:tcPr>
                </a:tc>
                <a:tc>
                  <a:txBody>
                    <a:bodyPr lIns="0" tIns="0" rIns="0" bIns="0">
                      <a:noAutofit/>
                    </a:bodyPr>
                    <a:p>
                      <a:endParaRPr sz="1500"/>
                    </a:p>
                  </a:txBody>
                  <a:tcPr marL="0" marR="0" marT="0" marB="0">
                    <a:solidFill>
                      <a:srgbClr val="DADAD0"/>
                    </a:solidFill>
                  </a:tcPr>
                </a:tc>
                <a:tc>
                  <a:txBody>
                    <a:bodyPr lIns="0" tIns="0" rIns="0" bIns="0">
                      <a:noAutofit/>
                    </a:bodyPr>
                    <a:p>
                      <a:pPr algn="ctr" indent="0"/>
                      <a:r>
                        <a:rPr lang="zh-TW" sz="850">
                          <a:solidFill>
                            <a:srgbClr val="8A3232"/>
                          </a:solidFill>
                          <a:latin typeface="Times New Roman"/>
                          <a:ea typeface="Times New Roman"/>
                        </a:rPr>
                        <a:t>/</a:t>
                      </a:r>
                    </a:p>
                  </a:txBody>
                  <a:tcPr marL="0" marR="0" marT="0" marB="0" anchor="b">
                    <a:solidFill>
                      <a:srgbClr val="DADAD0"/>
                    </a:solidFill>
                  </a:tcPr>
                </a:tc>
                <a:tc>
                  <a:txBody>
                    <a:bodyPr lIns="0" tIns="0" rIns="0" bIns="0">
                      <a:noAutofit/>
                    </a:bodyPr>
                    <a:p>
                      <a:pPr algn="ctr" indent="0"/>
                      <a:r>
                        <a:rPr lang="en-US" sz="850">
                          <a:solidFill>
                            <a:srgbClr val="8A3232"/>
                          </a:solidFill>
                          <a:latin typeface="Times New Roman"/>
                        </a:rPr>
                        <a:t>Mod</a:t>
                      </a:r>
                    </a:p>
                  </a:txBody>
                  <a:tcPr marL="0" marR="0" marT="0" marB="0" anchor="b">
                    <a:solidFill>
                      <a:srgbClr val="DADAD0"/>
                    </a:solidFill>
                  </a:tcPr>
                </a:tc>
                <a:tc>
                  <a:txBody>
                    <a:bodyPr lIns="0" tIns="0" rIns="0" bIns="0">
                      <a:noAutofit/>
                    </a:bodyPr>
                    <a:p>
                      <a:pPr algn="r" indent="0"/>
                      <a:r>
                        <a:rPr lang="en-US" sz="850">
                          <a:solidFill>
                            <a:srgbClr val="8A3232"/>
                          </a:solidFill>
                          <a:latin typeface="Times New Roman"/>
                        </a:rPr>
                        <a:t>And</a:t>
                      </a:r>
                    </a:p>
                  </a:txBody>
                  <a:tcPr marL="0" marR="0" marT="0" marB="0" anchor="b">
                    <a:solidFill>
                      <a:srgbClr val="DADAD0"/>
                    </a:solidFill>
                  </a:tcPr>
                </a:tc>
                <a:tc>
                  <a:txBody>
                    <a:bodyPr lIns="0" tIns="0" rIns="0" bIns="0">
                      <a:noAutofit/>
                    </a:bodyPr>
                    <a:p>
                      <a:endParaRPr sz="1500"/>
                    </a:p>
                  </a:txBody>
                  <a:tcPr marL="0" marR="0" marT="0" marB="0">
                    <a:solidFill>
                      <a:srgbClr val="DADAD0"/>
                    </a:solidFill>
                  </a:tcPr>
                </a:tc>
              </a:tr>
              <a:tr h="268224">
                <a:tc>
                  <a:txBody>
                    <a:bodyPr lIns="0" tIns="0" rIns="0" bIns="0">
                      <a:noAutofit/>
                    </a:bodyPr>
                    <a:p>
                      <a:pPr algn="r" marR="91000" indent="0"/>
                      <a:r>
                        <a:rPr lang="zh-TW" sz="850">
                          <a:solidFill>
                            <a:srgbClr val="35383F"/>
                          </a:solidFill>
                          <a:latin typeface="Times New Roman"/>
                          <a:ea typeface="Times New Roman"/>
                        </a:rPr>
                        <a:t>4</a:t>
                      </a:r>
                    </a:p>
                  </a:txBody>
                  <a:tcPr marL="0" marR="0" marT="0" marB="0" anchor="ctr">
                    <a:solidFill>
                      <a:srgbClr val="DADAD0"/>
                    </a:solidFill>
                  </a:tcPr>
                </a:tc>
                <a:tc>
                  <a:txBody>
                    <a:bodyPr lIns="0" tIns="0" rIns="0" bIns="0">
                      <a:noAutofit/>
                    </a:bodyPr>
                    <a:p>
                      <a:pPr algn="ctr" indent="0"/>
                      <a:r>
                        <a:rPr lang="zh-TW" baseline="30000" sz="850">
                          <a:solidFill>
                            <a:srgbClr val="35383F"/>
                          </a:solidFill>
                          <a:latin typeface="Times New Roman"/>
                          <a:ea typeface="Times New Roman"/>
                        </a:rPr>
                        <a:t>5</a:t>
                      </a:r>
                    </a:p>
                  </a:txBody>
                  <a:tcPr marL="0" marR="0" marT="0" marB="0" anchor="ctr">
                    <a:solidFill>
                      <a:srgbClr val="DADAD0"/>
                    </a:solidFill>
                  </a:tcPr>
                </a:tc>
                <a:tc>
                  <a:txBody>
                    <a:bodyPr lIns="0" tIns="0" rIns="0" bIns="0">
                      <a:noAutofit/>
                    </a:bodyPr>
                    <a:p>
                      <a:pPr algn="r" marR="91000" indent="0"/>
                      <a:r>
                        <a:rPr lang="zh-TW" sz="850">
                          <a:solidFill>
                            <a:srgbClr val="35383F"/>
                          </a:solidFill>
                          <a:latin typeface="Times New Roman"/>
                          <a:ea typeface="Times New Roman"/>
                        </a:rPr>
                        <a:t>6</a:t>
                      </a:r>
                    </a:p>
                  </a:txBody>
                  <a:tcPr marL="0" marR="0" marT="0" marB="0" anchor="ctr">
                    <a:solidFill>
                      <a:srgbClr val="DADAD0"/>
                    </a:solidFill>
                  </a:tcPr>
                </a:tc>
                <a:tc>
                  <a:txBody>
                    <a:bodyPr lIns="0" tIns="0" rIns="0" bIns="0">
                      <a:noAutofit/>
                    </a:bodyPr>
                    <a:p>
                      <a:pPr indent="114300"/>
                      <a:r>
                        <a:rPr lang="en-US" sz="850">
                          <a:solidFill>
                            <a:srgbClr val="8A3232"/>
                          </a:solidFill>
                          <a:latin typeface="Times New Roman"/>
                        </a:rPr>
                        <a:t>*</a:t>
                      </a:r>
                    </a:p>
                  </a:txBody>
                  <a:tcPr marL="0" marR="0" marT="0" marB="0" anchor="ctr">
                    <a:solidFill>
                      <a:srgbClr val="DADAD0"/>
                    </a:solidFill>
                  </a:tcPr>
                </a:tc>
                <a:tc>
                  <a:txBody>
                    <a:bodyPr lIns="0" tIns="0" rIns="0" bIns="0">
                      <a:noAutofit/>
                    </a:bodyPr>
                    <a:p>
                      <a:endParaRPr sz="1300"/>
                    </a:p>
                  </a:txBody>
                  <a:tcPr marL="0" marR="0" marT="0" marB="0">
                    <a:solidFill>
                      <a:srgbClr val="DADAD0"/>
                    </a:solidFill>
                  </a:tcPr>
                </a:tc>
                <a:tc>
                  <a:txBody>
                    <a:bodyPr lIns="0" tIns="0" rIns="0" bIns="0">
                      <a:noAutofit/>
                    </a:bodyPr>
                    <a:p>
                      <a:pPr indent="0"/>
                      <a:r>
                        <a:rPr lang="en-US" sz="850">
                          <a:solidFill>
                            <a:srgbClr val="8A3232"/>
                          </a:solidFill>
                          <a:latin typeface="Times New Roman"/>
                        </a:rPr>
                        <a:t>X or</a:t>
                      </a:r>
                    </a:p>
                  </a:txBody>
                  <a:tcPr marL="0" marR="0" marT="0" marB="0" anchor="ctr">
                    <a:solidFill>
                      <a:srgbClr val="DADAD0"/>
                    </a:solidFill>
                  </a:tcPr>
                </a:tc>
                <a:tc>
                  <a:txBody>
                    <a:bodyPr lIns="0" tIns="0" rIns="0" bIns="0">
                      <a:noAutofit/>
                    </a:bodyPr>
                    <a:p>
                      <a:endParaRPr sz="1300"/>
                    </a:p>
                  </a:txBody>
                  <a:tcPr marL="0" marR="0" marT="0" marB="0">
                    <a:solidFill>
                      <a:srgbClr val="DADAD0"/>
                    </a:solidFill>
                  </a:tcPr>
                </a:tc>
              </a:tr>
              <a:tr h="268224">
                <a:tc>
                  <a:txBody>
                    <a:bodyPr lIns="0" tIns="0" rIns="0" bIns="0">
                      <a:noAutofit/>
                    </a:bodyPr>
                    <a:p>
                      <a:pPr indent="139700"/>
                      <a:r>
                        <a:rPr lang="zh-TW" u="sng" baseline="30000" sz="850">
                          <a:solidFill>
                            <a:srgbClr val="35383F"/>
                          </a:solidFill>
                          <a:latin typeface="Times New Roman"/>
                          <a:ea typeface="Times New Roman"/>
                        </a:rPr>
                        <a:t>1</a:t>
                      </a:r>
                    </a:p>
                  </a:txBody>
                  <a:tcPr marL="0" marR="0" marT="0" marB="0" anchor="ctr">
                    <a:solidFill>
                      <a:srgbClr val="DADAD0"/>
                    </a:solidFill>
                  </a:tcPr>
                </a:tc>
                <a:tc>
                  <a:txBody>
                    <a:bodyPr lIns="0" tIns="0" rIns="0" bIns="0">
                      <a:noAutofit/>
                    </a:bodyPr>
                    <a:p>
                      <a:pPr indent="114300"/>
                      <a:r>
                        <a:rPr lang="zh-TW" sz="850">
                          <a:solidFill>
                            <a:srgbClr val="35383F"/>
                          </a:solidFill>
                          <a:latin typeface="Times New Roman"/>
                          <a:ea typeface="Times New Roman"/>
                        </a:rPr>
                        <a:t>2</a:t>
                      </a:r>
                    </a:p>
                  </a:txBody>
                  <a:tcPr marL="0" marR="0" marT="0" marB="0" anchor="ctr">
                    <a:solidFill>
                      <a:srgbClr val="DADAD0"/>
                    </a:solidFill>
                  </a:tcPr>
                </a:tc>
                <a:tc>
                  <a:txBody>
                    <a:bodyPr lIns="0" tIns="0" rIns="0" bIns="0">
                      <a:noAutofit/>
                    </a:bodyPr>
                    <a:p>
                      <a:pPr algn="r" marR="91000" indent="0"/>
                      <a:r>
                        <a:rPr lang="zh-TW" sz="850">
                          <a:solidFill>
                            <a:srgbClr val="191B0E"/>
                          </a:solidFill>
                          <a:latin typeface="Times New Roman"/>
                          <a:ea typeface="Times New Roman"/>
                        </a:rPr>
                        <a:t>3</a:t>
                      </a:r>
                    </a:p>
                  </a:txBody>
                  <a:tcPr marL="0" marR="0" marT="0" marB="0" anchor="ctr">
                    <a:solidFill>
                      <a:srgbClr val="DADAD0"/>
                    </a:solidFill>
                  </a:tcPr>
                </a:tc>
                <a:tc>
                  <a:txBody>
                    <a:bodyPr lIns="0" tIns="0" rIns="0" bIns="0">
                      <a:noAutofit/>
                    </a:bodyPr>
                    <a:p>
                      <a:endParaRPr sz="1300"/>
                    </a:p>
                  </a:txBody>
                  <a:tcPr marL="0" marR="0" marT="0" marB="0">
                    <a:solidFill>
                      <a:srgbClr val="DADAD0"/>
                    </a:solidFill>
                  </a:tcPr>
                </a:tc>
                <a:tc>
                  <a:txBody>
                    <a:bodyPr lIns="0" tIns="0" rIns="0" bIns="0">
                      <a:noAutofit/>
                    </a:bodyPr>
                    <a:p>
                      <a:pPr algn="ctr" indent="0"/>
                      <a:r>
                        <a:rPr lang="en-US" sz="850">
                          <a:solidFill>
                            <a:srgbClr val="8A3232"/>
                          </a:solidFill>
                          <a:latin typeface="Times New Roman"/>
                        </a:rPr>
                        <a:t>Lsh</a:t>
                      </a:r>
                    </a:p>
                  </a:txBody>
                  <a:tcPr marL="0" marR="0" marT="0" marB="0" anchor="ctr">
                    <a:solidFill>
                      <a:srgbClr val="DADAD0"/>
                    </a:solidFill>
                  </a:tcPr>
                </a:tc>
                <a:tc>
                  <a:txBody>
                    <a:bodyPr lIns="0" tIns="0" rIns="0" bIns="0">
                      <a:noAutofit/>
                    </a:bodyPr>
                    <a:p>
                      <a:pPr algn="r" indent="0"/>
                      <a:r>
                        <a:rPr lang="en-US" sz="850">
                          <a:solidFill>
                            <a:srgbClr val="8A3232"/>
                          </a:solidFill>
                          <a:latin typeface="Times New Roman"/>
                        </a:rPr>
                        <a:t>Not</a:t>
                      </a:r>
                    </a:p>
                  </a:txBody>
                  <a:tcPr marL="0" marR="0" marT="0" marB="0" anchor="ctr">
                    <a:solidFill>
                      <a:srgbClr val="DADAD0"/>
                    </a:solidFill>
                  </a:tcPr>
                </a:tc>
                <a:tc>
                  <a:txBody>
                    <a:bodyPr lIns="0" tIns="0" rIns="0" bIns="0">
                      <a:noAutofit/>
                    </a:bodyPr>
                    <a:p>
                      <a:endParaRPr sz="1300"/>
                    </a:p>
                  </a:txBody>
                  <a:tcPr marL="0" marR="0" marT="0" marB="0">
                    <a:solidFill>
                      <a:srgbClr val="DADAD0"/>
                    </a:solidFill>
                  </a:tcPr>
                </a:tc>
              </a:tr>
              <a:tr h="265176">
                <a:tc>
                  <a:txBody>
                    <a:bodyPr lIns="0" tIns="0" rIns="0" bIns="0">
                      <a:noAutofit/>
                    </a:bodyPr>
                    <a:p>
                      <a:endParaRPr sz="1300"/>
                    </a:p>
                  </a:txBody>
                  <a:tcPr marL="0" marR="0" marT="0" marB="0">
                    <a:solidFill>
                      <a:srgbClr val="DADAD0"/>
                    </a:solidFill>
                  </a:tcPr>
                </a:tc>
                <a:tc>
                  <a:txBody>
                    <a:bodyPr lIns="0" tIns="0" rIns="0" bIns="0">
                      <a:noAutofit/>
                    </a:bodyPr>
                    <a:p>
                      <a:pPr algn="ctr" indent="0"/>
                      <a:r>
                        <a:rPr lang="en-US" sz="850">
                          <a:solidFill>
                            <a:srgbClr val="35383F"/>
                          </a:solidFill>
                          <a:latin typeface="Times New Roman"/>
                        </a:rPr>
                        <a:t>+/-</a:t>
                      </a:r>
                    </a:p>
                  </a:txBody>
                  <a:tcPr marL="0" marR="0" marT="0" marB="0" anchor="ctr">
                    <a:solidFill>
                      <a:srgbClr val="DADAD0"/>
                    </a:solidFill>
                  </a:tcPr>
                </a:tc>
                <a:tc>
                  <a:txBody>
                    <a:bodyPr lIns="0" tIns="0" rIns="0" bIns="0">
                      <a:noAutofit/>
                    </a:bodyPr>
                    <a:p>
                      <a:endParaRPr sz="1300"/>
                    </a:p>
                  </a:txBody>
                  <a:tcPr marL="0" marR="0" marT="0" marB="0">
                    <a:solidFill>
                      <a:srgbClr val="DADAD0"/>
                    </a:solidFill>
                  </a:tcPr>
                </a:tc>
                <a:tc>
                  <a:txBody>
                    <a:bodyPr lIns="0" tIns="0" rIns="0" bIns="0">
                      <a:noAutofit/>
                    </a:bodyPr>
                    <a:p>
                      <a:pPr indent="114300"/>
                      <a:r>
                        <a:rPr lang="zh-TW" sz="850">
                          <a:solidFill>
                            <a:srgbClr val="8A3232"/>
                          </a:solidFill>
                          <a:latin typeface="Times New Roman"/>
                          <a:ea typeface="Times New Roman"/>
                        </a:rPr>
                        <a:t>+</a:t>
                      </a:r>
                    </a:p>
                  </a:txBody>
                  <a:tcPr marL="0" marR="0" marT="0" marB="0" anchor="ctr">
                    <a:solidFill>
                      <a:srgbClr val="DADAD0"/>
                    </a:solidFill>
                  </a:tcPr>
                </a:tc>
                <a:tc>
                  <a:txBody>
                    <a:bodyPr lIns="0" tIns="0" rIns="0" bIns="0">
                      <a:noAutofit/>
                    </a:bodyPr>
                    <a:p>
                      <a:endParaRPr sz="1300"/>
                    </a:p>
                  </a:txBody>
                  <a:tcPr marL="0" marR="0" marT="0" marB="0">
                    <a:solidFill>
                      <a:srgbClr val="DADAD0"/>
                    </a:solidFill>
                  </a:tcPr>
                </a:tc>
                <a:tc>
                  <a:txBody>
                    <a:bodyPr lIns="0" tIns="0" rIns="0" bIns="0">
                      <a:noAutofit/>
                    </a:bodyPr>
                    <a:p>
                      <a:pPr algn="r" indent="0"/>
                      <a:r>
                        <a:rPr lang="en-US" sz="850">
                          <a:solidFill>
                            <a:srgbClr val="8A3232"/>
                          </a:solidFill>
                          <a:latin typeface="Times New Roman"/>
                        </a:rPr>
                        <a:t>Int</a:t>
                      </a:r>
                    </a:p>
                  </a:txBody>
                  <a:tcPr marL="0" marR="0" marT="0" marB="0" anchor="ctr">
                    <a:solidFill>
                      <a:srgbClr val="DADAD0"/>
                    </a:solidFill>
                  </a:tcPr>
                </a:tc>
                <a:tc>
                  <a:txBody>
                    <a:bodyPr lIns="0" tIns="0" rIns="0" bIns="0">
                      <a:noAutofit/>
                    </a:bodyPr>
                    <a:p>
                      <a:endParaRPr sz="1300"/>
                    </a:p>
                  </a:txBody>
                  <a:tcPr marL="0" marR="0" marT="0" marB="0">
                    <a:solidFill>
                      <a:srgbClr val="DADAD0"/>
                    </a:solidFill>
                  </a:tcPr>
                </a:tc>
              </a:tr>
              <a:tr h="277368">
                <a:tc>
                  <a:txBody>
                    <a:bodyPr lIns="0" tIns="0" rIns="0" bIns="0">
                      <a:noAutofit/>
                    </a:bodyPr>
                    <a:p>
                      <a:pPr algn="r" indent="0"/>
                      <a:r>
                        <a:rPr lang="en-US" sz="850">
                          <a:solidFill>
                            <a:srgbClr val="5F5F5F"/>
                          </a:solidFill>
                          <a:latin typeface="Times New Roman"/>
                        </a:rPr>
                        <a:t>d</a:t>
                      </a:r>
                    </a:p>
                  </a:txBody>
                  <a:tcPr marL="0" marR="0" marT="0" marB="0">
                    <a:solidFill>
                      <a:srgbClr val="DADAD0"/>
                    </a:solidFill>
                  </a:tcPr>
                </a:tc>
                <a:tc>
                  <a:txBody>
                    <a:bodyPr lIns="0" tIns="0" rIns="0" bIns="0">
                      <a:noAutofit/>
                    </a:bodyPr>
                    <a:p>
                      <a:pPr algn="ctr" indent="0"/>
                      <a:r>
                        <a:rPr lang="en-US" baseline="30000" sz="850">
                          <a:solidFill>
                            <a:srgbClr val="848077"/>
                          </a:solidFill>
                          <a:latin typeface="Times New Roman"/>
                        </a:rPr>
                        <a:t>E</a:t>
                      </a:r>
                    </a:p>
                  </a:txBody>
                  <a:tcPr marL="0" marR="0" marT="0" marB="0" anchor="ctr">
                    <a:solidFill>
                      <a:srgbClr val="DADAD0"/>
                    </a:solidFill>
                  </a:tcPr>
                </a:tc>
                <a:tc>
                  <a:txBody>
                    <a:bodyPr lIns="0" tIns="0" rIns="0" bIns="0">
                      <a:noAutofit/>
                    </a:bodyPr>
                    <a:p>
                      <a:pPr algn="r" marR="91000" indent="0"/>
                      <a:r>
                        <a:rPr lang="en-US" sz="850">
                          <a:solidFill>
                            <a:srgbClr val="848077"/>
                          </a:solidFill>
                          <a:latin typeface="Times New Roman"/>
                        </a:rPr>
                        <a:t>c</a:t>
                      </a:r>
                    </a:p>
                  </a:txBody>
                  <a:tcPr marL="0" marR="0" marT="0" marB="0" anchor="ctr">
                    <a:solidFill>
                      <a:srgbClr val="DADAD0"/>
                    </a:solidFill>
                  </a:tcPr>
                </a:tc>
                <a:tc>
                  <a:txBody>
                    <a:bodyPr lIns="0" tIns="0" rIns="0" bIns="0">
                      <a:noAutofit/>
                    </a:bodyPr>
                    <a:p>
                      <a:pPr indent="114300"/>
                      <a:r>
                        <a:rPr lang="en-US" i="1" sz="900">
                          <a:solidFill>
                            <a:srgbClr val="848077"/>
                          </a:solidFill>
                          <a:latin typeface="Arial"/>
                        </a:rPr>
                        <a:t>D</a:t>
                      </a:r>
                    </a:p>
                  </a:txBody>
                  <a:tcPr marL="0" marR="0" marT="0" marB="0" anchor="ctr">
                    <a:solidFill>
                      <a:srgbClr val="DADAD0"/>
                    </a:solidFill>
                  </a:tcPr>
                </a:tc>
                <a:tc>
                  <a:txBody>
                    <a:bodyPr lIns="0" tIns="0" rIns="0" bIns="0">
                      <a:noAutofit/>
                    </a:bodyPr>
                    <a:p>
                      <a:endParaRPr sz="1400"/>
                    </a:p>
                  </a:txBody>
                  <a:tcPr marL="0" marR="0" marT="0" marB="0">
                    <a:solidFill>
                      <a:srgbClr val="DADAD0"/>
                    </a:solidFill>
                  </a:tcPr>
                </a:tc>
                <a:tc>
                  <a:txBody>
                    <a:bodyPr lIns="0" tIns="0" rIns="0" bIns="0">
                      <a:noAutofit/>
                    </a:bodyPr>
                    <a:p>
                      <a:pPr algn="ctr" indent="0"/>
                      <a:r>
                        <a:rPr lang="en-US" sz="850">
                          <a:solidFill>
                            <a:srgbClr val="848077"/>
                          </a:solidFill>
                          <a:latin typeface="Times New Roman"/>
                        </a:rPr>
                        <a:t>F</a:t>
                      </a:r>
                    </a:p>
                  </a:txBody>
                  <a:tcPr marL="0" marR="0" marT="0" marB="0" anchor="ctr">
                    <a:solidFill>
                      <a:srgbClr val="DADAD0"/>
                    </a:solidFill>
                  </a:tcPr>
                </a:tc>
                <a:tc>
                  <a:txBody>
                    <a:bodyPr lIns="0" tIns="0" rIns="0" bIns="0">
                      <a:noAutofit/>
                    </a:bodyPr>
                    <a:p>
                      <a:endParaRPr sz="1400"/>
                    </a:p>
                  </a:txBody>
                  <a:tcPr marL="0" marR="0" marT="0" marB="0">
                    <a:solidFill>
                      <a:srgbClr val="DADAD0"/>
                    </a:solidFill>
                  </a:tcPr>
                </a:tc>
              </a:tr>
            </a:tbl>
          </a:graphicData>
        </a:graphic>
      </p:graphicFrame>
      <p:graphicFrame>
        <p:nvGraphicFramePr>
          <p:cNvPr id="13" name=""/>
          <p:cNvGraphicFramePr>
            <a:graphicFrameLocks noGrp="1"/>
          </p:cNvGraphicFramePr>
          <p:nvPr/>
        </p:nvGraphicFramePr>
        <p:xfrm>
          <a:off x="5120640" y="4255008"/>
          <a:ext cx="929640" cy="1328928"/>
        </p:xfrm>
        <a:graphic>
          <a:graphicData uri="http://schemas.openxmlformats.org/drawingml/2006/table">
            <a:tbl>
              <a:tblPr/>
              <a:tblGrid>
                <a:gridCol w="301752"/>
                <a:gridCol w="313944"/>
                <a:gridCol w="313944"/>
              </a:tblGrid>
              <a:tr h="274320">
                <a:tc>
                  <a:txBody>
                    <a:bodyPr lIns="0" tIns="0" rIns="0" bIns="0">
                      <a:noAutofit/>
                    </a:bodyPr>
                    <a:p>
                      <a:pPr algn="ctr" indent="0"/>
                      <a:r>
                        <a:rPr lang="zh-TW" sz="700">
                          <a:solidFill>
                            <a:srgbClr val="954B8A"/>
                          </a:solidFill>
                          <a:latin typeface="Arial"/>
                          <a:ea typeface="Arial"/>
                        </a:rPr>
                        <a:t>-</a:t>
                      </a:r>
                    </a:p>
                  </a:txBody>
                  <a:tcPr marL="0" marR="0" marT="0" marB="0" anchor="ctr">
                    <a:solidFill>
                      <a:srgbClr val="DADAD0"/>
                    </a:solidFill>
                  </a:tcPr>
                </a:tc>
                <a:tc>
                  <a:txBody>
                    <a:bodyPr lIns="0" tIns="0" rIns="0" bIns="0">
                      <a:noAutofit/>
                    </a:bodyPr>
                    <a:p>
                      <a:pPr indent="139700"/>
                      <a:r>
                        <a:rPr lang="zh-TW" sz="700">
                          <a:solidFill>
                            <a:srgbClr val="954B8A"/>
                          </a:solidFill>
                          <a:latin typeface="Arial"/>
                          <a:ea typeface="Arial"/>
                        </a:rPr>
                        <a:t>(:</a:t>
                      </a:r>
                    </a:p>
                  </a:txBody>
                  <a:tcPr marL="0" marR="0" marT="0" marB="0" anchor="ctr">
                    <a:solidFill>
                      <a:srgbClr val="DADAD0"/>
                    </a:solidFill>
                  </a:tcPr>
                </a:tc>
                <a:tc>
                  <a:txBody>
                    <a:bodyPr lIns="0" tIns="0" rIns="0" bIns="0">
                      <a:noAutofit/>
                    </a:bodyPr>
                    <a:p>
                      <a:pPr indent="0"/>
                      <a:r>
                        <a:rPr lang="en-US" sz="700">
                          <a:solidFill>
                            <a:srgbClr val="954B8A"/>
                          </a:solidFill>
                          <a:latin typeface="Arial"/>
                        </a:rPr>
                        <a:t>J?</a:t>
                      </a:r>
                    </a:p>
                  </a:txBody>
                  <a:tcPr marL="0" marR="0" marT="0" marB="0" anchor="ctr">
                    <a:solidFill>
                      <a:srgbClr val="DADAD0"/>
                    </a:solidFill>
                  </a:tcPr>
                </a:tc>
              </a:tr>
              <a:tr h="268224">
                <a:tc>
                  <a:txBody>
                    <a:bodyPr lIns="0" tIns="0" rIns="0" bIns="0">
                      <a:noAutofit/>
                    </a:bodyPr>
                    <a:p>
                      <a:pPr indent="0"/>
                      <a:r>
                        <a:rPr lang="zh-TW" sz="700">
                          <a:solidFill>
                            <a:srgbClr val="954B8A"/>
                          </a:solidFill>
                          <a:latin typeface="MingLiU"/>
                          <a:ea typeface="MingLiU"/>
                        </a:rPr>
                        <a:t>血£</a:t>
                      </a:r>
                    </a:p>
                  </a:txBody>
                  <a:tcPr marL="0" marR="0" marT="0" marB="0" anchor="b">
                    <a:solidFill>
                      <a:srgbClr val="DADAD0"/>
                    </a:solidFill>
                  </a:tcPr>
                </a:tc>
                <a:tc>
                  <a:txBody>
                    <a:bodyPr lIns="0" tIns="0" rIns="0" bIns="0">
                      <a:noAutofit/>
                    </a:bodyPr>
                    <a:p>
                      <a:pPr indent="0"/>
                      <a:r>
                        <a:rPr lang="en-US" sz="850">
                          <a:solidFill>
                            <a:srgbClr val="954B8A"/>
                          </a:solidFill>
                          <a:latin typeface="Times New Roman"/>
                        </a:rPr>
                        <a:t>Exp</a:t>
                      </a:r>
                    </a:p>
                  </a:txBody>
                  <a:tcPr marL="0" marR="0" marT="0" marB="0" anchor="b">
                    <a:solidFill>
                      <a:srgbClr val="DADAD0"/>
                    </a:solidFill>
                  </a:tcPr>
                </a:tc>
                <a:tc>
                  <a:txBody>
                    <a:bodyPr lIns="0" tIns="0" rIns="0" bIns="0">
                      <a:noAutofit/>
                    </a:bodyPr>
                    <a:p>
                      <a:pPr algn="just" indent="0"/>
                      <a:r>
                        <a:rPr lang="en-US" sz="850">
                          <a:solidFill>
                            <a:srgbClr val="5F5F5F"/>
                          </a:solidFill>
                          <a:latin typeface="Times New Roman"/>
                        </a:rPr>
                        <a:t>L</a:t>
                      </a:r>
                    </a:p>
                  </a:txBody>
                  <a:tcPr marL="0" marR="0" marT="0" marB="0">
                    <a:solidFill>
                      <a:srgbClr val="DADAD0"/>
                    </a:solidFill>
                  </a:tcPr>
                </a:tc>
              </a:tr>
              <a:tr h="265176">
                <a:tc>
                  <a:txBody>
                    <a:bodyPr lIns="0" tIns="0" rIns="0" bIns="0">
                      <a:noAutofit/>
                    </a:bodyPr>
                    <a:p>
                      <a:pPr indent="0"/>
                      <a:r>
                        <a:rPr lang="en-US" sz="850">
                          <a:solidFill>
                            <a:srgbClr val="954B8A"/>
                          </a:solidFill>
                          <a:latin typeface="Times New Roman"/>
                        </a:rPr>
                        <a:t>sin</a:t>
                      </a:r>
                    </a:p>
                  </a:txBody>
                  <a:tcPr marL="0" marR="0" marT="0" marB="0" anchor="ctr">
                    <a:solidFill>
                      <a:srgbClr val="DADAD0"/>
                    </a:solidFill>
                  </a:tcPr>
                </a:tc>
                <a:tc>
                  <a:txBody>
                    <a:bodyPr lIns="0" tIns="0" rIns="0" bIns="0">
                      <a:noAutofit/>
                    </a:bodyPr>
                    <a:p>
                      <a:pPr indent="0"/>
                      <a:r>
                        <a:rPr lang="zh-TW" sz="700">
                          <a:solidFill>
                            <a:srgbClr val="954B8A"/>
                          </a:solidFill>
                          <a:latin typeface="MingLiU"/>
                          <a:ea typeface="MingLiU"/>
                        </a:rPr>
                        <a:t>宀</a:t>
                      </a:r>
                    </a:p>
                  </a:txBody>
                  <a:tcPr marL="0" marR="0" marT="0" marB="0" anchor="ctr">
                    <a:solidFill>
                      <a:srgbClr val="DADAD0"/>
                    </a:solidFill>
                  </a:tcPr>
                </a:tc>
                <a:tc>
                  <a:txBody>
                    <a:bodyPr lIns="0" tIns="0" rIns="0" bIns="0">
                      <a:noAutofit/>
                    </a:bodyPr>
                    <a:p>
                      <a:pPr algn="r" indent="0"/>
                      <a:r>
                        <a:rPr lang="en-US" sz="850">
                          <a:solidFill>
                            <a:srgbClr val="954B8A"/>
                          </a:solidFill>
                          <a:latin typeface="Times New Roman"/>
                        </a:rPr>
                        <a:t>log</a:t>
                      </a:r>
                    </a:p>
                  </a:txBody>
                  <a:tcPr marL="0" marR="0" marT="0" marB="0" anchor="ctr">
                    <a:solidFill>
                      <a:srgbClr val="DADAD0"/>
                    </a:solidFill>
                  </a:tcPr>
                </a:tc>
              </a:tr>
              <a:tr h="268224">
                <a:tc>
                  <a:txBody>
                    <a:bodyPr lIns="0" tIns="0" rIns="0" bIns="0">
                      <a:noAutofit/>
                    </a:bodyPr>
                    <a:p>
                      <a:pPr indent="0"/>
                      <a:r>
                        <a:rPr lang="en-US" sz="850">
                          <a:solidFill>
                            <a:srgbClr val="954B8A"/>
                          </a:solidFill>
                          <a:latin typeface="Times New Roman"/>
                        </a:rPr>
                        <a:t>cos</a:t>
                      </a:r>
                    </a:p>
                  </a:txBody>
                  <a:tcPr marL="0" marR="0" marT="0" marB="0" anchor="ctr">
                    <a:solidFill>
                      <a:srgbClr val="DADAD0"/>
                    </a:solidFill>
                  </a:tcPr>
                </a:tc>
                <a:tc>
                  <a:txBody>
                    <a:bodyPr lIns="0" tIns="0" rIns="0" bIns="0">
                      <a:noAutofit/>
                    </a:bodyPr>
                    <a:p>
                      <a:pPr indent="0"/>
                      <a:r>
                        <a:rPr lang="zh-TW" sz="700">
                          <a:solidFill>
                            <a:srgbClr val="954B8A"/>
                          </a:solidFill>
                          <a:latin typeface="MingLiU"/>
                          <a:ea typeface="MingLiU"/>
                        </a:rPr>
                        <a:t>妒</a:t>
                      </a:r>
                      <a:r>
                        <a:rPr lang="en-US" sz="850">
                          <a:solidFill>
                            <a:srgbClr val="954B8A"/>
                          </a:solidFill>
                          <a:latin typeface="Times New Roman"/>
                        </a:rPr>
                        <a:t>3</a:t>
                      </a:r>
                    </a:p>
                  </a:txBody>
                  <a:tcPr marL="0" marR="0" marT="0" marB="0" anchor="ctr">
                    <a:solidFill>
                      <a:srgbClr val="DADAD0"/>
                    </a:solidFill>
                  </a:tcPr>
                </a:tc>
                <a:tc>
                  <a:txBody>
                    <a:bodyPr lIns="0" tIns="0" rIns="0" bIns="0">
                      <a:noAutofit/>
                    </a:bodyPr>
                    <a:p>
                      <a:pPr indent="0"/>
                      <a:r>
                        <a:rPr lang="en-US" baseline="-25000" sz="850">
                          <a:solidFill>
                            <a:srgbClr val="954B8A"/>
                          </a:solidFill>
                          <a:latin typeface="Times New Roman"/>
                        </a:rPr>
                        <a:t>n!</a:t>
                      </a:r>
                      <a:r>
                        <a:rPr lang="en-US" sz="850">
                          <a:solidFill>
                            <a:srgbClr val="954B8A"/>
                          </a:solidFill>
                          <a:latin typeface="Times New Roman"/>
                        </a:rPr>
                        <a:t>.</a:t>
                      </a:r>
                    </a:p>
                  </a:txBody>
                  <a:tcPr marL="0" marR="0" marT="0" marB="0" anchor="ctr">
                    <a:solidFill>
                      <a:srgbClr val="DADAD0"/>
                    </a:solidFill>
                  </a:tcPr>
                </a:tc>
              </a:tr>
              <a:tr h="252984">
                <a:tc>
                  <a:txBody>
                    <a:bodyPr lIns="0" tIns="0" rIns="0" bIns="0">
                      <a:noAutofit/>
                    </a:bodyPr>
                    <a:p>
                      <a:pPr algn="ctr" indent="0"/>
                      <a:r>
                        <a:rPr lang="zh-TW" sz="700">
                          <a:solidFill>
                            <a:srgbClr val="954B8A"/>
                          </a:solidFill>
                          <a:latin typeface="MingLiU"/>
                          <a:ea typeface="MingLiU"/>
                        </a:rPr>
                        <a:t>淄</a:t>
                      </a:r>
                    </a:p>
                  </a:txBody>
                  <a:tcPr marL="0" marR="0" marT="0" marB="0" anchor="ctr">
                    <a:solidFill>
                      <a:srgbClr val="DADAD0"/>
                    </a:solidFill>
                  </a:tcPr>
                </a:tc>
                <a:tc>
                  <a:txBody>
                    <a:bodyPr lIns="0" tIns="0" rIns="0" bIns="0">
                      <a:noAutofit/>
                    </a:bodyPr>
                    <a:p>
                      <a:pPr indent="0"/>
                      <a:r>
                        <a:rPr lang="zh-TW" sz="700">
                          <a:solidFill>
                            <a:srgbClr val="954B8A"/>
                          </a:solidFill>
                          <a:latin typeface="MingLiU"/>
                          <a:ea typeface="MingLiU"/>
                        </a:rPr>
                        <a:t>妒</a:t>
                      </a:r>
                      <a:r>
                        <a:rPr lang="en-US" sz="850">
                          <a:solidFill>
                            <a:srgbClr val="954B8A"/>
                          </a:solidFill>
                          <a:latin typeface="Times New Roman"/>
                        </a:rPr>
                        <a:t>2</a:t>
                      </a:r>
                    </a:p>
                  </a:txBody>
                  <a:tcPr marL="0" marR="0" marT="0" marB="0" anchor="ctr">
                    <a:solidFill>
                      <a:srgbClr val="DADAD0"/>
                    </a:solidFill>
                  </a:tcPr>
                </a:tc>
                <a:tc>
                  <a:txBody>
                    <a:bodyPr lIns="0" tIns="0" rIns="0" bIns="0">
                      <a:noAutofit/>
                    </a:bodyPr>
                    <a:p>
                      <a:endParaRPr sz="1200"/>
                    </a:p>
                  </a:txBody>
                  <a:tcPr marL="0" marR="0" marT="0" marB="0">
                    <a:solidFill>
                      <a:srgbClr val="DADAD0"/>
                    </a:solidFill>
                  </a:tcPr>
                </a:tc>
              </a:tr>
            </a:tbl>
          </a:graphicData>
        </a:graphic>
      </p:graphicFrame>
      <p:sp>
        <p:nvSpPr>
          <p:cNvPr id="14" name=""/>
          <p:cNvSpPr/>
          <p:nvPr/>
        </p:nvSpPr>
        <p:spPr>
          <a:xfrm>
            <a:off x="1322832" y="1432560"/>
            <a:ext cx="4078224" cy="429768"/>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用户界面测试</a:t>
            </a:r>
            <a:r>
              <a:rPr lang="zh-TW" sz="3300">
                <a:solidFill>
                  <a:srgbClr val="191B0E"/>
                </a:solidFill>
                <a:latin typeface="Arial"/>
                <a:ea typeface="Arial"/>
              </a:rPr>
              <a:t>■</a:t>
            </a:r>
            <a:r>
              <a:rPr lang="zh-TW" sz="3200">
                <a:solidFill>
                  <a:srgbClr val="191B0E"/>
                </a:solidFill>
                <a:latin typeface="MingLiU"/>
                <a:ea typeface="MingLiU"/>
              </a:rPr>
              <a:t>灵活性</a:t>
            </a:r>
          </a:p>
        </p:txBody>
      </p:sp>
      <p:sp>
        <p:nvSpPr>
          <p:cNvPr id="15" name=""/>
          <p:cNvSpPr/>
          <p:nvPr/>
        </p:nvSpPr>
        <p:spPr>
          <a:xfrm>
            <a:off x="1283208" y="1990344"/>
            <a:ext cx="8110728" cy="496824"/>
          </a:xfrm>
          <a:prstGeom prst="rect">
            <a:avLst/>
          </a:prstGeom>
          <a:solidFill>
            <a:srgbClr val="FFFFFF"/>
          </a:solidFill>
        </p:spPr>
        <p:txBody>
          <a:bodyPr lIns="0" tIns="0" rIns="0" bIns="0">
            <a:noAutofit/>
          </a:bodyPr>
          <a:p>
            <a:pPr marL="294200" indent="-330200">
              <a:lnSpc>
                <a:spcPts val="1968"/>
              </a:lnSpc>
            </a:pPr>
            <a:r>
              <a:rPr lang="en-US" sz="1600">
                <a:solidFill>
                  <a:srgbClr val="191B0E"/>
                </a:solidFill>
                <a:latin typeface="Arial"/>
              </a:rPr>
              <a:t>■ </a:t>
            </a:r>
            <a:r>
              <a:rPr lang="zh-TW" sz="1500">
                <a:solidFill>
                  <a:srgbClr val="191B0E"/>
                </a:solidFill>
                <a:latin typeface="MingLiU"/>
                <a:ea typeface="MingLiU"/>
              </a:rPr>
              <a:t>不同用户所使用的功能和数据存在差异，这种差异应反映到界面，即要为不同用 户提供合适的个性化界面或选择的灵活性</a:t>
            </a:r>
          </a:p>
        </p:txBody>
      </p:sp>
    </p:spTree>
  </p:cSld>
  <p:clrMapOvr>
    <a:overrideClrMapping bg1="lt1" tx1="dk1" bg2="lt2" tx2="dk2" accent1="accent1" accent2="accent2" accent3="accent3" accent4="accent4" accent5="accent5" accent6="accent6" hlink="hlink" folHlink="folHlink"/>
  </p:clrMapOvr>
</p:sld>
</file>

<file path=ppt/slides/slide85.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432560"/>
            <a:ext cx="7077456" cy="3218688"/>
          </a:xfrm>
          <a:prstGeom prst="rect">
            <a:avLst/>
          </a:prstGeom>
          <a:solidFill>
            <a:srgbClr val="FFFFFF"/>
          </a:solidFill>
        </p:spPr>
        <p:txBody>
          <a:bodyPr lIns="0" tIns="0" rIns="0" bIns="0">
            <a:noAutofit/>
          </a:bodyPr>
          <a:p>
            <a:pPr indent="0">
              <a:spcAft>
                <a:spcPts val="280"/>
              </a:spcAft>
            </a:pPr>
            <a:r>
              <a:rPr lang="zh-TW" sz="3200">
                <a:solidFill>
                  <a:srgbClr val="191B0E"/>
                </a:solidFill>
                <a:latin typeface="MingLiU"/>
                <a:ea typeface="MingLiU"/>
              </a:rPr>
              <a:t>用户界面测试</a:t>
            </a:r>
          </a:p>
          <a:p>
            <a:pPr indent="0">
              <a:spcAft>
                <a:spcPts val="280"/>
              </a:spcAft>
            </a:pPr>
            <a:r>
              <a:rPr lang="en-US" sz="1600">
                <a:solidFill>
                  <a:srgbClr val="191B0E"/>
                </a:solidFill>
                <a:latin typeface="Arial"/>
              </a:rPr>
              <a:t>■ </a:t>
            </a:r>
            <a:r>
              <a:rPr lang="zh-TW" sz="1500">
                <a:solidFill>
                  <a:srgbClr val="191B0E"/>
                </a:solidFill>
                <a:latin typeface="MingLiU"/>
                <a:ea typeface="MingLiU"/>
              </a:rPr>
              <a:t>舒适性</a:t>
            </a:r>
          </a:p>
          <a:p>
            <a:pPr indent="457200">
              <a:spcAft>
                <a:spcPts val="280"/>
              </a:spcAft>
            </a:pPr>
            <a:r>
              <a:rPr lang="zh-TW" sz="1600">
                <a:solidFill>
                  <a:srgbClr val="191B0E"/>
                </a:solidFill>
                <a:latin typeface="Arial"/>
                <a:ea typeface="Arial"/>
              </a:rPr>
              <a:t>-</a:t>
            </a:r>
            <a:r>
              <a:rPr lang="zh-TW" i="1" sz="1600">
                <a:solidFill>
                  <a:srgbClr val="191B0E"/>
                </a:solidFill>
                <a:latin typeface="MingLiU"/>
                <a:ea typeface="MingLiU"/>
              </a:rPr>
              <a:t>尽可能降低用户操作的复杂性,尽貴减少结构层次及用户操作量</a:t>
            </a:r>
          </a:p>
          <a:p>
            <a:pPr indent="457200">
              <a:spcAft>
                <a:spcPts val="280"/>
              </a:spcAft>
            </a:pPr>
            <a:r>
              <a:rPr lang="zh-TW" i="1" sz="1600">
                <a:solidFill>
                  <a:srgbClr val="191B0E"/>
                </a:solidFill>
                <a:latin typeface="Arial"/>
                <a:ea typeface="Arial"/>
              </a:rPr>
              <a:t>-</a:t>
            </a:r>
            <a:r>
              <a:rPr lang="zh-TW" i="1" sz="1600">
                <a:solidFill>
                  <a:srgbClr val="191B0E"/>
                </a:solidFill>
                <a:latin typeface="MingLiU"/>
                <a:ea typeface="MingLiU"/>
              </a:rPr>
              <a:t>用户界面的外观、风格与用户的工作性质和环境协调</a:t>
            </a:r>
          </a:p>
          <a:p>
            <a:pPr indent="457200">
              <a:spcAft>
                <a:spcPts val="560"/>
              </a:spcAft>
            </a:pPr>
            <a:r>
              <a:rPr lang="zh-TW" i="1" sz="1600">
                <a:solidFill>
                  <a:srgbClr val="191B0E"/>
                </a:solidFill>
                <a:latin typeface="Arial"/>
                <a:ea typeface="Arial"/>
              </a:rPr>
              <a:t>- </a:t>
            </a:r>
            <a:r>
              <a:rPr lang="zh-TW" i="1" sz="1600">
                <a:solidFill>
                  <a:srgbClr val="191B0E"/>
                </a:solidFill>
                <a:latin typeface="MingLiU"/>
                <a:ea typeface="MingLiU"/>
              </a:rPr>
              <a:t>错误处理</a:t>
            </a:r>
          </a:p>
          <a:p>
            <a:pPr indent="0">
              <a:spcAft>
                <a:spcPts val="280"/>
              </a:spcAft>
            </a:pPr>
            <a:r>
              <a:rPr lang="en-US" i="1" sz="1600">
                <a:solidFill>
                  <a:srgbClr val="191B0E"/>
                </a:solidFill>
                <a:latin typeface="Arial"/>
              </a:rPr>
              <a:t>■</a:t>
            </a:r>
            <a:r>
              <a:rPr lang="en-US" sz="1500">
                <a:solidFill>
                  <a:srgbClr val="191B0E"/>
                </a:solidFill>
                <a:latin typeface="MingLiU"/>
              </a:rPr>
              <a:t> </a:t>
            </a:r>
            <a:r>
              <a:rPr lang="zh-TW" sz="1500">
                <a:solidFill>
                  <a:srgbClr val="191B0E"/>
                </a:solidFill>
                <a:latin typeface="MingLiU"/>
                <a:ea typeface="MingLiU"/>
              </a:rPr>
              <a:t>正确性</a:t>
            </a:r>
          </a:p>
          <a:p>
            <a:pPr indent="457200">
              <a:spcAft>
                <a:spcPts val="560"/>
              </a:spcAft>
            </a:pPr>
            <a:r>
              <a:rPr lang="zh-TW" sz="1600">
                <a:solidFill>
                  <a:srgbClr val="191B0E"/>
                </a:solidFill>
                <a:latin typeface="Arial"/>
                <a:ea typeface="Arial"/>
              </a:rPr>
              <a:t>- </a:t>
            </a:r>
            <a:r>
              <a:rPr lang="zh-TW" i="1" sz="1600">
                <a:solidFill>
                  <a:srgbClr val="191B0E"/>
                </a:solidFill>
                <a:latin typeface="MingLiU"/>
                <a:ea typeface="MingLiU"/>
              </a:rPr>
              <a:t>测试是否做了该做的事</a:t>
            </a:r>
          </a:p>
          <a:p>
            <a:pPr indent="0">
              <a:spcAft>
                <a:spcPts val="280"/>
              </a:spcAft>
            </a:pPr>
            <a:r>
              <a:rPr lang="en-US" i="1" sz="1600">
                <a:solidFill>
                  <a:srgbClr val="191B0E"/>
                </a:solidFill>
                <a:latin typeface="Arial"/>
              </a:rPr>
              <a:t>■</a:t>
            </a:r>
            <a:r>
              <a:rPr lang="zh-TW" sz="1500">
                <a:solidFill>
                  <a:srgbClr val="191B0E"/>
                </a:solidFill>
                <a:latin typeface="MingLiU"/>
                <a:ea typeface="MingLiU"/>
              </a:rPr>
              <a:t>宽容性</a:t>
            </a:r>
          </a:p>
          <a:p>
            <a:pPr indent="457200"/>
            <a:r>
              <a:rPr lang="zh-TW" sz="1600">
                <a:solidFill>
                  <a:srgbClr val="191B0E"/>
                </a:solidFill>
                <a:latin typeface="Arial"/>
                <a:ea typeface="Arial"/>
              </a:rPr>
              <a:t>-</a:t>
            </a:r>
            <a:r>
              <a:rPr lang="zh-TW" i="1" sz="1600">
                <a:solidFill>
                  <a:srgbClr val="191B0E"/>
                </a:solidFill>
                <a:latin typeface="MingLiU"/>
                <a:ea typeface="MingLiU"/>
              </a:rPr>
              <a:t>用户错误操作的宽容</a:t>
            </a:r>
          </a:p>
        </p:txBody>
      </p:sp>
    </p:spTree>
  </p:cSld>
  <p:clrMapOvr>
    <a:overrideClrMapping bg1="lt1" tx1="dk1" bg2="lt2" tx2="dk2" accent1="accent1" accent2="accent2" accent3="accent3" accent4="accent4" accent5="accent5" accent6="accent6" hlink="hlink" folHlink="folHlink"/>
  </p:clrMapOvr>
</p:sld>
</file>

<file path=ppt/slides/slide86.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98448" y="1426464"/>
            <a:ext cx="1770888" cy="417576"/>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性能测试</a:t>
            </a:r>
          </a:p>
        </p:txBody>
      </p:sp>
      <p:sp>
        <p:nvSpPr>
          <p:cNvPr id="4" name=""/>
          <p:cNvSpPr/>
          <p:nvPr/>
        </p:nvSpPr>
        <p:spPr>
          <a:xfrm>
            <a:off x="1283208" y="1990344"/>
            <a:ext cx="8141208" cy="2651760"/>
          </a:xfrm>
          <a:prstGeom prst="rect">
            <a:avLst/>
          </a:prstGeom>
          <a:solidFill>
            <a:srgbClr val="FFFFFF"/>
          </a:solidFill>
        </p:spPr>
        <p:txBody>
          <a:bodyPr lIns="0" tIns="0" rIns="0" bIns="0">
            <a:noAutofit/>
          </a:bodyPr>
          <a:p>
            <a:pPr algn="just" marL="294200" indent="-330200">
              <a:lnSpc>
                <a:spcPts val="1992"/>
              </a:lnSpc>
              <a:spcAft>
                <a:spcPts val="560"/>
              </a:spcAft>
            </a:pPr>
            <a:r>
              <a:rPr lang="en-US" sz="1600">
                <a:solidFill>
                  <a:srgbClr val="191B0E"/>
                </a:solidFill>
                <a:latin typeface="Arial"/>
              </a:rPr>
              <a:t>■ </a:t>
            </a:r>
            <a:r>
              <a:rPr lang="zh-TW" sz="1500">
                <a:solidFill>
                  <a:srgbClr val="191B0E"/>
                </a:solidFill>
                <a:latin typeface="MingLiU"/>
                <a:ea typeface="MingLiU"/>
              </a:rPr>
              <a:t>性能测试用来测试软件在系统集成中的运行性能，特别是针对实时系统和嵌入式 系统，仅提供符合功能需求但不符合性能需求的软件是不能被接受的。</a:t>
            </a:r>
          </a:p>
          <a:p>
            <a:pPr algn="just" marL="294200" indent="-330200">
              <a:lnSpc>
                <a:spcPts val="2112"/>
              </a:lnSpc>
              <a:spcAft>
                <a:spcPts val="560"/>
              </a:spcAft>
            </a:pPr>
            <a:r>
              <a:rPr lang="en-US" sz="1600">
                <a:solidFill>
                  <a:srgbClr val="191B0E"/>
                </a:solidFill>
                <a:latin typeface="Arial"/>
              </a:rPr>
              <a:t>■</a:t>
            </a:r>
            <a:r>
              <a:rPr lang="zh-TW" sz="1500">
                <a:solidFill>
                  <a:srgbClr val="191B0E"/>
                </a:solidFill>
                <a:latin typeface="MingLiU"/>
                <a:ea typeface="MingLiU"/>
              </a:rPr>
              <a:t>性能测试可以在测试过程的任意阶段进行，但只有当整个系统的所有成分都集成 在一起后，才能检查一个系统的真正性能。</a:t>
            </a:r>
          </a:p>
          <a:p>
            <a:pPr algn="just" marL="294200" indent="-330200">
              <a:lnSpc>
                <a:spcPts val="2028"/>
              </a:lnSpc>
              <a:spcAft>
                <a:spcPts val="560"/>
              </a:spcAft>
            </a:pPr>
            <a:r>
              <a:rPr lang="en-US" sz="1600">
                <a:solidFill>
                  <a:srgbClr val="191B0E"/>
                </a:solidFill>
                <a:latin typeface="Arial"/>
              </a:rPr>
              <a:t>■</a:t>
            </a:r>
            <a:r>
              <a:rPr lang="zh-TW" sz="1500">
                <a:solidFill>
                  <a:srgbClr val="191B0E"/>
                </a:solidFill>
                <a:latin typeface="MingLiU"/>
                <a:ea typeface="MingLiU"/>
              </a:rPr>
              <a:t>性能测试常常和强度（压力）测试结合起来进行，而且常常需要硬件和软件测试 设备，这就是说，常常有必要在一种苛刻的环境中衡量资源的使用（比如，处理 器周期）</a:t>
            </a:r>
          </a:p>
          <a:p>
            <a:pPr algn="just" marL="294200" indent="-330200">
              <a:lnSpc>
                <a:spcPts val="2088"/>
              </a:lnSpc>
            </a:pPr>
            <a:r>
              <a:rPr lang="en-US" sz="1600">
                <a:solidFill>
                  <a:srgbClr val="191B0E"/>
                </a:solidFill>
                <a:latin typeface="Arial"/>
              </a:rPr>
              <a:t>■ </a:t>
            </a:r>
            <a:r>
              <a:rPr lang="zh-TW" sz="1500">
                <a:solidFill>
                  <a:srgbClr val="191B0E"/>
                </a:solidFill>
                <a:latin typeface="MingLiU"/>
                <a:ea typeface="MingLiU"/>
              </a:rPr>
              <a:t>性能测试</a:t>
            </a:r>
            <a:r>
              <a:rPr lang="en-US" sz="1600">
                <a:solidFill>
                  <a:srgbClr val="191B0E"/>
                </a:solidFill>
                <a:latin typeface="Arial"/>
              </a:rPr>
              <a:t>（Performance test</a:t>
            </a:r>
            <a:r>
              <a:rPr lang="zh-TW" sz="1600">
                <a:solidFill>
                  <a:srgbClr val="191B0E"/>
                </a:solidFill>
                <a:latin typeface="Arial"/>
                <a:ea typeface="Arial"/>
              </a:rPr>
              <a:t>）</a:t>
            </a:r>
            <a:r>
              <a:rPr lang="zh-TW" sz="1500">
                <a:solidFill>
                  <a:srgbClr val="191B0E"/>
                </a:solidFill>
                <a:latin typeface="MingLiU"/>
                <a:ea typeface="MingLiU"/>
              </a:rPr>
              <a:t>通过测试以确定系统运行时的性能表现，如得到运行 速度、响应时间、占有系统资源等方面的系统数据</a:t>
            </a:r>
          </a:p>
        </p:txBody>
      </p:sp>
    </p:spTree>
  </p:cSld>
  <p:clrMapOvr>
    <a:overrideClrMapping bg1="lt1" tx1="dk1" bg2="lt2" tx2="dk2" accent1="accent1" accent2="accent2" accent3="accent3" accent4="accent4" accent5="accent5" accent6="accent6" hlink="hlink" folHlink="folHlink"/>
  </p:clrMapOvr>
</p:sld>
</file>

<file path=ppt/slides/slide87.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98448" y="1426464"/>
            <a:ext cx="4459224" cy="426720"/>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性能测试的目的和需求</a:t>
            </a:r>
          </a:p>
        </p:txBody>
      </p:sp>
      <p:sp>
        <p:nvSpPr>
          <p:cNvPr id="4" name=""/>
          <p:cNvSpPr/>
          <p:nvPr/>
        </p:nvSpPr>
        <p:spPr>
          <a:xfrm>
            <a:off x="1283208" y="1999488"/>
            <a:ext cx="8186928" cy="2737104"/>
          </a:xfrm>
          <a:prstGeom prst="rect">
            <a:avLst/>
          </a:prstGeom>
          <a:solidFill>
            <a:srgbClr val="FFFFFF"/>
          </a:solidFill>
        </p:spPr>
        <p:txBody>
          <a:bodyPr lIns="0" tIns="0" rIns="0" bIns="0">
            <a:noAutofit/>
          </a:bodyPr>
          <a:p>
            <a:pPr indent="0">
              <a:lnSpc>
                <a:spcPts val="1992"/>
              </a:lnSpc>
              <a:spcAft>
                <a:spcPts val="280"/>
              </a:spcAft>
            </a:pPr>
            <a:r>
              <a:rPr lang="en-US" sz="1600">
                <a:solidFill>
                  <a:srgbClr val="191B0E"/>
                </a:solidFill>
                <a:latin typeface="Arial"/>
              </a:rPr>
              <a:t>■ </a:t>
            </a:r>
            <a:r>
              <a:rPr lang="zh-TW" sz="1500">
                <a:solidFill>
                  <a:srgbClr val="191B0E"/>
                </a:solidFill>
                <a:latin typeface="MingLiU"/>
                <a:ea typeface="MingLiU"/>
              </a:rPr>
              <a:t>目的：</a:t>
            </a:r>
          </a:p>
          <a:p>
            <a:pPr marL="738700" indent="-317500">
              <a:lnSpc>
                <a:spcPts val="1992"/>
              </a:lnSpc>
              <a:spcAft>
                <a:spcPts val="630"/>
              </a:spcAft>
            </a:pPr>
            <a:r>
              <a:rPr lang="zh-TW" sz="1600">
                <a:solidFill>
                  <a:srgbClr val="191B0E"/>
                </a:solidFill>
                <a:latin typeface="Arial"/>
                <a:ea typeface="Arial"/>
              </a:rPr>
              <a:t>-</a:t>
            </a:r>
            <a:r>
              <a:rPr lang="zh-TW" i="1" sz="1600">
                <a:solidFill>
                  <a:srgbClr val="191B0E"/>
                </a:solidFill>
                <a:latin typeface="MingLiU"/>
                <a:ea typeface="MingLiU"/>
              </a:rPr>
              <a:t>为了验证系统是否达到用户提出的性能指标,同时发现系统中存在的性能瓶 颈,起到优化系统的目的。</a:t>
            </a:r>
          </a:p>
          <a:p>
            <a:pPr indent="0">
              <a:lnSpc>
                <a:spcPts val="1992"/>
              </a:lnSpc>
              <a:spcAft>
                <a:spcPts val="280"/>
              </a:spcAft>
            </a:pPr>
            <a:r>
              <a:rPr lang="en-US" i="1" sz="1600">
                <a:solidFill>
                  <a:srgbClr val="191B0E"/>
                </a:solidFill>
                <a:latin typeface="Arial"/>
              </a:rPr>
              <a:t>■</a:t>
            </a:r>
            <a:r>
              <a:rPr lang="zh-TW" sz="1500">
                <a:solidFill>
                  <a:srgbClr val="191B0E"/>
                </a:solidFill>
                <a:latin typeface="MingLiU"/>
                <a:ea typeface="MingLiU"/>
              </a:rPr>
              <a:t>性能测试需求：</a:t>
            </a:r>
          </a:p>
          <a:p>
            <a:pPr marL="738700" indent="-317500">
              <a:lnSpc>
                <a:spcPts val="1968"/>
              </a:lnSpc>
              <a:spcAft>
                <a:spcPts val="630"/>
              </a:spcAft>
            </a:pPr>
            <a:r>
              <a:rPr lang="zh-TW" sz="1600">
                <a:solidFill>
                  <a:srgbClr val="191B0E"/>
                </a:solidFill>
                <a:latin typeface="Arial"/>
                <a:ea typeface="Arial"/>
              </a:rPr>
              <a:t>-</a:t>
            </a:r>
            <a:r>
              <a:rPr lang="zh-TW" i="1" sz="1600">
                <a:solidFill>
                  <a:srgbClr val="191B0E"/>
                </a:solidFill>
                <a:latin typeface="MingLiU"/>
                <a:ea typeface="MingLiU"/>
              </a:rPr>
              <a:t>用户对各项指标提出的明确需求；如果用户没有提出性能指标则根据用户需 求、测试设计人员的经验来设计各项测试指标。（需求</a:t>
            </a:r>
            <a:r>
              <a:rPr lang="zh-TW" i="1" sz="1700">
                <a:solidFill>
                  <a:srgbClr val="191B0E"/>
                </a:solidFill>
                <a:latin typeface="Arial"/>
                <a:ea typeface="Arial"/>
              </a:rPr>
              <a:t>+</a:t>
            </a:r>
            <a:r>
              <a:rPr lang="zh-TW" i="1" sz="1600">
                <a:solidFill>
                  <a:srgbClr val="191B0E"/>
                </a:solidFill>
                <a:latin typeface="MingLiU"/>
                <a:ea typeface="MingLiU"/>
              </a:rPr>
              <a:t>经验）</a:t>
            </a:r>
          </a:p>
          <a:p>
            <a:pPr indent="0">
              <a:lnSpc>
                <a:spcPts val="1992"/>
              </a:lnSpc>
              <a:spcAft>
                <a:spcPts val="280"/>
              </a:spcAft>
            </a:pPr>
            <a:r>
              <a:rPr lang="en-US" i="1" sz="1600">
                <a:solidFill>
                  <a:srgbClr val="191B0E"/>
                </a:solidFill>
                <a:latin typeface="Arial"/>
              </a:rPr>
              <a:t>■</a:t>
            </a:r>
            <a:r>
              <a:rPr lang="zh-TW" sz="1500">
                <a:solidFill>
                  <a:srgbClr val="191B0E"/>
                </a:solidFill>
                <a:latin typeface="MingLiU"/>
                <a:ea typeface="MingLiU"/>
              </a:rPr>
              <a:t>主要的性能指标：</a:t>
            </a:r>
          </a:p>
          <a:p>
            <a:pPr marL="738700" indent="-317500">
              <a:lnSpc>
                <a:spcPts val="2040"/>
              </a:lnSpc>
            </a:pPr>
            <a:r>
              <a:rPr lang="zh-TW" sz="1600">
                <a:solidFill>
                  <a:srgbClr val="191B0E"/>
                </a:solidFill>
                <a:latin typeface="Arial"/>
                <a:ea typeface="Arial"/>
              </a:rPr>
              <a:t>- </a:t>
            </a:r>
            <a:r>
              <a:rPr lang="zh-TW" i="1" sz="1600">
                <a:solidFill>
                  <a:srgbClr val="191B0E"/>
                </a:solidFill>
                <a:latin typeface="MingLiU"/>
                <a:ea typeface="MingLiU"/>
              </a:rPr>
              <a:t>服务器的各项指标</a:t>
            </a:r>
            <a:r>
              <a:rPr lang="en-US" i="1" sz="2000">
                <a:solidFill>
                  <a:srgbClr val="191B0E"/>
                </a:solidFill>
                <a:latin typeface="SimSun"/>
              </a:rPr>
              <a:t>（</a:t>
            </a:r>
            <a:r>
              <a:rPr lang="en-US" i="1" sz="1700">
                <a:solidFill>
                  <a:srgbClr val="191B0E"/>
                </a:solidFill>
                <a:latin typeface="Arial"/>
              </a:rPr>
              <a:t>CPU</a:t>
            </a:r>
            <a:r>
              <a:rPr lang="en-US" i="1" sz="1600">
                <a:solidFill>
                  <a:srgbClr val="191B0E"/>
                </a:solidFill>
                <a:latin typeface="MingLiU"/>
              </a:rPr>
              <a:t>、</a:t>
            </a:r>
            <a:r>
              <a:rPr lang="zh-TW" i="1" sz="1600">
                <a:solidFill>
                  <a:srgbClr val="191B0E"/>
                </a:solidFill>
                <a:latin typeface="MingLiU"/>
                <a:ea typeface="MingLiU"/>
              </a:rPr>
              <a:t>内存占用率等）、后台数据库的各项指标、网络 流量、响应时间</a:t>
            </a:r>
          </a:p>
        </p:txBody>
      </p:sp>
    </p:spTree>
  </p:cSld>
  <p:clrMapOvr>
    <a:overrideClrMapping bg1="lt1" tx1="dk1" bg2="lt2" tx2="dk2" accent1="accent1" accent2="accent2" accent3="accent3" accent4="accent4" accent5="accent5" accent6="accent6" hlink="hlink" folHlink="folHlink"/>
  </p:clrMapOvr>
</p:sld>
</file>

<file path=ppt/slides/slide88.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98448" y="1426464"/>
            <a:ext cx="2651760" cy="423672"/>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性能测试要点</a:t>
            </a:r>
          </a:p>
        </p:txBody>
      </p:sp>
      <p:sp>
        <p:nvSpPr>
          <p:cNvPr id="4" name=""/>
          <p:cNvSpPr/>
          <p:nvPr/>
        </p:nvSpPr>
        <p:spPr>
          <a:xfrm>
            <a:off x="1283208" y="1996440"/>
            <a:ext cx="8183880" cy="4023360"/>
          </a:xfrm>
          <a:prstGeom prst="rect">
            <a:avLst/>
          </a:prstGeom>
          <a:solidFill>
            <a:srgbClr val="FFFFFF"/>
          </a:solidFill>
        </p:spPr>
        <p:txBody>
          <a:bodyPr lIns="0" tIns="0" rIns="0" bIns="0">
            <a:noAutofit/>
          </a:bodyPr>
          <a:p>
            <a:pPr indent="0">
              <a:lnSpc>
                <a:spcPts val="2040"/>
              </a:lnSpc>
              <a:spcAft>
                <a:spcPts val="280"/>
              </a:spcAft>
            </a:pPr>
            <a:r>
              <a:rPr lang="en-US" sz="1600">
                <a:solidFill>
                  <a:srgbClr val="191B0E"/>
                </a:solidFill>
                <a:latin typeface="Arial"/>
              </a:rPr>
              <a:t>■</a:t>
            </a:r>
            <a:r>
              <a:rPr lang="zh-TW" sz="1500">
                <a:solidFill>
                  <a:srgbClr val="191B0E"/>
                </a:solidFill>
                <a:latin typeface="MingLiU"/>
                <a:ea typeface="MingLiU"/>
              </a:rPr>
              <a:t>性能测试包括以下几个方面</a:t>
            </a:r>
          </a:p>
          <a:p>
            <a:pPr marL="738700" indent="-317500">
              <a:lnSpc>
                <a:spcPts val="1992"/>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评估系统的能力：测试中得到的负荷和响应时间等数据可以被用于</a:t>
            </a:r>
            <a:r>
              <a:rPr lang="zh-TW" i="1" sz="1600">
                <a:latin typeface="MingLiU"/>
                <a:ea typeface="MingLiU"/>
              </a:rPr>
              <a:t>验证</a:t>
            </a:r>
            <a:r>
              <a:rPr lang="zh-TW" i="1" sz="1600">
                <a:solidFill>
                  <a:srgbClr val="191B0E"/>
                </a:solidFill>
                <a:latin typeface="MingLiU"/>
                <a:ea typeface="MingLiU"/>
              </a:rPr>
              <a:t>所计 划的模型的能力,并帮助做出</a:t>
            </a:r>
            <a:r>
              <a:rPr lang="zh-TW" i="1" sz="1600">
                <a:latin typeface="MingLiU"/>
                <a:ea typeface="MingLiU"/>
              </a:rPr>
              <a:t>决策。</a:t>
            </a:r>
          </a:p>
          <a:p>
            <a:pPr marL="738700" indent="-317500">
              <a:lnSpc>
                <a:spcPts val="2040"/>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识别系统中的弱点：受控的负荷可以被增加到一个极端的水平并突破它,从 而</a:t>
            </a:r>
            <a:r>
              <a:rPr lang="zh-TW" i="1" sz="1600">
                <a:latin typeface="MingLiU"/>
                <a:ea typeface="MingLiU"/>
              </a:rPr>
              <a:t>修复</a:t>
            </a:r>
            <a:r>
              <a:rPr lang="zh-TW" i="1" sz="1600">
                <a:solidFill>
                  <a:srgbClr val="191B0E"/>
                </a:solidFill>
                <a:latin typeface="MingLiU"/>
                <a:ea typeface="MingLiU"/>
              </a:rPr>
              <a:t>系统的瓶颈或薄弱的地方。</a:t>
            </a:r>
          </a:p>
          <a:p>
            <a:pPr marL="738700" indent="-317500">
              <a:lnSpc>
                <a:spcPts val="1992"/>
              </a:lnSpc>
              <a:spcAft>
                <a:spcPts val="560"/>
              </a:spcAft>
            </a:pPr>
            <a:r>
              <a:rPr lang="zh-TW" i="1" sz="1600">
                <a:solidFill>
                  <a:srgbClr val="191B0E"/>
                </a:solidFill>
                <a:latin typeface="Arial"/>
                <a:ea typeface="Arial"/>
              </a:rPr>
              <a:t>- </a:t>
            </a:r>
            <a:r>
              <a:rPr lang="zh-TW" i="1" sz="1600">
                <a:solidFill>
                  <a:srgbClr val="191B0E"/>
                </a:solidFill>
                <a:latin typeface="MingLiU"/>
                <a:ea typeface="MingLiU"/>
              </a:rPr>
              <a:t>系统调优：重复运行测试,验证调整系统的活动得到了预期的结果,从而</a:t>
            </a:r>
            <a:r>
              <a:rPr lang="zh-TW" i="1" sz="1600">
                <a:latin typeface="MingLiU"/>
                <a:ea typeface="MingLiU"/>
              </a:rPr>
              <a:t>改 进性能</a:t>
            </a:r>
            <a:r>
              <a:rPr lang="zh-TW" i="1" sz="1600">
                <a:solidFill>
                  <a:srgbClr val="191B0E"/>
                </a:solidFill>
                <a:latin typeface="MingLiU"/>
                <a:ea typeface="MingLiU"/>
              </a:rPr>
              <a:t>检测软件中的问题</a:t>
            </a:r>
          </a:p>
          <a:p>
            <a:pPr marL="294200" indent="-330200">
              <a:lnSpc>
                <a:spcPts val="2064"/>
              </a:lnSpc>
              <a:spcAft>
                <a:spcPts val="560"/>
              </a:spcAft>
            </a:pPr>
            <a:r>
              <a:rPr lang="en-US" i="1" sz="1600">
                <a:solidFill>
                  <a:srgbClr val="191B0E"/>
                </a:solidFill>
                <a:latin typeface="Arial"/>
              </a:rPr>
              <a:t>■</a:t>
            </a:r>
            <a:r>
              <a:rPr lang="en-US" sz="1500">
                <a:solidFill>
                  <a:srgbClr val="191B0E"/>
                </a:solidFill>
                <a:latin typeface="MingLiU"/>
              </a:rPr>
              <a:t> </a:t>
            </a:r>
            <a:r>
              <a:rPr lang="zh-TW" sz="1500">
                <a:solidFill>
                  <a:srgbClr val="191B0E"/>
                </a:solidFill>
                <a:latin typeface="MingLiU"/>
                <a:ea typeface="MingLiU"/>
              </a:rPr>
              <a:t>测试环境应尽量与产品运行环境保持一致，应单独运行尽量避免与其他软件同时 使用</a:t>
            </a:r>
          </a:p>
          <a:p>
            <a:pPr indent="0">
              <a:lnSpc>
                <a:spcPts val="2040"/>
              </a:lnSpc>
              <a:spcAft>
                <a:spcPts val="560"/>
              </a:spcAft>
            </a:pPr>
            <a:r>
              <a:rPr lang="en-US" sz="1600">
                <a:solidFill>
                  <a:srgbClr val="191B0E"/>
                </a:solidFill>
                <a:latin typeface="Arial"/>
              </a:rPr>
              <a:t>■ </a:t>
            </a:r>
            <a:r>
              <a:rPr lang="zh-TW" sz="1500">
                <a:solidFill>
                  <a:srgbClr val="191B0E"/>
                </a:solidFill>
                <a:latin typeface="MingLiU"/>
                <a:ea typeface="MingLiU"/>
              </a:rPr>
              <a:t>性能测试一般使用测试工具和测试人员编制测试脚本来完成</a:t>
            </a:r>
          </a:p>
          <a:p>
            <a:pPr indent="0">
              <a:lnSpc>
                <a:spcPts val="2040"/>
              </a:lnSpc>
              <a:spcAft>
                <a:spcPts val="560"/>
              </a:spcAft>
            </a:pPr>
            <a:r>
              <a:rPr lang="en-US" sz="1600">
                <a:solidFill>
                  <a:srgbClr val="191B0E"/>
                </a:solidFill>
                <a:latin typeface="Arial"/>
              </a:rPr>
              <a:t>■</a:t>
            </a:r>
            <a:r>
              <a:rPr lang="zh-TW" sz="1500">
                <a:solidFill>
                  <a:srgbClr val="191B0E"/>
                </a:solidFill>
                <a:latin typeface="MingLiU"/>
                <a:ea typeface="MingLiU"/>
              </a:rPr>
              <a:t>性能测试的重点在于前期数据的设计与后期数据的分析</a:t>
            </a:r>
          </a:p>
          <a:p>
            <a:pPr marL="294200" indent="-330200">
              <a:lnSpc>
                <a:spcPts val="2064"/>
              </a:lnSpc>
            </a:pPr>
            <a:r>
              <a:rPr lang="en-US" sz="1600">
                <a:solidFill>
                  <a:srgbClr val="191B0E"/>
                </a:solidFill>
                <a:latin typeface="Arial"/>
              </a:rPr>
              <a:t>■ </a:t>
            </a:r>
            <a:r>
              <a:rPr lang="zh-TW" sz="1500">
                <a:solidFill>
                  <a:srgbClr val="191B0E"/>
                </a:solidFill>
                <a:latin typeface="MingLiU"/>
                <a:ea typeface="MingLiU"/>
              </a:rPr>
              <a:t>性能测试的用例主要涉及到整个系统架构的问题，所以测试用例一旦生成，改动 一般不大，所以做性能测试的重复使用率一般比较高</a:t>
            </a:r>
          </a:p>
        </p:txBody>
      </p:sp>
    </p:spTree>
  </p:cSld>
  <p:clrMapOvr>
    <a:overrideClrMapping bg1="lt1" tx1="dk1" bg2="lt2" tx2="dk2" accent1="accent1" accent2="accent2" accent3="accent3" accent4="accent4" accent5="accent5" accent6="accent6" hlink="hlink" folHlink="folHlink"/>
  </p:clrMapOvr>
</p:sld>
</file>

<file path=ppt/slides/slide89.xml><?xml version="1.0" encoding="utf-8"?>
<p:sld xmlns:p="http://schemas.openxmlformats.org/presentationml/2006/main" xmlns:a="http://schemas.openxmlformats.org/drawingml/2006/main" xmlns:r="http://schemas.openxmlformats.org/officeDocument/2006/relationships">
  <p:cSld>
    <p:bg>
      <p:bgPr>
        <a:solidFill>
          <a:srgbClr val="EFECE4"/>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9032" y="847344"/>
            <a:ext cx="1609344" cy="521208"/>
          </a:xfrm>
          <a:prstGeom prst="rect">
            <a:avLst/>
          </a:prstGeom>
        </p:spPr>
      </p:pic>
      <p:sp>
        <p:nvSpPr>
          <p:cNvPr id="4" name=""/>
          <p:cNvSpPr/>
          <p:nvPr/>
        </p:nvSpPr>
        <p:spPr>
          <a:xfrm>
            <a:off x="1283208" y="1447800"/>
            <a:ext cx="2667000" cy="694944"/>
          </a:xfrm>
          <a:prstGeom prst="rect">
            <a:avLst/>
          </a:prstGeom>
          <a:solidFill>
            <a:srgbClr val="FFFFFF"/>
          </a:solidFill>
        </p:spPr>
        <p:txBody>
          <a:bodyPr lIns="0" tIns="0" rIns="0" bIns="0">
            <a:noAutofit/>
          </a:bodyPr>
          <a:p>
            <a:pPr indent="0"/>
            <a:r>
              <a:rPr lang="zh-TW" sz="3200">
                <a:solidFill>
                  <a:srgbClr val="191B0E"/>
                </a:solidFill>
                <a:latin typeface="MingLiU"/>
                <a:ea typeface="MingLiU"/>
              </a:rPr>
              <a:t>性能测试方法</a:t>
            </a:r>
          </a:p>
          <a:p>
            <a:pPr indent="0">
              <a:lnSpc>
                <a:spcPct val="84000"/>
              </a:lnSpc>
            </a:pPr>
            <a:r>
              <a:rPr lang="en-US" sz="1400">
                <a:solidFill>
                  <a:srgbClr val="191B0E"/>
                </a:solidFill>
                <a:latin typeface="Arial"/>
              </a:rPr>
              <a:t>■</a:t>
            </a:r>
            <a:r>
              <a:rPr lang="zh-TW" sz="1300">
                <a:solidFill>
                  <a:srgbClr val="191B0E"/>
                </a:solidFill>
                <a:latin typeface="MingLiU"/>
                <a:ea typeface="MingLiU"/>
              </a:rPr>
              <a:t>负载模拟：</a:t>
            </a:r>
          </a:p>
        </p:txBody>
      </p:sp>
      <p:sp>
        <p:nvSpPr>
          <p:cNvPr id="5" name=""/>
          <p:cNvSpPr/>
          <p:nvPr/>
        </p:nvSpPr>
        <p:spPr>
          <a:xfrm>
            <a:off x="1283208" y="2218944"/>
            <a:ext cx="8080248" cy="3953256"/>
          </a:xfrm>
          <a:prstGeom prst="rect">
            <a:avLst/>
          </a:prstGeom>
          <a:solidFill>
            <a:srgbClr val="FFFFFF"/>
          </a:solidFill>
        </p:spPr>
        <p:txBody>
          <a:bodyPr lIns="0" tIns="0" rIns="0" bIns="0">
            <a:noAutofit/>
          </a:bodyPr>
          <a:p>
            <a:pPr algn="just" indent="457200">
              <a:lnSpc>
                <a:spcPts val="1344"/>
              </a:lnSpc>
              <a:spcAft>
                <a:spcPts val="350"/>
              </a:spcAft>
            </a:pPr>
            <a:r>
              <a:rPr lang="zh-TW" sz="1400">
                <a:solidFill>
                  <a:srgbClr val="191B0E"/>
                </a:solidFill>
                <a:latin typeface="Arial"/>
                <a:ea typeface="Arial"/>
              </a:rPr>
              <a:t>- </a:t>
            </a:r>
            <a:r>
              <a:rPr lang="zh-TW" i="1" sz="1300">
                <a:solidFill>
                  <a:srgbClr val="191B0E"/>
                </a:solidFill>
                <a:latin typeface="MingLiU"/>
                <a:ea typeface="MingLiU"/>
              </a:rPr>
              <a:t>并发用户</a:t>
            </a:r>
            <a:r>
              <a:rPr lang="zh-TW" i="1" sz="1400">
                <a:solidFill>
                  <a:srgbClr val="191B0E"/>
                </a:solidFill>
                <a:latin typeface="Arial"/>
                <a:ea typeface="Arial"/>
              </a:rPr>
              <a:t>+</a:t>
            </a:r>
            <a:r>
              <a:rPr lang="zh-TW" i="1" sz="1300">
                <a:solidFill>
                  <a:srgbClr val="191B0E"/>
                </a:solidFill>
                <a:latin typeface="MingLiU"/>
                <a:ea typeface="MingLiU"/>
              </a:rPr>
              <a:t>思考时间</a:t>
            </a:r>
            <a:r>
              <a:rPr lang="zh-TW" i="1" sz="1400">
                <a:solidFill>
                  <a:srgbClr val="191B0E"/>
                </a:solidFill>
                <a:latin typeface="Arial"/>
                <a:ea typeface="Arial"/>
              </a:rPr>
              <a:t>+</a:t>
            </a:r>
            <a:r>
              <a:rPr lang="zh-TW" i="1" sz="1300">
                <a:solidFill>
                  <a:srgbClr val="191B0E"/>
                </a:solidFill>
                <a:latin typeface="MingLiU"/>
                <a:ea typeface="MingLiU"/>
              </a:rPr>
              <a:t>每次请求的数据量 </a:t>
            </a:r>
            <a:r>
              <a:rPr lang="zh-TW" i="1" sz="1400">
                <a:solidFill>
                  <a:srgbClr val="191B0E"/>
                </a:solidFill>
                <a:latin typeface="Arial"/>
                <a:ea typeface="Arial"/>
              </a:rPr>
              <a:t>+</a:t>
            </a:r>
            <a:r>
              <a:rPr lang="zh-TW" i="1" sz="1300">
                <a:solidFill>
                  <a:srgbClr val="191B0E"/>
                </a:solidFill>
                <a:latin typeface="MingLiU"/>
                <a:ea typeface="MingLiU"/>
              </a:rPr>
              <a:t>负载模式。</a:t>
            </a:r>
          </a:p>
          <a:p>
            <a:pPr algn="just" indent="0">
              <a:lnSpc>
                <a:spcPts val="1344"/>
              </a:lnSpc>
            </a:pPr>
            <a:r>
              <a:rPr lang="en-US" i="1" sz="1400">
                <a:solidFill>
                  <a:srgbClr val="191B0E"/>
                </a:solidFill>
                <a:latin typeface="Arial"/>
              </a:rPr>
              <a:t>■</a:t>
            </a:r>
            <a:r>
              <a:rPr lang="en-US" sz="1300">
                <a:solidFill>
                  <a:srgbClr val="191B0E"/>
                </a:solidFill>
                <a:latin typeface="MingLiU"/>
              </a:rPr>
              <a:t> </a:t>
            </a:r>
            <a:r>
              <a:rPr lang="zh-TW" sz="1300">
                <a:solidFill>
                  <a:srgbClr val="191B0E"/>
                </a:solidFill>
                <a:latin typeface="MingLiU"/>
                <a:ea typeface="MingLiU"/>
              </a:rPr>
              <a:t>性能测试步骤：</a:t>
            </a:r>
          </a:p>
          <a:p>
            <a:pPr algn="just" indent="457200">
              <a:lnSpc>
                <a:spcPts val="1344"/>
              </a:lnSpc>
            </a:pPr>
            <a:r>
              <a:rPr lang="zh-TW" sz="1400">
                <a:solidFill>
                  <a:srgbClr val="191B0E"/>
                </a:solidFill>
                <a:latin typeface="Arial"/>
                <a:ea typeface="Arial"/>
              </a:rPr>
              <a:t>- </a:t>
            </a:r>
            <a:r>
              <a:rPr lang="zh-TW" i="1" sz="1300">
                <a:solidFill>
                  <a:srgbClr val="191B0E"/>
                </a:solidFill>
                <a:latin typeface="MingLiU"/>
                <a:ea typeface="MingLiU"/>
              </a:rPr>
              <a:t>确定性能测试需求</a:t>
            </a:r>
          </a:p>
          <a:p>
            <a:pPr algn="just" indent="457200">
              <a:lnSpc>
                <a:spcPts val="1344"/>
              </a:lnSpc>
            </a:pPr>
            <a:r>
              <a:rPr lang="zh-TW" i="1" sz="1400">
                <a:solidFill>
                  <a:srgbClr val="191B0E"/>
                </a:solidFill>
                <a:latin typeface="Arial"/>
                <a:ea typeface="Arial"/>
              </a:rPr>
              <a:t>- </a:t>
            </a:r>
            <a:r>
              <a:rPr lang="zh-TW" i="1" sz="1300">
                <a:solidFill>
                  <a:srgbClr val="191B0E"/>
                </a:solidFill>
                <a:latin typeface="MingLiU"/>
                <a:ea typeface="MingLiU"/>
              </a:rPr>
              <a:t>根据测试需求,选择测试工具和开发相应的测试脚本</a:t>
            </a:r>
          </a:p>
          <a:p>
            <a:pPr marL="751400" indent="0">
              <a:lnSpc>
                <a:spcPts val="1344"/>
              </a:lnSpc>
            </a:pPr>
            <a:r>
              <a:rPr lang="zh-TW" i="1" sz="1300">
                <a:solidFill>
                  <a:srgbClr val="191B0E"/>
                </a:solidFill>
                <a:latin typeface="MingLiU"/>
                <a:ea typeface="MingLiU"/>
              </a:rPr>
              <a:t>建立性能测试负载模型，就是确定并发虚拟用户的数量、每次请求的数据量、思考时间、 加载方式和持续加载的时间等</a:t>
            </a:r>
          </a:p>
          <a:p>
            <a:pPr algn="just" indent="457200">
              <a:lnSpc>
                <a:spcPts val="1344"/>
              </a:lnSpc>
            </a:pPr>
            <a:r>
              <a:rPr lang="zh-TW" i="1" sz="1400">
                <a:solidFill>
                  <a:srgbClr val="191B0E"/>
                </a:solidFill>
                <a:latin typeface="Arial"/>
                <a:ea typeface="Arial"/>
              </a:rPr>
              <a:t>- </a:t>
            </a:r>
            <a:r>
              <a:rPr lang="zh-CN" i="1" sz="1300">
                <a:solidFill>
                  <a:srgbClr val="191B0E"/>
                </a:solidFill>
                <a:latin typeface="MingLiU"/>
                <a:ea typeface="MingLiU"/>
              </a:rPr>
              <a:t>执行性</a:t>
            </a:r>
            <a:r>
              <a:rPr lang="zh-TW" i="1" sz="1300">
                <a:solidFill>
                  <a:srgbClr val="191B0E"/>
                </a:solidFill>
                <a:latin typeface="MingLiU"/>
                <a:ea typeface="MingLiU"/>
              </a:rPr>
              <a:t>能测试</a:t>
            </a:r>
          </a:p>
          <a:p>
            <a:pPr algn="just" indent="457200">
              <a:lnSpc>
                <a:spcPts val="1344"/>
              </a:lnSpc>
              <a:spcAft>
                <a:spcPts val="350"/>
              </a:spcAft>
            </a:pPr>
            <a:r>
              <a:rPr lang="zh-TW" sz="1400">
                <a:solidFill>
                  <a:srgbClr val="191B0E"/>
                </a:solidFill>
                <a:latin typeface="Arial"/>
                <a:ea typeface="Arial"/>
              </a:rPr>
              <a:t>- </a:t>
            </a:r>
            <a:r>
              <a:rPr lang="zh-TW" i="1" sz="1300">
                <a:solidFill>
                  <a:srgbClr val="191B0E"/>
                </a:solidFill>
                <a:latin typeface="MingLiU"/>
                <a:ea typeface="MingLiU"/>
              </a:rPr>
              <a:t>结果分析,并提交性能测试报告</a:t>
            </a:r>
          </a:p>
          <a:p>
            <a:pPr indent="0">
              <a:lnSpc>
                <a:spcPts val="1344"/>
              </a:lnSpc>
            </a:pPr>
            <a:r>
              <a:rPr lang="en-US" i="1" sz="1400">
                <a:solidFill>
                  <a:srgbClr val="191B0E"/>
                </a:solidFill>
                <a:latin typeface="Arial"/>
              </a:rPr>
              <a:t>■</a:t>
            </a:r>
            <a:r>
              <a:rPr lang="en-US" sz="1300">
                <a:solidFill>
                  <a:srgbClr val="191B0E"/>
                </a:solidFill>
                <a:latin typeface="MingLiU"/>
              </a:rPr>
              <a:t> </a:t>
            </a:r>
            <a:r>
              <a:rPr lang="zh-TW" sz="1300">
                <a:solidFill>
                  <a:srgbClr val="191B0E"/>
                </a:solidFill>
                <a:latin typeface="MingLiU"/>
                <a:ea typeface="MingLiU"/>
              </a:rPr>
              <a:t>两种负载类型</a:t>
            </a:r>
          </a:p>
          <a:p>
            <a:pPr indent="457200"/>
            <a:r>
              <a:rPr lang="zh-TW" sz="1400">
                <a:solidFill>
                  <a:srgbClr val="191B0E"/>
                </a:solidFill>
                <a:latin typeface="Arial"/>
                <a:ea typeface="Arial"/>
              </a:rPr>
              <a:t>-</a:t>
            </a:r>
            <a:r>
              <a:rPr lang="en-US" i="1" sz="1400">
                <a:solidFill>
                  <a:srgbClr val="191B0E"/>
                </a:solidFill>
                <a:latin typeface="Arial"/>
              </a:rPr>
              <a:t>"flat” </a:t>
            </a:r>
            <a:r>
              <a:rPr lang="zh-TW" i="1" sz="1300">
                <a:solidFill>
                  <a:srgbClr val="191B0E"/>
                </a:solidFill>
                <a:latin typeface="MingLiU"/>
                <a:ea typeface="MingLiU"/>
              </a:rPr>
              <a:t>测试</a:t>
            </a:r>
          </a:p>
          <a:p>
            <a:pPr indent="457200">
              <a:spcAft>
                <a:spcPts val="350"/>
              </a:spcAft>
            </a:pPr>
            <a:r>
              <a:rPr lang="zh-TW" i="1" sz="1400">
                <a:solidFill>
                  <a:srgbClr val="191B0E"/>
                </a:solidFill>
                <a:latin typeface="Arial"/>
                <a:ea typeface="Arial"/>
              </a:rPr>
              <a:t>-</a:t>
            </a:r>
            <a:r>
              <a:rPr lang="en-US" i="1" sz="1400">
                <a:solidFill>
                  <a:srgbClr val="191B0E"/>
                </a:solidFill>
                <a:latin typeface="Arial"/>
              </a:rPr>
              <a:t>ramp-up </a:t>
            </a:r>
            <a:r>
              <a:rPr lang="zh-TW" i="1" sz="1300">
                <a:solidFill>
                  <a:srgbClr val="191B0E"/>
                </a:solidFill>
                <a:latin typeface="MingLiU"/>
                <a:ea typeface="MingLiU"/>
              </a:rPr>
              <a:t>测试</a:t>
            </a:r>
          </a:p>
          <a:p>
            <a:pPr indent="0">
              <a:lnSpc>
                <a:spcPts val="1344"/>
              </a:lnSpc>
            </a:pPr>
            <a:r>
              <a:rPr lang="en-US" i="1" sz="1400">
                <a:solidFill>
                  <a:srgbClr val="191B0E"/>
                </a:solidFill>
                <a:latin typeface="Arial"/>
              </a:rPr>
              <a:t>■</a:t>
            </a:r>
            <a:r>
              <a:rPr lang="en-US" sz="1300">
                <a:solidFill>
                  <a:srgbClr val="191B0E"/>
                </a:solidFill>
                <a:latin typeface="MingLiU"/>
              </a:rPr>
              <a:t> </a:t>
            </a:r>
            <a:r>
              <a:rPr lang="zh-TW" sz="1300">
                <a:solidFill>
                  <a:srgbClr val="191B0E"/>
                </a:solidFill>
                <a:latin typeface="MingLiU"/>
                <a:ea typeface="MingLiU"/>
              </a:rPr>
              <a:t>对于企业级的系统，性能测试的方法主要有：</a:t>
            </a:r>
          </a:p>
          <a:p>
            <a:pPr algn="just" indent="457200">
              <a:lnSpc>
                <a:spcPct val="84000"/>
              </a:lnSpc>
            </a:pPr>
            <a:r>
              <a:rPr lang="zh-TW" sz="1400">
                <a:solidFill>
                  <a:srgbClr val="191B0E"/>
                </a:solidFill>
                <a:latin typeface="Arial"/>
                <a:ea typeface="Arial"/>
              </a:rPr>
              <a:t>- </a:t>
            </a:r>
            <a:r>
              <a:rPr lang="zh-TW" i="1" sz="1300">
                <a:solidFill>
                  <a:srgbClr val="191B0E"/>
                </a:solidFill>
                <a:latin typeface="MingLiU"/>
                <a:ea typeface="MingLiU"/>
              </a:rPr>
              <a:t>基准测试</a:t>
            </a:r>
          </a:p>
          <a:p>
            <a:pPr algn="just" indent="457200">
              <a:lnSpc>
                <a:spcPts val="1344"/>
              </a:lnSpc>
            </a:pPr>
            <a:r>
              <a:rPr lang="zh-TW" i="1" sz="1400">
                <a:solidFill>
                  <a:srgbClr val="191B0E"/>
                </a:solidFill>
                <a:latin typeface="Arial"/>
                <a:ea typeface="Arial"/>
              </a:rPr>
              <a:t>- </a:t>
            </a:r>
            <a:r>
              <a:rPr lang="zh-TW" i="1" sz="1300">
                <a:solidFill>
                  <a:srgbClr val="191B0E"/>
                </a:solidFill>
                <a:latin typeface="MingLiU"/>
                <a:ea typeface="MingLiU"/>
              </a:rPr>
              <a:t>性能规划测试</a:t>
            </a:r>
          </a:p>
          <a:p>
            <a:pPr algn="just" indent="457200">
              <a:lnSpc>
                <a:spcPct val="84000"/>
              </a:lnSpc>
            </a:pPr>
            <a:r>
              <a:rPr lang="zh-TW" i="1" sz="1400">
                <a:solidFill>
                  <a:srgbClr val="191B0E"/>
                </a:solidFill>
                <a:latin typeface="Arial"/>
                <a:ea typeface="Arial"/>
              </a:rPr>
              <a:t>- </a:t>
            </a:r>
            <a:r>
              <a:rPr lang="zh-TW" i="1" sz="1300">
                <a:solidFill>
                  <a:srgbClr val="191B0E"/>
                </a:solidFill>
                <a:latin typeface="MingLiU"/>
                <a:ea typeface="MingLiU"/>
              </a:rPr>
              <a:t>渗入测试</a:t>
            </a:r>
          </a:p>
          <a:p>
            <a:pPr algn="just" indent="457200">
              <a:lnSpc>
                <a:spcPct val="84000"/>
              </a:lnSpc>
            </a:pPr>
            <a:r>
              <a:rPr lang="zh-TW" i="1" sz="1400">
                <a:solidFill>
                  <a:srgbClr val="191B0E"/>
                </a:solidFill>
                <a:latin typeface="Arial"/>
                <a:ea typeface="Arial"/>
              </a:rPr>
              <a:t>- </a:t>
            </a:r>
            <a:r>
              <a:rPr lang="zh-TW" i="1" sz="1300">
                <a:solidFill>
                  <a:srgbClr val="191B0E"/>
                </a:solidFill>
                <a:latin typeface="MingLiU"/>
                <a:ea typeface="MingLiU"/>
              </a:rPr>
              <a:t>峰谷测试</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83208" y="1420368"/>
            <a:ext cx="5102352" cy="2740152"/>
          </a:xfrm>
          <a:prstGeom prst="rect">
            <a:avLst/>
          </a:prstGeom>
          <a:solidFill>
            <a:srgbClr val="FFFFFF"/>
          </a:solidFill>
        </p:spPr>
        <p:txBody>
          <a:bodyPr lIns="0" tIns="0" rIns="0" bIns="0">
            <a:noAutofit/>
          </a:bodyPr>
          <a:p>
            <a:pPr indent="0">
              <a:spcAft>
                <a:spcPts val="560"/>
              </a:spcAft>
            </a:pPr>
            <a:r>
              <a:rPr lang="zh-TW" sz="3200">
                <a:solidFill>
                  <a:srgbClr val="191B0E"/>
                </a:solidFill>
                <a:latin typeface="MingLiU"/>
                <a:ea typeface="MingLiU"/>
              </a:rPr>
              <a:t>单元测试的停止准则</a:t>
            </a:r>
          </a:p>
          <a:p>
            <a:pPr indent="0">
              <a:spcAft>
                <a:spcPts val="560"/>
              </a:spcAft>
            </a:pPr>
            <a:r>
              <a:rPr lang="en-US" sz="1600">
                <a:solidFill>
                  <a:srgbClr val="191B0E"/>
                </a:solidFill>
                <a:latin typeface="Arial"/>
              </a:rPr>
              <a:t>■</a:t>
            </a:r>
            <a:r>
              <a:rPr lang="zh-TW" sz="1500">
                <a:solidFill>
                  <a:srgbClr val="191B0E"/>
                </a:solidFill>
                <a:latin typeface="MingLiU"/>
                <a:ea typeface="MingLiU"/>
              </a:rPr>
              <a:t>软件单元功能与设计需求一致；</a:t>
            </a:r>
          </a:p>
          <a:p>
            <a:pPr indent="0">
              <a:spcAft>
                <a:spcPts val="560"/>
              </a:spcAft>
            </a:pPr>
            <a:r>
              <a:rPr lang="en-US" sz="1600">
                <a:solidFill>
                  <a:srgbClr val="191B0E"/>
                </a:solidFill>
                <a:latin typeface="Arial"/>
              </a:rPr>
              <a:t>■</a:t>
            </a:r>
            <a:r>
              <a:rPr lang="zh-TW" sz="1500">
                <a:solidFill>
                  <a:srgbClr val="191B0E"/>
                </a:solidFill>
                <a:latin typeface="MingLiU"/>
                <a:ea typeface="MingLiU"/>
              </a:rPr>
              <a:t>软件单元接口与设计需求一致；</a:t>
            </a:r>
          </a:p>
          <a:p>
            <a:pPr indent="0">
              <a:spcAft>
                <a:spcPts val="560"/>
              </a:spcAft>
            </a:pPr>
            <a:r>
              <a:rPr lang="en-US" sz="1600">
                <a:solidFill>
                  <a:srgbClr val="191B0E"/>
                </a:solidFill>
                <a:latin typeface="Arial"/>
              </a:rPr>
              <a:t>■ </a:t>
            </a:r>
            <a:r>
              <a:rPr lang="zh-TW" sz="1500">
                <a:solidFill>
                  <a:srgbClr val="191B0E"/>
                </a:solidFill>
                <a:latin typeface="MingLiU"/>
                <a:ea typeface="MingLiU"/>
              </a:rPr>
              <a:t>能够正确处理输入和运行中的错误；</a:t>
            </a:r>
          </a:p>
          <a:p>
            <a:pPr indent="0">
              <a:spcAft>
                <a:spcPts val="560"/>
              </a:spcAft>
            </a:pPr>
            <a:r>
              <a:rPr lang="en-US" sz="1600">
                <a:solidFill>
                  <a:srgbClr val="191B0E"/>
                </a:solidFill>
                <a:latin typeface="Arial"/>
              </a:rPr>
              <a:t>■ </a:t>
            </a:r>
            <a:r>
              <a:rPr lang="zh-TW" sz="1500">
                <a:solidFill>
                  <a:srgbClr val="191B0E"/>
                </a:solidFill>
                <a:latin typeface="MingLiU"/>
                <a:ea typeface="MingLiU"/>
              </a:rPr>
              <a:t>在单元测试中发现的错误已经修改并通过了测试;</a:t>
            </a:r>
          </a:p>
          <a:p>
            <a:pPr indent="0">
              <a:spcAft>
                <a:spcPts val="560"/>
              </a:spcAft>
            </a:pPr>
            <a:r>
              <a:rPr lang="en-US" sz="1600">
                <a:solidFill>
                  <a:srgbClr val="191B0E"/>
                </a:solidFill>
                <a:latin typeface="Arial"/>
              </a:rPr>
              <a:t>■</a:t>
            </a:r>
            <a:r>
              <a:rPr lang="zh-TW" sz="1500">
                <a:solidFill>
                  <a:srgbClr val="191B0E"/>
                </a:solidFill>
                <a:latin typeface="MingLiU"/>
                <a:ea typeface="MingLiU"/>
              </a:rPr>
              <a:t>达到了相关的覆盖率的要求；</a:t>
            </a:r>
          </a:p>
          <a:p>
            <a:pPr indent="0"/>
            <a:r>
              <a:rPr lang="en-US" sz="1600">
                <a:solidFill>
                  <a:srgbClr val="191B0E"/>
                </a:solidFill>
                <a:latin typeface="Arial"/>
              </a:rPr>
              <a:t>■</a:t>
            </a:r>
            <a:r>
              <a:rPr lang="zh-TW" sz="1500">
                <a:solidFill>
                  <a:srgbClr val="191B0E"/>
                </a:solidFill>
                <a:latin typeface="MingLiU"/>
                <a:ea typeface="MingLiU"/>
              </a:rPr>
              <a:t>完成软件单元测试报告</a:t>
            </a:r>
          </a:p>
        </p:txBody>
      </p:sp>
    </p:spTree>
  </p:cSld>
  <p:clrMapOvr>
    <a:overrideClrMapping bg1="lt1" tx1="dk1" bg2="lt2" tx2="dk2" accent1="accent1" accent2="accent2" accent3="accent3" accent4="accent4" accent5="accent5" accent6="accent6" hlink="hlink" folHlink="folHlink"/>
  </p:clrMapOvr>
</p:sld>
</file>

<file path=ppt/slides/slide90.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3099816" y="3057144"/>
            <a:ext cx="4575048" cy="2459736"/>
          </a:xfrm>
          <a:prstGeom prst="rect">
            <a:avLst/>
          </a:prstGeom>
        </p:spPr>
      </p:pic>
      <p:pic>
        <p:nvPicPr>
          <p:cNvPr id="3" name=""/>
          <p:cNvPicPr>
            <a:picLocks noChangeAspect="1"/>
          </p:cNvPicPr>
          <p:nvPr/>
        </p:nvPicPr>
        <p:blipFill>
          <a:blip r:embed="rPictId1"/>
          <a:stretch>
            <a:fillRect/>
          </a:stretch>
        </p:blipFill>
        <p:spPr>
          <a:xfrm>
            <a:off x="9012936" y="838200"/>
            <a:ext cx="1600200" cy="518160"/>
          </a:xfrm>
          <a:prstGeom prst="rect">
            <a:avLst/>
          </a:prstGeom>
        </p:spPr>
      </p:pic>
      <p:pic>
        <p:nvPicPr>
          <p:cNvPr id="4" name=""/>
          <p:cNvPicPr>
            <a:picLocks noChangeAspect="1"/>
          </p:cNvPicPr>
          <p:nvPr/>
        </p:nvPicPr>
        <p:blipFill>
          <a:blip r:embed="rPictId2"/>
          <a:stretch>
            <a:fillRect/>
          </a:stretch>
        </p:blipFill>
        <p:spPr>
          <a:xfrm>
            <a:off x="2542032" y="3057144"/>
            <a:ext cx="557784" cy="2386584"/>
          </a:xfrm>
          <a:prstGeom prst="rect">
            <a:avLst/>
          </a:prstGeom>
        </p:spPr>
      </p:pic>
      <p:sp>
        <p:nvSpPr>
          <p:cNvPr id="5" name=""/>
          <p:cNvSpPr/>
          <p:nvPr/>
        </p:nvSpPr>
        <p:spPr>
          <a:xfrm>
            <a:off x="4812792" y="2929128"/>
            <a:ext cx="612648" cy="97536"/>
          </a:xfrm>
          <a:prstGeom prst="rect">
            <a:avLst/>
          </a:prstGeom>
          <a:solidFill>
            <a:srgbClr val="FFFFFF"/>
          </a:solidFill>
        </p:spPr>
        <p:txBody>
          <a:bodyPr lIns="0" tIns="0" rIns="0" bIns="0" wrap="none">
            <a:noAutofit/>
          </a:bodyPr>
          <a:p>
            <a:pPr indent="0"/>
            <a:r>
              <a:rPr lang="en-US" b="1" sz="500">
                <a:solidFill>
                  <a:srgbClr val="35383F"/>
                </a:solidFill>
                <a:latin typeface="Arial"/>
              </a:rPr>
              <a:t>Rjunniing Vusera</a:t>
            </a:r>
          </a:p>
        </p:txBody>
      </p:sp>
      <p:sp>
        <p:nvSpPr>
          <p:cNvPr id="6" name=""/>
          <p:cNvSpPr/>
          <p:nvPr/>
        </p:nvSpPr>
        <p:spPr>
          <a:xfrm>
            <a:off x="1298448" y="1426464"/>
            <a:ext cx="3477768" cy="417576"/>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性能测试</a:t>
            </a:r>
            <a:r>
              <a:rPr lang="en-US" sz="3300">
                <a:solidFill>
                  <a:srgbClr val="191B0E"/>
                </a:solidFill>
                <a:latin typeface="Arial"/>
              </a:rPr>
              <a:t>-Flat</a:t>
            </a:r>
            <a:r>
              <a:rPr lang="zh-TW" sz="3200">
                <a:solidFill>
                  <a:srgbClr val="191B0E"/>
                </a:solidFill>
                <a:latin typeface="MingLiU"/>
                <a:ea typeface="MingLiU"/>
              </a:rPr>
              <a:t>测试</a:t>
            </a:r>
          </a:p>
        </p:txBody>
      </p:sp>
      <p:sp>
        <p:nvSpPr>
          <p:cNvPr id="7" name=""/>
          <p:cNvSpPr/>
          <p:nvPr/>
        </p:nvSpPr>
        <p:spPr>
          <a:xfrm>
            <a:off x="1283208" y="2054352"/>
            <a:ext cx="140208" cy="140208"/>
          </a:xfrm>
          <a:prstGeom prst="rect">
            <a:avLst/>
          </a:prstGeom>
          <a:solidFill>
            <a:srgbClr val="FFFFFF"/>
          </a:solidFill>
        </p:spPr>
        <p:txBody>
          <a:bodyPr lIns="0" tIns="0" rIns="0" bIns="0" wrap="none">
            <a:noAutofit/>
          </a:bodyPr>
          <a:p>
            <a:pPr algn="just" indent="0"/>
            <a:r>
              <a:rPr lang="en-US" sz="1600">
                <a:solidFill>
                  <a:srgbClr val="191B0E"/>
                </a:solidFill>
                <a:latin typeface="Arial"/>
              </a:rPr>
              <a:t>■</a:t>
            </a:r>
          </a:p>
        </p:txBody>
      </p:sp>
      <p:sp>
        <p:nvSpPr>
          <p:cNvPr id="8" name=""/>
          <p:cNvSpPr/>
          <p:nvPr/>
        </p:nvSpPr>
        <p:spPr>
          <a:xfrm>
            <a:off x="1621536" y="1990344"/>
            <a:ext cx="7784592" cy="243840"/>
          </a:xfrm>
          <a:prstGeom prst="rect">
            <a:avLst/>
          </a:prstGeom>
          <a:solidFill>
            <a:srgbClr val="FFFFFF"/>
          </a:solidFill>
        </p:spPr>
        <p:txBody>
          <a:bodyPr lIns="0" tIns="0" rIns="0" bIns="0" wrap="none">
            <a:noAutofit/>
          </a:bodyPr>
          <a:p>
            <a:pPr indent="330200"/>
            <a:r>
              <a:rPr lang="zh-TW" sz="1500">
                <a:solidFill>
                  <a:srgbClr val="191B0E"/>
                </a:solidFill>
                <a:latin typeface="MingLiU"/>
                <a:ea typeface="MingLiU"/>
              </a:rPr>
              <a:t>对于一次给定的测试，应该取响应时间和吞吐量的平均值。精确地获得这些值的</a:t>
            </a:r>
          </a:p>
        </p:txBody>
      </p:sp>
      <p:sp>
        <p:nvSpPr>
          <p:cNvPr id="9" name=""/>
          <p:cNvSpPr/>
          <p:nvPr/>
        </p:nvSpPr>
        <p:spPr>
          <a:xfrm>
            <a:off x="1621536" y="2243328"/>
            <a:ext cx="3206496" cy="246888"/>
          </a:xfrm>
          <a:prstGeom prst="rect">
            <a:avLst/>
          </a:prstGeom>
          <a:solidFill>
            <a:srgbClr val="FFFFFF"/>
          </a:solidFill>
        </p:spPr>
        <p:txBody>
          <a:bodyPr lIns="0" tIns="0" rIns="0" bIns="0" wrap="none">
            <a:noAutofit/>
          </a:bodyPr>
          <a:p>
            <a:pPr indent="0"/>
            <a:r>
              <a:rPr lang="zh-TW" sz="1500">
                <a:solidFill>
                  <a:srgbClr val="191B0E"/>
                </a:solidFill>
                <a:latin typeface="MingLiU"/>
                <a:ea typeface="MingLiU"/>
              </a:rPr>
              <a:t>唯一方法是</a:t>
            </a:r>
            <a:r>
              <a:rPr lang="zh-TW" sz="1500">
                <a:solidFill>
                  <a:srgbClr val="FF0000"/>
                </a:solidFill>
                <a:latin typeface="MingLiU"/>
                <a:ea typeface="MingLiU"/>
              </a:rPr>
              <a:t>一次</a:t>
            </a:r>
            <a:r>
              <a:rPr lang="zh-TW" sz="1500">
                <a:solidFill>
                  <a:srgbClr val="191B0E"/>
                </a:solidFill>
                <a:latin typeface="MingLiU"/>
                <a:ea typeface="MingLiU"/>
              </a:rPr>
              <a:t>加载所有的用户,</a:t>
            </a:r>
          </a:p>
        </p:txBody>
      </p:sp>
      <p:sp>
        <p:nvSpPr>
          <p:cNvPr id="10" name=""/>
          <p:cNvSpPr/>
          <p:nvPr/>
        </p:nvSpPr>
        <p:spPr>
          <a:xfrm>
            <a:off x="4968240" y="2243328"/>
            <a:ext cx="3118104" cy="243840"/>
          </a:xfrm>
          <a:prstGeom prst="rect">
            <a:avLst/>
          </a:prstGeom>
          <a:solidFill>
            <a:srgbClr val="FFFFFF"/>
          </a:solidFill>
        </p:spPr>
        <p:txBody>
          <a:bodyPr lIns="0" tIns="0" rIns="0" bIns="0" wrap="none">
            <a:noAutofit/>
          </a:bodyPr>
          <a:p>
            <a:pPr indent="0"/>
            <a:r>
              <a:rPr lang="zh-TW" sz="1500">
                <a:solidFill>
                  <a:srgbClr val="191B0E"/>
                </a:solidFill>
                <a:latin typeface="MingLiU"/>
                <a:ea typeface="MingLiU"/>
              </a:rPr>
              <a:t>然后在预定的时间段内持续运行</a:t>
            </a:r>
          </a:p>
        </p:txBody>
      </p:sp>
    </p:spTree>
  </p:cSld>
  <p:clrMapOvr>
    <a:overrideClrMapping bg1="lt1" tx1="dk1" bg2="lt2" tx2="dk2" accent1="accent1" accent2="accent2" accent3="accent3" accent4="accent4" accent5="accent5" accent6="accent6" hlink="hlink" folHlink="folHlink"/>
  </p:clrMapOvr>
</p:sld>
</file>

<file path=ppt/slides/slide91.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0200" cy="518160"/>
          </a:xfrm>
          <a:prstGeom prst="rect">
            <a:avLst/>
          </a:prstGeom>
        </p:spPr>
      </p:pic>
      <p:pic>
        <p:nvPicPr>
          <p:cNvPr id="3" name=""/>
          <p:cNvPicPr>
            <a:picLocks noChangeAspect="1"/>
          </p:cNvPicPr>
          <p:nvPr/>
        </p:nvPicPr>
        <p:blipFill>
          <a:blip r:embed="rPictId1"/>
          <a:stretch>
            <a:fillRect/>
          </a:stretch>
        </p:blipFill>
        <p:spPr>
          <a:xfrm>
            <a:off x="2221992" y="3054096"/>
            <a:ext cx="6766560" cy="3630168"/>
          </a:xfrm>
          <a:prstGeom prst="rect">
            <a:avLst/>
          </a:prstGeom>
        </p:spPr>
      </p:pic>
      <p:sp>
        <p:nvSpPr>
          <p:cNvPr id="4" name=""/>
          <p:cNvSpPr/>
          <p:nvPr/>
        </p:nvSpPr>
        <p:spPr>
          <a:xfrm>
            <a:off x="1298448" y="1426464"/>
            <a:ext cx="4581144" cy="435864"/>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性能测试</a:t>
            </a:r>
            <a:r>
              <a:rPr lang="en-US" sz="3300">
                <a:solidFill>
                  <a:srgbClr val="191B0E"/>
                </a:solidFill>
                <a:latin typeface="Arial"/>
              </a:rPr>
              <a:t>-Ram p-up</a:t>
            </a:r>
            <a:r>
              <a:rPr lang="zh-TW" sz="3200">
                <a:solidFill>
                  <a:srgbClr val="191B0E"/>
                </a:solidFill>
                <a:latin typeface="MingLiU"/>
                <a:ea typeface="MingLiU"/>
              </a:rPr>
              <a:t>测试</a:t>
            </a:r>
          </a:p>
        </p:txBody>
      </p:sp>
      <p:sp>
        <p:nvSpPr>
          <p:cNvPr id="5" name=""/>
          <p:cNvSpPr/>
          <p:nvPr/>
        </p:nvSpPr>
        <p:spPr>
          <a:xfrm>
            <a:off x="1283208" y="2054352"/>
            <a:ext cx="140208" cy="140208"/>
          </a:xfrm>
          <a:prstGeom prst="rect">
            <a:avLst/>
          </a:prstGeom>
          <a:solidFill>
            <a:srgbClr val="FFFFFF"/>
          </a:solidFill>
        </p:spPr>
        <p:txBody>
          <a:bodyPr lIns="0" tIns="0" rIns="0" bIns="0" wrap="none">
            <a:noAutofit/>
          </a:bodyPr>
          <a:p>
            <a:pPr algn="just" indent="0"/>
            <a:r>
              <a:rPr lang="en-US" sz="1600">
                <a:solidFill>
                  <a:srgbClr val="191B0E"/>
                </a:solidFill>
                <a:latin typeface="Arial"/>
              </a:rPr>
              <a:t>■</a:t>
            </a:r>
          </a:p>
        </p:txBody>
      </p:sp>
      <p:sp>
        <p:nvSpPr>
          <p:cNvPr id="6" name=""/>
          <p:cNvSpPr/>
          <p:nvPr/>
        </p:nvSpPr>
        <p:spPr>
          <a:xfrm>
            <a:off x="1624584" y="1990344"/>
            <a:ext cx="7909560" cy="746760"/>
          </a:xfrm>
          <a:prstGeom prst="rect">
            <a:avLst/>
          </a:prstGeom>
          <a:solidFill>
            <a:srgbClr val="FFFFFF"/>
          </a:solidFill>
        </p:spPr>
        <p:txBody>
          <a:bodyPr lIns="0" tIns="0" rIns="0" bIns="0">
            <a:noAutofit/>
          </a:bodyPr>
          <a:p>
            <a:pPr indent="12700">
              <a:lnSpc>
                <a:spcPts val="2004"/>
              </a:lnSpc>
            </a:pPr>
            <a:r>
              <a:rPr lang="zh-TW" sz="1500">
                <a:solidFill>
                  <a:srgbClr val="191B0E"/>
                </a:solidFill>
                <a:latin typeface="MingLiU"/>
                <a:ea typeface="MingLiU"/>
              </a:rPr>
              <a:t>用户是交错上升的（每几秒增加一些新用户）。</a:t>
            </a:r>
            <a:r>
              <a:rPr lang="en-US" sz="1600">
                <a:solidFill>
                  <a:srgbClr val="191B0E"/>
                </a:solidFill>
                <a:latin typeface="Arial"/>
              </a:rPr>
              <a:t>ramp-up</a:t>
            </a:r>
            <a:r>
              <a:rPr lang="zh-TW" sz="1500">
                <a:solidFill>
                  <a:srgbClr val="191B0E"/>
                </a:solidFill>
                <a:latin typeface="MingLiU"/>
                <a:ea typeface="MingLiU"/>
              </a:rPr>
              <a:t>测试不能产生精确和可重 现的平均值，这是因为由于用户的增加是每次一部分，系统的负载在不断地变化。 其优点是，可以看出随着系统负载的改变，测量值是如何改变的</a:t>
            </a:r>
            <a:r>
              <a:rPr lang="zh-TW" sz="2800">
                <a:solidFill>
                  <a:srgbClr val="191B0E"/>
                </a:solidFill>
                <a:latin typeface="SimSun"/>
                <a:ea typeface="SimSun"/>
              </a:rPr>
              <a:t>。</a:t>
            </a:r>
            <a:r>
              <a:rPr lang="zh-TW" sz="1500">
                <a:solidFill>
                  <a:srgbClr val="191B0E"/>
                </a:solidFill>
                <a:latin typeface="MingLiU"/>
                <a:ea typeface="MingLiU"/>
              </a:rPr>
              <a:t>据此选择要运</a:t>
            </a:r>
          </a:p>
        </p:txBody>
      </p:sp>
      <p:sp>
        <p:nvSpPr>
          <p:cNvPr id="7" name=""/>
          <p:cNvSpPr/>
          <p:nvPr/>
        </p:nvSpPr>
        <p:spPr>
          <a:xfrm>
            <a:off x="1615440" y="2755392"/>
            <a:ext cx="1847088" cy="228600"/>
          </a:xfrm>
          <a:prstGeom prst="rect">
            <a:avLst/>
          </a:prstGeom>
          <a:solidFill>
            <a:srgbClr val="FFFFFF"/>
          </a:solidFill>
        </p:spPr>
        <p:txBody>
          <a:bodyPr lIns="0" tIns="0" rIns="0" bIns="0" wrap="none">
            <a:noAutofit/>
          </a:bodyPr>
          <a:p>
            <a:pPr indent="0"/>
            <a:r>
              <a:rPr lang="zh-TW" sz="1500">
                <a:solidFill>
                  <a:srgbClr val="191B0E"/>
                </a:solidFill>
                <a:latin typeface="MingLiU"/>
                <a:ea typeface="MingLiU"/>
              </a:rPr>
              <a:t>行的</a:t>
            </a:r>
            <a:r>
              <a:rPr lang="en-US" sz="1600">
                <a:solidFill>
                  <a:srgbClr val="191B0E"/>
                </a:solidFill>
                <a:latin typeface="Arial"/>
              </a:rPr>
              <a:t>flat</a:t>
            </a:r>
            <a:r>
              <a:rPr lang="zh-TW" sz="1500">
                <a:solidFill>
                  <a:srgbClr val="191B0E"/>
                </a:solidFill>
                <a:latin typeface="MingLiU"/>
                <a:ea typeface="MingLiU"/>
              </a:rPr>
              <a:t>测试的范围</a:t>
            </a:r>
          </a:p>
        </p:txBody>
      </p:sp>
    </p:spTree>
  </p:cSld>
  <p:clrMapOvr>
    <a:overrideClrMapping bg1="lt1" tx1="dk1" bg2="lt2" tx2="dk2" accent1="accent1" accent2="accent2" accent3="accent3" accent4="accent4" accent5="accent5" accent6="accent6" hlink="hlink" folHlink="folHlink"/>
  </p:clrMapOvr>
</p:sld>
</file>

<file path=ppt/slides/slide92.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3419856" y="2874264"/>
            <a:ext cx="4858512" cy="2941320"/>
          </a:xfrm>
          <a:prstGeom prst="rect">
            <a:avLst/>
          </a:prstGeom>
        </p:spPr>
      </p:pic>
      <p:pic>
        <p:nvPicPr>
          <p:cNvPr id="3" name=""/>
          <p:cNvPicPr>
            <a:picLocks noChangeAspect="1"/>
          </p:cNvPicPr>
          <p:nvPr/>
        </p:nvPicPr>
        <p:blipFill>
          <a:blip r:embed="rPictId1"/>
          <a:stretch>
            <a:fillRect/>
          </a:stretch>
        </p:blipFill>
        <p:spPr>
          <a:xfrm>
            <a:off x="8302752" y="2627376"/>
            <a:ext cx="911352" cy="3703320"/>
          </a:xfrm>
          <a:prstGeom prst="rect">
            <a:avLst/>
          </a:prstGeom>
        </p:spPr>
      </p:pic>
      <p:pic>
        <p:nvPicPr>
          <p:cNvPr id="4" name=""/>
          <p:cNvPicPr>
            <a:picLocks noChangeAspect="1"/>
          </p:cNvPicPr>
          <p:nvPr/>
        </p:nvPicPr>
        <p:blipFill>
          <a:blip r:embed="rPictId2"/>
          <a:stretch>
            <a:fillRect/>
          </a:stretch>
        </p:blipFill>
        <p:spPr>
          <a:xfrm>
            <a:off x="9012936" y="838200"/>
            <a:ext cx="1600200" cy="518160"/>
          </a:xfrm>
          <a:prstGeom prst="rect">
            <a:avLst/>
          </a:prstGeom>
        </p:spPr>
      </p:pic>
      <p:sp>
        <p:nvSpPr>
          <p:cNvPr id="5" name=""/>
          <p:cNvSpPr/>
          <p:nvPr/>
        </p:nvSpPr>
        <p:spPr>
          <a:xfrm>
            <a:off x="5114544" y="2663952"/>
            <a:ext cx="1685544" cy="140208"/>
          </a:xfrm>
          <a:prstGeom prst="rect">
            <a:avLst/>
          </a:prstGeom>
          <a:solidFill>
            <a:srgbClr val="FFFFFF"/>
          </a:solidFill>
        </p:spPr>
        <p:txBody>
          <a:bodyPr lIns="0" tIns="0" rIns="0" bIns="0" wrap="none">
            <a:noAutofit/>
          </a:bodyPr>
          <a:p>
            <a:pPr indent="0"/>
            <a:r>
              <a:rPr lang="en-US" b="1" sz="850">
                <a:solidFill>
                  <a:srgbClr val="191B0E"/>
                </a:solidFill>
                <a:latin typeface="Arial"/>
              </a:rPr>
              <a:t>Pages Downwadsd per Secoina</a:t>
            </a:r>
          </a:p>
        </p:txBody>
      </p:sp>
      <p:sp>
        <p:nvSpPr>
          <p:cNvPr id="6" name=""/>
          <p:cNvSpPr/>
          <p:nvPr/>
        </p:nvSpPr>
        <p:spPr>
          <a:xfrm>
            <a:off x="3630168" y="5900928"/>
            <a:ext cx="4584192" cy="286512"/>
          </a:xfrm>
          <a:prstGeom prst="rect">
            <a:avLst/>
          </a:prstGeom>
          <a:solidFill>
            <a:srgbClr val="FFFFFF"/>
          </a:solidFill>
        </p:spPr>
        <p:txBody>
          <a:bodyPr lIns="0" tIns="0" rIns="0" bIns="0">
            <a:noAutofit/>
          </a:bodyPr>
          <a:p>
            <a:pPr algn="just" indent="0"/>
            <a:r>
              <a:rPr lang="zh-TW" sz="850">
                <a:solidFill>
                  <a:srgbClr val="5F5F5F"/>
                </a:solidFill>
                <a:latin typeface="MingLiU"/>
                <a:ea typeface="MingLiU"/>
              </a:rPr>
              <a:t>旳 眦如 </a:t>
            </a:r>
            <a:r>
              <a:rPr lang="en-US" b="1" sz="850">
                <a:solidFill>
                  <a:srgbClr val="5F5F5F"/>
                </a:solidFill>
                <a:latin typeface="Arial"/>
              </a:rPr>
              <a:t>dOtiS </a:t>
            </a:r>
            <a:r>
              <a:rPr lang="zh-TW" sz="850">
                <a:solidFill>
                  <a:srgbClr val="5F5F5F"/>
                </a:solidFill>
                <a:latin typeface="MingLiU"/>
                <a:ea typeface="MingLiU"/>
              </a:rPr>
              <a:t>始用 </a:t>
            </a:r>
            <a:r>
              <a:rPr lang="en-US" b="1" sz="850">
                <a:solidFill>
                  <a:srgbClr val="5F5F5F"/>
                </a:solidFill>
                <a:latin typeface="Arial"/>
              </a:rPr>
              <a:t>00:25 WtX 003$ </a:t>
            </a:r>
            <a:r>
              <a:rPr lang="zh-TW" sz="850">
                <a:solidFill>
                  <a:srgbClr val="5F5F5F"/>
                </a:solidFill>
                <a:latin typeface="MingLiU"/>
                <a:ea typeface="MingLiU"/>
              </a:rPr>
              <a:t>飾知 </a:t>
            </a:r>
            <a:r>
              <a:rPr lang="en-US" sz="850">
                <a:solidFill>
                  <a:srgbClr val="5F5F5F"/>
                </a:solidFill>
                <a:latin typeface="MingLiU"/>
              </a:rPr>
              <a:t>g</a:t>
            </a:r>
            <a:r>
              <a:rPr lang="zh-TW" sz="850">
                <a:solidFill>
                  <a:srgbClr val="5F5F5F"/>
                </a:solidFill>
                <a:latin typeface="MingLiU"/>
                <a:ea typeface="MingLiU"/>
              </a:rPr>
              <a:t>世 </a:t>
            </a:r>
            <a:r>
              <a:rPr lang="en-US" b="1" sz="850">
                <a:solidFill>
                  <a:srgbClr val="5F5F5F"/>
                </a:solidFill>
                <a:latin typeface="Arial"/>
              </a:rPr>
              <a:t>WtSO 005$ 0100 </a:t>
            </a:r>
            <a:r>
              <a:rPr lang="zh-TW" sz="850">
                <a:solidFill>
                  <a:srgbClr val="5F5F5F"/>
                </a:solidFill>
                <a:latin typeface="MingLiU"/>
                <a:ea typeface="MingLiU"/>
              </a:rPr>
              <a:t>胴</a:t>
            </a:r>
            <a:r>
              <a:rPr lang="en-US" b="1" sz="1000">
                <a:solidFill>
                  <a:srgbClr val="5F5F5F"/>
                </a:solidFill>
                <a:latin typeface="SimSun"/>
              </a:rPr>
              <a:t>：</a:t>
            </a:r>
            <a:r>
              <a:rPr lang="en-US" b="1" sz="850">
                <a:solidFill>
                  <a:srgbClr val="5F5F5F"/>
                </a:solidFill>
                <a:latin typeface="Arial"/>
              </a:rPr>
              <a:t>05 Oi W</a:t>
            </a:r>
          </a:p>
          <a:p>
            <a:pPr algn="ctr" indent="0">
              <a:lnSpc>
                <a:spcPct val="88000"/>
              </a:lnSpc>
            </a:pPr>
            <a:r>
              <a:rPr lang="en-US" sz="1200">
                <a:solidFill>
                  <a:srgbClr val="5F5F5F"/>
                </a:solidFill>
                <a:latin typeface="Arial"/>
              </a:rPr>
              <a:t>Elapsed stenano lim« hh.mffi</a:t>
            </a:r>
          </a:p>
        </p:txBody>
      </p:sp>
      <p:sp>
        <p:nvSpPr>
          <p:cNvPr id="7" name=""/>
          <p:cNvSpPr/>
          <p:nvPr/>
        </p:nvSpPr>
        <p:spPr>
          <a:xfrm>
            <a:off x="1298448" y="1414272"/>
            <a:ext cx="3776472" cy="445008"/>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性能测试</a:t>
            </a:r>
            <a:r>
              <a:rPr lang="zh-TW" sz="3300">
                <a:solidFill>
                  <a:srgbClr val="191B0E"/>
                </a:solidFill>
                <a:latin typeface="Arial"/>
                <a:ea typeface="Arial"/>
              </a:rPr>
              <a:t>-</a:t>
            </a:r>
            <a:r>
              <a:rPr lang="zh-TW" sz="3200">
                <a:solidFill>
                  <a:srgbClr val="191B0E"/>
                </a:solidFill>
                <a:latin typeface="MingLiU"/>
                <a:ea typeface="MingLiU"/>
              </a:rPr>
              <a:t>基准测试</a:t>
            </a:r>
          </a:p>
        </p:txBody>
      </p:sp>
      <p:sp>
        <p:nvSpPr>
          <p:cNvPr id="8" name=""/>
          <p:cNvSpPr/>
          <p:nvPr/>
        </p:nvSpPr>
        <p:spPr>
          <a:xfrm>
            <a:off x="1283208" y="1990344"/>
            <a:ext cx="5111496" cy="240792"/>
          </a:xfrm>
          <a:prstGeom prst="rect">
            <a:avLst/>
          </a:prstGeom>
          <a:solidFill>
            <a:srgbClr val="FFFFFF"/>
          </a:solidFill>
        </p:spPr>
        <p:txBody>
          <a:bodyPr lIns="0" tIns="0" rIns="0" bIns="0" wrap="none">
            <a:noAutofit/>
          </a:bodyPr>
          <a:p>
            <a:pPr indent="0"/>
            <a:r>
              <a:rPr lang="en-US" sz="1600">
                <a:solidFill>
                  <a:srgbClr val="191B0E"/>
                </a:solidFill>
                <a:latin typeface="Arial"/>
              </a:rPr>
              <a:t>■</a:t>
            </a:r>
            <a:r>
              <a:rPr lang="zh-TW" sz="1500">
                <a:solidFill>
                  <a:srgbClr val="191B0E"/>
                </a:solidFill>
                <a:latin typeface="MingLiU"/>
                <a:ea typeface="MingLiU"/>
              </a:rPr>
              <a:t>基准测试的关键是要获得一致的、可再现的结果。</a:t>
            </a:r>
          </a:p>
        </p:txBody>
      </p:sp>
      <p:sp>
        <p:nvSpPr>
          <p:cNvPr id="9" name=""/>
          <p:cNvSpPr/>
          <p:nvPr/>
        </p:nvSpPr>
        <p:spPr>
          <a:xfrm>
            <a:off x="1283208" y="2438400"/>
            <a:ext cx="140208" cy="140208"/>
          </a:xfrm>
          <a:prstGeom prst="rect">
            <a:avLst/>
          </a:prstGeom>
          <a:solidFill>
            <a:srgbClr val="FFFFFF"/>
          </a:solidFill>
        </p:spPr>
        <p:txBody>
          <a:bodyPr lIns="0" tIns="0" rIns="0" bIns="0" wrap="none">
            <a:noAutofit/>
          </a:bodyPr>
          <a:p>
            <a:pPr algn="just" indent="0"/>
            <a:r>
              <a:rPr lang="en-US" sz="1600">
                <a:solidFill>
                  <a:srgbClr val="191B0E"/>
                </a:solidFill>
                <a:latin typeface="Arial"/>
              </a:rPr>
              <a:t>■</a:t>
            </a:r>
          </a:p>
        </p:txBody>
      </p:sp>
      <p:sp>
        <p:nvSpPr>
          <p:cNvPr id="10" name=""/>
          <p:cNvSpPr/>
          <p:nvPr/>
        </p:nvSpPr>
        <p:spPr>
          <a:xfrm>
            <a:off x="1612392" y="2374392"/>
            <a:ext cx="7805928" cy="243840"/>
          </a:xfrm>
          <a:prstGeom prst="rect">
            <a:avLst/>
          </a:prstGeom>
          <a:solidFill>
            <a:srgbClr val="FFFFFF"/>
          </a:solidFill>
        </p:spPr>
        <p:txBody>
          <a:bodyPr lIns="0" tIns="0" rIns="0" bIns="0" wrap="none">
            <a:noAutofit/>
          </a:bodyPr>
          <a:p>
            <a:pPr indent="330200"/>
            <a:r>
              <a:rPr lang="zh-TW" sz="1500">
                <a:solidFill>
                  <a:srgbClr val="191B0E"/>
                </a:solidFill>
                <a:latin typeface="MingLiU"/>
                <a:ea typeface="MingLiU"/>
              </a:rPr>
              <a:t>假定测试的两个指标是服务器的响应时间和吞吐量，会受到负载的影响。而负载</a:t>
            </a:r>
          </a:p>
        </p:txBody>
      </p:sp>
      <p:sp>
        <p:nvSpPr>
          <p:cNvPr id="11" name=""/>
          <p:cNvSpPr/>
          <p:nvPr/>
        </p:nvSpPr>
        <p:spPr>
          <a:xfrm>
            <a:off x="1633728" y="2633472"/>
            <a:ext cx="1075944" cy="234696"/>
          </a:xfrm>
          <a:prstGeom prst="rect">
            <a:avLst/>
          </a:prstGeom>
          <a:solidFill>
            <a:srgbClr val="FFFFFF"/>
          </a:solidFill>
        </p:spPr>
        <p:txBody>
          <a:bodyPr lIns="0" tIns="0" rIns="0" bIns="0" wrap="none">
            <a:noAutofit/>
          </a:bodyPr>
          <a:p>
            <a:pPr indent="330200"/>
            <a:r>
              <a:rPr lang="zh-TW" sz="1500">
                <a:solidFill>
                  <a:srgbClr val="191B0E"/>
                </a:solidFill>
                <a:latin typeface="MingLiU"/>
                <a:ea typeface="MingLiU"/>
              </a:rPr>
              <a:t>又受两个因</a:t>
            </a:r>
          </a:p>
        </p:txBody>
      </p:sp>
      <p:sp>
        <p:nvSpPr>
          <p:cNvPr id="12" name=""/>
          <p:cNvSpPr/>
          <p:nvPr/>
        </p:nvSpPr>
        <p:spPr>
          <a:xfrm>
            <a:off x="1283208" y="3733800"/>
            <a:ext cx="140208" cy="140208"/>
          </a:xfrm>
          <a:prstGeom prst="rect">
            <a:avLst/>
          </a:prstGeom>
          <a:solidFill>
            <a:srgbClr val="FFFFFF"/>
          </a:solidFill>
        </p:spPr>
        <p:txBody>
          <a:bodyPr lIns="0" tIns="0" rIns="0" bIns="0" wrap="none">
            <a:noAutofit/>
          </a:bodyPr>
          <a:p>
            <a:pPr algn="just" indent="0"/>
            <a:r>
              <a:rPr lang="en-US" sz="1600">
                <a:solidFill>
                  <a:srgbClr val="191B0E"/>
                </a:solidFill>
                <a:latin typeface="Arial"/>
              </a:rPr>
              <a:t>■</a:t>
            </a:r>
          </a:p>
        </p:txBody>
      </p:sp>
      <p:sp>
        <p:nvSpPr>
          <p:cNvPr id="13" name=""/>
          <p:cNvSpPr/>
          <p:nvPr/>
        </p:nvSpPr>
        <p:spPr>
          <a:xfrm>
            <a:off x="1618488" y="3931920"/>
            <a:ext cx="1091184" cy="222504"/>
          </a:xfrm>
          <a:prstGeom prst="rect">
            <a:avLst/>
          </a:prstGeom>
          <a:solidFill>
            <a:srgbClr val="FFFFFF"/>
          </a:solidFill>
        </p:spPr>
        <p:txBody>
          <a:bodyPr lIns="0" tIns="0" rIns="0" bIns="0" wrap="none">
            <a:noAutofit/>
          </a:bodyPr>
          <a:p>
            <a:pPr indent="0"/>
            <a:r>
              <a:rPr lang="zh-TW" sz="1500">
                <a:solidFill>
                  <a:srgbClr val="191B0E"/>
                </a:solidFill>
                <a:latin typeface="MingLiU"/>
                <a:ea typeface="MingLiU"/>
              </a:rPr>
              <a:t>越大。这两</a:t>
            </a:r>
          </a:p>
        </p:txBody>
      </p:sp>
      <p:sp>
        <p:nvSpPr>
          <p:cNvPr id="14" name=""/>
          <p:cNvSpPr/>
          <p:nvPr/>
        </p:nvSpPr>
        <p:spPr>
          <a:xfrm>
            <a:off x="1283208" y="4370832"/>
            <a:ext cx="140208" cy="140208"/>
          </a:xfrm>
          <a:prstGeom prst="rect">
            <a:avLst/>
          </a:prstGeom>
          <a:solidFill>
            <a:srgbClr val="FFFFFF"/>
          </a:solidFill>
        </p:spPr>
        <p:txBody>
          <a:bodyPr lIns="0" tIns="0" rIns="0" bIns="0" wrap="none">
            <a:noAutofit/>
          </a:bodyPr>
          <a:p>
            <a:pPr algn="just" indent="0"/>
            <a:r>
              <a:rPr lang="zh-TW" sz="1600">
                <a:solidFill>
                  <a:srgbClr val="191B0E"/>
                </a:solidFill>
                <a:latin typeface="Arial"/>
                <a:ea typeface="Arial"/>
              </a:rPr>
              <a:t>■</a:t>
            </a:r>
          </a:p>
        </p:txBody>
      </p:sp>
      <p:sp>
        <p:nvSpPr>
          <p:cNvPr id="15" name=""/>
          <p:cNvSpPr/>
          <p:nvPr/>
        </p:nvSpPr>
        <p:spPr>
          <a:xfrm>
            <a:off x="1633728" y="4565904"/>
            <a:ext cx="670560" cy="231648"/>
          </a:xfrm>
          <a:prstGeom prst="rect">
            <a:avLst/>
          </a:prstGeom>
          <a:solidFill>
            <a:srgbClr val="FFFFFF"/>
          </a:solidFill>
        </p:spPr>
        <p:txBody>
          <a:bodyPr lIns="0" tIns="0" rIns="0" bIns="0" wrap="none">
            <a:noAutofit/>
          </a:bodyPr>
          <a:p>
            <a:pPr indent="0"/>
            <a:r>
              <a:rPr lang="zh-TW" sz="1500">
                <a:solidFill>
                  <a:srgbClr val="191B0E"/>
                </a:solidFill>
                <a:latin typeface="MingLiU"/>
                <a:ea typeface="MingLiU"/>
              </a:rPr>
              <a:t>定下来</a:t>
            </a:r>
          </a:p>
        </p:txBody>
      </p:sp>
    </p:spTree>
  </p:cSld>
  <p:clrMapOvr>
    <a:overrideClrMapping bg1="lt1" tx1="dk1" bg2="lt2" tx2="dk2" accent1="accent1" accent2="accent2" accent3="accent3" accent4="accent4" accent5="accent5" accent6="accent6" hlink="hlink" folHlink="folHlink"/>
  </p:clrMapOvr>
</p:sld>
</file>

<file path=ppt/slides/slide93.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2417064" y="5077968"/>
            <a:ext cx="131064" cy="103632"/>
          </a:xfrm>
          <a:prstGeom prst="rect">
            <a:avLst/>
          </a:prstGeom>
        </p:spPr>
      </p:pic>
      <p:pic>
        <p:nvPicPr>
          <p:cNvPr id="3" name=""/>
          <p:cNvPicPr>
            <a:picLocks noChangeAspect="1"/>
          </p:cNvPicPr>
          <p:nvPr/>
        </p:nvPicPr>
        <p:blipFill>
          <a:blip r:embed="rPictId1"/>
          <a:stretch>
            <a:fillRect/>
          </a:stretch>
        </p:blipFill>
        <p:spPr>
          <a:xfrm>
            <a:off x="2404872" y="5184648"/>
            <a:ext cx="146304" cy="347472"/>
          </a:xfrm>
          <a:prstGeom prst="rect">
            <a:avLst/>
          </a:prstGeom>
        </p:spPr>
      </p:pic>
      <p:pic>
        <p:nvPicPr>
          <p:cNvPr id="4" name=""/>
          <p:cNvPicPr>
            <a:picLocks noChangeAspect="1"/>
          </p:cNvPicPr>
          <p:nvPr/>
        </p:nvPicPr>
        <p:blipFill>
          <a:blip r:embed="rPictId2"/>
          <a:stretch>
            <a:fillRect/>
          </a:stretch>
        </p:blipFill>
        <p:spPr>
          <a:xfrm>
            <a:off x="2456688" y="5772912"/>
            <a:ext cx="94488" cy="109728"/>
          </a:xfrm>
          <a:prstGeom prst="rect">
            <a:avLst/>
          </a:prstGeom>
        </p:spPr>
      </p:pic>
      <p:pic>
        <p:nvPicPr>
          <p:cNvPr id="5" name=""/>
          <p:cNvPicPr>
            <a:picLocks noChangeAspect="1"/>
          </p:cNvPicPr>
          <p:nvPr/>
        </p:nvPicPr>
        <p:blipFill>
          <a:blip r:embed="rPictId3"/>
          <a:stretch>
            <a:fillRect/>
          </a:stretch>
        </p:blipFill>
        <p:spPr>
          <a:xfrm>
            <a:off x="2447544" y="5888736"/>
            <a:ext cx="100584" cy="173736"/>
          </a:xfrm>
          <a:prstGeom prst="rect">
            <a:avLst/>
          </a:prstGeom>
        </p:spPr>
      </p:pic>
      <p:pic>
        <p:nvPicPr>
          <p:cNvPr id="6" name=""/>
          <p:cNvPicPr>
            <a:picLocks noChangeAspect="1"/>
          </p:cNvPicPr>
          <p:nvPr/>
        </p:nvPicPr>
        <p:blipFill>
          <a:blip r:embed="rPictId4"/>
          <a:stretch>
            <a:fillRect/>
          </a:stretch>
        </p:blipFill>
        <p:spPr>
          <a:xfrm>
            <a:off x="2420112" y="3529584"/>
            <a:ext cx="134112" cy="335280"/>
          </a:xfrm>
          <a:prstGeom prst="rect">
            <a:avLst/>
          </a:prstGeom>
        </p:spPr>
      </p:pic>
      <p:pic>
        <p:nvPicPr>
          <p:cNvPr id="7" name=""/>
          <p:cNvPicPr>
            <a:picLocks noChangeAspect="1"/>
          </p:cNvPicPr>
          <p:nvPr/>
        </p:nvPicPr>
        <p:blipFill>
          <a:blip r:embed="rPictId5"/>
          <a:stretch>
            <a:fillRect/>
          </a:stretch>
        </p:blipFill>
        <p:spPr>
          <a:xfrm>
            <a:off x="2420112" y="3392424"/>
            <a:ext cx="134112" cy="137160"/>
          </a:xfrm>
          <a:prstGeom prst="rect">
            <a:avLst/>
          </a:prstGeom>
        </p:spPr>
      </p:pic>
      <p:pic>
        <p:nvPicPr>
          <p:cNvPr id="8" name=""/>
          <p:cNvPicPr>
            <a:picLocks noChangeAspect="1"/>
          </p:cNvPicPr>
          <p:nvPr/>
        </p:nvPicPr>
        <p:blipFill>
          <a:blip r:embed="rPictId6"/>
          <a:stretch>
            <a:fillRect/>
          </a:stretch>
        </p:blipFill>
        <p:spPr>
          <a:xfrm>
            <a:off x="2401824" y="2615184"/>
            <a:ext cx="149352" cy="771144"/>
          </a:xfrm>
          <a:prstGeom prst="rect">
            <a:avLst/>
          </a:prstGeom>
        </p:spPr>
      </p:pic>
      <p:pic>
        <p:nvPicPr>
          <p:cNvPr id="9" name=""/>
          <p:cNvPicPr>
            <a:picLocks noChangeAspect="1"/>
          </p:cNvPicPr>
          <p:nvPr/>
        </p:nvPicPr>
        <p:blipFill>
          <a:blip r:embed="rPictId7"/>
          <a:stretch>
            <a:fillRect/>
          </a:stretch>
        </p:blipFill>
        <p:spPr>
          <a:xfrm>
            <a:off x="9012936" y="844296"/>
            <a:ext cx="1600200" cy="509016"/>
          </a:xfrm>
          <a:prstGeom prst="rect">
            <a:avLst/>
          </a:prstGeom>
        </p:spPr>
      </p:pic>
      <p:pic>
        <p:nvPicPr>
          <p:cNvPr id="10" name=""/>
          <p:cNvPicPr>
            <a:picLocks noChangeAspect="1"/>
          </p:cNvPicPr>
          <p:nvPr/>
        </p:nvPicPr>
        <p:blipFill>
          <a:blip r:embed="rPictId8"/>
          <a:stretch>
            <a:fillRect/>
          </a:stretch>
        </p:blipFill>
        <p:spPr>
          <a:xfrm>
            <a:off x="2554224" y="2566416"/>
            <a:ext cx="6544056" cy="3429000"/>
          </a:xfrm>
          <a:prstGeom prst="rect">
            <a:avLst/>
          </a:prstGeom>
        </p:spPr>
      </p:pic>
      <p:pic>
        <p:nvPicPr>
          <p:cNvPr id="11" name=""/>
          <p:cNvPicPr>
            <a:picLocks noChangeAspect="1"/>
          </p:cNvPicPr>
          <p:nvPr/>
        </p:nvPicPr>
        <p:blipFill>
          <a:blip r:embed="rPictId9"/>
          <a:stretch>
            <a:fillRect/>
          </a:stretch>
        </p:blipFill>
        <p:spPr>
          <a:xfrm>
            <a:off x="8296656" y="2584704"/>
            <a:ext cx="371856" cy="164592"/>
          </a:xfrm>
          <a:prstGeom prst="rect">
            <a:avLst/>
          </a:prstGeom>
        </p:spPr>
      </p:pic>
      <p:sp>
        <p:nvSpPr>
          <p:cNvPr id="12" name=""/>
          <p:cNvSpPr/>
          <p:nvPr/>
        </p:nvSpPr>
        <p:spPr>
          <a:xfrm>
            <a:off x="2834640" y="6038088"/>
            <a:ext cx="240792" cy="103632"/>
          </a:xfrm>
          <a:prstGeom prst="rect">
            <a:avLst/>
          </a:prstGeom>
          <a:solidFill>
            <a:srgbClr val="FFFFFF"/>
          </a:solidFill>
        </p:spPr>
        <p:txBody>
          <a:bodyPr lIns="0" tIns="0" rIns="0" bIns="0" wrap="none">
            <a:noAutofit/>
          </a:bodyPr>
          <a:p>
            <a:pPr indent="0"/>
            <a:r>
              <a:rPr lang="en-US" b="1" sz="750">
                <a:solidFill>
                  <a:srgbClr val="848077"/>
                </a:solidFill>
                <a:latin typeface="Arial"/>
              </a:rPr>
              <a:t>E»:ES</a:t>
            </a:r>
          </a:p>
        </p:txBody>
      </p:sp>
      <p:sp>
        <p:nvSpPr>
          <p:cNvPr id="13" name=""/>
          <p:cNvSpPr/>
          <p:nvPr/>
        </p:nvSpPr>
        <p:spPr>
          <a:xfrm>
            <a:off x="3227832" y="6038088"/>
            <a:ext cx="5172456" cy="252984"/>
          </a:xfrm>
          <a:prstGeom prst="rect">
            <a:avLst/>
          </a:prstGeom>
          <a:solidFill>
            <a:srgbClr val="FFFFFF"/>
          </a:solidFill>
        </p:spPr>
        <p:txBody>
          <a:bodyPr lIns="0" tIns="0" rIns="0" bIns="0">
            <a:noAutofit/>
          </a:bodyPr>
          <a:p>
            <a:pPr algn="ctr" indent="0"/>
            <a:r>
              <a:rPr lang="en-US" b="1" sz="750">
                <a:solidFill>
                  <a:srgbClr val="848077"/>
                </a:solidFill>
                <a:latin typeface="Arial"/>
              </a:rPr>
              <a:t>W/IC M 15  902C-  »-25 KN </a:t>
            </a:r>
            <a:r>
              <a:rPr lang="zh-TW" sz="600">
                <a:solidFill>
                  <a:srgbClr val="848077"/>
                </a:solidFill>
                <a:latin typeface="SimHei"/>
                <a:ea typeface="SimHei"/>
              </a:rPr>
              <a:t>徴明         第</a:t>
            </a:r>
            <a:r>
              <a:rPr lang="zh-CN" sz="600">
                <a:solidFill>
                  <a:srgbClr val="848077"/>
                </a:solidFill>
                <a:latin typeface="SimHei"/>
                <a:ea typeface="SimHei"/>
              </a:rPr>
              <a:t>■吗  </a:t>
            </a:r>
            <a:r>
              <a:rPr lang="en-US" b="1" sz="750">
                <a:solidFill>
                  <a:srgbClr val="848077"/>
                </a:solidFill>
                <a:latin typeface="Arial"/>
              </a:rPr>
              <a:t>K » «SE QV» 91 CE DI</a:t>
            </a:r>
            <a:r>
              <a:rPr lang="en-US" b="1" sz="900">
                <a:solidFill>
                  <a:srgbClr val="848077"/>
                </a:solidFill>
                <a:latin typeface="SimSun"/>
              </a:rPr>
              <a:t>：</a:t>
            </a:r>
            <a:r>
              <a:rPr lang="en-US" b="1" sz="750">
                <a:solidFill>
                  <a:srgbClr val="848077"/>
                </a:solidFill>
                <a:latin typeface="Arial"/>
              </a:rPr>
              <a:t>1Q 5</a:t>
            </a:r>
          </a:p>
          <a:p>
            <a:pPr algn="ctr" indent="0"/>
            <a:r>
              <a:rPr lang="en-US" b="1" sz="700">
                <a:solidFill>
                  <a:srgbClr val="848077"/>
                </a:solidFill>
                <a:latin typeface="Arial"/>
              </a:rPr>
              <a:t>Ebpsfd KiHurKi iinw hh mm</a:t>
            </a:r>
          </a:p>
        </p:txBody>
      </p:sp>
      <p:sp>
        <p:nvSpPr>
          <p:cNvPr id="14" name=""/>
          <p:cNvSpPr/>
          <p:nvPr/>
        </p:nvSpPr>
        <p:spPr>
          <a:xfrm>
            <a:off x="8674608" y="6038088"/>
            <a:ext cx="240792" cy="103632"/>
          </a:xfrm>
          <a:prstGeom prst="rect">
            <a:avLst/>
          </a:prstGeom>
          <a:solidFill>
            <a:srgbClr val="FFFFFF"/>
          </a:solidFill>
        </p:spPr>
        <p:txBody>
          <a:bodyPr lIns="0" tIns="0" rIns="0" bIns="0" wrap="none">
            <a:noAutofit/>
          </a:bodyPr>
          <a:p>
            <a:pPr indent="0"/>
            <a:r>
              <a:rPr lang="en-US" b="1" sz="750">
                <a:solidFill>
                  <a:srgbClr val="848077"/>
                </a:solidFill>
                <a:latin typeface="Arial"/>
              </a:rPr>
              <a:t>01</a:t>
            </a:r>
            <a:r>
              <a:rPr lang="zh-TW" sz="600">
                <a:solidFill>
                  <a:srgbClr val="848077"/>
                </a:solidFill>
                <a:latin typeface="SimHei"/>
                <a:ea typeface="SimHei"/>
              </a:rPr>
              <a:t>网</a:t>
            </a:r>
          </a:p>
        </p:txBody>
      </p:sp>
      <p:sp>
        <p:nvSpPr>
          <p:cNvPr id="15" name=""/>
          <p:cNvSpPr/>
          <p:nvPr/>
        </p:nvSpPr>
        <p:spPr>
          <a:xfrm>
            <a:off x="1301496" y="2054352"/>
            <a:ext cx="121920" cy="140208"/>
          </a:xfrm>
          <a:prstGeom prst="rect">
            <a:avLst/>
          </a:prstGeom>
          <a:solidFill>
            <a:srgbClr val="FFFFFF"/>
          </a:solidFill>
        </p:spPr>
        <p:txBody>
          <a:bodyPr lIns="0" tIns="0" rIns="0" bIns="0" wrap="none">
            <a:noAutofit/>
          </a:bodyPr>
          <a:p>
            <a:pPr algn="just" indent="0"/>
            <a:r>
              <a:rPr lang="en-US" sz="1600">
                <a:solidFill>
                  <a:srgbClr val="191B0E"/>
                </a:solidFill>
                <a:latin typeface="Arial"/>
              </a:rPr>
              <a:t>■</a:t>
            </a:r>
          </a:p>
        </p:txBody>
      </p:sp>
      <p:sp>
        <p:nvSpPr>
          <p:cNvPr id="16" name=""/>
          <p:cNvSpPr/>
          <p:nvPr/>
        </p:nvSpPr>
        <p:spPr>
          <a:xfrm>
            <a:off x="1301496" y="2688336"/>
            <a:ext cx="121920" cy="140208"/>
          </a:xfrm>
          <a:prstGeom prst="rect">
            <a:avLst/>
          </a:prstGeom>
          <a:solidFill>
            <a:srgbClr val="FFFFFF"/>
          </a:solidFill>
        </p:spPr>
        <p:txBody>
          <a:bodyPr lIns="0" tIns="0" rIns="0" bIns="0" wrap="none">
            <a:noAutofit/>
          </a:bodyPr>
          <a:p>
            <a:pPr algn="just" indent="0"/>
            <a:r>
              <a:rPr lang="en-US" sz="1600">
                <a:solidFill>
                  <a:srgbClr val="191B0E"/>
                </a:solidFill>
                <a:latin typeface="Arial"/>
              </a:rPr>
              <a:t>■</a:t>
            </a:r>
          </a:p>
        </p:txBody>
      </p:sp>
      <p:sp>
        <p:nvSpPr>
          <p:cNvPr id="17" name=""/>
          <p:cNvSpPr/>
          <p:nvPr/>
        </p:nvSpPr>
        <p:spPr>
          <a:xfrm>
            <a:off x="1615440" y="2008632"/>
            <a:ext cx="7815072" cy="228600"/>
          </a:xfrm>
          <a:prstGeom prst="rect">
            <a:avLst/>
          </a:prstGeom>
          <a:solidFill>
            <a:srgbClr val="FFFFFF"/>
          </a:solidFill>
        </p:spPr>
        <p:txBody>
          <a:bodyPr lIns="0" tIns="0" rIns="0" bIns="0" wrap="none">
            <a:noAutofit/>
          </a:bodyPr>
          <a:p>
            <a:pPr indent="330200"/>
            <a:r>
              <a:rPr lang="zh-TW" sz="1500">
                <a:solidFill>
                  <a:srgbClr val="191B0E"/>
                </a:solidFill>
                <a:latin typeface="MingLiU"/>
                <a:ea typeface="MingLiU"/>
              </a:rPr>
              <a:t>在某一点上，执行队列开始增长，因为服务器上所有的线程都已投入使用，传入</a:t>
            </a:r>
          </a:p>
        </p:txBody>
      </p:sp>
      <p:sp>
        <p:nvSpPr>
          <p:cNvPr id="18" name=""/>
          <p:cNvSpPr/>
          <p:nvPr/>
        </p:nvSpPr>
        <p:spPr>
          <a:xfrm>
            <a:off x="1633728" y="2246376"/>
            <a:ext cx="2209800" cy="222504"/>
          </a:xfrm>
          <a:prstGeom prst="rect">
            <a:avLst/>
          </a:prstGeom>
          <a:solidFill>
            <a:srgbClr val="FFFFFF"/>
          </a:solidFill>
        </p:spPr>
        <p:txBody>
          <a:bodyPr lIns="0" tIns="0" rIns="0" bIns="0" wrap="none">
            <a:noAutofit/>
          </a:bodyPr>
          <a:p>
            <a:pPr indent="0"/>
            <a:r>
              <a:rPr lang="zh-TW" sz="1400">
                <a:latin typeface="MingLiU"/>
                <a:ea typeface="MingLiU"/>
              </a:rPr>
              <a:t>的梏犬不苒期</a:t>
            </a:r>
            <a:r>
              <a:rPr lang="en-US" i="1" sz="1700">
                <a:latin typeface="Arial"/>
              </a:rPr>
              <a:t>a</a:t>
            </a:r>
            <a:r>
              <a:rPr lang="zh-TW" sz="1400">
                <a:latin typeface="MingLiU"/>
                <a:ea typeface="MingLiU"/>
              </a:rPr>
              <a:t>即</a:t>
            </a:r>
            <a:r>
              <a:rPr lang="zh-TW" sz="1300">
                <a:latin typeface="Arial"/>
                <a:ea typeface="Arial"/>
              </a:rPr>
              <a:t>41</a:t>
            </a:r>
            <a:r>
              <a:rPr lang="zh-TW" sz="1400">
                <a:latin typeface="MingLiU"/>
                <a:ea typeface="MingLiU"/>
              </a:rPr>
              <a:t>、理</a:t>
            </a:r>
          </a:p>
        </p:txBody>
      </p:sp>
      <p:sp>
        <p:nvSpPr>
          <p:cNvPr id="19" name=""/>
          <p:cNvSpPr/>
          <p:nvPr/>
        </p:nvSpPr>
        <p:spPr>
          <a:xfrm>
            <a:off x="1609344" y="2639568"/>
            <a:ext cx="234696" cy="466344"/>
          </a:xfrm>
          <a:prstGeom prst="rect">
            <a:avLst/>
          </a:prstGeom>
          <a:solidFill>
            <a:srgbClr val="FFFFFF"/>
          </a:solidFill>
        </p:spPr>
        <p:txBody>
          <a:bodyPr lIns="0" tIns="0" rIns="0" bIns="0">
            <a:noAutofit/>
          </a:bodyPr>
          <a:p>
            <a:pPr algn="just" indent="0">
              <a:lnSpc>
                <a:spcPts val="1800"/>
              </a:lnSpc>
            </a:pPr>
            <a:r>
              <a:rPr lang="zh-TW" sz="1400">
                <a:latin typeface="MingLiU"/>
                <a:ea typeface="MingLiU"/>
              </a:rPr>
              <a:t>当 但</a:t>
            </a:r>
          </a:p>
        </p:txBody>
      </p:sp>
      <p:sp>
        <p:nvSpPr>
          <p:cNvPr id="20" name=""/>
          <p:cNvSpPr/>
          <p:nvPr/>
        </p:nvSpPr>
        <p:spPr>
          <a:xfrm>
            <a:off x="4081272" y="2246376"/>
            <a:ext cx="3767328" cy="304800"/>
          </a:xfrm>
          <a:prstGeom prst="rect">
            <a:avLst/>
          </a:prstGeom>
          <a:solidFill>
            <a:srgbClr val="FFFFFF"/>
          </a:solidFill>
        </p:spPr>
        <p:txBody>
          <a:bodyPr lIns="0" tIns="0" rIns="0" bIns="0">
            <a:noAutofit/>
          </a:bodyPr>
          <a:p>
            <a:pPr indent="0"/>
            <a:r>
              <a:rPr lang="zh-TW" i="1" sz="1000">
                <a:latin typeface="MingLiU"/>
                <a:ea typeface="MingLiU"/>
              </a:rPr>
              <a:t>烏凫珞</a:t>
            </a:r>
            <a:r>
              <a:rPr lang="zh-TW" sz="1200">
                <a:latin typeface="SimHei"/>
                <a:ea typeface="SimHei"/>
              </a:rPr>
              <a:t>入％ 初山 山食惡六</a:t>
            </a:r>
            <a:r>
              <a:rPr lang="zh-TW" sz="1300">
                <a:latin typeface="Times New Roman"/>
                <a:ea typeface="Times New Roman"/>
              </a:rPr>
              <a:t>I'</a:t>
            </a:r>
            <a:r>
              <a:rPr lang="zh-TW" sz="1200">
                <a:latin typeface="SimHei"/>
                <a:ea typeface="SimHei"/>
              </a:rPr>
              <a:t>舟时苒</a:t>
            </a:r>
            <a:r>
              <a:rPr lang="zh-TW" sz="1300">
                <a:latin typeface="Times New Roman"/>
                <a:ea typeface="Times New Roman"/>
              </a:rPr>
              <a:t>41</a:t>
            </a:r>
            <a:r>
              <a:rPr lang="zh-TW" sz="1200">
                <a:latin typeface="SimHei"/>
                <a:ea typeface="SimHei"/>
              </a:rPr>
              <a:t>、理</a:t>
            </a:r>
          </a:p>
          <a:p>
            <a:pPr algn="ctr" indent="0">
              <a:lnSpc>
                <a:spcPct val="85000"/>
              </a:lnSpc>
            </a:pPr>
            <a:r>
              <a:rPr lang="en-US" b="1" sz="850">
                <a:solidFill>
                  <a:srgbClr val="35383F"/>
                </a:solidFill>
                <a:latin typeface="Arial"/>
              </a:rPr>
              <a:t>Webl.aglc （JMK]</a:t>
            </a:r>
          </a:p>
        </p:txBody>
      </p:sp>
      <p:sp>
        <p:nvSpPr>
          <p:cNvPr id="21" name=""/>
          <p:cNvSpPr/>
          <p:nvPr/>
        </p:nvSpPr>
        <p:spPr>
          <a:xfrm>
            <a:off x="9268968" y="2639568"/>
            <a:ext cx="167640" cy="246888"/>
          </a:xfrm>
          <a:prstGeom prst="rect">
            <a:avLst/>
          </a:prstGeom>
          <a:solidFill>
            <a:srgbClr val="FFFFFF"/>
          </a:solidFill>
        </p:spPr>
        <p:txBody>
          <a:bodyPr lIns="0" tIns="0" rIns="0" bIns="0" wrap="none">
            <a:noAutofit/>
          </a:bodyPr>
          <a:p>
            <a:pPr algn="just" indent="0"/>
            <a:r>
              <a:rPr lang="zh-TW" sz="1400">
                <a:latin typeface="MingLiU"/>
                <a:ea typeface="MingLiU"/>
              </a:rPr>
              <a:t>艮</a:t>
            </a:r>
          </a:p>
        </p:txBody>
      </p:sp>
      <p:sp>
        <p:nvSpPr>
          <p:cNvPr id="22" name=""/>
          <p:cNvSpPr/>
          <p:nvPr/>
        </p:nvSpPr>
        <p:spPr>
          <a:xfrm>
            <a:off x="1316736" y="1414272"/>
            <a:ext cx="4636008" cy="426720"/>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性能测试</a:t>
            </a:r>
            <a:r>
              <a:rPr lang="zh-TW" sz="3300">
                <a:solidFill>
                  <a:srgbClr val="191B0E"/>
                </a:solidFill>
                <a:latin typeface="Arial"/>
                <a:ea typeface="Arial"/>
              </a:rPr>
              <a:t>-</a:t>
            </a:r>
            <a:r>
              <a:rPr lang="zh-TW" sz="3200">
                <a:solidFill>
                  <a:srgbClr val="191B0E"/>
                </a:solidFill>
                <a:latin typeface="MingLiU"/>
                <a:ea typeface="MingLiU"/>
              </a:rPr>
              <a:t>基准测试（</a:t>
            </a:r>
            <a:r>
              <a:rPr lang="zh-TW" sz="3300">
                <a:solidFill>
                  <a:srgbClr val="191B0E"/>
                </a:solidFill>
                <a:latin typeface="Arial"/>
                <a:ea typeface="Arial"/>
              </a:rPr>
              <a:t>2</a:t>
            </a:r>
            <a:r>
              <a:rPr lang="zh-TW" sz="3200">
                <a:solidFill>
                  <a:srgbClr val="191B0E"/>
                </a:solidFill>
                <a:latin typeface="MingLiU"/>
                <a:ea typeface="MingLiU"/>
              </a:rPr>
              <a:t>）</a:t>
            </a:r>
          </a:p>
        </p:txBody>
      </p:sp>
      <p:sp>
        <p:nvSpPr>
          <p:cNvPr id="23" name=""/>
          <p:cNvSpPr/>
          <p:nvPr/>
        </p:nvSpPr>
        <p:spPr>
          <a:xfrm>
            <a:off x="2093976" y="3898392"/>
            <a:ext cx="438912" cy="1146048"/>
          </a:xfrm>
          <a:prstGeom prst="rect">
            <a:avLst/>
          </a:prstGeom>
          <a:solidFill>
            <a:srgbClr val="FFFFFF"/>
          </a:solidFill>
        </p:spPr>
        <p:txBody>
          <a:bodyPr lIns="0" tIns="0" rIns="0" bIns="0" vert="wordArtVertRtl" wrap="none">
            <a:noAutofit/>
          </a:bodyPr>
          <a:p>
            <a:pPr indent="0">
              <a:lnSpc>
                <a:spcPts val="2472"/>
              </a:lnSpc>
            </a:pPr>
            <a:r>
              <a:rPr lang="en-US" b="1" sz="800">
                <a:solidFill>
                  <a:srgbClr val="5F5F5F"/>
                </a:solidFill>
                <a:latin typeface="PMingLiU"/>
              </a:rPr>
              <a:t>MT2</a:t>
            </a:r>
            <a:r>
              <a:rPr lang="zh-TW" sz="800">
                <a:solidFill>
                  <a:srgbClr val="5F5F5F"/>
                </a:solidFill>
                <a:latin typeface="MingLiU"/>
                <a:ea typeface="MingLiU"/>
              </a:rPr>
              <a:t>叫孔蜀”返</a:t>
            </a:r>
            <a:r>
              <a:rPr lang="en-US" b="1" sz="800">
                <a:solidFill>
                  <a:srgbClr val="5F5F5F"/>
                </a:solidFill>
                <a:latin typeface="PMingLiU"/>
              </a:rPr>
              <a:t>H15S!</a:t>
            </a:r>
          </a:p>
          <a:p>
            <a:pPr indent="0">
              <a:lnSpc>
                <a:spcPts val="2472"/>
              </a:lnSpc>
            </a:pPr>
            <a:r>
              <a:rPr lang="en-US" b="1" sz="800">
                <a:solidFill>
                  <a:srgbClr val="5F5F5F"/>
                </a:solidFill>
                <a:latin typeface="PMingLiU"/>
              </a:rPr>
              <a:t>uracrts</a:t>
            </a:r>
            <a:r>
              <a:rPr lang="en-US" sz="800">
                <a:solidFill>
                  <a:srgbClr val="5F5F5F"/>
                </a:solidFill>
                <a:latin typeface="MingLiU"/>
              </a:rPr>
              <a:t>VWIUH </a:t>
            </a:r>
            <a:r>
              <a:rPr lang="zh-TW" sz="800">
                <a:solidFill>
                  <a:srgbClr val="5F5F5F"/>
                </a:solidFill>
                <a:latin typeface="MingLiU"/>
                <a:ea typeface="MingLiU"/>
              </a:rPr>
              <a:t>證</a:t>
            </a:r>
          </a:p>
        </p:txBody>
      </p:sp>
    </p:spTree>
  </p:cSld>
  <p:clrMapOvr>
    <a:overrideClrMapping bg1="lt1" tx1="dk1" bg2="lt2" tx2="dk2" accent1="accent1" accent2="accent2" accent3="accent3" accent4="accent4" accent5="accent5" accent6="accent6" hlink="hlink" folHlink="folHlink"/>
  </p:clrMapOvr>
</p:sld>
</file>

<file path=ppt/slides/slide94.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3255264" y="3157728"/>
            <a:ext cx="5352288" cy="3249168"/>
          </a:xfrm>
          <a:prstGeom prst="rect">
            <a:avLst/>
          </a:prstGeom>
        </p:spPr>
      </p:pic>
      <p:pic>
        <p:nvPicPr>
          <p:cNvPr id="3" name=""/>
          <p:cNvPicPr>
            <a:picLocks noChangeAspect="1"/>
          </p:cNvPicPr>
          <p:nvPr/>
        </p:nvPicPr>
        <p:blipFill>
          <a:blip r:embed="rPictId1"/>
          <a:stretch>
            <a:fillRect/>
          </a:stretch>
        </p:blipFill>
        <p:spPr>
          <a:xfrm>
            <a:off x="9012936" y="838200"/>
            <a:ext cx="1600200" cy="518160"/>
          </a:xfrm>
          <a:prstGeom prst="rect">
            <a:avLst/>
          </a:prstGeom>
        </p:spPr>
      </p:pic>
      <p:pic>
        <p:nvPicPr>
          <p:cNvPr id="4" name=""/>
          <p:cNvPicPr>
            <a:picLocks noChangeAspect="1"/>
          </p:cNvPicPr>
          <p:nvPr/>
        </p:nvPicPr>
        <p:blipFill>
          <a:blip r:embed="rPictId2"/>
          <a:stretch>
            <a:fillRect/>
          </a:stretch>
        </p:blipFill>
        <p:spPr>
          <a:xfrm>
            <a:off x="2840736" y="3236976"/>
            <a:ext cx="414528" cy="2941320"/>
          </a:xfrm>
          <a:prstGeom prst="rect">
            <a:avLst/>
          </a:prstGeom>
        </p:spPr>
      </p:pic>
      <p:sp>
        <p:nvSpPr>
          <p:cNvPr id="5" name=""/>
          <p:cNvSpPr/>
          <p:nvPr/>
        </p:nvSpPr>
        <p:spPr>
          <a:xfrm>
            <a:off x="1298448" y="1414272"/>
            <a:ext cx="4654296" cy="445008"/>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性能测试</a:t>
            </a:r>
            <a:r>
              <a:rPr lang="zh-TW" sz="3300">
                <a:solidFill>
                  <a:srgbClr val="191B0E"/>
                </a:solidFill>
                <a:latin typeface="Arial"/>
                <a:ea typeface="Arial"/>
              </a:rPr>
              <a:t>-</a:t>
            </a:r>
            <a:r>
              <a:rPr lang="zh-TW" sz="3200">
                <a:solidFill>
                  <a:srgbClr val="191B0E"/>
                </a:solidFill>
                <a:latin typeface="MingLiU"/>
                <a:ea typeface="MingLiU"/>
              </a:rPr>
              <a:t>基准测试</a:t>
            </a:r>
            <a:r>
              <a:rPr lang="zh-CN" sz="3200">
                <a:solidFill>
                  <a:srgbClr val="191B0E"/>
                </a:solidFill>
                <a:latin typeface="MingLiU"/>
                <a:ea typeface="MingLiU"/>
              </a:rPr>
              <a:t>（</a:t>
            </a:r>
            <a:r>
              <a:rPr lang="zh-CN" sz="3300">
                <a:solidFill>
                  <a:srgbClr val="191B0E"/>
                </a:solidFill>
                <a:latin typeface="Arial"/>
                <a:ea typeface="Arial"/>
              </a:rPr>
              <a:t>3</a:t>
            </a:r>
            <a:r>
              <a:rPr lang="zh-CN" sz="3200">
                <a:solidFill>
                  <a:srgbClr val="191B0E"/>
                </a:solidFill>
                <a:latin typeface="MingLiU"/>
                <a:ea typeface="MingLiU"/>
              </a:rPr>
              <a:t>）</a:t>
            </a:r>
          </a:p>
        </p:txBody>
      </p:sp>
      <p:sp>
        <p:nvSpPr>
          <p:cNvPr id="6" name=""/>
          <p:cNvSpPr/>
          <p:nvPr/>
        </p:nvSpPr>
        <p:spPr>
          <a:xfrm>
            <a:off x="1283208" y="2054352"/>
            <a:ext cx="140208" cy="140208"/>
          </a:xfrm>
          <a:prstGeom prst="rect">
            <a:avLst/>
          </a:prstGeom>
          <a:solidFill>
            <a:srgbClr val="FFFFFF"/>
          </a:solidFill>
        </p:spPr>
        <p:txBody>
          <a:bodyPr lIns="0" tIns="0" rIns="0" bIns="0" wrap="none">
            <a:noAutofit/>
          </a:bodyPr>
          <a:p>
            <a:pPr algn="just" indent="0"/>
            <a:r>
              <a:rPr lang="en-US" sz="1600">
                <a:solidFill>
                  <a:srgbClr val="191B0E"/>
                </a:solidFill>
                <a:latin typeface="Arial"/>
              </a:rPr>
              <a:t>■</a:t>
            </a:r>
          </a:p>
        </p:txBody>
      </p:sp>
      <p:sp>
        <p:nvSpPr>
          <p:cNvPr id="7" name=""/>
          <p:cNvSpPr/>
          <p:nvPr/>
        </p:nvSpPr>
        <p:spPr>
          <a:xfrm>
            <a:off x="1624584" y="1990344"/>
            <a:ext cx="7808976" cy="493776"/>
          </a:xfrm>
          <a:prstGeom prst="rect">
            <a:avLst/>
          </a:prstGeom>
          <a:solidFill>
            <a:srgbClr val="FFFFFF"/>
          </a:solidFill>
        </p:spPr>
        <p:txBody>
          <a:bodyPr lIns="0" tIns="0" rIns="0" bIns="0">
            <a:noAutofit/>
          </a:bodyPr>
          <a:p>
            <a:pPr indent="0">
              <a:lnSpc>
                <a:spcPts val="1872"/>
              </a:lnSpc>
            </a:pPr>
            <a:r>
              <a:rPr lang="zh-TW" sz="1500">
                <a:solidFill>
                  <a:srgbClr val="191B0E"/>
                </a:solidFill>
                <a:latin typeface="MingLiU"/>
                <a:ea typeface="MingLiU"/>
              </a:rPr>
              <a:t>将系统置于相同的高负载下，将请求之间间隔时间设为零。这样服务器会立即超 载，并开始构建执行队列。如果请求（虚拟用户）数保持一致，基准测试的结果</a:t>
            </a:r>
          </a:p>
        </p:txBody>
      </p:sp>
      <p:sp>
        <p:nvSpPr>
          <p:cNvPr id="8" name=""/>
          <p:cNvSpPr/>
          <p:nvPr/>
        </p:nvSpPr>
        <p:spPr>
          <a:xfrm>
            <a:off x="1618488" y="2493264"/>
            <a:ext cx="5266944" cy="240792"/>
          </a:xfrm>
          <a:prstGeom prst="rect">
            <a:avLst/>
          </a:prstGeom>
          <a:solidFill>
            <a:srgbClr val="FFFFFF"/>
          </a:solidFill>
        </p:spPr>
        <p:txBody>
          <a:bodyPr lIns="0" tIns="0" rIns="0" bIns="0" wrap="none">
            <a:noAutofit/>
          </a:bodyPr>
          <a:p>
            <a:pPr indent="330200"/>
            <a:r>
              <a:rPr lang="zh-TW" sz="1500">
                <a:solidFill>
                  <a:srgbClr val="191B0E"/>
                </a:solidFill>
                <a:latin typeface="MingLiU"/>
                <a:ea typeface="MingLiU"/>
              </a:rPr>
              <a:t>会非常精确</a:t>
            </a:r>
            <a:r>
              <a:rPr lang="zh-TW" i="1" sz="1500">
                <a:solidFill>
                  <a:srgbClr val="191B0E"/>
                </a:solidFill>
                <a:latin typeface="MingLiU"/>
                <a:ea typeface="MingLiU"/>
              </a:rPr>
              <a:t>今</a:t>
            </a:r>
            <a:r>
              <a:rPr lang="en-US" sz="1600">
                <a:solidFill>
                  <a:srgbClr val="191B0E"/>
                </a:solidFill>
                <a:latin typeface="Arial"/>
              </a:rPr>
              <a:t>flat</a:t>
            </a:r>
            <a:r>
              <a:rPr lang="zh-TW" sz="1500">
                <a:solidFill>
                  <a:srgbClr val="191B0E"/>
                </a:solidFill>
                <a:latin typeface="MingLiU"/>
                <a:ea typeface="MingLiU"/>
              </a:rPr>
              <a:t>运行是获得基准测试数据的理想模式</a:t>
            </a:r>
          </a:p>
        </p:txBody>
      </p:sp>
    </p:spTree>
  </p:cSld>
  <p:clrMapOvr>
    <a:overrideClrMapping bg1="lt1" tx1="dk1" bg2="lt2" tx2="dk2" accent1="accent1" accent2="accent2" accent3="accent3" accent4="accent4" accent5="accent5" accent6="accent6" hlink="hlink" folHlink="folHlink"/>
  </p:clrMapOvr>
</p:sld>
</file>

<file path=ppt/slides/slide95.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98448" y="1414272"/>
            <a:ext cx="5105400" cy="448056"/>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性能测试</a:t>
            </a:r>
            <a:r>
              <a:rPr lang="zh-TW" sz="3300">
                <a:solidFill>
                  <a:srgbClr val="191B0E"/>
                </a:solidFill>
                <a:latin typeface="Arial"/>
                <a:ea typeface="Arial"/>
              </a:rPr>
              <a:t>-</a:t>
            </a:r>
            <a:r>
              <a:rPr lang="zh-TW" sz="3200">
                <a:solidFill>
                  <a:srgbClr val="191B0E"/>
                </a:solidFill>
                <a:latin typeface="MingLiU"/>
                <a:ea typeface="MingLiU"/>
              </a:rPr>
              <a:t>基准测试的思考</a:t>
            </a:r>
          </a:p>
        </p:txBody>
      </p:sp>
      <p:sp>
        <p:nvSpPr>
          <p:cNvPr id="4" name=""/>
          <p:cNvSpPr/>
          <p:nvPr/>
        </p:nvSpPr>
        <p:spPr>
          <a:xfrm>
            <a:off x="1283208" y="1993392"/>
            <a:ext cx="8229600" cy="1898904"/>
          </a:xfrm>
          <a:prstGeom prst="rect">
            <a:avLst/>
          </a:prstGeom>
          <a:solidFill>
            <a:srgbClr val="FFFFFF"/>
          </a:solidFill>
        </p:spPr>
        <p:txBody>
          <a:bodyPr lIns="0" tIns="0" rIns="0" bIns="0">
            <a:noAutofit/>
          </a:bodyPr>
          <a:p>
            <a:pPr indent="0">
              <a:lnSpc>
                <a:spcPts val="1998"/>
              </a:lnSpc>
              <a:spcAft>
                <a:spcPts val="280"/>
              </a:spcAft>
            </a:pPr>
            <a:r>
              <a:rPr lang="en-US" sz="1400">
                <a:solidFill>
                  <a:srgbClr val="191B0E"/>
                </a:solidFill>
                <a:latin typeface="MingLiU"/>
              </a:rPr>
              <a:t>■ </a:t>
            </a:r>
            <a:r>
              <a:rPr lang="zh-TW" sz="1500">
                <a:solidFill>
                  <a:srgbClr val="191B0E"/>
                </a:solidFill>
                <a:latin typeface="MingLiU"/>
                <a:ea typeface="MingLiU"/>
              </a:rPr>
              <a:t>对用户来讲，响应时间的长短并没有绝对的区别</a:t>
            </a:r>
          </a:p>
          <a:p>
            <a:pPr marL="738700" indent="-317500">
              <a:lnSpc>
                <a:spcPts val="1980"/>
              </a:lnSpc>
              <a:spcAft>
                <a:spcPts val="280"/>
              </a:spcAft>
            </a:pPr>
            <a:r>
              <a:rPr lang="zh-TW" sz="1400">
                <a:solidFill>
                  <a:srgbClr val="191B0E"/>
                </a:solidFill>
                <a:latin typeface="MingLiU"/>
                <a:ea typeface="MingLiU"/>
              </a:rPr>
              <a:t>- </a:t>
            </a:r>
            <a:r>
              <a:rPr lang="zh-TW" i="1" sz="1600">
                <a:solidFill>
                  <a:srgbClr val="191B0E"/>
                </a:solidFill>
                <a:latin typeface="MingLiU"/>
                <a:ea typeface="MingLiU"/>
              </a:rPr>
              <a:t>例如一个税务报账系统,用户每月使用一次该系统,每次进行数据录入等操 作需要</a:t>
            </a:r>
            <a:r>
              <a:rPr lang="zh-TW" i="1" sz="1700">
                <a:solidFill>
                  <a:srgbClr val="191B0E"/>
                </a:solidFill>
                <a:latin typeface="Arial"/>
                <a:ea typeface="Arial"/>
              </a:rPr>
              <a:t>2</a:t>
            </a:r>
            <a:r>
              <a:rPr lang="zh-TW" i="1" sz="1600">
                <a:solidFill>
                  <a:srgbClr val="191B0E"/>
                </a:solidFill>
                <a:latin typeface="MingLiU"/>
                <a:ea typeface="MingLiU"/>
              </a:rPr>
              <a:t>小时以上的时间,当用户选择提交后,</a:t>
            </a:r>
            <a:r>
              <a:rPr lang="zh-CN" i="1" sz="1600">
                <a:solidFill>
                  <a:srgbClr val="191B0E"/>
                </a:solidFill>
                <a:latin typeface="MingLiU"/>
                <a:ea typeface="MingLiU"/>
              </a:rPr>
              <a:t>即彳吏</a:t>
            </a:r>
            <a:r>
              <a:rPr lang="zh-TW" i="1" sz="1600">
                <a:solidFill>
                  <a:srgbClr val="191B0E"/>
                </a:solidFill>
                <a:latin typeface="MingLiU"/>
                <a:ea typeface="MingLiU"/>
              </a:rPr>
              <a:t>系统在</a:t>
            </a:r>
            <a:r>
              <a:rPr lang="zh-TW" i="1" sz="1700">
                <a:solidFill>
                  <a:srgbClr val="191B0E"/>
                </a:solidFill>
                <a:latin typeface="Arial"/>
                <a:ea typeface="Arial"/>
              </a:rPr>
              <a:t>20</a:t>
            </a:r>
            <a:r>
              <a:rPr lang="zh-TW" i="1" sz="1600">
                <a:solidFill>
                  <a:srgbClr val="191B0E"/>
                </a:solidFill>
                <a:latin typeface="MingLiU"/>
                <a:ea typeface="MingLiU"/>
              </a:rPr>
              <a:t>分钟后才给出 处理成功的消息，用户仍然不会认为系统的响应时间不能接受。</a:t>
            </a:r>
          </a:p>
          <a:p>
            <a:pPr marL="738700" indent="-317500">
              <a:lnSpc>
                <a:spcPts val="2016"/>
              </a:lnSpc>
            </a:pPr>
            <a:r>
              <a:rPr lang="zh-TW" i="1" sz="1600">
                <a:solidFill>
                  <a:srgbClr val="191B0E"/>
                </a:solidFill>
                <a:latin typeface="Arial"/>
                <a:ea typeface="Arial"/>
              </a:rPr>
              <a:t>-</a:t>
            </a:r>
            <a:r>
              <a:rPr lang="zh-TW" i="1" sz="1600">
                <a:solidFill>
                  <a:srgbClr val="191B0E"/>
                </a:solidFill>
                <a:latin typeface="MingLiU"/>
                <a:ea typeface="MingLiU"/>
              </a:rPr>
              <a:t>因为相对于一个月才进行一次的操作来说,</a:t>
            </a:r>
            <a:r>
              <a:rPr lang="zh-TW" i="1" sz="1700">
                <a:solidFill>
                  <a:srgbClr val="191B0E"/>
                </a:solidFill>
                <a:latin typeface="Arial"/>
                <a:ea typeface="Arial"/>
              </a:rPr>
              <a:t>20</a:t>
            </a:r>
            <a:r>
              <a:rPr lang="zh-TW" i="1" sz="1600">
                <a:solidFill>
                  <a:srgbClr val="191B0E"/>
                </a:solidFill>
                <a:latin typeface="MingLiU"/>
                <a:ea typeface="MingLiU"/>
              </a:rPr>
              <a:t>分钟是一个可以接受的等待时 间</a:t>
            </a:r>
            <a:r>
              <a:rPr lang="zh-TW" sz="1400">
                <a:solidFill>
                  <a:srgbClr val="191B0E"/>
                </a:solidFill>
                <a:latin typeface="MingLiU"/>
                <a:ea typeface="MingLiU"/>
              </a:rPr>
              <a:t>。</a:t>
            </a:r>
            <a:r>
              <a:rPr lang="zh-TW" i="1" sz="1600">
                <a:solidFill>
                  <a:srgbClr val="191B0E"/>
                </a:solidFill>
                <a:latin typeface="MingLiU"/>
                <a:ea typeface="MingLiU"/>
              </a:rPr>
              <a:t>所以在进行性能测试的时候，合理的响应时间取决于实际的用户需求， 而不能根据测试人员自己的设想来决定</a:t>
            </a:r>
          </a:p>
        </p:txBody>
      </p:sp>
      <p:sp>
        <p:nvSpPr>
          <p:cNvPr id="5" name=""/>
          <p:cNvSpPr/>
          <p:nvPr/>
        </p:nvSpPr>
        <p:spPr>
          <a:xfrm>
            <a:off x="1283208" y="4029456"/>
            <a:ext cx="8193024" cy="1588008"/>
          </a:xfrm>
          <a:prstGeom prst="rect">
            <a:avLst/>
          </a:prstGeom>
          <a:solidFill>
            <a:srgbClr val="FFFFFF"/>
          </a:solidFill>
        </p:spPr>
        <p:txBody>
          <a:bodyPr lIns="0" tIns="0" rIns="0" bIns="0">
            <a:noAutofit/>
          </a:bodyPr>
          <a:p>
            <a:pPr marL="294200" indent="-330200">
              <a:lnSpc>
                <a:spcPts val="2016"/>
              </a:lnSpc>
              <a:spcAft>
                <a:spcPts val="280"/>
              </a:spcAft>
            </a:pPr>
            <a:r>
              <a:rPr lang="en-US" i="1" sz="1600">
                <a:solidFill>
                  <a:srgbClr val="191B0E"/>
                </a:solidFill>
                <a:latin typeface="Arial"/>
              </a:rPr>
              <a:t>■</a:t>
            </a:r>
            <a:r>
              <a:rPr lang="en-US" sz="1500">
                <a:solidFill>
                  <a:srgbClr val="191B0E"/>
                </a:solidFill>
                <a:latin typeface="MingLiU"/>
              </a:rPr>
              <a:t> </a:t>
            </a:r>
            <a:r>
              <a:rPr lang="zh-TW" sz="1500">
                <a:solidFill>
                  <a:srgbClr val="191B0E"/>
                </a:solidFill>
                <a:latin typeface="MingLiU"/>
                <a:ea typeface="MingLiU"/>
              </a:rPr>
              <a:t>在实际的性能测试中，经常接触到的与并发用户数相关的概念还包括</a:t>
            </a:r>
            <a:r>
              <a:rPr lang="zh-CN" sz="1500">
                <a:solidFill>
                  <a:srgbClr val="191B0E"/>
                </a:solidFill>
                <a:latin typeface="MingLiU"/>
                <a:ea typeface="MingLiU"/>
              </a:rPr>
              <a:t>“系</a:t>
            </a:r>
            <a:r>
              <a:rPr lang="zh-TW" sz="1500">
                <a:solidFill>
                  <a:srgbClr val="191B0E"/>
                </a:solidFill>
                <a:latin typeface="MingLiU"/>
                <a:ea typeface="MingLiU"/>
              </a:rPr>
              <a:t>统用户 数”、</a:t>
            </a:r>
            <a:r>
              <a:rPr lang="zh-CN" sz="1500">
                <a:solidFill>
                  <a:srgbClr val="191B0E"/>
                </a:solidFill>
                <a:latin typeface="MingLiU"/>
                <a:ea typeface="MingLiU"/>
              </a:rPr>
              <a:t>“同时</a:t>
            </a:r>
            <a:r>
              <a:rPr lang="zh-TW" sz="1500">
                <a:solidFill>
                  <a:srgbClr val="191B0E"/>
                </a:solidFill>
                <a:latin typeface="MingLiU"/>
                <a:ea typeface="MingLiU"/>
              </a:rPr>
              <a:t>在线用户人数</a:t>
            </a:r>
            <a:r>
              <a:rPr lang="zh-CN" sz="1500">
                <a:solidFill>
                  <a:srgbClr val="191B0E"/>
                </a:solidFill>
                <a:latin typeface="MingLiU"/>
                <a:ea typeface="MingLiU"/>
              </a:rPr>
              <a:t>”和“</a:t>
            </a:r>
            <a:r>
              <a:rPr lang="zh-TW" sz="1500">
                <a:solidFill>
                  <a:srgbClr val="191B0E"/>
                </a:solidFill>
                <a:latin typeface="MingLiU"/>
                <a:ea typeface="MingLiU"/>
              </a:rPr>
              <a:t>同时操作用户数”。</a:t>
            </a:r>
          </a:p>
          <a:p>
            <a:pPr marL="738700" indent="-317500">
              <a:lnSpc>
                <a:spcPts val="1976"/>
              </a:lnSpc>
            </a:pPr>
            <a:r>
              <a:rPr lang="zh-TW" sz="1400">
                <a:solidFill>
                  <a:srgbClr val="191B0E"/>
                </a:solidFill>
                <a:latin typeface="MingLiU"/>
                <a:ea typeface="MingLiU"/>
              </a:rPr>
              <a:t>- </a:t>
            </a:r>
            <a:r>
              <a:rPr lang="zh-TW" i="1" sz="1600">
                <a:solidFill>
                  <a:srgbClr val="191B0E"/>
                </a:solidFill>
                <a:latin typeface="MingLiU"/>
                <a:ea typeface="MingLiU"/>
              </a:rPr>
              <a:t>例如,某大学的网站有邮件服务及学生信息、选课系统等业务,基于这些业 务的用户共有 </a:t>
            </a:r>
            <a:r>
              <a:rPr lang="zh-TW" i="1" sz="1700">
                <a:solidFill>
                  <a:srgbClr val="191B0E"/>
                </a:solidFill>
                <a:latin typeface="Arial"/>
                <a:ea typeface="Arial"/>
              </a:rPr>
              <a:t>10000</a:t>
            </a:r>
            <a:r>
              <a:rPr lang="zh-TW" i="1" sz="1600">
                <a:solidFill>
                  <a:srgbClr val="191B0E"/>
                </a:solidFill>
                <a:latin typeface="MingLiU"/>
                <a:ea typeface="MingLiU"/>
              </a:rPr>
              <a:t>人,则这</a:t>
            </a:r>
            <a:r>
              <a:rPr lang="zh-TW" i="1" sz="1700">
                <a:solidFill>
                  <a:srgbClr val="191B0E"/>
                </a:solidFill>
                <a:latin typeface="Arial"/>
                <a:ea typeface="Arial"/>
              </a:rPr>
              <a:t>10000</a:t>
            </a:r>
            <a:r>
              <a:rPr lang="zh-TW" i="1" sz="1600">
                <a:solidFill>
                  <a:srgbClr val="191B0E"/>
                </a:solidFill>
                <a:latin typeface="MingLiU"/>
                <a:ea typeface="MingLiU"/>
              </a:rPr>
              <a:t>个用户就称为系统用户数。假设整个网 站在最高峰时有</a:t>
            </a:r>
            <a:r>
              <a:rPr lang="zh-TW" i="1" sz="1700">
                <a:solidFill>
                  <a:srgbClr val="191B0E"/>
                </a:solidFill>
                <a:latin typeface="Arial"/>
                <a:ea typeface="Arial"/>
              </a:rPr>
              <a:t>6000</a:t>
            </a:r>
            <a:r>
              <a:rPr lang="zh-TW" i="1" sz="1600">
                <a:solidFill>
                  <a:srgbClr val="191B0E"/>
                </a:solidFill>
                <a:latin typeface="MingLiU"/>
                <a:ea typeface="MingLiU"/>
              </a:rPr>
              <a:t>人同时在线,则这</a:t>
            </a:r>
            <a:r>
              <a:rPr lang="zh-TW" i="1" sz="1700">
                <a:solidFill>
                  <a:srgbClr val="191B0E"/>
                </a:solidFill>
                <a:latin typeface="Arial"/>
                <a:ea typeface="Arial"/>
              </a:rPr>
              <a:t>6000</a:t>
            </a:r>
            <a:r>
              <a:rPr lang="zh-TW" i="1" sz="1600">
                <a:solidFill>
                  <a:srgbClr val="191B0E"/>
                </a:solidFill>
                <a:latin typeface="MingLiU"/>
                <a:ea typeface="MingLiU"/>
              </a:rPr>
              <a:t>人可以称作同时在线用户人数。 </a:t>
            </a:r>
            <a:r>
              <a:rPr lang="zh-TW" i="1" sz="1600">
                <a:solidFill>
                  <a:srgbClr val="191B0E"/>
                </a:solidFill>
                <a:latin typeface="Arial"/>
                <a:ea typeface="Arial"/>
              </a:rPr>
              <a:t>4</a:t>
            </a:r>
            <a:r>
              <a:rPr lang="zh-TW" i="1" sz="1600">
                <a:solidFill>
                  <a:srgbClr val="191B0E"/>
                </a:solidFill>
                <a:latin typeface="MingLiU"/>
                <a:ea typeface="MingLiU"/>
              </a:rPr>
              <a:t>假设</a:t>
            </a:r>
            <a:r>
              <a:rPr lang="zh-TW" i="1" sz="1700">
                <a:solidFill>
                  <a:srgbClr val="191B0E"/>
                </a:solidFill>
                <a:latin typeface="Arial"/>
                <a:ea typeface="Arial"/>
              </a:rPr>
              <a:t>600</a:t>
            </a:r>
            <a:r>
              <a:rPr lang="zh-TW" i="1" sz="1600">
                <a:solidFill>
                  <a:srgbClr val="191B0E"/>
                </a:solidFill>
                <a:latin typeface="MingLiU"/>
                <a:ea typeface="MingLiU"/>
              </a:rPr>
              <a:t>人同时请求操作,则</a:t>
            </a:r>
            <a:r>
              <a:rPr lang="zh-TW" i="1" sz="1700">
                <a:solidFill>
                  <a:srgbClr val="191B0E"/>
                </a:solidFill>
                <a:latin typeface="Arial"/>
                <a:ea typeface="Arial"/>
              </a:rPr>
              <a:t>600</a:t>
            </a:r>
            <a:r>
              <a:rPr lang="zh-TW" i="1" sz="1600">
                <a:solidFill>
                  <a:srgbClr val="191B0E"/>
                </a:solidFill>
                <a:latin typeface="MingLiU"/>
                <a:ea typeface="MingLiU"/>
              </a:rPr>
              <a:t>人作为系统的并发用户数</a:t>
            </a:r>
          </a:p>
        </p:txBody>
      </p:sp>
    </p:spTree>
  </p:cSld>
  <p:clrMapOvr>
    <a:overrideClrMapping bg1="lt1" tx1="dk1" bg2="lt2" tx2="dk2" accent1="accent1" accent2="accent2" accent3="accent3" accent4="accent4" accent5="accent5" accent6="accent6" hlink="hlink" folHlink="folHlink"/>
  </p:clrMapOvr>
</p:sld>
</file>

<file path=ppt/slides/slide96.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98448" y="1426464"/>
            <a:ext cx="4556760" cy="417576"/>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性能测试</a:t>
            </a:r>
            <a:r>
              <a:rPr lang="zh-TW" sz="3300">
                <a:solidFill>
                  <a:srgbClr val="191B0E"/>
                </a:solidFill>
                <a:latin typeface="Arial"/>
                <a:ea typeface="Arial"/>
              </a:rPr>
              <a:t>■</a:t>
            </a:r>
            <a:r>
              <a:rPr lang="zh-TW" sz="3200">
                <a:solidFill>
                  <a:srgbClr val="191B0E"/>
                </a:solidFill>
                <a:latin typeface="MingLiU"/>
                <a:ea typeface="MingLiU"/>
              </a:rPr>
              <a:t>性能规划测试</a:t>
            </a:r>
          </a:p>
        </p:txBody>
      </p:sp>
      <p:sp>
        <p:nvSpPr>
          <p:cNvPr id="4" name=""/>
          <p:cNvSpPr/>
          <p:nvPr/>
        </p:nvSpPr>
        <p:spPr>
          <a:xfrm>
            <a:off x="1283208" y="1969008"/>
            <a:ext cx="8275320" cy="4078224"/>
          </a:xfrm>
          <a:prstGeom prst="rect">
            <a:avLst/>
          </a:prstGeom>
          <a:solidFill>
            <a:srgbClr val="FFFFFF"/>
          </a:solidFill>
        </p:spPr>
        <p:txBody>
          <a:bodyPr lIns="0" tIns="0" rIns="0" bIns="0">
            <a:noAutofit/>
          </a:bodyPr>
          <a:p>
            <a:pPr marL="294200" indent="-330200">
              <a:lnSpc>
                <a:spcPts val="1608"/>
              </a:lnSpc>
              <a:spcAft>
                <a:spcPts val="420"/>
              </a:spcAft>
            </a:pPr>
            <a:r>
              <a:rPr lang="en-US" sz="1600">
                <a:solidFill>
                  <a:srgbClr val="191B0E"/>
                </a:solidFill>
                <a:latin typeface="Arial"/>
              </a:rPr>
              <a:t>■</a:t>
            </a:r>
            <a:r>
              <a:rPr lang="zh-TW" sz="1500">
                <a:solidFill>
                  <a:srgbClr val="191B0E"/>
                </a:solidFill>
                <a:latin typeface="MingLiU"/>
                <a:ea typeface="MingLiU"/>
              </a:rPr>
              <a:t>性能规划测试的目标是找出在特定的环境下，给定应用程序的性能可以达到何种程度。 例如，如果要以</a:t>
            </a:r>
            <a:r>
              <a:rPr lang="zh-TW" sz="1600">
                <a:solidFill>
                  <a:srgbClr val="191B0E"/>
                </a:solidFill>
                <a:latin typeface="Arial"/>
                <a:ea typeface="Arial"/>
              </a:rPr>
              <a:t>5</a:t>
            </a:r>
            <a:r>
              <a:rPr lang="zh-TW" sz="1500">
                <a:solidFill>
                  <a:srgbClr val="191B0E"/>
                </a:solidFill>
                <a:latin typeface="MingLiU"/>
                <a:ea typeface="MingLiU"/>
              </a:rPr>
              <a:t>秒或更少的响应时间支持</a:t>
            </a:r>
            <a:r>
              <a:rPr lang="zh-TW" sz="1600">
                <a:solidFill>
                  <a:srgbClr val="191B0E"/>
                </a:solidFill>
                <a:latin typeface="Arial"/>
                <a:ea typeface="Arial"/>
              </a:rPr>
              <a:t>8,000</a:t>
            </a:r>
            <a:r>
              <a:rPr lang="zh-TW" sz="1500">
                <a:solidFill>
                  <a:srgbClr val="191B0E"/>
                </a:solidFill>
                <a:latin typeface="MingLiU"/>
                <a:ea typeface="MingLiU"/>
              </a:rPr>
              <a:t>个当前用户，需要多少个服务器？</a:t>
            </a:r>
          </a:p>
          <a:p>
            <a:pPr indent="0">
              <a:lnSpc>
                <a:spcPct val="93000"/>
              </a:lnSpc>
              <a:spcAft>
                <a:spcPts val="140"/>
              </a:spcAft>
            </a:pPr>
            <a:r>
              <a:rPr lang="en-US" sz="1600">
                <a:solidFill>
                  <a:srgbClr val="191B0E"/>
                </a:solidFill>
                <a:latin typeface="Arial"/>
              </a:rPr>
              <a:t>■ </a:t>
            </a:r>
            <a:r>
              <a:rPr lang="zh-TW" sz="1500">
                <a:solidFill>
                  <a:srgbClr val="191B0E"/>
                </a:solidFill>
                <a:latin typeface="MingLiU"/>
                <a:ea typeface="MingLiU"/>
              </a:rPr>
              <a:t>要确定系统的容量，需要考虑几个因素</a:t>
            </a:r>
            <a:r>
              <a:rPr lang="zh-TW" sz="1900">
                <a:solidFill>
                  <a:srgbClr val="191B0E"/>
                </a:solidFill>
                <a:latin typeface="SimSun"/>
                <a:ea typeface="SimSun"/>
              </a:rPr>
              <a:t>：</a:t>
            </a:r>
          </a:p>
          <a:p>
            <a:pPr indent="457200">
              <a:lnSpc>
                <a:spcPts val="1704"/>
              </a:lnSpc>
              <a:spcAft>
                <a:spcPts val="140"/>
              </a:spcAft>
            </a:pPr>
            <a:r>
              <a:rPr lang="zh-TW" sz="1600">
                <a:solidFill>
                  <a:srgbClr val="191B0E"/>
                </a:solidFill>
                <a:latin typeface="Arial"/>
                <a:ea typeface="Arial"/>
              </a:rPr>
              <a:t>-</a:t>
            </a:r>
            <a:r>
              <a:rPr lang="zh-TW" i="1" sz="1500">
                <a:solidFill>
                  <a:srgbClr val="191B0E"/>
                </a:solidFill>
                <a:latin typeface="MingLiU"/>
                <a:ea typeface="MingLiU"/>
              </a:rPr>
              <a:t>用户中有多少是并发与服务器通信的。</a:t>
            </a:r>
          </a:p>
          <a:p>
            <a:pPr indent="457200">
              <a:lnSpc>
                <a:spcPct val="93000"/>
              </a:lnSpc>
              <a:spcAft>
                <a:spcPts val="420"/>
              </a:spcAft>
            </a:pPr>
            <a:r>
              <a:rPr lang="zh-TW" i="1" sz="1600">
                <a:solidFill>
                  <a:srgbClr val="191B0E"/>
                </a:solidFill>
                <a:latin typeface="Arial"/>
                <a:ea typeface="Arial"/>
              </a:rPr>
              <a:t>- </a:t>
            </a:r>
            <a:r>
              <a:rPr lang="zh-TW" i="1" sz="1500">
                <a:solidFill>
                  <a:srgbClr val="191B0E"/>
                </a:solidFill>
                <a:latin typeface="MingLiU"/>
                <a:ea typeface="MingLiU"/>
              </a:rPr>
              <a:t>每个用户的请求间时间间隔是多少。</a:t>
            </a:r>
          </a:p>
          <a:p>
            <a:pPr indent="0">
              <a:lnSpc>
                <a:spcPts val="1704"/>
              </a:lnSpc>
              <a:spcAft>
                <a:spcPts val="140"/>
              </a:spcAft>
            </a:pPr>
            <a:r>
              <a:rPr lang="en-US" i="1" sz="1600">
                <a:solidFill>
                  <a:srgbClr val="191B0E"/>
                </a:solidFill>
                <a:latin typeface="Arial"/>
              </a:rPr>
              <a:t>■</a:t>
            </a:r>
            <a:r>
              <a:rPr lang="zh-TW" sz="1500">
                <a:solidFill>
                  <a:srgbClr val="191B0E"/>
                </a:solidFill>
                <a:latin typeface="MingLiU"/>
                <a:ea typeface="MingLiU"/>
              </a:rPr>
              <a:t>如何加载用户以模拟负载状态？</a:t>
            </a:r>
          </a:p>
          <a:p>
            <a:pPr indent="457200">
              <a:lnSpc>
                <a:spcPct val="93000"/>
              </a:lnSpc>
              <a:spcAft>
                <a:spcPts val="140"/>
              </a:spcAft>
            </a:pPr>
            <a:r>
              <a:rPr lang="zh-TW" sz="1600">
                <a:solidFill>
                  <a:srgbClr val="191B0E"/>
                </a:solidFill>
                <a:latin typeface="Arial"/>
                <a:ea typeface="Arial"/>
              </a:rPr>
              <a:t>- </a:t>
            </a:r>
            <a:r>
              <a:rPr lang="zh-TW" i="1" sz="1500">
                <a:solidFill>
                  <a:srgbClr val="191B0E"/>
                </a:solidFill>
                <a:latin typeface="MingLiU"/>
                <a:ea typeface="MingLiU"/>
              </a:rPr>
              <a:t>最好的方法是模拟高峰时间用户与服务器通信的状况。</a:t>
            </a:r>
          </a:p>
          <a:p>
            <a:pPr marL="738700" indent="-317500">
              <a:lnSpc>
                <a:spcPts val="1848"/>
              </a:lnSpc>
              <a:spcAft>
                <a:spcPts val="140"/>
              </a:spcAft>
            </a:pPr>
            <a:r>
              <a:rPr lang="zh-TW" sz="1600">
                <a:solidFill>
                  <a:srgbClr val="191B0E"/>
                </a:solidFill>
                <a:latin typeface="Arial"/>
                <a:ea typeface="Arial"/>
              </a:rPr>
              <a:t>- </a:t>
            </a:r>
            <a:r>
              <a:rPr lang="zh-TW" i="1" sz="1500">
                <a:solidFill>
                  <a:srgbClr val="191B0E"/>
                </a:solidFill>
                <a:latin typeface="MingLiU"/>
                <a:ea typeface="MingLiU"/>
              </a:rPr>
              <a:t>如果用户负载状态是在一段时间内逐步达到的</a:t>
            </a:r>
            <a:r>
              <a:rPr lang="zh-TW" i="1" sz="1900">
                <a:solidFill>
                  <a:srgbClr val="191B0E"/>
                </a:solidFill>
                <a:latin typeface="SimSun"/>
                <a:ea typeface="SimSun"/>
              </a:rPr>
              <a:t>，</a:t>
            </a:r>
            <a:r>
              <a:rPr lang="zh-TW" i="1" sz="1500">
                <a:solidFill>
                  <a:srgbClr val="191B0E"/>
                </a:solidFill>
                <a:latin typeface="MingLiU"/>
                <a:ea typeface="MingLiU"/>
              </a:rPr>
              <a:t>选择</a:t>
            </a:r>
            <a:r>
              <a:rPr lang="en-US" i="1" sz="1600">
                <a:solidFill>
                  <a:srgbClr val="191B0E"/>
                </a:solidFill>
                <a:latin typeface="Arial"/>
              </a:rPr>
              <a:t>ramp-up</a:t>
            </a:r>
            <a:r>
              <a:rPr lang="zh-TW" i="1" sz="1500">
                <a:solidFill>
                  <a:srgbClr val="191B0E"/>
                </a:solidFill>
                <a:latin typeface="MingLiU"/>
                <a:ea typeface="MingLiU"/>
              </a:rPr>
              <a:t>测试,每隔几秒增加</a:t>
            </a:r>
            <a:r>
              <a:rPr lang="en-US" i="1" sz="1600">
                <a:solidFill>
                  <a:srgbClr val="191B0E"/>
                </a:solidFill>
                <a:latin typeface="Arial"/>
              </a:rPr>
              <a:t>x </a:t>
            </a:r>
            <a:r>
              <a:rPr lang="zh-TW" i="1" sz="1500">
                <a:solidFill>
                  <a:srgbClr val="191B0E"/>
                </a:solidFill>
                <a:latin typeface="MingLiU"/>
                <a:ea typeface="MingLiU"/>
              </a:rPr>
              <a:t>个用户;</a:t>
            </a:r>
          </a:p>
          <a:p>
            <a:pPr marL="738700" indent="-317500">
              <a:lnSpc>
                <a:spcPts val="1728"/>
              </a:lnSpc>
              <a:spcAft>
                <a:spcPts val="420"/>
              </a:spcAft>
            </a:pPr>
            <a:r>
              <a:rPr lang="zh-TW" i="1" sz="1600">
                <a:solidFill>
                  <a:srgbClr val="191B0E"/>
                </a:solidFill>
                <a:latin typeface="Arial"/>
                <a:ea typeface="Arial"/>
              </a:rPr>
              <a:t>- </a:t>
            </a:r>
            <a:r>
              <a:rPr lang="zh-TW" i="1" sz="1500">
                <a:solidFill>
                  <a:srgbClr val="191B0E"/>
                </a:solidFill>
                <a:latin typeface="MingLiU"/>
                <a:ea typeface="MingLiU"/>
              </a:rPr>
              <a:t>如果所有用户是在一个非常短的时间内同时与系统通信,就应该使用</a:t>
            </a:r>
            <a:r>
              <a:rPr lang="en-US" i="1" sz="1600">
                <a:solidFill>
                  <a:srgbClr val="191B0E"/>
                </a:solidFill>
                <a:latin typeface="Arial"/>
              </a:rPr>
              <a:t>fat</a:t>
            </a:r>
            <a:r>
              <a:rPr lang="zh-TW" i="1" sz="1500">
                <a:solidFill>
                  <a:srgbClr val="191B0E"/>
                </a:solidFill>
                <a:latin typeface="MingLiU"/>
                <a:ea typeface="MingLiU"/>
              </a:rPr>
              <a:t>测试, 将所有的用户同时加载到服</a:t>
            </a:r>
            <a:r>
              <a:rPr lang="zh-CN" i="1" sz="1500">
                <a:solidFill>
                  <a:srgbClr val="191B0E"/>
                </a:solidFill>
                <a:latin typeface="MingLiU"/>
                <a:ea typeface="MingLiU"/>
              </a:rPr>
              <a:t>务器</a:t>
            </a:r>
            <a:r>
              <a:rPr lang="zh-CN" i="1" sz="1600">
                <a:solidFill>
                  <a:srgbClr val="191B0E"/>
                </a:solidFill>
                <a:latin typeface="Arial"/>
                <a:ea typeface="Arial"/>
              </a:rPr>
              <a:t>.</a:t>
            </a:r>
          </a:p>
          <a:p>
            <a:pPr indent="0">
              <a:lnSpc>
                <a:spcPts val="1704"/>
              </a:lnSpc>
              <a:spcAft>
                <a:spcPts val="140"/>
              </a:spcAft>
            </a:pPr>
            <a:r>
              <a:rPr lang="en-US" i="1" sz="1600">
                <a:solidFill>
                  <a:srgbClr val="191B0E"/>
                </a:solidFill>
                <a:latin typeface="Arial"/>
              </a:rPr>
              <a:t>■</a:t>
            </a:r>
            <a:r>
              <a:rPr lang="zh-TW" sz="1500">
                <a:solidFill>
                  <a:srgbClr val="191B0E"/>
                </a:solidFill>
                <a:latin typeface="MingLiU"/>
                <a:ea typeface="MingLiU"/>
              </a:rPr>
              <a:t>什么是确定容量的最好方法？</a:t>
            </a:r>
          </a:p>
          <a:p>
            <a:pPr marL="738700" indent="-317500">
              <a:lnSpc>
                <a:spcPts val="1680"/>
              </a:lnSpc>
            </a:pPr>
            <a:r>
              <a:rPr lang="zh-TW" sz="1600">
                <a:solidFill>
                  <a:srgbClr val="191B0E"/>
                </a:solidFill>
                <a:latin typeface="Arial"/>
                <a:ea typeface="Arial"/>
              </a:rPr>
              <a:t>- </a:t>
            </a:r>
            <a:r>
              <a:rPr lang="zh-TW" i="1" sz="1500">
                <a:solidFill>
                  <a:srgbClr val="191B0E"/>
                </a:solidFill>
                <a:latin typeface="MingLiU"/>
                <a:ea typeface="MingLiU"/>
              </a:rPr>
              <a:t>结合两种负载类型的优点,并运行一系列的测试;如：首先使用</a:t>
            </a:r>
            <a:r>
              <a:rPr lang="en-US" i="1" sz="1600">
                <a:solidFill>
                  <a:srgbClr val="191B0E"/>
                </a:solidFill>
                <a:latin typeface="Arial"/>
              </a:rPr>
              <a:t>ramp-up</a:t>
            </a:r>
            <a:r>
              <a:rPr lang="zh-TW" i="1" sz="1500">
                <a:solidFill>
                  <a:srgbClr val="191B0E"/>
                </a:solidFill>
                <a:latin typeface="MingLiU"/>
                <a:ea typeface="MingLiU"/>
              </a:rPr>
              <a:t>测试确定 系统支持的用户范围 该范围内不同的并发用户负载进行一系列白的比七测试,更 精确地确定系统的容量。</a:t>
            </a:r>
          </a:p>
        </p:txBody>
      </p:sp>
    </p:spTree>
  </p:cSld>
  <p:clrMapOvr>
    <a:overrideClrMapping bg1="lt1" tx1="dk1" bg2="lt2" tx2="dk2" accent1="accent1" accent2="accent2" accent3="accent3" accent4="accent4" accent5="accent5" accent6="accent6" hlink="hlink" folHlink="folHlink"/>
  </p:clrMapOvr>
</p:sld>
</file>

<file path=ppt/slides/slide97.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298448" y="1417320"/>
            <a:ext cx="3666744" cy="435864"/>
          </a:xfrm>
          <a:prstGeom prst="rect">
            <a:avLst/>
          </a:prstGeom>
          <a:solidFill>
            <a:srgbClr val="FFFFFF"/>
          </a:solidFill>
        </p:spPr>
        <p:txBody>
          <a:bodyPr lIns="0" tIns="0" rIns="0" bIns="0" wrap="none">
            <a:noAutofit/>
          </a:bodyPr>
          <a:p>
            <a:pPr algn="just" indent="0"/>
            <a:r>
              <a:rPr lang="zh-TW" sz="3200">
                <a:solidFill>
                  <a:srgbClr val="191B0E"/>
                </a:solidFill>
                <a:latin typeface="MingLiU"/>
                <a:ea typeface="MingLiU"/>
              </a:rPr>
              <a:t>性能测试</a:t>
            </a:r>
            <a:r>
              <a:rPr lang="zh-TW" sz="3300">
                <a:solidFill>
                  <a:srgbClr val="191B0E"/>
                </a:solidFill>
                <a:latin typeface="Arial"/>
                <a:ea typeface="Arial"/>
              </a:rPr>
              <a:t>-</a:t>
            </a:r>
            <a:r>
              <a:rPr lang="zh-TW" sz="3200">
                <a:solidFill>
                  <a:srgbClr val="191B0E"/>
                </a:solidFill>
                <a:latin typeface="MingLiU"/>
                <a:ea typeface="MingLiU"/>
              </a:rPr>
              <a:t>渗入测试</a:t>
            </a:r>
          </a:p>
        </p:txBody>
      </p:sp>
      <p:sp>
        <p:nvSpPr>
          <p:cNvPr id="4" name=""/>
          <p:cNvSpPr/>
          <p:nvPr/>
        </p:nvSpPr>
        <p:spPr>
          <a:xfrm>
            <a:off x="1283208" y="1990344"/>
            <a:ext cx="8147304" cy="746760"/>
          </a:xfrm>
          <a:prstGeom prst="rect">
            <a:avLst/>
          </a:prstGeom>
          <a:solidFill>
            <a:srgbClr val="FFFFFF"/>
          </a:solidFill>
        </p:spPr>
        <p:txBody>
          <a:bodyPr lIns="0" tIns="0" rIns="0" bIns="0">
            <a:noAutofit/>
          </a:bodyPr>
          <a:p>
            <a:pPr algn="just" marL="294200" indent="-330200">
              <a:lnSpc>
                <a:spcPts val="1944"/>
              </a:lnSpc>
            </a:pPr>
            <a:r>
              <a:rPr lang="en-US" sz="1600">
                <a:solidFill>
                  <a:srgbClr val="191B0E"/>
                </a:solidFill>
                <a:latin typeface="Arial"/>
              </a:rPr>
              <a:t>■ </a:t>
            </a:r>
            <a:r>
              <a:rPr lang="zh-TW" sz="1500">
                <a:solidFill>
                  <a:srgbClr val="191B0E"/>
                </a:solidFill>
                <a:latin typeface="MingLiU"/>
                <a:ea typeface="MingLiU"/>
              </a:rPr>
              <a:t>渗入测试是一种比较简单的性能测试。渗入测试所需时间较长，它使用固定数目 的并发用户测试系统的总体健壮性。这些测试将会通过内存泄漏、增加的垃圾收 集</a:t>
            </a:r>
            <a:r>
              <a:rPr lang="en-US" sz="1600">
                <a:solidFill>
                  <a:srgbClr val="191B0E"/>
                </a:solidFill>
                <a:latin typeface="Arial"/>
              </a:rPr>
              <a:t>（GC）</a:t>
            </a:r>
            <a:r>
              <a:rPr lang="zh-TW" sz="1500">
                <a:solidFill>
                  <a:srgbClr val="191B0E"/>
                </a:solidFill>
                <a:latin typeface="MingLiU"/>
                <a:ea typeface="MingLiU"/>
              </a:rPr>
              <a:t>或系统的其他问题，显示因长时间运行而出现的任何性能降低。</a:t>
            </a:r>
          </a:p>
        </p:txBody>
      </p:sp>
      <p:sp>
        <p:nvSpPr>
          <p:cNvPr id="5" name=""/>
          <p:cNvSpPr/>
          <p:nvPr/>
        </p:nvSpPr>
        <p:spPr>
          <a:xfrm>
            <a:off x="1283208" y="2877312"/>
            <a:ext cx="8180832" cy="496824"/>
          </a:xfrm>
          <a:prstGeom prst="rect">
            <a:avLst/>
          </a:prstGeom>
          <a:solidFill>
            <a:srgbClr val="FFFFFF"/>
          </a:solidFill>
        </p:spPr>
        <p:txBody>
          <a:bodyPr lIns="0" tIns="0" rIns="0" bIns="0">
            <a:noAutofit/>
          </a:bodyPr>
          <a:p>
            <a:pPr algn="just" indent="0"/>
            <a:r>
              <a:rPr lang="en-US" sz="1600">
                <a:solidFill>
                  <a:srgbClr val="191B0E"/>
                </a:solidFill>
                <a:latin typeface="Arial"/>
              </a:rPr>
              <a:t>■ </a:t>
            </a:r>
            <a:r>
              <a:rPr lang="zh-TW" sz="1500">
                <a:solidFill>
                  <a:srgbClr val="191B0E"/>
                </a:solidFill>
                <a:latin typeface="MingLiU"/>
                <a:ea typeface="MingLiU"/>
              </a:rPr>
              <a:t>建议运行两次测试--次使用较低的用户负载（要在系统容量之下，以便不会出</a:t>
            </a:r>
          </a:p>
          <a:p>
            <a:pPr algn="just" indent="330200"/>
            <a:r>
              <a:rPr lang="zh-TW" sz="1500">
                <a:solidFill>
                  <a:srgbClr val="191B0E"/>
                </a:solidFill>
                <a:latin typeface="MingLiU"/>
                <a:ea typeface="MingLiU"/>
              </a:rPr>
              <a:t>现执行队列），一次使用较高的负载（以便出现积极的执行队列）。</a:t>
            </a:r>
          </a:p>
        </p:txBody>
      </p:sp>
    </p:spTree>
  </p:cSld>
  <p:clrMapOvr>
    <a:overrideClrMapping bg1="lt1" tx1="dk1" bg2="lt2" tx2="dk2" accent1="accent1" accent2="accent2" accent3="accent3" accent4="accent4" accent5="accent5" accent6="accent6" hlink="hlink" folHlink="folHlink"/>
  </p:clrMapOvr>
</p:sld>
</file>

<file path=ppt/slides/slide98.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pic>
        <p:nvPicPr>
          <p:cNvPr id="3" name=""/>
          <p:cNvPicPr>
            <a:picLocks noChangeAspect="1"/>
          </p:cNvPicPr>
          <p:nvPr/>
        </p:nvPicPr>
        <p:blipFill>
          <a:blip r:embed="rPictId1"/>
          <a:stretch>
            <a:fillRect/>
          </a:stretch>
        </p:blipFill>
        <p:spPr>
          <a:xfrm>
            <a:off x="3197352" y="2834640"/>
            <a:ext cx="5285232" cy="3221736"/>
          </a:xfrm>
          <a:prstGeom prst="rect">
            <a:avLst/>
          </a:prstGeom>
        </p:spPr>
      </p:pic>
      <p:sp>
        <p:nvSpPr>
          <p:cNvPr id="4" name=""/>
          <p:cNvSpPr/>
          <p:nvPr/>
        </p:nvSpPr>
        <p:spPr>
          <a:xfrm>
            <a:off x="1298448" y="1426464"/>
            <a:ext cx="3666744" cy="435864"/>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性能测试</a:t>
            </a:r>
            <a:r>
              <a:rPr lang="zh-TW" sz="3300">
                <a:solidFill>
                  <a:srgbClr val="191B0E"/>
                </a:solidFill>
                <a:latin typeface="Arial"/>
                <a:ea typeface="Arial"/>
              </a:rPr>
              <a:t>■</a:t>
            </a:r>
            <a:r>
              <a:rPr lang="zh-TW" sz="3200">
                <a:solidFill>
                  <a:srgbClr val="191B0E"/>
                </a:solidFill>
                <a:latin typeface="MingLiU"/>
                <a:ea typeface="MingLiU"/>
              </a:rPr>
              <a:t>峰谷测试</a:t>
            </a:r>
          </a:p>
        </p:txBody>
      </p:sp>
      <p:sp>
        <p:nvSpPr>
          <p:cNvPr id="5" name=""/>
          <p:cNvSpPr/>
          <p:nvPr/>
        </p:nvSpPr>
        <p:spPr>
          <a:xfrm>
            <a:off x="1283208" y="1990344"/>
            <a:ext cx="8122920" cy="496824"/>
          </a:xfrm>
          <a:prstGeom prst="rect">
            <a:avLst/>
          </a:prstGeom>
          <a:solidFill>
            <a:srgbClr val="FFFFFF"/>
          </a:solidFill>
        </p:spPr>
        <p:txBody>
          <a:bodyPr lIns="0" tIns="0" rIns="0" bIns="0">
            <a:noAutofit/>
          </a:bodyPr>
          <a:p>
            <a:pPr marL="294200" indent="-330200">
              <a:lnSpc>
                <a:spcPts val="2112"/>
              </a:lnSpc>
            </a:pPr>
            <a:r>
              <a:rPr lang="en-US" sz="1600">
                <a:solidFill>
                  <a:srgbClr val="191B0E"/>
                </a:solidFill>
                <a:latin typeface="Arial"/>
              </a:rPr>
              <a:t>■ </a:t>
            </a:r>
            <a:r>
              <a:rPr lang="zh-TW" sz="1500">
                <a:solidFill>
                  <a:srgbClr val="191B0E"/>
                </a:solidFill>
                <a:latin typeface="MingLiU"/>
                <a:ea typeface="MingLiU"/>
              </a:rPr>
              <a:t>兼有容量规划</a:t>
            </a:r>
            <a:r>
              <a:rPr lang="en-US" sz="1600">
                <a:solidFill>
                  <a:srgbClr val="191B0E"/>
                </a:solidFill>
                <a:latin typeface="Arial"/>
              </a:rPr>
              <a:t>ramp-up</a:t>
            </a:r>
            <a:r>
              <a:rPr lang="zh-TW" sz="1500">
                <a:solidFill>
                  <a:srgbClr val="191B0E"/>
                </a:solidFill>
                <a:latin typeface="MingLiU"/>
                <a:ea typeface="MingLiU"/>
              </a:rPr>
              <a:t>测试和渗入测试的特征</a:t>
            </a:r>
            <a:r>
              <a:rPr lang="zh-TW" sz="1600">
                <a:solidFill>
                  <a:srgbClr val="191B0E"/>
                </a:solidFill>
                <a:latin typeface="Arial"/>
                <a:ea typeface="Arial"/>
              </a:rPr>
              <a:t>,</a:t>
            </a:r>
            <a:r>
              <a:rPr lang="zh-TW" sz="1500">
                <a:solidFill>
                  <a:srgbClr val="191B0E"/>
                </a:solidFill>
                <a:latin typeface="MingLiU"/>
                <a:ea typeface="MingLiU"/>
              </a:rPr>
              <a:t>目标是确定从高负载（例如系统高 峰时间的负载）恢复、转为几乎空闲、然后再攀升到高负载、再降低的能力。</a:t>
            </a:r>
          </a:p>
        </p:txBody>
      </p:sp>
    </p:spTree>
  </p:cSld>
  <p:clrMapOvr>
    <a:overrideClrMapping bg1="lt1" tx1="dk1" bg2="lt2" tx2="dk2" accent1="accent1" accent2="accent2" accent3="accent3" accent4="accent4" accent5="accent5" accent6="accent6" hlink="hlink" folHlink="folHlink"/>
  </p:clrMapOvr>
</p:sld>
</file>

<file path=ppt/slides/slide99.xml><?xml version="1.0" encoding="utf-8"?>
<p:sld xmlns:p="http://schemas.openxmlformats.org/presentationml/2006/main" xmlns:a="http://schemas.openxmlformats.org/drawingml/2006/main" xmlns:r="http://schemas.openxmlformats.org/officeDocument/2006/relationships">
  <p:cSld>
    <p:bg>
      <p:bgPr>
        <a:solidFill>
          <a:srgbClr val="EFECE3"/>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012936" y="838200"/>
            <a:ext cx="1606296" cy="518160"/>
          </a:xfrm>
          <a:prstGeom prst="rect">
            <a:avLst/>
          </a:prstGeom>
        </p:spPr>
      </p:pic>
      <p:sp>
        <p:nvSpPr>
          <p:cNvPr id="3" name=""/>
          <p:cNvSpPr/>
          <p:nvPr/>
        </p:nvSpPr>
        <p:spPr>
          <a:xfrm>
            <a:off x="1335024" y="1429512"/>
            <a:ext cx="1734312" cy="414528"/>
          </a:xfrm>
          <a:prstGeom prst="rect">
            <a:avLst/>
          </a:prstGeom>
          <a:solidFill>
            <a:srgbClr val="FFFFFF"/>
          </a:solidFill>
        </p:spPr>
        <p:txBody>
          <a:bodyPr lIns="0" tIns="0" rIns="0" bIns="0" wrap="none">
            <a:noAutofit/>
          </a:bodyPr>
          <a:p>
            <a:pPr indent="0"/>
            <a:r>
              <a:rPr lang="zh-TW" sz="3200">
                <a:solidFill>
                  <a:srgbClr val="191B0E"/>
                </a:solidFill>
                <a:latin typeface="MingLiU"/>
                <a:ea typeface="MingLiU"/>
              </a:rPr>
              <a:t>强度测试</a:t>
            </a:r>
          </a:p>
        </p:txBody>
      </p:sp>
      <p:sp>
        <p:nvSpPr>
          <p:cNvPr id="4" name=""/>
          <p:cNvSpPr/>
          <p:nvPr/>
        </p:nvSpPr>
        <p:spPr>
          <a:xfrm>
            <a:off x="1283208" y="1987296"/>
            <a:ext cx="8193024" cy="3971544"/>
          </a:xfrm>
          <a:prstGeom prst="rect">
            <a:avLst/>
          </a:prstGeom>
          <a:solidFill>
            <a:srgbClr val="FFFFFF"/>
          </a:solidFill>
        </p:spPr>
        <p:txBody>
          <a:bodyPr lIns="0" tIns="0" rIns="0" bIns="0">
            <a:noAutofit/>
          </a:bodyPr>
          <a:p>
            <a:pPr marL="294200" indent="-330200">
              <a:lnSpc>
                <a:spcPts val="2136"/>
              </a:lnSpc>
              <a:spcAft>
                <a:spcPts val="560"/>
              </a:spcAft>
            </a:pPr>
            <a:r>
              <a:rPr lang="en-US" sz="1600">
                <a:solidFill>
                  <a:srgbClr val="191B0E"/>
                </a:solidFill>
                <a:latin typeface="Arial"/>
              </a:rPr>
              <a:t>■ </a:t>
            </a:r>
            <a:r>
              <a:rPr lang="zh-TW" sz="1500">
                <a:solidFill>
                  <a:srgbClr val="191B0E"/>
                </a:solidFill>
                <a:latin typeface="MingLiU"/>
                <a:ea typeface="MingLiU"/>
              </a:rPr>
              <a:t>强度测试（也称压力测试</a:t>
            </a:r>
            <a:r>
              <a:rPr lang="en-US" sz="1600">
                <a:solidFill>
                  <a:srgbClr val="191B0E"/>
                </a:solidFill>
                <a:latin typeface="Arial"/>
              </a:rPr>
              <a:t>-Stree Testing</a:t>
            </a:r>
            <a:r>
              <a:rPr lang="zh-TW" sz="1500">
                <a:solidFill>
                  <a:srgbClr val="191B0E"/>
                </a:solidFill>
                <a:latin typeface="MingLiU"/>
                <a:ea typeface="MingLiU"/>
              </a:rPr>
              <a:t>）的目的是要检测非正常的情形，测试是 想要破坏程序。</a:t>
            </a:r>
          </a:p>
          <a:p>
            <a:pPr marL="294200" indent="-330200">
              <a:lnSpc>
                <a:spcPts val="2016"/>
              </a:lnSpc>
              <a:spcAft>
                <a:spcPts val="560"/>
              </a:spcAft>
            </a:pPr>
            <a:r>
              <a:rPr lang="en-US" sz="1600">
                <a:solidFill>
                  <a:srgbClr val="191B0E"/>
                </a:solidFill>
                <a:latin typeface="Arial"/>
              </a:rPr>
              <a:t>■ </a:t>
            </a:r>
            <a:r>
              <a:rPr lang="zh-TW" sz="1500">
                <a:solidFill>
                  <a:srgbClr val="191B0E"/>
                </a:solidFill>
                <a:latin typeface="MingLiU"/>
                <a:ea typeface="MingLiU"/>
              </a:rPr>
              <a:t>通过模拟实际应用的软硬件环境及用户使用过程的系统负荷，逐渐加载或一次性 加载，长时间或超大负荷地运行软件，以测试系统的稳定性，并试图找出系统性 能的瓶颈和异常的地方</a:t>
            </a:r>
          </a:p>
          <a:p>
            <a:pPr marL="294200" indent="-330200">
              <a:lnSpc>
                <a:spcPts val="2040"/>
              </a:lnSpc>
              <a:spcAft>
                <a:spcPts val="560"/>
              </a:spcAft>
            </a:pPr>
            <a:r>
              <a:rPr lang="en-US" sz="1600">
                <a:solidFill>
                  <a:srgbClr val="191B0E"/>
                </a:solidFill>
                <a:latin typeface="Arial"/>
              </a:rPr>
              <a:t>■</a:t>
            </a:r>
            <a:r>
              <a:rPr lang="zh-TW" sz="1500">
                <a:solidFill>
                  <a:srgbClr val="191B0E"/>
                </a:solidFill>
                <a:latin typeface="MingLiU"/>
                <a:ea typeface="MingLiU"/>
              </a:rPr>
              <a:t>强度测试需要在反常规数据量、频率或资源的方式下运行系统，以检验系统能力 的最高实际限度。</a:t>
            </a:r>
          </a:p>
          <a:p>
            <a:pPr indent="0">
              <a:lnSpc>
                <a:spcPts val="2028"/>
              </a:lnSpc>
              <a:spcAft>
                <a:spcPts val="280"/>
              </a:spcAft>
            </a:pPr>
            <a:r>
              <a:rPr lang="en-US" sz="1600">
                <a:solidFill>
                  <a:srgbClr val="191B0E"/>
                </a:solidFill>
                <a:latin typeface="Arial"/>
              </a:rPr>
              <a:t>■</a:t>
            </a:r>
            <a:r>
              <a:rPr lang="zh-TW" sz="1500">
                <a:solidFill>
                  <a:srgbClr val="191B0E"/>
                </a:solidFill>
                <a:latin typeface="MingLiU"/>
                <a:ea typeface="MingLiU"/>
              </a:rPr>
              <a:t>举例：</a:t>
            </a:r>
          </a:p>
          <a:p>
            <a:pPr indent="457200">
              <a:lnSpc>
                <a:spcPts val="2028"/>
              </a:lnSpc>
              <a:spcAft>
                <a:spcPts val="280"/>
              </a:spcAft>
            </a:pPr>
            <a:r>
              <a:rPr lang="zh-TW" sz="1600">
                <a:solidFill>
                  <a:srgbClr val="191B0E"/>
                </a:solidFill>
                <a:latin typeface="Arial"/>
                <a:ea typeface="Arial"/>
              </a:rPr>
              <a:t>- </a:t>
            </a:r>
            <a:r>
              <a:rPr lang="zh-TW" i="1" sz="1600">
                <a:solidFill>
                  <a:srgbClr val="191B0E"/>
                </a:solidFill>
                <a:latin typeface="MingLiU"/>
                <a:ea typeface="MingLiU"/>
              </a:rPr>
              <a:t>如果正常的中断频率为每秒）次,强度测试设计为每秒</a:t>
            </a:r>
            <a:r>
              <a:rPr lang="zh-TW" i="1" sz="2000">
                <a:solidFill>
                  <a:srgbClr val="191B0E"/>
                </a:solidFill>
                <a:latin typeface="SimSun"/>
                <a:ea typeface="SimSun"/>
              </a:rPr>
              <a:t>）</a:t>
            </a:r>
            <a:r>
              <a:rPr lang="zh-TW" i="1" sz="1700">
                <a:solidFill>
                  <a:srgbClr val="191B0E"/>
                </a:solidFill>
                <a:latin typeface="Arial"/>
                <a:ea typeface="Arial"/>
              </a:rPr>
              <a:t>0</a:t>
            </a:r>
            <a:r>
              <a:rPr lang="zh-TW" i="1" sz="1600">
                <a:solidFill>
                  <a:srgbClr val="191B0E"/>
                </a:solidFill>
                <a:latin typeface="MingLiU"/>
                <a:ea typeface="MingLiU"/>
              </a:rPr>
              <a:t>次中断。</a:t>
            </a:r>
          </a:p>
          <a:p>
            <a:pPr indent="457200">
              <a:lnSpc>
                <a:spcPts val="2028"/>
              </a:lnSpc>
              <a:spcAft>
                <a:spcPts val="280"/>
              </a:spcAft>
            </a:pPr>
            <a:r>
              <a:rPr lang="zh-TW" i="1" sz="1600">
                <a:solidFill>
                  <a:srgbClr val="191B0E"/>
                </a:solidFill>
                <a:latin typeface="Arial"/>
                <a:ea typeface="Arial"/>
              </a:rPr>
              <a:t>-</a:t>
            </a:r>
            <a:r>
              <a:rPr lang="zh-TW" i="1" sz="1600">
                <a:solidFill>
                  <a:srgbClr val="191B0E"/>
                </a:solidFill>
                <a:latin typeface="MingLiU"/>
                <a:ea typeface="MingLiU"/>
              </a:rPr>
              <a:t>把输入数据的量提高一个数量级来测试输入功能会如何响应。</a:t>
            </a:r>
          </a:p>
          <a:p>
            <a:pPr algn="just" marL="738700" indent="-317500">
              <a:lnSpc>
                <a:spcPts val="1824"/>
              </a:lnSpc>
              <a:spcAft>
                <a:spcPts val="280"/>
              </a:spcAft>
            </a:pPr>
            <a:r>
              <a:rPr lang="zh-TW" i="1" sz="1600">
                <a:solidFill>
                  <a:srgbClr val="191B0E"/>
                </a:solidFill>
                <a:latin typeface="Arial"/>
                <a:ea typeface="Arial"/>
              </a:rPr>
              <a:t>- </a:t>
            </a:r>
            <a:r>
              <a:rPr lang="zh-TW" i="1" sz="1600">
                <a:solidFill>
                  <a:srgbClr val="191B0E"/>
                </a:solidFill>
                <a:latin typeface="MingLiU"/>
                <a:ea typeface="MingLiU"/>
              </a:rPr>
              <a:t>若某系统正常运行可支持</a:t>
            </a:r>
            <a:r>
              <a:rPr lang="zh-TW" i="1" sz="1700">
                <a:solidFill>
                  <a:srgbClr val="191B0E"/>
                </a:solidFill>
                <a:latin typeface="Arial"/>
                <a:ea typeface="Arial"/>
              </a:rPr>
              <a:t>200</a:t>
            </a:r>
            <a:r>
              <a:rPr lang="zh-TW" i="1" sz="1600">
                <a:solidFill>
                  <a:srgbClr val="191B0E"/>
                </a:solidFill>
                <a:latin typeface="MingLiU"/>
                <a:ea typeface="MingLiU"/>
              </a:rPr>
              <a:t>个终端并行工作,强度测试则检验</a:t>
            </a:r>
            <a:r>
              <a:rPr lang="en-US" i="1" sz="1700">
                <a:solidFill>
                  <a:srgbClr val="191B0E"/>
                </a:solidFill>
                <a:latin typeface="Arial"/>
              </a:rPr>
              <a:t>D00</a:t>
            </a:r>
            <a:r>
              <a:rPr lang="zh-TW" i="1" sz="1600">
                <a:solidFill>
                  <a:srgbClr val="191B0E"/>
                </a:solidFill>
                <a:latin typeface="MingLiU"/>
                <a:ea typeface="MingLiU"/>
              </a:rPr>
              <a:t>个终端 并行工作的情况。</a:t>
            </a:r>
          </a:p>
          <a:p>
            <a:pPr indent="457200">
              <a:lnSpc>
                <a:spcPts val="2028"/>
              </a:lnSpc>
            </a:pPr>
            <a:r>
              <a:rPr lang="zh-TW" i="1" sz="1600">
                <a:solidFill>
                  <a:srgbClr val="191B0E"/>
                </a:solidFill>
                <a:latin typeface="Arial"/>
                <a:ea typeface="Arial"/>
              </a:rPr>
              <a:t>-</a:t>
            </a:r>
            <a:r>
              <a:rPr lang="zh-TW" i="1" sz="1600">
                <a:solidFill>
                  <a:srgbClr val="191B0E"/>
                </a:solidFill>
                <a:latin typeface="MingLiU"/>
                <a:ea typeface="MingLiU"/>
              </a:rPr>
              <a:t>运行大量的消耗内存或其他系统资源的测试实例。</a:t>
            </a:r>
          </a:p>
        </p:txBody>
      </p:sp>
    </p:spTree>
  </p:cSld>
  <p:clrMapOvr>
    <a:overrideClrMapping bg1="lt1" tx1="dk1" bg2="lt2" tx2="dk2" accent1="accent1" accent2="accent2" accent3="accent3" accent4="accent4" accent5="accent5" accent6="accent6" hlink="hlink" folHlink="folHlink"/>
  </p:clrMapOvr>
</p:sld>
</file>

<file path=ppt/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core.xml><?xml version="1.0" encoding="utf-8"?>
<cp:coreProperties xmlns:cp="http://schemas.openxmlformats.org/package/2006/metadata/core-properties" xmlns:dc="http://purl.org/dc/elements/1.1/">
  <dc:title>Microsoft PowerPoint - 1.5阶段测试.pptx</dc:title>
  <dc:subject/>
  <dc:creator>Bootan</dc:creator>
  <cp:keywords/>
</cp:coreProperties>
</file>