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Default Extension="png" ContentType="image/png"/>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5346700" cy="3784600"/>
  <p:notesSz cx="5346700" cy="37846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1002" y="1173226"/>
            <a:ext cx="4544695" cy="794766"/>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802005" y="2119376"/>
            <a:ext cx="3742690" cy="9461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 b="0" i="0">
                <a:solidFill>
                  <a:schemeClr val="tx1"/>
                </a:solidFill>
                <a:latin typeface="等线"/>
                <a:cs typeface="等线"/>
              </a:defRPr>
            </a:lvl1pPr>
          </a:lstStyle>
          <a:p/>
        </p:txBody>
      </p:sp>
      <p:sp>
        <p:nvSpPr>
          <p:cNvPr id="3" name="Holder 3"/>
          <p:cNvSpPr>
            <a:spLocks noGrp="1"/>
          </p:cNvSpPr>
          <p:nvPr>
            <p:ph type="body" idx="1"/>
          </p:nvPr>
        </p:nvSpPr>
        <p:spPr/>
        <p:txBody>
          <a:bodyPr lIns="0" tIns="0" rIns="0" bIns="0"/>
          <a:lstStyle>
            <a:lvl1pPr>
              <a:defRPr sz="650" b="0" i="0">
                <a:solidFill>
                  <a:srgbClr val="191B0E"/>
                </a:solidFill>
                <a:latin typeface="华文楷体"/>
                <a:cs typeface="华文楷体"/>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 b="0" i="0">
                <a:solidFill>
                  <a:schemeClr val="tx1"/>
                </a:solidFill>
                <a:latin typeface="等线"/>
                <a:cs typeface="等线"/>
              </a:defRPr>
            </a:lvl1pPr>
          </a:lstStyle>
          <a:p/>
        </p:txBody>
      </p:sp>
      <p:sp>
        <p:nvSpPr>
          <p:cNvPr id="3" name="Holder 3"/>
          <p:cNvSpPr>
            <a:spLocks noGrp="1"/>
          </p:cNvSpPr>
          <p:nvPr>
            <p:ph idx="2" sz="half"/>
          </p:nvPr>
        </p:nvSpPr>
        <p:spPr>
          <a:xfrm>
            <a:off x="267335" y="870458"/>
            <a:ext cx="2325814" cy="2497836"/>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2753550" y="870458"/>
            <a:ext cx="2325814" cy="2497836"/>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48931" y="408305"/>
            <a:ext cx="4384675" cy="2465070"/>
          </a:xfrm>
          <a:custGeom>
            <a:avLst/>
            <a:gdLst/>
            <a:ahLst/>
            <a:cxnLst/>
            <a:rect l="l" t="t" r="r" b="b"/>
            <a:pathLst>
              <a:path w="4384675" h="2465070">
                <a:moveTo>
                  <a:pt x="0" y="0"/>
                </a:moveTo>
                <a:lnTo>
                  <a:pt x="0" y="2465070"/>
                </a:lnTo>
                <a:lnTo>
                  <a:pt x="4384662" y="2465070"/>
                </a:lnTo>
                <a:lnTo>
                  <a:pt x="4384662" y="0"/>
                </a:lnTo>
                <a:lnTo>
                  <a:pt x="0" y="0"/>
                </a:lnTo>
                <a:close/>
              </a:path>
            </a:pathLst>
          </a:custGeom>
          <a:solidFill>
            <a:srgbClr val="191B0E"/>
          </a:solidFill>
        </p:spPr>
        <p:txBody>
          <a:bodyPr wrap="square" lIns="0" tIns="0" rIns="0" bIns="0" rtlCol="0"/>
          <a:lstStyle/>
          <a:p/>
        </p:txBody>
      </p:sp>
      <p:sp>
        <p:nvSpPr>
          <p:cNvPr id="17" name="bk object 17"/>
          <p:cNvSpPr/>
          <p:nvPr/>
        </p:nvSpPr>
        <p:spPr>
          <a:xfrm>
            <a:off x="3681615" y="2462657"/>
            <a:ext cx="1031240" cy="137160"/>
          </a:xfrm>
          <a:custGeom>
            <a:avLst/>
            <a:gdLst/>
            <a:ahLst/>
            <a:cxnLst/>
            <a:rect l="l" t="t" r="r" b="b"/>
            <a:pathLst>
              <a:path w="1031239" h="137160">
                <a:moveTo>
                  <a:pt x="0" y="0"/>
                </a:moveTo>
                <a:lnTo>
                  <a:pt x="0" y="137159"/>
                </a:lnTo>
                <a:lnTo>
                  <a:pt x="1031240" y="137159"/>
                </a:lnTo>
                <a:lnTo>
                  <a:pt x="1031239" y="0"/>
                </a:lnTo>
                <a:lnTo>
                  <a:pt x="0" y="0"/>
                </a:lnTo>
                <a:close/>
              </a:path>
            </a:pathLst>
          </a:custGeom>
          <a:solidFill>
            <a:srgbClr val="EFEDE3"/>
          </a:solidFill>
        </p:spPr>
        <p:txBody>
          <a:bodyPr wrap="square" lIns="0" tIns="0" rIns="0" bIns="0" rtlCol="0"/>
          <a:lstStyle/>
          <a:p/>
        </p:txBody>
      </p:sp>
      <p:sp>
        <p:nvSpPr>
          <p:cNvPr id="18" name="bk object 18"/>
          <p:cNvSpPr/>
          <p:nvPr/>
        </p:nvSpPr>
        <p:spPr>
          <a:xfrm>
            <a:off x="4712855" y="101485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EFEDE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1250" b="0" i="0">
                <a:solidFill>
                  <a:schemeClr val="tx1"/>
                </a:solidFill>
                <a:latin typeface="等线"/>
                <a:cs typeface="等线"/>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593" y="24369"/>
            <a:ext cx="5143512" cy="216535"/>
          </a:xfrm>
          <a:prstGeom prst="rect">
            <a:avLst/>
          </a:prstGeom>
        </p:spPr>
        <p:txBody>
          <a:bodyPr wrap="square" lIns="0" tIns="0" rIns="0" bIns="0">
            <a:spAutoFit/>
          </a:bodyPr>
          <a:lstStyle>
            <a:lvl1pPr>
              <a:defRPr sz="1250" b="0" i="0">
                <a:solidFill>
                  <a:schemeClr val="tx1"/>
                </a:solidFill>
                <a:latin typeface="等线"/>
                <a:cs typeface="等线"/>
              </a:defRPr>
            </a:lvl1pPr>
          </a:lstStyle>
          <a:p/>
        </p:txBody>
      </p:sp>
      <p:sp>
        <p:nvSpPr>
          <p:cNvPr id="3" name="Holder 3"/>
          <p:cNvSpPr>
            <a:spLocks noGrp="1"/>
          </p:cNvSpPr>
          <p:nvPr>
            <p:ph type="body" idx="1"/>
          </p:nvPr>
        </p:nvSpPr>
        <p:spPr>
          <a:xfrm>
            <a:off x="1262767" y="861959"/>
            <a:ext cx="3395345" cy="1719580"/>
          </a:xfrm>
          <a:prstGeom prst="rect">
            <a:avLst/>
          </a:prstGeom>
        </p:spPr>
        <p:txBody>
          <a:bodyPr wrap="square" lIns="0" tIns="0" rIns="0" bIns="0">
            <a:spAutoFit/>
          </a:bodyPr>
          <a:lstStyle>
            <a:lvl1pPr>
              <a:defRPr sz="650" b="0" i="0">
                <a:solidFill>
                  <a:srgbClr val="191B0E"/>
                </a:solidFill>
                <a:latin typeface="华文楷体"/>
                <a:cs typeface="华文楷体"/>
              </a:defRPr>
            </a:lvl1pPr>
          </a:lstStyle>
          <a:p/>
        </p:txBody>
      </p:sp>
      <p:sp>
        <p:nvSpPr>
          <p:cNvPr id="4" name="Holder 4"/>
          <p:cNvSpPr>
            <a:spLocks noGrp="1"/>
          </p:cNvSpPr>
          <p:nvPr>
            <p:ph type="ftr" idx="5" sz="quarter"/>
          </p:nvPr>
        </p:nvSpPr>
        <p:spPr>
          <a:xfrm>
            <a:off x="1817878" y="3519678"/>
            <a:ext cx="1710944" cy="18923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267335" y="3519678"/>
            <a:ext cx="1229741" cy="189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3849624" y="3519678"/>
            <a:ext cx="1229741" cy="189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mailto:bootan@cq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62.png"/><Relationship Id="rId8" Type="http://schemas.openxmlformats.org/officeDocument/2006/relationships/image" Target="../media/image63.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image" Target="../media/image72.png"/><Relationship Id="rId18" Type="http://schemas.openxmlformats.org/officeDocument/2006/relationships/image" Target="../media/image73.png"/><Relationship Id="rId19" Type="http://schemas.openxmlformats.org/officeDocument/2006/relationships/image" Target="../media/image74.png"/><Relationship Id="rId20" Type="http://schemas.openxmlformats.org/officeDocument/2006/relationships/image" Target="../media/image75.png"/><Relationship Id="rId21" Type="http://schemas.openxmlformats.org/officeDocument/2006/relationships/image" Target="../media/image7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77.jpg"/><Relationship Id="rId4" Type="http://schemas.openxmlformats.org/officeDocument/2006/relationships/image" Target="../media/image7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7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1.jp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8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8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8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1.png"/><Relationship Id="rId4" Type="http://schemas.openxmlformats.org/officeDocument/2006/relationships/image" Target="../media/image9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9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9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27" Type="http://schemas.openxmlformats.org/officeDocument/2006/relationships/image" Target="../media/image26.png"/><Relationship Id="rId28" Type="http://schemas.openxmlformats.org/officeDocument/2006/relationships/image" Target="../media/image27.png"/><Relationship Id="rId29" Type="http://schemas.openxmlformats.org/officeDocument/2006/relationships/image" Target="../media/image28.png"/><Relationship Id="rId30" Type="http://schemas.openxmlformats.org/officeDocument/2006/relationships/image" Target="../media/image29.png"/><Relationship Id="rId31" Type="http://schemas.openxmlformats.org/officeDocument/2006/relationships/image" Target="../media/image30.png"/><Relationship Id="rId32" Type="http://schemas.openxmlformats.org/officeDocument/2006/relationships/image" Target="../media/image31.png"/><Relationship Id="rId33" Type="http://schemas.openxmlformats.org/officeDocument/2006/relationships/image" Target="../media/image32.png"/><Relationship Id="rId34" Type="http://schemas.openxmlformats.org/officeDocument/2006/relationships/image" Target="../media/image33.png"/><Relationship Id="rId35" Type="http://schemas.openxmlformats.org/officeDocument/2006/relationships/image" Target="../media/image34.png"/><Relationship Id="rId36" Type="http://schemas.openxmlformats.org/officeDocument/2006/relationships/image" Target="../media/image35.png"/><Relationship Id="rId37" Type="http://schemas.openxmlformats.org/officeDocument/2006/relationships/image" Target="../media/image36.png"/><Relationship Id="rId38" Type="http://schemas.openxmlformats.org/officeDocument/2006/relationships/image" Target="../media/image37.png"/><Relationship Id="rId39" Type="http://schemas.openxmlformats.org/officeDocument/2006/relationships/image" Target="../media/image38.png"/><Relationship Id="rId40" Type="http://schemas.openxmlformats.org/officeDocument/2006/relationships/image" Target="../media/image39.png"/><Relationship Id="rId41" Type="http://schemas.openxmlformats.org/officeDocument/2006/relationships/image" Target="../media/image40.png"/><Relationship Id="rId42" Type="http://schemas.openxmlformats.org/officeDocument/2006/relationships/image" Target="../media/image41.png"/><Relationship Id="rId43" Type="http://schemas.openxmlformats.org/officeDocument/2006/relationships/image" Target="../media/image42.png"/><Relationship Id="rId44" Type="http://schemas.openxmlformats.org/officeDocument/2006/relationships/image" Target="../media/image43.png"/><Relationship Id="rId45" Type="http://schemas.openxmlformats.org/officeDocument/2006/relationships/image" Target="../media/image44.png"/><Relationship Id="rId46" Type="http://schemas.openxmlformats.org/officeDocument/2006/relationships/image" Target="../media/image45.png"/><Relationship Id="rId47" Type="http://schemas.openxmlformats.org/officeDocument/2006/relationships/image" Target="../media/image46.png"/><Relationship Id="rId48" Type="http://schemas.openxmlformats.org/officeDocument/2006/relationships/image" Target="../media/image47.png"/><Relationship Id="rId49" Type="http://schemas.openxmlformats.org/officeDocument/2006/relationships/image" Target="../media/image48.png"/><Relationship Id="rId50" Type="http://schemas.openxmlformats.org/officeDocument/2006/relationships/image" Target="../media/image4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9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0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10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baidu.com&#30340;&#26102;&#20505;/" TargetMode="External"/><Relationship Id="rId4" Type="http://schemas.openxmlformats.org/officeDocument/2006/relationships/hyperlink" Target="http://www.baidu.com&#30340;&#32593;&#31449;&#20027;&#39029;&#30340;HTML&#25991;&#2021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5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baidu.com/" TargetMode="External"/><Relationship Id="rId4" Type="http://schemas.openxmlformats.org/officeDocument/2006/relationships/image" Target="../media/image5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8931" y="901446"/>
            <a:ext cx="4384675" cy="2466340"/>
          </a:xfrm>
          <a:custGeom>
            <a:avLst/>
            <a:gdLst/>
            <a:ahLst/>
            <a:cxnLst/>
            <a:rect l="l" t="t" r="r" b="b"/>
            <a:pathLst>
              <a:path w="4384675" h="2466340">
                <a:moveTo>
                  <a:pt x="0" y="0"/>
                </a:moveTo>
                <a:lnTo>
                  <a:pt x="0" y="2465832"/>
                </a:lnTo>
                <a:lnTo>
                  <a:pt x="4384662" y="2465832"/>
                </a:lnTo>
                <a:lnTo>
                  <a:pt x="4384662" y="0"/>
                </a:lnTo>
                <a:lnTo>
                  <a:pt x="0" y="0"/>
                </a:lnTo>
                <a:close/>
              </a:path>
            </a:pathLst>
          </a:custGeom>
          <a:solidFill>
            <a:srgbClr val="EFEDE3"/>
          </a:solidFill>
        </p:spPr>
        <p:txBody>
          <a:bodyPr wrap="square" lIns="0" tIns="0" rIns="0" bIns="0" rtlCol="0"/>
          <a:lstStyle/>
          <a:p/>
        </p:txBody>
      </p:sp>
      <p:sp>
        <p:nvSpPr>
          <p:cNvPr id="3" name="object 3"/>
          <p:cNvSpPr/>
          <p:nvPr/>
        </p:nvSpPr>
        <p:spPr>
          <a:xfrm>
            <a:off x="3681615" y="2954273"/>
            <a:ext cx="1031240" cy="139065"/>
          </a:xfrm>
          <a:custGeom>
            <a:avLst/>
            <a:gdLst/>
            <a:ahLst/>
            <a:cxnLst/>
            <a:rect l="l" t="t" r="r" b="b"/>
            <a:pathLst>
              <a:path w="1031239" h="139064">
                <a:moveTo>
                  <a:pt x="0" y="0"/>
                </a:moveTo>
                <a:lnTo>
                  <a:pt x="0" y="138684"/>
                </a:lnTo>
                <a:lnTo>
                  <a:pt x="1031240" y="138684"/>
                </a:lnTo>
                <a:lnTo>
                  <a:pt x="1031239" y="0"/>
                </a:lnTo>
                <a:lnTo>
                  <a:pt x="0" y="0"/>
                </a:lnTo>
                <a:close/>
              </a:path>
            </a:pathLst>
          </a:custGeom>
          <a:solidFill>
            <a:srgbClr val="191B0E"/>
          </a:solidFill>
        </p:spPr>
        <p:txBody>
          <a:bodyPr wrap="square" lIns="0" tIns="0" rIns="0" bIns="0" rtlCol="0"/>
          <a:lstStyle/>
          <a:p/>
        </p:txBody>
      </p:sp>
      <p:sp>
        <p:nvSpPr>
          <p:cNvPr id="4" name="object 4"/>
          <p:cNvSpPr/>
          <p:nvPr/>
        </p:nvSpPr>
        <p:spPr>
          <a:xfrm>
            <a:off x="4712855" y="150799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191B0E"/>
          </a:solidFill>
        </p:spPr>
        <p:txBody>
          <a:bodyPr wrap="square" lIns="0" tIns="0" rIns="0" bIns="0" rtlCol="0"/>
          <a:lstStyle/>
          <a:p/>
        </p:txBody>
      </p:sp>
      <p:sp>
        <p:nvSpPr>
          <p:cNvPr id="5" name="object 5"/>
          <p:cNvSpPr/>
          <p:nvPr/>
        </p:nvSpPr>
        <p:spPr>
          <a:xfrm>
            <a:off x="1019695" y="1169669"/>
            <a:ext cx="146050" cy="1584325"/>
          </a:xfrm>
          <a:custGeom>
            <a:avLst/>
            <a:gdLst/>
            <a:ahLst/>
            <a:cxnLst/>
            <a:rect l="l" t="t" r="r" b="b"/>
            <a:pathLst>
              <a:path w="146050" h="1584325">
                <a:moveTo>
                  <a:pt x="0" y="0"/>
                </a:moveTo>
                <a:lnTo>
                  <a:pt x="0" y="1584197"/>
                </a:lnTo>
                <a:lnTo>
                  <a:pt x="146050" y="1584197"/>
                </a:lnTo>
                <a:lnTo>
                  <a:pt x="146049" y="0"/>
                </a:lnTo>
                <a:lnTo>
                  <a:pt x="0" y="0"/>
                </a:lnTo>
                <a:close/>
              </a:path>
            </a:pathLst>
          </a:custGeom>
          <a:solidFill>
            <a:srgbClr val="191B0E"/>
          </a:solidFill>
        </p:spPr>
        <p:txBody>
          <a:bodyPr wrap="square" lIns="0" tIns="0" rIns="0" bIns="0" rtlCol="0"/>
          <a:lstStyle/>
          <a:p/>
        </p:txBody>
      </p:sp>
      <p:sp>
        <p:nvSpPr>
          <p:cNvPr id="6" name="object 6"/>
          <p:cNvSpPr/>
          <p:nvPr/>
        </p:nvSpPr>
        <p:spPr>
          <a:xfrm>
            <a:off x="1165745" y="1169669"/>
            <a:ext cx="1031240" cy="138430"/>
          </a:xfrm>
          <a:custGeom>
            <a:avLst/>
            <a:gdLst/>
            <a:ahLst/>
            <a:cxnLst/>
            <a:rect l="l" t="t" r="r" b="b"/>
            <a:pathLst>
              <a:path w="1031239" h="138430">
                <a:moveTo>
                  <a:pt x="0" y="0"/>
                </a:moveTo>
                <a:lnTo>
                  <a:pt x="0" y="138302"/>
                </a:lnTo>
                <a:lnTo>
                  <a:pt x="1031240" y="138302"/>
                </a:lnTo>
                <a:lnTo>
                  <a:pt x="1031240" y="0"/>
                </a:lnTo>
                <a:lnTo>
                  <a:pt x="0" y="0"/>
                </a:lnTo>
                <a:close/>
              </a:path>
            </a:pathLst>
          </a:custGeom>
          <a:solidFill>
            <a:srgbClr val="191B0E"/>
          </a:solidFill>
        </p:spPr>
        <p:txBody>
          <a:bodyPr wrap="square" lIns="0" tIns="0" rIns="0" bIns="0" rtlCol="0"/>
          <a:lstStyle/>
          <a:p/>
        </p:txBody>
      </p:sp>
      <p:sp>
        <p:nvSpPr>
          <p:cNvPr id="7" name="object 7"/>
          <p:cNvSpPr/>
          <p:nvPr/>
        </p:nvSpPr>
        <p:spPr>
          <a:xfrm>
            <a:off x="2197620" y="1192783"/>
            <a:ext cx="0" cy="115570"/>
          </a:xfrm>
          <a:custGeom>
            <a:avLst/>
            <a:gdLst/>
            <a:ahLst/>
            <a:cxnLst/>
            <a:rect l="l" t="t" r="r" b="b"/>
            <a:pathLst>
              <a:path w="0" h="115569">
                <a:moveTo>
                  <a:pt x="0" y="0"/>
                </a:moveTo>
                <a:lnTo>
                  <a:pt x="0" y="115569"/>
                </a:lnTo>
              </a:path>
            </a:pathLst>
          </a:custGeom>
          <a:ln w="3175">
            <a:solidFill>
              <a:srgbClr val="191B0E"/>
            </a:solidFill>
          </a:ln>
        </p:spPr>
        <p:txBody>
          <a:bodyPr wrap="square" lIns="0" tIns="0" rIns="0" bIns="0" rtlCol="0"/>
          <a:lstStyle/>
          <a:p/>
        </p:txBody>
      </p:sp>
      <p:sp>
        <p:nvSpPr>
          <p:cNvPr id="8" name="object 8"/>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755027" y="907541"/>
            <a:ext cx="4371975" cy="2453005"/>
          </a:xfrm>
          <a:prstGeom prst="rect">
            <a:avLst/>
          </a:prstGeom>
          <a:ln w="12953">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250">
              <a:latin typeface="Times New Roman"/>
              <a:cs typeface="Times New Roman"/>
            </a:endParaRPr>
          </a:p>
          <a:p>
            <a:pPr algn="ctr" marL="1905">
              <a:lnSpc>
                <a:spcPct val="100000"/>
              </a:lnSpc>
            </a:pPr>
            <a:r>
              <a:rPr dirty="0" sz="2550" spc="35">
                <a:solidFill>
                  <a:srgbClr val="191B0E"/>
                </a:solidFill>
                <a:latin typeface="华文楷体"/>
                <a:cs typeface="华文楷体"/>
              </a:rPr>
              <a:t>软件测试</a:t>
            </a:r>
            <a:endParaRPr sz="2550">
              <a:latin typeface="华文楷体"/>
              <a:cs typeface="华文楷体"/>
            </a:endParaRPr>
          </a:p>
          <a:p>
            <a:pPr marL="1624965" marR="1614805" indent="465455">
              <a:lnSpc>
                <a:spcPct val="102699"/>
              </a:lnSpc>
              <a:spcBef>
                <a:spcPts val="555"/>
              </a:spcBef>
            </a:pPr>
            <a:r>
              <a:rPr dirty="0" sz="750" spc="5">
                <a:solidFill>
                  <a:srgbClr val="191B0E"/>
                </a:solidFill>
                <a:latin typeface="华文楷体"/>
                <a:cs typeface="华文楷体"/>
              </a:rPr>
              <a:t>张程 </a:t>
            </a:r>
            <a:r>
              <a:rPr dirty="0" sz="750">
                <a:solidFill>
                  <a:srgbClr val="191B0E"/>
                </a:solidFill>
                <a:latin typeface="Franklin Gothic Book"/>
                <a:cs typeface="Franklin Gothic Book"/>
              </a:rPr>
              <a:t>Emai</a:t>
            </a:r>
            <a:r>
              <a:rPr dirty="0" sz="750" spc="-5">
                <a:solidFill>
                  <a:srgbClr val="191B0E"/>
                </a:solidFill>
                <a:latin typeface="Franklin Gothic Book"/>
                <a:cs typeface="Franklin Gothic Book"/>
              </a:rPr>
              <a:t>l</a:t>
            </a:r>
            <a:r>
              <a:rPr dirty="0" sz="750" spc="5">
                <a:solidFill>
                  <a:srgbClr val="191B0E"/>
                </a:solidFill>
                <a:latin typeface="华文楷体"/>
                <a:cs typeface="华文楷体"/>
              </a:rPr>
              <a:t>：</a:t>
            </a:r>
            <a:r>
              <a:rPr dirty="0" u="sng" sz="750">
                <a:solidFill>
                  <a:srgbClr val="77A2BB"/>
                </a:solidFill>
                <a:uFill>
                  <a:solidFill>
                    <a:srgbClr val="77A2BB"/>
                  </a:solidFill>
                </a:uFill>
                <a:latin typeface="Franklin Gothic Book"/>
                <a:cs typeface="Franklin Gothic Book"/>
                <a:hlinkClick r:id="rId3"/>
              </a:rPr>
              <a:t>b</a:t>
            </a:r>
            <a:r>
              <a:rPr dirty="0" u="sng" sz="750" spc="-5">
                <a:solidFill>
                  <a:srgbClr val="77A2BB"/>
                </a:solidFill>
                <a:uFill>
                  <a:solidFill>
                    <a:srgbClr val="77A2BB"/>
                  </a:solidFill>
                </a:uFill>
                <a:latin typeface="Franklin Gothic Book"/>
                <a:cs typeface="Franklin Gothic Book"/>
                <a:hlinkClick r:id="rId3"/>
              </a:rPr>
              <a:t>o</a:t>
            </a:r>
            <a:r>
              <a:rPr dirty="0" u="sng" sz="750" spc="-10">
                <a:solidFill>
                  <a:srgbClr val="77A2BB"/>
                </a:solidFill>
                <a:uFill>
                  <a:solidFill>
                    <a:srgbClr val="77A2BB"/>
                  </a:solidFill>
                </a:uFill>
                <a:latin typeface="Franklin Gothic Book"/>
                <a:cs typeface="Franklin Gothic Book"/>
                <a:hlinkClick r:id="rId3"/>
              </a:rPr>
              <a:t>o</a:t>
            </a:r>
            <a:r>
              <a:rPr dirty="0" u="sng" sz="750">
                <a:solidFill>
                  <a:srgbClr val="77A2BB"/>
                </a:solidFill>
                <a:uFill>
                  <a:solidFill>
                    <a:srgbClr val="77A2BB"/>
                  </a:solidFill>
                </a:uFill>
                <a:latin typeface="Franklin Gothic Book"/>
                <a:cs typeface="Franklin Gothic Book"/>
                <a:hlinkClick r:id="rId3"/>
              </a:rPr>
              <a:t>ta</a:t>
            </a:r>
            <a:r>
              <a:rPr dirty="0" u="sng" sz="750" spc="-5">
                <a:solidFill>
                  <a:srgbClr val="77A2BB"/>
                </a:solidFill>
                <a:uFill>
                  <a:solidFill>
                    <a:srgbClr val="77A2BB"/>
                  </a:solidFill>
                </a:uFill>
                <a:latin typeface="Franklin Gothic Book"/>
                <a:cs typeface="Franklin Gothic Book"/>
                <a:hlinkClick r:id="rId3"/>
              </a:rPr>
              <a:t>n</a:t>
            </a:r>
            <a:r>
              <a:rPr dirty="0" u="sng" sz="750">
                <a:solidFill>
                  <a:srgbClr val="77A2BB"/>
                </a:solidFill>
                <a:uFill>
                  <a:solidFill>
                    <a:srgbClr val="77A2BB"/>
                  </a:solidFill>
                </a:uFill>
                <a:latin typeface="Franklin Gothic Book"/>
                <a:cs typeface="Franklin Gothic Book"/>
                <a:hlinkClick r:id="rId3"/>
              </a:rPr>
              <a:t>@c</a:t>
            </a:r>
            <a:r>
              <a:rPr dirty="0" u="sng" sz="750" spc="-10">
                <a:solidFill>
                  <a:srgbClr val="77A2BB"/>
                </a:solidFill>
                <a:uFill>
                  <a:solidFill>
                    <a:srgbClr val="77A2BB"/>
                  </a:solidFill>
                </a:uFill>
                <a:latin typeface="Franklin Gothic Book"/>
                <a:cs typeface="Franklin Gothic Book"/>
                <a:hlinkClick r:id="rId3"/>
              </a:rPr>
              <a:t>q</a:t>
            </a:r>
            <a:r>
              <a:rPr dirty="0" u="sng" sz="750" spc="-5">
                <a:solidFill>
                  <a:srgbClr val="77A2BB"/>
                </a:solidFill>
                <a:uFill>
                  <a:solidFill>
                    <a:srgbClr val="77A2BB"/>
                  </a:solidFill>
                </a:uFill>
                <a:latin typeface="Franklin Gothic Book"/>
                <a:cs typeface="Franklin Gothic Book"/>
                <a:hlinkClick r:id="rId3"/>
              </a:rPr>
              <a:t>u</a:t>
            </a:r>
            <a:r>
              <a:rPr dirty="0" u="sng" sz="750">
                <a:solidFill>
                  <a:srgbClr val="77A2BB"/>
                </a:solidFill>
                <a:uFill>
                  <a:solidFill>
                    <a:srgbClr val="77A2BB"/>
                  </a:solidFill>
                </a:uFill>
                <a:latin typeface="Franklin Gothic Book"/>
                <a:cs typeface="Franklin Gothic Book"/>
                <a:hlinkClick r:id="rId3"/>
              </a:rPr>
              <a:t>.ed</a:t>
            </a:r>
            <a:r>
              <a:rPr dirty="0" u="sng" sz="750" spc="-5">
                <a:solidFill>
                  <a:srgbClr val="77A2BB"/>
                </a:solidFill>
                <a:uFill>
                  <a:solidFill>
                    <a:srgbClr val="77A2BB"/>
                  </a:solidFill>
                </a:uFill>
                <a:latin typeface="Franklin Gothic Book"/>
                <a:cs typeface="Franklin Gothic Book"/>
                <a:hlinkClick r:id="rId3"/>
              </a:rPr>
              <a:t>u</a:t>
            </a:r>
            <a:r>
              <a:rPr dirty="0" u="sng" sz="750">
                <a:solidFill>
                  <a:srgbClr val="77A2BB"/>
                </a:solidFill>
                <a:uFill>
                  <a:solidFill>
                    <a:srgbClr val="77A2BB"/>
                  </a:solidFill>
                </a:uFill>
                <a:latin typeface="Franklin Gothic Book"/>
                <a:cs typeface="Franklin Gothic Book"/>
                <a:hlinkClick r:id="rId3"/>
              </a:rPr>
              <a:t>.cn </a:t>
            </a:r>
            <a:r>
              <a:rPr dirty="0" sz="750">
                <a:solidFill>
                  <a:srgbClr val="77A2BB"/>
                </a:solidFill>
                <a:latin typeface="Franklin Gothic Book"/>
                <a:cs typeface="Franklin Gothic Book"/>
              </a:rPr>
              <a:t> </a:t>
            </a:r>
            <a:r>
              <a:rPr dirty="0" sz="750" spc="-5">
                <a:solidFill>
                  <a:srgbClr val="191B0E"/>
                </a:solidFill>
                <a:latin typeface="Franklin Gothic Book"/>
                <a:cs typeface="Franklin Gothic Book"/>
              </a:rPr>
              <a:t>QQ:80463125</a:t>
            </a:r>
            <a:endParaRPr sz="750">
              <a:latin typeface="Franklin Gothic Book"/>
              <a:cs typeface="Franklin Gothic 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73417"/>
            <a:ext cx="190182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选中第一个主请求，可以看到请求的消息头</a:t>
            </a:r>
            <a:endParaRPr sz="700">
              <a:latin typeface="华文楷体"/>
              <a:cs typeface="华文楷体"/>
            </a:endParaRPr>
          </a:p>
        </p:txBody>
      </p:sp>
      <p:sp>
        <p:nvSpPr>
          <p:cNvPr id="8" name="object 8"/>
          <p:cNvSpPr/>
          <p:nvPr/>
        </p:nvSpPr>
        <p:spPr>
          <a:xfrm>
            <a:off x="1336941" y="1554479"/>
            <a:ext cx="2385060" cy="176250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80276"/>
            <a:ext cx="219138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单击编辑和重发，就可以看到完整的</a:t>
            </a:r>
            <a:r>
              <a:rPr dirty="0" sz="700" spc="5">
                <a:solidFill>
                  <a:srgbClr val="191B0E"/>
                </a:solidFill>
                <a:latin typeface="Franklin Gothic Book"/>
                <a:cs typeface="Franklin Gothic Book"/>
              </a:rPr>
              <a:t>HTTP</a:t>
            </a:r>
            <a:r>
              <a:rPr dirty="0" sz="700" spc="20">
                <a:solidFill>
                  <a:srgbClr val="191B0E"/>
                </a:solidFill>
                <a:latin typeface="华文楷体"/>
                <a:cs typeface="华文楷体"/>
              </a:rPr>
              <a:t>请求报文</a:t>
            </a:r>
            <a:endParaRPr sz="700">
              <a:latin typeface="华文楷体"/>
              <a:cs typeface="华文楷体"/>
            </a:endParaRPr>
          </a:p>
        </p:txBody>
      </p:sp>
      <p:sp>
        <p:nvSpPr>
          <p:cNvPr id="7" name="object 7"/>
          <p:cNvSpPr/>
          <p:nvPr/>
        </p:nvSpPr>
        <p:spPr>
          <a:xfrm>
            <a:off x="1875929" y="1061339"/>
            <a:ext cx="2393441" cy="1762505"/>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3</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80276"/>
            <a:ext cx="3143250"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观察响应报文，响应报文的结构分为</a:t>
            </a: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个部分：状态行、响应</a:t>
            </a:r>
            <a:r>
              <a:rPr dirty="0" sz="700" spc="10">
                <a:solidFill>
                  <a:srgbClr val="191B0E"/>
                </a:solidFill>
                <a:latin typeface="华文楷体"/>
                <a:cs typeface="华文楷体"/>
              </a:rPr>
              <a:t>头</a:t>
            </a:r>
            <a:r>
              <a:rPr dirty="0" sz="700" spc="20">
                <a:solidFill>
                  <a:srgbClr val="191B0E"/>
                </a:solidFill>
                <a:latin typeface="华文楷体"/>
                <a:cs typeface="华文楷体"/>
              </a:rPr>
              <a:t>、响应主体</a:t>
            </a:r>
            <a:endParaRPr sz="700">
              <a:latin typeface="华文楷体"/>
              <a:cs typeface="华文楷体"/>
            </a:endParaRPr>
          </a:p>
        </p:txBody>
      </p:sp>
      <p:sp>
        <p:nvSpPr>
          <p:cNvPr id="8" name="object 8"/>
          <p:cNvSpPr/>
          <p:nvPr/>
        </p:nvSpPr>
        <p:spPr>
          <a:xfrm>
            <a:off x="1174623" y="1011047"/>
            <a:ext cx="2494026" cy="183718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2032000"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单击响应，就可以看到服务器返回的</a:t>
            </a:r>
            <a:r>
              <a:rPr dirty="0" sz="700" spc="5">
                <a:solidFill>
                  <a:srgbClr val="191B0E"/>
                </a:solidFill>
                <a:latin typeface="Franklin Gothic Book"/>
                <a:cs typeface="Franklin Gothic Book"/>
              </a:rPr>
              <a:t>HTM</a:t>
            </a:r>
            <a:r>
              <a:rPr dirty="0" sz="700" spc="5">
                <a:solidFill>
                  <a:srgbClr val="191B0E"/>
                </a:solidFill>
                <a:latin typeface="Franklin Gothic Book"/>
                <a:cs typeface="Franklin Gothic Book"/>
              </a:rPr>
              <a:t>L</a:t>
            </a:r>
            <a:r>
              <a:rPr dirty="0" sz="700" spc="20">
                <a:solidFill>
                  <a:srgbClr val="191B0E"/>
                </a:solidFill>
                <a:latin typeface="华文楷体"/>
                <a:cs typeface="华文楷体"/>
              </a:rPr>
              <a:t>源码</a:t>
            </a:r>
            <a:endParaRPr sz="700">
              <a:latin typeface="华文楷体"/>
              <a:cs typeface="华文楷体"/>
            </a:endParaRPr>
          </a:p>
        </p:txBody>
      </p:sp>
      <p:sp>
        <p:nvSpPr>
          <p:cNvPr id="7" name="object 7"/>
          <p:cNvSpPr/>
          <p:nvPr/>
        </p:nvSpPr>
        <p:spPr>
          <a:xfrm>
            <a:off x="1842401" y="1549907"/>
            <a:ext cx="2402586" cy="177088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60160"/>
            <a:ext cx="3338829" cy="1352550"/>
          </a:xfrm>
          <a:prstGeom prst="rect">
            <a:avLst/>
          </a:prstGeom>
        </p:spPr>
        <p:txBody>
          <a:bodyPr wrap="square" lIns="0" tIns="80010" rIns="0" bIns="0" rtlCol="0" vert="horz">
            <a:spAutoFit/>
          </a:bodyPr>
          <a:lstStyle/>
          <a:p>
            <a:pPr marL="12700">
              <a:lnSpc>
                <a:spcPct val="100000"/>
              </a:lnSpc>
              <a:spcBef>
                <a:spcPts val="630"/>
              </a:spcBef>
            </a:pPr>
            <a:r>
              <a:rPr dirty="0" sz="1400" spc="15">
                <a:solidFill>
                  <a:srgbClr val="191B0E"/>
                </a:solidFill>
                <a:latin typeface="Franklin Gothic Book"/>
                <a:cs typeface="Franklin Gothic Book"/>
              </a:rPr>
              <a:t>URL</a:t>
            </a:r>
            <a:endParaRPr sz="1400">
              <a:latin typeface="Franklin Gothic Book"/>
              <a:cs typeface="Franklin Gothic Book"/>
            </a:endParaRPr>
          </a:p>
          <a:p>
            <a:pPr algn="just" marL="151130" marR="5080" indent="-139065">
              <a:lnSpc>
                <a:spcPts val="810"/>
              </a:lnSpc>
              <a:spcBef>
                <a:spcPts val="325"/>
              </a:spcBef>
              <a:buFont typeface="Franklin Gothic Book"/>
              <a:buChar char="■"/>
              <a:tabLst>
                <a:tab pos="151765" algn="l"/>
              </a:tabLst>
            </a:pPr>
            <a:r>
              <a:rPr dirty="0" sz="700" spc="20">
                <a:solidFill>
                  <a:srgbClr val="191B0E"/>
                </a:solidFill>
                <a:latin typeface="华文楷体"/>
                <a:cs typeface="华文楷体"/>
              </a:rPr>
              <a:t>统一资源定位</a:t>
            </a:r>
            <a:r>
              <a:rPr dirty="0" sz="700" spc="10">
                <a:solidFill>
                  <a:srgbClr val="191B0E"/>
                </a:solidFill>
                <a:latin typeface="华文楷体"/>
                <a:cs typeface="华文楷体"/>
              </a:rPr>
              <a:t>符</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Uniform</a:t>
            </a:r>
            <a:r>
              <a:rPr dirty="0" sz="700">
                <a:solidFill>
                  <a:srgbClr val="191B0E"/>
                </a:solidFill>
                <a:latin typeface="Franklin Gothic Book"/>
                <a:cs typeface="Franklin Gothic Book"/>
              </a:rPr>
              <a:t> </a:t>
            </a:r>
            <a:r>
              <a:rPr dirty="0" sz="700" spc="5">
                <a:solidFill>
                  <a:srgbClr val="191B0E"/>
                </a:solidFill>
                <a:latin typeface="Franklin Gothic Book"/>
                <a:cs typeface="Franklin Gothic Book"/>
              </a:rPr>
              <a:t>Resource</a:t>
            </a:r>
            <a:r>
              <a:rPr dirty="0" sz="700">
                <a:solidFill>
                  <a:srgbClr val="191B0E"/>
                </a:solidFill>
                <a:latin typeface="Franklin Gothic Book"/>
                <a:cs typeface="Franklin Gothic Book"/>
              </a:rPr>
              <a:t> </a:t>
            </a:r>
            <a:r>
              <a:rPr dirty="0" sz="700" spc="5">
                <a:solidFill>
                  <a:srgbClr val="191B0E"/>
                </a:solidFill>
                <a:latin typeface="Franklin Gothic Book"/>
                <a:cs typeface="Franklin Gothic Book"/>
              </a:rPr>
              <a:t>Locator</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URL</a:t>
            </a:r>
            <a:r>
              <a:rPr dirty="0" sz="700" spc="5">
                <a:solidFill>
                  <a:srgbClr val="191B0E"/>
                </a:solidFill>
                <a:latin typeface="华文楷体"/>
                <a:cs typeface="华文楷体"/>
              </a:rPr>
              <a:t>）</a:t>
            </a:r>
            <a:r>
              <a:rPr dirty="0" sz="700" spc="20">
                <a:solidFill>
                  <a:srgbClr val="191B0E"/>
                </a:solidFill>
                <a:latin typeface="华文楷体"/>
                <a:cs typeface="华文楷体"/>
              </a:rPr>
              <a:t>是因特网的万维网服务程序 </a:t>
            </a:r>
            <a:r>
              <a:rPr dirty="0" sz="700" spc="20">
                <a:solidFill>
                  <a:srgbClr val="191B0E"/>
                </a:solidFill>
                <a:latin typeface="华文楷体"/>
                <a:cs typeface="华文楷体"/>
              </a:rPr>
              <a:t>上用于指定信息位置的表示方</a:t>
            </a:r>
            <a:r>
              <a:rPr dirty="0" sz="700" spc="10">
                <a:solidFill>
                  <a:srgbClr val="191B0E"/>
                </a:solidFill>
                <a:latin typeface="华文楷体"/>
                <a:cs typeface="华文楷体"/>
              </a:rPr>
              <a:t>法</a:t>
            </a:r>
            <a:r>
              <a:rPr dirty="0" sz="700" spc="20">
                <a:solidFill>
                  <a:srgbClr val="191B0E"/>
                </a:solidFill>
                <a:latin typeface="华文楷体"/>
                <a:cs typeface="华文楷体"/>
              </a:rPr>
              <a:t>。统一资源定位</a:t>
            </a:r>
            <a:r>
              <a:rPr dirty="0" sz="700" spc="25">
                <a:solidFill>
                  <a:srgbClr val="191B0E"/>
                </a:solidFill>
                <a:latin typeface="华文楷体"/>
                <a:cs typeface="华文楷体"/>
              </a:rPr>
              <a:t>符</a:t>
            </a:r>
            <a:r>
              <a:rPr dirty="0" sz="700" spc="10">
                <a:solidFill>
                  <a:srgbClr val="191B0E"/>
                </a:solidFill>
                <a:latin typeface="Franklin Gothic Book"/>
                <a:cs typeface="Franklin Gothic Book"/>
              </a:rPr>
              <a:t>URL</a:t>
            </a:r>
            <a:r>
              <a:rPr dirty="0" sz="700" spc="15">
                <a:solidFill>
                  <a:srgbClr val="191B0E"/>
                </a:solidFill>
                <a:latin typeface="华文楷体"/>
                <a:cs typeface="华文楷体"/>
              </a:rPr>
              <a:t>用来标识万维网上的各种 </a:t>
            </a:r>
            <a:r>
              <a:rPr dirty="0" sz="700" spc="20">
                <a:solidFill>
                  <a:srgbClr val="191B0E"/>
                </a:solidFill>
                <a:latin typeface="华文楷体"/>
                <a:cs typeface="华文楷体"/>
              </a:rPr>
              <a:t>资源，使每一个资源在整个因特网的范围内具有唯一的标识</a:t>
            </a:r>
            <a:r>
              <a:rPr dirty="0" sz="700" spc="10">
                <a:solidFill>
                  <a:srgbClr val="191B0E"/>
                </a:solidFill>
                <a:latin typeface="华文楷体"/>
                <a:cs typeface="华文楷体"/>
              </a:rPr>
              <a:t>符</a:t>
            </a:r>
            <a:r>
              <a:rPr dirty="0" sz="700" spc="20">
                <a:solidFill>
                  <a:srgbClr val="191B0E"/>
                </a:solidFill>
                <a:latin typeface="华文楷体"/>
                <a:cs typeface="华文楷体"/>
              </a:rPr>
              <a:t>。</a:t>
            </a:r>
            <a:endParaRPr sz="700">
              <a:latin typeface="华文楷体"/>
              <a:cs typeface="华文楷体"/>
            </a:endParaRPr>
          </a:p>
          <a:p>
            <a:pPr algn="just" marL="151130" indent="-139065">
              <a:lnSpc>
                <a:spcPct val="100000"/>
              </a:lnSpc>
              <a:spcBef>
                <a:spcPts val="380"/>
              </a:spcBef>
              <a:buChar char="■"/>
              <a:tabLst>
                <a:tab pos="151765" algn="l"/>
              </a:tabLst>
            </a:pP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的一般形式</a:t>
            </a:r>
            <a:r>
              <a:rPr dirty="0" sz="700" spc="10">
                <a:solidFill>
                  <a:srgbClr val="191B0E"/>
                </a:solidFill>
                <a:latin typeface="华文楷体"/>
                <a:cs typeface="华文楷体"/>
              </a:rPr>
              <a:t>是</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HTTP://&lt;</a:t>
            </a:r>
            <a:r>
              <a:rPr dirty="0" sz="700" spc="20">
                <a:solidFill>
                  <a:srgbClr val="191B0E"/>
                </a:solidFill>
                <a:latin typeface="华文楷体"/>
                <a:cs typeface="华文楷体"/>
              </a:rPr>
              <a:t>主机</a:t>
            </a:r>
            <a:r>
              <a:rPr dirty="0" sz="700">
                <a:solidFill>
                  <a:srgbClr val="191B0E"/>
                </a:solidFill>
                <a:latin typeface="Franklin Gothic Book"/>
                <a:cs typeface="Franklin Gothic Book"/>
              </a:rPr>
              <a:t>&gt;:&lt;</a:t>
            </a:r>
            <a:r>
              <a:rPr dirty="0" sz="700" spc="20">
                <a:solidFill>
                  <a:srgbClr val="191B0E"/>
                </a:solidFill>
                <a:latin typeface="华文楷体"/>
                <a:cs typeface="华文楷体"/>
              </a:rPr>
              <a:t>端口</a:t>
            </a:r>
            <a:r>
              <a:rPr dirty="0" sz="700" spc="5">
                <a:solidFill>
                  <a:srgbClr val="191B0E"/>
                </a:solidFill>
                <a:latin typeface="Franklin Gothic Book"/>
                <a:cs typeface="Franklin Gothic Book"/>
              </a:rPr>
              <a:t>&gt;/</a:t>
            </a:r>
            <a:r>
              <a:rPr dirty="0" sz="700" spc="20">
                <a:solidFill>
                  <a:srgbClr val="191B0E"/>
                </a:solidFill>
                <a:latin typeface="华文楷体"/>
                <a:cs typeface="华文楷体"/>
              </a:rPr>
              <a:t>路径，各部分含义如</a:t>
            </a:r>
            <a:r>
              <a:rPr dirty="0" sz="700" spc="10">
                <a:solidFill>
                  <a:srgbClr val="191B0E"/>
                </a:solidFill>
                <a:latin typeface="华文楷体"/>
                <a:cs typeface="华文楷体"/>
              </a:rPr>
              <a:t>下</a:t>
            </a:r>
            <a:r>
              <a:rPr dirty="0" sz="700" spc="20">
                <a:solidFill>
                  <a:srgbClr val="191B0E"/>
                </a:solidFill>
                <a:latin typeface="华文楷体"/>
                <a:cs typeface="华文楷体"/>
              </a:rPr>
              <a:t>：</a:t>
            </a:r>
            <a:endParaRPr sz="700">
              <a:latin typeface="华文楷体"/>
              <a:cs typeface="华文楷体"/>
            </a:endParaRPr>
          </a:p>
          <a:p>
            <a:pPr lvl="1" marL="341630" indent="-138430">
              <a:lnSpc>
                <a:spcPct val="100000"/>
              </a:lnSpc>
              <a:spcBef>
                <a:spcPts val="175"/>
              </a:spcBef>
              <a:buFont typeface="Franklin Gothic Book"/>
              <a:buChar char="–"/>
              <a:tabLst>
                <a:tab pos="342265" algn="l"/>
              </a:tabLst>
            </a:pPr>
            <a:r>
              <a:rPr dirty="0" sz="700" i="1">
                <a:solidFill>
                  <a:srgbClr val="191B0E"/>
                </a:solidFill>
                <a:latin typeface="Franklin Gothic Book"/>
                <a:cs typeface="Franklin Gothic Book"/>
              </a:rPr>
              <a:t>HTTP</a:t>
            </a:r>
            <a:r>
              <a:rPr dirty="0" sz="750" i="1">
                <a:solidFill>
                  <a:srgbClr val="191B0E"/>
                </a:solidFill>
                <a:latin typeface="华文楷体"/>
                <a:cs typeface="华文楷体"/>
              </a:rPr>
              <a:t>：</a:t>
            </a:r>
            <a:r>
              <a:rPr dirty="0" sz="750" spc="-30" i="1">
                <a:solidFill>
                  <a:srgbClr val="191B0E"/>
                </a:solidFill>
                <a:latin typeface="华文楷体"/>
                <a:cs typeface="华文楷体"/>
              </a:rPr>
              <a:t>表示使用</a:t>
            </a:r>
            <a:r>
              <a:rPr dirty="0" sz="700" spc="10" i="1">
                <a:solidFill>
                  <a:srgbClr val="191B0E"/>
                </a:solidFill>
                <a:latin typeface="Franklin Gothic Book"/>
                <a:cs typeface="Franklin Gothic Book"/>
              </a:rPr>
              <a:t>HTTP</a:t>
            </a:r>
            <a:r>
              <a:rPr dirty="0" sz="750" spc="-30" i="1">
                <a:solidFill>
                  <a:srgbClr val="191B0E"/>
                </a:solidFill>
                <a:latin typeface="华文楷体"/>
                <a:cs typeface="华文楷体"/>
              </a:rPr>
              <a:t>协</a:t>
            </a:r>
            <a:r>
              <a:rPr dirty="0" sz="750" spc="-40" i="1">
                <a:solidFill>
                  <a:srgbClr val="191B0E"/>
                </a:solidFill>
                <a:latin typeface="华文楷体"/>
                <a:cs typeface="华文楷体"/>
              </a:rPr>
              <a:t>议</a:t>
            </a:r>
            <a:r>
              <a:rPr dirty="0" sz="750" spc="-30" i="1">
                <a:solidFill>
                  <a:srgbClr val="191B0E"/>
                </a:solidFill>
                <a:latin typeface="华文楷体"/>
                <a:cs typeface="华文楷体"/>
              </a:rPr>
              <a:t>；</a:t>
            </a:r>
            <a:endParaRPr sz="750">
              <a:latin typeface="华文楷体"/>
              <a:cs typeface="华文楷体"/>
            </a:endParaRPr>
          </a:p>
          <a:p>
            <a:pPr lvl="1" marL="341630" indent="-138430">
              <a:lnSpc>
                <a:spcPct val="100000"/>
              </a:lnSpc>
              <a:spcBef>
                <a:spcPts val="160"/>
              </a:spcBef>
              <a:buSzPct val="93333"/>
              <a:buFont typeface="Franklin Gothic Book"/>
              <a:buChar char="–"/>
              <a:tabLst>
                <a:tab pos="342265" algn="l"/>
              </a:tabLst>
            </a:pPr>
            <a:r>
              <a:rPr dirty="0" sz="750" spc="-30" i="1">
                <a:solidFill>
                  <a:srgbClr val="191B0E"/>
                </a:solidFill>
                <a:latin typeface="华文楷体"/>
                <a:cs typeface="华文楷体"/>
              </a:rPr>
              <a:t>主机：存放资源的主机域名或主机</a:t>
            </a:r>
            <a:r>
              <a:rPr dirty="0" sz="700" spc="5" i="1">
                <a:solidFill>
                  <a:srgbClr val="191B0E"/>
                </a:solidFill>
                <a:latin typeface="Franklin Gothic Book"/>
                <a:cs typeface="Franklin Gothic Book"/>
              </a:rPr>
              <a:t>IP</a:t>
            </a:r>
            <a:r>
              <a:rPr dirty="0" sz="750" spc="-30" i="1">
                <a:solidFill>
                  <a:srgbClr val="191B0E"/>
                </a:solidFill>
                <a:latin typeface="华文楷体"/>
                <a:cs typeface="华文楷体"/>
              </a:rPr>
              <a:t>地</a:t>
            </a:r>
            <a:r>
              <a:rPr dirty="0" sz="750" spc="-40" i="1">
                <a:solidFill>
                  <a:srgbClr val="191B0E"/>
                </a:solidFill>
                <a:latin typeface="华文楷体"/>
                <a:cs typeface="华文楷体"/>
              </a:rPr>
              <a:t>址</a:t>
            </a:r>
            <a:r>
              <a:rPr dirty="0" sz="750" spc="-30" i="1">
                <a:solidFill>
                  <a:srgbClr val="191B0E"/>
                </a:solidFill>
                <a:latin typeface="华文楷体"/>
                <a:cs typeface="华文楷体"/>
              </a:rPr>
              <a:t>；</a:t>
            </a:r>
            <a:endParaRPr sz="750">
              <a:latin typeface="华文楷体"/>
              <a:cs typeface="华文楷体"/>
            </a:endParaRPr>
          </a:p>
          <a:p>
            <a:pPr lvl="1" marL="341630" indent="-138430">
              <a:lnSpc>
                <a:spcPct val="100000"/>
              </a:lnSpc>
              <a:spcBef>
                <a:spcPts val="165"/>
              </a:spcBef>
              <a:buSzPct val="93333"/>
              <a:buFont typeface="Franklin Gothic Book"/>
              <a:buChar char="–"/>
              <a:tabLst>
                <a:tab pos="342265" algn="l"/>
              </a:tabLst>
            </a:pPr>
            <a:r>
              <a:rPr dirty="0" sz="750" spc="-30" i="1">
                <a:solidFill>
                  <a:srgbClr val="191B0E"/>
                </a:solidFill>
                <a:latin typeface="华文楷体"/>
                <a:cs typeface="华文楷体"/>
              </a:rPr>
              <a:t>端</a:t>
            </a:r>
            <a:r>
              <a:rPr dirty="0" sz="750" spc="-40" i="1">
                <a:solidFill>
                  <a:srgbClr val="191B0E"/>
                </a:solidFill>
                <a:latin typeface="华文楷体"/>
                <a:cs typeface="华文楷体"/>
              </a:rPr>
              <a:t>口</a:t>
            </a:r>
            <a:r>
              <a:rPr dirty="0" sz="750" i="1">
                <a:solidFill>
                  <a:srgbClr val="191B0E"/>
                </a:solidFill>
                <a:latin typeface="华文楷体"/>
                <a:cs typeface="华文楷体"/>
              </a:rPr>
              <a:t>：</a:t>
            </a:r>
            <a:r>
              <a:rPr dirty="0" sz="700" i="1">
                <a:solidFill>
                  <a:srgbClr val="191B0E"/>
                </a:solidFill>
                <a:latin typeface="Franklin Gothic Book"/>
                <a:cs typeface="Franklin Gothic Book"/>
              </a:rPr>
              <a:t>HTTP</a:t>
            </a:r>
            <a:r>
              <a:rPr dirty="0" sz="750" spc="-30" i="1">
                <a:solidFill>
                  <a:srgbClr val="191B0E"/>
                </a:solidFill>
                <a:latin typeface="华文楷体"/>
                <a:cs typeface="华文楷体"/>
              </a:rPr>
              <a:t>的默认端口号是</a:t>
            </a:r>
            <a:r>
              <a:rPr dirty="0" sz="700" spc="-10" i="1">
                <a:solidFill>
                  <a:srgbClr val="191B0E"/>
                </a:solidFill>
                <a:latin typeface="Franklin Gothic Book"/>
                <a:cs typeface="Franklin Gothic Book"/>
              </a:rPr>
              <a:t>80</a:t>
            </a:r>
            <a:r>
              <a:rPr dirty="0" sz="750" spc="-10" i="1">
                <a:solidFill>
                  <a:srgbClr val="191B0E"/>
                </a:solidFill>
                <a:latin typeface="华文楷体"/>
                <a:cs typeface="华文楷体"/>
              </a:rPr>
              <a:t>，</a:t>
            </a:r>
            <a:r>
              <a:rPr dirty="0" sz="750" spc="-30" i="1">
                <a:solidFill>
                  <a:srgbClr val="191B0E"/>
                </a:solidFill>
                <a:latin typeface="华文楷体"/>
                <a:cs typeface="华文楷体"/>
              </a:rPr>
              <a:t>通常可省</a:t>
            </a:r>
            <a:r>
              <a:rPr dirty="0" sz="750" spc="-40" i="1">
                <a:solidFill>
                  <a:srgbClr val="191B0E"/>
                </a:solidFill>
                <a:latin typeface="华文楷体"/>
                <a:cs typeface="华文楷体"/>
              </a:rPr>
              <a:t>略</a:t>
            </a:r>
            <a:r>
              <a:rPr dirty="0" sz="750" spc="-30" i="1">
                <a:solidFill>
                  <a:srgbClr val="191B0E"/>
                </a:solidFill>
                <a:latin typeface="华文楷体"/>
                <a:cs typeface="华文楷体"/>
              </a:rPr>
              <a:t>；</a:t>
            </a:r>
            <a:endParaRPr sz="750">
              <a:latin typeface="华文楷体"/>
              <a:cs typeface="华文楷体"/>
            </a:endParaRPr>
          </a:p>
          <a:p>
            <a:pPr lvl="1" marL="341630" indent="-138430">
              <a:lnSpc>
                <a:spcPct val="100000"/>
              </a:lnSpc>
              <a:spcBef>
                <a:spcPts val="160"/>
              </a:spcBef>
              <a:buSzPct val="93333"/>
              <a:buFont typeface="Franklin Gothic Book"/>
              <a:buChar char="–"/>
              <a:tabLst>
                <a:tab pos="342265" algn="l"/>
              </a:tabLst>
            </a:pPr>
            <a:r>
              <a:rPr dirty="0" sz="750" spc="-30" i="1">
                <a:solidFill>
                  <a:srgbClr val="191B0E"/>
                </a:solidFill>
                <a:latin typeface="华文楷体"/>
                <a:cs typeface="华文楷体"/>
              </a:rPr>
              <a:t>路径：访问资源的路</a:t>
            </a:r>
            <a:r>
              <a:rPr dirty="0" sz="750" spc="-40" i="1">
                <a:solidFill>
                  <a:srgbClr val="191B0E"/>
                </a:solidFill>
                <a:latin typeface="华文楷体"/>
                <a:cs typeface="华文楷体"/>
              </a:rPr>
              <a:t>径</a:t>
            </a:r>
            <a:r>
              <a:rPr dirty="0" sz="750" spc="-30" i="1">
                <a:solidFill>
                  <a:srgbClr val="191B0E"/>
                </a:solidFill>
                <a:latin typeface="华文楷体"/>
                <a:cs typeface="华文楷体"/>
              </a:rPr>
              <a:t>。</a:t>
            </a:r>
            <a:endParaRPr sz="750">
              <a:latin typeface="华文楷体"/>
              <a:cs typeface="华文楷体"/>
            </a:endParaRPr>
          </a:p>
        </p:txBody>
      </p:sp>
      <p:sp>
        <p:nvSpPr>
          <p:cNvPr id="8" name="object 8"/>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535015"/>
            <a:ext cx="621665" cy="485140"/>
          </a:xfrm>
          <a:prstGeom prst="rect">
            <a:avLst/>
          </a:prstGeom>
        </p:spPr>
        <p:txBody>
          <a:bodyPr wrap="square" lIns="0" tIns="104775" rIns="0" bIns="0" rtlCol="0" vert="horz">
            <a:spAutoFit/>
          </a:bodyPr>
          <a:lstStyle/>
          <a:p>
            <a:pPr marL="12700">
              <a:lnSpc>
                <a:spcPct val="100000"/>
              </a:lnSpc>
              <a:spcBef>
                <a:spcPts val="825"/>
              </a:spcBef>
            </a:pPr>
            <a:r>
              <a:rPr dirty="0" sz="1400" spc="40">
                <a:solidFill>
                  <a:srgbClr val="191B0E"/>
                </a:solidFill>
                <a:latin typeface="华文楷体"/>
                <a:cs typeface="华文楷体"/>
              </a:rPr>
              <a:t>报文</a:t>
            </a:r>
            <a:endParaRPr sz="1400">
              <a:latin typeface="华文楷体"/>
              <a:cs typeface="华文楷体"/>
            </a:endParaRPr>
          </a:p>
          <a:p>
            <a:pPr marL="151130" indent="-139065">
              <a:lnSpc>
                <a:spcPct val="100000"/>
              </a:lnSpc>
              <a:spcBef>
                <a:spcPts val="370"/>
              </a:spcBef>
              <a:buFont typeface="Franklin Gothic Book"/>
              <a:buChar char="■"/>
              <a:tabLst>
                <a:tab pos="151765" algn="l"/>
              </a:tabLst>
            </a:pPr>
            <a:r>
              <a:rPr dirty="0" sz="700" spc="20">
                <a:solidFill>
                  <a:srgbClr val="191B0E"/>
                </a:solidFill>
                <a:latin typeface="黑体"/>
                <a:cs typeface="黑体"/>
              </a:rPr>
              <a:t>报文的组成</a:t>
            </a:r>
            <a:endParaRPr sz="700">
              <a:latin typeface="黑体"/>
              <a:cs typeface="黑体"/>
            </a:endParaRPr>
          </a:p>
        </p:txBody>
      </p:sp>
      <p:sp>
        <p:nvSpPr>
          <p:cNvPr id="7" name="object 7"/>
          <p:cNvSpPr/>
          <p:nvPr/>
        </p:nvSpPr>
        <p:spPr>
          <a:xfrm>
            <a:off x="1590179" y="1935353"/>
            <a:ext cx="591311" cy="163829"/>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590179" y="1935353"/>
            <a:ext cx="591311" cy="163829"/>
          </a:xfrm>
          <a:prstGeom prst="rect">
            <a:avLst/>
          </a:prstGeom>
          <a:blipFill>
            <a:blip r:embed="rId4" cstate="print"/>
            <a:stretch>
              <a:fillRect/>
            </a:stretch>
          </a:blipFill>
        </p:spPr>
        <p:txBody>
          <a:bodyPr wrap="square" lIns="0" tIns="0" rIns="0" bIns="0" rtlCol="0"/>
          <a:lstStyle/>
          <a:p/>
        </p:txBody>
      </p:sp>
      <p:sp>
        <p:nvSpPr>
          <p:cNvPr id="9" name="object 9"/>
          <p:cNvSpPr txBox="1"/>
          <p:nvPr/>
        </p:nvSpPr>
        <p:spPr>
          <a:xfrm>
            <a:off x="1790833" y="1950882"/>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FFFFFF"/>
                </a:solidFill>
                <a:latin typeface="黑体"/>
                <a:cs typeface="黑体"/>
              </a:rPr>
              <a:t>报文</a:t>
            </a:r>
            <a:endParaRPr sz="650">
              <a:latin typeface="黑体"/>
              <a:cs typeface="黑体"/>
            </a:endParaRPr>
          </a:p>
        </p:txBody>
      </p:sp>
      <p:sp>
        <p:nvSpPr>
          <p:cNvPr id="10" name="object 10"/>
          <p:cNvSpPr/>
          <p:nvPr/>
        </p:nvSpPr>
        <p:spPr>
          <a:xfrm>
            <a:off x="2181491" y="1616836"/>
            <a:ext cx="143510" cy="403860"/>
          </a:xfrm>
          <a:custGeom>
            <a:avLst/>
            <a:gdLst/>
            <a:ahLst/>
            <a:cxnLst/>
            <a:rect l="l" t="t" r="r" b="b"/>
            <a:pathLst>
              <a:path w="143510" h="403860">
                <a:moveTo>
                  <a:pt x="143255" y="3810"/>
                </a:moveTo>
                <a:lnTo>
                  <a:pt x="131063" y="0"/>
                </a:lnTo>
                <a:lnTo>
                  <a:pt x="0" y="400050"/>
                </a:lnTo>
                <a:lnTo>
                  <a:pt x="12192" y="403860"/>
                </a:lnTo>
                <a:lnTo>
                  <a:pt x="143255" y="3810"/>
                </a:lnTo>
                <a:close/>
              </a:path>
            </a:pathLst>
          </a:custGeom>
          <a:solidFill>
            <a:srgbClr val="8E8F88"/>
          </a:solidFill>
        </p:spPr>
        <p:txBody>
          <a:bodyPr wrap="square" lIns="0" tIns="0" rIns="0" bIns="0" rtlCol="0"/>
          <a:lstStyle/>
          <a:p/>
        </p:txBody>
      </p:sp>
      <p:sp>
        <p:nvSpPr>
          <p:cNvPr id="11" name="object 11"/>
          <p:cNvSpPr/>
          <p:nvPr/>
        </p:nvSpPr>
        <p:spPr>
          <a:xfrm>
            <a:off x="2312555" y="1534541"/>
            <a:ext cx="590550" cy="163829"/>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2312555" y="1534541"/>
            <a:ext cx="590550" cy="163829"/>
          </a:xfrm>
          <a:prstGeom prst="rect">
            <a:avLst/>
          </a:prstGeom>
          <a:blipFill>
            <a:blip r:embed="rId5" cstate="print"/>
            <a:stretch>
              <a:fillRect/>
            </a:stretch>
          </a:blipFill>
        </p:spPr>
        <p:txBody>
          <a:bodyPr wrap="square" lIns="0" tIns="0" rIns="0" bIns="0" rtlCol="0"/>
          <a:lstStyle/>
          <a:p/>
        </p:txBody>
      </p:sp>
      <p:sp>
        <p:nvSpPr>
          <p:cNvPr id="13" name="object 13"/>
          <p:cNvSpPr txBox="1"/>
          <p:nvPr/>
        </p:nvSpPr>
        <p:spPr>
          <a:xfrm>
            <a:off x="2430151" y="1550832"/>
            <a:ext cx="354965" cy="124460"/>
          </a:xfrm>
          <a:prstGeom prst="rect">
            <a:avLst/>
          </a:prstGeom>
        </p:spPr>
        <p:txBody>
          <a:bodyPr wrap="square" lIns="0" tIns="12065" rIns="0" bIns="0" rtlCol="0" vert="horz">
            <a:spAutoFit/>
          </a:bodyPr>
          <a:lstStyle/>
          <a:p>
            <a:pPr marL="12700">
              <a:lnSpc>
                <a:spcPct val="100000"/>
              </a:lnSpc>
              <a:spcBef>
                <a:spcPts val="95"/>
              </a:spcBef>
            </a:pPr>
            <a:r>
              <a:rPr dirty="0" sz="650" spc="-5">
                <a:solidFill>
                  <a:srgbClr val="E6C069"/>
                </a:solidFill>
                <a:latin typeface="黑体"/>
                <a:cs typeface="黑体"/>
              </a:rPr>
              <a:t>请求报文</a:t>
            </a:r>
            <a:endParaRPr sz="650">
              <a:latin typeface="黑体"/>
              <a:cs typeface="黑体"/>
            </a:endParaRPr>
          </a:p>
        </p:txBody>
      </p:sp>
      <p:sp>
        <p:nvSpPr>
          <p:cNvPr id="14" name="object 14"/>
          <p:cNvSpPr/>
          <p:nvPr/>
        </p:nvSpPr>
        <p:spPr>
          <a:xfrm>
            <a:off x="2903105" y="1286890"/>
            <a:ext cx="143510" cy="334645"/>
          </a:xfrm>
          <a:custGeom>
            <a:avLst/>
            <a:gdLst/>
            <a:ahLst/>
            <a:cxnLst/>
            <a:rect l="l" t="t" r="r" b="b"/>
            <a:pathLst>
              <a:path w="143510" h="334644">
                <a:moveTo>
                  <a:pt x="143255" y="4571"/>
                </a:moveTo>
                <a:lnTo>
                  <a:pt x="131826" y="0"/>
                </a:lnTo>
                <a:lnTo>
                  <a:pt x="0" y="329945"/>
                </a:lnTo>
                <a:lnTo>
                  <a:pt x="12192" y="334517"/>
                </a:lnTo>
                <a:lnTo>
                  <a:pt x="143255" y="4571"/>
                </a:lnTo>
                <a:close/>
              </a:path>
            </a:pathLst>
          </a:custGeom>
          <a:solidFill>
            <a:srgbClr val="ABACA8"/>
          </a:solidFill>
        </p:spPr>
        <p:txBody>
          <a:bodyPr wrap="square" lIns="0" tIns="0" rIns="0" bIns="0" rtlCol="0"/>
          <a:lstStyle/>
          <a:p/>
        </p:txBody>
      </p:sp>
      <p:sp>
        <p:nvSpPr>
          <p:cNvPr id="15" name="object 15"/>
          <p:cNvSpPr/>
          <p:nvPr/>
        </p:nvSpPr>
        <p:spPr>
          <a:xfrm>
            <a:off x="3034931" y="1205357"/>
            <a:ext cx="590550" cy="163830"/>
          </a:xfrm>
          <a:prstGeom prst="rect">
            <a:avLst/>
          </a:prstGeom>
          <a:blipFill>
            <a:blip r:embed="rId6" cstate="print"/>
            <a:stretch>
              <a:fillRect/>
            </a:stretch>
          </a:blipFill>
        </p:spPr>
        <p:txBody>
          <a:bodyPr wrap="square" lIns="0" tIns="0" rIns="0" bIns="0" rtlCol="0"/>
          <a:lstStyle/>
          <a:p/>
        </p:txBody>
      </p:sp>
      <p:sp>
        <p:nvSpPr>
          <p:cNvPr id="16" name="object 16"/>
          <p:cNvSpPr/>
          <p:nvPr/>
        </p:nvSpPr>
        <p:spPr>
          <a:xfrm>
            <a:off x="3034931" y="1205357"/>
            <a:ext cx="590550" cy="163830"/>
          </a:xfrm>
          <a:prstGeom prst="rect">
            <a:avLst/>
          </a:prstGeom>
          <a:blipFill>
            <a:blip r:embed="rId7" cstate="print"/>
            <a:stretch>
              <a:fillRect/>
            </a:stretch>
          </a:blipFill>
        </p:spPr>
        <p:txBody>
          <a:bodyPr wrap="square" lIns="0" tIns="0" rIns="0" bIns="0" rtlCol="0"/>
          <a:lstStyle/>
          <a:p/>
        </p:txBody>
      </p:sp>
      <p:sp>
        <p:nvSpPr>
          <p:cNvPr id="17" name="object 17"/>
          <p:cNvSpPr/>
          <p:nvPr/>
        </p:nvSpPr>
        <p:spPr>
          <a:xfrm>
            <a:off x="3625481" y="1193165"/>
            <a:ext cx="139065" cy="104775"/>
          </a:xfrm>
          <a:custGeom>
            <a:avLst/>
            <a:gdLst/>
            <a:ahLst/>
            <a:cxnLst/>
            <a:rect l="l" t="t" r="r" b="b"/>
            <a:pathLst>
              <a:path w="139064" h="104775">
                <a:moveTo>
                  <a:pt x="138684" y="9905"/>
                </a:moveTo>
                <a:lnTo>
                  <a:pt x="131064" y="0"/>
                </a:lnTo>
                <a:lnTo>
                  <a:pt x="0" y="93725"/>
                </a:lnTo>
                <a:lnTo>
                  <a:pt x="7620" y="104393"/>
                </a:lnTo>
                <a:lnTo>
                  <a:pt x="138684" y="9905"/>
                </a:lnTo>
                <a:close/>
              </a:path>
            </a:pathLst>
          </a:custGeom>
          <a:solidFill>
            <a:srgbClr val="B9B9B6"/>
          </a:solidFill>
        </p:spPr>
        <p:txBody>
          <a:bodyPr wrap="square" lIns="0" tIns="0" rIns="0" bIns="0" rtlCol="0"/>
          <a:lstStyle/>
          <a:p/>
        </p:txBody>
      </p:sp>
      <p:sp>
        <p:nvSpPr>
          <p:cNvPr id="18" name="object 18"/>
          <p:cNvSpPr/>
          <p:nvPr/>
        </p:nvSpPr>
        <p:spPr>
          <a:xfrm>
            <a:off x="3756545" y="1110869"/>
            <a:ext cx="591312" cy="163830"/>
          </a:xfrm>
          <a:prstGeom prst="rect">
            <a:avLst/>
          </a:prstGeom>
          <a:blipFill>
            <a:blip r:embed="rId8" cstate="print"/>
            <a:stretch>
              <a:fillRect/>
            </a:stretch>
          </a:blipFill>
        </p:spPr>
        <p:txBody>
          <a:bodyPr wrap="square" lIns="0" tIns="0" rIns="0" bIns="0" rtlCol="0"/>
          <a:lstStyle/>
          <a:p/>
        </p:txBody>
      </p:sp>
      <p:sp>
        <p:nvSpPr>
          <p:cNvPr id="19" name="object 19"/>
          <p:cNvSpPr/>
          <p:nvPr/>
        </p:nvSpPr>
        <p:spPr>
          <a:xfrm>
            <a:off x="3756545" y="1110869"/>
            <a:ext cx="591312" cy="163830"/>
          </a:xfrm>
          <a:prstGeom prst="rect">
            <a:avLst/>
          </a:prstGeom>
          <a:blipFill>
            <a:blip r:embed="rId8" cstate="print"/>
            <a:stretch>
              <a:fillRect/>
            </a:stretch>
          </a:blipFill>
        </p:spPr>
        <p:txBody>
          <a:bodyPr wrap="square" lIns="0" tIns="0" rIns="0" bIns="0" rtlCol="0"/>
          <a:lstStyle/>
          <a:p/>
        </p:txBody>
      </p:sp>
      <p:sp>
        <p:nvSpPr>
          <p:cNvPr id="20" name="object 20"/>
          <p:cNvSpPr txBox="1"/>
          <p:nvPr/>
        </p:nvSpPr>
        <p:spPr>
          <a:xfrm>
            <a:off x="3893191" y="1133250"/>
            <a:ext cx="318135" cy="113664"/>
          </a:xfrm>
          <a:prstGeom prst="rect">
            <a:avLst/>
          </a:prstGeom>
        </p:spPr>
        <p:txBody>
          <a:bodyPr wrap="square" lIns="0" tIns="15875" rIns="0" bIns="0" rtlCol="0" vert="horz">
            <a:spAutoFit/>
          </a:bodyPr>
          <a:lstStyle/>
          <a:p>
            <a:pPr marL="12700">
              <a:lnSpc>
                <a:spcPct val="100000"/>
              </a:lnSpc>
              <a:spcBef>
                <a:spcPts val="125"/>
              </a:spcBef>
            </a:pPr>
            <a:r>
              <a:rPr dirty="0" sz="550" spc="25">
                <a:solidFill>
                  <a:srgbClr val="1D070B"/>
                </a:solidFill>
                <a:latin typeface="黑体"/>
                <a:cs typeface="黑体"/>
              </a:rPr>
              <a:t>请求方法</a:t>
            </a:r>
            <a:endParaRPr sz="550">
              <a:latin typeface="黑体"/>
              <a:cs typeface="黑体"/>
            </a:endParaRPr>
          </a:p>
        </p:txBody>
      </p:sp>
      <p:sp>
        <p:nvSpPr>
          <p:cNvPr id="21" name="object 21"/>
          <p:cNvSpPr/>
          <p:nvPr/>
        </p:nvSpPr>
        <p:spPr>
          <a:xfrm>
            <a:off x="3617861" y="1286891"/>
            <a:ext cx="139065" cy="104775"/>
          </a:xfrm>
          <a:custGeom>
            <a:avLst/>
            <a:gdLst/>
            <a:ahLst/>
            <a:cxnLst/>
            <a:rect l="l" t="t" r="r" b="b"/>
            <a:pathLst>
              <a:path w="139064" h="104775">
                <a:moveTo>
                  <a:pt x="138684" y="94488"/>
                </a:moveTo>
                <a:lnTo>
                  <a:pt x="7620" y="0"/>
                </a:lnTo>
                <a:lnTo>
                  <a:pt x="0" y="10668"/>
                </a:lnTo>
                <a:lnTo>
                  <a:pt x="131826" y="104394"/>
                </a:lnTo>
                <a:lnTo>
                  <a:pt x="138684" y="94488"/>
                </a:lnTo>
                <a:close/>
              </a:path>
            </a:pathLst>
          </a:custGeom>
          <a:solidFill>
            <a:srgbClr val="B9B9B6"/>
          </a:solidFill>
        </p:spPr>
        <p:txBody>
          <a:bodyPr wrap="square" lIns="0" tIns="0" rIns="0" bIns="0" rtlCol="0"/>
          <a:lstStyle/>
          <a:p/>
        </p:txBody>
      </p:sp>
      <p:sp>
        <p:nvSpPr>
          <p:cNvPr id="22" name="object 22"/>
          <p:cNvSpPr/>
          <p:nvPr/>
        </p:nvSpPr>
        <p:spPr>
          <a:xfrm>
            <a:off x="3756545" y="1299083"/>
            <a:ext cx="591312" cy="163830"/>
          </a:xfrm>
          <a:prstGeom prst="rect">
            <a:avLst/>
          </a:prstGeom>
          <a:blipFill>
            <a:blip r:embed="rId9" cstate="print"/>
            <a:stretch>
              <a:fillRect/>
            </a:stretch>
          </a:blipFill>
        </p:spPr>
        <p:txBody>
          <a:bodyPr wrap="square" lIns="0" tIns="0" rIns="0" bIns="0" rtlCol="0"/>
          <a:lstStyle/>
          <a:p/>
        </p:txBody>
      </p:sp>
      <p:sp>
        <p:nvSpPr>
          <p:cNvPr id="23" name="object 23"/>
          <p:cNvSpPr/>
          <p:nvPr/>
        </p:nvSpPr>
        <p:spPr>
          <a:xfrm>
            <a:off x="3756545" y="1299083"/>
            <a:ext cx="591312" cy="163830"/>
          </a:xfrm>
          <a:prstGeom prst="rect">
            <a:avLst/>
          </a:prstGeom>
          <a:blipFill>
            <a:blip r:embed="rId10" cstate="print"/>
            <a:stretch>
              <a:fillRect/>
            </a:stretch>
          </a:blipFill>
        </p:spPr>
        <p:txBody>
          <a:bodyPr wrap="square" lIns="0" tIns="0" rIns="0" bIns="0" rtlCol="0"/>
          <a:lstStyle/>
          <a:p/>
        </p:txBody>
      </p:sp>
      <p:sp>
        <p:nvSpPr>
          <p:cNvPr id="24" name="object 24"/>
          <p:cNvSpPr txBox="1"/>
          <p:nvPr/>
        </p:nvSpPr>
        <p:spPr>
          <a:xfrm>
            <a:off x="3207391" y="1220235"/>
            <a:ext cx="1076960" cy="214629"/>
          </a:xfrm>
          <a:prstGeom prst="rect">
            <a:avLst/>
          </a:prstGeom>
        </p:spPr>
        <p:txBody>
          <a:bodyPr wrap="square" lIns="0" tIns="22225" rIns="0" bIns="0" rtlCol="0" vert="horz">
            <a:spAutoFit/>
          </a:bodyPr>
          <a:lstStyle/>
          <a:p>
            <a:pPr marL="12700">
              <a:lnSpc>
                <a:spcPct val="100000"/>
              </a:lnSpc>
              <a:spcBef>
                <a:spcPts val="175"/>
              </a:spcBef>
            </a:pPr>
            <a:r>
              <a:rPr dirty="0" sz="550" spc="25">
                <a:solidFill>
                  <a:srgbClr val="E6C069"/>
                </a:solidFill>
                <a:latin typeface="黑体"/>
                <a:cs typeface="黑体"/>
              </a:rPr>
              <a:t>请求行</a:t>
            </a:r>
            <a:endParaRPr sz="550">
              <a:latin typeface="黑体"/>
              <a:cs typeface="黑体"/>
            </a:endParaRPr>
          </a:p>
          <a:p>
            <a:pPr marL="624840">
              <a:lnSpc>
                <a:spcPct val="100000"/>
              </a:lnSpc>
              <a:spcBef>
                <a:spcPts val="85"/>
              </a:spcBef>
            </a:pPr>
            <a:r>
              <a:rPr dirty="0" sz="550" spc="15">
                <a:solidFill>
                  <a:srgbClr val="1D070B"/>
                </a:solidFill>
                <a:latin typeface="黑体"/>
                <a:cs typeface="黑体"/>
              </a:rPr>
              <a:t>HTTP协议版本</a:t>
            </a:r>
            <a:endParaRPr sz="550">
              <a:latin typeface="黑体"/>
              <a:cs typeface="黑体"/>
            </a:endParaRPr>
          </a:p>
        </p:txBody>
      </p:sp>
      <p:sp>
        <p:nvSpPr>
          <p:cNvPr id="25" name="object 25"/>
          <p:cNvSpPr/>
          <p:nvPr/>
        </p:nvSpPr>
        <p:spPr>
          <a:xfrm>
            <a:off x="2903105" y="1569592"/>
            <a:ext cx="135890" cy="59055"/>
          </a:xfrm>
          <a:custGeom>
            <a:avLst/>
            <a:gdLst/>
            <a:ahLst/>
            <a:cxnLst/>
            <a:rect l="l" t="t" r="r" b="b"/>
            <a:pathLst>
              <a:path w="135889" h="59055">
                <a:moveTo>
                  <a:pt x="135636" y="12191"/>
                </a:moveTo>
                <a:lnTo>
                  <a:pt x="131826" y="0"/>
                </a:lnTo>
                <a:lnTo>
                  <a:pt x="0" y="47243"/>
                </a:lnTo>
                <a:lnTo>
                  <a:pt x="4572" y="58673"/>
                </a:lnTo>
                <a:lnTo>
                  <a:pt x="135636" y="12191"/>
                </a:lnTo>
                <a:close/>
              </a:path>
            </a:pathLst>
          </a:custGeom>
          <a:solidFill>
            <a:srgbClr val="ABACA8"/>
          </a:solidFill>
        </p:spPr>
        <p:txBody>
          <a:bodyPr wrap="square" lIns="0" tIns="0" rIns="0" bIns="0" rtlCol="0"/>
          <a:lstStyle/>
          <a:p/>
        </p:txBody>
      </p:sp>
      <p:sp>
        <p:nvSpPr>
          <p:cNvPr id="26" name="object 26"/>
          <p:cNvSpPr/>
          <p:nvPr/>
        </p:nvSpPr>
        <p:spPr>
          <a:xfrm>
            <a:off x="3034931" y="1488059"/>
            <a:ext cx="590550" cy="163830"/>
          </a:xfrm>
          <a:prstGeom prst="rect">
            <a:avLst/>
          </a:prstGeom>
          <a:blipFill>
            <a:blip r:embed="rId11" cstate="print"/>
            <a:stretch>
              <a:fillRect/>
            </a:stretch>
          </a:blipFill>
        </p:spPr>
        <p:txBody>
          <a:bodyPr wrap="square" lIns="0" tIns="0" rIns="0" bIns="0" rtlCol="0"/>
          <a:lstStyle/>
          <a:p/>
        </p:txBody>
      </p:sp>
      <p:sp>
        <p:nvSpPr>
          <p:cNvPr id="27" name="object 27"/>
          <p:cNvSpPr/>
          <p:nvPr/>
        </p:nvSpPr>
        <p:spPr>
          <a:xfrm>
            <a:off x="3034931" y="1488059"/>
            <a:ext cx="590550" cy="163830"/>
          </a:xfrm>
          <a:prstGeom prst="rect">
            <a:avLst/>
          </a:prstGeom>
          <a:blipFill>
            <a:blip r:embed="rId7" cstate="print"/>
            <a:stretch>
              <a:fillRect/>
            </a:stretch>
          </a:blipFill>
        </p:spPr>
        <p:txBody>
          <a:bodyPr wrap="square" lIns="0" tIns="0" rIns="0" bIns="0" rtlCol="0"/>
          <a:lstStyle/>
          <a:p/>
        </p:txBody>
      </p:sp>
      <p:sp>
        <p:nvSpPr>
          <p:cNvPr id="28" name="object 28"/>
          <p:cNvSpPr txBox="1"/>
          <p:nvPr/>
        </p:nvSpPr>
        <p:spPr>
          <a:xfrm>
            <a:off x="3170815" y="1509678"/>
            <a:ext cx="318135" cy="113664"/>
          </a:xfrm>
          <a:prstGeom prst="rect">
            <a:avLst/>
          </a:prstGeom>
        </p:spPr>
        <p:txBody>
          <a:bodyPr wrap="square" lIns="0" tIns="15875" rIns="0" bIns="0" rtlCol="0" vert="horz">
            <a:spAutoFit/>
          </a:bodyPr>
          <a:lstStyle/>
          <a:p>
            <a:pPr marL="12700">
              <a:lnSpc>
                <a:spcPct val="100000"/>
              </a:lnSpc>
              <a:spcBef>
                <a:spcPts val="125"/>
              </a:spcBef>
            </a:pPr>
            <a:r>
              <a:rPr dirty="0" sz="550" spc="25">
                <a:solidFill>
                  <a:srgbClr val="E6C069"/>
                </a:solidFill>
                <a:latin typeface="黑体"/>
                <a:cs typeface="黑体"/>
              </a:rPr>
              <a:t>请求头部</a:t>
            </a:r>
            <a:endParaRPr sz="550">
              <a:latin typeface="黑体"/>
              <a:cs typeface="黑体"/>
            </a:endParaRPr>
          </a:p>
        </p:txBody>
      </p:sp>
      <p:sp>
        <p:nvSpPr>
          <p:cNvPr id="29" name="object 29"/>
          <p:cNvSpPr/>
          <p:nvPr/>
        </p:nvSpPr>
        <p:spPr>
          <a:xfrm>
            <a:off x="3625481" y="1576070"/>
            <a:ext cx="131445" cy="0"/>
          </a:xfrm>
          <a:custGeom>
            <a:avLst/>
            <a:gdLst/>
            <a:ahLst/>
            <a:cxnLst/>
            <a:rect l="l" t="t" r="r" b="b"/>
            <a:pathLst>
              <a:path w="131445" h="0">
                <a:moveTo>
                  <a:pt x="0" y="0"/>
                </a:moveTo>
                <a:lnTo>
                  <a:pt x="131063" y="0"/>
                </a:lnTo>
              </a:path>
            </a:pathLst>
          </a:custGeom>
          <a:ln w="12953">
            <a:solidFill>
              <a:srgbClr val="B9B9B6"/>
            </a:solidFill>
          </a:ln>
        </p:spPr>
        <p:txBody>
          <a:bodyPr wrap="square" lIns="0" tIns="0" rIns="0" bIns="0" rtlCol="0"/>
          <a:lstStyle/>
          <a:p/>
        </p:txBody>
      </p:sp>
      <p:sp>
        <p:nvSpPr>
          <p:cNvPr id="30" name="object 30"/>
          <p:cNvSpPr/>
          <p:nvPr/>
        </p:nvSpPr>
        <p:spPr>
          <a:xfrm>
            <a:off x="3756545" y="1488059"/>
            <a:ext cx="591312" cy="163830"/>
          </a:xfrm>
          <a:prstGeom prst="rect">
            <a:avLst/>
          </a:prstGeom>
          <a:blipFill>
            <a:blip r:embed="rId12" cstate="print"/>
            <a:stretch>
              <a:fillRect/>
            </a:stretch>
          </a:blipFill>
        </p:spPr>
        <p:txBody>
          <a:bodyPr wrap="square" lIns="0" tIns="0" rIns="0" bIns="0" rtlCol="0"/>
          <a:lstStyle/>
          <a:p/>
        </p:txBody>
      </p:sp>
      <p:sp>
        <p:nvSpPr>
          <p:cNvPr id="31" name="object 31"/>
          <p:cNvSpPr/>
          <p:nvPr/>
        </p:nvSpPr>
        <p:spPr>
          <a:xfrm>
            <a:off x="3756545" y="1488059"/>
            <a:ext cx="591312" cy="163830"/>
          </a:xfrm>
          <a:prstGeom prst="rect">
            <a:avLst/>
          </a:prstGeom>
          <a:blipFill>
            <a:blip r:embed="rId13" cstate="print"/>
            <a:stretch>
              <a:fillRect/>
            </a:stretch>
          </a:blipFill>
        </p:spPr>
        <p:txBody>
          <a:bodyPr wrap="square" lIns="0" tIns="0" rIns="0" bIns="0" rtlCol="0"/>
          <a:lstStyle/>
          <a:p/>
        </p:txBody>
      </p:sp>
      <p:sp>
        <p:nvSpPr>
          <p:cNvPr id="32" name="object 32"/>
          <p:cNvSpPr txBox="1"/>
          <p:nvPr/>
        </p:nvSpPr>
        <p:spPr>
          <a:xfrm>
            <a:off x="3820039" y="1509678"/>
            <a:ext cx="464820" cy="113664"/>
          </a:xfrm>
          <a:prstGeom prst="rect">
            <a:avLst/>
          </a:prstGeom>
        </p:spPr>
        <p:txBody>
          <a:bodyPr wrap="square" lIns="0" tIns="15875" rIns="0" bIns="0" rtlCol="0" vert="horz">
            <a:spAutoFit/>
          </a:bodyPr>
          <a:lstStyle/>
          <a:p>
            <a:pPr marL="12700">
              <a:lnSpc>
                <a:spcPct val="100000"/>
              </a:lnSpc>
              <a:spcBef>
                <a:spcPts val="125"/>
              </a:spcBef>
            </a:pPr>
            <a:r>
              <a:rPr dirty="0" sz="550" spc="10">
                <a:solidFill>
                  <a:srgbClr val="1D070B"/>
                </a:solidFill>
                <a:latin typeface="黑体"/>
                <a:cs typeface="黑体"/>
              </a:rPr>
              <a:t>Content-Type</a:t>
            </a:r>
            <a:endParaRPr sz="550">
              <a:latin typeface="黑体"/>
              <a:cs typeface="黑体"/>
            </a:endParaRPr>
          </a:p>
        </p:txBody>
      </p:sp>
      <p:sp>
        <p:nvSpPr>
          <p:cNvPr id="33" name="object 33"/>
          <p:cNvSpPr/>
          <p:nvPr/>
        </p:nvSpPr>
        <p:spPr>
          <a:xfrm>
            <a:off x="2893961" y="1616836"/>
            <a:ext cx="140970" cy="150495"/>
          </a:xfrm>
          <a:custGeom>
            <a:avLst/>
            <a:gdLst/>
            <a:ahLst/>
            <a:cxnLst/>
            <a:rect l="l" t="t" r="r" b="b"/>
            <a:pathLst>
              <a:path w="140969" h="150494">
                <a:moveTo>
                  <a:pt x="140970" y="140970"/>
                </a:moveTo>
                <a:lnTo>
                  <a:pt x="9143" y="0"/>
                </a:lnTo>
                <a:lnTo>
                  <a:pt x="0" y="8382"/>
                </a:lnTo>
                <a:lnTo>
                  <a:pt x="131063" y="150114"/>
                </a:lnTo>
                <a:lnTo>
                  <a:pt x="140970" y="140970"/>
                </a:lnTo>
                <a:close/>
              </a:path>
            </a:pathLst>
          </a:custGeom>
          <a:solidFill>
            <a:srgbClr val="ABACA8"/>
          </a:solidFill>
        </p:spPr>
        <p:txBody>
          <a:bodyPr wrap="square" lIns="0" tIns="0" rIns="0" bIns="0" rtlCol="0"/>
          <a:lstStyle/>
          <a:p/>
        </p:txBody>
      </p:sp>
      <p:sp>
        <p:nvSpPr>
          <p:cNvPr id="34" name="object 34"/>
          <p:cNvSpPr/>
          <p:nvPr/>
        </p:nvSpPr>
        <p:spPr>
          <a:xfrm>
            <a:off x="3034931" y="1676273"/>
            <a:ext cx="590550" cy="163829"/>
          </a:xfrm>
          <a:prstGeom prst="rect">
            <a:avLst/>
          </a:prstGeom>
          <a:blipFill>
            <a:blip r:embed="rId14" cstate="print"/>
            <a:stretch>
              <a:fillRect/>
            </a:stretch>
          </a:blipFill>
        </p:spPr>
        <p:txBody>
          <a:bodyPr wrap="square" lIns="0" tIns="0" rIns="0" bIns="0" rtlCol="0"/>
          <a:lstStyle/>
          <a:p/>
        </p:txBody>
      </p:sp>
      <p:sp>
        <p:nvSpPr>
          <p:cNvPr id="35" name="object 35"/>
          <p:cNvSpPr/>
          <p:nvPr/>
        </p:nvSpPr>
        <p:spPr>
          <a:xfrm>
            <a:off x="3034931" y="1676273"/>
            <a:ext cx="590550" cy="163829"/>
          </a:xfrm>
          <a:prstGeom prst="rect">
            <a:avLst/>
          </a:prstGeom>
          <a:blipFill>
            <a:blip r:embed="rId14" cstate="print"/>
            <a:stretch>
              <a:fillRect/>
            </a:stretch>
          </a:blipFill>
        </p:spPr>
        <p:txBody>
          <a:bodyPr wrap="square" lIns="0" tIns="0" rIns="0" bIns="0" rtlCol="0"/>
          <a:lstStyle/>
          <a:p/>
        </p:txBody>
      </p:sp>
      <p:sp>
        <p:nvSpPr>
          <p:cNvPr id="36" name="object 36"/>
          <p:cNvSpPr/>
          <p:nvPr/>
        </p:nvSpPr>
        <p:spPr>
          <a:xfrm>
            <a:off x="2891675" y="1616836"/>
            <a:ext cx="143510" cy="334645"/>
          </a:xfrm>
          <a:custGeom>
            <a:avLst/>
            <a:gdLst/>
            <a:ahLst/>
            <a:cxnLst/>
            <a:rect l="l" t="t" r="r" b="b"/>
            <a:pathLst>
              <a:path w="143510" h="334644">
                <a:moveTo>
                  <a:pt x="143256" y="329946"/>
                </a:moveTo>
                <a:lnTo>
                  <a:pt x="11430" y="0"/>
                </a:lnTo>
                <a:lnTo>
                  <a:pt x="0" y="4572"/>
                </a:lnTo>
                <a:lnTo>
                  <a:pt x="131064" y="334518"/>
                </a:lnTo>
                <a:lnTo>
                  <a:pt x="143256" y="329946"/>
                </a:lnTo>
                <a:close/>
              </a:path>
            </a:pathLst>
          </a:custGeom>
          <a:solidFill>
            <a:srgbClr val="ABACA8"/>
          </a:solidFill>
        </p:spPr>
        <p:txBody>
          <a:bodyPr wrap="square" lIns="0" tIns="0" rIns="0" bIns="0" rtlCol="0"/>
          <a:lstStyle/>
          <a:p/>
        </p:txBody>
      </p:sp>
      <p:sp>
        <p:nvSpPr>
          <p:cNvPr id="37" name="object 37"/>
          <p:cNvSpPr/>
          <p:nvPr/>
        </p:nvSpPr>
        <p:spPr>
          <a:xfrm>
            <a:off x="3034931" y="1864487"/>
            <a:ext cx="590550" cy="163829"/>
          </a:xfrm>
          <a:prstGeom prst="rect">
            <a:avLst/>
          </a:prstGeom>
          <a:blipFill>
            <a:blip r:embed="rId15" cstate="print"/>
            <a:stretch>
              <a:fillRect/>
            </a:stretch>
          </a:blipFill>
        </p:spPr>
        <p:txBody>
          <a:bodyPr wrap="square" lIns="0" tIns="0" rIns="0" bIns="0" rtlCol="0"/>
          <a:lstStyle/>
          <a:p/>
        </p:txBody>
      </p:sp>
      <p:sp>
        <p:nvSpPr>
          <p:cNvPr id="38" name="object 38"/>
          <p:cNvSpPr/>
          <p:nvPr/>
        </p:nvSpPr>
        <p:spPr>
          <a:xfrm>
            <a:off x="3034931" y="1864487"/>
            <a:ext cx="590550" cy="163829"/>
          </a:xfrm>
          <a:prstGeom prst="rect">
            <a:avLst/>
          </a:prstGeom>
          <a:blipFill>
            <a:blip r:embed="rId15" cstate="print"/>
            <a:stretch>
              <a:fillRect/>
            </a:stretch>
          </a:blipFill>
        </p:spPr>
        <p:txBody>
          <a:bodyPr wrap="square" lIns="0" tIns="0" rIns="0" bIns="0" rtlCol="0"/>
          <a:lstStyle/>
          <a:p/>
        </p:txBody>
      </p:sp>
      <p:sp>
        <p:nvSpPr>
          <p:cNvPr id="39" name="object 39"/>
          <p:cNvSpPr txBox="1"/>
          <p:nvPr/>
        </p:nvSpPr>
        <p:spPr>
          <a:xfrm>
            <a:off x="3207391" y="1697892"/>
            <a:ext cx="245110" cy="301625"/>
          </a:xfrm>
          <a:prstGeom prst="rect">
            <a:avLst/>
          </a:prstGeom>
        </p:spPr>
        <p:txBody>
          <a:bodyPr wrap="square" lIns="0" tIns="15875" rIns="0" bIns="0" rtlCol="0" vert="horz">
            <a:spAutoFit/>
          </a:bodyPr>
          <a:lstStyle/>
          <a:p>
            <a:pPr marL="48895">
              <a:lnSpc>
                <a:spcPct val="100000"/>
              </a:lnSpc>
              <a:spcBef>
                <a:spcPts val="125"/>
              </a:spcBef>
            </a:pPr>
            <a:r>
              <a:rPr dirty="0" sz="550" spc="25">
                <a:solidFill>
                  <a:srgbClr val="E6C069"/>
                </a:solidFill>
                <a:latin typeface="黑体"/>
                <a:cs typeface="黑体"/>
              </a:rPr>
              <a:t>空行</a:t>
            </a:r>
            <a:endParaRPr sz="550">
              <a:latin typeface="黑体"/>
              <a:cs typeface="黑体"/>
            </a:endParaRPr>
          </a:p>
          <a:p>
            <a:pPr>
              <a:lnSpc>
                <a:spcPct val="100000"/>
              </a:lnSpc>
              <a:spcBef>
                <a:spcPts val="15"/>
              </a:spcBef>
            </a:pPr>
            <a:endParaRPr sz="700">
              <a:latin typeface="Times New Roman"/>
              <a:cs typeface="Times New Roman"/>
            </a:endParaRPr>
          </a:p>
          <a:p>
            <a:pPr marL="12700">
              <a:lnSpc>
                <a:spcPct val="100000"/>
              </a:lnSpc>
            </a:pPr>
            <a:r>
              <a:rPr dirty="0" sz="550" spc="25">
                <a:solidFill>
                  <a:srgbClr val="E6C069"/>
                </a:solidFill>
                <a:latin typeface="黑体"/>
                <a:cs typeface="黑体"/>
              </a:rPr>
              <a:t>请求体</a:t>
            </a:r>
            <a:endParaRPr sz="550">
              <a:latin typeface="黑体"/>
              <a:cs typeface="黑体"/>
            </a:endParaRPr>
          </a:p>
        </p:txBody>
      </p:sp>
      <p:sp>
        <p:nvSpPr>
          <p:cNvPr id="40" name="object 40"/>
          <p:cNvSpPr/>
          <p:nvPr/>
        </p:nvSpPr>
        <p:spPr>
          <a:xfrm>
            <a:off x="2169299" y="2016886"/>
            <a:ext cx="143510" cy="405130"/>
          </a:xfrm>
          <a:custGeom>
            <a:avLst/>
            <a:gdLst/>
            <a:ahLst/>
            <a:cxnLst/>
            <a:rect l="l" t="t" r="r" b="b"/>
            <a:pathLst>
              <a:path w="143510" h="405130">
                <a:moveTo>
                  <a:pt x="143256" y="400812"/>
                </a:moveTo>
                <a:lnTo>
                  <a:pt x="12192" y="0"/>
                </a:lnTo>
                <a:lnTo>
                  <a:pt x="0" y="3810"/>
                </a:lnTo>
                <a:lnTo>
                  <a:pt x="131064" y="404622"/>
                </a:lnTo>
                <a:lnTo>
                  <a:pt x="143256" y="400812"/>
                </a:lnTo>
                <a:close/>
              </a:path>
            </a:pathLst>
          </a:custGeom>
          <a:solidFill>
            <a:srgbClr val="8E8F88"/>
          </a:solidFill>
        </p:spPr>
        <p:txBody>
          <a:bodyPr wrap="square" lIns="0" tIns="0" rIns="0" bIns="0" rtlCol="0"/>
          <a:lstStyle/>
          <a:p/>
        </p:txBody>
      </p:sp>
      <p:sp>
        <p:nvSpPr>
          <p:cNvPr id="41" name="object 41"/>
          <p:cNvSpPr/>
          <p:nvPr/>
        </p:nvSpPr>
        <p:spPr>
          <a:xfrm>
            <a:off x="2312555" y="2335403"/>
            <a:ext cx="590550" cy="163829"/>
          </a:xfrm>
          <a:prstGeom prst="rect">
            <a:avLst/>
          </a:prstGeom>
          <a:blipFill>
            <a:blip r:embed="rId16" cstate="print"/>
            <a:stretch>
              <a:fillRect/>
            </a:stretch>
          </a:blipFill>
        </p:spPr>
        <p:txBody>
          <a:bodyPr wrap="square" lIns="0" tIns="0" rIns="0" bIns="0" rtlCol="0"/>
          <a:lstStyle/>
          <a:p/>
        </p:txBody>
      </p:sp>
      <p:sp>
        <p:nvSpPr>
          <p:cNvPr id="42" name="object 42"/>
          <p:cNvSpPr/>
          <p:nvPr/>
        </p:nvSpPr>
        <p:spPr>
          <a:xfrm>
            <a:off x="2312555" y="2335403"/>
            <a:ext cx="590550" cy="163829"/>
          </a:xfrm>
          <a:prstGeom prst="rect">
            <a:avLst/>
          </a:prstGeom>
          <a:blipFill>
            <a:blip r:embed="rId16" cstate="print"/>
            <a:stretch>
              <a:fillRect/>
            </a:stretch>
          </a:blipFill>
        </p:spPr>
        <p:txBody>
          <a:bodyPr wrap="square" lIns="0" tIns="0" rIns="0" bIns="0" rtlCol="0"/>
          <a:lstStyle/>
          <a:p/>
        </p:txBody>
      </p:sp>
      <p:sp>
        <p:nvSpPr>
          <p:cNvPr id="43" name="object 43"/>
          <p:cNvSpPr/>
          <p:nvPr/>
        </p:nvSpPr>
        <p:spPr>
          <a:xfrm>
            <a:off x="2903105" y="2134997"/>
            <a:ext cx="143510" cy="288290"/>
          </a:xfrm>
          <a:custGeom>
            <a:avLst/>
            <a:gdLst/>
            <a:ahLst/>
            <a:cxnLst/>
            <a:rect l="l" t="t" r="r" b="b"/>
            <a:pathLst>
              <a:path w="143510" h="288289">
                <a:moveTo>
                  <a:pt x="143255" y="5333"/>
                </a:moveTo>
                <a:lnTo>
                  <a:pt x="131826" y="0"/>
                </a:lnTo>
                <a:lnTo>
                  <a:pt x="0" y="282701"/>
                </a:lnTo>
                <a:lnTo>
                  <a:pt x="11430" y="288035"/>
                </a:lnTo>
                <a:lnTo>
                  <a:pt x="143255" y="5333"/>
                </a:lnTo>
                <a:close/>
              </a:path>
            </a:pathLst>
          </a:custGeom>
          <a:solidFill>
            <a:srgbClr val="ABACA8"/>
          </a:solidFill>
        </p:spPr>
        <p:txBody>
          <a:bodyPr wrap="square" lIns="0" tIns="0" rIns="0" bIns="0" rtlCol="0"/>
          <a:lstStyle/>
          <a:p/>
        </p:txBody>
      </p:sp>
      <p:sp>
        <p:nvSpPr>
          <p:cNvPr id="44" name="object 44"/>
          <p:cNvSpPr/>
          <p:nvPr/>
        </p:nvSpPr>
        <p:spPr>
          <a:xfrm>
            <a:off x="3034931" y="2052701"/>
            <a:ext cx="590550" cy="163829"/>
          </a:xfrm>
          <a:prstGeom prst="rect">
            <a:avLst/>
          </a:prstGeom>
          <a:blipFill>
            <a:blip r:embed="rId17" cstate="print"/>
            <a:stretch>
              <a:fillRect/>
            </a:stretch>
          </a:blipFill>
        </p:spPr>
        <p:txBody>
          <a:bodyPr wrap="square" lIns="0" tIns="0" rIns="0" bIns="0" rtlCol="0"/>
          <a:lstStyle/>
          <a:p/>
        </p:txBody>
      </p:sp>
      <p:sp>
        <p:nvSpPr>
          <p:cNvPr id="45" name="object 45"/>
          <p:cNvSpPr/>
          <p:nvPr/>
        </p:nvSpPr>
        <p:spPr>
          <a:xfrm>
            <a:off x="3034931" y="2052701"/>
            <a:ext cx="590550" cy="163829"/>
          </a:xfrm>
          <a:prstGeom prst="rect">
            <a:avLst/>
          </a:prstGeom>
          <a:blipFill>
            <a:blip r:embed="rId18" cstate="print"/>
            <a:stretch>
              <a:fillRect/>
            </a:stretch>
          </a:blipFill>
        </p:spPr>
        <p:txBody>
          <a:bodyPr wrap="square" lIns="0" tIns="0" rIns="0" bIns="0" rtlCol="0"/>
          <a:lstStyle/>
          <a:p/>
        </p:txBody>
      </p:sp>
      <p:sp>
        <p:nvSpPr>
          <p:cNvPr id="46" name="object 46"/>
          <p:cNvSpPr txBox="1"/>
          <p:nvPr/>
        </p:nvSpPr>
        <p:spPr>
          <a:xfrm>
            <a:off x="3207391" y="2074320"/>
            <a:ext cx="245110" cy="113664"/>
          </a:xfrm>
          <a:prstGeom prst="rect">
            <a:avLst/>
          </a:prstGeom>
        </p:spPr>
        <p:txBody>
          <a:bodyPr wrap="square" lIns="0" tIns="15875" rIns="0" bIns="0" rtlCol="0" vert="horz">
            <a:spAutoFit/>
          </a:bodyPr>
          <a:lstStyle/>
          <a:p>
            <a:pPr marL="12700">
              <a:lnSpc>
                <a:spcPct val="100000"/>
              </a:lnSpc>
              <a:spcBef>
                <a:spcPts val="125"/>
              </a:spcBef>
            </a:pPr>
            <a:r>
              <a:rPr dirty="0" sz="550" spc="25">
                <a:solidFill>
                  <a:srgbClr val="E6C069"/>
                </a:solidFill>
                <a:latin typeface="黑体"/>
                <a:cs typeface="黑体"/>
              </a:rPr>
              <a:t>状态行</a:t>
            </a:r>
            <a:endParaRPr sz="550">
              <a:latin typeface="黑体"/>
              <a:cs typeface="黑体"/>
            </a:endParaRPr>
          </a:p>
        </p:txBody>
      </p:sp>
      <p:sp>
        <p:nvSpPr>
          <p:cNvPr id="47" name="object 47"/>
          <p:cNvSpPr/>
          <p:nvPr/>
        </p:nvSpPr>
        <p:spPr>
          <a:xfrm>
            <a:off x="3625481" y="2141093"/>
            <a:ext cx="131445" cy="0"/>
          </a:xfrm>
          <a:custGeom>
            <a:avLst/>
            <a:gdLst/>
            <a:ahLst/>
            <a:cxnLst/>
            <a:rect l="l" t="t" r="r" b="b"/>
            <a:pathLst>
              <a:path w="131445" h="0">
                <a:moveTo>
                  <a:pt x="0" y="0"/>
                </a:moveTo>
                <a:lnTo>
                  <a:pt x="131063" y="0"/>
                </a:lnTo>
              </a:path>
            </a:pathLst>
          </a:custGeom>
          <a:ln w="12191">
            <a:solidFill>
              <a:srgbClr val="B9B9B6"/>
            </a:solidFill>
          </a:ln>
        </p:spPr>
        <p:txBody>
          <a:bodyPr wrap="square" lIns="0" tIns="0" rIns="0" bIns="0" rtlCol="0"/>
          <a:lstStyle/>
          <a:p/>
        </p:txBody>
      </p:sp>
      <p:sp>
        <p:nvSpPr>
          <p:cNvPr id="48" name="object 48"/>
          <p:cNvSpPr/>
          <p:nvPr/>
        </p:nvSpPr>
        <p:spPr>
          <a:xfrm>
            <a:off x="3756545" y="2052701"/>
            <a:ext cx="591312" cy="163829"/>
          </a:xfrm>
          <a:prstGeom prst="rect">
            <a:avLst/>
          </a:prstGeom>
          <a:blipFill>
            <a:blip r:embed="rId19" cstate="print"/>
            <a:stretch>
              <a:fillRect/>
            </a:stretch>
          </a:blipFill>
        </p:spPr>
        <p:txBody>
          <a:bodyPr wrap="square" lIns="0" tIns="0" rIns="0" bIns="0" rtlCol="0"/>
          <a:lstStyle/>
          <a:p/>
        </p:txBody>
      </p:sp>
      <p:sp>
        <p:nvSpPr>
          <p:cNvPr id="49" name="object 49"/>
          <p:cNvSpPr/>
          <p:nvPr/>
        </p:nvSpPr>
        <p:spPr>
          <a:xfrm>
            <a:off x="3756545" y="2052701"/>
            <a:ext cx="591312" cy="163829"/>
          </a:xfrm>
          <a:prstGeom prst="rect">
            <a:avLst/>
          </a:prstGeom>
          <a:blipFill>
            <a:blip r:embed="rId19" cstate="print"/>
            <a:stretch>
              <a:fillRect/>
            </a:stretch>
          </a:blipFill>
        </p:spPr>
        <p:txBody>
          <a:bodyPr wrap="square" lIns="0" tIns="0" rIns="0" bIns="0" rtlCol="0"/>
          <a:lstStyle/>
          <a:p/>
        </p:txBody>
      </p:sp>
      <p:sp>
        <p:nvSpPr>
          <p:cNvPr id="50" name="object 50"/>
          <p:cNvSpPr txBox="1"/>
          <p:nvPr/>
        </p:nvSpPr>
        <p:spPr>
          <a:xfrm>
            <a:off x="3929767" y="2074320"/>
            <a:ext cx="245110" cy="113664"/>
          </a:xfrm>
          <a:prstGeom prst="rect">
            <a:avLst/>
          </a:prstGeom>
        </p:spPr>
        <p:txBody>
          <a:bodyPr wrap="square" lIns="0" tIns="15875" rIns="0" bIns="0" rtlCol="0" vert="horz">
            <a:spAutoFit/>
          </a:bodyPr>
          <a:lstStyle/>
          <a:p>
            <a:pPr marL="12700">
              <a:lnSpc>
                <a:spcPct val="100000"/>
              </a:lnSpc>
              <a:spcBef>
                <a:spcPts val="125"/>
              </a:spcBef>
            </a:pPr>
            <a:r>
              <a:rPr dirty="0" sz="550" spc="25">
                <a:solidFill>
                  <a:srgbClr val="1D070B"/>
                </a:solidFill>
                <a:latin typeface="黑体"/>
                <a:cs typeface="黑体"/>
              </a:rPr>
              <a:t>状态码</a:t>
            </a:r>
            <a:endParaRPr sz="550">
              <a:latin typeface="黑体"/>
              <a:cs typeface="黑体"/>
            </a:endParaRPr>
          </a:p>
        </p:txBody>
      </p:sp>
      <p:sp>
        <p:nvSpPr>
          <p:cNvPr id="51" name="object 51"/>
          <p:cNvSpPr/>
          <p:nvPr/>
        </p:nvSpPr>
        <p:spPr>
          <a:xfrm>
            <a:off x="2903105" y="2323210"/>
            <a:ext cx="139065" cy="104775"/>
          </a:xfrm>
          <a:custGeom>
            <a:avLst/>
            <a:gdLst/>
            <a:ahLst/>
            <a:cxnLst/>
            <a:rect l="l" t="t" r="r" b="b"/>
            <a:pathLst>
              <a:path w="139064" h="104775">
                <a:moveTo>
                  <a:pt x="138684" y="10667"/>
                </a:moveTo>
                <a:lnTo>
                  <a:pt x="131826" y="0"/>
                </a:lnTo>
                <a:lnTo>
                  <a:pt x="0" y="94487"/>
                </a:lnTo>
                <a:lnTo>
                  <a:pt x="7620" y="104393"/>
                </a:lnTo>
                <a:lnTo>
                  <a:pt x="138684" y="10667"/>
                </a:lnTo>
                <a:close/>
              </a:path>
            </a:pathLst>
          </a:custGeom>
          <a:solidFill>
            <a:srgbClr val="ABACA8"/>
          </a:solidFill>
        </p:spPr>
        <p:txBody>
          <a:bodyPr wrap="square" lIns="0" tIns="0" rIns="0" bIns="0" rtlCol="0"/>
          <a:lstStyle/>
          <a:p/>
        </p:txBody>
      </p:sp>
      <p:sp>
        <p:nvSpPr>
          <p:cNvPr id="52" name="object 52"/>
          <p:cNvSpPr/>
          <p:nvPr/>
        </p:nvSpPr>
        <p:spPr>
          <a:xfrm>
            <a:off x="3034931" y="2241677"/>
            <a:ext cx="590550" cy="163829"/>
          </a:xfrm>
          <a:prstGeom prst="rect">
            <a:avLst/>
          </a:prstGeom>
          <a:blipFill>
            <a:blip r:embed="rId11" cstate="print"/>
            <a:stretch>
              <a:fillRect/>
            </a:stretch>
          </a:blipFill>
        </p:spPr>
        <p:txBody>
          <a:bodyPr wrap="square" lIns="0" tIns="0" rIns="0" bIns="0" rtlCol="0"/>
          <a:lstStyle/>
          <a:p/>
        </p:txBody>
      </p:sp>
      <p:sp>
        <p:nvSpPr>
          <p:cNvPr id="53" name="object 53"/>
          <p:cNvSpPr/>
          <p:nvPr/>
        </p:nvSpPr>
        <p:spPr>
          <a:xfrm>
            <a:off x="3034931" y="2241677"/>
            <a:ext cx="590550" cy="163829"/>
          </a:xfrm>
          <a:prstGeom prst="rect">
            <a:avLst/>
          </a:prstGeom>
          <a:blipFill>
            <a:blip r:embed="rId7" cstate="print"/>
            <a:stretch>
              <a:fillRect/>
            </a:stretch>
          </a:blipFill>
        </p:spPr>
        <p:txBody>
          <a:bodyPr wrap="square" lIns="0" tIns="0" rIns="0" bIns="0" rtlCol="0"/>
          <a:lstStyle/>
          <a:p/>
        </p:txBody>
      </p:sp>
      <p:sp>
        <p:nvSpPr>
          <p:cNvPr id="54" name="object 54"/>
          <p:cNvSpPr/>
          <p:nvPr/>
        </p:nvSpPr>
        <p:spPr>
          <a:xfrm>
            <a:off x="2896247" y="2417698"/>
            <a:ext cx="139065" cy="104775"/>
          </a:xfrm>
          <a:custGeom>
            <a:avLst/>
            <a:gdLst/>
            <a:ahLst/>
            <a:cxnLst/>
            <a:rect l="l" t="t" r="r" b="b"/>
            <a:pathLst>
              <a:path w="139064" h="104775">
                <a:moveTo>
                  <a:pt x="138683" y="93725"/>
                </a:moveTo>
                <a:lnTo>
                  <a:pt x="6857" y="0"/>
                </a:lnTo>
                <a:lnTo>
                  <a:pt x="0" y="9906"/>
                </a:lnTo>
                <a:lnTo>
                  <a:pt x="131063" y="104394"/>
                </a:lnTo>
                <a:lnTo>
                  <a:pt x="138683" y="93725"/>
                </a:lnTo>
                <a:close/>
              </a:path>
            </a:pathLst>
          </a:custGeom>
          <a:solidFill>
            <a:srgbClr val="ABACA8"/>
          </a:solidFill>
        </p:spPr>
        <p:txBody>
          <a:bodyPr wrap="square" lIns="0" tIns="0" rIns="0" bIns="0" rtlCol="0"/>
          <a:lstStyle/>
          <a:p/>
        </p:txBody>
      </p:sp>
      <p:sp>
        <p:nvSpPr>
          <p:cNvPr id="55" name="object 55"/>
          <p:cNvSpPr/>
          <p:nvPr/>
        </p:nvSpPr>
        <p:spPr>
          <a:xfrm>
            <a:off x="3034931" y="2429891"/>
            <a:ext cx="590550" cy="163829"/>
          </a:xfrm>
          <a:prstGeom prst="rect">
            <a:avLst/>
          </a:prstGeom>
          <a:blipFill>
            <a:blip r:embed="rId20" cstate="print"/>
            <a:stretch>
              <a:fillRect/>
            </a:stretch>
          </a:blipFill>
        </p:spPr>
        <p:txBody>
          <a:bodyPr wrap="square" lIns="0" tIns="0" rIns="0" bIns="0" rtlCol="0"/>
          <a:lstStyle/>
          <a:p/>
        </p:txBody>
      </p:sp>
      <p:sp>
        <p:nvSpPr>
          <p:cNvPr id="56" name="object 56"/>
          <p:cNvSpPr/>
          <p:nvPr/>
        </p:nvSpPr>
        <p:spPr>
          <a:xfrm>
            <a:off x="3034931" y="2429891"/>
            <a:ext cx="590550" cy="163829"/>
          </a:xfrm>
          <a:prstGeom prst="rect">
            <a:avLst/>
          </a:prstGeom>
          <a:blipFill>
            <a:blip r:embed="rId20" cstate="print"/>
            <a:stretch>
              <a:fillRect/>
            </a:stretch>
          </a:blipFill>
        </p:spPr>
        <p:txBody>
          <a:bodyPr wrap="square" lIns="0" tIns="0" rIns="0" bIns="0" rtlCol="0"/>
          <a:lstStyle/>
          <a:p/>
        </p:txBody>
      </p:sp>
      <p:sp>
        <p:nvSpPr>
          <p:cNvPr id="57" name="object 57"/>
          <p:cNvSpPr/>
          <p:nvPr/>
        </p:nvSpPr>
        <p:spPr>
          <a:xfrm>
            <a:off x="2892437" y="2417698"/>
            <a:ext cx="142875" cy="288290"/>
          </a:xfrm>
          <a:custGeom>
            <a:avLst/>
            <a:gdLst/>
            <a:ahLst/>
            <a:cxnLst/>
            <a:rect l="l" t="t" r="r" b="b"/>
            <a:pathLst>
              <a:path w="142875" h="288289">
                <a:moveTo>
                  <a:pt x="142494" y="282702"/>
                </a:moveTo>
                <a:lnTo>
                  <a:pt x="10668" y="0"/>
                </a:lnTo>
                <a:lnTo>
                  <a:pt x="0" y="5334"/>
                </a:lnTo>
                <a:lnTo>
                  <a:pt x="131064" y="288036"/>
                </a:lnTo>
                <a:lnTo>
                  <a:pt x="142494" y="282702"/>
                </a:lnTo>
                <a:close/>
              </a:path>
            </a:pathLst>
          </a:custGeom>
          <a:solidFill>
            <a:srgbClr val="ABACA8"/>
          </a:solidFill>
        </p:spPr>
        <p:txBody>
          <a:bodyPr wrap="square" lIns="0" tIns="0" rIns="0" bIns="0" rtlCol="0"/>
          <a:lstStyle/>
          <a:p/>
        </p:txBody>
      </p:sp>
      <p:sp>
        <p:nvSpPr>
          <p:cNvPr id="58" name="object 58"/>
          <p:cNvSpPr/>
          <p:nvPr/>
        </p:nvSpPr>
        <p:spPr>
          <a:xfrm>
            <a:off x="3034931" y="2618105"/>
            <a:ext cx="590550" cy="163829"/>
          </a:xfrm>
          <a:prstGeom prst="rect">
            <a:avLst/>
          </a:prstGeom>
          <a:blipFill>
            <a:blip r:embed="rId15" cstate="print"/>
            <a:stretch>
              <a:fillRect/>
            </a:stretch>
          </a:blipFill>
        </p:spPr>
        <p:txBody>
          <a:bodyPr wrap="square" lIns="0" tIns="0" rIns="0" bIns="0" rtlCol="0"/>
          <a:lstStyle/>
          <a:p/>
        </p:txBody>
      </p:sp>
      <p:sp>
        <p:nvSpPr>
          <p:cNvPr id="59" name="object 59"/>
          <p:cNvSpPr/>
          <p:nvPr/>
        </p:nvSpPr>
        <p:spPr>
          <a:xfrm>
            <a:off x="3034931" y="2618105"/>
            <a:ext cx="590550" cy="163829"/>
          </a:xfrm>
          <a:prstGeom prst="rect">
            <a:avLst/>
          </a:prstGeom>
          <a:blipFill>
            <a:blip r:embed="rId21" cstate="print"/>
            <a:stretch>
              <a:fillRect/>
            </a:stretch>
          </a:blipFill>
        </p:spPr>
        <p:txBody>
          <a:bodyPr wrap="square" lIns="0" tIns="0" rIns="0" bIns="0" rtlCol="0"/>
          <a:lstStyle/>
          <a:p/>
        </p:txBody>
      </p:sp>
      <p:sp>
        <p:nvSpPr>
          <p:cNvPr id="60" name="object 60"/>
          <p:cNvSpPr txBox="1"/>
          <p:nvPr/>
        </p:nvSpPr>
        <p:spPr>
          <a:xfrm>
            <a:off x="2430151" y="2263296"/>
            <a:ext cx="1059180" cy="489584"/>
          </a:xfrm>
          <a:prstGeom prst="rect">
            <a:avLst/>
          </a:prstGeom>
        </p:spPr>
        <p:txBody>
          <a:bodyPr wrap="square" lIns="0" tIns="15875" rIns="0" bIns="0" rtlCol="0" vert="horz">
            <a:spAutoFit/>
          </a:bodyPr>
          <a:lstStyle/>
          <a:p>
            <a:pPr marL="753110">
              <a:lnSpc>
                <a:spcPct val="100000"/>
              </a:lnSpc>
              <a:spcBef>
                <a:spcPts val="125"/>
              </a:spcBef>
            </a:pPr>
            <a:r>
              <a:rPr dirty="0" sz="550" spc="25">
                <a:solidFill>
                  <a:srgbClr val="E6C069"/>
                </a:solidFill>
                <a:latin typeface="黑体"/>
                <a:cs typeface="黑体"/>
              </a:rPr>
              <a:t>响应头部</a:t>
            </a:r>
            <a:endParaRPr sz="550">
              <a:latin typeface="黑体"/>
              <a:cs typeface="黑体"/>
            </a:endParaRPr>
          </a:p>
          <a:p>
            <a:pPr marL="12700">
              <a:lnSpc>
                <a:spcPct val="100000"/>
              </a:lnSpc>
            </a:pPr>
            <a:r>
              <a:rPr dirty="0" sz="650" spc="-5">
                <a:solidFill>
                  <a:srgbClr val="E6C069"/>
                </a:solidFill>
                <a:latin typeface="黑体"/>
                <a:cs typeface="黑体"/>
              </a:rPr>
              <a:t>响应报文</a:t>
            </a:r>
            <a:endParaRPr sz="650">
              <a:latin typeface="黑体"/>
              <a:cs typeface="黑体"/>
            </a:endParaRPr>
          </a:p>
          <a:p>
            <a:pPr marL="826135">
              <a:lnSpc>
                <a:spcPct val="100000"/>
              </a:lnSpc>
              <a:spcBef>
                <a:spcPts val="40"/>
              </a:spcBef>
            </a:pPr>
            <a:r>
              <a:rPr dirty="0" sz="550" spc="25">
                <a:solidFill>
                  <a:srgbClr val="E6C069"/>
                </a:solidFill>
                <a:latin typeface="黑体"/>
                <a:cs typeface="黑体"/>
              </a:rPr>
              <a:t>空行</a:t>
            </a:r>
            <a:endParaRPr sz="550">
              <a:latin typeface="黑体"/>
              <a:cs typeface="黑体"/>
            </a:endParaRPr>
          </a:p>
          <a:p>
            <a:pPr>
              <a:lnSpc>
                <a:spcPct val="100000"/>
              </a:lnSpc>
              <a:spcBef>
                <a:spcPts val="15"/>
              </a:spcBef>
            </a:pPr>
            <a:endParaRPr sz="700">
              <a:latin typeface="Times New Roman"/>
              <a:cs typeface="Times New Roman"/>
            </a:endParaRPr>
          </a:p>
          <a:p>
            <a:pPr marL="789305">
              <a:lnSpc>
                <a:spcPct val="100000"/>
              </a:lnSpc>
              <a:spcBef>
                <a:spcPts val="5"/>
              </a:spcBef>
            </a:pPr>
            <a:r>
              <a:rPr dirty="0" sz="550" spc="25">
                <a:solidFill>
                  <a:srgbClr val="E6C069"/>
                </a:solidFill>
                <a:latin typeface="黑体"/>
                <a:cs typeface="黑体"/>
              </a:rPr>
              <a:t>响应体</a:t>
            </a:r>
            <a:endParaRPr sz="550">
              <a:latin typeface="黑体"/>
              <a:cs typeface="黑体"/>
            </a:endParaRPr>
          </a:p>
        </p:txBody>
      </p:sp>
      <p:sp>
        <p:nvSpPr>
          <p:cNvPr id="61" name="object 61"/>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4</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32985"/>
            <a:ext cx="3394710" cy="648970"/>
          </a:xfrm>
          <a:prstGeom prst="rect">
            <a:avLst/>
          </a:prstGeom>
        </p:spPr>
        <p:txBody>
          <a:bodyPr wrap="square" lIns="0" tIns="62230" rIns="0" bIns="0" rtlCol="0" vert="horz">
            <a:spAutoFit/>
          </a:bodyPr>
          <a:lstStyle/>
          <a:p>
            <a:pPr marL="151130" indent="-139065">
              <a:lnSpc>
                <a:spcPct val="100000"/>
              </a:lnSpc>
              <a:spcBef>
                <a:spcPts val="490"/>
              </a:spcBef>
              <a:buFont typeface="Franklin Gothic Book"/>
              <a:buChar char="■"/>
              <a:tabLst>
                <a:tab pos="151765" algn="l"/>
              </a:tabLst>
            </a:pPr>
            <a:r>
              <a:rPr dirty="0" sz="700" spc="20">
                <a:solidFill>
                  <a:srgbClr val="191B0E"/>
                </a:solidFill>
                <a:latin typeface="华文楷体"/>
                <a:cs typeface="华文楷体"/>
              </a:rPr>
              <a:t>请求报文</a:t>
            </a:r>
            <a:endParaRPr sz="700">
              <a:latin typeface="华文楷体"/>
              <a:cs typeface="华文楷体"/>
            </a:endParaRPr>
          </a:p>
          <a:p>
            <a:pPr marL="151130" marR="5080" indent="-139065">
              <a:lnSpc>
                <a:spcPct val="96700"/>
              </a:lnSpc>
              <a:spcBef>
                <a:spcPts val="425"/>
              </a:spcBef>
              <a:buFont typeface="Franklin Gothic Book"/>
              <a:buChar char="■"/>
              <a:tabLst>
                <a:tab pos="151765" algn="l"/>
              </a:tabLst>
            </a:pPr>
            <a:r>
              <a:rPr dirty="0" sz="700" spc="20">
                <a:solidFill>
                  <a:srgbClr val="191B0E"/>
                </a:solidFill>
                <a:latin typeface="华文楷体"/>
                <a:cs typeface="华文楷体"/>
              </a:rPr>
              <a:t>客户端向服务器发送请求时，会给服务器发送一个请求报</a:t>
            </a:r>
            <a:r>
              <a:rPr dirty="0" sz="700" spc="10">
                <a:solidFill>
                  <a:srgbClr val="191B0E"/>
                </a:solidFill>
                <a:latin typeface="华文楷体"/>
                <a:cs typeface="华文楷体"/>
              </a:rPr>
              <a:t>文</a:t>
            </a:r>
            <a:r>
              <a:rPr dirty="0" sz="700" spc="20">
                <a:solidFill>
                  <a:srgbClr val="191B0E"/>
                </a:solidFill>
                <a:latin typeface="华文楷体"/>
                <a:cs typeface="华文楷体"/>
              </a:rPr>
              <a:t>。请求报文包含请求 的方</a:t>
            </a:r>
            <a:r>
              <a:rPr dirty="0" sz="700" spc="10">
                <a:solidFill>
                  <a:srgbClr val="191B0E"/>
                </a:solidFill>
                <a:latin typeface="华文楷体"/>
                <a:cs typeface="华文楷体"/>
              </a:rPr>
              <a:t>法</a:t>
            </a:r>
            <a:r>
              <a:rPr dirty="0" sz="700" spc="25">
                <a:solidFill>
                  <a:srgbClr val="191B0E"/>
                </a:solidFill>
                <a:latin typeface="华文楷体"/>
                <a:cs typeface="华文楷体"/>
              </a:rPr>
              <a:t>、</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、协议版本、请求头部和请求数</a:t>
            </a:r>
            <a:r>
              <a:rPr dirty="0" sz="700" spc="10">
                <a:solidFill>
                  <a:srgbClr val="191B0E"/>
                </a:solidFill>
                <a:latin typeface="华文楷体"/>
                <a:cs typeface="华文楷体"/>
              </a:rPr>
              <a:t>据</a:t>
            </a:r>
            <a:r>
              <a:rPr dirty="0" sz="700" spc="25">
                <a:solidFill>
                  <a:srgbClr val="191B0E"/>
                </a:solidFill>
                <a:latin typeface="华文楷体"/>
                <a:cs typeface="华文楷体"/>
              </a:rPr>
              <a:t>。</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只是标识资源的位</a:t>
            </a:r>
            <a:r>
              <a:rPr dirty="0" sz="700" spc="10">
                <a:solidFill>
                  <a:srgbClr val="191B0E"/>
                </a:solidFill>
                <a:latin typeface="华文楷体"/>
                <a:cs typeface="华文楷体"/>
              </a:rPr>
              <a:t>置</a:t>
            </a:r>
            <a:r>
              <a:rPr dirty="0" sz="700" spc="20">
                <a:solidFill>
                  <a:srgbClr val="191B0E"/>
                </a:solidFill>
                <a:latin typeface="华文楷体"/>
                <a:cs typeface="华文楷体"/>
              </a:rPr>
              <a:t>，而 </a:t>
            </a:r>
            <a:r>
              <a:rPr dirty="0" sz="700" spc="5">
                <a:solidFill>
                  <a:srgbClr val="191B0E"/>
                </a:solidFill>
                <a:latin typeface="Franklin Gothic Book"/>
                <a:cs typeface="Franklin Gothic Book"/>
              </a:rPr>
              <a:t>HTTP</a:t>
            </a:r>
            <a:r>
              <a:rPr dirty="0" sz="700" spc="20">
                <a:solidFill>
                  <a:srgbClr val="191B0E"/>
                </a:solidFill>
                <a:latin typeface="华文楷体"/>
                <a:cs typeface="华文楷体"/>
              </a:rPr>
              <a:t>报文用来提交和获取资</a:t>
            </a:r>
            <a:r>
              <a:rPr dirty="0" sz="700" spc="10">
                <a:solidFill>
                  <a:srgbClr val="191B0E"/>
                </a:solidFill>
                <a:latin typeface="华文楷体"/>
                <a:cs typeface="华文楷体"/>
              </a:rPr>
              <a:t>源</a:t>
            </a:r>
            <a:r>
              <a:rPr dirty="0" sz="700" spc="20">
                <a:solidFill>
                  <a:srgbClr val="191B0E"/>
                </a:solidFill>
                <a:latin typeface="华文楷体"/>
                <a:cs typeface="华文楷体"/>
              </a:rPr>
              <a:t>。客户端发送</a:t>
            </a:r>
            <a:r>
              <a:rPr dirty="0" sz="700" spc="25">
                <a:solidFill>
                  <a:srgbClr val="191B0E"/>
                </a:solidFill>
                <a:latin typeface="华文楷体"/>
                <a:cs typeface="华文楷体"/>
              </a:rPr>
              <a:t>的</a:t>
            </a:r>
            <a:r>
              <a:rPr dirty="0" sz="700" spc="5">
                <a:solidFill>
                  <a:srgbClr val="191B0E"/>
                </a:solidFill>
                <a:latin typeface="Franklin Gothic Book"/>
                <a:cs typeface="Franklin Gothic Book"/>
              </a:rPr>
              <a:t>HTTP</a:t>
            </a:r>
            <a:r>
              <a:rPr dirty="0" sz="700" spc="20">
                <a:solidFill>
                  <a:srgbClr val="191B0E"/>
                </a:solidFill>
                <a:latin typeface="华文楷体"/>
                <a:cs typeface="华文楷体"/>
              </a:rPr>
              <a:t>请求消息，包括请求</a:t>
            </a:r>
            <a:r>
              <a:rPr dirty="0" sz="700" spc="10">
                <a:solidFill>
                  <a:srgbClr val="191B0E"/>
                </a:solidFill>
                <a:latin typeface="华文楷体"/>
                <a:cs typeface="华文楷体"/>
              </a:rPr>
              <a:t>行</a:t>
            </a:r>
            <a:r>
              <a:rPr dirty="0" sz="700" spc="15">
                <a:solidFill>
                  <a:srgbClr val="191B0E"/>
                </a:solidFill>
                <a:latin typeface="华文楷体"/>
                <a:cs typeface="华文楷体"/>
              </a:rPr>
              <a:t>、请求 </a:t>
            </a:r>
            <a:r>
              <a:rPr dirty="0" sz="700" spc="20">
                <a:solidFill>
                  <a:srgbClr val="191B0E"/>
                </a:solidFill>
                <a:latin typeface="华文楷体"/>
                <a:cs typeface="华文楷体"/>
              </a:rPr>
              <a:t>头部、空行和请求体</a:t>
            </a:r>
            <a:r>
              <a:rPr dirty="0" sz="700" spc="5">
                <a:solidFill>
                  <a:srgbClr val="191B0E"/>
                </a:solidFill>
                <a:latin typeface="Franklin Gothic Book"/>
                <a:cs typeface="Franklin Gothic Book"/>
              </a:rPr>
              <a:t>4</a:t>
            </a:r>
            <a:r>
              <a:rPr dirty="0" sz="700" spc="20">
                <a:solidFill>
                  <a:srgbClr val="191B0E"/>
                </a:solidFill>
                <a:latin typeface="华文楷体"/>
                <a:cs typeface="华文楷体"/>
              </a:rPr>
              <a:t>个部</a:t>
            </a:r>
            <a:r>
              <a:rPr dirty="0" sz="700" spc="10">
                <a:solidFill>
                  <a:srgbClr val="191B0E"/>
                </a:solidFill>
                <a:latin typeface="华文楷体"/>
                <a:cs typeface="华文楷体"/>
              </a:rPr>
              <a:t>分</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1327283" y="2710596"/>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请求报文格式</a:t>
            </a:r>
            <a:endParaRPr sz="650">
              <a:latin typeface="黑体"/>
              <a:cs typeface="黑体"/>
            </a:endParaRPr>
          </a:p>
        </p:txBody>
      </p:sp>
      <p:sp>
        <p:nvSpPr>
          <p:cNvPr id="9" name="object 9"/>
          <p:cNvSpPr/>
          <p:nvPr/>
        </p:nvSpPr>
        <p:spPr>
          <a:xfrm>
            <a:off x="605421" y="1572640"/>
            <a:ext cx="1965960" cy="1092708"/>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684919" y="1526921"/>
            <a:ext cx="1718906" cy="1166622"/>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684157" y="1526159"/>
            <a:ext cx="1716405" cy="1168400"/>
          </a:xfrm>
          <a:custGeom>
            <a:avLst/>
            <a:gdLst/>
            <a:ahLst/>
            <a:cxnLst/>
            <a:rect l="l" t="t" r="r" b="b"/>
            <a:pathLst>
              <a:path w="1716404" h="1168400">
                <a:moveTo>
                  <a:pt x="0" y="1168146"/>
                </a:moveTo>
                <a:lnTo>
                  <a:pt x="0" y="0"/>
                </a:lnTo>
                <a:lnTo>
                  <a:pt x="1716024" y="0"/>
                </a:lnTo>
                <a:lnTo>
                  <a:pt x="1716024" y="1168146"/>
                </a:lnTo>
                <a:lnTo>
                  <a:pt x="0" y="1168146"/>
                </a:lnTo>
                <a:close/>
              </a:path>
            </a:pathLst>
          </a:custGeom>
          <a:ln w="3175">
            <a:solidFill>
              <a:srgbClr val="000000"/>
            </a:solidFill>
          </a:ln>
        </p:spPr>
        <p:txBody>
          <a:bodyPr wrap="square" lIns="0" tIns="0" rIns="0" bIns="0" rtlCol="0"/>
          <a:lstStyle/>
          <a:p/>
        </p:txBody>
      </p:sp>
      <p:sp>
        <p:nvSpPr>
          <p:cNvPr id="12" name="object 12"/>
          <p:cNvSpPr txBox="1"/>
          <p:nvPr/>
        </p:nvSpPr>
        <p:spPr>
          <a:xfrm>
            <a:off x="3365633" y="2710596"/>
            <a:ext cx="35496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请求报文</a:t>
            </a:r>
            <a:endParaRPr sz="650">
              <a:latin typeface="黑体"/>
              <a:cs typeface="黑体"/>
            </a:endParaRPr>
          </a:p>
        </p:txBody>
      </p:sp>
      <p:sp>
        <p:nvSpPr>
          <p:cNvPr id="13" name="object 13"/>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107886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请求报文中的请求方法</a:t>
            </a:r>
            <a:endParaRPr sz="700">
              <a:latin typeface="华文楷体"/>
              <a:cs typeface="华文楷体"/>
            </a:endParaRPr>
          </a:p>
        </p:txBody>
      </p:sp>
      <p:sp>
        <p:nvSpPr>
          <p:cNvPr id="7" name="object 7"/>
          <p:cNvSpPr/>
          <p:nvPr/>
        </p:nvSpPr>
        <p:spPr>
          <a:xfrm>
            <a:off x="1325765" y="1657350"/>
            <a:ext cx="3507740" cy="117475"/>
          </a:xfrm>
          <a:custGeom>
            <a:avLst/>
            <a:gdLst/>
            <a:ahLst/>
            <a:cxnLst/>
            <a:rect l="l" t="t" r="r" b="b"/>
            <a:pathLst>
              <a:path w="3507740" h="117475">
                <a:moveTo>
                  <a:pt x="0" y="0"/>
                </a:moveTo>
                <a:lnTo>
                  <a:pt x="0" y="117348"/>
                </a:lnTo>
                <a:lnTo>
                  <a:pt x="3507486" y="117348"/>
                </a:lnTo>
                <a:lnTo>
                  <a:pt x="3507486" y="0"/>
                </a:lnTo>
                <a:lnTo>
                  <a:pt x="0" y="0"/>
                </a:lnTo>
                <a:close/>
              </a:path>
            </a:pathLst>
          </a:custGeom>
          <a:solidFill>
            <a:srgbClr val="E7E6E6"/>
          </a:solidFill>
        </p:spPr>
        <p:txBody>
          <a:bodyPr wrap="square" lIns="0" tIns="0" rIns="0" bIns="0" rtlCol="0"/>
          <a:lstStyle/>
          <a:p/>
        </p:txBody>
      </p:sp>
      <p:sp>
        <p:nvSpPr>
          <p:cNvPr id="8" name="object 8"/>
          <p:cNvSpPr/>
          <p:nvPr/>
        </p:nvSpPr>
        <p:spPr>
          <a:xfrm>
            <a:off x="1325765" y="1774698"/>
            <a:ext cx="3507486" cy="1133094"/>
          </a:xfrm>
          <a:prstGeom prst="rect">
            <a:avLst/>
          </a:prstGeom>
          <a:blipFill>
            <a:blip r:embed="rId3" cstate="print"/>
            <a:stretch>
              <a:fillRect/>
            </a:stretch>
          </a:blipFill>
        </p:spPr>
        <p:txBody>
          <a:bodyPr wrap="square" lIns="0" tIns="0" rIns="0" bIns="0" rtlCol="0"/>
          <a:lstStyle/>
          <a:p/>
        </p:txBody>
      </p:sp>
      <p:graphicFrame>
        <p:nvGraphicFramePr>
          <p:cNvPr id="9" name="object 9"/>
          <p:cNvGraphicFramePr>
            <a:graphicFrameLocks noGrp="1"/>
          </p:cNvGraphicFramePr>
          <p:nvPr/>
        </p:nvGraphicFramePr>
        <p:xfrm>
          <a:off x="1323479" y="1655064"/>
          <a:ext cx="3514725" cy="1255395"/>
        </p:xfrm>
        <a:graphic>
          <a:graphicData uri="http://schemas.openxmlformats.org/drawingml/2006/table">
            <a:tbl>
              <a:tblPr firstRow="1" bandRow="1">
                <a:tableStyleId>{2D5ABB26-0587-4C30-8999-92F81FD0307C}</a:tableStyleId>
              </a:tblPr>
              <a:tblGrid>
                <a:gridCol w="331470"/>
                <a:gridCol w="406400"/>
                <a:gridCol w="2769870"/>
              </a:tblGrid>
              <a:tr h="117348">
                <a:tc>
                  <a:txBody>
                    <a:bodyPr/>
                    <a:lstStyle/>
                    <a:p>
                      <a:pPr algn="ctr">
                        <a:lnSpc>
                          <a:spcPct val="100000"/>
                        </a:lnSpc>
                        <a:spcBef>
                          <a:spcPts val="170"/>
                        </a:spcBef>
                      </a:pPr>
                      <a:r>
                        <a:rPr dirty="0" sz="500">
                          <a:solidFill>
                            <a:srgbClr val="1D070B"/>
                          </a:solidFill>
                          <a:latin typeface="宋体"/>
                          <a:cs typeface="宋体"/>
                        </a:rPr>
                        <a:t>序号</a:t>
                      </a:r>
                      <a:endParaRPr sz="500">
                        <a:latin typeface="宋体"/>
                        <a:cs typeface="宋体"/>
                      </a:endParaRPr>
                    </a:p>
                  </a:txBody>
                  <a:tcPr marL="0" marR="0" marB="0" marT="215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marL="635">
                        <a:lnSpc>
                          <a:spcPct val="100000"/>
                        </a:lnSpc>
                        <a:spcBef>
                          <a:spcPts val="170"/>
                        </a:spcBef>
                      </a:pPr>
                      <a:r>
                        <a:rPr dirty="0" sz="500">
                          <a:solidFill>
                            <a:srgbClr val="1D070B"/>
                          </a:solidFill>
                          <a:latin typeface="宋体"/>
                          <a:cs typeface="宋体"/>
                        </a:rPr>
                        <a:t>方法</a:t>
                      </a:r>
                      <a:endParaRPr sz="500">
                        <a:latin typeface="宋体"/>
                        <a:cs typeface="宋体"/>
                      </a:endParaRPr>
                    </a:p>
                  </a:txBody>
                  <a:tcPr marL="0" marR="0" marB="0" marT="215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marL="1905">
                        <a:lnSpc>
                          <a:spcPct val="100000"/>
                        </a:lnSpc>
                        <a:spcBef>
                          <a:spcPts val="170"/>
                        </a:spcBef>
                        <a:tabLst>
                          <a:tab pos="193675" algn="l"/>
                        </a:tabLst>
                      </a:pPr>
                      <a:r>
                        <a:rPr dirty="0" sz="500">
                          <a:solidFill>
                            <a:srgbClr val="1D070B"/>
                          </a:solidFill>
                          <a:latin typeface="宋体"/>
                          <a:cs typeface="宋体"/>
                        </a:rPr>
                        <a:t>描	述</a:t>
                      </a:r>
                      <a:endParaRPr sz="500">
                        <a:latin typeface="宋体"/>
                        <a:cs typeface="宋体"/>
                      </a:endParaRPr>
                    </a:p>
                  </a:txBody>
                  <a:tcPr marL="0" marR="0" marB="0" marT="215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r>
              <a:tr h="118110">
                <a:tc>
                  <a:txBody>
                    <a:bodyPr/>
                    <a:lstStyle/>
                    <a:p>
                      <a:pPr algn="ctr">
                        <a:lnSpc>
                          <a:spcPct val="100000"/>
                        </a:lnSpc>
                        <a:spcBef>
                          <a:spcPts val="145"/>
                        </a:spcBef>
                      </a:pPr>
                      <a:r>
                        <a:rPr dirty="0" sz="500">
                          <a:solidFill>
                            <a:srgbClr val="1D070B"/>
                          </a:solidFill>
                          <a:latin typeface="Times New Roman"/>
                          <a:cs typeface="Times New Roman"/>
                        </a:rPr>
                        <a:t>1</a:t>
                      </a:r>
                      <a:endParaRPr sz="500">
                        <a:latin typeface="Times New Roman"/>
                        <a:cs typeface="Times New Roman"/>
                      </a:endParaRPr>
                    </a:p>
                  </a:txBody>
                  <a:tcPr marL="0" marR="0" marB="0" marT="184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45"/>
                        </a:spcBef>
                      </a:pPr>
                      <a:r>
                        <a:rPr dirty="0" sz="500">
                          <a:solidFill>
                            <a:srgbClr val="1D070B"/>
                          </a:solidFill>
                          <a:latin typeface="Times New Roman"/>
                          <a:cs typeface="Times New Roman"/>
                        </a:rPr>
                        <a:t>GET</a:t>
                      </a:r>
                      <a:endParaRPr sz="500">
                        <a:latin typeface="Times New Roman"/>
                        <a:cs typeface="Times New Roman"/>
                      </a:endParaRPr>
                    </a:p>
                  </a:txBody>
                  <a:tcPr marL="0" marR="0" marB="0" marT="184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75"/>
                        </a:spcBef>
                      </a:pPr>
                      <a:r>
                        <a:rPr dirty="0" sz="500">
                          <a:solidFill>
                            <a:srgbClr val="1D070B"/>
                          </a:solidFill>
                          <a:latin typeface="宋体"/>
                          <a:cs typeface="宋体"/>
                        </a:rPr>
                        <a:t>请求读取一个Web页面</a:t>
                      </a:r>
                      <a:endParaRPr sz="500">
                        <a:latin typeface="宋体"/>
                        <a:cs typeface="宋体"/>
                      </a:endParaRPr>
                    </a:p>
                  </a:txBody>
                  <a:tcPr marL="0" marR="0" marB="0" marT="2222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17348">
                <a:tc>
                  <a:txBody>
                    <a:bodyPr/>
                    <a:lstStyle/>
                    <a:p>
                      <a:pPr algn="ctr">
                        <a:lnSpc>
                          <a:spcPct val="100000"/>
                        </a:lnSpc>
                        <a:spcBef>
                          <a:spcPts val="140"/>
                        </a:spcBef>
                      </a:pPr>
                      <a:r>
                        <a:rPr dirty="0" sz="500">
                          <a:solidFill>
                            <a:srgbClr val="1D070B"/>
                          </a:solidFill>
                          <a:latin typeface="Times New Roman"/>
                          <a:cs typeface="Times New Roman"/>
                        </a:rPr>
                        <a:t>2</a:t>
                      </a:r>
                      <a:endParaRPr sz="500">
                        <a:latin typeface="Times New Roman"/>
                        <a:cs typeface="Times New Roman"/>
                      </a:endParaRPr>
                    </a:p>
                  </a:txBody>
                  <a:tcPr marL="0" marR="0" marB="0" marT="177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40"/>
                        </a:spcBef>
                      </a:pPr>
                      <a:r>
                        <a:rPr dirty="0" sz="500">
                          <a:solidFill>
                            <a:srgbClr val="1D070B"/>
                          </a:solidFill>
                          <a:latin typeface="Times New Roman"/>
                          <a:cs typeface="Times New Roman"/>
                        </a:rPr>
                        <a:t>HEAD</a:t>
                      </a:r>
                      <a:endParaRPr sz="500">
                        <a:latin typeface="Times New Roman"/>
                        <a:cs typeface="Times New Roman"/>
                      </a:endParaRPr>
                    </a:p>
                  </a:txBody>
                  <a:tcPr marL="0" marR="0" marB="0" marT="177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70"/>
                        </a:spcBef>
                      </a:pPr>
                      <a:r>
                        <a:rPr dirty="0" sz="500">
                          <a:solidFill>
                            <a:srgbClr val="1D070B"/>
                          </a:solidFill>
                          <a:latin typeface="宋体"/>
                          <a:cs typeface="宋体"/>
                        </a:rPr>
                        <a:t>请求读取一个Web页面的首部</a:t>
                      </a:r>
                      <a:endParaRPr sz="500">
                        <a:latin typeface="宋体"/>
                        <a:cs typeface="宋体"/>
                      </a:endParaRPr>
                    </a:p>
                  </a:txBody>
                  <a:tcPr marL="0" marR="0" marB="0" marT="215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95072">
                <a:tc>
                  <a:txBody>
                    <a:bodyPr/>
                    <a:lstStyle/>
                    <a:p>
                      <a:pPr algn="ctr">
                        <a:lnSpc>
                          <a:spcPct val="100000"/>
                        </a:lnSpc>
                        <a:spcBef>
                          <a:spcPts val="445"/>
                        </a:spcBef>
                      </a:pPr>
                      <a:r>
                        <a:rPr dirty="0" sz="500">
                          <a:solidFill>
                            <a:srgbClr val="1D070B"/>
                          </a:solidFill>
                          <a:latin typeface="Times New Roman"/>
                          <a:cs typeface="Times New Roman"/>
                        </a:rPr>
                        <a:t>3</a:t>
                      </a:r>
                      <a:endParaRPr sz="500">
                        <a:latin typeface="Times New Roman"/>
                        <a:cs typeface="Times New Roman"/>
                      </a:endParaRPr>
                    </a:p>
                  </a:txBody>
                  <a:tcPr marL="0" marR="0" marB="0" marT="565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445"/>
                        </a:spcBef>
                      </a:pPr>
                      <a:r>
                        <a:rPr dirty="0" sz="500">
                          <a:solidFill>
                            <a:srgbClr val="1D070B"/>
                          </a:solidFill>
                          <a:latin typeface="Times New Roman"/>
                          <a:cs typeface="Times New Roman"/>
                        </a:rPr>
                        <a:t>POST</a:t>
                      </a:r>
                      <a:endParaRPr sz="500">
                        <a:latin typeface="Times New Roman"/>
                        <a:cs typeface="Times New Roman"/>
                      </a:endParaRPr>
                    </a:p>
                  </a:txBody>
                  <a:tcPr marL="0" marR="0" marB="0" marT="565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ts val="590"/>
                        </a:lnSpc>
                        <a:spcBef>
                          <a:spcPts val="175"/>
                        </a:spcBef>
                      </a:pPr>
                      <a:r>
                        <a:rPr dirty="0" sz="500">
                          <a:solidFill>
                            <a:srgbClr val="1D070B"/>
                          </a:solidFill>
                          <a:latin typeface="宋体"/>
                          <a:cs typeface="宋体"/>
                        </a:rPr>
                        <a:t>向指定资源提交数据进行处理请求（例如提交表单或者上传文件），数据被包含在请求体中。</a:t>
                      </a:r>
                      <a:endParaRPr sz="500">
                        <a:latin typeface="宋体"/>
                        <a:cs typeface="宋体"/>
                      </a:endParaRPr>
                    </a:p>
                    <a:p>
                      <a:pPr marL="43815">
                        <a:lnSpc>
                          <a:spcPts val="590"/>
                        </a:lnSpc>
                      </a:pPr>
                      <a:r>
                        <a:rPr dirty="0" sz="500">
                          <a:solidFill>
                            <a:srgbClr val="1D070B"/>
                          </a:solidFill>
                          <a:latin typeface="Times New Roman"/>
                          <a:cs typeface="Times New Roman"/>
                        </a:rPr>
                        <a:t>POST</a:t>
                      </a:r>
                      <a:r>
                        <a:rPr dirty="0" sz="500">
                          <a:solidFill>
                            <a:srgbClr val="1D070B"/>
                          </a:solidFill>
                          <a:latin typeface="宋体"/>
                          <a:cs typeface="宋体"/>
                        </a:rPr>
                        <a:t>请求可能会导致新的资源的建立和/或已有资源的修改</a:t>
                      </a:r>
                      <a:endParaRPr sz="500">
                        <a:latin typeface="宋体"/>
                        <a:cs typeface="宋体"/>
                      </a:endParaRPr>
                    </a:p>
                  </a:txBody>
                  <a:tcPr marL="0" marR="0" marB="0" marT="2222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17348">
                <a:tc>
                  <a:txBody>
                    <a:bodyPr/>
                    <a:lstStyle/>
                    <a:p>
                      <a:pPr algn="ctr">
                        <a:lnSpc>
                          <a:spcPct val="100000"/>
                        </a:lnSpc>
                        <a:spcBef>
                          <a:spcPts val="140"/>
                        </a:spcBef>
                      </a:pPr>
                      <a:r>
                        <a:rPr dirty="0" sz="500">
                          <a:solidFill>
                            <a:srgbClr val="1D070B"/>
                          </a:solidFill>
                          <a:latin typeface="Times New Roman"/>
                          <a:cs typeface="Times New Roman"/>
                        </a:rPr>
                        <a:t>4</a:t>
                      </a:r>
                      <a:endParaRPr sz="500">
                        <a:latin typeface="Times New Roman"/>
                        <a:cs typeface="Times New Roman"/>
                      </a:endParaRPr>
                    </a:p>
                  </a:txBody>
                  <a:tcPr marL="0" marR="0" marB="0" marT="177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40"/>
                        </a:spcBef>
                      </a:pPr>
                      <a:r>
                        <a:rPr dirty="0" sz="500">
                          <a:solidFill>
                            <a:srgbClr val="1D070B"/>
                          </a:solidFill>
                          <a:latin typeface="Times New Roman"/>
                          <a:cs typeface="Times New Roman"/>
                        </a:rPr>
                        <a:t>PUT</a:t>
                      </a:r>
                      <a:endParaRPr sz="500">
                        <a:latin typeface="Times New Roman"/>
                        <a:cs typeface="Times New Roman"/>
                      </a:endParaRPr>
                    </a:p>
                  </a:txBody>
                  <a:tcPr marL="0" marR="0" marB="0" marT="177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70"/>
                        </a:spcBef>
                      </a:pPr>
                      <a:r>
                        <a:rPr dirty="0" sz="500">
                          <a:solidFill>
                            <a:srgbClr val="1D070B"/>
                          </a:solidFill>
                          <a:latin typeface="宋体"/>
                          <a:cs typeface="宋体"/>
                        </a:rPr>
                        <a:t>请求存储一个Web页面</a:t>
                      </a:r>
                      <a:endParaRPr sz="500">
                        <a:latin typeface="宋体"/>
                        <a:cs typeface="宋体"/>
                      </a:endParaRPr>
                    </a:p>
                  </a:txBody>
                  <a:tcPr marL="0" marR="0" marB="0" marT="215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7066">
                <a:tc>
                  <a:txBody>
                    <a:bodyPr/>
                    <a:lstStyle/>
                    <a:p>
                      <a:pPr algn="ctr">
                        <a:lnSpc>
                          <a:spcPct val="100000"/>
                        </a:lnSpc>
                        <a:spcBef>
                          <a:spcPts val="260"/>
                        </a:spcBef>
                      </a:pPr>
                      <a:r>
                        <a:rPr dirty="0" sz="500">
                          <a:solidFill>
                            <a:srgbClr val="1D070B"/>
                          </a:solidFill>
                          <a:latin typeface="Times New Roman"/>
                          <a:cs typeface="Times New Roman"/>
                        </a:rPr>
                        <a:t>5</a:t>
                      </a:r>
                      <a:endParaRPr sz="500">
                        <a:latin typeface="Times New Roman"/>
                        <a:cs typeface="Times New Roman"/>
                      </a:endParaRPr>
                    </a:p>
                  </a:txBody>
                  <a:tcPr marL="0" marR="0" marB="0" marT="330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60"/>
                        </a:spcBef>
                      </a:pPr>
                      <a:r>
                        <a:rPr dirty="0" sz="500" spc="-5">
                          <a:solidFill>
                            <a:srgbClr val="1D070B"/>
                          </a:solidFill>
                          <a:latin typeface="Times New Roman"/>
                          <a:cs typeface="Times New Roman"/>
                        </a:rPr>
                        <a:t>DELETE</a:t>
                      </a:r>
                      <a:endParaRPr sz="500">
                        <a:latin typeface="Times New Roman"/>
                        <a:cs typeface="Times New Roman"/>
                      </a:endParaRPr>
                    </a:p>
                  </a:txBody>
                  <a:tcPr marL="0" marR="0" marB="0" marT="330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65"/>
                        </a:spcBef>
                      </a:pPr>
                      <a:r>
                        <a:rPr dirty="0" sz="500">
                          <a:solidFill>
                            <a:srgbClr val="1D070B"/>
                          </a:solidFill>
                          <a:latin typeface="宋体"/>
                          <a:cs typeface="宋体"/>
                        </a:rPr>
                        <a:t>删除</a:t>
                      </a:r>
                      <a:r>
                        <a:rPr dirty="0" sz="500">
                          <a:solidFill>
                            <a:srgbClr val="1D070B"/>
                          </a:solidFill>
                          <a:latin typeface="Times New Roman"/>
                          <a:cs typeface="Times New Roman"/>
                        </a:rPr>
                        <a:t>W</a:t>
                      </a:r>
                      <a:r>
                        <a:rPr dirty="0" sz="500">
                          <a:solidFill>
                            <a:srgbClr val="1D070B"/>
                          </a:solidFill>
                          <a:latin typeface="宋体"/>
                          <a:cs typeface="宋体"/>
                        </a:rPr>
                        <a:t>eb页面</a:t>
                      </a:r>
                      <a:endParaRPr sz="500">
                        <a:latin typeface="宋体"/>
                        <a:cs typeface="宋体"/>
                      </a:endParaRPr>
                    </a:p>
                  </a:txBody>
                  <a:tcPr marL="0" marR="0" marB="0" marT="3365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8589">
                <a:tc>
                  <a:txBody>
                    <a:bodyPr/>
                    <a:lstStyle/>
                    <a:p>
                      <a:pPr algn="ctr">
                        <a:lnSpc>
                          <a:spcPct val="100000"/>
                        </a:lnSpc>
                        <a:spcBef>
                          <a:spcPts val="265"/>
                        </a:spcBef>
                      </a:pPr>
                      <a:r>
                        <a:rPr dirty="0" sz="500">
                          <a:solidFill>
                            <a:srgbClr val="1D070B"/>
                          </a:solidFill>
                          <a:latin typeface="Times New Roman"/>
                          <a:cs typeface="Times New Roman"/>
                        </a:rPr>
                        <a:t>6</a:t>
                      </a:r>
                      <a:endParaRPr sz="500">
                        <a:latin typeface="Times New Roman"/>
                        <a:cs typeface="Times New Roman"/>
                      </a:endParaRPr>
                    </a:p>
                  </a:txBody>
                  <a:tcPr marL="0" marR="0" marB="0" marT="3365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65"/>
                        </a:spcBef>
                      </a:pPr>
                      <a:r>
                        <a:rPr dirty="0" sz="500">
                          <a:solidFill>
                            <a:srgbClr val="1D070B"/>
                          </a:solidFill>
                          <a:latin typeface="Times New Roman"/>
                          <a:cs typeface="Times New Roman"/>
                        </a:rPr>
                        <a:t>CONNECT</a:t>
                      </a:r>
                      <a:endParaRPr sz="500">
                        <a:latin typeface="Times New Roman"/>
                        <a:cs typeface="Times New Roman"/>
                      </a:endParaRPr>
                    </a:p>
                  </a:txBody>
                  <a:tcPr marL="0" marR="0" marB="0" marT="3365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70"/>
                        </a:spcBef>
                      </a:pPr>
                      <a:r>
                        <a:rPr dirty="0" sz="500">
                          <a:solidFill>
                            <a:srgbClr val="1D070B"/>
                          </a:solidFill>
                          <a:latin typeface="Times New Roman"/>
                          <a:cs typeface="Times New Roman"/>
                        </a:rPr>
                        <a:t>HTTP1</a:t>
                      </a:r>
                      <a:r>
                        <a:rPr dirty="0" sz="500">
                          <a:solidFill>
                            <a:srgbClr val="1D070B"/>
                          </a:solidFill>
                          <a:latin typeface="宋体"/>
                          <a:cs typeface="宋体"/>
                        </a:rPr>
                        <a:t>.</a:t>
                      </a:r>
                      <a:r>
                        <a:rPr dirty="0" sz="500">
                          <a:solidFill>
                            <a:srgbClr val="1D070B"/>
                          </a:solidFill>
                          <a:latin typeface="Times New Roman"/>
                          <a:cs typeface="Times New Roman"/>
                        </a:rPr>
                        <a:t>1</a:t>
                      </a:r>
                      <a:r>
                        <a:rPr dirty="0" sz="500">
                          <a:solidFill>
                            <a:srgbClr val="1D070B"/>
                          </a:solidFill>
                          <a:latin typeface="宋体"/>
                          <a:cs typeface="宋体"/>
                        </a:rPr>
                        <a:t>协议中预留给能够将连接改为管道方式的代理服务器</a:t>
                      </a:r>
                      <a:endParaRPr sz="500">
                        <a:latin typeface="宋体"/>
                        <a:cs typeface="宋体"/>
                      </a:endParaRPr>
                    </a:p>
                  </a:txBody>
                  <a:tcPr marL="0" marR="0" marB="0" marT="342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7827">
                <a:tc>
                  <a:txBody>
                    <a:bodyPr/>
                    <a:lstStyle/>
                    <a:p>
                      <a:pPr algn="ctr">
                        <a:lnSpc>
                          <a:spcPct val="100000"/>
                        </a:lnSpc>
                        <a:spcBef>
                          <a:spcPts val="260"/>
                        </a:spcBef>
                      </a:pPr>
                      <a:r>
                        <a:rPr dirty="0" sz="500">
                          <a:solidFill>
                            <a:srgbClr val="1D070B"/>
                          </a:solidFill>
                          <a:latin typeface="Times New Roman"/>
                          <a:cs typeface="Times New Roman"/>
                        </a:rPr>
                        <a:t>7</a:t>
                      </a:r>
                      <a:endParaRPr sz="500">
                        <a:latin typeface="Times New Roman"/>
                        <a:cs typeface="Times New Roman"/>
                      </a:endParaRPr>
                    </a:p>
                  </a:txBody>
                  <a:tcPr marL="0" marR="0" marB="0" marT="330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60"/>
                        </a:spcBef>
                      </a:pPr>
                      <a:r>
                        <a:rPr dirty="0" sz="500">
                          <a:solidFill>
                            <a:srgbClr val="1D070B"/>
                          </a:solidFill>
                          <a:latin typeface="Times New Roman"/>
                          <a:cs typeface="Times New Roman"/>
                        </a:rPr>
                        <a:t>OPTIONS</a:t>
                      </a:r>
                      <a:endParaRPr sz="500">
                        <a:latin typeface="Times New Roman"/>
                        <a:cs typeface="Times New Roman"/>
                      </a:endParaRPr>
                    </a:p>
                  </a:txBody>
                  <a:tcPr marL="0" marR="0" marB="0" marT="330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90"/>
                        </a:spcBef>
                      </a:pPr>
                      <a:r>
                        <a:rPr dirty="0" sz="500">
                          <a:solidFill>
                            <a:srgbClr val="1D070B"/>
                          </a:solidFill>
                          <a:latin typeface="宋体"/>
                          <a:cs typeface="宋体"/>
                        </a:rPr>
                        <a:t>允许客户端查看服务器的性能</a:t>
                      </a:r>
                      <a:endParaRPr sz="500">
                        <a:latin typeface="宋体"/>
                        <a:cs typeface="宋体"/>
                      </a:endParaRPr>
                    </a:p>
                  </a:txBody>
                  <a:tcPr marL="0" marR="0" marB="0" marT="368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1731">
                <a:tc>
                  <a:txBody>
                    <a:bodyPr/>
                    <a:lstStyle/>
                    <a:p>
                      <a:pPr algn="ctr">
                        <a:lnSpc>
                          <a:spcPct val="100000"/>
                        </a:lnSpc>
                        <a:spcBef>
                          <a:spcPts val="235"/>
                        </a:spcBef>
                      </a:pPr>
                      <a:r>
                        <a:rPr dirty="0" sz="500">
                          <a:solidFill>
                            <a:srgbClr val="1D070B"/>
                          </a:solidFill>
                          <a:latin typeface="Times New Roman"/>
                          <a:cs typeface="Times New Roman"/>
                        </a:rPr>
                        <a:t>8</a:t>
                      </a:r>
                      <a:endParaRPr sz="500">
                        <a:latin typeface="Times New Roman"/>
                        <a:cs typeface="Times New Roman"/>
                      </a:endParaRPr>
                    </a:p>
                  </a:txBody>
                  <a:tcPr marL="0" marR="0" marB="0" marT="2984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35"/>
                        </a:spcBef>
                      </a:pPr>
                      <a:r>
                        <a:rPr dirty="0" sz="500">
                          <a:solidFill>
                            <a:srgbClr val="1D070B"/>
                          </a:solidFill>
                          <a:latin typeface="Times New Roman"/>
                          <a:cs typeface="Times New Roman"/>
                        </a:rPr>
                        <a:t>TRACE</a:t>
                      </a:r>
                      <a:endParaRPr sz="500">
                        <a:latin typeface="Times New Roman"/>
                        <a:cs typeface="Times New Roman"/>
                      </a:endParaRPr>
                    </a:p>
                  </a:txBody>
                  <a:tcPr marL="0" marR="0" marB="0" marT="2984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65"/>
                        </a:spcBef>
                      </a:pPr>
                      <a:r>
                        <a:rPr dirty="0" sz="500">
                          <a:solidFill>
                            <a:srgbClr val="1D070B"/>
                          </a:solidFill>
                          <a:latin typeface="宋体"/>
                          <a:cs typeface="宋体"/>
                        </a:rPr>
                        <a:t>回显服务器收到的请求，主要用于测试或诊断</a:t>
                      </a:r>
                      <a:endParaRPr sz="500">
                        <a:latin typeface="宋体"/>
                        <a:cs typeface="宋体"/>
                      </a:endParaRPr>
                    </a:p>
                  </a:txBody>
                  <a:tcPr marL="0" marR="0" marB="0" marT="3365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bl>
          </a:graphicData>
        </a:graphic>
      </p:graphicFrame>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73417"/>
            <a:ext cx="121348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请求报文中的</a:t>
            </a:r>
            <a:r>
              <a:rPr dirty="0" sz="700">
                <a:solidFill>
                  <a:srgbClr val="191B0E"/>
                </a:solidFill>
                <a:latin typeface="Franklin Gothic Book"/>
                <a:cs typeface="Franklin Gothic Book"/>
              </a:rPr>
              <a:t>R</a:t>
            </a:r>
            <a:r>
              <a:rPr dirty="0" sz="700" spc="5">
                <a:solidFill>
                  <a:srgbClr val="191B0E"/>
                </a:solidFill>
                <a:latin typeface="Franklin Gothic Book"/>
                <a:cs typeface="Franklin Gothic Book"/>
              </a:rPr>
              <a:t>e</a:t>
            </a:r>
            <a:r>
              <a:rPr dirty="0" sz="700">
                <a:solidFill>
                  <a:srgbClr val="191B0E"/>
                </a:solidFill>
                <a:latin typeface="Franklin Gothic Book"/>
                <a:cs typeface="Franklin Gothic Book"/>
              </a:rPr>
              <a:t>q</a:t>
            </a:r>
            <a:r>
              <a:rPr dirty="0" sz="700" spc="10">
                <a:solidFill>
                  <a:srgbClr val="191B0E"/>
                </a:solidFill>
                <a:latin typeface="Franklin Gothic Book"/>
                <a:cs typeface="Franklin Gothic Book"/>
              </a:rPr>
              <a:t>u</a:t>
            </a:r>
            <a:r>
              <a:rPr dirty="0" sz="700" spc="5">
                <a:solidFill>
                  <a:srgbClr val="191B0E"/>
                </a:solidFill>
                <a:latin typeface="Franklin Gothic Book"/>
                <a:cs typeface="Franklin Gothic Book"/>
              </a:rPr>
              <a:t>e</a:t>
            </a:r>
            <a:r>
              <a:rPr dirty="0" sz="700" spc="5">
                <a:solidFill>
                  <a:srgbClr val="191B0E"/>
                </a:solidFill>
                <a:latin typeface="Franklin Gothic Book"/>
                <a:cs typeface="Franklin Gothic Book"/>
              </a:rPr>
              <a:t>st</a:t>
            </a:r>
            <a:r>
              <a:rPr dirty="0" sz="700" spc="20">
                <a:solidFill>
                  <a:srgbClr val="191B0E"/>
                </a:solidFill>
                <a:latin typeface="华文楷体"/>
                <a:cs typeface="华文楷体"/>
              </a:rPr>
              <a:t>属性</a:t>
            </a:r>
            <a:endParaRPr sz="700">
              <a:latin typeface="华文楷体"/>
              <a:cs typeface="华文楷体"/>
            </a:endParaRPr>
          </a:p>
        </p:txBody>
      </p:sp>
      <p:sp>
        <p:nvSpPr>
          <p:cNvPr id="8" name="object 8"/>
          <p:cNvSpPr/>
          <p:nvPr/>
        </p:nvSpPr>
        <p:spPr>
          <a:xfrm>
            <a:off x="741819" y="1533144"/>
            <a:ext cx="3813810" cy="112395"/>
          </a:xfrm>
          <a:custGeom>
            <a:avLst/>
            <a:gdLst/>
            <a:ahLst/>
            <a:cxnLst/>
            <a:rect l="l" t="t" r="r" b="b"/>
            <a:pathLst>
              <a:path w="3813810" h="112394">
                <a:moveTo>
                  <a:pt x="0" y="0"/>
                </a:moveTo>
                <a:lnTo>
                  <a:pt x="0" y="112013"/>
                </a:lnTo>
                <a:lnTo>
                  <a:pt x="3813810" y="112013"/>
                </a:lnTo>
                <a:lnTo>
                  <a:pt x="3813810" y="0"/>
                </a:lnTo>
                <a:lnTo>
                  <a:pt x="0" y="0"/>
                </a:lnTo>
                <a:close/>
              </a:path>
            </a:pathLst>
          </a:custGeom>
          <a:solidFill>
            <a:srgbClr val="E7E6E6"/>
          </a:solidFill>
        </p:spPr>
        <p:txBody>
          <a:bodyPr wrap="square" lIns="0" tIns="0" rIns="0" bIns="0" rtlCol="0"/>
          <a:lstStyle/>
          <a:p/>
        </p:txBody>
      </p:sp>
      <p:sp>
        <p:nvSpPr>
          <p:cNvPr id="9" name="object 9"/>
          <p:cNvSpPr/>
          <p:nvPr/>
        </p:nvSpPr>
        <p:spPr>
          <a:xfrm>
            <a:off x="741819" y="1645157"/>
            <a:ext cx="3813810" cy="1657349"/>
          </a:xfrm>
          <a:prstGeom prst="rect">
            <a:avLst/>
          </a:prstGeom>
          <a:blipFill>
            <a:blip r:embed="rId3" cstate="print"/>
            <a:stretch>
              <a:fillRect/>
            </a:stretch>
          </a:blipFill>
        </p:spPr>
        <p:txBody>
          <a:bodyPr wrap="square" lIns="0" tIns="0" rIns="0" bIns="0" rtlCol="0"/>
          <a:lstStyle/>
          <a:p/>
        </p:txBody>
      </p:sp>
      <p:graphicFrame>
        <p:nvGraphicFramePr>
          <p:cNvPr id="10" name="object 10"/>
          <p:cNvGraphicFramePr>
            <a:graphicFrameLocks noGrp="1"/>
          </p:cNvGraphicFramePr>
          <p:nvPr/>
        </p:nvGraphicFramePr>
        <p:xfrm>
          <a:off x="739521" y="1530858"/>
          <a:ext cx="3820795" cy="1774189"/>
        </p:xfrm>
        <a:graphic>
          <a:graphicData uri="http://schemas.openxmlformats.org/drawingml/2006/table">
            <a:tbl>
              <a:tblPr firstRow="1" bandRow="1">
                <a:tableStyleId>{2D5ABB26-0587-4C30-8999-92F81FD0307C}</a:tableStyleId>
              </a:tblPr>
              <a:tblGrid>
                <a:gridCol w="296545"/>
                <a:gridCol w="661035"/>
                <a:gridCol w="2856865"/>
              </a:tblGrid>
              <a:tr h="112013">
                <a:tc>
                  <a:txBody>
                    <a:bodyPr/>
                    <a:lstStyle/>
                    <a:p>
                      <a:pPr algn="ctr">
                        <a:lnSpc>
                          <a:spcPct val="100000"/>
                        </a:lnSpc>
                        <a:spcBef>
                          <a:spcPts val="185"/>
                        </a:spcBef>
                      </a:pPr>
                      <a:r>
                        <a:rPr dirty="0" sz="450" spc="15">
                          <a:solidFill>
                            <a:srgbClr val="1D070B"/>
                          </a:solidFill>
                          <a:latin typeface="宋体"/>
                          <a:cs typeface="宋体"/>
                        </a:rPr>
                        <a:t>序号</a:t>
                      </a:r>
                      <a:endParaRPr sz="450">
                        <a:latin typeface="宋体"/>
                        <a:cs typeface="宋体"/>
                      </a:endParaRPr>
                    </a:p>
                  </a:txBody>
                  <a:tcPr marL="0" marR="0" marB="0" marT="2349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marL="635">
                        <a:lnSpc>
                          <a:spcPct val="100000"/>
                        </a:lnSpc>
                        <a:spcBef>
                          <a:spcPts val="185"/>
                        </a:spcBef>
                      </a:pPr>
                      <a:r>
                        <a:rPr dirty="0" sz="450" spc="15">
                          <a:solidFill>
                            <a:srgbClr val="1D070B"/>
                          </a:solidFill>
                          <a:latin typeface="宋体"/>
                          <a:cs typeface="宋体"/>
                        </a:rPr>
                        <a:t>请求头</a:t>
                      </a:r>
                      <a:endParaRPr sz="450">
                        <a:latin typeface="宋体"/>
                        <a:cs typeface="宋体"/>
                      </a:endParaRPr>
                    </a:p>
                  </a:txBody>
                  <a:tcPr marL="0" marR="0" marB="0" marT="2349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marL="1905">
                        <a:lnSpc>
                          <a:spcPct val="100000"/>
                        </a:lnSpc>
                        <a:spcBef>
                          <a:spcPts val="185"/>
                        </a:spcBef>
                      </a:pPr>
                      <a:r>
                        <a:rPr dirty="0" sz="450" spc="15">
                          <a:solidFill>
                            <a:srgbClr val="1D070B"/>
                          </a:solidFill>
                          <a:latin typeface="宋体"/>
                          <a:cs typeface="宋体"/>
                        </a:rPr>
                        <a:t>描  </a:t>
                      </a:r>
                      <a:r>
                        <a:rPr dirty="0" sz="450" spc="220">
                          <a:solidFill>
                            <a:srgbClr val="1D070B"/>
                          </a:solidFill>
                          <a:latin typeface="宋体"/>
                          <a:cs typeface="宋体"/>
                        </a:rPr>
                        <a:t> </a:t>
                      </a:r>
                      <a:r>
                        <a:rPr dirty="0" sz="450" spc="15">
                          <a:solidFill>
                            <a:srgbClr val="1D070B"/>
                          </a:solidFill>
                          <a:latin typeface="宋体"/>
                          <a:cs typeface="宋体"/>
                        </a:rPr>
                        <a:t>述</a:t>
                      </a:r>
                      <a:endParaRPr sz="450">
                        <a:latin typeface="宋体"/>
                        <a:cs typeface="宋体"/>
                      </a:endParaRPr>
                    </a:p>
                  </a:txBody>
                  <a:tcPr marL="0" marR="0" marB="0" marT="2349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r>
              <a:tr h="112014">
                <a:tc>
                  <a:txBody>
                    <a:bodyPr/>
                    <a:lstStyle/>
                    <a:p>
                      <a:pPr algn="ctr">
                        <a:lnSpc>
                          <a:spcPct val="100000"/>
                        </a:lnSpc>
                        <a:spcBef>
                          <a:spcPts val="160"/>
                        </a:spcBef>
                      </a:pPr>
                      <a:r>
                        <a:rPr dirty="0" sz="450">
                          <a:solidFill>
                            <a:srgbClr val="1D070B"/>
                          </a:solidFill>
                          <a:latin typeface="Times New Roman"/>
                          <a:cs typeface="Times New Roman"/>
                        </a:rPr>
                        <a:t>1</a:t>
                      </a:r>
                      <a:endParaRPr sz="450">
                        <a:latin typeface="Times New Roman"/>
                        <a:cs typeface="Times New Roman"/>
                      </a:endParaRPr>
                    </a:p>
                  </a:txBody>
                  <a:tcPr marL="0" marR="0" marB="0" marT="203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90"/>
                        </a:spcBef>
                      </a:pPr>
                      <a:r>
                        <a:rPr dirty="0" sz="450" spc="5">
                          <a:solidFill>
                            <a:srgbClr val="1D070B"/>
                          </a:solidFill>
                          <a:latin typeface="宋体"/>
                          <a:cs typeface="宋体"/>
                        </a:rPr>
                        <a:t>Host</a:t>
                      </a:r>
                      <a:endParaRPr sz="450">
                        <a:latin typeface="宋体"/>
                        <a:cs typeface="宋体"/>
                      </a:endParaRPr>
                    </a:p>
                  </a:txBody>
                  <a:tcPr marL="0" marR="0" marB="0" marT="241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a:lnSpc>
                          <a:spcPct val="100000"/>
                        </a:lnSpc>
                        <a:spcBef>
                          <a:spcPts val="190"/>
                        </a:spcBef>
                      </a:pPr>
                      <a:r>
                        <a:rPr dirty="0" sz="450" spc="15">
                          <a:solidFill>
                            <a:srgbClr val="1D070B"/>
                          </a:solidFill>
                          <a:latin typeface="宋体"/>
                          <a:cs typeface="宋体"/>
                        </a:rPr>
                        <a:t>对应网址</a:t>
                      </a:r>
                      <a:r>
                        <a:rPr dirty="0" sz="450" spc="5">
                          <a:solidFill>
                            <a:srgbClr val="1D070B"/>
                          </a:solidFill>
                          <a:latin typeface="宋体"/>
                          <a:cs typeface="宋体"/>
                        </a:rPr>
                        <a:t>URL</a:t>
                      </a:r>
                      <a:r>
                        <a:rPr dirty="0" sz="450" spc="15">
                          <a:solidFill>
                            <a:srgbClr val="1D070B"/>
                          </a:solidFill>
                          <a:latin typeface="宋体"/>
                          <a:cs typeface="宋体"/>
                        </a:rPr>
                        <a:t>中的</a:t>
                      </a:r>
                      <a:r>
                        <a:rPr dirty="0" sz="450" spc="5">
                          <a:solidFill>
                            <a:srgbClr val="1D070B"/>
                          </a:solidFill>
                          <a:latin typeface="宋体"/>
                          <a:cs typeface="宋体"/>
                        </a:rPr>
                        <a:t>Web</a:t>
                      </a:r>
                      <a:r>
                        <a:rPr dirty="0" sz="450" spc="15">
                          <a:solidFill>
                            <a:srgbClr val="1D070B"/>
                          </a:solidFill>
                          <a:latin typeface="宋体"/>
                          <a:cs typeface="宋体"/>
                        </a:rPr>
                        <a:t>名称和端口号，用于指定被请求资源的</a:t>
                      </a:r>
                      <a:r>
                        <a:rPr dirty="0" sz="450" spc="5">
                          <a:solidFill>
                            <a:srgbClr val="1D070B"/>
                          </a:solidFill>
                          <a:latin typeface="宋体"/>
                          <a:cs typeface="宋体"/>
                        </a:rPr>
                        <a:t>Internet</a:t>
                      </a:r>
                      <a:r>
                        <a:rPr dirty="0" sz="450" spc="15">
                          <a:solidFill>
                            <a:srgbClr val="1D070B"/>
                          </a:solidFill>
                          <a:latin typeface="宋体"/>
                          <a:cs typeface="宋体"/>
                        </a:rPr>
                        <a:t>主机和端口号，通常属于</a:t>
                      </a:r>
                      <a:r>
                        <a:rPr dirty="0" sz="450" spc="5">
                          <a:solidFill>
                            <a:srgbClr val="1D070B"/>
                          </a:solidFill>
                          <a:latin typeface="宋体"/>
                          <a:cs typeface="宋体"/>
                        </a:rPr>
                        <a:t>URL</a:t>
                      </a:r>
                      <a:r>
                        <a:rPr dirty="0" sz="450" spc="15">
                          <a:solidFill>
                            <a:srgbClr val="1D070B"/>
                          </a:solidFill>
                          <a:latin typeface="宋体"/>
                          <a:cs typeface="宋体"/>
                        </a:rPr>
                        <a:t>的一部分</a:t>
                      </a:r>
                      <a:endParaRPr sz="450">
                        <a:latin typeface="宋体"/>
                        <a:cs typeface="宋体"/>
                      </a:endParaRPr>
                    </a:p>
                  </a:txBody>
                  <a:tcPr marL="0" marR="0" marB="0" marT="241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12776">
                <a:tc>
                  <a:txBody>
                    <a:bodyPr/>
                    <a:lstStyle/>
                    <a:p>
                      <a:pPr algn="ctr">
                        <a:lnSpc>
                          <a:spcPct val="100000"/>
                        </a:lnSpc>
                        <a:spcBef>
                          <a:spcPts val="160"/>
                        </a:spcBef>
                      </a:pPr>
                      <a:r>
                        <a:rPr dirty="0" sz="450">
                          <a:solidFill>
                            <a:srgbClr val="1D070B"/>
                          </a:solidFill>
                          <a:latin typeface="Times New Roman"/>
                          <a:cs typeface="Times New Roman"/>
                        </a:rPr>
                        <a:t>2</a:t>
                      </a:r>
                      <a:endParaRPr sz="450">
                        <a:latin typeface="Times New Roman"/>
                        <a:cs typeface="Times New Roman"/>
                      </a:endParaRPr>
                    </a:p>
                  </a:txBody>
                  <a:tcPr marL="0" marR="0" marB="0" marT="203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90"/>
                        </a:spcBef>
                      </a:pPr>
                      <a:r>
                        <a:rPr dirty="0" sz="450" spc="5">
                          <a:solidFill>
                            <a:srgbClr val="1D070B"/>
                          </a:solidFill>
                          <a:latin typeface="宋体"/>
                          <a:cs typeface="宋体"/>
                        </a:rPr>
                        <a:t>User-Agent</a:t>
                      </a:r>
                      <a:endParaRPr sz="450">
                        <a:latin typeface="宋体"/>
                        <a:cs typeface="宋体"/>
                      </a:endParaRPr>
                    </a:p>
                  </a:txBody>
                  <a:tcPr marL="0" marR="0" marB="0" marT="241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a:lnSpc>
                          <a:spcPct val="100000"/>
                        </a:lnSpc>
                        <a:spcBef>
                          <a:spcPts val="190"/>
                        </a:spcBef>
                      </a:pPr>
                      <a:r>
                        <a:rPr dirty="0" sz="450" spc="15">
                          <a:solidFill>
                            <a:srgbClr val="1D070B"/>
                          </a:solidFill>
                          <a:latin typeface="宋体"/>
                          <a:cs typeface="宋体"/>
                        </a:rPr>
                        <a:t>告诉服务器客户端使用的操作系统和浏览器的名称、版本</a:t>
                      </a:r>
                      <a:endParaRPr sz="450">
                        <a:latin typeface="宋体"/>
                        <a:cs typeface="宋体"/>
                      </a:endParaRPr>
                    </a:p>
                  </a:txBody>
                  <a:tcPr marL="0" marR="0" marB="0" marT="241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54508">
                <a:tc>
                  <a:txBody>
                    <a:bodyPr/>
                    <a:lstStyle/>
                    <a:p>
                      <a:pPr>
                        <a:lnSpc>
                          <a:spcPct val="100000"/>
                        </a:lnSpc>
                        <a:spcBef>
                          <a:spcPts val="30"/>
                        </a:spcBef>
                      </a:pPr>
                      <a:endParaRPr sz="600">
                        <a:latin typeface="Times New Roman"/>
                        <a:cs typeface="Times New Roman"/>
                      </a:endParaRPr>
                    </a:p>
                    <a:p>
                      <a:pPr algn="ctr">
                        <a:lnSpc>
                          <a:spcPct val="100000"/>
                        </a:lnSpc>
                      </a:pPr>
                      <a:r>
                        <a:rPr dirty="0" sz="450">
                          <a:solidFill>
                            <a:srgbClr val="1D070B"/>
                          </a:solidFill>
                          <a:latin typeface="Times New Roman"/>
                          <a:cs typeface="Times New Roman"/>
                        </a:rPr>
                        <a:t>3</a:t>
                      </a:r>
                      <a:endParaRPr sz="450">
                        <a:latin typeface="Times New Roman"/>
                        <a:cs typeface="Times New Roman"/>
                      </a:endParaRPr>
                    </a:p>
                  </a:txBody>
                  <a:tcPr marL="0" marR="0" marB="0" marT="381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35"/>
                        </a:spcBef>
                      </a:pPr>
                      <a:endParaRPr sz="600">
                        <a:latin typeface="Times New Roman"/>
                        <a:cs typeface="Times New Roman"/>
                      </a:endParaRPr>
                    </a:p>
                    <a:p>
                      <a:pPr marL="43815">
                        <a:lnSpc>
                          <a:spcPct val="100000"/>
                        </a:lnSpc>
                      </a:pPr>
                      <a:r>
                        <a:rPr dirty="0" sz="450" spc="5">
                          <a:solidFill>
                            <a:srgbClr val="1D070B"/>
                          </a:solidFill>
                          <a:latin typeface="宋体"/>
                          <a:cs typeface="宋体"/>
                        </a:rPr>
                        <a:t>Accep</a:t>
                      </a:r>
                      <a:r>
                        <a:rPr dirty="0" sz="450" spc="5">
                          <a:solidFill>
                            <a:srgbClr val="1D070B"/>
                          </a:solidFill>
                          <a:latin typeface="Times New Roman"/>
                          <a:cs typeface="Times New Roman"/>
                        </a:rPr>
                        <a:t>t</a:t>
                      </a:r>
                      <a:endParaRPr sz="450">
                        <a:latin typeface="Times New Roman"/>
                        <a:cs typeface="Times New Roman"/>
                      </a:endParaRPr>
                    </a:p>
                  </a:txBody>
                  <a:tcPr marL="0" marR="0" marB="0" marT="444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gn="just" marL="44450" marR="40005">
                        <a:lnSpc>
                          <a:spcPct val="101699"/>
                        </a:lnSpc>
                        <a:spcBef>
                          <a:spcPts val="175"/>
                        </a:spcBef>
                      </a:pPr>
                      <a:r>
                        <a:rPr dirty="0" sz="450" spc="15">
                          <a:solidFill>
                            <a:srgbClr val="1D070B"/>
                          </a:solidFill>
                          <a:latin typeface="宋体"/>
                          <a:cs typeface="宋体"/>
                        </a:rPr>
                        <a:t>指浏览器或其他客户端可以接受的文件类型，服务器可以根据它判断并返回适当的文件格式</a:t>
                      </a:r>
                      <a:r>
                        <a:rPr dirty="0" sz="450" spc="5">
                          <a:solidFill>
                            <a:srgbClr val="1D070B"/>
                          </a:solidFill>
                          <a:latin typeface="宋体"/>
                          <a:cs typeface="宋体"/>
                        </a:rPr>
                        <a:t>Accept:</a:t>
                      </a:r>
                      <a:r>
                        <a:rPr dirty="0" sz="450" spc="55">
                          <a:solidFill>
                            <a:srgbClr val="1D070B"/>
                          </a:solidFill>
                          <a:latin typeface="宋体"/>
                          <a:cs typeface="宋体"/>
                        </a:rPr>
                        <a:t> </a:t>
                      </a:r>
                      <a:r>
                        <a:rPr dirty="0" sz="450" spc="10">
                          <a:solidFill>
                            <a:srgbClr val="1D070B"/>
                          </a:solidFill>
                          <a:latin typeface="宋体"/>
                          <a:cs typeface="宋体"/>
                        </a:rPr>
                        <a:t>*/*：  </a:t>
                      </a:r>
                      <a:r>
                        <a:rPr dirty="0" sz="450" spc="15">
                          <a:solidFill>
                            <a:srgbClr val="1D070B"/>
                          </a:solidFill>
                          <a:latin typeface="宋体"/>
                          <a:cs typeface="宋体"/>
                        </a:rPr>
                        <a:t>表示什么都可以接收</a:t>
                      </a:r>
                      <a:r>
                        <a:rPr dirty="0" sz="450" spc="10">
                          <a:solidFill>
                            <a:srgbClr val="1D070B"/>
                          </a:solidFill>
                          <a:latin typeface="宋体"/>
                          <a:cs typeface="宋体"/>
                        </a:rPr>
                        <a:t>Accept：image/gif：</a:t>
                      </a:r>
                      <a:r>
                        <a:rPr dirty="0" sz="450" spc="15">
                          <a:solidFill>
                            <a:srgbClr val="1D070B"/>
                          </a:solidFill>
                          <a:latin typeface="宋体"/>
                          <a:cs typeface="宋体"/>
                        </a:rPr>
                        <a:t>表明客户端希望接受</a:t>
                      </a:r>
                      <a:r>
                        <a:rPr dirty="0" sz="450" spc="5">
                          <a:solidFill>
                            <a:srgbClr val="1D070B"/>
                          </a:solidFill>
                          <a:latin typeface="宋体"/>
                          <a:cs typeface="宋体"/>
                        </a:rPr>
                        <a:t>GIF</a:t>
                      </a:r>
                      <a:r>
                        <a:rPr dirty="0" sz="450" spc="15">
                          <a:solidFill>
                            <a:srgbClr val="1D070B"/>
                          </a:solidFill>
                          <a:latin typeface="宋体"/>
                          <a:cs typeface="宋体"/>
                        </a:rPr>
                        <a:t>图像格式的资源</a:t>
                      </a:r>
                      <a:r>
                        <a:rPr dirty="0" sz="450" spc="10">
                          <a:solidFill>
                            <a:srgbClr val="1D070B"/>
                          </a:solidFill>
                          <a:latin typeface="宋体"/>
                          <a:cs typeface="宋体"/>
                        </a:rPr>
                        <a:t>Accept：text/html：</a:t>
                      </a:r>
                      <a:r>
                        <a:rPr dirty="0" sz="450" spc="15">
                          <a:solidFill>
                            <a:srgbClr val="1D070B"/>
                          </a:solidFill>
                          <a:latin typeface="宋体"/>
                          <a:cs typeface="宋体"/>
                        </a:rPr>
                        <a:t>表 </a:t>
                      </a:r>
                      <a:r>
                        <a:rPr dirty="0" sz="450" spc="15">
                          <a:solidFill>
                            <a:srgbClr val="1D070B"/>
                          </a:solidFill>
                          <a:latin typeface="宋体"/>
                          <a:cs typeface="宋体"/>
                        </a:rPr>
                        <a:t>明客户端希望接受</a:t>
                      </a:r>
                      <a:r>
                        <a:rPr dirty="0" sz="450" spc="5">
                          <a:solidFill>
                            <a:srgbClr val="1D070B"/>
                          </a:solidFill>
                          <a:latin typeface="Times New Roman"/>
                          <a:cs typeface="Times New Roman"/>
                        </a:rPr>
                        <a:t>HTML</a:t>
                      </a:r>
                      <a:r>
                        <a:rPr dirty="0" sz="450" spc="15">
                          <a:solidFill>
                            <a:srgbClr val="1D070B"/>
                          </a:solidFill>
                          <a:latin typeface="宋体"/>
                          <a:cs typeface="宋体"/>
                        </a:rPr>
                        <a:t>文本</a:t>
                      </a:r>
                      <a:endParaRPr sz="450">
                        <a:latin typeface="宋体"/>
                        <a:cs typeface="宋体"/>
                      </a:endParaRPr>
                    </a:p>
                  </a:txBody>
                  <a:tcPr marL="0" marR="0" marB="0" marT="2222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12776">
                <a:tc>
                  <a:txBody>
                    <a:bodyPr/>
                    <a:lstStyle/>
                    <a:p>
                      <a:pPr algn="ctr">
                        <a:lnSpc>
                          <a:spcPct val="100000"/>
                        </a:lnSpc>
                        <a:spcBef>
                          <a:spcPts val="160"/>
                        </a:spcBef>
                      </a:pPr>
                      <a:r>
                        <a:rPr dirty="0" sz="450">
                          <a:solidFill>
                            <a:srgbClr val="1D070B"/>
                          </a:solidFill>
                          <a:latin typeface="Times New Roman"/>
                          <a:cs typeface="Times New Roman"/>
                        </a:rPr>
                        <a:t>4</a:t>
                      </a:r>
                      <a:endParaRPr sz="450">
                        <a:latin typeface="Times New Roman"/>
                        <a:cs typeface="Times New Roman"/>
                      </a:endParaRPr>
                    </a:p>
                  </a:txBody>
                  <a:tcPr marL="0" marR="0" marB="0" marT="203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190"/>
                        </a:spcBef>
                      </a:pPr>
                      <a:r>
                        <a:rPr dirty="0" sz="450" spc="5">
                          <a:solidFill>
                            <a:srgbClr val="1D070B"/>
                          </a:solidFill>
                          <a:latin typeface="宋体"/>
                          <a:cs typeface="宋体"/>
                        </a:rPr>
                        <a:t>Accept-Language</a:t>
                      </a:r>
                      <a:endParaRPr sz="450">
                        <a:latin typeface="宋体"/>
                        <a:cs typeface="宋体"/>
                      </a:endParaRPr>
                    </a:p>
                  </a:txBody>
                  <a:tcPr marL="0" marR="0" marB="0" marT="241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a:lnSpc>
                          <a:spcPct val="100000"/>
                        </a:lnSpc>
                        <a:spcBef>
                          <a:spcPts val="190"/>
                        </a:spcBef>
                      </a:pPr>
                      <a:r>
                        <a:rPr dirty="0" sz="450" spc="15">
                          <a:solidFill>
                            <a:srgbClr val="1D070B"/>
                          </a:solidFill>
                          <a:latin typeface="宋体"/>
                          <a:cs typeface="宋体"/>
                        </a:rPr>
                        <a:t>指出浏览器可以接受的语言种类，如</a:t>
                      </a:r>
                      <a:r>
                        <a:rPr dirty="0" sz="450" spc="5">
                          <a:solidFill>
                            <a:srgbClr val="1D070B"/>
                          </a:solidFill>
                          <a:latin typeface="宋体"/>
                          <a:cs typeface="宋体"/>
                        </a:rPr>
                        <a:t>en</a:t>
                      </a:r>
                      <a:r>
                        <a:rPr dirty="0" sz="450" spc="15">
                          <a:solidFill>
                            <a:srgbClr val="1D070B"/>
                          </a:solidFill>
                          <a:latin typeface="宋体"/>
                          <a:cs typeface="宋体"/>
                        </a:rPr>
                        <a:t>或</a:t>
                      </a:r>
                      <a:r>
                        <a:rPr dirty="0" sz="450" spc="5">
                          <a:solidFill>
                            <a:srgbClr val="1D070B"/>
                          </a:solidFill>
                          <a:latin typeface="宋体"/>
                          <a:cs typeface="宋体"/>
                        </a:rPr>
                        <a:t>en-us</a:t>
                      </a:r>
                      <a:r>
                        <a:rPr dirty="0" sz="450" spc="15">
                          <a:solidFill>
                            <a:srgbClr val="1D070B"/>
                          </a:solidFill>
                          <a:latin typeface="宋体"/>
                          <a:cs typeface="宋体"/>
                        </a:rPr>
                        <a:t>指英语</a:t>
                      </a:r>
                      <a:r>
                        <a:rPr dirty="0" sz="450" spc="10">
                          <a:solidFill>
                            <a:srgbClr val="1D070B"/>
                          </a:solidFill>
                          <a:latin typeface="宋体"/>
                          <a:cs typeface="宋体"/>
                        </a:rPr>
                        <a:t>，zh</a:t>
                      </a:r>
                      <a:r>
                        <a:rPr dirty="0" sz="450" spc="15">
                          <a:solidFill>
                            <a:srgbClr val="1D070B"/>
                          </a:solidFill>
                          <a:latin typeface="宋体"/>
                          <a:cs typeface="宋体"/>
                        </a:rPr>
                        <a:t>或者</a:t>
                      </a:r>
                      <a:r>
                        <a:rPr dirty="0" sz="450" spc="5">
                          <a:solidFill>
                            <a:srgbClr val="1D070B"/>
                          </a:solidFill>
                          <a:latin typeface="宋体"/>
                          <a:cs typeface="宋体"/>
                        </a:rPr>
                        <a:t>zh-cn</a:t>
                      </a:r>
                      <a:r>
                        <a:rPr dirty="0" sz="450" spc="15">
                          <a:solidFill>
                            <a:srgbClr val="1D070B"/>
                          </a:solidFill>
                          <a:latin typeface="宋体"/>
                          <a:cs typeface="宋体"/>
                        </a:rPr>
                        <a:t>指中文</a:t>
                      </a:r>
                      <a:endParaRPr sz="450">
                        <a:latin typeface="宋体"/>
                        <a:cs typeface="宋体"/>
                      </a:endParaRPr>
                    </a:p>
                  </a:txBody>
                  <a:tcPr marL="0" marR="0" marB="0" marT="241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29361">
                <a:tc>
                  <a:txBody>
                    <a:bodyPr/>
                    <a:lstStyle/>
                    <a:p>
                      <a:pPr>
                        <a:lnSpc>
                          <a:spcPct val="100000"/>
                        </a:lnSpc>
                        <a:spcBef>
                          <a:spcPts val="40"/>
                        </a:spcBef>
                      </a:pPr>
                      <a:endParaRPr sz="500">
                        <a:latin typeface="Times New Roman"/>
                        <a:cs typeface="Times New Roman"/>
                      </a:endParaRPr>
                    </a:p>
                    <a:p>
                      <a:pPr algn="ctr">
                        <a:lnSpc>
                          <a:spcPct val="100000"/>
                        </a:lnSpc>
                      </a:pPr>
                      <a:r>
                        <a:rPr dirty="0" sz="450">
                          <a:solidFill>
                            <a:srgbClr val="1D070B"/>
                          </a:solidFill>
                          <a:latin typeface="Times New Roman"/>
                          <a:cs typeface="Times New Roman"/>
                        </a:rPr>
                        <a:t>5</a:t>
                      </a:r>
                      <a:endParaRPr sz="450">
                        <a:latin typeface="Times New Roman"/>
                        <a:cs typeface="Times New Roman"/>
                      </a:endParaRPr>
                    </a:p>
                  </a:txBody>
                  <a:tcPr marL="0" marR="0" marB="0" marT="50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5"/>
                        </a:spcBef>
                      </a:pPr>
                      <a:endParaRPr sz="550">
                        <a:latin typeface="Times New Roman"/>
                        <a:cs typeface="Times New Roman"/>
                      </a:endParaRPr>
                    </a:p>
                    <a:p>
                      <a:pPr marL="43815">
                        <a:lnSpc>
                          <a:spcPct val="100000"/>
                        </a:lnSpc>
                      </a:pPr>
                      <a:r>
                        <a:rPr dirty="0" sz="450" spc="5">
                          <a:solidFill>
                            <a:srgbClr val="1D070B"/>
                          </a:solidFill>
                          <a:latin typeface="宋体"/>
                          <a:cs typeface="宋体"/>
                        </a:rPr>
                        <a:t>Accept-Encoding</a:t>
                      </a:r>
                      <a:endParaRPr sz="450">
                        <a:latin typeface="宋体"/>
                        <a:cs typeface="宋体"/>
                      </a:endParaRPr>
                    </a:p>
                  </a:txBody>
                  <a:tcPr marL="0" marR="0" marB="0" marT="190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marR="69850">
                        <a:lnSpc>
                          <a:spcPct val="104400"/>
                        </a:lnSpc>
                        <a:spcBef>
                          <a:spcPts val="340"/>
                        </a:spcBef>
                      </a:pPr>
                      <a:r>
                        <a:rPr dirty="0" sz="450" spc="15">
                          <a:solidFill>
                            <a:srgbClr val="1D070B"/>
                          </a:solidFill>
                          <a:latin typeface="宋体"/>
                          <a:cs typeface="宋体"/>
                        </a:rPr>
                        <a:t>指出浏览器可以接受的编码方式。编码方式不同于文件格式，它是为了压缩文件并加速文件传递速度。浏 览器在接收到</a:t>
                      </a:r>
                      <a:r>
                        <a:rPr dirty="0" sz="450" spc="5">
                          <a:solidFill>
                            <a:srgbClr val="1D070B"/>
                          </a:solidFill>
                          <a:latin typeface="宋体"/>
                          <a:cs typeface="宋体"/>
                        </a:rPr>
                        <a:t>Web</a:t>
                      </a:r>
                      <a:r>
                        <a:rPr dirty="0" sz="450" spc="15">
                          <a:solidFill>
                            <a:srgbClr val="1D070B"/>
                          </a:solidFill>
                          <a:latin typeface="宋体"/>
                          <a:cs typeface="宋体"/>
                        </a:rPr>
                        <a:t>响应之后先解码，然后再检查文件格式，在许多情形下这可以减少大量的下载时间。</a:t>
                      </a:r>
                      <a:endParaRPr sz="450">
                        <a:latin typeface="宋体"/>
                        <a:cs typeface="宋体"/>
                      </a:endParaRPr>
                    </a:p>
                  </a:txBody>
                  <a:tcPr marL="0" marR="0" marB="0" marT="431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326135">
                <a:tc>
                  <a:txBody>
                    <a:bodyPr/>
                    <a:lstStyle/>
                    <a:p>
                      <a:pPr>
                        <a:lnSpc>
                          <a:spcPct val="100000"/>
                        </a:lnSpc>
                      </a:pPr>
                      <a:endParaRPr sz="500">
                        <a:latin typeface="Times New Roman"/>
                        <a:cs typeface="Times New Roman"/>
                      </a:endParaRPr>
                    </a:p>
                    <a:p>
                      <a:pPr algn="ctr">
                        <a:lnSpc>
                          <a:spcPct val="100000"/>
                        </a:lnSpc>
                        <a:spcBef>
                          <a:spcPts val="425"/>
                        </a:spcBef>
                      </a:pPr>
                      <a:r>
                        <a:rPr dirty="0" sz="450">
                          <a:solidFill>
                            <a:srgbClr val="1D070B"/>
                          </a:solidFill>
                          <a:latin typeface="Times New Roman"/>
                          <a:cs typeface="Times New Roman"/>
                        </a:rPr>
                        <a:t>6</a:t>
                      </a:r>
                      <a:endParaRPr sz="450">
                        <a:latin typeface="Times New Roman"/>
                        <a:cs typeface="Times New Roman"/>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pPr>
                      <a:endParaRPr sz="400">
                        <a:latin typeface="Times New Roman"/>
                        <a:cs typeface="Times New Roman"/>
                      </a:endParaRPr>
                    </a:p>
                    <a:p>
                      <a:pPr>
                        <a:lnSpc>
                          <a:spcPct val="100000"/>
                        </a:lnSpc>
                        <a:spcBef>
                          <a:spcPts val="50"/>
                        </a:spcBef>
                      </a:pPr>
                      <a:endParaRPr sz="450">
                        <a:latin typeface="Times New Roman"/>
                        <a:cs typeface="Times New Roman"/>
                      </a:endParaRPr>
                    </a:p>
                    <a:p>
                      <a:pPr marL="43815">
                        <a:lnSpc>
                          <a:spcPct val="100000"/>
                        </a:lnSpc>
                        <a:spcBef>
                          <a:spcPts val="5"/>
                        </a:spcBef>
                      </a:pPr>
                      <a:r>
                        <a:rPr dirty="0" sz="450" spc="5">
                          <a:solidFill>
                            <a:srgbClr val="1D070B"/>
                          </a:solidFill>
                          <a:latin typeface="宋体"/>
                          <a:cs typeface="宋体"/>
                        </a:rPr>
                        <a:t>Referer</a:t>
                      </a:r>
                      <a:endParaRPr sz="45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marR="40005">
                        <a:lnSpc>
                          <a:spcPct val="103899"/>
                        </a:lnSpc>
                        <a:spcBef>
                          <a:spcPts val="170"/>
                        </a:spcBef>
                      </a:pPr>
                      <a:r>
                        <a:rPr dirty="0" sz="450" spc="15">
                          <a:solidFill>
                            <a:srgbClr val="1D070B"/>
                          </a:solidFill>
                          <a:latin typeface="宋体"/>
                          <a:cs typeface="宋体"/>
                        </a:rPr>
                        <a:t>表明产生请求的网页来自于哪个</a:t>
                      </a:r>
                      <a:r>
                        <a:rPr dirty="0" sz="450" spc="10">
                          <a:solidFill>
                            <a:srgbClr val="1D070B"/>
                          </a:solidFill>
                          <a:latin typeface="宋体"/>
                          <a:cs typeface="宋体"/>
                        </a:rPr>
                        <a:t>URL，</a:t>
                      </a:r>
                      <a:r>
                        <a:rPr dirty="0" sz="450" spc="15">
                          <a:solidFill>
                            <a:srgbClr val="1D070B"/>
                          </a:solidFill>
                          <a:latin typeface="宋体"/>
                          <a:cs typeface="宋体"/>
                        </a:rPr>
                        <a:t>用户是从该</a:t>
                      </a:r>
                      <a:r>
                        <a:rPr dirty="0" sz="450" spc="50">
                          <a:solidFill>
                            <a:srgbClr val="1D070B"/>
                          </a:solidFill>
                          <a:latin typeface="宋体"/>
                          <a:cs typeface="宋体"/>
                        </a:rPr>
                        <a:t> </a:t>
                      </a:r>
                      <a:r>
                        <a:rPr dirty="0" sz="450" spc="5">
                          <a:solidFill>
                            <a:srgbClr val="1D070B"/>
                          </a:solidFill>
                          <a:latin typeface="宋体"/>
                          <a:cs typeface="宋体"/>
                        </a:rPr>
                        <a:t>Referer</a:t>
                      </a:r>
                      <a:r>
                        <a:rPr dirty="0" sz="450" spc="15">
                          <a:solidFill>
                            <a:srgbClr val="1D070B"/>
                          </a:solidFill>
                          <a:latin typeface="宋体"/>
                          <a:cs typeface="宋体"/>
                        </a:rPr>
                        <a:t>页面访问到当前请求的页面。这个属性可以用来 跟踪</a:t>
                      </a:r>
                      <a:r>
                        <a:rPr dirty="0" sz="450" spc="5">
                          <a:solidFill>
                            <a:srgbClr val="1D070B"/>
                          </a:solidFill>
                          <a:latin typeface="宋体"/>
                          <a:cs typeface="宋体"/>
                        </a:rPr>
                        <a:t>Web</a:t>
                      </a:r>
                      <a:r>
                        <a:rPr dirty="0" sz="450" spc="15">
                          <a:solidFill>
                            <a:srgbClr val="1D070B"/>
                          </a:solidFill>
                          <a:latin typeface="宋体"/>
                          <a:cs typeface="宋体"/>
                        </a:rPr>
                        <a:t>请求来自哪个页面，是从什么网站来的等。有时候遇到下载某网站图片，需要对应的</a:t>
                      </a:r>
                      <a:r>
                        <a:rPr dirty="0" sz="450" spc="10">
                          <a:solidFill>
                            <a:srgbClr val="1D070B"/>
                          </a:solidFill>
                          <a:latin typeface="宋体"/>
                          <a:cs typeface="宋体"/>
                        </a:rPr>
                        <a:t>referer，</a:t>
                      </a:r>
                      <a:r>
                        <a:rPr dirty="0" sz="450" spc="15">
                          <a:solidFill>
                            <a:srgbClr val="1D070B"/>
                          </a:solidFill>
                          <a:latin typeface="宋体"/>
                          <a:cs typeface="宋体"/>
                        </a:rPr>
                        <a:t>否 则无法下载图片，那是因为人家做了防盗链，原理就是根据</a:t>
                      </a:r>
                      <a:r>
                        <a:rPr dirty="0" sz="450" spc="5">
                          <a:solidFill>
                            <a:srgbClr val="1D070B"/>
                          </a:solidFill>
                          <a:latin typeface="宋体"/>
                          <a:cs typeface="宋体"/>
                        </a:rPr>
                        <a:t>referer</a:t>
                      </a:r>
                      <a:r>
                        <a:rPr dirty="0" sz="450" spc="15">
                          <a:solidFill>
                            <a:srgbClr val="1D070B"/>
                          </a:solidFill>
                          <a:latin typeface="宋体"/>
                          <a:cs typeface="宋体"/>
                        </a:rPr>
                        <a:t>去判断是否是本网站的地址，如果不是</a:t>
                      </a:r>
                      <a:endParaRPr sz="450">
                        <a:latin typeface="宋体"/>
                        <a:cs typeface="宋体"/>
                      </a:endParaRPr>
                    </a:p>
                    <a:p>
                      <a:pPr marL="44450">
                        <a:lnSpc>
                          <a:spcPct val="100000"/>
                        </a:lnSpc>
                        <a:spcBef>
                          <a:spcPts val="15"/>
                        </a:spcBef>
                      </a:pPr>
                      <a:r>
                        <a:rPr dirty="0" sz="450" spc="15">
                          <a:solidFill>
                            <a:srgbClr val="1D070B"/>
                          </a:solidFill>
                          <a:latin typeface="宋体"/>
                          <a:cs typeface="宋体"/>
                        </a:rPr>
                        <a:t>，则拒绝，如果是，就可以下载。</a:t>
                      </a:r>
                      <a:endParaRPr sz="450">
                        <a:latin typeface="宋体"/>
                        <a:cs typeface="宋体"/>
                      </a:endParaRPr>
                    </a:p>
                  </a:txBody>
                  <a:tcPr marL="0" marR="0" marB="0" marT="215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83642">
                <a:tc>
                  <a:txBody>
                    <a:bodyPr/>
                    <a:lstStyle/>
                    <a:p>
                      <a:pPr algn="ctr">
                        <a:lnSpc>
                          <a:spcPct val="100000"/>
                        </a:lnSpc>
                        <a:spcBef>
                          <a:spcPts val="434"/>
                        </a:spcBef>
                      </a:pPr>
                      <a:r>
                        <a:rPr dirty="0" sz="450">
                          <a:solidFill>
                            <a:srgbClr val="1D070B"/>
                          </a:solidFill>
                          <a:latin typeface="Times New Roman"/>
                          <a:cs typeface="Times New Roman"/>
                        </a:rPr>
                        <a:t>7</a:t>
                      </a:r>
                      <a:endParaRPr sz="450">
                        <a:latin typeface="Times New Roman"/>
                        <a:cs typeface="Times New Roman"/>
                      </a:endParaRPr>
                    </a:p>
                  </a:txBody>
                  <a:tcPr marL="0" marR="0" marB="0" marT="55244">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5"/>
                        </a:spcBef>
                      </a:pPr>
                      <a:endParaRPr sz="400">
                        <a:latin typeface="Times New Roman"/>
                        <a:cs typeface="Times New Roman"/>
                      </a:endParaRPr>
                    </a:p>
                    <a:p>
                      <a:pPr marL="43815">
                        <a:lnSpc>
                          <a:spcPct val="100000"/>
                        </a:lnSpc>
                      </a:pPr>
                      <a:r>
                        <a:rPr dirty="0" sz="450" spc="5">
                          <a:solidFill>
                            <a:srgbClr val="1D070B"/>
                          </a:solidFill>
                          <a:latin typeface="宋体"/>
                          <a:cs typeface="宋体"/>
                        </a:rPr>
                        <a:t>Cookie</a:t>
                      </a:r>
                      <a:endParaRPr sz="450">
                        <a:latin typeface="宋体"/>
                        <a:cs typeface="宋体"/>
                      </a:endParaRPr>
                    </a:p>
                  </a:txBody>
                  <a:tcPr marL="0" marR="0" marB="0" marT="63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marR="69850">
                        <a:lnSpc>
                          <a:spcPct val="104400"/>
                        </a:lnSpc>
                        <a:spcBef>
                          <a:spcPts val="160"/>
                        </a:spcBef>
                      </a:pPr>
                      <a:r>
                        <a:rPr dirty="0" sz="450" spc="15">
                          <a:solidFill>
                            <a:srgbClr val="1D070B"/>
                          </a:solidFill>
                          <a:latin typeface="宋体"/>
                          <a:cs typeface="宋体"/>
                        </a:rPr>
                        <a:t>浏览器用这个属性向服务器发送</a:t>
                      </a:r>
                      <a:r>
                        <a:rPr dirty="0" sz="450" spc="5">
                          <a:solidFill>
                            <a:srgbClr val="1D070B"/>
                          </a:solidFill>
                          <a:latin typeface="宋体"/>
                          <a:cs typeface="宋体"/>
                        </a:rPr>
                        <a:t>Cookie，Cookie</a:t>
                      </a:r>
                      <a:r>
                        <a:rPr dirty="0" sz="450" spc="15">
                          <a:solidFill>
                            <a:srgbClr val="1D070B"/>
                          </a:solidFill>
                          <a:latin typeface="宋体"/>
                          <a:cs typeface="宋体"/>
                        </a:rPr>
                        <a:t>是在浏览器中寄存的小型数据体，它可以记载和服务器相 关的用户信息，也可以用来实现会话功能。</a:t>
                      </a:r>
                      <a:endParaRPr sz="450">
                        <a:latin typeface="宋体"/>
                        <a:cs typeface="宋体"/>
                      </a:endParaRPr>
                    </a:p>
                  </a:txBody>
                  <a:tcPr marL="0" marR="0" marB="0" marT="2032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326136">
                <a:tc>
                  <a:txBody>
                    <a:bodyPr/>
                    <a:lstStyle/>
                    <a:p>
                      <a:pPr>
                        <a:lnSpc>
                          <a:spcPct val="100000"/>
                        </a:lnSpc>
                      </a:pPr>
                      <a:endParaRPr sz="500">
                        <a:latin typeface="Times New Roman"/>
                        <a:cs typeface="Times New Roman"/>
                      </a:endParaRPr>
                    </a:p>
                    <a:p>
                      <a:pPr algn="ctr">
                        <a:lnSpc>
                          <a:spcPct val="100000"/>
                        </a:lnSpc>
                        <a:spcBef>
                          <a:spcPts val="420"/>
                        </a:spcBef>
                      </a:pPr>
                      <a:r>
                        <a:rPr dirty="0" sz="450">
                          <a:solidFill>
                            <a:srgbClr val="1D070B"/>
                          </a:solidFill>
                          <a:latin typeface="Times New Roman"/>
                          <a:cs typeface="Times New Roman"/>
                        </a:rPr>
                        <a:t>8</a:t>
                      </a:r>
                      <a:endParaRPr sz="450">
                        <a:latin typeface="Times New Roman"/>
                        <a:cs typeface="Times New Roman"/>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pPr>
                      <a:endParaRPr sz="500">
                        <a:latin typeface="Times New Roman"/>
                        <a:cs typeface="Times New Roman"/>
                      </a:endParaRPr>
                    </a:p>
                    <a:p>
                      <a:pPr marL="43815">
                        <a:lnSpc>
                          <a:spcPct val="100000"/>
                        </a:lnSpc>
                        <a:spcBef>
                          <a:spcPts val="425"/>
                        </a:spcBef>
                      </a:pPr>
                      <a:r>
                        <a:rPr dirty="0" sz="450" spc="5">
                          <a:solidFill>
                            <a:srgbClr val="1D070B"/>
                          </a:solidFill>
                          <a:latin typeface="Times New Roman"/>
                          <a:cs typeface="Times New Roman"/>
                        </a:rPr>
                        <a:t>C</a:t>
                      </a:r>
                      <a:r>
                        <a:rPr dirty="0" sz="450" spc="5">
                          <a:solidFill>
                            <a:srgbClr val="1D070B"/>
                          </a:solidFill>
                          <a:latin typeface="宋体"/>
                          <a:cs typeface="宋体"/>
                        </a:rPr>
                        <a:t>onnection</a:t>
                      </a:r>
                      <a:endParaRPr sz="45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marR="52705">
                        <a:lnSpc>
                          <a:spcPct val="103299"/>
                        </a:lnSpc>
                        <a:spcBef>
                          <a:spcPts val="145"/>
                        </a:spcBef>
                      </a:pPr>
                      <a:r>
                        <a:rPr dirty="0" sz="450" spc="5">
                          <a:solidFill>
                            <a:srgbClr val="1D070B"/>
                          </a:solidFill>
                          <a:latin typeface="Times New Roman"/>
                          <a:cs typeface="Times New Roman"/>
                        </a:rPr>
                        <a:t>keep</a:t>
                      </a:r>
                      <a:r>
                        <a:rPr dirty="0" sz="450" spc="5">
                          <a:solidFill>
                            <a:srgbClr val="1D070B"/>
                          </a:solidFill>
                          <a:latin typeface="宋体"/>
                          <a:cs typeface="宋体"/>
                        </a:rPr>
                        <a:t>-alive：</a:t>
                      </a:r>
                      <a:r>
                        <a:rPr dirty="0" sz="450" spc="15">
                          <a:solidFill>
                            <a:srgbClr val="1D070B"/>
                          </a:solidFill>
                          <a:latin typeface="宋体"/>
                          <a:cs typeface="宋体"/>
                        </a:rPr>
                        <a:t>当一个网页打开完成后，客户端和服务器之间用于传输</a:t>
                      </a:r>
                      <a:r>
                        <a:rPr dirty="0" sz="450" spc="5">
                          <a:solidFill>
                            <a:srgbClr val="1D070B"/>
                          </a:solidFill>
                          <a:latin typeface="宋体"/>
                          <a:cs typeface="宋体"/>
                        </a:rPr>
                        <a:t>H</a:t>
                      </a:r>
                      <a:r>
                        <a:rPr dirty="0" sz="450" spc="5">
                          <a:solidFill>
                            <a:srgbClr val="1D070B"/>
                          </a:solidFill>
                          <a:latin typeface="Times New Roman"/>
                          <a:cs typeface="Times New Roman"/>
                        </a:rPr>
                        <a:t>TTP</a:t>
                      </a:r>
                      <a:r>
                        <a:rPr dirty="0" sz="450" spc="15">
                          <a:solidFill>
                            <a:srgbClr val="1D070B"/>
                          </a:solidFill>
                          <a:latin typeface="宋体"/>
                          <a:cs typeface="宋体"/>
                        </a:rPr>
                        <a:t>数据的</a:t>
                      </a:r>
                      <a:r>
                        <a:rPr dirty="0" sz="450" spc="10">
                          <a:solidFill>
                            <a:srgbClr val="1D070B"/>
                          </a:solidFill>
                          <a:latin typeface="宋体"/>
                          <a:cs typeface="宋体"/>
                        </a:rPr>
                        <a:t>T</a:t>
                      </a:r>
                      <a:r>
                        <a:rPr dirty="0" sz="450" spc="10">
                          <a:solidFill>
                            <a:srgbClr val="1D070B"/>
                          </a:solidFill>
                          <a:latin typeface="Times New Roman"/>
                          <a:cs typeface="Times New Roman"/>
                        </a:rPr>
                        <a:t>CP</a:t>
                      </a:r>
                      <a:r>
                        <a:rPr dirty="0" sz="450" spc="15">
                          <a:solidFill>
                            <a:srgbClr val="1D070B"/>
                          </a:solidFill>
                          <a:latin typeface="宋体"/>
                          <a:cs typeface="宋体"/>
                        </a:rPr>
                        <a:t>连接不会关闭，如果 客户端再次访问这个服务器上的网页，会继续使用这一条已经建立的连接。</a:t>
                      </a:r>
                      <a:r>
                        <a:rPr dirty="0" sz="450" spc="5">
                          <a:solidFill>
                            <a:srgbClr val="1D070B"/>
                          </a:solidFill>
                          <a:latin typeface="Times New Roman"/>
                          <a:cs typeface="Times New Roman"/>
                        </a:rPr>
                        <a:t>close</a:t>
                      </a:r>
                      <a:r>
                        <a:rPr dirty="0" sz="450" spc="5">
                          <a:solidFill>
                            <a:srgbClr val="1D070B"/>
                          </a:solidFill>
                          <a:latin typeface="宋体"/>
                          <a:cs typeface="宋体"/>
                        </a:rPr>
                        <a:t>：</a:t>
                      </a:r>
                      <a:r>
                        <a:rPr dirty="0" sz="450" spc="15">
                          <a:solidFill>
                            <a:srgbClr val="1D070B"/>
                          </a:solidFill>
                          <a:latin typeface="宋体"/>
                          <a:cs typeface="宋体"/>
                        </a:rPr>
                        <a:t>代表一个</a:t>
                      </a:r>
                      <a:r>
                        <a:rPr dirty="0" sz="450" spc="5">
                          <a:solidFill>
                            <a:srgbClr val="1D070B"/>
                          </a:solidFill>
                          <a:latin typeface="Times New Roman"/>
                          <a:cs typeface="Times New Roman"/>
                        </a:rPr>
                        <a:t>Request</a:t>
                      </a:r>
                      <a:r>
                        <a:rPr dirty="0" sz="450" spc="15">
                          <a:solidFill>
                            <a:srgbClr val="1D070B"/>
                          </a:solidFill>
                          <a:latin typeface="宋体"/>
                          <a:cs typeface="宋体"/>
                        </a:rPr>
                        <a:t>完成后</a:t>
                      </a:r>
                      <a:endParaRPr sz="450">
                        <a:latin typeface="宋体"/>
                        <a:cs typeface="宋体"/>
                      </a:endParaRPr>
                    </a:p>
                    <a:p>
                      <a:pPr marL="44450" marR="55880">
                        <a:lnSpc>
                          <a:spcPct val="103299"/>
                        </a:lnSpc>
                        <a:spcBef>
                          <a:spcPts val="5"/>
                        </a:spcBef>
                      </a:pPr>
                      <a:r>
                        <a:rPr dirty="0" sz="450" spc="15">
                          <a:solidFill>
                            <a:srgbClr val="1D070B"/>
                          </a:solidFill>
                          <a:latin typeface="宋体"/>
                          <a:cs typeface="宋体"/>
                        </a:rPr>
                        <a:t>，客户端和服务器之间用于传输</a:t>
                      </a:r>
                      <a:r>
                        <a:rPr dirty="0" sz="450" spc="5">
                          <a:solidFill>
                            <a:srgbClr val="1D070B"/>
                          </a:solidFill>
                          <a:latin typeface="宋体"/>
                          <a:cs typeface="宋体"/>
                        </a:rPr>
                        <a:t>H</a:t>
                      </a:r>
                      <a:r>
                        <a:rPr dirty="0" sz="450" spc="5">
                          <a:solidFill>
                            <a:srgbClr val="1D070B"/>
                          </a:solidFill>
                          <a:latin typeface="Times New Roman"/>
                          <a:cs typeface="Times New Roman"/>
                        </a:rPr>
                        <a:t>TTP</a:t>
                      </a:r>
                      <a:r>
                        <a:rPr dirty="0" sz="450" spc="15">
                          <a:solidFill>
                            <a:srgbClr val="1D070B"/>
                          </a:solidFill>
                          <a:latin typeface="宋体"/>
                          <a:cs typeface="宋体"/>
                        </a:rPr>
                        <a:t>数据的</a:t>
                      </a:r>
                      <a:r>
                        <a:rPr dirty="0" sz="450" spc="10">
                          <a:solidFill>
                            <a:srgbClr val="1D070B"/>
                          </a:solidFill>
                          <a:latin typeface="宋体"/>
                          <a:cs typeface="宋体"/>
                        </a:rPr>
                        <a:t>T</a:t>
                      </a:r>
                      <a:r>
                        <a:rPr dirty="0" sz="450" spc="10">
                          <a:solidFill>
                            <a:srgbClr val="1D070B"/>
                          </a:solidFill>
                          <a:latin typeface="Times New Roman"/>
                          <a:cs typeface="Times New Roman"/>
                        </a:rPr>
                        <a:t>CP</a:t>
                      </a:r>
                      <a:r>
                        <a:rPr dirty="0" sz="450" spc="15">
                          <a:solidFill>
                            <a:srgbClr val="1D070B"/>
                          </a:solidFill>
                          <a:latin typeface="宋体"/>
                          <a:cs typeface="宋体"/>
                        </a:rPr>
                        <a:t>连接会关闭，当客户端再次发送</a:t>
                      </a:r>
                      <a:r>
                        <a:rPr dirty="0" sz="450" spc="5">
                          <a:solidFill>
                            <a:srgbClr val="1D070B"/>
                          </a:solidFill>
                          <a:latin typeface="Times New Roman"/>
                          <a:cs typeface="Times New Roman"/>
                        </a:rPr>
                        <a:t>Request</a:t>
                      </a:r>
                      <a:r>
                        <a:rPr dirty="0" sz="450" spc="15">
                          <a:solidFill>
                            <a:srgbClr val="1D070B"/>
                          </a:solidFill>
                          <a:latin typeface="宋体"/>
                          <a:cs typeface="宋体"/>
                        </a:rPr>
                        <a:t>时，需要重新建立 </a:t>
                      </a:r>
                      <a:r>
                        <a:rPr dirty="0" sz="450" spc="10">
                          <a:solidFill>
                            <a:srgbClr val="1D070B"/>
                          </a:solidFill>
                          <a:latin typeface="宋体"/>
                          <a:cs typeface="宋体"/>
                        </a:rPr>
                        <a:t>T</a:t>
                      </a:r>
                      <a:r>
                        <a:rPr dirty="0" sz="450" spc="10">
                          <a:solidFill>
                            <a:srgbClr val="1D070B"/>
                          </a:solidFill>
                          <a:latin typeface="Times New Roman"/>
                          <a:cs typeface="Times New Roman"/>
                        </a:rPr>
                        <a:t>CP</a:t>
                      </a:r>
                      <a:r>
                        <a:rPr dirty="0" sz="450" spc="15">
                          <a:solidFill>
                            <a:srgbClr val="1D070B"/>
                          </a:solidFill>
                          <a:latin typeface="宋体"/>
                          <a:cs typeface="宋体"/>
                        </a:rPr>
                        <a:t>连接。</a:t>
                      </a:r>
                      <a:endParaRPr sz="450">
                        <a:latin typeface="宋体"/>
                        <a:cs typeface="宋体"/>
                      </a:endParaRPr>
                    </a:p>
                  </a:txBody>
                  <a:tcPr marL="0" marR="0" marB="0" marT="184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bl>
          </a:graphicData>
        </a:graphic>
      </p:graphicFrame>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32223"/>
            <a:ext cx="3159125" cy="340995"/>
          </a:xfrm>
          <a:prstGeom prst="rect">
            <a:avLst/>
          </a:prstGeom>
        </p:spPr>
        <p:txBody>
          <a:bodyPr wrap="square" lIns="0" tIns="62865" rIns="0" bIns="0" rtlCol="0" vert="horz">
            <a:spAutoFit/>
          </a:bodyPr>
          <a:lstStyle/>
          <a:p>
            <a:pPr marL="151130" indent="-139065">
              <a:lnSpc>
                <a:spcPct val="100000"/>
              </a:lnSpc>
              <a:spcBef>
                <a:spcPts val="495"/>
              </a:spcBef>
              <a:buFont typeface="Franklin Gothic Book"/>
              <a:buChar char="■"/>
              <a:tabLst>
                <a:tab pos="151765" algn="l"/>
              </a:tabLst>
            </a:pPr>
            <a:r>
              <a:rPr dirty="0" sz="700" spc="20">
                <a:solidFill>
                  <a:srgbClr val="191B0E"/>
                </a:solidFill>
                <a:latin typeface="华文楷体"/>
                <a:cs typeface="华文楷体"/>
              </a:rPr>
              <a:t>响应报文中的</a:t>
            </a:r>
            <a:r>
              <a:rPr dirty="0" sz="700" spc="5">
                <a:solidFill>
                  <a:srgbClr val="191B0E"/>
                </a:solidFill>
                <a:latin typeface="Franklin Gothic Book"/>
                <a:cs typeface="Franklin Gothic Book"/>
              </a:rPr>
              <a:t>Response</a:t>
            </a:r>
            <a:r>
              <a:rPr dirty="0" sz="700" spc="20">
                <a:solidFill>
                  <a:srgbClr val="191B0E"/>
                </a:solidFill>
                <a:latin typeface="华文楷体"/>
                <a:cs typeface="华文楷体"/>
              </a:rPr>
              <a:t>属性</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HTTP</a:t>
            </a:r>
            <a:r>
              <a:rPr dirty="0" sz="700" spc="20">
                <a:solidFill>
                  <a:srgbClr val="191B0E"/>
                </a:solidFill>
                <a:latin typeface="华文楷体"/>
                <a:cs typeface="华文楷体"/>
              </a:rPr>
              <a:t>响应报文由</a:t>
            </a:r>
            <a:r>
              <a:rPr dirty="0" sz="700" spc="5">
                <a:solidFill>
                  <a:srgbClr val="191B0E"/>
                </a:solidFill>
                <a:latin typeface="Franklin Gothic Book"/>
                <a:cs typeface="Franklin Gothic Book"/>
              </a:rPr>
              <a:t>4</a:t>
            </a:r>
            <a:r>
              <a:rPr dirty="0" sz="700" spc="20">
                <a:solidFill>
                  <a:srgbClr val="191B0E"/>
                </a:solidFill>
                <a:latin typeface="华文楷体"/>
                <a:cs typeface="华文楷体"/>
              </a:rPr>
              <a:t>个部分组成，分别是：状态行、响应头部、空行、响应体</a:t>
            </a:r>
            <a:endParaRPr sz="700">
              <a:latin typeface="华文楷体"/>
              <a:cs typeface="华文楷体"/>
            </a:endParaRPr>
          </a:p>
        </p:txBody>
      </p:sp>
      <p:sp>
        <p:nvSpPr>
          <p:cNvPr id="7" name="object 7"/>
          <p:cNvSpPr txBox="1"/>
          <p:nvPr/>
        </p:nvSpPr>
        <p:spPr>
          <a:xfrm>
            <a:off x="1793119" y="2489615"/>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响应报文格式</a:t>
            </a:r>
            <a:endParaRPr sz="650">
              <a:latin typeface="黑体"/>
              <a:cs typeface="黑体"/>
            </a:endParaRPr>
          </a:p>
        </p:txBody>
      </p:sp>
      <p:sp>
        <p:nvSpPr>
          <p:cNvPr id="8" name="object 8"/>
          <p:cNvSpPr txBox="1"/>
          <p:nvPr/>
        </p:nvSpPr>
        <p:spPr>
          <a:xfrm>
            <a:off x="3879479" y="2489615"/>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响应报文示例</a:t>
            </a:r>
            <a:endParaRPr sz="650">
              <a:latin typeface="黑体"/>
              <a:cs typeface="黑体"/>
            </a:endParaRPr>
          </a:p>
        </p:txBody>
      </p:sp>
      <p:sp>
        <p:nvSpPr>
          <p:cNvPr id="9" name="object 9"/>
          <p:cNvSpPr/>
          <p:nvPr/>
        </p:nvSpPr>
        <p:spPr>
          <a:xfrm>
            <a:off x="1260233" y="1310513"/>
            <a:ext cx="1853945" cy="1068323"/>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3226193" y="1360805"/>
            <a:ext cx="1824989" cy="967739"/>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
        <p:nvSpPr>
          <p:cNvPr id="3" name="object 3"/>
          <p:cNvSpPr/>
          <p:nvPr/>
        </p:nvSpPr>
        <p:spPr>
          <a:xfrm>
            <a:off x="201561" y="901446"/>
            <a:ext cx="4384675" cy="2466340"/>
          </a:xfrm>
          <a:custGeom>
            <a:avLst/>
            <a:gdLst/>
            <a:ahLst/>
            <a:cxnLst/>
            <a:rect l="l" t="t" r="r" b="b"/>
            <a:pathLst>
              <a:path w="4384675" h="2466340">
                <a:moveTo>
                  <a:pt x="0" y="0"/>
                </a:moveTo>
                <a:lnTo>
                  <a:pt x="0" y="2465832"/>
                </a:lnTo>
                <a:lnTo>
                  <a:pt x="4384662" y="2465831"/>
                </a:lnTo>
                <a:lnTo>
                  <a:pt x="4384662" y="0"/>
                </a:lnTo>
                <a:lnTo>
                  <a:pt x="0" y="0"/>
                </a:lnTo>
                <a:close/>
              </a:path>
            </a:pathLst>
          </a:custGeom>
          <a:solidFill>
            <a:srgbClr val="191B0E"/>
          </a:solidFill>
        </p:spPr>
        <p:txBody>
          <a:bodyPr wrap="square" lIns="0" tIns="0" rIns="0" bIns="0" rtlCol="0"/>
          <a:lstStyle/>
          <a:p/>
        </p:txBody>
      </p:sp>
      <p:sp>
        <p:nvSpPr>
          <p:cNvPr id="4" name="object 4"/>
          <p:cNvSpPr/>
          <p:nvPr/>
        </p:nvSpPr>
        <p:spPr>
          <a:xfrm>
            <a:off x="3134233" y="2955798"/>
            <a:ext cx="1031240" cy="137160"/>
          </a:xfrm>
          <a:custGeom>
            <a:avLst/>
            <a:gdLst/>
            <a:ahLst/>
            <a:cxnLst/>
            <a:rect l="l" t="t" r="r" b="b"/>
            <a:pathLst>
              <a:path w="1031239" h="137160">
                <a:moveTo>
                  <a:pt x="0" y="0"/>
                </a:moveTo>
                <a:lnTo>
                  <a:pt x="0" y="137159"/>
                </a:lnTo>
                <a:lnTo>
                  <a:pt x="1031240" y="137159"/>
                </a:lnTo>
                <a:lnTo>
                  <a:pt x="1031239" y="0"/>
                </a:lnTo>
                <a:lnTo>
                  <a:pt x="0" y="0"/>
                </a:lnTo>
                <a:close/>
              </a:path>
            </a:pathLst>
          </a:custGeom>
          <a:solidFill>
            <a:srgbClr val="EFEDE3"/>
          </a:solidFill>
        </p:spPr>
        <p:txBody>
          <a:bodyPr wrap="square" lIns="0" tIns="0" rIns="0" bIns="0" rtlCol="0"/>
          <a:lstStyle/>
          <a:p/>
        </p:txBody>
      </p:sp>
      <p:sp>
        <p:nvSpPr>
          <p:cNvPr id="5" name="object 5"/>
          <p:cNvSpPr/>
          <p:nvPr/>
        </p:nvSpPr>
        <p:spPr>
          <a:xfrm>
            <a:off x="4165473" y="150799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EFEDE3"/>
          </a:solidFill>
        </p:spPr>
        <p:txBody>
          <a:bodyPr wrap="square" lIns="0" tIns="0" rIns="0" bIns="0" rtlCol="0"/>
          <a:lstStyle/>
          <a:p/>
        </p:txBody>
      </p:sp>
      <p:sp>
        <p:nvSpPr>
          <p:cNvPr id="6" name="object 6"/>
          <p:cNvSpPr txBox="1"/>
          <p:nvPr/>
        </p:nvSpPr>
        <p:spPr>
          <a:xfrm>
            <a:off x="207657" y="907541"/>
            <a:ext cx="4371975" cy="2453005"/>
          </a:xfrm>
          <a:prstGeom prst="rect">
            <a:avLst/>
          </a:prstGeom>
          <a:ln w="12953">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900">
              <a:latin typeface="Times New Roman"/>
              <a:cs typeface="Times New Roman"/>
            </a:endParaRPr>
          </a:p>
          <a:p>
            <a:pPr marL="2382520">
              <a:lnSpc>
                <a:spcPct val="100000"/>
              </a:lnSpc>
            </a:pPr>
            <a:r>
              <a:rPr dirty="0" sz="2550" spc="35">
                <a:solidFill>
                  <a:srgbClr val="EFEDE3"/>
                </a:solidFill>
                <a:latin typeface="华文楷体"/>
                <a:cs typeface="华文楷体"/>
              </a:rPr>
              <a:t>基础知识</a:t>
            </a:r>
            <a:endParaRPr sz="2550">
              <a:latin typeface="华文楷体"/>
              <a:cs typeface="华文楷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5</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80276"/>
            <a:ext cx="89598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响应报文响应类别</a:t>
            </a:r>
            <a:endParaRPr sz="700">
              <a:latin typeface="华文楷体"/>
              <a:cs typeface="华文楷体"/>
            </a:endParaRPr>
          </a:p>
        </p:txBody>
      </p:sp>
      <p:sp>
        <p:nvSpPr>
          <p:cNvPr id="8" name="object 8"/>
          <p:cNvSpPr/>
          <p:nvPr/>
        </p:nvSpPr>
        <p:spPr>
          <a:xfrm>
            <a:off x="983373" y="1089533"/>
            <a:ext cx="2821305" cy="209550"/>
          </a:xfrm>
          <a:custGeom>
            <a:avLst/>
            <a:gdLst/>
            <a:ahLst/>
            <a:cxnLst/>
            <a:rect l="l" t="t" r="r" b="b"/>
            <a:pathLst>
              <a:path w="2821304" h="209550">
                <a:moveTo>
                  <a:pt x="0" y="0"/>
                </a:moveTo>
                <a:lnTo>
                  <a:pt x="0" y="209550"/>
                </a:lnTo>
                <a:lnTo>
                  <a:pt x="2820923" y="209550"/>
                </a:lnTo>
                <a:lnTo>
                  <a:pt x="2820923" y="0"/>
                </a:lnTo>
                <a:lnTo>
                  <a:pt x="0" y="0"/>
                </a:lnTo>
                <a:close/>
              </a:path>
            </a:pathLst>
          </a:custGeom>
          <a:solidFill>
            <a:srgbClr val="E7E6E6"/>
          </a:solidFill>
        </p:spPr>
        <p:txBody>
          <a:bodyPr wrap="square" lIns="0" tIns="0" rIns="0" bIns="0" rtlCol="0"/>
          <a:lstStyle/>
          <a:p/>
        </p:txBody>
      </p:sp>
      <p:sp>
        <p:nvSpPr>
          <p:cNvPr id="9" name="object 9"/>
          <p:cNvSpPr/>
          <p:nvPr/>
        </p:nvSpPr>
        <p:spPr>
          <a:xfrm>
            <a:off x="983373" y="1299083"/>
            <a:ext cx="2820923" cy="1048512"/>
          </a:xfrm>
          <a:prstGeom prst="rect">
            <a:avLst/>
          </a:prstGeom>
          <a:blipFill>
            <a:blip r:embed="rId3" cstate="print"/>
            <a:stretch>
              <a:fillRect/>
            </a:stretch>
          </a:blipFill>
        </p:spPr>
        <p:txBody>
          <a:bodyPr wrap="square" lIns="0" tIns="0" rIns="0" bIns="0" rtlCol="0"/>
          <a:lstStyle/>
          <a:p/>
        </p:txBody>
      </p:sp>
      <p:graphicFrame>
        <p:nvGraphicFramePr>
          <p:cNvPr id="10" name="object 10"/>
          <p:cNvGraphicFramePr>
            <a:graphicFrameLocks noGrp="1"/>
          </p:cNvGraphicFramePr>
          <p:nvPr/>
        </p:nvGraphicFramePr>
        <p:xfrm>
          <a:off x="981074" y="1087247"/>
          <a:ext cx="2828290" cy="1263015"/>
        </p:xfrm>
        <a:graphic>
          <a:graphicData uri="http://schemas.openxmlformats.org/drawingml/2006/table">
            <a:tbl>
              <a:tblPr firstRow="1" bandRow="1">
                <a:tableStyleId>{2D5ABB26-0587-4C30-8999-92F81FD0307C}</a:tableStyleId>
              </a:tblPr>
              <a:tblGrid>
                <a:gridCol w="285115"/>
                <a:gridCol w="341629"/>
                <a:gridCol w="2194560"/>
              </a:tblGrid>
              <a:tr h="209550">
                <a:tc>
                  <a:txBody>
                    <a:bodyPr/>
                    <a:lstStyle/>
                    <a:p>
                      <a:pPr>
                        <a:lnSpc>
                          <a:spcPct val="100000"/>
                        </a:lnSpc>
                        <a:spcBef>
                          <a:spcPts val="20"/>
                        </a:spcBef>
                      </a:pPr>
                      <a:endParaRPr sz="450">
                        <a:latin typeface="Times New Roman"/>
                        <a:cs typeface="Times New Roman"/>
                      </a:endParaRPr>
                    </a:p>
                    <a:p>
                      <a:pPr algn="ctr">
                        <a:lnSpc>
                          <a:spcPct val="100000"/>
                        </a:lnSpc>
                      </a:pPr>
                      <a:r>
                        <a:rPr dirty="0" sz="500">
                          <a:solidFill>
                            <a:srgbClr val="1D070B"/>
                          </a:solidFill>
                          <a:latin typeface="宋体"/>
                          <a:cs typeface="宋体"/>
                        </a:rPr>
                        <a:t>序号</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nSpc>
                          <a:spcPct val="100000"/>
                        </a:lnSpc>
                        <a:spcBef>
                          <a:spcPts val="20"/>
                        </a:spcBef>
                      </a:pPr>
                      <a:endParaRPr sz="450">
                        <a:latin typeface="Times New Roman"/>
                        <a:cs typeface="Times New Roman"/>
                      </a:endParaRPr>
                    </a:p>
                    <a:p>
                      <a:pPr marL="106680">
                        <a:lnSpc>
                          <a:spcPct val="100000"/>
                        </a:lnSpc>
                      </a:pPr>
                      <a:r>
                        <a:rPr dirty="0" sz="500">
                          <a:solidFill>
                            <a:srgbClr val="1D070B"/>
                          </a:solidFill>
                          <a:latin typeface="宋体"/>
                          <a:cs typeface="宋体"/>
                        </a:rPr>
                        <a:t>分类</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nSpc>
                          <a:spcPct val="100000"/>
                        </a:lnSpc>
                        <a:spcBef>
                          <a:spcPts val="20"/>
                        </a:spcBef>
                      </a:pPr>
                      <a:endParaRPr sz="450">
                        <a:latin typeface="Times New Roman"/>
                        <a:cs typeface="Times New Roman"/>
                      </a:endParaRPr>
                    </a:p>
                    <a:p>
                      <a:pPr algn="ctr" marL="1270">
                        <a:lnSpc>
                          <a:spcPct val="100000"/>
                        </a:lnSpc>
                      </a:pPr>
                      <a:r>
                        <a:rPr dirty="0" sz="500">
                          <a:solidFill>
                            <a:srgbClr val="1D070B"/>
                          </a:solidFill>
                          <a:latin typeface="宋体"/>
                          <a:cs typeface="宋体"/>
                        </a:rPr>
                        <a:t>分类描述</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r>
              <a:tr h="209550">
                <a:tc>
                  <a:txBody>
                    <a:bodyPr/>
                    <a:lstStyle/>
                    <a:p>
                      <a:pPr>
                        <a:lnSpc>
                          <a:spcPct val="100000"/>
                        </a:lnSpc>
                        <a:spcBef>
                          <a:spcPts val="45"/>
                        </a:spcBef>
                      </a:pPr>
                      <a:endParaRPr sz="400">
                        <a:latin typeface="Times New Roman"/>
                        <a:cs typeface="Times New Roman"/>
                      </a:endParaRPr>
                    </a:p>
                    <a:p>
                      <a:pPr algn="ctr">
                        <a:lnSpc>
                          <a:spcPct val="100000"/>
                        </a:lnSpc>
                      </a:pPr>
                      <a:r>
                        <a:rPr dirty="0" sz="500">
                          <a:solidFill>
                            <a:srgbClr val="1D070B"/>
                          </a:solidFill>
                          <a:latin typeface="Times New Roman"/>
                          <a:cs typeface="Times New Roman"/>
                        </a:rPr>
                        <a:t>1</a:t>
                      </a:r>
                      <a:endParaRPr sz="500">
                        <a:latin typeface="Times New Roman"/>
                        <a:cs typeface="Times New Roman"/>
                      </a:endParaRPr>
                    </a:p>
                  </a:txBody>
                  <a:tcPr marL="0" marR="0" marB="0" marT="57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20"/>
                        </a:spcBef>
                      </a:pPr>
                      <a:endParaRPr sz="450">
                        <a:latin typeface="Times New Roman"/>
                        <a:cs typeface="Times New Roman"/>
                      </a:endParaRPr>
                    </a:p>
                    <a:p>
                      <a:pPr marL="122555">
                        <a:lnSpc>
                          <a:spcPct val="100000"/>
                        </a:lnSpc>
                      </a:pPr>
                      <a:r>
                        <a:rPr dirty="0" sz="500">
                          <a:solidFill>
                            <a:srgbClr val="1D070B"/>
                          </a:solidFill>
                          <a:latin typeface="宋体"/>
                          <a:cs typeface="宋体"/>
                        </a:rPr>
                        <a:t>1xx</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20"/>
                        </a:spcBef>
                      </a:pPr>
                      <a:endParaRPr sz="450">
                        <a:latin typeface="Times New Roman"/>
                        <a:cs typeface="Times New Roman"/>
                      </a:endParaRPr>
                    </a:p>
                    <a:p>
                      <a:pPr marL="43815">
                        <a:lnSpc>
                          <a:spcPct val="100000"/>
                        </a:lnSpc>
                      </a:pPr>
                      <a:r>
                        <a:rPr dirty="0" sz="500">
                          <a:solidFill>
                            <a:srgbClr val="1D070B"/>
                          </a:solidFill>
                          <a:latin typeface="宋体"/>
                          <a:cs typeface="宋体"/>
                        </a:rPr>
                        <a:t>进度通知，表示客户端的请求服务器正在处理</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10311">
                <a:tc>
                  <a:txBody>
                    <a:bodyPr/>
                    <a:lstStyle/>
                    <a:p>
                      <a:pPr>
                        <a:lnSpc>
                          <a:spcPct val="100000"/>
                        </a:lnSpc>
                        <a:spcBef>
                          <a:spcPts val="45"/>
                        </a:spcBef>
                      </a:pPr>
                      <a:endParaRPr sz="400">
                        <a:latin typeface="Times New Roman"/>
                        <a:cs typeface="Times New Roman"/>
                      </a:endParaRPr>
                    </a:p>
                    <a:p>
                      <a:pPr algn="ctr">
                        <a:lnSpc>
                          <a:spcPct val="100000"/>
                        </a:lnSpc>
                      </a:pPr>
                      <a:r>
                        <a:rPr dirty="0" sz="500">
                          <a:solidFill>
                            <a:srgbClr val="1D070B"/>
                          </a:solidFill>
                          <a:latin typeface="Times New Roman"/>
                          <a:cs typeface="Times New Roman"/>
                        </a:rPr>
                        <a:t>2</a:t>
                      </a:r>
                      <a:endParaRPr sz="500">
                        <a:latin typeface="Times New Roman"/>
                        <a:cs typeface="Times New Roman"/>
                      </a:endParaRPr>
                    </a:p>
                  </a:txBody>
                  <a:tcPr marL="0" marR="0" marB="0" marT="57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20"/>
                        </a:spcBef>
                      </a:pPr>
                      <a:endParaRPr sz="450">
                        <a:latin typeface="Times New Roman"/>
                        <a:cs typeface="Times New Roman"/>
                      </a:endParaRPr>
                    </a:p>
                    <a:p>
                      <a:pPr marL="122555">
                        <a:lnSpc>
                          <a:spcPct val="100000"/>
                        </a:lnSpc>
                      </a:pPr>
                      <a:r>
                        <a:rPr dirty="0" sz="500">
                          <a:solidFill>
                            <a:srgbClr val="1D070B"/>
                          </a:solidFill>
                          <a:latin typeface="宋体"/>
                          <a:cs typeface="宋体"/>
                        </a:rPr>
                        <a:t>2xx</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20"/>
                        </a:spcBef>
                      </a:pPr>
                      <a:endParaRPr sz="450">
                        <a:latin typeface="Times New Roman"/>
                        <a:cs typeface="Times New Roman"/>
                      </a:endParaRPr>
                    </a:p>
                    <a:p>
                      <a:pPr marL="43815">
                        <a:lnSpc>
                          <a:spcPct val="100000"/>
                        </a:lnSpc>
                      </a:pPr>
                      <a:r>
                        <a:rPr dirty="0" sz="500">
                          <a:solidFill>
                            <a:srgbClr val="1D070B"/>
                          </a:solidFill>
                          <a:latin typeface="宋体"/>
                          <a:cs typeface="宋体"/>
                        </a:rPr>
                        <a:t>成功，表示客户端的请求服务器已经成功处理了</a:t>
                      </a:r>
                      <a:endParaRPr sz="500">
                        <a:latin typeface="宋体"/>
                        <a:cs typeface="宋体"/>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09550">
                <a:tc>
                  <a:txBody>
                    <a:bodyPr/>
                    <a:lstStyle/>
                    <a:p>
                      <a:pPr>
                        <a:lnSpc>
                          <a:spcPct val="100000"/>
                        </a:lnSpc>
                        <a:spcBef>
                          <a:spcPts val="40"/>
                        </a:spcBef>
                      </a:pPr>
                      <a:endParaRPr sz="400">
                        <a:latin typeface="Times New Roman"/>
                        <a:cs typeface="Times New Roman"/>
                      </a:endParaRPr>
                    </a:p>
                    <a:p>
                      <a:pPr algn="ctr">
                        <a:lnSpc>
                          <a:spcPct val="100000"/>
                        </a:lnSpc>
                      </a:pPr>
                      <a:r>
                        <a:rPr dirty="0" sz="500">
                          <a:solidFill>
                            <a:srgbClr val="1D070B"/>
                          </a:solidFill>
                          <a:latin typeface="Times New Roman"/>
                          <a:cs typeface="Times New Roman"/>
                        </a:rPr>
                        <a:t>3</a:t>
                      </a:r>
                      <a:endParaRPr sz="500">
                        <a:latin typeface="Times New Roman"/>
                        <a:cs typeface="Times New Roman"/>
                      </a:endParaRPr>
                    </a:p>
                  </a:txBody>
                  <a:tcPr marL="0" marR="0" marB="0" marT="50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0"/>
                        </a:spcBef>
                      </a:pPr>
                      <a:endParaRPr sz="450">
                        <a:latin typeface="Times New Roman"/>
                        <a:cs typeface="Times New Roman"/>
                      </a:endParaRPr>
                    </a:p>
                    <a:p>
                      <a:pPr marL="122555">
                        <a:lnSpc>
                          <a:spcPct val="100000"/>
                        </a:lnSpc>
                        <a:spcBef>
                          <a:spcPts val="5"/>
                        </a:spcBef>
                      </a:pPr>
                      <a:r>
                        <a:rPr dirty="0" sz="500">
                          <a:solidFill>
                            <a:srgbClr val="1D070B"/>
                          </a:solidFill>
                          <a:latin typeface="宋体"/>
                          <a:cs typeface="宋体"/>
                        </a:rPr>
                        <a:t>3xx</a:t>
                      </a:r>
                      <a:endParaRPr sz="500">
                        <a:latin typeface="宋体"/>
                        <a:cs typeface="宋体"/>
                      </a:endParaRPr>
                    </a:p>
                  </a:txBody>
                  <a:tcPr marL="0" marR="0" marB="0" marT="127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0"/>
                        </a:spcBef>
                      </a:pPr>
                      <a:endParaRPr sz="450">
                        <a:latin typeface="Times New Roman"/>
                        <a:cs typeface="Times New Roman"/>
                      </a:endParaRPr>
                    </a:p>
                    <a:p>
                      <a:pPr marL="43815">
                        <a:lnSpc>
                          <a:spcPct val="100000"/>
                        </a:lnSpc>
                        <a:spcBef>
                          <a:spcPts val="5"/>
                        </a:spcBef>
                      </a:pPr>
                      <a:r>
                        <a:rPr dirty="0" sz="500">
                          <a:solidFill>
                            <a:srgbClr val="1D070B"/>
                          </a:solidFill>
                          <a:latin typeface="宋体"/>
                          <a:cs typeface="宋体"/>
                        </a:rPr>
                        <a:t>重定向，服务器通知客户端请求的资源已不存在</a:t>
                      </a:r>
                      <a:endParaRPr sz="500">
                        <a:latin typeface="宋体"/>
                        <a:cs typeface="宋体"/>
                      </a:endParaRPr>
                    </a:p>
                  </a:txBody>
                  <a:tcPr marL="0" marR="0" marB="0" marT="127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09550">
                <a:tc>
                  <a:txBody>
                    <a:bodyPr/>
                    <a:lstStyle/>
                    <a:p>
                      <a:pPr>
                        <a:lnSpc>
                          <a:spcPct val="100000"/>
                        </a:lnSpc>
                        <a:spcBef>
                          <a:spcPts val="40"/>
                        </a:spcBef>
                      </a:pPr>
                      <a:endParaRPr sz="400">
                        <a:latin typeface="Times New Roman"/>
                        <a:cs typeface="Times New Roman"/>
                      </a:endParaRPr>
                    </a:p>
                    <a:p>
                      <a:pPr algn="ctr">
                        <a:lnSpc>
                          <a:spcPct val="100000"/>
                        </a:lnSpc>
                      </a:pPr>
                      <a:r>
                        <a:rPr dirty="0" sz="500">
                          <a:solidFill>
                            <a:srgbClr val="1D070B"/>
                          </a:solidFill>
                          <a:latin typeface="Times New Roman"/>
                          <a:cs typeface="Times New Roman"/>
                        </a:rPr>
                        <a:t>4</a:t>
                      </a:r>
                      <a:endParaRPr sz="500">
                        <a:latin typeface="Times New Roman"/>
                        <a:cs typeface="Times New Roman"/>
                      </a:endParaRPr>
                    </a:p>
                  </a:txBody>
                  <a:tcPr marL="0" marR="0" marB="0" marT="50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0"/>
                        </a:spcBef>
                      </a:pPr>
                      <a:endParaRPr sz="450">
                        <a:latin typeface="Times New Roman"/>
                        <a:cs typeface="Times New Roman"/>
                      </a:endParaRPr>
                    </a:p>
                    <a:p>
                      <a:pPr marL="122555">
                        <a:lnSpc>
                          <a:spcPct val="100000"/>
                        </a:lnSpc>
                        <a:spcBef>
                          <a:spcPts val="5"/>
                        </a:spcBef>
                      </a:pPr>
                      <a:r>
                        <a:rPr dirty="0" sz="500">
                          <a:solidFill>
                            <a:srgbClr val="1D070B"/>
                          </a:solidFill>
                          <a:latin typeface="宋体"/>
                          <a:cs typeface="宋体"/>
                        </a:rPr>
                        <a:t>4xx</a:t>
                      </a:r>
                      <a:endParaRPr sz="500">
                        <a:latin typeface="宋体"/>
                        <a:cs typeface="宋体"/>
                      </a:endParaRPr>
                    </a:p>
                  </a:txBody>
                  <a:tcPr marL="0" marR="0" marB="0" marT="127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0"/>
                        </a:spcBef>
                      </a:pPr>
                      <a:endParaRPr sz="450">
                        <a:latin typeface="Times New Roman"/>
                        <a:cs typeface="Times New Roman"/>
                      </a:endParaRPr>
                    </a:p>
                    <a:p>
                      <a:pPr marL="43815">
                        <a:lnSpc>
                          <a:spcPct val="100000"/>
                        </a:lnSpc>
                        <a:spcBef>
                          <a:spcPts val="5"/>
                        </a:spcBef>
                      </a:pPr>
                      <a:r>
                        <a:rPr dirty="0" sz="500">
                          <a:solidFill>
                            <a:srgbClr val="1D070B"/>
                          </a:solidFill>
                          <a:latin typeface="宋体"/>
                          <a:cs typeface="宋体"/>
                        </a:rPr>
                        <a:t>客户端发来的请求报文里有错误，比如语法错误或请求的资源不存在等</a:t>
                      </a:r>
                      <a:endParaRPr sz="500">
                        <a:latin typeface="宋体"/>
                        <a:cs typeface="宋体"/>
                      </a:endParaRPr>
                    </a:p>
                  </a:txBody>
                  <a:tcPr marL="0" marR="0" marB="0" marT="127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09550">
                <a:tc>
                  <a:txBody>
                    <a:bodyPr/>
                    <a:lstStyle/>
                    <a:p>
                      <a:pPr>
                        <a:lnSpc>
                          <a:spcPct val="100000"/>
                        </a:lnSpc>
                        <a:spcBef>
                          <a:spcPts val="40"/>
                        </a:spcBef>
                      </a:pPr>
                      <a:endParaRPr sz="400">
                        <a:latin typeface="Times New Roman"/>
                        <a:cs typeface="Times New Roman"/>
                      </a:endParaRPr>
                    </a:p>
                    <a:p>
                      <a:pPr algn="ctr">
                        <a:lnSpc>
                          <a:spcPct val="100000"/>
                        </a:lnSpc>
                      </a:pPr>
                      <a:r>
                        <a:rPr dirty="0" sz="500">
                          <a:solidFill>
                            <a:srgbClr val="1D070B"/>
                          </a:solidFill>
                          <a:latin typeface="Times New Roman"/>
                          <a:cs typeface="Times New Roman"/>
                        </a:rPr>
                        <a:t>5</a:t>
                      </a:r>
                      <a:endParaRPr sz="500">
                        <a:latin typeface="Times New Roman"/>
                        <a:cs typeface="Times New Roman"/>
                      </a:endParaRPr>
                    </a:p>
                  </a:txBody>
                  <a:tcPr marL="0" marR="0" marB="0" marT="50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0"/>
                        </a:spcBef>
                      </a:pPr>
                      <a:endParaRPr sz="450">
                        <a:latin typeface="Times New Roman"/>
                        <a:cs typeface="Times New Roman"/>
                      </a:endParaRPr>
                    </a:p>
                    <a:p>
                      <a:pPr marL="122555">
                        <a:lnSpc>
                          <a:spcPct val="100000"/>
                        </a:lnSpc>
                        <a:spcBef>
                          <a:spcPts val="5"/>
                        </a:spcBef>
                      </a:pPr>
                      <a:r>
                        <a:rPr dirty="0" sz="500">
                          <a:solidFill>
                            <a:srgbClr val="1D070B"/>
                          </a:solidFill>
                          <a:latin typeface="宋体"/>
                          <a:cs typeface="宋体"/>
                        </a:rPr>
                        <a:t>5xx</a:t>
                      </a:r>
                      <a:endParaRPr sz="500">
                        <a:latin typeface="宋体"/>
                        <a:cs typeface="宋体"/>
                      </a:endParaRPr>
                    </a:p>
                  </a:txBody>
                  <a:tcPr marL="0" marR="0" marB="0" marT="127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10"/>
                        </a:spcBef>
                      </a:pPr>
                      <a:endParaRPr sz="450">
                        <a:latin typeface="Times New Roman"/>
                        <a:cs typeface="Times New Roman"/>
                      </a:endParaRPr>
                    </a:p>
                    <a:p>
                      <a:pPr marL="43815">
                        <a:lnSpc>
                          <a:spcPct val="100000"/>
                        </a:lnSpc>
                        <a:spcBef>
                          <a:spcPts val="5"/>
                        </a:spcBef>
                      </a:pPr>
                      <a:r>
                        <a:rPr dirty="0" sz="500">
                          <a:solidFill>
                            <a:srgbClr val="1D070B"/>
                          </a:solidFill>
                          <a:latin typeface="宋体"/>
                          <a:cs typeface="宋体"/>
                        </a:rPr>
                        <a:t>服务器端有错误，已经无法处理完客户端请求了</a:t>
                      </a:r>
                      <a:endParaRPr sz="500">
                        <a:latin typeface="宋体"/>
                        <a:cs typeface="宋体"/>
                      </a:endParaRPr>
                    </a:p>
                  </a:txBody>
                  <a:tcPr marL="0" marR="0" marB="0" marT="127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bl>
          </a:graphicData>
        </a:graphic>
      </p:graphicFrame>
      <p:sp>
        <p:nvSpPr>
          <p:cNvPr id="11" name="object 11"/>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98742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响应报文常见状态码</a:t>
            </a:r>
            <a:endParaRPr sz="700">
              <a:latin typeface="华文楷体"/>
              <a:cs typeface="华文楷体"/>
            </a:endParaRPr>
          </a:p>
        </p:txBody>
      </p:sp>
      <p:sp>
        <p:nvSpPr>
          <p:cNvPr id="7" name="object 7"/>
          <p:cNvSpPr/>
          <p:nvPr/>
        </p:nvSpPr>
        <p:spPr>
          <a:xfrm>
            <a:off x="1607705" y="1571244"/>
            <a:ext cx="2898775" cy="161290"/>
          </a:xfrm>
          <a:custGeom>
            <a:avLst/>
            <a:gdLst/>
            <a:ahLst/>
            <a:cxnLst/>
            <a:rect l="l" t="t" r="r" b="b"/>
            <a:pathLst>
              <a:path w="2898775" h="161289">
                <a:moveTo>
                  <a:pt x="0" y="0"/>
                </a:moveTo>
                <a:lnTo>
                  <a:pt x="0" y="160782"/>
                </a:lnTo>
                <a:lnTo>
                  <a:pt x="2898648" y="160781"/>
                </a:lnTo>
                <a:lnTo>
                  <a:pt x="2898648" y="0"/>
                </a:lnTo>
                <a:lnTo>
                  <a:pt x="0" y="0"/>
                </a:lnTo>
                <a:close/>
              </a:path>
            </a:pathLst>
          </a:custGeom>
          <a:solidFill>
            <a:srgbClr val="E7E6E6"/>
          </a:solidFill>
        </p:spPr>
        <p:txBody>
          <a:bodyPr wrap="square" lIns="0" tIns="0" rIns="0" bIns="0" rtlCol="0"/>
          <a:lstStyle/>
          <a:p/>
        </p:txBody>
      </p:sp>
      <p:sp>
        <p:nvSpPr>
          <p:cNvPr id="8" name="object 8"/>
          <p:cNvSpPr/>
          <p:nvPr/>
        </p:nvSpPr>
        <p:spPr>
          <a:xfrm>
            <a:off x="1607705" y="1732026"/>
            <a:ext cx="2898648" cy="1479042"/>
          </a:xfrm>
          <a:prstGeom prst="rect">
            <a:avLst/>
          </a:prstGeom>
          <a:blipFill>
            <a:blip r:embed="rId3" cstate="print"/>
            <a:stretch>
              <a:fillRect/>
            </a:stretch>
          </a:blipFill>
        </p:spPr>
        <p:txBody>
          <a:bodyPr wrap="square" lIns="0" tIns="0" rIns="0" bIns="0" rtlCol="0"/>
          <a:lstStyle/>
          <a:p/>
        </p:txBody>
      </p:sp>
      <p:graphicFrame>
        <p:nvGraphicFramePr>
          <p:cNvPr id="9" name="object 9"/>
          <p:cNvGraphicFramePr>
            <a:graphicFrameLocks noGrp="1"/>
          </p:cNvGraphicFramePr>
          <p:nvPr/>
        </p:nvGraphicFramePr>
        <p:xfrm>
          <a:off x="1605420" y="1568958"/>
          <a:ext cx="2905760" cy="1644650"/>
        </p:xfrm>
        <a:graphic>
          <a:graphicData uri="http://schemas.openxmlformats.org/drawingml/2006/table">
            <a:tbl>
              <a:tblPr firstRow="1" bandRow="1">
                <a:tableStyleId>{2D5ABB26-0587-4C30-8999-92F81FD0307C}</a:tableStyleId>
              </a:tblPr>
              <a:tblGrid>
                <a:gridCol w="345440"/>
                <a:gridCol w="792479"/>
                <a:gridCol w="1760855"/>
              </a:tblGrid>
              <a:tr h="160782">
                <a:tc>
                  <a:txBody>
                    <a:bodyPr/>
                    <a:lstStyle/>
                    <a:p>
                      <a:pPr algn="r" marR="68580">
                        <a:lnSpc>
                          <a:spcPct val="100000"/>
                        </a:lnSpc>
                        <a:spcBef>
                          <a:spcPts val="345"/>
                        </a:spcBef>
                      </a:pPr>
                      <a:r>
                        <a:rPr dirty="0" sz="500">
                          <a:solidFill>
                            <a:srgbClr val="1D070B"/>
                          </a:solidFill>
                          <a:latin typeface="宋体"/>
                          <a:cs typeface="宋体"/>
                        </a:rPr>
                        <a:t>状态码</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a:lnSpc>
                          <a:spcPct val="100000"/>
                        </a:lnSpc>
                        <a:spcBef>
                          <a:spcPts val="345"/>
                        </a:spcBef>
                      </a:pPr>
                      <a:r>
                        <a:rPr dirty="0" sz="500">
                          <a:solidFill>
                            <a:srgbClr val="1D070B"/>
                          </a:solidFill>
                          <a:latin typeface="宋体"/>
                          <a:cs typeface="宋体"/>
                        </a:rPr>
                        <a:t>名称</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marL="635">
                        <a:lnSpc>
                          <a:spcPct val="100000"/>
                        </a:lnSpc>
                        <a:spcBef>
                          <a:spcPts val="345"/>
                        </a:spcBef>
                      </a:pPr>
                      <a:r>
                        <a:rPr dirty="0" sz="500">
                          <a:solidFill>
                            <a:srgbClr val="1D070B"/>
                          </a:solidFill>
                          <a:latin typeface="宋体"/>
                          <a:cs typeface="宋体"/>
                        </a:rPr>
                        <a:t>中文描述</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r>
              <a:tr h="160782">
                <a:tc>
                  <a:txBody>
                    <a:bodyPr/>
                    <a:lstStyle/>
                    <a:p>
                      <a:pPr algn="r" marR="116205">
                        <a:lnSpc>
                          <a:spcPct val="100000"/>
                        </a:lnSpc>
                        <a:spcBef>
                          <a:spcPts val="315"/>
                        </a:spcBef>
                      </a:pPr>
                      <a:r>
                        <a:rPr dirty="0" sz="500">
                          <a:solidFill>
                            <a:srgbClr val="1D070B"/>
                          </a:solidFill>
                          <a:latin typeface="Times New Roman"/>
                          <a:cs typeface="Times New Roman"/>
                        </a:rPr>
                        <a:t>200</a:t>
                      </a:r>
                      <a:endParaRPr sz="500">
                        <a:latin typeface="Times New Roman"/>
                        <a:cs typeface="Times New Roman"/>
                      </a:endParaRPr>
                    </a:p>
                  </a:txBody>
                  <a:tcPr marL="0" marR="0" marB="0" marT="4000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4450">
                        <a:lnSpc>
                          <a:spcPct val="100000"/>
                        </a:lnSpc>
                        <a:spcBef>
                          <a:spcPts val="315"/>
                        </a:spcBef>
                      </a:pPr>
                      <a:r>
                        <a:rPr dirty="0" sz="500">
                          <a:solidFill>
                            <a:srgbClr val="1D070B"/>
                          </a:solidFill>
                          <a:latin typeface="Times New Roman"/>
                          <a:cs typeface="Times New Roman"/>
                        </a:rPr>
                        <a:t>OK</a:t>
                      </a:r>
                      <a:endParaRPr sz="500">
                        <a:latin typeface="Times New Roman"/>
                        <a:cs typeface="Times New Roman"/>
                      </a:endParaRPr>
                    </a:p>
                  </a:txBody>
                  <a:tcPr marL="0" marR="0" marB="0" marT="4000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345"/>
                        </a:spcBef>
                      </a:pPr>
                      <a:r>
                        <a:rPr dirty="0" sz="500">
                          <a:solidFill>
                            <a:srgbClr val="1D070B"/>
                          </a:solidFill>
                          <a:latin typeface="宋体"/>
                          <a:cs typeface="宋体"/>
                        </a:rPr>
                        <a:t>请求成功</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49173">
                <a:tc>
                  <a:txBody>
                    <a:bodyPr/>
                    <a:lstStyle/>
                    <a:p>
                      <a:pPr>
                        <a:lnSpc>
                          <a:spcPct val="100000"/>
                        </a:lnSpc>
                      </a:pPr>
                      <a:endParaRPr sz="600">
                        <a:latin typeface="Times New Roman"/>
                        <a:cs typeface="Times New Roman"/>
                      </a:endParaRPr>
                    </a:p>
                    <a:p>
                      <a:pPr algn="r" marR="116205">
                        <a:lnSpc>
                          <a:spcPct val="100000"/>
                        </a:lnSpc>
                        <a:spcBef>
                          <a:spcPts val="5"/>
                        </a:spcBef>
                      </a:pPr>
                      <a:r>
                        <a:rPr dirty="0" sz="500">
                          <a:solidFill>
                            <a:srgbClr val="1D070B"/>
                          </a:solidFill>
                          <a:latin typeface="宋体"/>
                          <a:cs typeface="宋体"/>
                        </a:rPr>
                        <a:t>301</a:t>
                      </a:r>
                      <a:endParaRPr sz="50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pPr>
                      <a:endParaRPr sz="600">
                        <a:latin typeface="Times New Roman"/>
                        <a:cs typeface="Times New Roman"/>
                      </a:endParaRPr>
                    </a:p>
                    <a:p>
                      <a:pPr marL="43815">
                        <a:lnSpc>
                          <a:spcPct val="100000"/>
                        </a:lnSpc>
                        <a:spcBef>
                          <a:spcPts val="5"/>
                        </a:spcBef>
                      </a:pPr>
                      <a:r>
                        <a:rPr dirty="0" sz="500">
                          <a:solidFill>
                            <a:srgbClr val="1D070B"/>
                          </a:solidFill>
                          <a:latin typeface="宋体"/>
                          <a:cs typeface="宋体"/>
                        </a:rPr>
                        <a:t>Moved</a:t>
                      </a:r>
                      <a:r>
                        <a:rPr dirty="0" sz="500" spc="-10">
                          <a:solidFill>
                            <a:srgbClr val="1D070B"/>
                          </a:solidFill>
                          <a:latin typeface="宋体"/>
                          <a:cs typeface="宋体"/>
                        </a:rPr>
                        <a:t> </a:t>
                      </a:r>
                      <a:r>
                        <a:rPr dirty="0" sz="500">
                          <a:solidFill>
                            <a:srgbClr val="1D070B"/>
                          </a:solidFill>
                          <a:latin typeface="宋体"/>
                          <a:cs typeface="宋体"/>
                        </a:rPr>
                        <a:t>Permanently</a:t>
                      </a:r>
                      <a:endParaRPr sz="50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marR="76835">
                        <a:lnSpc>
                          <a:spcPct val="100000"/>
                        </a:lnSpc>
                        <a:spcBef>
                          <a:spcPts val="390"/>
                        </a:spcBef>
                      </a:pPr>
                      <a:r>
                        <a:rPr dirty="0" sz="500">
                          <a:solidFill>
                            <a:srgbClr val="1D070B"/>
                          </a:solidFill>
                          <a:latin typeface="宋体"/>
                          <a:cs typeface="宋体"/>
                        </a:rPr>
                        <a:t>资源被永久移动。请求的资源已被永久的移动到新URI，返 回信息会包括新的URI，浏览器会自动定向到新URI</a:t>
                      </a:r>
                      <a:endParaRPr sz="500">
                        <a:latin typeface="宋体"/>
                        <a:cs typeface="宋体"/>
                      </a:endParaRPr>
                    </a:p>
                  </a:txBody>
                  <a:tcPr marL="0" marR="0" marB="0" marT="4953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49173">
                <a:tc>
                  <a:txBody>
                    <a:bodyPr/>
                    <a:lstStyle/>
                    <a:p>
                      <a:pPr>
                        <a:lnSpc>
                          <a:spcPct val="100000"/>
                        </a:lnSpc>
                      </a:pPr>
                      <a:endParaRPr sz="600">
                        <a:latin typeface="Times New Roman"/>
                        <a:cs typeface="Times New Roman"/>
                      </a:endParaRPr>
                    </a:p>
                    <a:p>
                      <a:pPr algn="r" marR="116205">
                        <a:lnSpc>
                          <a:spcPct val="100000"/>
                        </a:lnSpc>
                        <a:spcBef>
                          <a:spcPts val="5"/>
                        </a:spcBef>
                      </a:pPr>
                      <a:r>
                        <a:rPr dirty="0" sz="500">
                          <a:solidFill>
                            <a:srgbClr val="1D070B"/>
                          </a:solidFill>
                          <a:latin typeface="宋体"/>
                          <a:cs typeface="宋体"/>
                        </a:rPr>
                        <a:t>302</a:t>
                      </a:r>
                      <a:endParaRPr sz="50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pPr>
                      <a:endParaRPr sz="600">
                        <a:latin typeface="Times New Roman"/>
                        <a:cs typeface="Times New Roman"/>
                      </a:endParaRPr>
                    </a:p>
                    <a:p>
                      <a:pPr marL="43815">
                        <a:lnSpc>
                          <a:spcPct val="100000"/>
                        </a:lnSpc>
                        <a:spcBef>
                          <a:spcPts val="5"/>
                        </a:spcBef>
                      </a:pPr>
                      <a:r>
                        <a:rPr dirty="0" sz="500">
                          <a:solidFill>
                            <a:srgbClr val="1D070B"/>
                          </a:solidFill>
                          <a:latin typeface="宋体"/>
                          <a:cs typeface="宋体"/>
                        </a:rPr>
                        <a:t>Found</a:t>
                      </a:r>
                      <a:endParaRPr sz="50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marR="44450">
                        <a:lnSpc>
                          <a:spcPct val="100000"/>
                        </a:lnSpc>
                        <a:spcBef>
                          <a:spcPts val="385"/>
                        </a:spcBef>
                      </a:pPr>
                      <a:r>
                        <a:rPr dirty="0" sz="500">
                          <a:solidFill>
                            <a:srgbClr val="1D070B"/>
                          </a:solidFill>
                          <a:latin typeface="宋体"/>
                          <a:cs typeface="宋体"/>
                        </a:rPr>
                        <a:t>资源临时移动。资源只是临时被移动，客户端应继续使用原 有URI</a:t>
                      </a:r>
                      <a:endParaRPr sz="500">
                        <a:latin typeface="宋体"/>
                        <a:cs typeface="宋体"/>
                      </a:endParaRPr>
                    </a:p>
                  </a:txBody>
                  <a:tcPr marL="0" marR="0" marB="0" marT="4889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60782">
                <a:tc>
                  <a:txBody>
                    <a:bodyPr/>
                    <a:lstStyle/>
                    <a:p>
                      <a:pPr algn="r" marR="116205">
                        <a:lnSpc>
                          <a:spcPct val="100000"/>
                        </a:lnSpc>
                        <a:spcBef>
                          <a:spcPts val="345"/>
                        </a:spcBef>
                      </a:pPr>
                      <a:r>
                        <a:rPr dirty="0" sz="500">
                          <a:solidFill>
                            <a:srgbClr val="1D070B"/>
                          </a:solidFill>
                          <a:latin typeface="宋体"/>
                          <a:cs typeface="宋体"/>
                        </a:rPr>
                        <a:t>403</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345"/>
                        </a:spcBef>
                      </a:pPr>
                      <a:r>
                        <a:rPr dirty="0" sz="500">
                          <a:solidFill>
                            <a:srgbClr val="1D070B"/>
                          </a:solidFill>
                          <a:latin typeface="宋体"/>
                          <a:cs typeface="宋体"/>
                        </a:rPr>
                        <a:t>Forbidden</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345"/>
                        </a:spcBef>
                      </a:pPr>
                      <a:r>
                        <a:rPr dirty="0" sz="500">
                          <a:solidFill>
                            <a:srgbClr val="1D070B"/>
                          </a:solidFill>
                          <a:latin typeface="宋体"/>
                          <a:cs typeface="宋体"/>
                        </a:rPr>
                        <a:t>没权限。服务器收到请求，但拒绝提供服务</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61544">
                <a:tc>
                  <a:txBody>
                    <a:bodyPr/>
                    <a:lstStyle/>
                    <a:p>
                      <a:pPr algn="r" marR="116205">
                        <a:lnSpc>
                          <a:spcPct val="100000"/>
                        </a:lnSpc>
                        <a:spcBef>
                          <a:spcPts val="345"/>
                        </a:spcBef>
                      </a:pPr>
                      <a:r>
                        <a:rPr dirty="0" sz="500">
                          <a:solidFill>
                            <a:srgbClr val="1D070B"/>
                          </a:solidFill>
                          <a:latin typeface="宋体"/>
                          <a:cs typeface="宋体"/>
                        </a:rPr>
                        <a:t>404</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345"/>
                        </a:spcBef>
                      </a:pPr>
                      <a:r>
                        <a:rPr dirty="0" sz="500">
                          <a:solidFill>
                            <a:srgbClr val="1D070B"/>
                          </a:solidFill>
                          <a:latin typeface="宋体"/>
                          <a:cs typeface="宋体"/>
                        </a:rPr>
                        <a:t>Not</a:t>
                      </a:r>
                      <a:r>
                        <a:rPr dirty="0" sz="500" spc="-5">
                          <a:solidFill>
                            <a:srgbClr val="1D070B"/>
                          </a:solidFill>
                          <a:latin typeface="宋体"/>
                          <a:cs typeface="宋体"/>
                        </a:rPr>
                        <a:t> </a:t>
                      </a:r>
                      <a:r>
                        <a:rPr dirty="0" sz="500">
                          <a:solidFill>
                            <a:srgbClr val="1D070B"/>
                          </a:solidFill>
                          <a:latin typeface="宋体"/>
                          <a:cs typeface="宋体"/>
                        </a:rPr>
                        <a:t>Found</a:t>
                      </a:r>
                      <a:endParaRPr sz="500">
                        <a:latin typeface="宋体"/>
                        <a:cs typeface="宋体"/>
                      </a:endParaRPr>
                    </a:p>
                  </a:txBody>
                  <a:tcPr marL="0" marR="0" marB="0" marT="4381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320"/>
                        </a:spcBef>
                      </a:pPr>
                      <a:r>
                        <a:rPr dirty="0" sz="500">
                          <a:solidFill>
                            <a:srgbClr val="1D070B"/>
                          </a:solidFill>
                          <a:latin typeface="宋体"/>
                          <a:cs typeface="宋体"/>
                        </a:rPr>
                        <a:t>请求的资源不存在。遇到404首先检查请求</a:t>
                      </a:r>
                      <a:r>
                        <a:rPr dirty="0" sz="500" spc="-5">
                          <a:solidFill>
                            <a:srgbClr val="1D070B"/>
                          </a:solidFill>
                          <a:latin typeface="Times New Roman"/>
                          <a:cs typeface="Times New Roman"/>
                        </a:rPr>
                        <a:t>URL</a:t>
                      </a:r>
                      <a:r>
                        <a:rPr dirty="0" sz="500">
                          <a:solidFill>
                            <a:srgbClr val="1D070B"/>
                          </a:solidFill>
                          <a:latin typeface="宋体"/>
                          <a:cs typeface="宋体"/>
                        </a:rPr>
                        <a:t>是否正确</a:t>
                      </a:r>
                      <a:endParaRPr sz="500">
                        <a:latin typeface="宋体"/>
                        <a:cs typeface="宋体"/>
                      </a:endParaRPr>
                    </a:p>
                  </a:txBody>
                  <a:tcPr marL="0" marR="0" marB="0" marT="406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48411">
                <a:tc>
                  <a:txBody>
                    <a:bodyPr/>
                    <a:lstStyle/>
                    <a:p>
                      <a:pPr>
                        <a:lnSpc>
                          <a:spcPct val="100000"/>
                        </a:lnSpc>
                        <a:spcBef>
                          <a:spcPts val="55"/>
                        </a:spcBef>
                      </a:pPr>
                      <a:endParaRPr sz="550">
                        <a:latin typeface="Times New Roman"/>
                        <a:cs typeface="Times New Roman"/>
                      </a:endParaRPr>
                    </a:p>
                    <a:p>
                      <a:pPr algn="r" marR="116205">
                        <a:lnSpc>
                          <a:spcPct val="100000"/>
                        </a:lnSpc>
                      </a:pPr>
                      <a:r>
                        <a:rPr dirty="0" sz="500">
                          <a:solidFill>
                            <a:srgbClr val="1D070B"/>
                          </a:solidFill>
                          <a:latin typeface="宋体"/>
                          <a:cs typeface="宋体"/>
                        </a:rPr>
                        <a:t>500</a:t>
                      </a:r>
                      <a:endParaRPr sz="500">
                        <a:latin typeface="宋体"/>
                        <a:cs typeface="宋体"/>
                      </a:endParaRPr>
                    </a:p>
                  </a:txBody>
                  <a:tcPr marL="0" marR="0" marB="0" marT="698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55"/>
                        </a:spcBef>
                      </a:pPr>
                      <a:endParaRPr sz="550">
                        <a:latin typeface="Times New Roman"/>
                        <a:cs typeface="Times New Roman"/>
                      </a:endParaRPr>
                    </a:p>
                    <a:p>
                      <a:pPr marL="43815">
                        <a:lnSpc>
                          <a:spcPct val="100000"/>
                        </a:lnSpc>
                      </a:pPr>
                      <a:r>
                        <a:rPr dirty="0" sz="500">
                          <a:solidFill>
                            <a:srgbClr val="1D070B"/>
                          </a:solidFill>
                          <a:latin typeface="宋体"/>
                          <a:cs typeface="宋体"/>
                        </a:rPr>
                        <a:t>Internal Server</a:t>
                      </a:r>
                      <a:r>
                        <a:rPr dirty="0" sz="500" spc="-25">
                          <a:solidFill>
                            <a:srgbClr val="1D070B"/>
                          </a:solidFill>
                          <a:latin typeface="宋体"/>
                          <a:cs typeface="宋体"/>
                        </a:rPr>
                        <a:t> </a:t>
                      </a:r>
                      <a:r>
                        <a:rPr dirty="0" sz="500">
                          <a:solidFill>
                            <a:srgbClr val="1D070B"/>
                          </a:solidFill>
                          <a:latin typeface="宋体"/>
                          <a:cs typeface="宋体"/>
                        </a:rPr>
                        <a:t>Error</a:t>
                      </a:r>
                      <a:endParaRPr sz="500">
                        <a:latin typeface="宋体"/>
                        <a:cs typeface="宋体"/>
                      </a:endParaRPr>
                    </a:p>
                  </a:txBody>
                  <a:tcPr marL="0" marR="0" marB="0" marT="698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55"/>
                        </a:spcBef>
                      </a:pPr>
                      <a:endParaRPr sz="550">
                        <a:latin typeface="Times New Roman"/>
                        <a:cs typeface="Times New Roman"/>
                      </a:endParaRPr>
                    </a:p>
                    <a:p>
                      <a:pPr marL="43815">
                        <a:lnSpc>
                          <a:spcPct val="100000"/>
                        </a:lnSpc>
                      </a:pPr>
                      <a:r>
                        <a:rPr dirty="0" sz="500">
                          <a:solidFill>
                            <a:srgbClr val="1D070B"/>
                          </a:solidFill>
                          <a:latin typeface="宋体"/>
                          <a:cs typeface="宋体"/>
                        </a:rPr>
                        <a:t>服务器内部错误，无法完成请求</a:t>
                      </a:r>
                      <a:endParaRPr sz="500">
                        <a:latin typeface="宋体"/>
                        <a:cs typeface="宋体"/>
                      </a:endParaRPr>
                    </a:p>
                  </a:txBody>
                  <a:tcPr marL="0" marR="0" marB="0" marT="698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49174">
                <a:tc>
                  <a:txBody>
                    <a:bodyPr/>
                    <a:lstStyle/>
                    <a:p>
                      <a:pPr>
                        <a:lnSpc>
                          <a:spcPct val="100000"/>
                        </a:lnSpc>
                        <a:spcBef>
                          <a:spcPts val="55"/>
                        </a:spcBef>
                      </a:pPr>
                      <a:endParaRPr sz="550">
                        <a:latin typeface="Times New Roman"/>
                        <a:cs typeface="Times New Roman"/>
                      </a:endParaRPr>
                    </a:p>
                    <a:p>
                      <a:pPr algn="r" marR="116205">
                        <a:lnSpc>
                          <a:spcPct val="100000"/>
                        </a:lnSpc>
                      </a:pPr>
                      <a:r>
                        <a:rPr dirty="0" sz="500">
                          <a:solidFill>
                            <a:srgbClr val="1D070B"/>
                          </a:solidFill>
                          <a:latin typeface="宋体"/>
                          <a:cs typeface="宋体"/>
                        </a:rPr>
                        <a:t>503</a:t>
                      </a:r>
                      <a:endParaRPr sz="500">
                        <a:latin typeface="宋体"/>
                        <a:cs typeface="宋体"/>
                      </a:endParaRPr>
                    </a:p>
                  </a:txBody>
                  <a:tcPr marL="0" marR="0" marB="0" marT="698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55"/>
                        </a:spcBef>
                      </a:pPr>
                      <a:endParaRPr sz="550">
                        <a:latin typeface="Times New Roman"/>
                        <a:cs typeface="Times New Roman"/>
                      </a:endParaRPr>
                    </a:p>
                    <a:p>
                      <a:pPr marL="43815">
                        <a:lnSpc>
                          <a:spcPct val="100000"/>
                        </a:lnSpc>
                      </a:pPr>
                      <a:r>
                        <a:rPr dirty="0" sz="500">
                          <a:solidFill>
                            <a:srgbClr val="1D070B"/>
                          </a:solidFill>
                          <a:latin typeface="宋体"/>
                          <a:cs typeface="宋体"/>
                        </a:rPr>
                        <a:t>Service</a:t>
                      </a:r>
                      <a:r>
                        <a:rPr dirty="0" sz="500" spc="-10">
                          <a:solidFill>
                            <a:srgbClr val="1D070B"/>
                          </a:solidFill>
                          <a:latin typeface="宋体"/>
                          <a:cs typeface="宋体"/>
                        </a:rPr>
                        <a:t> </a:t>
                      </a:r>
                      <a:r>
                        <a:rPr dirty="0" sz="500">
                          <a:solidFill>
                            <a:srgbClr val="1D070B"/>
                          </a:solidFill>
                          <a:latin typeface="宋体"/>
                          <a:cs typeface="宋体"/>
                        </a:rPr>
                        <a:t>Unavailable</a:t>
                      </a:r>
                      <a:endParaRPr sz="500">
                        <a:latin typeface="宋体"/>
                        <a:cs typeface="宋体"/>
                      </a:endParaRPr>
                    </a:p>
                  </a:txBody>
                  <a:tcPr marL="0" marR="0" marB="0" marT="698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marR="44450">
                        <a:lnSpc>
                          <a:spcPct val="100000"/>
                        </a:lnSpc>
                        <a:spcBef>
                          <a:spcPts val="385"/>
                        </a:spcBef>
                      </a:pPr>
                      <a:r>
                        <a:rPr dirty="0" sz="500">
                          <a:solidFill>
                            <a:srgbClr val="1D070B"/>
                          </a:solidFill>
                          <a:latin typeface="宋体"/>
                          <a:cs typeface="宋体"/>
                        </a:rPr>
                        <a:t>由于超载或系统维护（一般是访问人数过多），服务器无法 处理客户端的请求，通常这只是暂时状态</a:t>
                      </a:r>
                      <a:endParaRPr sz="500">
                        <a:latin typeface="宋体"/>
                        <a:cs typeface="宋体"/>
                      </a:endParaRPr>
                    </a:p>
                  </a:txBody>
                  <a:tcPr marL="0" marR="0" marB="0" marT="4889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bl>
          </a:graphicData>
        </a:graphic>
      </p:graphicFrame>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73417"/>
            <a:ext cx="117030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响应报文中的响应头属性</a:t>
            </a:r>
            <a:endParaRPr sz="700">
              <a:latin typeface="华文楷体"/>
              <a:cs typeface="华文楷体"/>
            </a:endParaRPr>
          </a:p>
        </p:txBody>
      </p:sp>
      <p:sp>
        <p:nvSpPr>
          <p:cNvPr id="8" name="object 8"/>
          <p:cNvSpPr/>
          <p:nvPr/>
        </p:nvSpPr>
        <p:spPr>
          <a:xfrm>
            <a:off x="822591" y="1527047"/>
            <a:ext cx="3590290" cy="143510"/>
          </a:xfrm>
          <a:custGeom>
            <a:avLst/>
            <a:gdLst/>
            <a:ahLst/>
            <a:cxnLst/>
            <a:rect l="l" t="t" r="r" b="b"/>
            <a:pathLst>
              <a:path w="3590290" h="143510">
                <a:moveTo>
                  <a:pt x="0" y="0"/>
                </a:moveTo>
                <a:lnTo>
                  <a:pt x="0" y="143256"/>
                </a:lnTo>
                <a:lnTo>
                  <a:pt x="3589782" y="143255"/>
                </a:lnTo>
                <a:lnTo>
                  <a:pt x="3589782" y="0"/>
                </a:lnTo>
                <a:lnTo>
                  <a:pt x="0" y="0"/>
                </a:lnTo>
                <a:close/>
              </a:path>
            </a:pathLst>
          </a:custGeom>
          <a:solidFill>
            <a:srgbClr val="E7E6E6"/>
          </a:solidFill>
        </p:spPr>
        <p:txBody>
          <a:bodyPr wrap="square" lIns="0" tIns="0" rIns="0" bIns="0" rtlCol="0"/>
          <a:lstStyle/>
          <a:p/>
        </p:txBody>
      </p:sp>
      <p:sp>
        <p:nvSpPr>
          <p:cNvPr id="9" name="object 9"/>
          <p:cNvSpPr/>
          <p:nvPr/>
        </p:nvSpPr>
        <p:spPr>
          <a:xfrm>
            <a:off x="822591" y="1670304"/>
            <a:ext cx="3589782" cy="1597914"/>
          </a:xfrm>
          <a:prstGeom prst="rect">
            <a:avLst/>
          </a:prstGeom>
          <a:blipFill>
            <a:blip r:embed="rId3" cstate="print"/>
            <a:stretch>
              <a:fillRect/>
            </a:stretch>
          </a:blipFill>
        </p:spPr>
        <p:txBody>
          <a:bodyPr wrap="square" lIns="0" tIns="0" rIns="0" bIns="0" rtlCol="0"/>
          <a:lstStyle/>
          <a:p/>
        </p:txBody>
      </p:sp>
      <p:graphicFrame>
        <p:nvGraphicFramePr>
          <p:cNvPr id="10" name="object 10"/>
          <p:cNvGraphicFramePr>
            <a:graphicFrameLocks noGrp="1"/>
          </p:cNvGraphicFramePr>
          <p:nvPr/>
        </p:nvGraphicFramePr>
        <p:xfrm>
          <a:off x="820305" y="1524761"/>
          <a:ext cx="3596640" cy="1746250"/>
        </p:xfrm>
        <a:graphic>
          <a:graphicData uri="http://schemas.openxmlformats.org/drawingml/2006/table">
            <a:tbl>
              <a:tblPr firstRow="1" bandRow="1">
                <a:tableStyleId>{2D5ABB26-0587-4C30-8999-92F81FD0307C}</a:tableStyleId>
              </a:tblPr>
              <a:tblGrid>
                <a:gridCol w="361315"/>
                <a:gridCol w="804544"/>
                <a:gridCol w="2423794"/>
              </a:tblGrid>
              <a:tr h="143256">
                <a:tc>
                  <a:txBody>
                    <a:bodyPr/>
                    <a:lstStyle/>
                    <a:p>
                      <a:pPr algn="ctr">
                        <a:lnSpc>
                          <a:spcPct val="100000"/>
                        </a:lnSpc>
                        <a:spcBef>
                          <a:spcPts val="270"/>
                        </a:spcBef>
                      </a:pPr>
                      <a:r>
                        <a:rPr dirty="0" sz="500">
                          <a:solidFill>
                            <a:srgbClr val="1D070B"/>
                          </a:solidFill>
                          <a:latin typeface="宋体"/>
                          <a:cs typeface="宋体"/>
                        </a:rPr>
                        <a:t>序号</a:t>
                      </a:r>
                      <a:endParaRPr sz="500">
                        <a:latin typeface="宋体"/>
                        <a:cs typeface="宋体"/>
                      </a:endParaRPr>
                    </a:p>
                  </a:txBody>
                  <a:tcPr marL="0" marR="0" marB="0" marT="342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a:lnSpc>
                          <a:spcPct val="100000"/>
                        </a:lnSpc>
                        <a:spcBef>
                          <a:spcPts val="270"/>
                        </a:spcBef>
                      </a:pPr>
                      <a:r>
                        <a:rPr dirty="0" sz="500">
                          <a:solidFill>
                            <a:srgbClr val="1D070B"/>
                          </a:solidFill>
                          <a:latin typeface="宋体"/>
                          <a:cs typeface="宋体"/>
                        </a:rPr>
                        <a:t>响应头</a:t>
                      </a:r>
                      <a:endParaRPr sz="500">
                        <a:latin typeface="宋体"/>
                        <a:cs typeface="宋体"/>
                      </a:endParaRPr>
                    </a:p>
                  </a:txBody>
                  <a:tcPr marL="0" marR="0" marB="0" marT="342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c>
                  <a:txBody>
                    <a:bodyPr/>
                    <a:lstStyle/>
                    <a:p>
                      <a:pPr algn="ctr" marL="1905">
                        <a:lnSpc>
                          <a:spcPct val="100000"/>
                        </a:lnSpc>
                        <a:spcBef>
                          <a:spcPts val="270"/>
                        </a:spcBef>
                        <a:tabLst>
                          <a:tab pos="193675" algn="l"/>
                        </a:tabLst>
                      </a:pPr>
                      <a:r>
                        <a:rPr dirty="0" sz="500">
                          <a:solidFill>
                            <a:srgbClr val="1D070B"/>
                          </a:solidFill>
                          <a:latin typeface="宋体"/>
                          <a:cs typeface="宋体"/>
                        </a:rPr>
                        <a:t>描	述</a:t>
                      </a:r>
                      <a:endParaRPr sz="500">
                        <a:latin typeface="宋体"/>
                        <a:cs typeface="宋体"/>
                      </a:endParaRPr>
                    </a:p>
                  </a:txBody>
                  <a:tcPr marL="0" marR="0" marB="0" marT="342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E7E6E6"/>
                    </a:solidFill>
                  </a:tcPr>
                </a:tc>
              </a:tr>
              <a:tr h="144017">
                <a:tc>
                  <a:txBody>
                    <a:bodyPr/>
                    <a:lstStyle/>
                    <a:p>
                      <a:pPr algn="ctr">
                        <a:lnSpc>
                          <a:spcPct val="100000"/>
                        </a:lnSpc>
                        <a:spcBef>
                          <a:spcPts val="250"/>
                        </a:spcBef>
                      </a:pPr>
                      <a:r>
                        <a:rPr dirty="0" sz="500">
                          <a:solidFill>
                            <a:srgbClr val="1D070B"/>
                          </a:solidFill>
                          <a:latin typeface="Times New Roman"/>
                          <a:cs typeface="Times New Roman"/>
                        </a:rPr>
                        <a:t>1</a:t>
                      </a:r>
                      <a:endParaRPr sz="500">
                        <a:latin typeface="Times New Roman"/>
                        <a:cs typeface="Times New Roman"/>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80"/>
                        </a:spcBef>
                      </a:pPr>
                      <a:r>
                        <a:rPr dirty="0" sz="500">
                          <a:solidFill>
                            <a:srgbClr val="1D070B"/>
                          </a:solidFill>
                          <a:latin typeface="宋体"/>
                          <a:cs typeface="宋体"/>
                        </a:rPr>
                        <a:t>Date</a:t>
                      </a:r>
                      <a:endParaRPr sz="500">
                        <a:latin typeface="宋体"/>
                        <a:cs typeface="宋体"/>
                      </a:endParaRPr>
                    </a:p>
                  </a:txBody>
                  <a:tcPr marL="0" marR="0" marB="0" marT="3556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80"/>
                        </a:spcBef>
                      </a:pPr>
                      <a:r>
                        <a:rPr dirty="0" sz="500">
                          <a:solidFill>
                            <a:srgbClr val="1D070B"/>
                          </a:solidFill>
                          <a:latin typeface="宋体"/>
                          <a:cs typeface="宋体"/>
                        </a:rPr>
                        <a:t>生成消息的具体时间和日期</a:t>
                      </a:r>
                      <a:endParaRPr sz="500">
                        <a:latin typeface="宋体"/>
                        <a:cs typeface="宋体"/>
                      </a:endParaRPr>
                    </a:p>
                  </a:txBody>
                  <a:tcPr marL="0" marR="0" marB="0" marT="3556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3255">
                <a:tc>
                  <a:txBody>
                    <a:bodyPr/>
                    <a:lstStyle/>
                    <a:p>
                      <a:pPr algn="ctr">
                        <a:lnSpc>
                          <a:spcPct val="100000"/>
                        </a:lnSpc>
                        <a:spcBef>
                          <a:spcPts val="240"/>
                        </a:spcBef>
                      </a:pPr>
                      <a:r>
                        <a:rPr dirty="0" sz="500">
                          <a:solidFill>
                            <a:srgbClr val="1D070B"/>
                          </a:solidFill>
                          <a:latin typeface="Times New Roman"/>
                          <a:cs typeface="Times New Roman"/>
                        </a:rPr>
                        <a:t>2</a:t>
                      </a:r>
                      <a:endParaRPr sz="500">
                        <a:latin typeface="Times New Roman"/>
                        <a:cs typeface="Times New Roman"/>
                      </a:endParaRPr>
                    </a:p>
                  </a:txBody>
                  <a:tcPr marL="0" marR="0" marB="0" marT="304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70"/>
                        </a:spcBef>
                      </a:pPr>
                      <a:r>
                        <a:rPr dirty="0" sz="500">
                          <a:solidFill>
                            <a:srgbClr val="1D070B"/>
                          </a:solidFill>
                          <a:latin typeface="宋体"/>
                          <a:cs typeface="宋体"/>
                        </a:rPr>
                        <a:t>Server</a:t>
                      </a:r>
                      <a:endParaRPr sz="500">
                        <a:latin typeface="宋体"/>
                        <a:cs typeface="宋体"/>
                      </a:endParaRPr>
                    </a:p>
                  </a:txBody>
                  <a:tcPr marL="0" marR="0" marB="0" marT="342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50"/>
                        </a:spcBef>
                      </a:pPr>
                      <a:r>
                        <a:rPr dirty="0" sz="500">
                          <a:solidFill>
                            <a:srgbClr val="1D070B"/>
                          </a:solidFill>
                          <a:latin typeface="宋体"/>
                          <a:cs typeface="宋体"/>
                        </a:rPr>
                        <a:t>指明</a:t>
                      </a:r>
                      <a:r>
                        <a:rPr dirty="0" sz="500" spc="-5">
                          <a:solidFill>
                            <a:srgbClr val="1D070B"/>
                          </a:solidFill>
                          <a:latin typeface="宋体"/>
                          <a:cs typeface="宋体"/>
                        </a:rPr>
                        <a:t>H</a:t>
                      </a:r>
                      <a:r>
                        <a:rPr dirty="0" sz="500" spc="-5">
                          <a:solidFill>
                            <a:srgbClr val="1D070B"/>
                          </a:solidFill>
                          <a:latin typeface="Times New Roman"/>
                          <a:cs typeface="Times New Roman"/>
                        </a:rPr>
                        <a:t>TTP</a:t>
                      </a:r>
                      <a:r>
                        <a:rPr dirty="0" sz="500">
                          <a:solidFill>
                            <a:srgbClr val="1D070B"/>
                          </a:solidFill>
                          <a:latin typeface="宋体"/>
                          <a:cs typeface="宋体"/>
                        </a:rPr>
                        <a:t>服务器的软件信息</a:t>
                      </a:r>
                      <a:endParaRPr sz="500">
                        <a:latin typeface="宋体"/>
                        <a:cs typeface="宋体"/>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3255">
                <a:tc>
                  <a:txBody>
                    <a:bodyPr/>
                    <a:lstStyle/>
                    <a:p>
                      <a:pPr algn="ctr">
                        <a:lnSpc>
                          <a:spcPct val="100000"/>
                        </a:lnSpc>
                        <a:spcBef>
                          <a:spcPts val="250"/>
                        </a:spcBef>
                      </a:pPr>
                      <a:r>
                        <a:rPr dirty="0" sz="500">
                          <a:solidFill>
                            <a:srgbClr val="1D070B"/>
                          </a:solidFill>
                          <a:latin typeface="Times New Roman"/>
                          <a:cs typeface="Times New Roman"/>
                        </a:rPr>
                        <a:t>3</a:t>
                      </a:r>
                      <a:endParaRPr sz="500">
                        <a:latin typeface="Times New Roman"/>
                        <a:cs typeface="Times New Roman"/>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80"/>
                        </a:spcBef>
                      </a:pPr>
                      <a:r>
                        <a:rPr dirty="0" sz="500">
                          <a:solidFill>
                            <a:srgbClr val="1D070B"/>
                          </a:solidFill>
                          <a:latin typeface="宋体"/>
                          <a:cs typeface="宋体"/>
                        </a:rPr>
                        <a:t>Content-Type</a:t>
                      </a:r>
                      <a:endParaRPr sz="500">
                        <a:latin typeface="宋体"/>
                        <a:cs typeface="宋体"/>
                      </a:endParaRPr>
                    </a:p>
                  </a:txBody>
                  <a:tcPr marL="0" marR="0" marB="0" marT="3556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54"/>
                        </a:spcBef>
                      </a:pPr>
                      <a:r>
                        <a:rPr dirty="0" sz="500">
                          <a:solidFill>
                            <a:srgbClr val="1D070B"/>
                          </a:solidFill>
                          <a:latin typeface="Times New Roman"/>
                          <a:cs typeface="Times New Roman"/>
                        </a:rPr>
                        <a:t>W</a:t>
                      </a:r>
                      <a:r>
                        <a:rPr dirty="0" sz="500">
                          <a:solidFill>
                            <a:srgbClr val="1D070B"/>
                          </a:solidFill>
                          <a:latin typeface="宋体"/>
                          <a:cs typeface="宋体"/>
                        </a:rPr>
                        <a:t>eb服务器告诉浏览器自己响应的对象的类型和字符集</a:t>
                      </a:r>
                      <a:endParaRPr sz="500">
                        <a:latin typeface="宋体"/>
                        <a:cs typeface="宋体"/>
                      </a:endParaRPr>
                    </a:p>
                  </a:txBody>
                  <a:tcPr marL="0" marR="0" marB="0" marT="32384">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4017">
                <a:tc>
                  <a:txBody>
                    <a:bodyPr/>
                    <a:lstStyle/>
                    <a:p>
                      <a:pPr algn="ctr">
                        <a:lnSpc>
                          <a:spcPct val="100000"/>
                        </a:lnSpc>
                        <a:spcBef>
                          <a:spcPts val="250"/>
                        </a:spcBef>
                      </a:pPr>
                      <a:r>
                        <a:rPr dirty="0" sz="500">
                          <a:solidFill>
                            <a:srgbClr val="1D070B"/>
                          </a:solidFill>
                          <a:latin typeface="Times New Roman"/>
                          <a:cs typeface="Times New Roman"/>
                        </a:rPr>
                        <a:t>4</a:t>
                      </a:r>
                      <a:endParaRPr sz="500">
                        <a:latin typeface="Times New Roman"/>
                        <a:cs typeface="Times New Roman"/>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80"/>
                        </a:spcBef>
                      </a:pPr>
                      <a:r>
                        <a:rPr dirty="0" sz="500">
                          <a:solidFill>
                            <a:srgbClr val="1D070B"/>
                          </a:solidFill>
                          <a:latin typeface="宋体"/>
                          <a:cs typeface="宋体"/>
                        </a:rPr>
                        <a:t>Content-length</a:t>
                      </a:r>
                      <a:endParaRPr sz="500">
                        <a:latin typeface="宋体"/>
                        <a:cs typeface="宋体"/>
                      </a:endParaRPr>
                    </a:p>
                  </a:txBody>
                  <a:tcPr marL="0" marR="0" marB="0" marT="3556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80"/>
                        </a:spcBef>
                      </a:pPr>
                      <a:r>
                        <a:rPr dirty="0" sz="500">
                          <a:solidFill>
                            <a:srgbClr val="1D070B"/>
                          </a:solidFill>
                          <a:latin typeface="宋体"/>
                          <a:cs typeface="宋体"/>
                        </a:rPr>
                        <a:t>指明实体正文的长度</a:t>
                      </a:r>
                      <a:endParaRPr sz="500">
                        <a:latin typeface="宋体"/>
                        <a:cs typeface="宋体"/>
                      </a:endParaRPr>
                    </a:p>
                  </a:txBody>
                  <a:tcPr marL="0" marR="0" marB="0" marT="3556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514350">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spcBef>
                          <a:spcPts val="30"/>
                        </a:spcBef>
                      </a:pPr>
                      <a:endParaRPr sz="450">
                        <a:latin typeface="Times New Roman"/>
                        <a:cs typeface="Times New Roman"/>
                      </a:endParaRPr>
                    </a:p>
                    <a:p>
                      <a:pPr algn="ctr">
                        <a:lnSpc>
                          <a:spcPct val="100000"/>
                        </a:lnSpc>
                        <a:spcBef>
                          <a:spcPts val="5"/>
                        </a:spcBef>
                      </a:pPr>
                      <a:r>
                        <a:rPr dirty="0" sz="500">
                          <a:solidFill>
                            <a:srgbClr val="1D070B"/>
                          </a:solidFill>
                          <a:latin typeface="Times New Roman"/>
                          <a:cs typeface="Times New Roman"/>
                        </a:rPr>
                        <a:t>5</a:t>
                      </a:r>
                      <a:endParaRPr sz="500">
                        <a:latin typeface="Times New Roman"/>
                        <a:cs typeface="Times New Roman"/>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spcBef>
                          <a:spcPts val="5"/>
                        </a:spcBef>
                      </a:pPr>
                      <a:endParaRPr sz="500">
                        <a:latin typeface="Times New Roman"/>
                        <a:cs typeface="Times New Roman"/>
                      </a:endParaRPr>
                    </a:p>
                    <a:p>
                      <a:pPr marL="43815">
                        <a:lnSpc>
                          <a:spcPct val="100000"/>
                        </a:lnSpc>
                      </a:pPr>
                      <a:r>
                        <a:rPr dirty="0" sz="500">
                          <a:solidFill>
                            <a:srgbClr val="1D070B"/>
                          </a:solidFill>
                          <a:latin typeface="宋体"/>
                          <a:cs typeface="宋体"/>
                        </a:rPr>
                        <a:t>Cache-Control</a:t>
                      </a:r>
                      <a:endParaRPr sz="50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00"/>
                        </a:spcBef>
                      </a:pPr>
                      <a:r>
                        <a:rPr dirty="0" sz="500">
                          <a:solidFill>
                            <a:srgbClr val="1D070B"/>
                          </a:solidFill>
                          <a:latin typeface="宋体"/>
                          <a:cs typeface="宋体"/>
                        </a:rPr>
                        <a:t>用来指定Response</a:t>
                      </a:r>
                      <a:r>
                        <a:rPr dirty="0" sz="500">
                          <a:solidFill>
                            <a:srgbClr val="1D070B"/>
                          </a:solidFill>
                          <a:latin typeface="Arial"/>
                          <a:cs typeface="Arial"/>
                        </a:rPr>
                        <a:t>—</a:t>
                      </a:r>
                      <a:r>
                        <a:rPr dirty="0" sz="500">
                          <a:solidFill>
                            <a:srgbClr val="1D070B"/>
                          </a:solidFill>
                          <a:latin typeface="宋体"/>
                          <a:cs typeface="宋体"/>
                        </a:rPr>
                        <a:t>Request遵循的缓存机制</a:t>
                      </a:r>
                      <a:r>
                        <a:rPr dirty="0" sz="500">
                          <a:solidFill>
                            <a:srgbClr val="1D070B"/>
                          </a:solidFill>
                          <a:latin typeface="Times New Roman"/>
                          <a:cs typeface="Times New Roman"/>
                        </a:rPr>
                        <a:t>P</a:t>
                      </a:r>
                      <a:r>
                        <a:rPr dirty="0" sz="500">
                          <a:solidFill>
                            <a:srgbClr val="1D070B"/>
                          </a:solidFill>
                          <a:latin typeface="宋体"/>
                          <a:cs typeface="宋体"/>
                        </a:rPr>
                        <a:t>ublic：可以被任何缓存所缓存</a:t>
                      </a:r>
                      <a:endParaRPr sz="500">
                        <a:latin typeface="宋体"/>
                        <a:cs typeface="宋体"/>
                      </a:endParaRPr>
                    </a:p>
                    <a:p>
                      <a:pPr marL="43815">
                        <a:lnSpc>
                          <a:spcPct val="100000"/>
                        </a:lnSpc>
                      </a:pPr>
                      <a:r>
                        <a:rPr dirty="0" sz="500">
                          <a:solidFill>
                            <a:srgbClr val="1D070B"/>
                          </a:solidFill>
                          <a:latin typeface="Times New Roman"/>
                          <a:cs typeface="Times New Roman"/>
                        </a:rPr>
                        <a:t>P</a:t>
                      </a:r>
                      <a:r>
                        <a:rPr dirty="0" sz="500">
                          <a:solidFill>
                            <a:srgbClr val="1D070B"/>
                          </a:solidFill>
                          <a:latin typeface="宋体"/>
                          <a:cs typeface="宋体"/>
                        </a:rPr>
                        <a:t>rivate：指响应信息的全部或部分用于单个用户，而不能用一个共享缓存来缓存</a:t>
                      </a:r>
                      <a:endParaRPr sz="500">
                        <a:latin typeface="宋体"/>
                        <a:cs typeface="宋体"/>
                      </a:endParaRPr>
                    </a:p>
                    <a:p>
                      <a:pPr marL="43815" marR="36195">
                        <a:lnSpc>
                          <a:spcPct val="100000"/>
                        </a:lnSpc>
                        <a:spcBef>
                          <a:spcPts val="35"/>
                        </a:spcBef>
                      </a:pPr>
                      <a:r>
                        <a:rPr dirty="0" sz="500">
                          <a:solidFill>
                            <a:srgbClr val="1D070B"/>
                          </a:solidFill>
                          <a:latin typeface="宋体"/>
                          <a:cs typeface="宋体"/>
                        </a:rPr>
                        <a:t>。这可以让源服务器指示，响应的特定部分只用于一个用户，而对其他用户的请求 则是一个不可靠的响应。</a:t>
                      </a:r>
                      <a:r>
                        <a:rPr dirty="0" sz="500" spc="-5">
                          <a:solidFill>
                            <a:srgbClr val="1D070B"/>
                          </a:solidFill>
                          <a:latin typeface="Times New Roman"/>
                          <a:cs typeface="Times New Roman"/>
                        </a:rPr>
                        <a:t>No</a:t>
                      </a:r>
                      <a:r>
                        <a:rPr dirty="0" sz="500" spc="-5">
                          <a:solidFill>
                            <a:srgbClr val="1D070B"/>
                          </a:solidFill>
                          <a:latin typeface="宋体"/>
                          <a:cs typeface="宋体"/>
                        </a:rPr>
                        <a:t>-</a:t>
                      </a:r>
                      <a:r>
                        <a:rPr dirty="0" sz="500" spc="-5">
                          <a:solidFill>
                            <a:srgbClr val="1D070B"/>
                          </a:solidFill>
                          <a:latin typeface="Times New Roman"/>
                          <a:cs typeface="Times New Roman"/>
                        </a:rPr>
                        <a:t>cache</a:t>
                      </a:r>
                      <a:r>
                        <a:rPr dirty="0" sz="500" spc="-5">
                          <a:solidFill>
                            <a:srgbClr val="1D070B"/>
                          </a:solidFill>
                          <a:latin typeface="宋体"/>
                          <a:cs typeface="宋体"/>
                        </a:rPr>
                        <a:t>:</a:t>
                      </a:r>
                      <a:r>
                        <a:rPr dirty="0" sz="500">
                          <a:solidFill>
                            <a:srgbClr val="1D070B"/>
                          </a:solidFill>
                          <a:latin typeface="宋体"/>
                          <a:cs typeface="宋体"/>
                        </a:rPr>
                        <a:t>所有内容都不会被缓存，请求头里的no-cache表 示浏览器不想读缓存，并不是说没有缓存。一般在浏览器按Ctrl+</a:t>
                      </a:r>
                      <a:r>
                        <a:rPr dirty="0" sz="500">
                          <a:solidFill>
                            <a:srgbClr val="1D070B"/>
                          </a:solidFill>
                          <a:latin typeface="Times New Roman"/>
                          <a:cs typeface="Times New Roman"/>
                        </a:rPr>
                        <a:t>F5</a:t>
                      </a:r>
                      <a:r>
                        <a:rPr dirty="0" sz="500">
                          <a:solidFill>
                            <a:srgbClr val="1D070B"/>
                          </a:solidFill>
                          <a:latin typeface="宋体"/>
                          <a:cs typeface="宋体"/>
                        </a:rPr>
                        <a:t>强制刷新时，  请求头里也会有这个no-cache，表示跳过缓存直接请求服务器</a:t>
                      </a:r>
                      <a:endParaRPr sz="500">
                        <a:latin typeface="宋体"/>
                        <a:cs typeface="宋体"/>
                      </a:endParaRPr>
                    </a:p>
                  </a:txBody>
                  <a:tcPr marL="0" marR="0" marB="0" marT="2540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221742">
                <a:tc>
                  <a:txBody>
                    <a:bodyPr/>
                    <a:lstStyle/>
                    <a:p>
                      <a:pPr>
                        <a:lnSpc>
                          <a:spcPct val="100000"/>
                        </a:lnSpc>
                        <a:spcBef>
                          <a:spcPts val="30"/>
                        </a:spcBef>
                      </a:pPr>
                      <a:endParaRPr sz="450">
                        <a:latin typeface="Times New Roman"/>
                        <a:cs typeface="Times New Roman"/>
                      </a:endParaRPr>
                    </a:p>
                    <a:p>
                      <a:pPr algn="ctr">
                        <a:lnSpc>
                          <a:spcPct val="100000"/>
                        </a:lnSpc>
                      </a:pPr>
                      <a:r>
                        <a:rPr dirty="0" sz="500">
                          <a:solidFill>
                            <a:srgbClr val="1D070B"/>
                          </a:solidFill>
                          <a:latin typeface="Times New Roman"/>
                          <a:cs typeface="Times New Roman"/>
                        </a:rPr>
                        <a:t>6</a:t>
                      </a:r>
                      <a:endParaRPr sz="500">
                        <a:latin typeface="Times New Roman"/>
                        <a:cs typeface="Times New Roman"/>
                      </a:endParaRPr>
                    </a:p>
                  </a:txBody>
                  <a:tcPr marL="0" marR="0" marB="0" marT="381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spcBef>
                          <a:spcPts val="35"/>
                        </a:spcBef>
                      </a:pPr>
                      <a:endParaRPr sz="450">
                        <a:latin typeface="Times New Roman"/>
                        <a:cs typeface="Times New Roman"/>
                      </a:endParaRPr>
                    </a:p>
                    <a:p>
                      <a:pPr marL="43815">
                        <a:lnSpc>
                          <a:spcPct val="100000"/>
                        </a:lnSpc>
                      </a:pPr>
                      <a:r>
                        <a:rPr dirty="0" sz="500">
                          <a:solidFill>
                            <a:srgbClr val="1D070B"/>
                          </a:solidFill>
                          <a:latin typeface="Times New Roman"/>
                          <a:cs typeface="Times New Roman"/>
                        </a:rPr>
                        <a:t>S</a:t>
                      </a:r>
                      <a:r>
                        <a:rPr dirty="0" sz="500">
                          <a:solidFill>
                            <a:srgbClr val="1D070B"/>
                          </a:solidFill>
                          <a:latin typeface="宋体"/>
                          <a:cs typeface="宋体"/>
                        </a:rPr>
                        <a:t>et-cookie</a:t>
                      </a:r>
                      <a:endParaRPr sz="500">
                        <a:latin typeface="宋体"/>
                        <a:cs typeface="宋体"/>
                      </a:endParaRPr>
                    </a:p>
                  </a:txBody>
                  <a:tcPr marL="0" marR="0" marB="0" marT="444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a:lnSpc>
                          <a:spcPct val="100000"/>
                        </a:lnSpc>
                      </a:pPr>
                      <a:endParaRPr sz="500">
                        <a:latin typeface="Times New Roman"/>
                        <a:cs typeface="Times New Roman"/>
                      </a:endParaRPr>
                    </a:p>
                    <a:p>
                      <a:pPr marL="43815">
                        <a:lnSpc>
                          <a:spcPct val="100000"/>
                        </a:lnSpc>
                        <a:spcBef>
                          <a:spcPts val="5"/>
                        </a:spcBef>
                      </a:pPr>
                      <a:r>
                        <a:rPr dirty="0" sz="500">
                          <a:solidFill>
                            <a:srgbClr val="1D070B"/>
                          </a:solidFill>
                          <a:latin typeface="宋体"/>
                          <a:cs typeface="宋体"/>
                        </a:rPr>
                        <a:t>用于把cookie发送到客户端浏览器，每一个写入的cookie都会生成一个set-cookie</a:t>
                      </a:r>
                      <a:endParaRPr sz="500">
                        <a:latin typeface="宋体"/>
                        <a:cs typeface="宋体"/>
                      </a:endParaRPr>
                    </a:p>
                  </a:txBody>
                  <a:tcPr marL="0" marR="0" marB="0" marT="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3255">
                <a:tc>
                  <a:txBody>
                    <a:bodyPr/>
                    <a:lstStyle/>
                    <a:p>
                      <a:pPr algn="ctr">
                        <a:lnSpc>
                          <a:spcPct val="100000"/>
                        </a:lnSpc>
                        <a:spcBef>
                          <a:spcPts val="240"/>
                        </a:spcBef>
                      </a:pPr>
                      <a:r>
                        <a:rPr dirty="0" sz="500">
                          <a:solidFill>
                            <a:srgbClr val="1D070B"/>
                          </a:solidFill>
                          <a:latin typeface="Times New Roman"/>
                          <a:cs typeface="Times New Roman"/>
                        </a:rPr>
                        <a:t>7</a:t>
                      </a:r>
                      <a:endParaRPr sz="500">
                        <a:latin typeface="Times New Roman"/>
                        <a:cs typeface="Times New Roman"/>
                      </a:endParaRPr>
                    </a:p>
                  </a:txBody>
                  <a:tcPr marL="0" marR="0" marB="0" marT="304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50"/>
                        </a:spcBef>
                      </a:pPr>
                      <a:r>
                        <a:rPr dirty="0" sz="500">
                          <a:solidFill>
                            <a:srgbClr val="1D070B"/>
                          </a:solidFill>
                          <a:latin typeface="Times New Roman"/>
                          <a:cs typeface="Times New Roman"/>
                        </a:rPr>
                        <a:t>L</a:t>
                      </a:r>
                      <a:r>
                        <a:rPr dirty="0" sz="500">
                          <a:solidFill>
                            <a:srgbClr val="1D070B"/>
                          </a:solidFill>
                          <a:latin typeface="宋体"/>
                          <a:cs typeface="宋体"/>
                        </a:rPr>
                        <a:t>ast-modified</a:t>
                      </a:r>
                      <a:endParaRPr sz="500">
                        <a:latin typeface="宋体"/>
                        <a:cs typeface="宋体"/>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70"/>
                        </a:spcBef>
                      </a:pPr>
                      <a:r>
                        <a:rPr dirty="0" sz="500">
                          <a:solidFill>
                            <a:srgbClr val="1D070B"/>
                          </a:solidFill>
                          <a:latin typeface="宋体"/>
                          <a:cs typeface="宋体"/>
                        </a:rPr>
                        <a:t>用于指示资源的最后修改日期和时间</a:t>
                      </a:r>
                      <a:endParaRPr sz="500">
                        <a:latin typeface="宋体"/>
                        <a:cs typeface="宋体"/>
                      </a:endParaRPr>
                    </a:p>
                  </a:txBody>
                  <a:tcPr marL="0" marR="0" marB="0" marT="3429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r h="144017">
                <a:tc>
                  <a:txBody>
                    <a:bodyPr/>
                    <a:lstStyle/>
                    <a:p>
                      <a:pPr algn="ctr">
                        <a:lnSpc>
                          <a:spcPct val="100000"/>
                        </a:lnSpc>
                        <a:spcBef>
                          <a:spcPts val="240"/>
                        </a:spcBef>
                      </a:pPr>
                      <a:r>
                        <a:rPr dirty="0" sz="500">
                          <a:solidFill>
                            <a:srgbClr val="1D070B"/>
                          </a:solidFill>
                          <a:latin typeface="Times New Roman"/>
                          <a:cs typeface="Times New Roman"/>
                        </a:rPr>
                        <a:t>8</a:t>
                      </a:r>
                      <a:endParaRPr sz="500">
                        <a:latin typeface="Times New Roman"/>
                        <a:cs typeface="Times New Roman"/>
                      </a:endParaRPr>
                    </a:p>
                  </a:txBody>
                  <a:tcPr marL="0" marR="0" marB="0" marT="3048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50"/>
                        </a:spcBef>
                      </a:pPr>
                      <a:r>
                        <a:rPr dirty="0" sz="500">
                          <a:solidFill>
                            <a:srgbClr val="1D070B"/>
                          </a:solidFill>
                          <a:latin typeface="Times New Roman"/>
                          <a:cs typeface="Times New Roman"/>
                        </a:rPr>
                        <a:t>C</a:t>
                      </a:r>
                      <a:r>
                        <a:rPr dirty="0" sz="500">
                          <a:solidFill>
                            <a:srgbClr val="1D070B"/>
                          </a:solidFill>
                          <a:latin typeface="宋体"/>
                          <a:cs typeface="宋体"/>
                        </a:rPr>
                        <a:t>ontent-encoding</a:t>
                      </a:r>
                      <a:endParaRPr sz="500">
                        <a:latin typeface="宋体"/>
                        <a:cs typeface="宋体"/>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c>
                  <a:txBody>
                    <a:bodyPr/>
                    <a:lstStyle/>
                    <a:p>
                      <a:pPr marL="43815">
                        <a:lnSpc>
                          <a:spcPct val="100000"/>
                        </a:lnSpc>
                        <a:spcBef>
                          <a:spcPts val="250"/>
                        </a:spcBef>
                      </a:pPr>
                      <a:r>
                        <a:rPr dirty="0" sz="500">
                          <a:solidFill>
                            <a:srgbClr val="1D070B"/>
                          </a:solidFill>
                          <a:latin typeface="Times New Roman"/>
                          <a:cs typeface="Times New Roman"/>
                        </a:rPr>
                        <a:t>W</a:t>
                      </a:r>
                      <a:r>
                        <a:rPr dirty="0" sz="500">
                          <a:solidFill>
                            <a:srgbClr val="1D070B"/>
                          </a:solidFill>
                          <a:latin typeface="宋体"/>
                          <a:cs typeface="宋体"/>
                        </a:rPr>
                        <a:t>eb服务器表明自己使用了什么压缩方法</a:t>
                      </a:r>
                      <a:r>
                        <a:rPr dirty="0" sz="500" spc="-5">
                          <a:solidFill>
                            <a:srgbClr val="1D070B"/>
                          </a:solidFill>
                          <a:latin typeface="宋体"/>
                          <a:cs typeface="宋体"/>
                        </a:rPr>
                        <a:t>(</a:t>
                      </a:r>
                      <a:r>
                        <a:rPr dirty="0" sz="500" spc="-5">
                          <a:solidFill>
                            <a:srgbClr val="1D070B"/>
                          </a:solidFill>
                          <a:latin typeface="Times New Roman"/>
                          <a:cs typeface="Times New Roman"/>
                        </a:rPr>
                        <a:t>gzip</a:t>
                      </a:r>
                      <a:r>
                        <a:rPr dirty="0" sz="500" spc="-5">
                          <a:solidFill>
                            <a:srgbClr val="1D070B"/>
                          </a:solidFill>
                          <a:latin typeface="宋体"/>
                          <a:cs typeface="宋体"/>
                        </a:rPr>
                        <a:t>,</a:t>
                      </a:r>
                      <a:r>
                        <a:rPr dirty="0" sz="500" spc="-5">
                          <a:solidFill>
                            <a:srgbClr val="1D070B"/>
                          </a:solidFill>
                          <a:latin typeface="Times New Roman"/>
                          <a:cs typeface="Times New Roman"/>
                        </a:rPr>
                        <a:t>deflate</a:t>
                      </a:r>
                      <a:r>
                        <a:rPr dirty="0" sz="500" spc="-5">
                          <a:solidFill>
                            <a:srgbClr val="1D070B"/>
                          </a:solidFill>
                          <a:latin typeface="宋体"/>
                          <a:cs typeface="宋体"/>
                        </a:rPr>
                        <a:t>)</a:t>
                      </a:r>
                      <a:r>
                        <a:rPr dirty="0" sz="500">
                          <a:solidFill>
                            <a:srgbClr val="1D070B"/>
                          </a:solidFill>
                          <a:latin typeface="宋体"/>
                          <a:cs typeface="宋体"/>
                        </a:rPr>
                        <a:t>压缩响应中的对象</a:t>
                      </a:r>
                      <a:endParaRPr sz="500">
                        <a:latin typeface="宋体"/>
                        <a:cs typeface="宋体"/>
                      </a:endParaRPr>
                    </a:p>
                  </a:txBody>
                  <a:tcPr marL="0" marR="0" marB="0" marT="3175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tcPr>
                </a:tc>
              </a:tr>
            </a:tbl>
          </a:graphicData>
        </a:graphic>
      </p:graphicFrame>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027" y="414401"/>
            <a:ext cx="4371975" cy="2452370"/>
          </a:xfrm>
          <a:prstGeom prst="rect"/>
          <a:ln w="12954">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900">
              <a:latin typeface="Times New Roman"/>
              <a:cs typeface="Times New Roman"/>
            </a:endParaRPr>
          </a:p>
          <a:p>
            <a:pPr marL="2382520">
              <a:lnSpc>
                <a:spcPct val="100000"/>
              </a:lnSpc>
            </a:pPr>
            <a:r>
              <a:rPr dirty="0" sz="2550" spc="35">
                <a:solidFill>
                  <a:srgbClr val="EFEDE3"/>
                </a:solidFill>
                <a:latin typeface="华文楷体"/>
                <a:cs typeface="华文楷体"/>
              </a:rPr>
              <a:t>接口测试</a:t>
            </a:r>
            <a:endParaRPr sz="2550">
              <a:latin typeface="华文楷体"/>
              <a:cs typeface="华文楷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6</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167132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为什么要做接口测试</a:t>
            </a:r>
            <a:endParaRPr sz="1400">
              <a:latin typeface="华文楷体"/>
              <a:cs typeface="华文楷体"/>
            </a:endParaRPr>
          </a:p>
        </p:txBody>
      </p:sp>
      <p:sp>
        <p:nvSpPr>
          <p:cNvPr id="8" name="object 8"/>
          <p:cNvSpPr txBox="1"/>
          <p:nvPr/>
        </p:nvSpPr>
        <p:spPr>
          <a:xfrm>
            <a:off x="715397" y="879514"/>
            <a:ext cx="3393440" cy="911225"/>
          </a:xfrm>
          <a:prstGeom prst="rect">
            <a:avLst/>
          </a:prstGeom>
        </p:spPr>
        <p:txBody>
          <a:bodyPr wrap="square" lIns="0" tIns="18415" rIns="0" bIns="0" rtlCol="0" vert="horz">
            <a:spAutoFit/>
          </a:bodyPr>
          <a:lstStyle/>
          <a:p>
            <a:pPr marL="151130" marR="5080" indent="-139065">
              <a:lnSpc>
                <a:spcPct val="96600"/>
              </a:lnSpc>
              <a:spcBef>
                <a:spcPts val="145"/>
              </a:spcBef>
              <a:buFont typeface="Franklin Gothic Book"/>
              <a:buChar char="■"/>
              <a:tabLst>
                <a:tab pos="151765" algn="l"/>
              </a:tabLst>
            </a:pPr>
            <a:r>
              <a:rPr dirty="0" sz="700" spc="20">
                <a:solidFill>
                  <a:srgbClr val="191B0E"/>
                </a:solidFill>
                <a:latin typeface="华文楷体"/>
                <a:cs typeface="华文楷体"/>
              </a:rPr>
              <a:t>接口测试不但可以将测试工作前置，它还可以解决其他方面的问</a:t>
            </a:r>
            <a:r>
              <a:rPr dirty="0" sz="700" spc="10">
                <a:solidFill>
                  <a:srgbClr val="191B0E"/>
                </a:solidFill>
                <a:latin typeface="华文楷体"/>
                <a:cs typeface="华文楷体"/>
              </a:rPr>
              <a:t>题</a:t>
            </a:r>
            <a:r>
              <a:rPr dirty="0" sz="700" spc="20">
                <a:solidFill>
                  <a:srgbClr val="191B0E"/>
                </a:solidFill>
                <a:latin typeface="华文楷体"/>
                <a:cs typeface="华文楷体"/>
              </a:rPr>
              <a:t>，比如在用户 </a:t>
            </a:r>
            <a:r>
              <a:rPr dirty="0" sz="700" spc="20">
                <a:solidFill>
                  <a:srgbClr val="191B0E"/>
                </a:solidFill>
                <a:latin typeface="华文楷体"/>
                <a:cs typeface="华文楷体"/>
              </a:rPr>
              <a:t>注册功能中，规定用户名为</a:t>
            </a:r>
            <a:r>
              <a:rPr dirty="0" sz="700" spc="5">
                <a:solidFill>
                  <a:srgbClr val="191B0E"/>
                </a:solidFill>
                <a:latin typeface="Franklin Gothic Book"/>
                <a:cs typeface="Franklin Gothic Book"/>
              </a:rPr>
              <a:t>6~</a:t>
            </a:r>
            <a:r>
              <a:rPr dirty="0" sz="700">
                <a:solidFill>
                  <a:srgbClr val="191B0E"/>
                </a:solidFill>
                <a:latin typeface="Franklin Gothic Book"/>
                <a:cs typeface="Franklin Gothic Book"/>
              </a:rPr>
              <a:t>1</a:t>
            </a:r>
            <a:r>
              <a:rPr dirty="0" sz="700" spc="5">
                <a:solidFill>
                  <a:srgbClr val="191B0E"/>
                </a:solidFill>
                <a:latin typeface="Franklin Gothic Book"/>
                <a:cs typeface="Franklin Gothic Book"/>
              </a:rPr>
              <a:t>8</a:t>
            </a:r>
            <a:r>
              <a:rPr dirty="0" sz="700" spc="20">
                <a:solidFill>
                  <a:srgbClr val="191B0E"/>
                </a:solidFill>
                <a:latin typeface="华文楷体"/>
                <a:cs typeface="华文楷体"/>
              </a:rPr>
              <a:t>个字符，可以包含字母</a:t>
            </a:r>
            <a:r>
              <a:rPr dirty="0" sz="700" spc="10">
                <a:solidFill>
                  <a:srgbClr val="191B0E"/>
                </a:solidFill>
                <a:latin typeface="华文楷体"/>
                <a:cs typeface="华文楷体"/>
              </a:rPr>
              <a:t>（</a:t>
            </a:r>
            <a:r>
              <a:rPr dirty="0" sz="700" spc="15">
                <a:solidFill>
                  <a:srgbClr val="191B0E"/>
                </a:solidFill>
                <a:latin typeface="华文楷体"/>
                <a:cs typeface="华文楷体"/>
              </a:rPr>
              <a:t>区分大小写）、数字、 </a:t>
            </a:r>
            <a:r>
              <a:rPr dirty="0" sz="700" spc="20">
                <a:solidFill>
                  <a:srgbClr val="191B0E"/>
                </a:solidFill>
                <a:latin typeface="华文楷体"/>
                <a:cs typeface="华文楷体"/>
              </a:rPr>
              <a:t>下划线。在做功能测试时，测试人员肯定会对用户名的组成规则进行测</a:t>
            </a:r>
            <a:r>
              <a:rPr dirty="0" sz="700" spc="10">
                <a:solidFill>
                  <a:srgbClr val="191B0E"/>
                </a:solidFill>
                <a:latin typeface="华文楷体"/>
                <a:cs typeface="华文楷体"/>
              </a:rPr>
              <a:t>试</a:t>
            </a:r>
            <a:r>
              <a:rPr dirty="0" sz="700" spc="20">
                <a:solidFill>
                  <a:srgbClr val="191B0E"/>
                </a:solidFill>
                <a:latin typeface="华文楷体"/>
                <a:cs typeface="华文楷体"/>
              </a:rPr>
              <a:t>，比如 </a:t>
            </a:r>
            <a:r>
              <a:rPr dirty="0" sz="700" spc="20">
                <a:solidFill>
                  <a:srgbClr val="191B0E"/>
                </a:solidFill>
                <a:latin typeface="华文楷体"/>
                <a:cs typeface="华文楷体"/>
              </a:rPr>
              <a:t>输入由</a:t>
            </a:r>
            <a:r>
              <a:rPr dirty="0" sz="700" spc="5">
                <a:solidFill>
                  <a:srgbClr val="191B0E"/>
                </a:solidFill>
                <a:latin typeface="Franklin Gothic Book"/>
                <a:cs typeface="Franklin Gothic Book"/>
              </a:rPr>
              <a:t>20</a:t>
            </a:r>
            <a:r>
              <a:rPr dirty="0" sz="700" spc="20">
                <a:solidFill>
                  <a:srgbClr val="191B0E"/>
                </a:solidFill>
                <a:latin typeface="华文楷体"/>
                <a:cs typeface="华文楷体"/>
              </a:rPr>
              <a:t>个字符组成的用户名、输入包含特殊字符的用户名</a:t>
            </a:r>
            <a:r>
              <a:rPr dirty="0" sz="700" spc="10">
                <a:solidFill>
                  <a:srgbClr val="191B0E"/>
                </a:solidFill>
                <a:latin typeface="华文楷体"/>
                <a:cs typeface="华文楷体"/>
              </a:rPr>
              <a:t>等</a:t>
            </a:r>
            <a:r>
              <a:rPr dirty="0" sz="700" spc="15">
                <a:solidFill>
                  <a:srgbClr val="191B0E"/>
                </a:solidFill>
                <a:latin typeface="华文楷体"/>
                <a:cs typeface="华文楷体"/>
              </a:rPr>
              <a:t>，但这些测试可能 </a:t>
            </a:r>
            <a:r>
              <a:rPr dirty="0" sz="700" spc="20">
                <a:solidFill>
                  <a:srgbClr val="191B0E"/>
                </a:solidFill>
                <a:latin typeface="华文楷体"/>
                <a:cs typeface="华文楷体"/>
              </a:rPr>
              <a:t>只是对前端的数据输入进行了合法性校</a:t>
            </a:r>
            <a:r>
              <a:rPr dirty="0" sz="700" spc="10">
                <a:solidFill>
                  <a:srgbClr val="191B0E"/>
                </a:solidFill>
                <a:latin typeface="华文楷体"/>
                <a:cs typeface="华文楷体"/>
              </a:rPr>
              <a:t>验</a:t>
            </a:r>
            <a:r>
              <a:rPr dirty="0" sz="700" spc="20">
                <a:solidFill>
                  <a:srgbClr val="191B0E"/>
                </a:solidFill>
                <a:latin typeface="华文楷体"/>
                <a:cs typeface="华文楷体"/>
              </a:rPr>
              <a:t>，而软件后端程序可能没有对接收到的 数据做合法性校</a:t>
            </a:r>
            <a:r>
              <a:rPr dirty="0" sz="700" spc="10">
                <a:solidFill>
                  <a:srgbClr val="191B0E"/>
                </a:solidFill>
                <a:latin typeface="华文楷体"/>
                <a:cs typeface="华文楷体"/>
              </a:rPr>
              <a:t>验</a:t>
            </a:r>
            <a:r>
              <a:rPr dirty="0" sz="700" spc="20">
                <a:solidFill>
                  <a:srgbClr val="191B0E"/>
                </a:solidFill>
                <a:latin typeface="华文楷体"/>
                <a:cs typeface="华文楷体"/>
              </a:rPr>
              <a:t>。</a:t>
            </a:r>
            <a:endParaRPr sz="700">
              <a:latin typeface="华文楷体"/>
              <a:cs typeface="华文楷体"/>
            </a:endParaRPr>
          </a:p>
          <a:p>
            <a:pPr marL="151130" marR="47625" indent="-139065">
              <a:lnSpc>
                <a:spcPts val="810"/>
              </a:lnSpc>
              <a:spcBef>
                <a:spcPts val="455"/>
              </a:spcBef>
              <a:buFont typeface="Franklin Gothic Book"/>
              <a:buChar char="■"/>
              <a:tabLst>
                <a:tab pos="151765" algn="l"/>
              </a:tabLst>
            </a:pPr>
            <a:r>
              <a:rPr dirty="0" sz="700" spc="20">
                <a:solidFill>
                  <a:srgbClr val="191B0E"/>
                </a:solidFill>
                <a:latin typeface="华文楷体"/>
                <a:cs typeface="华文楷体"/>
              </a:rPr>
              <a:t>相对</a:t>
            </a:r>
            <a:r>
              <a:rPr dirty="0" sz="700" spc="5">
                <a:solidFill>
                  <a:srgbClr val="191B0E"/>
                </a:solidFill>
                <a:latin typeface="Franklin Gothic Book"/>
                <a:cs typeface="Franklin Gothic Book"/>
              </a:rPr>
              <a:t>UI</a:t>
            </a:r>
            <a:r>
              <a:rPr dirty="0" sz="700" spc="20">
                <a:solidFill>
                  <a:srgbClr val="191B0E"/>
                </a:solidFill>
                <a:latin typeface="华文楷体"/>
                <a:cs typeface="华文楷体"/>
              </a:rPr>
              <a:t>测试来说，接口测试比较稳定，容易实现自动化持续集</a:t>
            </a:r>
            <a:r>
              <a:rPr dirty="0" sz="700" spc="10">
                <a:solidFill>
                  <a:srgbClr val="191B0E"/>
                </a:solidFill>
                <a:latin typeface="华文楷体"/>
                <a:cs typeface="华文楷体"/>
              </a:rPr>
              <a:t>成</a:t>
            </a:r>
            <a:r>
              <a:rPr dirty="0" sz="700" spc="15">
                <a:solidFill>
                  <a:srgbClr val="191B0E"/>
                </a:solidFill>
                <a:latin typeface="华文楷体"/>
                <a:cs typeface="华文楷体"/>
              </a:rPr>
              <a:t>，可以减少人工 </a:t>
            </a:r>
            <a:r>
              <a:rPr dirty="0" sz="700" spc="20">
                <a:solidFill>
                  <a:srgbClr val="191B0E"/>
                </a:solidFill>
                <a:latin typeface="华文楷体"/>
                <a:cs typeface="华文楷体"/>
              </a:rPr>
              <a:t>回归测试的人力成本与时间，缩短测试周</a:t>
            </a:r>
            <a:r>
              <a:rPr dirty="0" sz="700" spc="10">
                <a:solidFill>
                  <a:srgbClr val="191B0E"/>
                </a:solidFill>
                <a:latin typeface="华文楷体"/>
                <a:cs typeface="华文楷体"/>
              </a:rPr>
              <a:t>期</a:t>
            </a:r>
            <a:r>
              <a:rPr dirty="0" sz="700" spc="20">
                <a:solidFill>
                  <a:srgbClr val="191B0E"/>
                </a:solidFill>
                <a:latin typeface="华文楷体"/>
                <a:cs typeface="华文楷体"/>
              </a:rPr>
              <a:t>，支持后端快速发版需求。</a:t>
            </a:r>
            <a:endParaRPr sz="700">
              <a:latin typeface="华文楷体"/>
              <a:cs typeface="华文楷体"/>
            </a:endParaRPr>
          </a:p>
        </p:txBody>
      </p:sp>
      <p:sp>
        <p:nvSpPr>
          <p:cNvPr id="9" name="object 9"/>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1115896"/>
            <a:ext cx="130556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接口测试的定义</a:t>
            </a:r>
            <a:endParaRPr sz="1400">
              <a:latin typeface="华文楷体"/>
              <a:cs typeface="华文楷体"/>
            </a:endParaRPr>
          </a:p>
        </p:txBody>
      </p:sp>
      <p:sp>
        <p:nvSpPr>
          <p:cNvPr id="7" name="object 7"/>
          <p:cNvSpPr txBox="1"/>
          <p:nvPr/>
        </p:nvSpPr>
        <p:spPr>
          <a:xfrm>
            <a:off x="1262767" y="1372655"/>
            <a:ext cx="3364865" cy="602615"/>
          </a:xfrm>
          <a:prstGeom prst="rect">
            <a:avLst/>
          </a:prstGeom>
        </p:spPr>
        <p:txBody>
          <a:bodyPr wrap="square" lIns="0" tIns="18415" rIns="0" bIns="0" rtlCol="0" vert="horz">
            <a:spAutoFit/>
          </a:bodyPr>
          <a:lstStyle/>
          <a:p>
            <a:pPr algn="just" marL="151130" marR="5080" indent="-139065">
              <a:lnSpc>
                <a:spcPct val="96800"/>
              </a:lnSpc>
              <a:spcBef>
                <a:spcPts val="145"/>
              </a:spcBef>
              <a:buFont typeface="Franklin Gothic Book"/>
              <a:buChar char="■"/>
              <a:tabLst>
                <a:tab pos="151765" algn="l"/>
              </a:tabLst>
            </a:pPr>
            <a:r>
              <a:rPr dirty="0" sz="700" spc="15">
                <a:solidFill>
                  <a:srgbClr val="191B0E"/>
                </a:solidFill>
                <a:latin typeface="华文楷体"/>
                <a:cs typeface="华文楷体"/>
              </a:rPr>
              <a:t>接口测试主要用于检测外部系统与系统之间以及系统内部各个子系统之间的交互 点。测试的重点是检查数据的交换、传递和控制管理过程，以及系统间的相互逻 </a:t>
            </a:r>
            <a:r>
              <a:rPr dirty="0" sz="700" spc="20">
                <a:solidFill>
                  <a:srgbClr val="191B0E"/>
                </a:solidFill>
                <a:latin typeface="华文楷体"/>
                <a:cs typeface="华文楷体"/>
              </a:rPr>
              <a:t>辑依赖关系等。</a:t>
            </a:r>
            <a:endParaRPr sz="700">
              <a:latin typeface="华文楷体"/>
              <a:cs typeface="华文楷体"/>
            </a:endParaRPr>
          </a:p>
          <a:p>
            <a:pPr algn="just" marL="151130" marR="5080" indent="-139065">
              <a:lnSpc>
                <a:spcPts val="819"/>
              </a:lnSpc>
              <a:spcBef>
                <a:spcPts val="440"/>
              </a:spcBef>
              <a:buFont typeface="Franklin Gothic Book"/>
              <a:buChar char="■"/>
              <a:tabLst>
                <a:tab pos="151765" algn="l"/>
              </a:tabLst>
            </a:pPr>
            <a:r>
              <a:rPr dirty="0" sz="700" spc="15">
                <a:solidFill>
                  <a:srgbClr val="191B0E"/>
                </a:solidFill>
                <a:latin typeface="华文楷体"/>
                <a:cs typeface="华文楷体"/>
              </a:rPr>
              <a:t>简单地说，接口测试就是通过测试不同情况下的输入参数与相对应的返回结果， 来判断软件系统前后端之间的接口是否符合或满足相应的功能性、安全性要求。</a:t>
            </a:r>
            <a:endParaRPr sz="700">
              <a:latin typeface="华文楷体"/>
              <a:cs typeface="华文楷体"/>
            </a:endParaRPr>
          </a:p>
        </p:txBody>
      </p:sp>
      <p:sp>
        <p:nvSpPr>
          <p:cNvPr id="8" name="object 8"/>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41111"/>
            <a:ext cx="3406140" cy="776605"/>
          </a:xfrm>
          <a:prstGeom prst="rect">
            <a:avLst/>
          </a:prstGeom>
        </p:spPr>
        <p:txBody>
          <a:bodyPr wrap="square" lIns="0" tIns="92075" rIns="0" bIns="0" rtlCol="0" vert="horz">
            <a:spAutoFit/>
          </a:bodyPr>
          <a:lstStyle/>
          <a:p>
            <a:pPr marL="12700">
              <a:lnSpc>
                <a:spcPct val="100000"/>
              </a:lnSpc>
              <a:spcBef>
                <a:spcPts val="725"/>
              </a:spcBef>
            </a:pPr>
            <a:r>
              <a:rPr dirty="0" sz="1400" spc="40">
                <a:solidFill>
                  <a:srgbClr val="191B0E"/>
                </a:solidFill>
                <a:latin typeface="华文楷体"/>
                <a:cs typeface="华文楷体"/>
              </a:rPr>
              <a:t>接口测试实例分析</a:t>
            </a:r>
            <a:endParaRPr sz="1400">
              <a:latin typeface="华文楷体"/>
              <a:cs typeface="华文楷体"/>
            </a:endParaRPr>
          </a:p>
          <a:p>
            <a:pPr marL="151130" marR="5080" indent="-139065">
              <a:lnSpc>
                <a:spcPct val="96700"/>
              </a:lnSpc>
              <a:spcBef>
                <a:spcPts val="350"/>
              </a:spcBef>
              <a:buFont typeface="Franklin Gothic Book"/>
              <a:buChar char="■"/>
              <a:tabLst>
                <a:tab pos="151765" algn="l"/>
              </a:tabLst>
            </a:pPr>
            <a:r>
              <a:rPr dirty="0" sz="700" spc="20">
                <a:solidFill>
                  <a:srgbClr val="191B0E"/>
                </a:solidFill>
                <a:latin typeface="华文楷体"/>
                <a:cs typeface="华文楷体"/>
              </a:rPr>
              <a:t>在做接口测试前，测试人员需要先拿到开发人员提供的接口文</a:t>
            </a:r>
            <a:r>
              <a:rPr dirty="0" sz="700" spc="10">
                <a:solidFill>
                  <a:srgbClr val="191B0E"/>
                </a:solidFill>
                <a:latin typeface="华文楷体"/>
                <a:cs typeface="华文楷体"/>
              </a:rPr>
              <a:t>档</a:t>
            </a:r>
            <a:r>
              <a:rPr dirty="0" sz="700" spc="20">
                <a:solidFill>
                  <a:srgbClr val="191B0E"/>
                </a:solidFill>
                <a:latin typeface="华文楷体"/>
                <a:cs typeface="华文楷体"/>
              </a:rPr>
              <a:t>。测试人员可以 根据这个文档编写接口测试用例。要做好接口测</a:t>
            </a:r>
            <a:r>
              <a:rPr dirty="0" sz="700" spc="10">
                <a:solidFill>
                  <a:srgbClr val="191B0E"/>
                </a:solidFill>
                <a:latin typeface="华文楷体"/>
                <a:cs typeface="华文楷体"/>
              </a:rPr>
              <a:t>试</a:t>
            </a:r>
            <a:r>
              <a:rPr dirty="0" sz="700" spc="20">
                <a:solidFill>
                  <a:srgbClr val="191B0E"/>
                </a:solidFill>
                <a:latin typeface="华文楷体"/>
                <a:cs typeface="华文楷体"/>
              </a:rPr>
              <a:t>，首先要学会解析接口文档。 </a:t>
            </a:r>
            <a:r>
              <a:rPr dirty="0" sz="700" spc="20">
                <a:solidFill>
                  <a:srgbClr val="191B0E"/>
                </a:solidFill>
                <a:latin typeface="华文楷体"/>
                <a:cs typeface="华文楷体"/>
              </a:rPr>
              <a:t>一般接口文档会包含接口的地</a:t>
            </a:r>
            <a:r>
              <a:rPr dirty="0" sz="700" spc="10">
                <a:solidFill>
                  <a:srgbClr val="191B0E"/>
                </a:solidFill>
                <a:latin typeface="华文楷体"/>
                <a:cs typeface="华文楷体"/>
              </a:rPr>
              <a:t>址</a:t>
            </a:r>
            <a:r>
              <a:rPr dirty="0" sz="700" spc="20">
                <a:solidFill>
                  <a:srgbClr val="191B0E"/>
                </a:solidFill>
                <a:latin typeface="华文楷体"/>
                <a:cs typeface="华文楷体"/>
              </a:rPr>
              <a:t>、使用的方法</a:t>
            </a:r>
            <a:r>
              <a:rPr dirty="0" sz="700" spc="25">
                <a:solidFill>
                  <a:srgbClr val="191B0E"/>
                </a:solidFill>
                <a:latin typeface="华文楷体"/>
                <a:cs typeface="华文楷体"/>
              </a:rPr>
              <a:t>（</a:t>
            </a:r>
            <a:r>
              <a:rPr dirty="0" sz="700" spc="10">
                <a:solidFill>
                  <a:srgbClr val="191B0E"/>
                </a:solidFill>
                <a:latin typeface="Franklin Gothic Book"/>
                <a:cs typeface="Franklin Gothic Book"/>
              </a:rPr>
              <a:t>GET</a:t>
            </a:r>
            <a:r>
              <a:rPr dirty="0" sz="700">
                <a:solidFill>
                  <a:srgbClr val="191B0E"/>
                </a:solidFill>
                <a:latin typeface="Franklin Gothic Book"/>
                <a:cs typeface="Franklin Gothic Book"/>
              </a:rPr>
              <a:t>/</a:t>
            </a:r>
            <a:r>
              <a:rPr dirty="0" sz="700" spc="10">
                <a:solidFill>
                  <a:srgbClr val="191B0E"/>
                </a:solidFill>
                <a:latin typeface="Franklin Gothic Book"/>
                <a:cs typeface="Franklin Gothic Book"/>
              </a:rPr>
              <a:t>PO</a:t>
            </a:r>
            <a:r>
              <a:rPr dirty="0" sz="700" spc="-5">
                <a:solidFill>
                  <a:srgbClr val="191B0E"/>
                </a:solidFill>
                <a:latin typeface="Franklin Gothic Book"/>
                <a:cs typeface="Franklin Gothic Book"/>
              </a:rPr>
              <a:t>S</a:t>
            </a:r>
            <a:r>
              <a:rPr dirty="0" sz="700" spc="5">
                <a:solidFill>
                  <a:srgbClr val="191B0E"/>
                </a:solidFill>
                <a:latin typeface="Franklin Gothic Book"/>
                <a:cs typeface="Franklin Gothic Book"/>
              </a:rPr>
              <a:t>T/P</a:t>
            </a:r>
            <a:r>
              <a:rPr dirty="0" sz="700" spc="10">
                <a:solidFill>
                  <a:srgbClr val="191B0E"/>
                </a:solidFill>
                <a:latin typeface="Franklin Gothic Book"/>
                <a:cs typeface="Franklin Gothic Book"/>
              </a:rPr>
              <a:t>U</a:t>
            </a:r>
            <a:r>
              <a:rPr dirty="0" sz="700">
                <a:solidFill>
                  <a:srgbClr val="191B0E"/>
                </a:solidFill>
                <a:latin typeface="Franklin Gothic Book"/>
                <a:cs typeface="Franklin Gothic Book"/>
              </a:rPr>
              <a:t>T</a:t>
            </a:r>
            <a:r>
              <a:rPr dirty="0" sz="700" spc="20">
                <a:solidFill>
                  <a:srgbClr val="191B0E"/>
                </a:solidFill>
                <a:latin typeface="华文楷体"/>
                <a:cs typeface="华文楷体"/>
              </a:rPr>
              <a:t>）等、必填参</a:t>
            </a:r>
            <a:r>
              <a:rPr dirty="0" sz="700" spc="10">
                <a:solidFill>
                  <a:srgbClr val="191B0E"/>
                </a:solidFill>
                <a:latin typeface="华文楷体"/>
                <a:cs typeface="华文楷体"/>
              </a:rPr>
              <a:t>数</a:t>
            </a:r>
            <a:r>
              <a:rPr dirty="0" sz="700" spc="10">
                <a:solidFill>
                  <a:srgbClr val="191B0E"/>
                </a:solidFill>
                <a:latin typeface="华文楷体"/>
                <a:cs typeface="华文楷体"/>
              </a:rPr>
              <a:t>、 </a:t>
            </a:r>
            <a:r>
              <a:rPr dirty="0" sz="700" spc="20">
                <a:solidFill>
                  <a:srgbClr val="191B0E"/>
                </a:solidFill>
                <a:latin typeface="华文楷体"/>
                <a:cs typeface="华文楷体"/>
              </a:rPr>
              <a:t>非必填参数、参数长度、返回结果等，只有了解这些信息才能设计测试用</a:t>
            </a:r>
            <a:r>
              <a:rPr dirty="0" sz="700" spc="10">
                <a:solidFill>
                  <a:srgbClr val="191B0E"/>
                </a:solidFill>
                <a:latin typeface="华文楷体"/>
                <a:cs typeface="华文楷体"/>
              </a:rPr>
              <a:t>例</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715397" y="1839761"/>
            <a:ext cx="71310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接口文档解析</a:t>
            </a:r>
            <a:endParaRPr sz="700">
              <a:latin typeface="华文楷体"/>
              <a:cs typeface="华文楷体"/>
            </a:endParaRPr>
          </a:p>
        </p:txBody>
      </p:sp>
      <p:sp>
        <p:nvSpPr>
          <p:cNvPr id="9" name="object 9"/>
          <p:cNvSpPr/>
          <p:nvPr/>
        </p:nvSpPr>
        <p:spPr>
          <a:xfrm>
            <a:off x="533793" y="2052827"/>
            <a:ext cx="613410" cy="72390"/>
          </a:xfrm>
          <a:custGeom>
            <a:avLst/>
            <a:gdLst/>
            <a:ahLst/>
            <a:cxnLst/>
            <a:rect l="l" t="t" r="r" b="b"/>
            <a:pathLst>
              <a:path w="613410" h="72389">
                <a:moveTo>
                  <a:pt x="0" y="72389"/>
                </a:moveTo>
                <a:lnTo>
                  <a:pt x="613410" y="72389"/>
                </a:lnTo>
                <a:lnTo>
                  <a:pt x="613410" y="0"/>
                </a:lnTo>
                <a:lnTo>
                  <a:pt x="0" y="0"/>
                </a:lnTo>
                <a:lnTo>
                  <a:pt x="0" y="72389"/>
                </a:lnTo>
                <a:close/>
              </a:path>
            </a:pathLst>
          </a:custGeom>
          <a:solidFill>
            <a:srgbClr val="E7E6E6"/>
          </a:solidFill>
        </p:spPr>
        <p:txBody>
          <a:bodyPr wrap="square" lIns="0" tIns="0" rIns="0" bIns="0" rtlCol="0"/>
          <a:lstStyle/>
          <a:p/>
        </p:txBody>
      </p:sp>
      <p:sp>
        <p:nvSpPr>
          <p:cNvPr id="10" name="object 10"/>
          <p:cNvSpPr/>
          <p:nvPr/>
        </p:nvSpPr>
        <p:spPr>
          <a:xfrm>
            <a:off x="533793" y="2125217"/>
            <a:ext cx="613410" cy="71755"/>
          </a:xfrm>
          <a:custGeom>
            <a:avLst/>
            <a:gdLst/>
            <a:ahLst/>
            <a:cxnLst/>
            <a:rect l="l" t="t" r="r" b="b"/>
            <a:pathLst>
              <a:path w="613410" h="71755">
                <a:moveTo>
                  <a:pt x="0" y="71627"/>
                </a:moveTo>
                <a:lnTo>
                  <a:pt x="613410" y="71627"/>
                </a:lnTo>
                <a:lnTo>
                  <a:pt x="613410" y="0"/>
                </a:lnTo>
                <a:lnTo>
                  <a:pt x="0" y="0"/>
                </a:lnTo>
                <a:lnTo>
                  <a:pt x="0" y="71627"/>
                </a:lnTo>
                <a:close/>
              </a:path>
            </a:pathLst>
          </a:custGeom>
          <a:solidFill>
            <a:srgbClr val="E7E6E6"/>
          </a:solidFill>
        </p:spPr>
        <p:txBody>
          <a:bodyPr wrap="square" lIns="0" tIns="0" rIns="0" bIns="0" rtlCol="0"/>
          <a:lstStyle/>
          <a:p/>
        </p:txBody>
      </p:sp>
      <p:sp>
        <p:nvSpPr>
          <p:cNvPr id="11" name="object 11"/>
          <p:cNvSpPr/>
          <p:nvPr/>
        </p:nvSpPr>
        <p:spPr>
          <a:xfrm>
            <a:off x="533793" y="2200655"/>
            <a:ext cx="613410" cy="71755"/>
          </a:xfrm>
          <a:custGeom>
            <a:avLst/>
            <a:gdLst/>
            <a:ahLst/>
            <a:cxnLst/>
            <a:rect l="l" t="t" r="r" b="b"/>
            <a:pathLst>
              <a:path w="613410" h="71755">
                <a:moveTo>
                  <a:pt x="0" y="71627"/>
                </a:moveTo>
                <a:lnTo>
                  <a:pt x="613410" y="71627"/>
                </a:lnTo>
                <a:lnTo>
                  <a:pt x="613410" y="0"/>
                </a:lnTo>
                <a:lnTo>
                  <a:pt x="0" y="0"/>
                </a:lnTo>
                <a:lnTo>
                  <a:pt x="0" y="71627"/>
                </a:lnTo>
                <a:close/>
              </a:path>
            </a:pathLst>
          </a:custGeom>
          <a:solidFill>
            <a:srgbClr val="E7E6E6"/>
          </a:solidFill>
        </p:spPr>
        <p:txBody>
          <a:bodyPr wrap="square" lIns="0" tIns="0" rIns="0" bIns="0" rtlCol="0"/>
          <a:lstStyle/>
          <a:p/>
        </p:txBody>
      </p:sp>
      <p:sp>
        <p:nvSpPr>
          <p:cNvPr id="12" name="object 12"/>
          <p:cNvSpPr/>
          <p:nvPr/>
        </p:nvSpPr>
        <p:spPr>
          <a:xfrm>
            <a:off x="533793" y="2273045"/>
            <a:ext cx="613410" cy="71755"/>
          </a:xfrm>
          <a:custGeom>
            <a:avLst/>
            <a:gdLst/>
            <a:ahLst/>
            <a:cxnLst/>
            <a:rect l="l" t="t" r="r" b="b"/>
            <a:pathLst>
              <a:path w="613410" h="71755">
                <a:moveTo>
                  <a:pt x="0" y="71627"/>
                </a:moveTo>
                <a:lnTo>
                  <a:pt x="613410" y="71627"/>
                </a:lnTo>
                <a:lnTo>
                  <a:pt x="613410" y="0"/>
                </a:lnTo>
                <a:lnTo>
                  <a:pt x="0" y="0"/>
                </a:lnTo>
                <a:lnTo>
                  <a:pt x="0" y="71627"/>
                </a:lnTo>
                <a:close/>
              </a:path>
            </a:pathLst>
          </a:custGeom>
          <a:solidFill>
            <a:srgbClr val="E7E6E6"/>
          </a:solidFill>
        </p:spPr>
        <p:txBody>
          <a:bodyPr wrap="square" lIns="0" tIns="0" rIns="0" bIns="0" rtlCol="0"/>
          <a:lstStyle/>
          <a:p/>
        </p:txBody>
      </p:sp>
      <p:sp>
        <p:nvSpPr>
          <p:cNvPr id="13" name="object 13"/>
          <p:cNvSpPr/>
          <p:nvPr/>
        </p:nvSpPr>
        <p:spPr>
          <a:xfrm>
            <a:off x="533793" y="2456307"/>
            <a:ext cx="328930" cy="0"/>
          </a:xfrm>
          <a:custGeom>
            <a:avLst/>
            <a:gdLst/>
            <a:ahLst/>
            <a:cxnLst/>
            <a:rect l="l" t="t" r="r" b="b"/>
            <a:pathLst>
              <a:path w="328930" h="0">
                <a:moveTo>
                  <a:pt x="0" y="0"/>
                </a:moveTo>
                <a:lnTo>
                  <a:pt x="328422" y="0"/>
                </a:lnTo>
              </a:path>
            </a:pathLst>
          </a:custGeom>
          <a:ln w="72389">
            <a:solidFill>
              <a:srgbClr val="E7E6E6"/>
            </a:solidFill>
          </a:ln>
        </p:spPr>
        <p:txBody>
          <a:bodyPr wrap="square" lIns="0" tIns="0" rIns="0" bIns="0" rtlCol="0"/>
          <a:lstStyle/>
          <a:p/>
        </p:txBody>
      </p:sp>
      <p:sp>
        <p:nvSpPr>
          <p:cNvPr id="14" name="object 14"/>
          <p:cNvSpPr/>
          <p:nvPr/>
        </p:nvSpPr>
        <p:spPr>
          <a:xfrm>
            <a:off x="859929" y="2456307"/>
            <a:ext cx="455930" cy="0"/>
          </a:xfrm>
          <a:custGeom>
            <a:avLst/>
            <a:gdLst/>
            <a:ahLst/>
            <a:cxnLst/>
            <a:rect l="l" t="t" r="r" b="b"/>
            <a:pathLst>
              <a:path w="455930" h="0">
                <a:moveTo>
                  <a:pt x="0" y="0"/>
                </a:moveTo>
                <a:lnTo>
                  <a:pt x="455675" y="0"/>
                </a:lnTo>
              </a:path>
            </a:pathLst>
          </a:custGeom>
          <a:ln w="72389">
            <a:solidFill>
              <a:srgbClr val="E7E6E6"/>
            </a:solidFill>
          </a:ln>
        </p:spPr>
        <p:txBody>
          <a:bodyPr wrap="square" lIns="0" tIns="0" rIns="0" bIns="0" rtlCol="0"/>
          <a:lstStyle/>
          <a:p/>
        </p:txBody>
      </p:sp>
      <p:sp>
        <p:nvSpPr>
          <p:cNvPr id="15" name="object 15"/>
          <p:cNvSpPr/>
          <p:nvPr/>
        </p:nvSpPr>
        <p:spPr>
          <a:xfrm>
            <a:off x="1315605" y="2456307"/>
            <a:ext cx="334010" cy="0"/>
          </a:xfrm>
          <a:custGeom>
            <a:avLst/>
            <a:gdLst/>
            <a:ahLst/>
            <a:cxnLst/>
            <a:rect l="l" t="t" r="r" b="b"/>
            <a:pathLst>
              <a:path w="334010" h="0">
                <a:moveTo>
                  <a:pt x="0" y="0"/>
                </a:moveTo>
                <a:lnTo>
                  <a:pt x="333755" y="0"/>
                </a:lnTo>
              </a:path>
            </a:pathLst>
          </a:custGeom>
          <a:ln w="72389">
            <a:solidFill>
              <a:srgbClr val="E7E6E6"/>
            </a:solidFill>
          </a:ln>
        </p:spPr>
        <p:txBody>
          <a:bodyPr wrap="square" lIns="0" tIns="0" rIns="0" bIns="0" rtlCol="0"/>
          <a:lstStyle/>
          <a:p/>
        </p:txBody>
      </p:sp>
      <p:sp>
        <p:nvSpPr>
          <p:cNvPr id="16" name="object 16"/>
          <p:cNvSpPr/>
          <p:nvPr/>
        </p:nvSpPr>
        <p:spPr>
          <a:xfrm>
            <a:off x="1647825" y="2456307"/>
            <a:ext cx="170180" cy="0"/>
          </a:xfrm>
          <a:custGeom>
            <a:avLst/>
            <a:gdLst/>
            <a:ahLst/>
            <a:cxnLst/>
            <a:rect l="l" t="t" r="r" b="b"/>
            <a:pathLst>
              <a:path w="170180" h="0">
                <a:moveTo>
                  <a:pt x="0" y="0"/>
                </a:moveTo>
                <a:lnTo>
                  <a:pt x="169925" y="0"/>
                </a:lnTo>
              </a:path>
            </a:pathLst>
          </a:custGeom>
          <a:ln w="72389">
            <a:solidFill>
              <a:srgbClr val="E7E6E6"/>
            </a:solidFill>
          </a:ln>
        </p:spPr>
        <p:txBody>
          <a:bodyPr wrap="square" lIns="0" tIns="0" rIns="0" bIns="0" rtlCol="0"/>
          <a:lstStyle/>
          <a:p/>
        </p:txBody>
      </p:sp>
      <p:sp>
        <p:nvSpPr>
          <p:cNvPr id="17" name="object 17"/>
          <p:cNvSpPr/>
          <p:nvPr/>
        </p:nvSpPr>
        <p:spPr>
          <a:xfrm>
            <a:off x="1816226" y="2456307"/>
            <a:ext cx="668020" cy="0"/>
          </a:xfrm>
          <a:custGeom>
            <a:avLst/>
            <a:gdLst/>
            <a:ahLst/>
            <a:cxnLst/>
            <a:rect l="l" t="t" r="r" b="b"/>
            <a:pathLst>
              <a:path w="668019" h="0">
                <a:moveTo>
                  <a:pt x="0" y="0"/>
                </a:moveTo>
                <a:lnTo>
                  <a:pt x="667511" y="0"/>
                </a:lnTo>
              </a:path>
            </a:pathLst>
          </a:custGeom>
          <a:ln w="72389">
            <a:solidFill>
              <a:srgbClr val="E7E6E6"/>
            </a:solidFill>
          </a:ln>
        </p:spPr>
        <p:txBody>
          <a:bodyPr wrap="square" lIns="0" tIns="0" rIns="0" bIns="0" rtlCol="0"/>
          <a:lstStyle/>
          <a:p/>
        </p:txBody>
      </p:sp>
      <p:sp>
        <p:nvSpPr>
          <p:cNvPr id="18" name="object 18"/>
          <p:cNvSpPr/>
          <p:nvPr/>
        </p:nvSpPr>
        <p:spPr>
          <a:xfrm>
            <a:off x="533793" y="2751963"/>
            <a:ext cx="441959" cy="0"/>
          </a:xfrm>
          <a:custGeom>
            <a:avLst/>
            <a:gdLst/>
            <a:ahLst/>
            <a:cxnLst/>
            <a:rect l="l" t="t" r="r" b="b"/>
            <a:pathLst>
              <a:path w="441959" h="0">
                <a:moveTo>
                  <a:pt x="0" y="0"/>
                </a:moveTo>
                <a:lnTo>
                  <a:pt x="441960" y="0"/>
                </a:lnTo>
              </a:path>
            </a:pathLst>
          </a:custGeom>
          <a:ln w="72389">
            <a:solidFill>
              <a:srgbClr val="E7E6E6"/>
            </a:solidFill>
          </a:ln>
        </p:spPr>
        <p:txBody>
          <a:bodyPr wrap="square" lIns="0" tIns="0" rIns="0" bIns="0" rtlCol="0"/>
          <a:lstStyle/>
          <a:p/>
        </p:txBody>
      </p:sp>
      <p:sp>
        <p:nvSpPr>
          <p:cNvPr id="19" name="object 19"/>
          <p:cNvSpPr/>
          <p:nvPr/>
        </p:nvSpPr>
        <p:spPr>
          <a:xfrm>
            <a:off x="972705" y="2751963"/>
            <a:ext cx="342900" cy="0"/>
          </a:xfrm>
          <a:custGeom>
            <a:avLst/>
            <a:gdLst/>
            <a:ahLst/>
            <a:cxnLst/>
            <a:rect l="l" t="t" r="r" b="b"/>
            <a:pathLst>
              <a:path w="342900" h="0">
                <a:moveTo>
                  <a:pt x="0" y="0"/>
                </a:moveTo>
                <a:lnTo>
                  <a:pt x="342900" y="0"/>
                </a:lnTo>
              </a:path>
            </a:pathLst>
          </a:custGeom>
          <a:ln w="72389">
            <a:solidFill>
              <a:srgbClr val="E7E6E6"/>
            </a:solidFill>
          </a:ln>
        </p:spPr>
        <p:txBody>
          <a:bodyPr wrap="square" lIns="0" tIns="0" rIns="0" bIns="0" rtlCol="0"/>
          <a:lstStyle/>
          <a:p/>
        </p:txBody>
      </p:sp>
      <p:sp>
        <p:nvSpPr>
          <p:cNvPr id="20" name="object 20"/>
          <p:cNvSpPr/>
          <p:nvPr/>
        </p:nvSpPr>
        <p:spPr>
          <a:xfrm>
            <a:off x="1315605" y="2751963"/>
            <a:ext cx="334010" cy="0"/>
          </a:xfrm>
          <a:custGeom>
            <a:avLst/>
            <a:gdLst/>
            <a:ahLst/>
            <a:cxnLst/>
            <a:rect l="l" t="t" r="r" b="b"/>
            <a:pathLst>
              <a:path w="334010" h="0">
                <a:moveTo>
                  <a:pt x="0" y="0"/>
                </a:moveTo>
                <a:lnTo>
                  <a:pt x="333755" y="0"/>
                </a:lnTo>
              </a:path>
            </a:pathLst>
          </a:custGeom>
          <a:ln w="72389">
            <a:solidFill>
              <a:srgbClr val="E7E6E6"/>
            </a:solidFill>
          </a:ln>
        </p:spPr>
        <p:txBody>
          <a:bodyPr wrap="square" lIns="0" tIns="0" rIns="0" bIns="0" rtlCol="0"/>
          <a:lstStyle/>
          <a:p/>
        </p:txBody>
      </p:sp>
      <p:sp>
        <p:nvSpPr>
          <p:cNvPr id="21" name="object 21"/>
          <p:cNvSpPr/>
          <p:nvPr/>
        </p:nvSpPr>
        <p:spPr>
          <a:xfrm>
            <a:off x="1647825" y="2751963"/>
            <a:ext cx="170180" cy="0"/>
          </a:xfrm>
          <a:custGeom>
            <a:avLst/>
            <a:gdLst/>
            <a:ahLst/>
            <a:cxnLst/>
            <a:rect l="l" t="t" r="r" b="b"/>
            <a:pathLst>
              <a:path w="170180" h="0">
                <a:moveTo>
                  <a:pt x="0" y="0"/>
                </a:moveTo>
                <a:lnTo>
                  <a:pt x="169925" y="0"/>
                </a:lnTo>
              </a:path>
            </a:pathLst>
          </a:custGeom>
          <a:ln w="72389">
            <a:solidFill>
              <a:srgbClr val="E7E6E6"/>
            </a:solidFill>
          </a:ln>
        </p:spPr>
        <p:txBody>
          <a:bodyPr wrap="square" lIns="0" tIns="0" rIns="0" bIns="0" rtlCol="0"/>
          <a:lstStyle/>
          <a:p/>
        </p:txBody>
      </p:sp>
      <p:sp>
        <p:nvSpPr>
          <p:cNvPr id="22" name="object 22"/>
          <p:cNvSpPr/>
          <p:nvPr/>
        </p:nvSpPr>
        <p:spPr>
          <a:xfrm>
            <a:off x="1816226" y="2751963"/>
            <a:ext cx="668020" cy="0"/>
          </a:xfrm>
          <a:custGeom>
            <a:avLst/>
            <a:gdLst/>
            <a:ahLst/>
            <a:cxnLst/>
            <a:rect l="l" t="t" r="r" b="b"/>
            <a:pathLst>
              <a:path w="668019" h="0">
                <a:moveTo>
                  <a:pt x="0" y="0"/>
                </a:moveTo>
                <a:lnTo>
                  <a:pt x="667511" y="0"/>
                </a:lnTo>
              </a:path>
            </a:pathLst>
          </a:custGeom>
          <a:ln w="72389">
            <a:solidFill>
              <a:srgbClr val="E7E6E6"/>
            </a:solidFill>
          </a:ln>
        </p:spPr>
        <p:txBody>
          <a:bodyPr wrap="square" lIns="0" tIns="0" rIns="0" bIns="0" rtlCol="0"/>
          <a:lstStyle/>
          <a:p/>
        </p:txBody>
      </p:sp>
      <p:graphicFrame>
        <p:nvGraphicFramePr>
          <p:cNvPr id="23" name="object 23"/>
          <p:cNvGraphicFramePr>
            <a:graphicFrameLocks noGrp="1"/>
          </p:cNvGraphicFramePr>
          <p:nvPr/>
        </p:nvGraphicFramePr>
        <p:xfrm>
          <a:off x="532079" y="2052637"/>
          <a:ext cx="1953260" cy="962025"/>
        </p:xfrm>
        <a:graphic>
          <a:graphicData uri="http://schemas.openxmlformats.org/drawingml/2006/table">
            <a:tbl>
              <a:tblPr firstRow="1" bandRow="1">
                <a:tableStyleId>{2D5ABB26-0587-4C30-8999-92F81FD0307C}</a:tableStyleId>
              </a:tblPr>
              <a:tblGrid>
                <a:gridCol w="326390"/>
                <a:gridCol w="114300"/>
                <a:gridCol w="170815"/>
                <a:gridCol w="170180"/>
                <a:gridCol w="332740"/>
                <a:gridCol w="168909"/>
                <a:gridCol w="666750"/>
              </a:tblGrid>
              <a:tr h="73914">
                <a:tc gridSpan="3">
                  <a:txBody>
                    <a:bodyPr/>
                    <a:lstStyle/>
                    <a:p>
                      <a:pPr marL="202565">
                        <a:lnSpc>
                          <a:spcPct val="100000"/>
                        </a:lnSpc>
                        <a:spcBef>
                          <a:spcPts val="95"/>
                        </a:spcBef>
                      </a:pPr>
                      <a:r>
                        <a:rPr dirty="0" sz="300" spc="20">
                          <a:latin typeface="宋体"/>
                          <a:cs typeface="宋体"/>
                        </a:rPr>
                        <a:t>接口名</a:t>
                      </a:r>
                      <a:r>
                        <a:rPr dirty="0" sz="300" spc="10">
                          <a:latin typeface="宋体"/>
                          <a:cs typeface="宋体"/>
                        </a:rPr>
                        <a:t>称</a:t>
                      </a:r>
                      <a:r>
                        <a:rPr dirty="0" sz="300" spc="20">
                          <a:latin typeface="宋体"/>
                          <a:cs typeface="宋体"/>
                        </a:rPr>
                        <a:t>：</a:t>
                      </a:r>
                      <a:endParaRPr sz="300">
                        <a:latin typeface="宋体"/>
                        <a:cs typeface="宋体"/>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gridSpan="4">
                  <a:txBody>
                    <a:bodyPr/>
                    <a:lstStyle/>
                    <a:p>
                      <a:pPr marL="70485">
                        <a:lnSpc>
                          <a:spcPct val="100000"/>
                        </a:lnSpc>
                        <a:spcBef>
                          <a:spcPts val="95"/>
                        </a:spcBef>
                      </a:pPr>
                      <a:r>
                        <a:rPr dirty="0" sz="300" spc="20">
                          <a:latin typeface="宋体"/>
                          <a:cs typeface="宋体"/>
                        </a:rPr>
                        <a:t>天天抽奖</a:t>
                      </a:r>
                      <a:endParaRPr sz="300">
                        <a:latin typeface="宋体"/>
                        <a:cs typeface="宋体"/>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73914">
                <a:tc gridSpan="3">
                  <a:txBody>
                    <a:bodyPr/>
                    <a:lstStyle/>
                    <a:p>
                      <a:pPr marL="202565">
                        <a:lnSpc>
                          <a:spcPct val="100000"/>
                        </a:lnSpc>
                        <a:spcBef>
                          <a:spcPts val="105"/>
                        </a:spcBef>
                      </a:pPr>
                      <a:r>
                        <a:rPr dirty="0" sz="300" spc="20">
                          <a:latin typeface="宋体"/>
                          <a:cs typeface="宋体"/>
                        </a:rPr>
                        <a:t>调用方</a:t>
                      </a:r>
                      <a:r>
                        <a:rPr dirty="0" sz="300" spc="10">
                          <a:latin typeface="宋体"/>
                          <a:cs typeface="宋体"/>
                        </a:rPr>
                        <a:t>式</a:t>
                      </a:r>
                      <a:r>
                        <a:rPr dirty="0" sz="300" spc="20">
                          <a:latin typeface="宋体"/>
                          <a:cs typeface="宋体"/>
                        </a:rPr>
                        <a:t>：</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gridSpan="4">
                  <a:txBody>
                    <a:bodyPr/>
                    <a:lstStyle/>
                    <a:p>
                      <a:pPr marL="70485">
                        <a:lnSpc>
                          <a:spcPct val="100000"/>
                        </a:lnSpc>
                        <a:spcBef>
                          <a:spcPts val="105"/>
                        </a:spcBef>
                      </a:pPr>
                      <a:r>
                        <a:rPr dirty="0" sz="300" spc="10">
                          <a:latin typeface="Times New Roman"/>
                          <a:cs typeface="Times New Roman"/>
                        </a:rPr>
                        <a:t>RESTFUL</a:t>
                      </a:r>
                      <a:endParaRPr sz="300">
                        <a:latin typeface="Times New Roman"/>
                        <a:cs typeface="Times New Roman"/>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73914">
                <a:tc gridSpan="3">
                  <a:txBody>
                    <a:bodyPr/>
                    <a:lstStyle/>
                    <a:p>
                      <a:pPr marL="202565">
                        <a:lnSpc>
                          <a:spcPct val="100000"/>
                        </a:lnSpc>
                        <a:spcBef>
                          <a:spcPts val="90"/>
                        </a:spcBef>
                      </a:pPr>
                      <a:r>
                        <a:rPr dirty="0" sz="300" spc="20">
                          <a:latin typeface="宋体"/>
                          <a:cs typeface="宋体"/>
                        </a:rPr>
                        <a:t>接口地</a:t>
                      </a:r>
                      <a:r>
                        <a:rPr dirty="0" sz="300" spc="10">
                          <a:latin typeface="宋体"/>
                          <a:cs typeface="宋体"/>
                        </a:rPr>
                        <a:t>址</a:t>
                      </a:r>
                      <a:r>
                        <a:rPr dirty="0" sz="300" spc="20">
                          <a:latin typeface="宋体"/>
                          <a:cs typeface="宋体"/>
                        </a:rPr>
                        <a:t>：</a:t>
                      </a:r>
                      <a:endParaRPr sz="300">
                        <a:latin typeface="宋体"/>
                        <a:cs typeface="宋体"/>
                      </a:endParaRPr>
                    </a:p>
                  </a:txBody>
                  <a:tcPr marL="0" marR="0" marB="0" marT="1143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gridSpan="4">
                  <a:txBody>
                    <a:bodyPr/>
                    <a:lstStyle/>
                    <a:p>
                      <a:pPr marL="70485">
                        <a:lnSpc>
                          <a:spcPct val="100000"/>
                        </a:lnSpc>
                        <a:spcBef>
                          <a:spcPts val="90"/>
                        </a:spcBef>
                      </a:pPr>
                      <a:r>
                        <a:rPr dirty="0" sz="300" spc="5">
                          <a:latin typeface="宋体"/>
                          <a:cs typeface="宋体"/>
                        </a:rPr>
                        <a:t>/</a:t>
                      </a:r>
                      <a:r>
                        <a:rPr dirty="0" sz="300" spc="5">
                          <a:latin typeface="Times New Roman"/>
                          <a:cs typeface="Times New Roman"/>
                        </a:rPr>
                        <a:t>appapi</a:t>
                      </a:r>
                      <a:r>
                        <a:rPr dirty="0" sz="300" spc="5">
                          <a:latin typeface="宋体"/>
                          <a:cs typeface="宋体"/>
                        </a:rPr>
                        <a:t>/</a:t>
                      </a:r>
                      <a:r>
                        <a:rPr dirty="0" sz="300" spc="5">
                          <a:latin typeface="Times New Roman"/>
                          <a:cs typeface="Times New Roman"/>
                        </a:rPr>
                        <a:t>luckDraw</a:t>
                      </a:r>
                      <a:endParaRPr sz="300">
                        <a:latin typeface="Times New Roman"/>
                        <a:cs typeface="Times New Roman"/>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73151">
                <a:tc gridSpan="3">
                  <a:txBody>
                    <a:bodyPr/>
                    <a:lstStyle/>
                    <a:p>
                      <a:pPr marL="202565">
                        <a:lnSpc>
                          <a:spcPct val="100000"/>
                        </a:lnSpc>
                        <a:spcBef>
                          <a:spcPts val="105"/>
                        </a:spcBef>
                      </a:pPr>
                      <a:r>
                        <a:rPr dirty="0" sz="300" spc="20">
                          <a:latin typeface="宋体"/>
                          <a:cs typeface="宋体"/>
                        </a:rPr>
                        <a:t>接口方</a:t>
                      </a:r>
                      <a:r>
                        <a:rPr dirty="0" sz="300" spc="10">
                          <a:latin typeface="宋体"/>
                          <a:cs typeface="宋体"/>
                        </a:rPr>
                        <a:t>法</a:t>
                      </a:r>
                      <a:r>
                        <a:rPr dirty="0" sz="300" spc="20">
                          <a:latin typeface="宋体"/>
                          <a:cs typeface="宋体"/>
                        </a:rPr>
                        <a:t>：</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gridSpan="4">
                  <a:txBody>
                    <a:bodyPr/>
                    <a:lstStyle/>
                    <a:p>
                      <a:pPr marL="70485">
                        <a:lnSpc>
                          <a:spcPct val="100000"/>
                        </a:lnSpc>
                        <a:spcBef>
                          <a:spcPts val="105"/>
                        </a:spcBef>
                      </a:pPr>
                      <a:r>
                        <a:rPr dirty="0" sz="300" spc="10">
                          <a:latin typeface="Times New Roman"/>
                          <a:cs typeface="Times New Roman"/>
                        </a:rPr>
                        <a:t>Post</a:t>
                      </a:r>
                      <a:endParaRPr sz="300">
                        <a:latin typeface="Times New Roman"/>
                        <a:cs typeface="Times New Roman"/>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73914">
                <a:tc gridSpan="7">
                  <a:txBody>
                    <a:bodyPr/>
                    <a:lstStyle/>
                    <a:p>
                      <a:pPr marL="120014" indent="-96520">
                        <a:lnSpc>
                          <a:spcPct val="100000"/>
                        </a:lnSpc>
                        <a:spcBef>
                          <a:spcPts val="95"/>
                        </a:spcBef>
                        <a:buFont typeface="Wingdings"/>
                        <a:buChar char=""/>
                        <a:tabLst>
                          <a:tab pos="120650" algn="l"/>
                        </a:tabLst>
                      </a:pPr>
                      <a:r>
                        <a:rPr dirty="0" sz="300" spc="20">
                          <a:latin typeface="宋体"/>
                          <a:cs typeface="宋体"/>
                        </a:rPr>
                        <a:t>输入参</a:t>
                      </a:r>
                      <a:r>
                        <a:rPr dirty="0" sz="300" spc="10">
                          <a:latin typeface="宋体"/>
                          <a:cs typeface="宋体"/>
                        </a:rPr>
                        <a:t>数</a:t>
                      </a:r>
                      <a:r>
                        <a:rPr dirty="0" sz="300" spc="20">
                          <a:latin typeface="宋体"/>
                          <a:cs typeface="宋体"/>
                        </a:rPr>
                        <a:t>定义</a:t>
                      </a:r>
                      <a:endParaRPr sz="300">
                        <a:latin typeface="宋体"/>
                        <a:cs typeface="宋体"/>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73914">
                <a:tc>
                  <a:txBody>
                    <a:bodyPr/>
                    <a:lstStyle/>
                    <a:p>
                      <a:pPr marL="123189">
                        <a:lnSpc>
                          <a:spcPct val="100000"/>
                        </a:lnSpc>
                        <a:spcBef>
                          <a:spcPts val="105"/>
                        </a:spcBef>
                      </a:pPr>
                      <a:r>
                        <a:rPr dirty="0" sz="300" spc="20">
                          <a:latin typeface="宋体"/>
                          <a:cs typeface="宋体"/>
                        </a:rPr>
                        <a:t>列名</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gridSpan="3">
                  <a:txBody>
                    <a:bodyPr/>
                    <a:lstStyle/>
                    <a:p>
                      <a:pPr algn="ctr" marL="3175">
                        <a:lnSpc>
                          <a:spcPct val="100000"/>
                        </a:lnSpc>
                        <a:spcBef>
                          <a:spcPts val="105"/>
                        </a:spcBef>
                      </a:pPr>
                      <a:r>
                        <a:rPr dirty="0" sz="300" spc="20">
                          <a:latin typeface="宋体"/>
                          <a:cs typeface="宋体"/>
                        </a:rPr>
                        <a:t>字段名</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a:txBody>
                    <a:bodyPr/>
                    <a:lstStyle/>
                    <a:p>
                      <a:pPr algn="ctr">
                        <a:lnSpc>
                          <a:spcPct val="100000"/>
                        </a:lnSpc>
                        <a:spcBef>
                          <a:spcPts val="105"/>
                        </a:spcBef>
                      </a:pPr>
                      <a:r>
                        <a:rPr dirty="0" sz="300" spc="20">
                          <a:latin typeface="宋体"/>
                          <a:cs typeface="宋体"/>
                        </a:rPr>
                        <a:t>类型</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41275">
                        <a:lnSpc>
                          <a:spcPct val="100000"/>
                        </a:lnSpc>
                        <a:spcBef>
                          <a:spcPts val="105"/>
                        </a:spcBef>
                      </a:pPr>
                      <a:r>
                        <a:rPr dirty="0" sz="300" spc="20">
                          <a:latin typeface="宋体"/>
                          <a:cs typeface="宋体"/>
                        </a:rPr>
                        <a:t>必填</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gn="ctr">
                        <a:lnSpc>
                          <a:spcPct val="100000"/>
                        </a:lnSpc>
                        <a:spcBef>
                          <a:spcPts val="105"/>
                        </a:spcBef>
                      </a:pPr>
                      <a:r>
                        <a:rPr dirty="0" sz="300" spc="20">
                          <a:latin typeface="宋体"/>
                          <a:cs typeface="宋体"/>
                        </a:rPr>
                        <a:t>备注</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r h="73914">
                <a:tc>
                  <a:txBody>
                    <a:bodyPr/>
                    <a:lstStyle/>
                    <a:p>
                      <a:pPr marL="81915">
                        <a:lnSpc>
                          <a:spcPct val="100000"/>
                        </a:lnSpc>
                        <a:spcBef>
                          <a:spcPts val="95"/>
                        </a:spcBef>
                      </a:pPr>
                      <a:r>
                        <a:rPr dirty="0" sz="300" spc="20">
                          <a:latin typeface="宋体"/>
                          <a:cs typeface="宋体"/>
                        </a:rPr>
                        <a:t>用户手机</a:t>
                      </a:r>
                      <a:endParaRPr sz="300">
                        <a:latin typeface="宋体"/>
                        <a:cs typeface="宋体"/>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gridSpan="3">
                  <a:txBody>
                    <a:bodyPr/>
                    <a:lstStyle/>
                    <a:p>
                      <a:pPr marL="119380">
                        <a:lnSpc>
                          <a:spcPct val="100000"/>
                        </a:lnSpc>
                        <a:spcBef>
                          <a:spcPts val="95"/>
                        </a:spcBef>
                      </a:pPr>
                      <a:r>
                        <a:rPr dirty="0" sz="300" spc="10">
                          <a:latin typeface="Times New Roman"/>
                          <a:cs typeface="Times New Roman"/>
                        </a:rPr>
                        <a:t>mobilePhone</a:t>
                      </a:r>
                      <a:endParaRPr sz="300">
                        <a:latin typeface="Times New Roman"/>
                        <a:cs typeface="Times New Roman"/>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a:txBody>
                    <a:bodyPr/>
                    <a:lstStyle/>
                    <a:p>
                      <a:pPr algn="ctr">
                        <a:lnSpc>
                          <a:spcPct val="100000"/>
                        </a:lnSpc>
                        <a:spcBef>
                          <a:spcPts val="95"/>
                        </a:spcBef>
                      </a:pPr>
                      <a:r>
                        <a:rPr dirty="0" sz="300" spc="5">
                          <a:latin typeface="Times New Roman"/>
                          <a:cs typeface="Times New Roman"/>
                        </a:rPr>
                        <a:t>Number</a:t>
                      </a:r>
                      <a:endParaRPr sz="300">
                        <a:latin typeface="Times New Roman"/>
                        <a:cs typeface="Times New Roman"/>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62230">
                        <a:lnSpc>
                          <a:spcPct val="100000"/>
                        </a:lnSpc>
                        <a:spcBef>
                          <a:spcPts val="95"/>
                        </a:spcBef>
                      </a:pPr>
                      <a:r>
                        <a:rPr dirty="0" sz="300">
                          <a:latin typeface="宋体"/>
                          <a:cs typeface="宋体"/>
                        </a:rPr>
                        <a:t>是</a:t>
                      </a:r>
                      <a:endParaRPr sz="300">
                        <a:latin typeface="宋体"/>
                        <a:cs typeface="宋体"/>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gn="ctr" marL="635">
                        <a:lnSpc>
                          <a:spcPct val="100000"/>
                        </a:lnSpc>
                        <a:spcBef>
                          <a:spcPts val="95"/>
                        </a:spcBef>
                      </a:pPr>
                      <a:r>
                        <a:rPr dirty="0" sz="300" spc="20">
                          <a:latin typeface="宋体"/>
                          <a:cs typeface="宋体"/>
                        </a:rPr>
                        <a:t>只接受长度为</a:t>
                      </a:r>
                      <a:r>
                        <a:rPr dirty="0" sz="300" spc="-80">
                          <a:latin typeface="宋体"/>
                          <a:cs typeface="宋体"/>
                        </a:rPr>
                        <a:t> </a:t>
                      </a:r>
                      <a:r>
                        <a:rPr dirty="0" sz="300" spc="10">
                          <a:latin typeface="Times New Roman"/>
                          <a:cs typeface="Times New Roman"/>
                        </a:rPr>
                        <a:t>11</a:t>
                      </a:r>
                      <a:r>
                        <a:rPr dirty="0" sz="300">
                          <a:latin typeface="Times New Roman"/>
                          <a:cs typeface="Times New Roman"/>
                        </a:rPr>
                        <a:t> </a:t>
                      </a:r>
                      <a:r>
                        <a:rPr dirty="0" sz="300" spc="20">
                          <a:latin typeface="宋体"/>
                          <a:cs typeface="宋体"/>
                        </a:rPr>
                        <a:t>的整数</a:t>
                      </a:r>
                      <a:endParaRPr sz="300">
                        <a:latin typeface="宋体"/>
                        <a:cs typeface="宋体"/>
                      </a:endParaRPr>
                    </a:p>
                  </a:txBody>
                  <a:tcPr marL="0" marR="0" marB="0" marT="120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r h="73151">
                <a:tc>
                  <a:txBody>
                    <a:bodyPr/>
                    <a:lstStyle/>
                    <a:p>
                      <a:pPr marL="99695">
                        <a:lnSpc>
                          <a:spcPct val="100000"/>
                        </a:lnSpc>
                        <a:spcBef>
                          <a:spcPts val="105"/>
                        </a:spcBef>
                      </a:pPr>
                      <a:r>
                        <a:rPr dirty="0" sz="300" spc="20">
                          <a:latin typeface="宋体"/>
                          <a:cs typeface="宋体"/>
                        </a:rPr>
                        <a:t>活</a:t>
                      </a:r>
                      <a:r>
                        <a:rPr dirty="0" sz="300" spc="95">
                          <a:latin typeface="宋体"/>
                          <a:cs typeface="宋体"/>
                        </a:rPr>
                        <a:t>动</a:t>
                      </a:r>
                      <a:r>
                        <a:rPr dirty="0" sz="300">
                          <a:latin typeface="Times New Roman"/>
                          <a:cs typeface="Times New Roman"/>
                        </a:rPr>
                        <a:t>id</a:t>
                      </a:r>
                      <a:endParaRPr sz="300">
                        <a:latin typeface="Times New Roman"/>
                        <a:cs typeface="Times New Roman"/>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gridSpan="3">
                  <a:txBody>
                    <a:bodyPr/>
                    <a:lstStyle/>
                    <a:p>
                      <a:pPr marL="126364">
                        <a:lnSpc>
                          <a:spcPct val="100000"/>
                        </a:lnSpc>
                        <a:spcBef>
                          <a:spcPts val="105"/>
                        </a:spcBef>
                      </a:pPr>
                      <a:r>
                        <a:rPr dirty="0" sz="300">
                          <a:latin typeface="Times New Roman"/>
                          <a:cs typeface="Times New Roman"/>
                        </a:rPr>
                        <a:t>activityGuid</a:t>
                      </a:r>
                      <a:endParaRPr sz="300">
                        <a:latin typeface="Times New Roman"/>
                        <a:cs typeface="Times New Roman"/>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hMerge="1">
                  <a:txBody>
                    <a:bodyPr/>
                    <a:lstStyle/>
                    <a:p>
                      <a:pPr/>
                    </a:p>
                  </a:txBody>
                  <a:tcPr marL="0" marR="0" marB="0" marT="0"/>
                </a:tc>
                <a:tc>
                  <a:txBody>
                    <a:bodyPr/>
                    <a:lstStyle/>
                    <a:p>
                      <a:pPr algn="ctr">
                        <a:lnSpc>
                          <a:spcPct val="100000"/>
                        </a:lnSpc>
                        <a:spcBef>
                          <a:spcPts val="105"/>
                        </a:spcBef>
                      </a:pPr>
                      <a:r>
                        <a:rPr dirty="0" sz="300">
                          <a:latin typeface="Times New Roman"/>
                          <a:cs typeface="Times New Roman"/>
                        </a:rPr>
                        <a:t>Number</a:t>
                      </a:r>
                      <a:endParaRPr sz="300">
                        <a:latin typeface="Times New Roman"/>
                        <a:cs typeface="Times New Roman"/>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62230">
                        <a:lnSpc>
                          <a:spcPct val="100000"/>
                        </a:lnSpc>
                        <a:spcBef>
                          <a:spcPts val="105"/>
                        </a:spcBef>
                      </a:pPr>
                      <a:r>
                        <a:rPr dirty="0" sz="300">
                          <a:latin typeface="宋体"/>
                          <a:cs typeface="宋体"/>
                        </a:rPr>
                        <a:t>是</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gn="ctr" marL="635">
                        <a:lnSpc>
                          <a:spcPct val="100000"/>
                        </a:lnSpc>
                        <a:spcBef>
                          <a:spcPts val="105"/>
                        </a:spcBef>
                      </a:pPr>
                      <a:r>
                        <a:rPr dirty="0" sz="300" spc="20">
                          <a:latin typeface="宋体"/>
                          <a:cs typeface="宋体"/>
                        </a:rPr>
                        <a:t>只接受小于</a:t>
                      </a:r>
                      <a:r>
                        <a:rPr dirty="0" sz="300" spc="-80">
                          <a:latin typeface="宋体"/>
                          <a:cs typeface="宋体"/>
                        </a:rPr>
                        <a:t> </a:t>
                      </a:r>
                      <a:r>
                        <a:rPr dirty="0" sz="300" spc="10">
                          <a:latin typeface="Times New Roman"/>
                          <a:cs typeface="Times New Roman"/>
                        </a:rPr>
                        <a:t>1000</a:t>
                      </a:r>
                      <a:r>
                        <a:rPr dirty="0" sz="300">
                          <a:latin typeface="Times New Roman"/>
                          <a:cs typeface="Times New Roman"/>
                        </a:rPr>
                        <a:t> </a:t>
                      </a:r>
                      <a:r>
                        <a:rPr dirty="0" sz="300" spc="20">
                          <a:latin typeface="宋体"/>
                          <a:cs typeface="宋体"/>
                        </a:rPr>
                        <a:t>的整数</a:t>
                      </a:r>
                      <a:endParaRPr sz="300">
                        <a:latin typeface="宋体"/>
                        <a:cs typeface="宋体"/>
                      </a:endParaRPr>
                    </a:p>
                  </a:txBody>
                  <a:tcPr marL="0" marR="0" marB="0" marT="133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r h="73914">
                <a:tc gridSpan="7">
                  <a:txBody>
                    <a:bodyPr/>
                    <a:lstStyle/>
                    <a:p>
                      <a:pPr marL="120014" indent="-96520">
                        <a:lnSpc>
                          <a:spcPct val="100000"/>
                        </a:lnSpc>
                        <a:spcBef>
                          <a:spcPts val="100"/>
                        </a:spcBef>
                        <a:buFont typeface="Wingdings"/>
                        <a:buChar char=""/>
                        <a:tabLst>
                          <a:tab pos="120650" algn="l"/>
                        </a:tabLst>
                      </a:pPr>
                      <a:r>
                        <a:rPr dirty="0" sz="300" spc="20">
                          <a:latin typeface="宋体"/>
                          <a:cs typeface="宋体"/>
                        </a:rPr>
                        <a:t>返回数</a:t>
                      </a:r>
                      <a:r>
                        <a:rPr dirty="0" sz="300" spc="10">
                          <a:latin typeface="宋体"/>
                          <a:cs typeface="宋体"/>
                        </a:rPr>
                        <a:t>据</a:t>
                      </a:r>
                      <a:r>
                        <a:rPr dirty="0" sz="300" spc="20">
                          <a:latin typeface="宋体"/>
                          <a:cs typeface="宋体"/>
                        </a:rPr>
                        <a:t>说明</a:t>
                      </a:r>
                      <a:endParaRPr sz="300">
                        <a:latin typeface="宋体"/>
                        <a:cs typeface="宋体"/>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FF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73914">
                <a:tc gridSpan="2">
                  <a:txBody>
                    <a:bodyPr/>
                    <a:lstStyle/>
                    <a:p>
                      <a:pPr algn="ctr">
                        <a:lnSpc>
                          <a:spcPct val="100000"/>
                        </a:lnSpc>
                        <a:spcBef>
                          <a:spcPts val="110"/>
                        </a:spcBef>
                      </a:pPr>
                      <a:r>
                        <a:rPr dirty="0" sz="300" spc="20">
                          <a:latin typeface="宋体"/>
                          <a:cs typeface="宋体"/>
                        </a:rPr>
                        <a:t>列名</a:t>
                      </a:r>
                      <a:endParaRPr sz="300">
                        <a:latin typeface="宋体"/>
                        <a:cs typeface="宋体"/>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gridSpan="2">
                  <a:txBody>
                    <a:bodyPr/>
                    <a:lstStyle/>
                    <a:p>
                      <a:pPr marL="107950">
                        <a:lnSpc>
                          <a:spcPct val="100000"/>
                        </a:lnSpc>
                        <a:spcBef>
                          <a:spcPts val="110"/>
                        </a:spcBef>
                      </a:pPr>
                      <a:r>
                        <a:rPr dirty="0" sz="300" spc="20">
                          <a:latin typeface="宋体"/>
                          <a:cs typeface="宋体"/>
                        </a:rPr>
                        <a:t>字段名</a:t>
                      </a:r>
                      <a:endParaRPr sz="300">
                        <a:latin typeface="宋体"/>
                        <a:cs typeface="宋体"/>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a:txBody>
                    <a:bodyPr/>
                    <a:lstStyle/>
                    <a:p>
                      <a:pPr algn="ctr">
                        <a:lnSpc>
                          <a:spcPct val="100000"/>
                        </a:lnSpc>
                        <a:spcBef>
                          <a:spcPts val="110"/>
                        </a:spcBef>
                      </a:pPr>
                      <a:r>
                        <a:rPr dirty="0" sz="300" spc="20">
                          <a:latin typeface="宋体"/>
                          <a:cs typeface="宋体"/>
                        </a:rPr>
                        <a:t>类型</a:t>
                      </a:r>
                      <a:endParaRPr sz="300">
                        <a:latin typeface="宋体"/>
                        <a:cs typeface="宋体"/>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41275">
                        <a:lnSpc>
                          <a:spcPct val="100000"/>
                        </a:lnSpc>
                        <a:spcBef>
                          <a:spcPts val="110"/>
                        </a:spcBef>
                      </a:pPr>
                      <a:r>
                        <a:rPr dirty="0" sz="300" spc="20">
                          <a:latin typeface="宋体"/>
                          <a:cs typeface="宋体"/>
                        </a:rPr>
                        <a:t>必填</a:t>
                      </a:r>
                      <a:endParaRPr sz="300">
                        <a:latin typeface="宋体"/>
                        <a:cs typeface="宋体"/>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gn="ctr">
                        <a:lnSpc>
                          <a:spcPct val="100000"/>
                        </a:lnSpc>
                        <a:spcBef>
                          <a:spcPts val="110"/>
                        </a:spcBef>
                      </a:pPr>
                      <a:r>
                        <a:rPr dirty="0" sz="300" spc="20">
                          <a:latin typeface="宋体"/>
                          <a:cs typeface="宋体"/>
                        </a:rPr>
                        <a:t>备注</a:t>
                      </a:r>
                      <a:endParaRPr sz="300">
                        <a:latin typeface="宋体"/>
                        <a:cs typeface="宋体"/>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r h="73914">
                <a:tc gridSpan="2">
                  <a:txBody>
                    <a:bodyPr/>
                    <a:lstStyle/>
                    <a:p>
                      <a:pPr marL="136525">
                        <a:lnSpc>
                          <a:spcPct val="100000"/>
                        </a:lnSpc>
                        <a:spcBef>
                          <a:spcPts val="100"/>
                        </a:spcBef>
                      </a:pPr>
                      <a:r>
                        <a:rPr dirty="0" sz="300" spc="20">
                          <a:latin typeface="宋体"/>
                          <a:cs typeface="宋体"/>
                        </a:rPr>
                        <a:t>用户手机</a:t>
                      </a:r>
                      <a:endParaRPr sz="300">
                        <a:latin typeface="宋体"/>
                        <a:cs typeface="宋体"/>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gridSpan="2">
                  <a:txBody>
                    <a:bodyPr/>
                    <a:lstStyle/>
                    <a:p>
                      <a:pPr marL="62865">
                        <a:lnSpc>
                          <a:spcPct val="100000"/>
                        </a:lnSpc>
                        <a:spcBef>
                          <a:spcPts val="100"/>
                        </a:spcBef>
                      </a:pPr>
                      <a:r>
                        <a:rPr dirty="0" sz="300" spc="10">
                          <a:latin typeface="Times New Roman"/>
                          <a:cs typeface="Times New Roman"/>
                        </a:rPr>
                        <a:t>mobilePhone</a:t>
                      </a:r>
                      <a:endParaRPr sz="300">
                        <a:latin typeface="Times New Roman"/>
                        <a:cs typeface="Times New Roman"/>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a:txBody>
                    <a:bodyPr/>
                    <a:lstStyle/>
                    <a:p>
                      <a:pPr algn="ctr">
                        <a:lnSpc>
                          <a:spcPct val="100000"/>
                        </a:lnSpc>
                        <a:spcBef>
                          <a:spcPts val="100"/>
                        </a:spcBef>
                      </a:pPr>
                      <a:r>
                        <a:rPr dirty="0" sz="300" spc="5">
                          <a:latin typeface="Times New Roman"/>
                          <a:cs typeface="Times New Roman"/>
                        </a:rPr>
                        <a:t>Number</a:t>
                      </a:r>
                      <a:endParaRPr sz="300">
                        <a:latin typeface="Times New Roman"/>
                        <a:cs typeface="Times New Roman"/>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62230">
                        <a:lnSpc>
                          <a:spcPct val="100000"/>
                        </a:lnSpc>
                        <a:spcBef>
                          <a:spcPts val="100"/>
                        </a:spcBef>
                      </a:pPr>
                      <a:r>
                        <a:rPr dirty="0" sz="300">
                          <a:latin typeface="宋体"/>
                          <a:cs typeface="宋体"/>
                        </a:rPr>
                        <a:t>是</a:t>
                      </a:r>
                      <a:endParaRPr sz="300">
                        <a:latin typeface="宋体"/>
                        <a:cs typeface="宋体"/>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nSpc>
                          <a:spcPct val="100000"/>
                        </a:lnSpc>
                      </a:pPr>
                      <a:endParaRPr sz="3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r h="73151">
                <a:tc gridSpan="2">
                  <a:txBody>
                    <a:bodyPr/>
                    <a:lstStyle/>
                    <a:p>
                      <a:pPr marL="95885">
                        <a:lnSpc>
                          <a:spcPct val="100000"/>
                        </a:lnSpc>
                        <a:spcBef>
                          <a:spcPts val="80"/>
                        </a:spcBef>
                      </a:pPr>
                      <a:r>
                        <a:rPr dirty="0" sz="300" spc="20">
                          <a:latin typeface="宋体"/>
                          <a:cs typeface="宋体"/>
                        </a:rPr>
                        <a:t>剩余抽奖次数</a:t>
                      </a:r>
                      <a:endParaRPr sz="300">
                        <a:latin typeface="宋体"/>
                        <a:cs typeface="宋体"/>
                      </a:endParaRPr>
                    </a:p>
                  </a:txBody>
                  <a:tcPr marL="0" marR="0" marB="0" marT="101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gridSpan="2">
                  <a:txBody>
                    <a:bodyPr/>
                    <a:lstStyle/>
                    <a:p>
                      <a:pPr marL="107950">
                        <a:lnSpc>
                          <a:spcPct val="100000"/>
                        </a:lnSpc>
                        <a:spcBef>
                          <a:spcPts val="80"/>
                        </a:spcBef>
                      </a:pPr>
                      <a:r>
                        <a:rPr dirty="0" sz="300" spc="5">
                          <a:latin typeface="Times New Roman"/>
                          <a:cs typeface="Times New Roman"/>
                        </a:rPr>
                        <a:t>number</a:t>
                      </a:r>
                      <a:endParaRPr sz="300">
                        <a:latin typeface="Times New Roman"/>
                        <a:cs typeface="Times New Roman"/>
                      </a:endParaRPr>
                    </a:p>
                  </a:txBody>
                  <a:tcPr marL="0" marR="0" marB="0" marT="101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a:txBody>
                    <a:bodyPr/>
                    <a:lstStyle/>
                    <a:p>
                      <a:pPr algn="ctr">
                        <a:lnSpc>
                          <a:spcPct val="100000"/>
                        </a:lnSpc>
                        <a:spcBef>
                          <a:spcPts val="80"/>
                        </a:spcBef>
                      </a:pPr>
                      <a:r>
                        <a:rPr dirty="0" sz="300" spc="5">
                          <a:latin typeface="Times New Roman"/>
                          <a:cs typeface="Times New Roman"/>
                        </a:rPr>
                        <a:t>Number</a:t>
                      </a:r>
                      <a:endParaRPr sz="300">
                        <a:latin typeface="Times New Roman"/>
                        <a:cs typeface="Times New Roman"/>
                      </a:endParaRPr>
                    </a:p>
                  </a:txBody>
                  <a:tcPr marL="0" marR="0" marB="0" marT="101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62230">
                        <a:lnSpc>
                          <a:spcPct val="100000"/>
                        </a:lnSpc>
                        <a:spcBef>
                          <a:spcPts val="80"/>
                        </a:spcBef>
                      </a:pPr>
                      <a:r>
                        <a:rPr dirty="0" sz="300">
                          <a:latin typeface="宋体"/>
                          <a:cs typeface="宋体"/>
                        </a:rPr>
                        <a:t>是</a:t>
                      </a:r>
                      <a:endParaRPr sz="300">
                        <a:latin typeface="宋体"/>
                        <a:cs typeface="宋体"/>
                      </a:endParaRPr>
                    </a:p>
                  </a:txBody>
                  <a:tcPr marL="0" marR="0" marB="0" marT="101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gn="ctr">
                        <a:lnSpc>
                          <a:spcPct val="100000"/>
                        </a:lnSpc>
                        <a:spcBef>
                          <a:spcPts val="80"/>
                        </a:spcBef>
                      </a:pPr>
                      <a:r>
                        <a:rPr dirty="0" sz="300" spc="20">
                          <a:latin typeface="宋体"/>
                          <a:cs typeface="宋体"/>
                        </a:rPr>
                        <a:t>每天限定</a:t>
                      </a:r>
                      <a:r>
                        <a:rPr dirty="0" sz="300" spc="-75">
                          <a:latin typeface="宋体"/>
                          <a:cs typeface="宋体"/>
                        </a:rPr>
                        <a:t> </a:t>
                      </a:r>
                      <a:r>
                        <a:rPr dirty="0" sz="300" spc="10">
                          <a:latin typeface="Times New Roman"/>
                          <a:cs typeface="Times New Roman"/>
                        </a:rPr>
                        <a:t>3</a:t>
                      </a:r>
                      <a:r>
                        <a:rPr dirty="0" sz="300" spc="-5">
                          <a:latin typeface="Times New Roman"/>
                          <a:cs typeface="Times New Roman"/>
                        </a:rPr>
                        <a:t> </a:t>
                      </a:r>
                      <a:r>
                        <a:rPr dirty="0" sz="300" spc="20">
                          <a:latin typeface="宋体"/>
                          <a:cs typeface="宋体"/>
                        </a:rPr>
                        <a:t>次抽奖机会</a:t>
                      </a:r>
                      <a:endParaRPr sz="300">
                        <a:latin typeface="宋体"/>
                        <a:cs typeface="宋体"/>
                      </a:endParaRPr>
                    </a:p>
                  </a:txBody>
                  <a:tcPr marL="0" marR="0" marB="0" marT="101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r h="73914">
                <a:tc gridSpan="2">
                  <a:txBody>
                    <a:bodyPr/>
                    <a:lstStyle/>
                    <a:p>
                      <a:pPr marL="136525">
                        <a:lnSpc>
                          <a:spcPct val="100000"/>
                        </a:lnSpc>
                        <a:spcBef>
                          <a:spcPts val="100"/>
                        </a:spcBef>
                      </a:pPr>
                      <a:r>
                        <a:rPr dirty="0" sz="300" spc="20">
                          <a:latin typeface="宋体"/>
                          <a:cs typeface="宋体"/>
                        </a:rPr>
                        <a:t>抽奖结果</a:t>
                      </a:r>
                      <a:endParaRPr sz="300">
                        <a:latin typeface="宋体"/>
                        <a:cs typeface="宋体"/>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gridSpan="2">
                  <a:txBody>
                    <a:bodyPr/>
                    <a:lstStyle/>
                    <a:p>
                      <a:pPr marL="86995">
                        <a:lnSpc>
                          <a:spcPct val="100000"/>
                        </a:lnSpc>
                        <a:spcBef>
                          <a:spcPts val="100"/>
                        </a:spcBef>
                      </a:pPr>
                      <a:r>
                        <a:rPr dirty="0" sz="300" spc="5">
                          <a:latin typeface="Times New Roman"/>
                          <a:cs typeface="Times New Roman"/>
                        </a:rPr>
                        <a:t>successful</a:t>
                      </a:r>
                      <a:endParaRPr sz="300">
                        <a:latin typeface="Times New Roman"/>
                        <a:cs typeface="Times New Roman"/>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hMerge="1">
                  <a:txBody>
                    <a:bodyPr/>
                    <a:lstStyle/>
                    <a:p>
                      <a:pPr/>
                    </a:p>
                  </a:txBody>
                  <a:tcPr marL="0" marR="0" marB="0" marT="0"/>
                </a:tc>
                <a:tc>
                  <a:txBody>
                    <a:bodyPr/>
                    <a:lstStyle/>
                    <a:p>
                      <a:pPr algn="ctr" marL="1270">
                        <a:lnSpc>
                          <a:spcPct val="100000"/>
                        </a:lnSpc>
                        <a:spcBef>
                          <a:spcPts val="100"/>
                        </a:spcBef>
                      </a:pPr>
                      <a:r>
                        <a:rPr dirty="0" sz="300" spc="5">
                          <a:latin typeface="Times New Roman"/>
                          <a:cs typeface="Times New Roman"/>
                        </a:rPr>
                        <a:t>Varchar</a:t>
                      </a:r>
                      <a:r>
                        <a:rPr dirty="0" sz="300" spc="5">
                          <a:latin typeface="宋体"/>
                          <a:cs typeface="宋体"/>
                        </a:rPr>
                        <a:t>(</a:t>
                      </a:r>
                      <a:r>
                        <a:rPr dirty="0" sz="300" spc="5">
                          <a:latin typeface="Times New Roman"/>
                          <a:cs typeface="Times New Roman"/>
                        </a:rPr>
                        <a:t>10</a:t>
                      </a:r>
                      <a:r>
                        <a:rPr dirty="0" sz="300" spc="5">
                          <a:latin typeface="宋体"/>
                          <a:cs typeface="宋体"/>
                        </a:rPr>
                        <a:t>)</a:t>
                      </a:r>
                      <a:endParaRPr sz="300">
                        <a:latin typeface="宋体"/>
                        <a:cs typeface="宋体"/>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marL="62230">
                        <a:lnSpc>
                          <a:spcPct val="100000"/>
                        </a:lnSpc>
                        <a:spcBef>
                          <a:spcPts val="100"/>
                        </a:spcBef>
                      </a:pPr>
                      <a:r>
                        <a:rPr dirty="0" sz="300">
                          <a:latin typeface="宋体"/>
                          <a:cs typeface="宋体"/>
                        </a:rPr>
                        <a:t>是</a:t>
                      </a:r>
                      <a:endParaRPr sz="300">
                        <a:latin typeface="宋体"/>
                        <a:cs typeface="宋体"/>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c>
                  <a:txBody>
                    <a:bodyPr/>
                    <a:lstStyle/>
                    <a:p>
                      <a:pPr algn="ctr" marL="1270">
                        <a:lnSpc>
                          <a:spcPct val="100000"/>
                        </a:lnSpc>
                        <a:spcBef>
                          <a:spcPts val="100"/>
                        </a:spcBef>
                      </a:pPr>
                      <a:r>
                        <a:rPr dirty="0" sz="300" spc="20">
                          <a:latin typeface="宋体"/>
                          <a:cs typeface="宋体"/>
                        </a:rPr>
                        <a:t>中奖</a:t>
                      </a:r>
                      <a:r>
                        <a:rPr dirty="0" sz="300" spc="10">
                          <a:latin typeface="宋体"/>
                          <a:cs typeface="宋体"/>
                        </a:rPr>
                        <a:t>—</a:t>
                      </a:r>
                      <a:r>
                        <a:rPr dirty="0" sz="300" spc="10">
                          <a:latin typeface="Times New Roman"/>
                          <a:cs typeface="Times New Roman"/>
                        </a:rPr>
                        <a:t>true</a:t>
                      </a:r>
                      <a:r>
                        <a:rPr dirty="0" sz="300" spc="10">
                          <a:latin typeface="宋体"/>
                          <a:cs typeface="宋体"/>
                        </a:rPr>
                        <a:t>；</a:t>
                      </a:r>
                      <a:r>
                        <a:rPr dirty="0" sz="300" spc="20">
                          <a:latin typeface="宋体"/>
                          <a:cs typeface="宋体"/>
                        </a:rPr>
                        <a:t>未中奖</a:t>
                      </a:r>
                      <a:r>
                        <a:rPr dirty="0" sz="300" spc="5">
                          <a:latin typeface="宋体"/>
                          <a:cs typeface="宋体"/>
                        </a:rPr>
                        <a:t>—</a:t>
                      </a:r>
                      <a:r>
                        <a:rPr dirty="0" sz="300" spc="5">
                          <a:latin typeface="Times New Roman"/>
                          <a:cs typeface="Times New Roman"/>
                        </a:rPr>
                        <a:t>false</a:t>
                      </a:r>
                      <a:endParaRPr sz="300">
                        <a:latin typeface="Times New Roman"/>
                        <a:cs typeface="Times New Roman"/>
                      </a:endParaRPr>
                    </a:p>
                  </a:txBody>
                  <a:tcPr marL="0" marR="0" marB="0" marT="1270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FEDE3"/>
                    </a:solidFill>
                  </a:tcPr>
                </a:tc>
              </a:tr>
            </a:tbl>
          </a:graphicData>
        </a:graphic>
      </p:graphicFrame>
      <p:sp>
        <p:nvSpPr>
          <p:cNvPr id="24" name="object 24"/>
          <p:cNvSpPr txBox="1"/>
          <p:nvPr/>
        </p:nvSpPr>
        <p:spPr>
          <a:xfrm>
            <a:off x="1201553" y="3022381"/>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接口设计说明</a:t>
            </a:r>
            <a:endParaRPr sz="650">
              <a:latin typeface="黑体"/>
              <a:cs typeface="黑体"/>
            </a:endParaRPr>
          </a:p>
        </p:txBody>
      </p:sp>
      <p:sp>
        <p:nvSpPr>
          <p:cNvPr id="25" name="object 25"/>
          <p:cNvSpPr txBox="1"/>
          <p:nvPr/>
        </p:nvSpPr>
        <p:spPr>
          <a:xfrm>
            <a:off x="2527433" y="1875565"/>
            <a:ext cx="1927860" cy="1426210"/>
          </a:xfrm>
          <a:prstGeom prst="rect">
            <a:avLst/>
          </a:prstGeom>
        </p:spPr>
        <p:txBody>
          <a:bodyPr wrap="square" lIns="0" tIns="15875" rIns="0" bIns="0" rtlCol="0" vert="horz">
            <a:spAutoFit/>
          </a:bodyPr>
          <a:lstStyle/>
          <a:p>
            <a:pPr marL="12700">
              <a:lnSpc>
                <a:spcPct val="100000"/>
              </a:lnSpc>
              <a:spcBef>
                <a:spcPts val="125"/>
              </a:spcBef>
            </a:pPr>
            <a:r>
              <a:rPr dirty="0" sz="550" spc="25">
                <a:latin typeface="黑体"/>
                <a:cs typeface="黑体"/>
              </a:rPr>
              <a:t>从接口文档可以得到如下信息：</a:t>
            </a:r>
            <a:endParaRPr sz="550">
              <a:latin typeface="黑体"/>
              <a:cs typeface="黑体"/>
            </a:endParaRPr>
          </a:p>
          <a:p>
            <a:pPr marL="12700">
              <a:lnSpc>
                <a:spcPct val="100000"/>
              </a:lnSpc>
              <a:spcBef>
                <a:spcPts val="30"/>
              </a:spcBef>
            </a:pPr>
            <a:r>
              <a:rPr dirty="0" sz="550" spc="20">
                <a:latin typeface="黑体"/>
                <a:cs typeface="黑体"/>
              </a:rPr>
              <a:t>（1）</a:t>
            </a:r>
            <a:r>
              <a:rPr dirty="0" sz="550" spc="25">
                <a:latin typeface="黑体"/>
                <a:cs typeface="黑体"/>
              </a:rPr>
              <a:t>接口的</a:t>
            </a:r>
            <a:r>
              <a:rPr dirty="0" sz="550" spc="10">
                <a:latin typeface="黑体"/>
                <a:cs typeface="黑体"/>
              </a:rPr>
              <a:t>URL</a:t>
            </a:r>
            <a:r>
              <a:rPr dirty="0" sz="550" spc="25">
                <a:latin typeface="黑体"/>
                <a:cs typeface="黑体"/>
              </a:rPr>
              <a:t>地址；</a:t>
            </a:r>
            <a:endParaRPr sz="550">
              <a:latin typeface="黑体"/>
              <a:cs typeface="黑体"/>
            </a:endParaRPr>
          </a:p>
          <a:p>
            <a:pPr marL="12700">
              <a:lnSpc>
                <a:spcPct val="100000"/>
              </a:lnSpc>
              <a:spcBef>
                <a:spcPts val="25"/>
              </a:spcBef>
            </a:pPr>
            <a:r>
              <a:rPr dirty="0" sz="550" spc="20">
                <a:latin typeface="黑体"/>
                <a:cs typeface="黑体"/>
              </a:rPr>
              <a:t>（2）</a:t>
            </a:r>
            <a:r>
              <a:rPr dirty="0" sz="550" spc="25">
                <a:latin typeface="黑体"/>
                <a:cs typeface="黑体"/>
              </a:rPr>
              <a:t>接口的方法是</a:t>
            </a:r>
            <a:r>
              <a:rPr dirty="0" sz="550" spc="15">
                <a:latin typeface="黑体"/>
                <a:cs typeface="黑体"/>
              </a:rPr>
              <a:t>post；</a:t>
            </a:r>
            <a:endParaRPr sz="550">
              <a:latin typeface="黑体"/>
              <a:cs typeface="黑体"/>
            </a:endParaRPr>
          </a:p>
          <a:p>
            <a:pPr marL="12700">
              <a:lnSpc>
                <a:spcPct val="100000"/>
              </a:lnSpc>
              <a:spcBef>
                <a:spcPts val="30"/>
              </a:spcBef>
            </a:pPr>
            <a:r>
              <a:rPr dirty="0" sz="550" spc="20">
                <a:latin typeface="黑体"/>
                <a:cs typeface="黑体"/>
              </a:rPr>
              <a:t>（3）</a:t>
            </a:r>
            <a:r>
              <a:rPr dirty="0" sz="550" spc="25">
                <a:latin typeface="黑体"/>
                <a:cs typeface="黑体"/>
              </a:rPr>
              <a:t>接口有</a:t>
            </a:r>
            <a:r>
              <a:rPr dirty="0" sz="550" spc="10">
                <a:latin typeface="黑体"/>
                <a:cs typeface="黑体"/>
              </a:rPr>
              <a:t>2</a:t>
            </a:r>
            <a:r>
              <a:rPr dirty="0" sz="550" spc="25">
                <a:latin typeface="黑体"/>
                <a:cs typeface="黑体"/>
              </a:rPr>
              <a:t>个必填的参数，一个是手机号，一个是活动；</a:t>
            </a:r>
            <a:endParaRPr sz="550">
              <a:latin typeface="黑体"/>
              <a:cs typeface="黑体"/>
            </a:endParaRPr>
          </a:p>
          <a:p>
            <a:pPr marL="12700" marR="41275">
              <a:lnSpc>
                <a:spcPct val="104500"/>
              </a:lnSpc>
            </a:pPr>
            <a:r>
              <a:rPr dirty="0" sz="550" spc="20">
                <a:latin typeface="黑体"/>
                <a:cs typeface="黑体"/>
              </a:rPr>
              <a:t>（4）对于手机号参数，其数据类型是数字，且限定为11个 </a:t>
            </a:r>
            <a:r>
              <a:rPr dirty="0" sz="550" spc="25">
                <a:latin typeface="黑体"/>
                <a:cs typeface="黑体"/>
              </a:rPr>
              <a:t>数字；</a:t>
            </a:r>
            <a:endParaRPr sz="550">
              <a:latin typeface="黑体"/>
              <a:cs typeface="黑体"/>
            </a:endParaRPr>
          </a:p>
          <a:p>
            <a:pPr marL="12700" marR="114300">
              <a:lnSpc>
                <a:spcPct val="104500"/>
              </a:lnSpc>
            </a:pPr>
            <a:r>
              <a:rPr dirty="0" sz="550" spc="20">
                <a:latin typeface="黑体"/>
                <a:cs typeface="黑体"/>
              </a:rPr>
              <a:t>（5）对于活动ID参数，其数据类型也是数字，且是小于  </a:t>
            </a:r>
            <a:r>
              <a:rPr dirty="0" sz="550" spc="10">
                <a:latin typeface="黑体"/>
                <a:cs typeface="黑体"/>
              </a:rPr>
              <a:t>1000</a:t>
            </a:r>
            <a:r>
              <a:rPr dirty="0" sz="550" spc="25">
                <a:latin typeface="黑体"/>
                <a:cs typeface="黑体"/>
              </a:rPr>
              <a:t>的数字；</a:t>
            </a:r>
            <a:endParaRPr sz="550">
              <a:latin typeface="黑体"/>
              <a:cs typeface="黑体"/>
            </a:endParaRPr>
          </a:p>
          <a:p>
            <a:pPr marL="12700" marR="5080">
              <a:lnSpc>
                <a:spcPct val="104500"/>
              </a:lnSpc>
            </a:pPr>
            <a:r>
              <a:rPr dirty="0" sz="550" spc="20">
                <a:latin typeface="黑体"/>
                <a:cs typeface="黑体"/>
              </a:rPr>
              <a:t>（6）接口返回3个参数，用户手机号码、剩余抽奖次数、抽 </a:t>
            </a:r>
            <a:r>
              <a:rPr dirty="0" sz="550" spc="25">
                <a:latin typeface="黑体"/>
                <a:cs typeface="黑体"/>
              </a:rPr>
              <a:t>奖结果；</a:t>
            </a:r>
            <a:endParaRPr sz="550">
              <a:latin typeface="黑体"/>
              <a:cs typeface="黑体"/>
            </a:endParaRPr>
          </a:p>
          <a:p>
            <a:pPr marL="12700">
              <a:lnSpc>
                <a:spcPct val="100000"/>
              </a:lnSpc>
              <a:spcBef>
                <a:spcPts val="25"/>
              </a:spcBef>
            </a:pPr>
            <a:r>
              <a:rPr dirty="0" sz="550" spc="20">
                <a:latin typeface="黑体"/>
                <a:cs typeface="黑体"/>
              </a:rPr>
              <a:t>（7）</a:t>
            </a:r>
            <a:r>
              <a:rPr dirty="0" sz="550" spc="25">
                <a:latin typeface="黑体"/>
                <a:cs typeface="黑体"/>
              </a:rPr>
              <a:t>返回的用户手机号码就是参与抽奖的用户手机号码；</a:t>
            </a:r>
            <a:endParaRPr sz="550">
              <a:latin typeface="黑体"/>
              <a:cs typeface="黑体"/>
            </a:endParaRPr>
          </a:p>
          <a:p>
            <a:pPr marL="12700" marR="5080">
              <a:lnSpc>
                <a:spcPct val="104500"/>
              </a:lnSpc>
            </a:pPr>
            <a:r>
              <a:rPr dirty="0" sz="550" spc="20">
                <a:latin typeface="黑体"/>
                <a:cs typeface="黑体"/>
              </a:rPr>
              <a:t>（8）每天只有3次抽奖机会，抽一次少一次，当没有抽奖次 </a:t>
            </a:r>
            <a:r>
              <a:rPr dirty="0" sz="550" spc="25">
                <a:latin typeface="黑体"/>
                <a:cs typeface="黑体"/>
              </a:rPr>
              <a:t>数时，返回</a:t>
            </a:r>
            <a:r>
              <a:rPr dirty="0" sz="550" spc="10">
                <a:latin typeface="黑体"/>
                <a:cs typeface="黑体"/>
              </a:rPr>
              <a:t>Number=0，</a:t>
            </a:r>
            <a:r>
              <a:rPr dirty="0" sz="550" spc="25">
                <a:latin typeface="黑体"/>
                <a:cs typeface="黑体"/>
              </a:rPr>
              <a:t>并且抽奖结果不能为</a:t>
            </a:r>
            <a:r>
              <a:rPr dirty="0" sz="550" spc="15">
                <a:latin typeface="黑体"/>
                <a:cs typeface="黑体"/>
              </a:rPr>
              <a:t>True；</a:t>
            </a:r>
            <a:endParaRPr sz="550">
              <a:latin typeface="黑体"/>
              <a:cs typeface="黑体"/>
            </a:endParaRPr>
          </a:p>
          <a:p>
            <a:pPr marL="12700">
              <a:lnSpc>
                <a:spcPct val="100000"/>
              </a:lnSpc>
              <a:spcBef>
                <a:spcPts val="30"/>
              </a:spcBef>
            </a:pPr>
            <a:r>
              <a:rPr dirty="0" sz="550" spc="20">
                <a:latin typeface="黑体"/>
                <a:cs typeface="黑体"/>
              </a:rPr>
              <a:t>（9）抽奖结果只能是True或者是False。</a:t>
            </a:r>
            <a:endParaRPr sz="550">
              <a:latin typeface="黑体"/>
              <a:cs typeface="黑体"/>
            </a:endParaRPr>
          </a:p>
          <a:p>
            <a:pPr marL="12700" marR="5080">
              <a:lnSpc>
                <a:spcPct val="104500"/>
              </a:lnSpc>
            </a:pPr>
            <a:r>
              <a:rPr dirty="0" sz="550" spc="25">
                <a:latin typeface="黑体"/>
                <a:cs typeface="黑体"/>
              </a:rPr>
              <a:t>解析完接口文档后，测试人员基本上可以明确测试点和预期 </a:t>
            </a:r>
            <a:r>
              <a:rPr dirty="0" sz="550" spc="25">
                <a:latin typeface="黑体"/>
                <a:cs typeface="黑体"/>
              </a:rPr>
              <a:t>结果，为之后的测试用例设计做好准备。</a:t>
            </a:r>
            <a:endParaRPr sz="550">
              <a:latin typeface="黑体"/>
              <a:cs typeface="黑体"/>
            </a:endParaRPr>
          </a:p>
        </p:txBody>
      </p:sp>
      <p:sp>
        <p:nvSpPr>
          <p:cNvPr id="26" name="object 26"/>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4" name="object 4"/>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graphicFrame>
        <p:nvGraphicFramePr>
          <p:cNvPr id="5" name="object 5"/>
          <p:cNvGraphicFramePr>
            <a:graphicFrameLocks noGrp="1"/>
          </p:cNvGraphicFramePr>
          <p:nvPr/>
        </p:nvGraphicFramePr>
        <p:xfrm>
          <a:off x="748550" y="407924"/>
          <a:ext cx="4391025" cy="2465070"/>
        </p:xfrm>
        <a:graphic>
          <a:graphicData uri="http://schemas.openxmlformats.org/drawingml/2006/table">
            <a:tbl>
              <a:tblPr firstRow="1" bandRow="1">
                <a:tableStyleId>{2D5ABB26-0587-4C30-8999-92F81FD0307C}</a:tableStyleId>
              </a:tblPr>
              <a:tblGrid>
                <a:gridCol w="166370"/>
                <a:gridCol w="82550"/>
                <a:gridCol w="2299335"/>
                <a:gridCol w="656590"/>
                <a:gridCol w="1125854"/>
                <a:gridCol w="23495"/>
                <a:gridCol w="20320"/>
              </a:tblGrid>
              <a:tr h="315388">
                <a:tc rowSpan="17">
                  <a:txBody>
                    <a:bodyPr/>
                    <a:lstStyle/>
                    <a:p>
                      <a:pPr>
                        <a:lnSpc>
                          <a:spcPct val="100000"/>
                        </a:lnSpc>
                      </a:pPr>
                      <a:endParaRPr sz="300">
                        <a:latin typeface="Times New Roman"/>
                        <a:cs typeface="Times New Roman"/>
                      </a:endParaR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rowSpan="17">
                  <a:txBody>
                    <a:bodyPr/>
                    <a:lstStyle/>
                    <a:p>
                      <a:pPr>
                        <a:lnSpc>
                          <a:spcPct val="100000"/>
                        </a:lnSpc>
                      </a:pPr>
                      <a:endParaRPr sz="300">
                        <a:latin typeface="Times New Roman"/>
                        <a:cs typeface="Times New Roman"/>
                      </a:endParaRPr>
                    </a:p>
                  </a:txBody>
                  <a:tcPr marL="0" marR="0" marB="0" marT="0">
                    <a:lnT w="19050">
                      <a:solidFill>
                        <a:srgbClr val="000000"/>
                      </a:solidFill>
                      <a:prstDash val="solid"/>
                    </a:lnT>
                    <a:lnB w="19050">
                      <a:solidFill>
                        <a:srgbClr val="000000"/>
                      </a:solidFill>
                      <a:prstDash val="solid"/>
                    </a:lnB>
                    <a:solidFill>
                      <a:srgbClr val="191B0E"/>
                    </a:solidFill>
                  </a:tcPr>
                </a:tc>
                <a:tc gridSpan="5">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lnT w="19050">
                      <a:solidFill>
                        <a:srgbClr val="000000"/>
                      </a:solidFill>
                      <a:prstDash val="solid"/>
                    </a:lnT>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09807">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rowSpan="16">
                  <a:txBody>
                    <a:bodyPr/>
                    <a:lstStyle/>
                    <a:p>
                      <a:pPr>
                        <a:lnSpc>
                          <a:spcPct val="100000"/>
                        </a:lnSpc>
                        <a:spcBef>
                          <a:spcPts val="35"/>
                        </a:spcBef>
                      </a:pPr>
                      <a:endParaRPr sz="1100">
                        <a:latin typeface="Times New Roman"/>
                        <a:cs typeface="Times New Roman"/>
                      </a:endParaRPr>
                    </a:p>
                    <a:p>
                      <a:pPr marL="410209" indent="-139065">
                        <a:lnSpc>
                          <a:spcPct val="100000"/>
                        </a:lnSpc>
                        <a:spcBef>
                          <a:spcPts val="5"/>
                        </a:spcBef>
                        <a:buFont typeface="Franklin Gothic Book"/>
                        <a:buChar char="■"/>
                        <a:tabLst>
                          <a:tab pos="410845" algn="l"/>
                        </a:tabLst>
                      </a:pPr>
                      <a:r>
                        <a:rPr dirty="0" sz="700" spc="20">
                          <a:solidFill>
                            <a:srgbClr val="191B0E"/>
                          </a:solidFill>
                          <a:latin typeface="华文楷体"/>
                          <a:cs typeface="华文楷体"/>
                        </a:rPr>
                        <a:t>测试用例设计</a:t>
                      </a:r>
                      <a:endParaRPr sz="700">
                        <a:latin typeface="华文楷体"/>
                        <a:cs typeface="华文楷体"/>
                      </a:endParaRPr>
                    </a:p>
                    <a:p>
                      <a:pPr algn="just" marL="410209" marR="142875" indent="-139065">
                        <a:lnSpc>
                          <a:spcPct val="96800"/>
                        </a:lnSpc>
                        <a:spcBef>
                          <a:spcPts val="420"/>
                        </a:spcBef>
                        <a:buFont typeface="Franklin Gothic Book"/>
                        <a:buChar char="■"/>
                        <a:tabLst>
                          <a:tab pos="410845" algn="l"/>
                        </a:tabLst>
                      </a:pPr>
                      <a:r>
                        <a:rPr dirty="0" sz="700">
                          <a:solidFill>
                            <a:srgbClr val="191B0E"/>
                          </a:solidFill>
                          <a:latin typeface="华文楷体"/>
                          <a:cs typeface="华文楷体"/>
                        </a:rPr>
                        <a:t>接口功能比较单一，不需要很复杂的测试用 例，只要准备好正常数据和异常数据及对应 </a:t>
                      </a:r>
                      <a:r>
                        <a:rPr dirty="0" sz="700" spc="20">
                          <a:solidFill>
                            <a:srgbClr val="191B0E"/>
                          </a:solidFill>
                          <a:latin typeface="华文楷体"/>
                          <a:cs typeface="华文楷体"/>
                        </a:rPr>
                        <a:t>的各种返回结果即可。</a:t>
                      </a:r>
                      <a:endParaRPr sz="700">
                        <a:latin typeface="华文楷体"/>
                        <a:cs typeface="华文楷体"/>
                      </a:endParaR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algn="ctr">
                        <a:lnSpc>
                          <a:spcPct val="100000"/>
                        </a:lnSpc>
                        <a:spcBef>
                          <a:spcPts val="234"/>
                        </a:spcBef>
                      </a:pPr>
                      <a:r>
                        <a:rPr dirty="0" sz="300" spc="-10">
                          <a:latin typeface="宋体"/>
                          <a:cs typeface="宋体"/>
                        </a:rPr>
                        <a:t>输入数据</a:t>
                      </a:r>
                      <a:endParaRPr sz="300">
                        <a:latin typeface="宋体"/>
                        <a:cs typeface="宋体"/>
                      </a:endParaRPr>
                    </a:p>
                  </a:txBody>
                  <a:tcPr marL="0" marR="0" marB="0" marT="29844">
                    <a:lnL w="6350">
                      <a:solidFill>
                        <a:srgbClr val="8C8D86"/>
                      </a:solidFill>
                      <a:prstDash val="solid"/>
                    </a:lnL>
                    <a:lnR w="3175">
                      <a:solidFill>
                        <a:srgbClr val="000000"/>
                      </a:solidFill>
                      <a:prstDash val="solid"/>
                    </a:lnR>
                    <a:lnT w="6350">
                      <a:solidFill>
                        <a:srgbClr val="8C8D86"/>
                      </a:solidFill>
                      <a:prstDash val="solid"/>
                    </a:lnT>
                    <a:lnB w="3175">
                      <a:solidFill>
                        <a:srgbClr val="000000"/>
                      </a:solidFill>
                      <a:prstDash val="solid"/>
                    </a:lnB>
                    <a:solidFill>
                      <a:srgbClr val="E7E6E6"/>
                    </a:solidFill>
                  </a:tcPr>
                </a:tc>
                <a:tc>
                  <a:txBody>
                    <a:bodyPr/>
                    <a:lstStyle/>
                    <a:p>
                      <a:pPr algn="ctr" marL="17145">
                        <a:lnSpc>
                          <a:spcPct val="100000"/>
                        </a:lnSpc>
                        <a:spcBef>
                          <a:spcPts val="234"/>
                        </a:spcBef>
                      </a:pPr>
                      <a:r>
                        <a:rPr dirty="0" sz="300" spc="-10">
                          <a:latin typeface="宋体"/>
                          <a:cs typeface="宋体"/>
                        </a:rPr>
                        <a:t>预期输出结果</a:t>
                      </a:r>
                      <a:endParaRPr sz="300">
                        <a:latin typeface="宋体"/>
                        <a:cs typeface="宋体"/>
                      </a:endParaRPr>
                    </a:p>
                  </a:txBody>
                  <a:tcPr marL="0" marR="0" marB="0" marT="29844">
                    <a:lnL w="3175">
                      <a:solidFill>
                        <a:srgbClr val="000000"/>
                      </a:solidFill>
                      <a:prstDash val="solid"/>
                    </a:lnL>
                    <a:lnR w="6350">
                      <a:solidFill>
                        <a:srgbClr val="8C8D86"/>
                      </a:solidFill>
                      <a:prstDash val="solid"/>
                    </a:lnR>
                    <a:lnT w="6350">
                      <a:solidFill>
                        <a:srgbClr val="8C8D86"/>
                      </a:solidFill>
                      <a:prstDash val="solid"/>
                    </a:lnT>
                    <a:lnB w="3175">
                      <a:solidFill>
                        <a:srgbClr val="000000"/>
                      </a:solidFill>
                      <a:prstDash val="solid"/>
                    </a:lnB>
                    <a:solidFill>
                      <a:srgbClr val="E7E6E6"/>
                    </a:solidFill>
                  </a:tcPr>
                </a:tc>
                <a:tc gridSpan="2">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R w="19050">
                      <a:solidFill>
                        <a:srgbClr val="000000"/>
                      </a:solidFill>
                      <a:prstDash val="solid"/>
                    </a:lnR>
                    <a:lnT w="3175">
                      <a:solidFill>
                        <a:srgbClr val="000000"/>
                      </a:solidFill>
                      <a:prstDash val="solid"/>
                    </a:lnT>
                    <a:lnB w="3175">
                      <a:solidFill>
                        <a:srgbClr val="000000"/>
                      </a:solidFill>
                      <a:prstDash val="solid"/>
                    </a:lnB>
                    <a:solidFill>
                      <a:srgbClr val="E7E6E6"/>
                    </a:solidFill>
                  </a:tcPr>
                </a:tc>
                <a:tc hMerge="1">
                  <a:txBody>
                    <a:bodyPr/>
                    <a:lstStyle/>
                    <a:p>
                      <a:pPr/>
                    </a:p>
                  </a:txBody>
                  <a:tcPr marL="0" marR="0" marB="0" marT="0"/>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25"/>
                        </a:spcBef>
                      </a:pPr>
                      <a:r>
                        <a:rPr dirty="0" sz="300" spc="-10">
                          <a:latin typeface="宋体"/>
                          <a:cs typeface="宋体"/>
                        </a:rPr>
                        <a:t>不填写任何参数</a:t>
                      </a:r>
                      <a:endParaRPr sz="300">
                        <a:latin typeface="宋体"/>
                        <a:cs typeface="宋体"/>
                      </a:endParaRPr>
                    </a:p>
                  </a:txBody>
                  <a:tcPr marL="0" marR="0" marB="0" marT="28575">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25"/>
                        </a:spcBef>
                      </a:pPr>
                      <a:r>
                        <a:rPr dirty="0" sz="300" spc="-10">
                          <a:latin typeface="宋体"/>
                          <a:cs typeface="宋体"/>
                        </a:rPr>
                        <a:t>报错，缺少手机</a:t>
                      </a:r>
                      <a:r>
                        <a:rPr dirty="0" sz="300" spc="-20">
                          <a:latin typeface="宋体"/>
                          <a:cs typeface="宋体"/>
                        </a:rPr>
                        <a:t>号</a:t>
                      </a:r>
                      <a:r>
                        <a:rPr dirty="0" sz="300" spc="-10">
                          <a:latin typeface="宋体"/>
                          <a:cs typeface="宋体"/>
                        </a:rPr>
                        <a:t>和活</a:t>
                      </a:r>
                      <a:r>
                        <a:rPr dirty="0" sz="300" spc="60">
                          <a:latin typeface="宋体"/>
                          <a:cs typeface="宋体"/>
                        </a:rPr>
                        <a:t>动</a:t>
                      </a:r>
                      <a:r>
                        <a:rPr dirty="0" sz="300" spc="-5">
                          <a:latin typeface="Times New Roman"/>
                          <a:cs typeface="Times New Roman"/>
                        </a:rPr>
                        <a:t>ID</a:t>
                      </a:r>
                      <a:endParaRPr sz="300">
                        <a:latin typeface="Times New Roman"/>
                        <a:cs typeface="Times New Roman"/>
                      </a:endParaRPr>
                    </a:p>
                  </a:txBody>
                  <a:tcPr marL="0" marR="0" marB="0" marT="28575">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20"/>
                        </a:spcBef>
                      </a:pPr>
                      <a:r>
                        <a:rPr dirty="0" sz="300" spc="-10">
                          <a:latin typeface="宋体"/>
                          <a:cs typeface="宋体"/>
                        </a:rPr>
                        <a:t>只填写手机号</a:t>
                      </a:r>
                      <a:endParaRPr sz="300">
                        <a:latin typeface="宋体"/>
                        <a:cs typeface="宋体"/>
                      </a:endParaRPr>
                    </a:p>
                  </a:txBody>
                  <a:tcPr marL="0" marR="0" marB="0" marT="2794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20"/>
                        </a:spcBef>
                      </a:pPr>
                      <a:r>
                        <a:rPr dirty="0" sz="300" spc="-10">
                          <a:latin typeface="宋体"/>
                          <a:cs typeface="宋体"/>
                        </a:rPr>
                        <a:t>报错，缺少活动</a:t>
                      </a:r>
                      <a:r>
                        <a:rPr dirty="0" sz="300" spc="-85">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2794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8203">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29"/>
                        </a:spcBef>
                      </a:pPr>
                      <a:r>
                        <a:rPr dirty="0" sz="300" spc="-10">
                          <a:latin typeface="宋体"/>
                          <a:cs typeface="宋体"/>
                        </a:rPr>
                        <a:t>只填写活动</a:t>
                      </a:r>
                      <a:r>
                        <a:rPr dirty="0" sz="300" spc="-85">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29209">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29"/>
                        </a:spcBef>
                      </a:pPr>
                      <a:r>
                        <a:rPr dirty="0" sz="300" spc="-10">
                          <a:latin typeface="宋体"/>
                          <a:cs typeface="宋体"/>
                        </a:rPr>
                        <a:t>报错，缺少手机号</a:t>
                      </a:r>
                      <a:endParaRPr sz="300">
                        <a:latin typeface="宋体"/>
                        <a:cs typeface="宋体"/>
                      </a:endParaRPr>
                    </a:p>
                  </a:txBody>
                  <a:tcPr marL="0" marR="0" marB="0" marT="29209">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20"/>
                        </a:spcBef>
                      </a:pPr>
                      <a:r>
                        <a:rPr dirty="0" sz="300" spc="-10">
                          <a:latin typeface="宋体"/>
                          <a:cs typeface="宋体"/>
                        </a:rPr>
                        <a:t>填写非</a:t>
                      </a:r>
                      <a:r>
                        <a:rPr dirty="0" sz="300" spc="-85">
                          <a:latin typeface="宋体"/>
                          <a:cs typeface="宋体"/>
                        </a:rPr>
                        <a:t> </a:t>
                      </a:r>
                      <a:r>
                        <a:rPr dirty="0" sz="300" spc="-10">
                          <a:latin typeface="Times New Roman"/>
                          <a:cs typeface="Times New Roman"/>
                        </a:rPr>
                        <a:t>11</a:t>
                      </a:r>
                      <a:r>
                        <a:rPr dirty="0" sz="300">
                          <a:latin typeface="Times New Roman"/>
                          <a:cs typeface="Times New Roman"/>
                        </a:rPr>
                        <a:t> </a:t>
                      </a:r>
                      <a:r>
                        <a:rPr dirty="0" sz="300" spc="-10">
                          <a:latin typeface="宋体"/>
                          <a:cs typeface="宋体"/>
                        </a:rPr>
                        <a:t>位的手机号</a:t>
                      </a:r>
                      <a:endParaRPr sz="300">
                        <a:latin typeface="宋体"/>
                        <a:cs typeface="宋体"/>
                      </a:endParaRPr>
                    </a:p>
                  </a:txBody>
                  <a:tcPr marL="0" marR="0" marB="0" marT="2794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20"/>
                        </a:spcBef>
                      </a:pPr>
                      <a:r>
                        <a:rPr dirty="0" sz="300" spc="-10">
                          <a:latin typeface="宋体"/>
                          <a:cs typeface="宋体"/>
                        </a:rPr>
                        <a:t>报错，手机号码</a:t>
                      </a:r>
                      <a:r>
                        <a:rPr dirty="0" sz="300" spc="-20">
                          <a:latin typeface="宋体"/>
                          <a:cs typeface="宋体"/>
                        </a:rPr>
                        <a:t>不</a:t>
                      </a:r>
                      <a:r>
                        <a:rPr dirty="0" sz="300" spc="-10">
                          <a:latin typeface="宋体"/>
                          <a:cs typeface="宋体"/>
                        </a:rPr>
                        <a:t>正确</a:t>
                      </a:r>
                      <a:endParaRPr sz="300">
                        <a:latin typeface="宋体"/>
                        <a:cs typeface="宋体"/>
                      </a:endParaRPr>
                    </a:p>
                  </a:txBody>
                  <a:tcPr marL="0" marR="0" marB="0" marT="2794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34"/>
                        </a:spcBef>
                      </a:pPr>
                      <a:r>
                        <a:rPr dirty="0" sz="300" spc="-10">
                          <a:latin typeface="宋体"/>
                          <a:cs typeface="宋体"/>
                        </a:rPr>
                        <a:t>填写</a:t>
                      </a:r>
                      <a:r>
                        <a:rPr dirty="0" sz="300" spc="-85">
                          <a:latin typeface="宋体"/>
                          <a:cs typeface="宋体"/>
                        </a:rPr>
                        <a:t> </a:t>
                      </a:r>
                      <a:r>
                        <a:rPr dirty="0" sz="300" spc="-5">
                          <a:latin typeface="Times New Roman"/>
                          <a:cs typeface="Times New Roman"/>
                        </a:rPr>
                        <a:t>11</a:t>
                      </a:r>
                      <a:r>
                        <a:rPr dirty="0" sz="300" spc="-15">
                          <a:latin typeface="Times New Roman"/>
                          <a:cs typeface="Times New Roman"/>
                        </a:rPr>
                        <a:t> </a:t>
                      </a:r>
                      <a:r>
                        <a:rPr dirty="0" sz="300" spc="-10">
                          <a:latin typeface="宋体"/>
                          <a:cs typeface="宋体"/>
                        </a:rPr>
                        <a:t>位带符号的手机号</a:t>
                      </a:r>
                      <a:endParaRPr sz="300">
                        <a:latin typeface="宋体"/>
                        <a:cs typeface="宋体"/>
                      </a:endParaRPr>
                    </a:p>
                  </a:txBody>
                  <a:tcPr marL="0" marR="0" marB="0" marT="29844">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34"/>
                        </a:spcBef>
                      </a:pPr>
                      <a:r>
                        <a:rPr dirty="0" sz="300" spc="-10">
                          <a:latin typeface="宋体"/>
                          <a:cs typeface="宋体"/>
                        </a:rPr>
                        <a:t>报错，手机号码</a:t>
                      </a:r>
                      <a:r>
                        <a:rPr dirty="0" sz="300" spc="-20">
                          <a:latin typeface="宋体"/>
                          <a:cs typeface="宋体"/>
                        </a:rPr>
                        <a:t>不</a:t>
                      </a:r>
                      <a:r>
                        <a:rPr dirty="0" sz="300" spc="-10">
                          <a:latin typeface="宋体"/>
                          <a:cs typeface="宋体"/>
                        </a:rPr>
                        <a:t>正确</a:t>
                      </a:r>
                      <a:endParaRPr sz="300">
                        <a:latin typeface="宋体"/>
                        <a:cs typeface="宋体"/>
                      </a:endParaRPr>
                    </a:p>
                  </a:txBody>
                  <a:tcPr marL="0" marR="0" marB="0" marT="29844">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20"/>
                        </a:spcBef>
                      </a:pPr>
                      <a:r>
                        <a:rPr dirty="0" sz="300" spc="-10">
                          <a:latin typeface="宋体"/>
                          <a:cs typeface="宋体"/>
                        </a:rPr>
                        <a:t>填写非数字的</a:t>
                      </a:r>
                      <a:r>
                        <a:rPr dirty="0" sz="300" spc="-20">
                          <a:latin typeface="宋体"/>
                          <a:cs typeface="宋体"/>
                        </a:rPr>
                        <a:t>活</a:t>
                      </a:r>
                      <a:r>
                        <a:rPr dirty="0" sz="300" spc="-10">
                          <a:latin typeface="宋体"/>
                          <a:cs typeface="宋体"/>
                        </a:rPr>
                        <a:t>动</a:t>
                      </a:r>
                      <a:r>
                        <a:rPr dirty="0" sz="300" spc="-80">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2794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20"/>
                        </a:spcBef>
                      </a:pPr>
                      <a:r>
                        <a:rPr dirty="0" sz="300" spc="-10">
                          <a:latin typeface="宋体"/>
                          <a:cs typeface="宋体"/>
                        </a:rPr>
                        <a:t>报错，活动</a:t>
                      </a:r>
                      <a:r>
                        <a:rPr dirty="0" sz="300" spc="-85">
                          <a:latin typeface="宋体"/>
                          <a:cs typeface="宋体"/>
                        </a:rPr>
                        <a:t> </a:t>
                      </a:r>
                      <a:r>
                        <a:rPr dirty="0" sz="300" spc="-10">
                          <a:latin typeface="Times New Roman"/>
                          <a:cs typeface="Times New Roman"/>
                        </a:rPr>
                        <a:t>ID</a:t>
                      </a:r>
                      <a:r>
                        <a:rPr dirty="0" sz="300" spc="5">
                          <a:latin typeface="Times New Roman"/>
                          <a:cs typeface="Times New Roman"/>
                        </a:rPr>
                        <a:t> </a:t>
                      </a:r>
                      <a:r>
                        <a:rPr dirty="0" sz="300" spc="-10">
                          <a:latin typeface="宋体"/>
                          <a:cs typeface="宋体"/>
                        </a:rPr>
                        <a:t>不正确</a:t>
                      </a:r>
                      <a:endParaRPr sz="300">
                        <a:latin typeface="宋体"/>
                        <a:cs typeface="宋体"/>
                      </a:endParaRPr>
                    </a:p>
                  </a:txBody>
                  <a:tcPr marL="0" marR="0" marB="0" marT="2794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8203">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40"/>
                        </a:spcBef>
                      </a:pPr>
                      <a:r>
                        <a:rPr dirty="0" sz="300" spc="-10">
                          <a:latin typeface="宋体"/>
                          <a:cs typeface="宋体"/>
                        </a:rPr>
                        <a:t>填写大于等于</a:t>
                      </a:r>
                      <a:r>
                        <a:rPr dirty="0" sz="300" spc="-85">
                          <a:latin typeface="宋体"/>
                          <a:cs typeface="宋体"/>
                        </a:rPr>
                        <a:t> </a:t>
                      </a:r>
                      <a:r>
                        <a:rPr dirty="0" sz="300" spc="-10">
                          <a:latin typeface="Times New Roman"/>
                          <a:cs typeface="Times New Roman"/>
                        </a:rPr>
                        <a:t>1000</a:t>
                      </a:r>
                      <a:r>
                        <a:rPr dirty="0" sz="300" spc="-5">
                          <a:latin typeface="Times New Roman"/>
                          <a:cs typeface="Times New Roman"/>
                        </a:rPr>
                        <a:t> </a:t>
                      </a:r>
                      <a:r>
                        <a:rPr dirty="0" sz="300" spc="-10">
                          <a:latin typeface="宋体"/>
                          <a:cs typeface="宋体"/>
                        </a:rPr>
                        <a:t>的活动</a:t>
                      </a:r>
                      <a:r>
                        <a:rPr dirty="0" sz="300" spc="-80">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3048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40"/>
                        </a:spcBef>
                      </a:pPr>
                      <a:r>
                        <a:rPr dirty="0" sz="300" spc="-10">
                          <a:latin typeface="宋体"/>
                          <a:cs typeface="宋体"/>
                        </a:rPr>
                        <a:t>报错，活动</a:t>
                      </a:r>
                      <a:r>
                        <a:rPr dirty="0" sz="300" spc="-85">
                          <a:latin typeface="宋体"/>
                          <a:cs typeface="宋体"/>
                        </a:rPr>
                        <a:t> </a:t>
                      </a:r>
                      <a:r>
                        <a:rPr dirty="0" sz="300" spc="-10">
                          <a:latin typeface="Times New Roman"/>
                          <a:cs typeface="Times New Roman"/>
                        </a:rPr>
                        <a:t>ID</a:t>
                      </a:r>
                      <a:r>
                        <a:rPr dirty="0" sz="300" spc="5">
                          <a:latin typeface="Times New Roman"/>
                          <a:cs typeface="Times New Roman"/>
                        </a:rPr>
                        <a:t> </a:t>
                      </a:r>
                      <a:r>
                        <a:rPr dirty="0" sz="300" spc="-10">
                          <a:latin typeface="宋体"/>
                          <a:cs typeface="宋体"/>
                        </a:rPr>
                        <a:t>不正确</a:t>
                      </a:r>
                      <a:endParaRPr sz="300">
                        <a:latin typeface="宋体"/>
                        <a:cs typeface="宋体"/>
                      </a:endParaRPr>
                    </a:p>
                  </a:txBody>
                  <a:tcPr marL="0" marR="0" marB="0" marT="3048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20"/>
                        </a:spcBef>
                      </a:pPr>
                      <a:r>
                        <a:rPr dirty="0" sz="300" spc="-10">
                          <a:latin typeface="宋体"/>
                          <a:cs typeface="宋体"/>
                        </a:rPr>
                        <a:t>填写小于等于</a:t>
                      </a:r>
                      <a:r>
                        <a:rPr dirty="0" sz="300" spc="-85">
                          <a:latin typeface="宋体"/>
                          <a:cs typeface="宋体"/>
                        </a:rPr>
                        <a:t> </a:t>
                      </a:r>
                      <a:r>
                        <a:rPr dirty="0" sz="300" spc="-5">
                          <a:latin typeface="Times New Roman"/>
                          <a:cs typeface="Times New Roman"/>
                        </a:rPr>
                        <a:t>0</a:t>
                      </a:r>
                      <a:r>
                        <a:rPr dirty="0" sz="300" spc="-15">
                          <a:latin typeface="Times New Roman"/>
                          <a:cs typeface="Times New Roman"/>
                        </a:rPr>
                        <a:t> </a:t>
                      </a:r>
                      <a:r>
                        <a:rPr dirty="0" sz="300" spc="-10">
                          <a:latin typeface="宋体"/>
                          <a:cs typeface="宋体"/>
                        </a:rPr>
                        <a:t>的活</a:t>
                      </a:r>
                      <a:r>
                        <a:rPr dirty="0" sz="300" spc="60">
                          <a:latin typeface="宋体"/>
                          <a:cs typeface="宋体"/>
                        </a:rPr>
                        <a:t>动</a:t>
                      </a:r>
                      <a:r>
                        <a:rPr dirty="0" sz="300" spc="-5">
                          <a:latin typeface="Times New Roman"/>
                          <a:cs typeface="Times New Roman"/>
                        </a:rPr>
                        <a:t>ID</a:t>
                      </a:r>
                      <a:endParaRPr sz="300">
                        <a:latin typeface="Times New Roman"/>
                        <a:cs typeface="Times New Roman"/>
                      </a:endParaRPr>
                    </a:p>
                  </a:txBody>
                  <a:tcPr marL="0" marR="0" marB="0" marT="2794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20"/>
                        </a:spcBef>
                      </a:pPr>
                      <a:r>
                        <a:rPr dirty="0" sz="300" spc="-10">
                          <a:latin typeface="宋体"/>
                          <a:cs typeface="宋体"/>
                        </a:rPr>
                        <a:t>报错，活动</a:t>
                      </a:r>
                      <a:r>
                        <a:rPr dirty="0" sz="300" spc="-85">
                          <a:latin typeface="宋体"/>
                          <a:cs typeface="宋体"/>
                        </a:rPr>
                        <a:t> </a:t>
                      </a:r>
                      <a:r>
                        <a:rPr dirty="0" sz="300" spc="-10">
                          <a:latin typeface="Times New Roman"/>
                          <a:cs typeface="Times New Roman"/>
                        </a:rPr>
                        <a:t>ID</a:t>
                      </a:r>
                      <a:r>
                        <a:rPr dirty="0" sz="300" spc="5">
                          <a:latin typeface="Times New Roman"/>
                          <a:cs typeface="Times New Roman"/>
                        </a:rPr>
                        <a:t> </a:t>
                      </a:r>
                      <a:r>
                        <a:rPr dirty="0" sz="300" spc="-10">
                          <a:latin typeface="宋体"/>
                          <a:cs typeface="宋体"/>
                        </a:rPr>
                        <a:t>不正确</a:t>
                      </a:r>
                      <a:endParaRPr sz="300">
                        <a:latin typeface="宋体"/>
                        <a:cs typeface="宋体"/>
                      </a:endParaRPr>
                    </a:p>
                  </a:txBody>
                  <a:tcPr marL="0" marR="0" marB="0" marT="2794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07441">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a:lnSpc>
                          <a:spcPct val="100000"/>
                        </a:lnSpc>
                        <a:spcBef>
                          <a:spcPts val="240"/>
                        </a:spcBef>
                      </a:pPr>
                      <a:r>
                        <a:rPr dirty="0" sz="300" spc="-10">
                          <a:latin typeface="宋体"/>
                          <a:cs typeface="宋体"/>
                        </a:rPr>
                        <a:t>填写</a:t>
                      </a:r>
                      <a:r>
                        <a:rPr dirty="0" sz="300" spc="-85">
                          <a:latin typeface="宋体"/>
                          <a:cs typeface="宋体"/>
                        </a:rPr>
                        <a:t> </a:t>
                      </a:r>
                      <a:r>
                        <a:rPr dirty="0" sz="300" spc="-10">
                          <a:latin typeface="Times New Roman"/>
                          <a:cs typeface="Times New Roman"/>
                        </a:rPr>
                        <a:t>1000</a:t>
                      </a:r>
                      <a:r>
                        <a:rPr dirty="0" sz="300" spc="-5">
                          <a:latin typeface="Times New Roman"/>
                          <a:cs typeface="Times New Roman"/>
                        </a:rPr>
                        <a:t> </a:t>
                      </a:r>
                      <a:r>
                        <a:rPr dirty="0" sz="300" spc="-10">
                          <a:latin typeface="宋体"/>
                          <a:cs typeface="宋体"/>
                        </a:rPr>
                        <a:t>以内的非整数的</a:t>
                      </a:r>
                      <a:r>
                        <a:rPr dirty="0" sz="300" spc="-20">
                          <a:latin typeface="宋体"/>
                          <a:cs typeface="宋体"/>
                        </a:rPr>
                        <a:t>活</a:t>
                      </a:r>
                      <a:r>
                        <a:rPr dirty="0" sz="300" spc="-10">
                          <a:latin typeface="宋体"/>
                          <a:cs typeface="宋体"/>
                        </a:rPr>
                        <a:t>动</a:t>
                      </a:r>
                      <a:r>
                        <a:rPr dirty="0" sz="300" spc="-80">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3048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a:lnSpc>
                          <a:spcPct val="100000"/>
                        </a:lnSpc>
                        <a:spcBef>
                          <a:spcPts val="240"/>
                        </a:spcBef>
                      </a:pPr>
                      <a:r>
                        <a:rPr dirty="0" sz="300" spc="-10">
                          <a:latin typeface="宋体"/>
                          <a:cs typeface="宋体"/>
                        </a:rPr>
                        <a:t>报错，活动</a:t>
                      </a:r>
                      <a:r>
                        <a:rPr dirty="0" sz="300" spc="-85">
                          <a:latin typeface="宋体"/>
                          <a:cs typeface="宋体"/>
                        </a:rPr>
                        <a:t> </a:t>
                      </a:r>
                      <a:r>
                        <a:rPr dirty="0" sz="300" spc="-10">
                          <a:latin typeface="Times New Roman"/>
                          <a:cs typeface="Times New Roman"/>
                        </a:rPr>
                        <a:t>ID</a:t>
                      </a:r>
                      <a:r>
                        <a:rPr dirty="0" sz="300" spc="5">
                          <a:latin typeface="Times New Roman"/>
                          <a:cs typeface="Times New Roman"/>
                        </a:rPr>
                        <a:t> </a:t>
                      </a:r>
                      <a:r>
                        <a:rPr dirty="0" sz="300" spc="-10">
                          <a:latin typeface="宋体"/>
                          <a:cs typeface="宋体"/>
                        </a:rPr>
                        <a:t>不正确</a:t>
                      </a:r>
                      <a:endParaRPr sz="300">
                        <a:latin typeface="宋体"/>
                        <a:cs typeface="宋体"/>
                      </a:endParaRPr>
                    </a:p>
                  </a:txBody>
                  <a:tcPr marL="0" marR="0" marB="0" marT="3048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74497">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a:lnSpc>
                          <a:spcPct val="100000"/>
                        </a:lnSpc>
                        <a:spcBef>
                          <a:spcPts val="20"/>
                        </a:spcBef>
                      </a:pPr>
                      <a:endParaRPr sz="400">
                        <a:latin typeface="Times New Roman"/>
                        <a:cs typeface="Times New Roman"/>
                      </a:endParaRPr>
                    </a:p>
                    <a:p>
                      <a:pPr marL="40640">
                        <a:lnSpc>
                          <a:spcPct val="100000"/>
                        </a:lnSpc>
                      </a:pPr>
                      <a:r>
                        <a:rPr dirty="0" sz="300" spc="-10">
                          <a:latin typeface="宋体"/>
                          <a:cs typeface="宋体"/>
                        </a:rPr>
                        <a:t>填写符合要求</a:t>
                      </a:r>
                      <a:r>
                        <a:rPr dirty="0" sz="300" spc="-20">
                          <a:latin typeface="宋体"/>
                          <a:cs typeface="宋体"/>
                        </a:rPr>
                        <a:t>的</a:t>
                      </a:r>
                      <a:r>
                        <a:rPr dirty="0" sz="300" spc="-10">
                          <a:latin typeface="宋体"/>
                          <a:cs typeface="宋体"/>
                        </a:rPr>
                        <a:t>手机号和活动</a:t>
                      </a:r>
                      <a:r>
                        <a:rPr dirty="0" sz="300" spc="-85">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254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marR="12700">
                        <a:lnSpc>
                          <a:spcPct val="148300"/>
                        </a:lnSpc>
                        <a:spcBef>
                          <a:spcPts val="55"/>
                        </a:spcBef>
                      </a:pPr>
                      <a:r>
                        <a:rPr dirty="0" sz="300" spc="-10">
                          <a:latin typeface="宋体"/>
                          <a:cs typeface="宋体"/>
                        </a:rPr>
                        <a:t>抽奖成功</a:t>
                      </a:r>
                      <a:r>
                        <a:rPr dirty="0" sz="300" spc="-35">
                          <a:latin typeface="宋体"/>
                          <a:cs typeface="宋体"/>
                        </a:rPr>
                        <a:t>，</a:t>
                      </a:r>
                      <a:r>
                        <a:rPr dirty="0" sz="300" spc="-10">
                          <a:latin typeface="宋体"/>
                          <a:cs typeface="宋体"/>
                        </a:rPr>
                        <a:t>返</a:t>
                      </a:r>
                      <a:r>
                        <a:rPr dirty="0" sz="300" spc="-20">
                          <a:latin typeface="宋体"/>
                          <a:cs typeface="宋体"/>
                        </a:rPr>
                        <a:t>回</a:t>
                      </a:r>
                      <a:r>
                        <a:rPr dirty="0" sz="300" spc="-10">
                          <a:latin typeface="宋体"/>
                          <a:cs typeface="宋体"/>
                        </a:rPr>
                        <a:t>手机号与输入手机号一致</a:t>
                      </a:r>
                      <a:r>
                        <a:rPr dirty="0" sz="300" spc="-40">
                          <a:latin typeface="宋体"/>
                          <a:cs typeface="宋体"/>
                        </a:rPr>
                        <a:t>，</a:t>
                      </a:r>
                      <a:r>
                        <a:rPr dirty="0" sz="300" spc="-10">
                          <a:latin typeface="宋体"/>
                          <a:cs typeface="宋体"/>
                        </a:rPr>
                        <a:t>剩余抽奖次数为</a:t>
                      </a:r>
                      <a:r>
                        <a:rPr dirty="0" sz="300" spc="-85">
                          <a:latin typeface="宋体"/>
                          <a:cs typeface="宋体"/>
                        </a:rPr>
                        <a:t> </a:t>
                      </a:r>
                      <a:r>
                        <a:rPr dirty="0" sz="300" spc="-10">
                          <a:latin typeface="Times New Roman"/>
                          <a:cs typeface="Times New Roman"/>
                        </a:rPr>
                        <a:t>2</a:t>
                      </a:r>
                      <a:r>
                        <a:rPr dirty="0" sz="300" spc="-10">
                          <a:latin typeface="宋体"/>
                          <a:cs typeface="宋体"/>
                        </a:rPr>
                        <a:t>，</a:t>
                      </a:r>
                      <a:r>
                        <a:rPr dirty="0" sz="300" spc="-20">
                          <a:latin typeface="宋体"/>
                          <a:cs typeface="宋体"/>
                        </a:rPr>
                        <a:t>抽 </a:t>
                      </a:r>
                      <a:r>
                        <a:rPr dirty="0" sz="300" spc="-10">
                          <a:latin typeface="宋体"/>
                          <a:cs typeface="宋体"/>
                        </a:rPr>
                        <a:t>奖结果</a:t>
                      </a:r>
                      <a:r>
                        <a:rPr dirty="0" sz="300" spc="-85">
                          <a:latin typeface="宋体"/>
                          <a:cs typeface="宋体"/>
                        </a:rPr>
                        <a:t> </a:t>
                      </a:r>
                      <a:r>
                        <a:rPr dirty="0" sz="300" spc="-10">
                          <a:latin typeface="Times New Roman"/>
                          <a:cs typeface="Times New Roman"/>
                        </a:rPr>
                        <a:t>True</a:t>
                      </a:r>
                      <a:r>
                        <a:rPr dirty="0" sz="300" spc="-10">
                          <a:latin typeface="宋体"/>
                          <a:cs typeface="宋体"/>
                        </a:rPr>
                        <a:t>/</a:t>
                      </a:r>
                      <a:r>
                        <a:rPr dirty="0" sz="300" spc="-10">
                          <a:latin typeface="Times New Roman"/>
                          <a:cs typeface="Times New Roman"/>
                        </a:rPr>
                        <a:t>False</a:t>
                      </a:r>
                      <a:endParaRPr sz="300">
                        <a:latin typeface="Times New Roman"/>
                        <a:cs typeface="Times New Roman"/>
                      </a:endParaRPr>
                    </a:p>
                  </a:txBody>
                  <a:tcPr marL="0" marR="0" marB="0" marT="6985">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74497">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marR="32384">
                        <a:lnSpc>
                          <a:spcPct val="148300"/>
                        </a:lnSpc>
                        <a:spcBef>
                          <a:spcPts val="45"/>
                        </a:spcBef>
                      </a:pPr>
                      <a:r>
                        <a:rPr dirty="0" sz="300" spc="10">
                          <a:latin typeface="宋体"/>
                          <a:cs typeface="宋体"/>
                        </a:rPr>
                        <a:t>填</a:t>
                      </a:r>
                      <a:r>
                        <a:rPr dirty="0" sz="300" spc="-10">
                          <a:latin typeface="宋体"/>
                          <a:cs typeface="宋体"/>
                        </a:rPr>
                        <a:t>写</a:t>
                      </a:r>
                      <a:r>
                        <a:rPr dirty="0" sz="300" spc="10">
                          <a:latin typeface="宋体"/>
                          <a:cs typeface="宋体"/>
                        </a:rPr>
                        <a:t>符</a:t>
                      </a:r>
                      <a:r>
                        <a:rPr dirty="0" sz="300" spc="-10">
                          <a:latin typeface="宋体"/>
                          <a:cs typeface="宋体"/>
                        </a:rPr>
                        <a:t>合</a:t>
                      </a:r>
                      <a:r>
                        <a:rPr dirty="0" sz="300" spc="10">
                          <a:latin typeface="宋体"/>
                          <a:cs typeface="宋体"/>
                        </a:rPr>
                        <a:t>要</a:t>
                      </a:r>
                      <a:r>
                        <a:rPr dirty="0" sz="300" spc="-10">
                          <a:latin typeface="宋体"/>
                          <a:cs typeface="宋体"/>
                        </a:rPr>
                        <a:t>求</a:t>
                      </a:r>
                      <a:r>
                        <a:rPr dirty="0" sz="300" spc="10">
                          <a:latin typeface="宋体"/>
                          <a:cs typeface="宋体"/>
                        </a:rPr>
                        <a:t>的手</a:t>
                      </a:r>
                      <a:r>
                        <a:rPr dirty="0" sz="300" spc="-10">
                          <a:latin typeface="宋体"/>
                          <a:cs typeface="宋体"/>
                        </a:rPr>
                        <a:t>机</a:t>
                      </a:r>
                      <a:r>
                        <a:rPr dirty="0" sz="300" spc="10">
                          <a:latin typeface="宋体"/>
                          <a:cs typeface="宋体"/>
                        </a:rPr>
                        <a:t>号</a:t>
                      </a:r>
                      <a:r>
                        <a:rPr dirty="0" sz="300" spc="-10">
                          <a:latin typeface="宋体"/>
                          <a:cs typeface="宋体"/>
                        </a:rPr>
                        <a:t>和</a:t>
                      </a:r>
                      <a:r>
                        <a:rPr dirty="0" sz="300" spc="10">
                          <a:latin typeface="宋体"/>
                          <a:cs typeface="宋体"/>
                        </a:rPr>
                        <a:t>活</a:t>
                      </a:r>
                      <a:r>
                        <a:rPr dirty="0" sz="300" spc="-10">
                          <a:latin typeface="宋体"/>
                          <a:cs typeface="宋体"/>
                        </a:rPr>
                        <a:t>动</a:t>
                      </a:r>
                      <a:r>
                        <a:rPr dirty="0" sz="300" spc="-105">
                          <a:latin typeface="宋体"/>
                          <a:cs typeface="宋体"/>
                        </a:rPr>
                        <a:t> </a:t>
                      </a:r>
                      <a:r>
                        <a:rPr dirty="0" sz="300" spc="-5">
                          <a:latin typeface="Times New Roman"/>
                          <a:cs typeface="Times New Roman"/>
                        </a:rPr>
                        <a:t>ID</a:t>
                      </a:r>
                      <a:r>
                        <a:rPr dirty="0" sz="300" spc="-5">
                          <a:latin typeface="宋体"/>
                          <a:cs typeface="宋体"/>
                        </a:rPr>
                        <a:t>,  </a:t>
                      </a:r>
                      <a:r>
                        <a:rPr dirty="0" sz="300" spc="-10">
                          <a:latin typeface="宋体"/>
                          <a:cs typeface="宋体"/>
                        </a:rPr>
                        <a:t>再次发送</a:t>
                      </a:r>
                      <a:endParaRPr sz="300">
                        <a:latin typeface="宋体"/>
                        <a:cs typeface="宋体"/>
                      </a:endParaRPr>
                    </a:p>
                  </a:txBody>
                  <a:tcPr marL="0" marR="0" marB="0" marT="5715">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marR="12700">
                        <a:lnSpc>
                          <a:spcPct val="148300"/>
                        </a:lnSpc>
                        <a:spcBef>
                          <a:spcPts val="45"/>
                        </a:spcBef>
                      </a:pPr>
                      <a:r>
                        <a:rPr dirty="0" sz="300" spc="-10">
                          <a:latin typeface="宋体"/>
                          <a:cs typeface="宋体"/>
                        </a:rPr>
                        <a:t>抽奖成功</a:t>
                      </a:r>
                      <a:r>
                        <a:rPr dirty="0" sz="300" spc="-35">
                          <a:latin typeface="宋体"/>
                          <a:cs typeface="宋体"/>
                        </a:rPr>
                        <a:t>，</a:t>
                      </a:r>
                      <a:r>
                        <a:rPr dirty="0" sz="300" spc="-10">
                          <a:latin typeface="宋体"/>
                          <a:cs typeface="宋体"/>
                        </a:rPr>
                        <a:t>返</a:t>
                      </a:r>
                      <a:r>
                        <a:rPr dirty="0" sz="300" spc="-20">
                          <a:latin typeface="宋体"/>
                          <a:cs typeface="宋体"/>
                        </a:rPr>
                        <a:t>回</a:t>
                      </a:r>
                      <a:r>
                        <a:rPr dirty="0" sz="300" spc="-10">
                          <a:latin typeface="宋体"/>
                          <a:cs typeface="宋体"/>
                        </a:rPr>
                        <a:t>手机号与输入手机号一致</a:t>
                      </a:r>
                      <a:r>
                        <a:rPr dirty="0" sz="300" spc="-40">
                          <a:latin typeface="宋体"/>
                          <a:cs typeface="宋体"/>
                        </a:rPr>
                        <a:t>，</a:t>
                      </a:r>
                      <a:r>
                        <a:rPr dirty="0" sz="300" spc="-10">
                          <a:latin typeface="宋体"/>
                          <a:cs typeface="宋体"/>
                        </a:rPr>
                        <a:t>剩余抽奖次数为</a:t>
                      </a:r>
                      <a:r>
                        <a:rPr dirty="0" sz="300" spc="-85">
                          <a:latin typeface="宋体"/>
                          <a:cs typeface="宋体"/>
                        </a:rPr>
                        <a:t> </a:t>
                      </a:r>
                      <a:r>
                        <a:rPr dirty="0" sz="300" spc="-10">
                          <a:latin typeface="Times New Roman"/>
                          <a:cs typeface="Times New Roman"/>
                        </a:rPr>
                        <a:t>1</a:t>
                      </a:r>
                      <a:r>
                        <a:rPr dirty="0" sz="300" spc="-10">
                          <a:latin typeface="宋体"/>
                          <a:cs typeface="宋体"/>
                        </a:rPr>
                        <a:t>，</a:t>
                      </a:r>
                      <a:r>
                        <a:rPr dirty="0" sz="300" spc="-20">
                          <a:latin typeface="宋体"/>
                          <a:cs typeface="宋体"/>
                        </a:rPr>
                        <a:t>抽 </a:t>
                      </a:r>
                      <a:r>
                        <a:rPr dirty="0" sz="300" spc="-10">
                          <a:latin typeface="宋体"/>
                          <a:cs typeface="宋体"/>
                        </a:rPr>
                        <a:t>奖结果</a:t>
                      </a:r>
                      <a:r>
                        <a:rPr dirty="0" sz="300" spc="-85">
                          <a:latin typeface="宋体"/>
                          <a:cs typeface="宋体"/>
                        </a:rPr>
                        <a:t> </a:t>
                      </a:r>
                      <a:r>
                        <a:rPr dirty="0" sz="300" spc="-10">
                          <a:latin typeface="Times New Roman"/>
                          <a:cs typeface="Times New Roman"/>
                        </a:rPr>
                        <a:t>True</a:t>
                      </a:r>
                      <a:r>
                        <a:rPr dirty="0" sz="300" spc="-10">
                          <a:latin typeface="宋体"/>
                          <a:cs typeface="宋体"/>
                        </a:rPr>
                        <a:t>/</a:t>
                      </a:r>
                      <a:r>
                        <a:rPr dirty="0" sz="300" spc="-10">
                          <a:latin typeface="Times New Roman"/>
                          <a:cs typeface="Times New Roman"/>
                        </a:rPr>
                        <a:t>False</a:t>
                      </a:r>
                      <a:endParaRPr sz="300">
                        <a:latin typeface="Times New Roman"/>
                        <a:cs typeface="Times New Roman"/>
                      </a:endParaRPr>
                    </a:p>
                  </a:txBody>
                  <a:tcPr marL="0" marR="0" marB="0" marT="5715">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74497">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marR="32384">
                        <a:lnSpc>
                          <a:spcPct val="141700"/>
                        </a:lnSpc>
                        <a:spcBef>
                          <a:spcPts val="90"/>
                        </a:spcBef>
                      </a:pPr>
                      <a:r>
                        <a:rPr dirty="0" sz="300" spc="10">
                          <a:latin typeface="宋体"/>
                          <a:cs typeface="宋体"/>
                        </a:rPr>
                        <a:t>填</a:t>
                      </a:r>
                      <a:r>
                        <a:rPr dirty="0" sz="300" spc="-10">
                          <a:latin typeface="宋体"/>
                          <a:cs typeface="宋体"/>
                        </a:rPr>
                        <a:t>写</a:t>
                      </a:r>
                      <a:r>
                        <a:rPr dirty="0" sz="300" spc="10">
                          <a:latin typeface="宋体"/>
                          <a:cs typeface="宋体"/>
                        </a:rPr>
                        <a:t>符</a:t>
                      </a:r>
                      <a:r>
                        <a:rPr dirty="0" sz="300" spc="-10">
                          <a:latin typeface="宋体"/>
                          <a:cs typeface="宋体"/>
                        </a:rPr>
                        <a:t>合</a:t>
                      </a:r>
                      <a:r>
                        <a:rPr dirty="0" sz="300" spc="10">
                          <a:latin typeface="宋体"/>
                          <a:cs typeface="宋体"/>
                        </a:rPr>
                        <a:t>要</a:t>
                      </a:r>
                      <a:r>
                        <a:rPr dirty="0" sz="300" spc="-10">
                          <a:latin typeface="宋体"/>
                          <a:cs typeface="宋体"/>
                        </a:rPr>
                        <a:t>求</a:t>
                      </a:r>
                      <a:r>
                        <a:rPr dirty="0" sz="300" spc="10">
                          <a:latin typeface="宋体"/>
                          <a:cs typeface="宋体"/>
                        </a:rPr>
                        <a:t>的手</a:t>
                      </a:r>
                      <a:r>
                        <a:rPr dirty="0" sz="300" spc="-10">
                          <a:latin typeface="宋体"/>
                          <a:cs typeface="宋体"/>
                        </a:rPr>
                        <a:t>机</a:t>
                      </a:r>
                      <a:r>
                        <a:rPr dirty="0" sz="300" spc="10">
                          <a:latin typeface="宋体"/>
                          <a:cs typeface="宋体"/>
                        </a:rPr>
                        <a:t>号</a:t>
                      </a:r>
                      <a:r>
                        <a:rPr dirty="0" sz="300" spc="-10">
                          <a:latin typeface="宋体"/>
                          <a:cs typeface="宋体"/>
                        </a:rPr>
                        <a:t>和</a:t>
                      </a:r>
                      <a:r>
                        <a:rPr dirty="0" sz="300" spc="10">
                          <a:latin typeface="宋体"/>
                          <a:cs typeface="宋体"/>
                        </a:rPr>
                        <a:t>活</a:t>
                      </a:r>
                      <a:r>
                        <a:rPr dirty="0" sz="300" spc="-10">
                          <a:latin typeface="宋体"/>
                          <a:cs typeface="宋体"/>
                        </a:rPr>
                        <a:t>动</a:t>
                      </a:r>
                      <a:r>
                        <a:rPr dirty="0" sz="300" spc="-105">
                          <a:latin typeface="宋体"/>
                          <a:cs typeface="宋体"/>
                        </a:rPr>
                        <a:t> </a:t>
                      </a:r>
                      <a:r>
                        <a:rPr dirty="0" sz="300" spc="-5">
                          <a:latin typeface="Times New Roman"/>
                          <a:cs typeface="Times New Roman"/>
                        </a:rPr>
                        <a:t>ID</a:t>
                      </a:r>
                      <a:r>
                        <a:rPr dirty="0" sz="300" spc="-5">
                          <a:latin typeface="宋体"/>
                          <a:cs typeface="宋体"/>
                        </a:rPr>
                        <a:t>,  </a:t>
                      </a:r>
                      <a:r>
                        <a:rPr dirty="0" sz="300" spc="-10">
                          <a:latin typeface="宋体"/>
                          <a:cs typeface="宋体"/>
                        </a:rPr>
                        <a:t>第</a:t>
                      </a:r>
                      <a:r>
                        <a:rPr dirty="0" sz="300" spc="-85">
                          <a:latin typeface="宋体"/>
                          <a:cs typeface="宋体"/>
                        </a:rPr>
                        <a:t> </a:t>
                      </a:r>
                      <a:r>
                        <a:rPr dirty="0" sz="300" spc="-5">
                          <a:latin typeface="Times New Roman"/>
                          <a:cs typeface="Times New Roman"/>
                        </a:rPr>
                        <a:t>3</a:t>
                      </a:r>
                      <a:r>
                        <a:rPr dirty="0" sz="300">
                          <a:latin typeface="Times New Roman"/>
                          <a:cs typeface="Times New Roman"/>
                        </a:rPr>
                        <a:t> </a:t>
                      </a:r>
                      <a:r>
                        <a:rPr dirty="0" sz="300" spc="-10">
                          <a:latin typeface="宋体"/>
                          <a:cs typeface="宋体"/>
                        </a:rPr>
                        <a:t>次发送</a:t>
                      </a:r>
                      <a:endParaRPr sz="300">
                        <a:latin typeface="宋体"/>
                        <a:cs typeface="宋体"/>
                      </a:endParaRPr>
                    </a:p>
                  </a:txBody>
                  <a:tcPr marL="0" marR="0" marB="0" marT="1143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marR="12700">
                        <a:lnSpc>
                          <a:spcPct val="141700"/>
                        </a:lnSpc>
                        <a:spcBef>
                          <a:spcPts val="90"/>
                        </a:spcBef>
                      </a:pPr>
                      <a:r>
                        <a:rPr dirty="0" sz="300" spc="-10">
                          <a:latin typeface="宋体"/>
                          <a:cs typeface="宋体"/>
                        </a:rPr>
                        <a:t>抽奖成功</a:t>
                      </a:r>
                      <a:r>
                        <a:rPr dirty="0" sz="300" spc="-35">
                          <a:latin typeface="宋体"/>
                          <a:cs typeface="宋体"/>
                        </a:rPr>
                        <a:t>，</a:t>
                      </a:r>
                      <a:r>
                        <a:rPr dirty="0" sz="300" spc="-10">
                          <a:latin typeface="宋体"/>
                          <a:cs typeface="宋体"/>
                        </a:rPr>
                        <a:t>返</a:t>
                      </a:r>
                      <a:r>
                        <a:rPr dirty="0" sz="300" spc="-20">
                          <a:latin typeface="宋体"/>
                          <a:cs typeface="宋体"/>
                        </a:rPr>
                        <a:t>回</a:t>
                      </a:r>
                      <a:r>
                        <a:rPr dirty="0" sz="300" spc="-10">
                          <a:latin typeface="宋体"/>
                          <a:cs typeface="宋体"/>
                        </a:rPr>
                        <a:t>手机号与输入手机号一致</a:t>
                      </a:r>
                      <a:r>
                        <a:rPr dirty="0" sz="300" spc="-40">
                          <a:latin typeface="宋体"/>
                          <a:cs typeface="宋体"/>
                        </a:rPr>
                        <a:t>，</a:t>
                      </a:r>
                      <a:r>
                        <a:rPr dirty="0" sz="300" spc="-10">
                          <a:latin typeface="宋体"/>
                          <a:cs typeface="宋体"/>
                        </a:rPr>
                        <a:t>剩余抽奖次数为</a:t>
                      </a:r>
                      <a:r>
                        <a:rPr dirty="0" sz="300" spc="-85">
                          <a:latin typeface="宋体"/>
                          <a:cs typeface="宋体"/>
                        </a:rPr>
                        <a:t> </a:t>
                      </a:r>
                      <a:r>
                        <a:rPr dirty="0" sz="300" spc="-10">
                          <a:latin typeface="Times New Roman"/>
                          <a:cs typeface="Times New Roman"/>
                        </a:rPr>
                        <a:t>0</a:t>
                      </a:r>
                      <a:r>
                        <a:rPr dirty="0" sz="300" spc="-10">
                          <a:latin typeface="宋体"/>
                          <a:cs typeface="宋体"/>
                        </a:rPr>
                        <a:t>，</a:t>
                      </a:r>
                      <a:r>
                        <a:rPr dirty="0" sz="300" spc="-20">
                          <a:latin typeface="宋体"/>
                          <a:cs typeface="宋体"/>
                        </a:rPr>
                        <a:t>抽 </a:t>
                      </a:r>
                      <a:r>
                        <a:rPr dirty="0" sz="300" spc="-10">
                          <a:latin typeface="宋体"/>
                          <a:cs typeface="宋体"/>
                        </a:rPr>
                        <a:t>奖结果</a:t>
                      </a:r>
                      <a:r>
                        <a:rPr dirty="0" sz="300" spc="-85">
                          <a:latin typeface="宋体"/>
                          <a:cs typeface="宋体"/>
                        </a:rPr>
                        <a:t> </a:t>
                      </a:r>
                      <a:r>
                        <a:rPr dirty="0" sz="300" spc="-10">
                          <a:latin typeface="Times New Roman"/>
                          <a:cs typeface="Times New Roman"/>
                        </a:rPr>
                        <a:t>True</a:t>
                      </a:r>
                      <a:r>
                        <a:rPr dirty="0" sz="300" spc="-10">
                          <a:latin typeface="宋体"/>
                          <a:cs typeface="宋体"/>
                        </a:rPr>
                        <a:t>/</a:t>
                      </a:r>
                      <a:r>
                        <a:rPr dirty="0" sz="300" spc="-10">
                          <a:latin typeface="Times New Roman"/>
                          <a:cs typeface="Times New Roman"/>
                        </a:rPr>
                        <a:t>False</a:t>
                      </a:r>
                      <a:endParaRPr sz="300">
                        <a:latin typeface="Times New Roman"/>
                        <a:cs typeface="Times New Roman"/>
                      </a:endParaRPr>
                    </a:p>
                  </a:txBody>
                  <a:tcPr marL="0" marR="0" marB="0" marT="1143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75259">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marR="32384">
                        <a:lnSpc>
                          <a:spcPct val="146700"/>
                        </a:lnSpc>
                        <a:spcBef>
                          <a:spcPts val="70"/>
                        </a:spcBef>
                      </a:pPr>
                      <a:r>
                        <a:rPr dirty="0" sz="300" spc="10">
                          <a:latin typeface="宋体"/>
                          <a:cs typeface="宋体"/>
                        </a:rPr>
                        <a:t>填</a:t>
                      </a:r>
                      <a:r>
                        <a:rPr dirty="0" sz="300" spc="-10">
                          <a:latin typeface="宋体"/>
                          <a:cs typeface="宋体"/>
                        </a:rPr>
                        <a:t>写</a:t>
                      </a:r>
                      <a:r>
                        <a:rPr dirty="0" sz="300" spc="10">
                          <a:latin typeface="宋体"/>
                          <a:cs typeface="宋体"/>
                        </a:rPr>
                        <a:t>符</a:t>
                      </a:r>
                      <a:r>
                        <a:rPr dirty="0" sz="300" spc="-10">
                          <a:latin typeface="宋体"/>
                          <a:cs typeface="宋体"/>
                        </a:rPr>
                        <a:t>合</a:t>
                      </a:r>
                      <a:r>
                        <a:rPr dirty="0" sz="300" spc="10">
                          <a:latin typeface="宋体"/>
                          <a:cs typeface="宋体"/>
                        </a:rPr>
                        <a:t>要</a:t>
                      </a:r>
                      <a:r>
                        <a:rPr dirty="0" sz="300" spc="-10">
                          <a:latin typeface="宋体"/>
                          <a:cs typeface="宋体"/>
                        </a:rPr>
                        <a:t>求</a:t>
                      </a:r>
                      <a:r>
                        <a:rPr dirty="0" sz="300" spc="10">
                          <a:latin typeface="宋体"/>
                          <a:cs typeface="宋体"/>
                        </a:rPr>
                        <a:t>的手</a:t>
                      </a:r>
                      <a:r>
                        <a:rPr dirty="0" sz="300" spc="-10">
                          <a:latin typeface="宋体"/>
                          <a:cs typeface="宋体"/>
                        </a:rPr>
                        <a:t>机</a:t>
                      </a:r>
                      <a:r>
                        <a:rPr dirty="0" sz="300" spc="10">
                          <a:latin typeface="宋体"/>
                          <a:cs typeface="宋体"/>
                        </a:rPr>
                        <a:t>号</a:t>
                      </a:r>
                      <a:r>
                        <a:rPr dirty="0" sz="300" spc="-10">
                          <a:latin typeface="宋体"/>
                          <a:cs typeface="宋体"/>
                        </a:rPr>
                        <a:t>和</a:t>
                      </a:r>
                      <a:r>
                        <a:rPr dirty="0" sz="300" spc="10">
                          <a:latin typeface="宋体"/>
                          <a:cs typeface="宋体"/>
                        </a:rPr>
                        <a:t>活</a:t>
                      </a:r>
                      <a:r>
                        <a:rPr dirty="0" sz="300" spc="-10">
                          <a:latin typeface="宋体"/>
                          <a:cs typeface="宋体"/>
                        </a:rPr>
                        <a:t>动</a:t>
                      </a:r>
                      <a:r>
                        <a:rPr dirty="0" sz="300" spc="-105">
                          <a:latin typeface="宋体"/>
                          <a:cs typeface="宋体"/>
                        </a:rPr>
                        <a:t> </a:t>
                      </a:r>
                      <a:r>
                        <a:rPr dirty="0" sz="300" spc="-5">
                          <a:latin typeface="Times New Roman"/>
                          <a:cs typeface="Times New Roman"/>
                        </a:rPr>
                        <a:t>ID</a:t>
                      </a:r>
                      <a:r>
                        <a:rPr dirty="0" sz="300" spc="-5">
                          <a:latin typeface="宋体"/>
                          <a:cs typeface="宋体"/>
                        </a:rPr>
                        <a:t>,  </a:t>
                      </a:r>
                      <a:r>
                        <a:rPr dirty="0" sz="300" spc="-10">
                          <a:latin typeface="宋体"/>
                          <a:cs typeface="宋体"/>
                        </a:rPr>
                        <a:t>第</a:t>
                      </a:r>
                      <a:r>
                        <a:rPr dirty="0" sz="300" spc="-85">
                          <a:latin typeface="宋体"/>
                          <a:cs typeface="宋体"/>
                        </a:rPr>
                        <a:t> </a:t>
                      </a:r>
                      <a:r>
                        <a:rPr dirty="0" sz="300" spc="-5">
                          <a:latin typeface="Times New Roman"/>
                          <a:cs typeface="Times New Roman"/>
                        </a:rPr>
                        <a:t>4</a:t>
                      </a:r>
                      <a:r>
                        <a:rPr dirty="0" sz="300">
                          <a:latin typeface="Times New Roman"/>
                          <a:cs typeface="Times New Roman"/>
                        </a:rPr>
                        <a:t> </a:t>
                      </a:r>
                      <a:r>
                        <a:rPr dirty="0" sz="300" spc="-10">
                          <a:latin typeface="宋体"/>
                          <a:cs typeface="宋体"/>
                        </a:rPr>
                        <a:t>次发送</a:t>
                      </a:r>
                      <a:endParaRPr sz="300">
                        <a:latin typeface="宋体"/>
                        <a:cs typeface="宋体"/>
                      </a:endParaRPr>
                    </a:p>
                  </a:txBody>
                  <a:tcPr marL="0" marR="0" marB="0" marT="889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spcBef>
                          <a:spcPts val="30"/>
                        </a:spcBef>
                      </a:pPr>
                      <a:endParaRPr sz="400">
                        <a:latin typeface="Times New Roman"/>
                        <a:cs typeface="Times New Roman"/>
                      </a:endParaRPr>
                    </a:p>
                    <a:p>
                      <a:pPr marL="40005">
                        <a:lnSpc>
                          <a:spcPct val="100000"/>
                        </a:lnSpc>
                      </a:pPr>
                      <a:r>
                        <a:rPr dirty="0" sz="300" spc="-10">
                          <a:latin typeface="宋体"/>
                          <a:cs typeface="宋体"/>
                        </a:rPr>
                        <a:t>抽奖失败，已经</a:t>
                      </a:r>
                      <a:r>
                        <a:rPr dirty="0" sz="300" spc="-20">
                          <a:latin typeface="宋体"/>
                          <a:cs typeface="宋体"/>
                        </a:rPr>
                        <a:t>没</a:t>
                      </a:r>
                      <a:r>
                        <a:rPr dirty="0" sz="300" spc="-10">
                          <a:latin typeface="宋体"/>
                          <a:cs typeface="宋体"/>
                        </a:rPr>
                        <a:t>有抽奖次数了</a:t>
                      </a:r>
                      <a:endParaRPr sz="300">
                        <a:latin typeface="宋体"/>
                        <a:cs typeface="宋体"/>
                      </a:endParaRPr>
                    </a:p>
                  </a:txBody>
                  <a:tcPr marL="0" marR="0" marB="0" marT="381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74497">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marR="32384">
                        <a:lnSpc>
                          <a:spcPct val="146700"/>
                        </a:lnSpc>
                        <a:spcBef>
                          <a:spcPts val="60"/>
                        </a:spcBef>
                      </a:pPr>
                      <a:r>
                        <a:rPr dirty="0" sz="300">
                          <a:latin typeface="宋体"/>
                          <a:cs typeface="宋体"/>
                        </a:rPr>
                        <a:t>换</a:t>
                      </a:r>
                      <a:r>
                        <a:rPr dirty="0" sz="300" spc="20">
                          <a:latin typeface="宋体"/>
                          <a:cs typeface="宋体"/>
                        </a:rPr>
                        <a:t>一</a:t>
                      </a:r>
                      <a:r>
                        <a:rPr dirty="0" sz="300">
                          <a:latin typeface="宋体"/>
                          <a:cs typeface="宋体"/>
                        </a:rPr>
                        <a:t>个符</a:t>
                      </a:r>
                      <a:r>
                        <a:rPr dirty="0" sz="300" spc="20">
                          <a:latin typeface="宋体"/>
                          <a:cs typeface="宋体"/>
                        </a:rPr>
                        <a:t>合</a:t>
                      </a:r>
                      <a:r>
                        <a:rPr dirty="0" sz="300">
                          <a:latin typeface="宋体"/>
                          <a:cs typeface="宋体"/>
                        </a:rPr>
                        <a:t>要求</a:t>
                      </a:r>
                      <a:r>
                        <a:rPr dirty="0" sz="300" spc="20">
                          <a:latin typeface="宋体"/>
                          <a:cs typeface="宋体"/>
                        </a:rPr>
                        <a:t>的</a:t>
                      </a:r>
                      <a:r>
                        <a:rPr dirty="0" sz="300">
                          <a:latin typeface="宋体"/>
                          <a:cs typeface="宋体"/>
                        </a:rPr>
                        <a:t>手</a:t>
                      </a:r>
                      <a:r>
                        <a:rPr dirty="0" sz="300" spc="20">
                          <a:latin typeface="宋体"/>
                          <a:cs typeface="宋体"/>
                        </a:rPr>
                        <a:t>机</a:t>
                      </a:r>
                      <a:r>
                        <a:rPr dirty="0" sz="300" spc="-10">
                          <a:latin typeface="宋体"/>
                          <a:cs typeface="宋体"/>
                        </a:rPr>
                        <a:t>号</a:t>
                      </a:r>
                      <a:r>
                        <a:rPr dirty="0" sz="300">
                          <a:latin typeface="宋体"/>
                          <a:cs typeface="宋体"/>
                        </a:rPr>
                        <a:t>和</a:t>
                      </a:r>
                      <a:r>
                        <a:rPr dirty="0" sz="300" spc="20">
                          <a:latin typeface="宋体"/>
                          <a:cs typeface="宋体"/>
                        </a:rPr>
                        <a:t>同</a:t>
                      </a:r>
                      <a:r>
                        <a:rPr dirty="0" sz="300">
                          <a:latin typeface="宋体"/>
                          <a:cs typeface="宋体"/>
                        </a:rPr>
                        <a:t>样的 </a:t>
                      </a:r>
                      <a:r>
                        <a:rPr dirty="0" sz="300" spc="-10">
                          <a:latin typeface="宋体"/>
                          <a:cs typeface="宋体"/>
                        </a:rPr>
                        <a:t>活动</a:t>
                      </a:r>
                      <a:r>
                        <a:rPr dirty="0" sz="300" spc="-85">
                          <a:latin typeface="宋体"/>
                          <a:cs typeface="宋体"/>
                        </a:rPr>
                        <a:t> </a:t>
                      </a:r>
                      <a:r>
                        <a:rPr dirty="0" sz="300" spc="-10">
                          <a:latin typeface="Times New Roman"/>
                          <a:cs typeface="Times New Roman"/>
                        </a:rPr>
                        <a:t>ID</a:t>
                      </a:r>
                      <a:endParaRPr sz="300">
                        <a:latin typeface="Times New Roman"/>
                        <a:cs typeface="Times New Roman"/>
                      </a:endParaRPr>
                    </a:p>
                  </a:txBody>
                  <a:tcPr marL="0" marR="0" marB="0" marT="7620">
                    <a:lnL w="6350">
                      <a:solidFill>
                        <a:srgbClr val="8C8D86"/>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FFFFFF"/>
                    </a:solidFill>
                  </a:tcPr>
                </a:tc>
                <a:tc>
                  <a:txBody>
                    <a:bodyPr/>
                    <a:lstStyle/>
                    <a:p>
                      <a:pPr marL="40005" marR="12700">
                        <a:lnSpc>
                          <a:spcPct val="146700"/>
                        </a:lnSpc>
                        <a:spcBef>
                          <a:spcPts val="60"/>
                        </a:spcBef>
                      </a:pPr>
                      <a:r>
                        <a:rPr dirty="0" sz="300" spc="-10">
                          <a:latin typeface="宋体"/>
                          <a:cs typeface="宋体"/>
                        </a:rPr>
                        <a:t>抽奖成功</a:t>
                      </a:r>
                      <a:r>
                        <a:rPr dirty="0" sz="300" spc="-35">
                          <a:latin typeface="宋体"/>
                          <a:cs typeface="宋体"/>
                        </a:rPr>
                        <a:t>，</a:t>
                      </a:r>
                      <a:r>
                        <a:rPr dirty="0" sz="300" spc="-10">
                          <a:latin typeface="宋体"/>
                          <a:cs typeface="宋体"/>
                        </a:rPr>
                        <a:t>返</a:t>
                      </a:r>
                      <a:r>
                        <a:rPr dirty="0" sz="300" spc="-20">
                          <a:latin typeface="宋体"/>
                          <a:cs typeface="宋体"/>
                        </a:rPr>
                        <a:t>回</a:t>
                      </a:r>
                      <a:r>
                        <a:rPr dirty="0" sz="300" spc="-10">
                          <a:latin typeface="宋体"/>
                          <a:cs typeface="宋体"/>
                        </a:rPr>
                        <a:t>手机号与输入手机号一致</a:t>
                      </a:r>
                      <a:r>
                        <a:rPr dirty="0" sz="300" spc="-40">
                          <a:latin typeface="宋体"/>
                          <a:cs typeface="宋体"/>
                        </a:rPr>
                        <a:t>，</a:t>
                      </a:r>
                      <a:r>
                        <a:rPr dirty="0" sz="300" spc="-10">
                          <a:latin typeface="宋体"/>
                          <a:cs typeface="宋体"/>
                        </a:rPr>
                        <a:t>剩余抽奖次数为</a:t>
                      </a:r>
                      <a:r>
                        <a:rPr dirty="0" sz="300" spc="-85">
                          <a:latin typeface="宋体"/>
                          <a:cs typeface="宋体"/>
                        </a:rPr>
                        <a:t> </a:t>
                      </a:r>
                      <a:r>
                        <a:rPr dirty="0" sz="300" spc="-10">
                          <a:latin typeface="Times New Roman"/>
                          <a:cs typeface="Times New Roman"/>
                        </a:rPr>
                        <a:t>2</a:t>
                      </a:r>
                      <a:r>
                        <a:rPr dirty="0" sz="300" spc="-10">
                          <a:latin typeface="宋体"/>
                          <a:cs typeface="宋体"/>
                        </a:rPr>
                        <a:t>，</a:t>
                      </a:r>
                      <a:r>
                        <a:rPr dirty="0" sz="300" spc="-20">
                          <a:latin typeface="宋体"/>
                          <a:cs typeface="宋体"/>
                        </a:rPr>
                        <a:t>抽 </a:t>
                      </a:r>
                      <a:r>
                        <a:rPr dirty="0" sz="300" spc="-10">
                          <a:latin typeface="宋体"/>
                          <a:cs typeface="宋体"/>
                        </a:rPr>
                        <a:t>奖结果</a:t>
                      </a:r>
                      <a:r>
                        <a:rPr dirty="0" sz="300" spc="-85">
                          <a:latin typeface="宋体"/>
                          <a:cs typeface="宋体"/>
                        </a:rPr>
                        <a:t> </a:t>
                      </a:r>
                      <a:r>
                        <a:rPr dirty="0" sz="300" spc="-10">
                          <a:latin typeface="Times New Roman"/>
                          <a:cs typeface="Times New Roman"/>
                        </a:rPr>
                        <a:t>True</a:t>
                      </a:r>
                      <a:r>
                        <a:rPr dirty="0" sz="300" spc="-10">
                          <a:latin typeface="宋体"/>
                          <a:cs typeface="宋体"/>
                        </a:rPr>
                        <a:t>/</a:t>
                      </a:r>
                      <a:r>
                        <a:rPr dirty="0" sz="300" spc="-10">
                          <a:latin typeface="Times New Roman"/>
                          <a:cs typeface="Times New Roman"/>
                        </a:rPr>
                        <a:t>False</a:t>
                      </a:r>
                      <a:endParaRPr sz="300">
                        <a:latin typeface="Times New Roman"/>
                        <a:cs typeface="Times New Roman"/>
                      </a:endParaRPr>
                    </a:p>
                  </a:txBody>
                  <a:tcPr marL="0" marR="0" marB="0" marT="7620">
                    <a:lnL w="3175">
                      <a:solidFill>
                        <a:srgbClr val="000000"/>
                      </a:solidFill>
                      <a:prstDash val="solid"/>
                    </a:lnL>
                    <a:lnR w="6350">
                      <a:solidFill>
                        <a:srgbClr val="8C8D86"/>
                      </a:solidFill>
                      <a:prstDash val="solid"/>
                    </a:lnR>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3175">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solidFill>
                      <a:srgbClr val="FFFFFF"/>
                    </a:solidFill>
                  </a:tcPr>
                </a:tc>
              </a:tr>
              <a:tr h="185167">
                <a:tc vMerge="1">
                  <a:txBody>
                    <a:bodyPr/>
                    <a:lstStyle/>
                    <a:p>
                      <a:pPr/>
                    </a:p>
                  </a:txBody>
                  <a:tcPr marL="0" marR="0" marB="0" marT="0">
                    <a:lnL w="19050">
                      <a:solidFill>
                        <a:srgbClr val="000000"/>
                      </a:solidFill>
                      <a:prstDash val="solid"/>
                    </a:lnL>
                    <a:lnT w="19050">
                      <a:solidFill>
                        <a:srgbClr val="000000"/>
                      </a:solidFill>
                      <a:prstDash val="solid"/>
                    </a:lnT>
                    <a:lnB w="19050">
                      <a:solidFill>
                        <a:srgbClr val="000000"/>
                      </a:solidFill>
                      <a:prstDash val="solid"/>
                    </a:lnB>
                    <a:solidFill>
                      <a:srgbClr val="EFEDE3"/>
                    </a:solidFill>
                  </a:tcPr>
                </a:tc>
                <a:tc vMerge="1">
                  <a:txBody>
                    <a:bodyPr/>
                    <a:lstStyle/>
                    <a:p>
                      <a:pPr/>
                    </a:p>
                  </a:txBody>
                  <a:tcPr marL="0" marR="0" marB="0" marT="0">
                    <a:lnT w="19050">
                      <a:solidFill>
                        <a:srgbClr val="000000"/>
                      </a:solidFill>
                      <a:prstDash val="solid"/>
                    </a:lnT>
                    <a:lnB w="19050">
                      <a:solidFill>
                        <a:srgbClr val="000000"/>
                      </a:solidFill>
                      <a:prstDash val="solid"/>
                    </a:lnB>
                    <a:solidFill>
                      <a:srgbClr val="191B0E"/>
                    </a:solidFill>
                  </a:tcPr>
                </a:tc>
                <a:tc vMerge="1">
                  <a:txBody>
                    <a:bodyPr/>
                    <a:lstStyle/>
                    <a:p>
                      <a:pPr/>
                    </a:p>
                  </a:txBody>
                  <a:tcPr marL="0" marR="0" marB="0" marT="4445">
                    <a:lnR w="6350">
                      <a:solidFill>
                        <a:srgbClr val="8C8D86"/>
                      </a:solidFill>
                      <a:prstDash val="solid"/>
                    </a:lnR>
                    <a:lnB w="19050">
                      <a:solidFill>
                        <a:srgbClr val="000000"/>
                      </a:solidFill>
                      <a:prstDash val="solid"/>
                    </a:lnB>
                    <a:solidFill>
                      <a:srgbClr val="EFEDE3"/>
                    </a:solidFill>
                  </a:tcPr>
                </a:tc>
                <a:tc>
                  <a:txBody>
                    <a:bodyPr/>
                    <a:lstStyle/>
                    <a:p>
                      <a:pPr marL="40640" marR="32384">
                        <a:lnSpc>
                          <a:spcPct val="146700"/>
                        </a:lnSpc>
                        <a:spcBef>
                          <a:spcPts val="50"/>
                        </a:spcBef>
                      </a:pPr>
                      <a:r>
                        <a:rPr dirty="0" sz="300" spc="-10">
                          <a:latin typeface="宋体"/>
                          <a:cs typeface="宋体"/>
                        </a:rPr>
                        <a:t>换一个符合要</a:t>
                      </a:r>
                      <a:r>
                        <a:rPr dirty="0" sz="300" spc="-20">
                          <a:latin typeface="宋体"/>
                          <a:cs typeface="宋体"/>
                        </a:rPr>
                        <a:t>求</a:t>
                      </a:r>
                      <a:r>
                        <a:rPr dirty="0" sz="300" spc="-10">
                          <a:latin typeface="宋体"/>
                          <a:cs typeface="宋体"/>
                        </a:rPr>
                        <a:t>的活</a:t>
                      </a:r>
                      <a:r>
                        <a:rPr dirty="0" sz="300" spc="35">
                          <a:latin typeface="宋体"/>
                          <a:cs typeface="宋体"/>
                        </a:rPr>
                        <a:t>动</a:t>
                      </a:r>
                      <a:r>
                        <a:rPr dirty="0" sz="300" spc="-5">
                          <a:latin typeface="Times New Roman"/>
                          <a:cs typeface="Times New Roman"/>
                        </a:rPr>
                        <a:t>ID</a:t>
                      </a:r>
                      <a:r>
                        <a:rPr dirty="0" sz="300" spc="-55">
                          <a:latin typeface="Times New Roman"/>
                          <a:cs typeface="Times New Roman"/>
                        </a:rPr>
                        <a:t> </a:t>
                      </a:r>
                      <a:r>
                        <a:rPr dirty="0" sz="300" spc="-10">
                          <a:latin typeface="宋体"/>
                          <a:cs typeface="宋体"/>
                        </a:rPr>
                        <a:t>和同样的 手机号</a:t>
                      </a:r>
                      <a:endParaRPr sz="300">
                        <a:latin typeface="宋体"/>
                        <a:cs typeface="宋体"/>
                      </a:endParaRPr>
                    </a:p>
                  </a:txBody>
                  <a:tcPr marL="0" marR="0" marB="0" marT="6350">
                    <a:lnL w="6350">
                      <a:solidFill>
                        <a:srgbClr val="8C8D86"/>
                      </a:solidFill>
                      <a:prstDash val="solid"/>
                    </a:lnL>
                    <a:lnR w="3175">
                      <a:solidFill>
                        <a:srgbClr val="000000"/>
                      </a:solidFill>
                      <a:prstDash val="solid"/>
                    </a:lnR>
                    <a:lnT w="3175">
                      <a:solidFill>
                        <a:srgbClr val="000000"/>
                      </a:solidFill>
                      <a:prstDash val="solid"/>
                    </a:lnT>
                    <a:lnB w="19050">
                      <a:solidFill>
                        <a:srgbClr val="000000"/>
                      </a:solidFill>
                      <a:prstDash val="solid"/>
                    </a:lnB>
                    <a:solidFill>
                      <a:srgbClr val="FFFFFF"/>
                    </a:solidFill>
                  </a:tcPr>
                </a:tc>
                <a:tc>
                  <a:txBody>
                    <a:bodyPr/>
                    <a:lstStyle/>
                    <a:p>
                      <a:pPr marL="40005" marR="12700">
                        <a:lnSpc>
                          <a:spcPct val="146700"/>
                        </a:lnSpc>
                        <a:spcBef>
                          <a:spcPts val="50"/>
                        </a:spcBef>
                      </a:pPr>
                      <a:r>
                        <a:rPr dirty="0" sz="300" spc="-10">
                          <a:latin typeface="宋体"/>
                          <a:cs typeface="宋体"/>
                        </a:rPr>
                        <a:t>抽奖成功</a:t>
                      </a:r>
                      <a:r>
                        <a:rPr dirty="0" sz="300" spc="-35">
                          <a:latin typeface="宋体"/>
                          <a:cs typeface="宋体"/>
                        </a:rPr>
                        <a:t>，</a:t>
                      </a:r>
                      <a:r>
                        <a:rPr dirty="0" sz="300" spc="-10">
                          <a:latin typeface="宋体"/>
                          <a:cs typeface="宋体"/>
                        </a:rPr>
                        <a:t>返</a:t>
                      </a:r>
                      <a:r>
                        <a:rPr dirty="0" sz="300" spc="-20">
                          <a:latin typeface="宋体"/>
                          <a:cs typeface="宋体"/>
                        </a:rPr>
                        <a:t>回</a:t>
                      </a:r>
                      <a:r>
                        <a:rPr dirty="0" sz="300" spc="-10">
                          <a:latin typeface="宋体"/>
                          <a:cs typeface="宋体"/>
                        </a:rPr>
                        <a:t>手机号与输入手机号一致</a:t>
                      </a:r>
                      <a:r>
                        <a:rPr dirty="0" sz="300" spc="-40">
                          <a:latin typeface="宋体"/>
                          <a:cs typeface="宋体"/>
                        </a:rPr>
                        <a:t>，</a:t>
                      </a:r>
                      <a:r>
                        <a:rPr dirty="0" sz="300" spc="-10">
                          <a:latin typeface="宋体"/>
                          <a:cs typeface="宋体"/>
                        </a:rPr>
                        <a:t>剩余抽奖次数为</a:t>
                      </a:r>
                      <a:r>
                        <a:rPr dirty="0" sz="300" spc="-85">
                          <a:latin typeface="宋体"/>
                          <a:cs typeface="宋体"/>
                        </a:rPr>
                        <a:t> </a:t>
                      </a:r>
                      <a:r>
                        <a:rPr dirty="0" sz="300" spc="-10">
                          <a:latin typeface="Times New Roman"/>
                          <a:cs typeface="Times New Roman"/>
                        </a:rPr>
                        <a:t>2</a:t>
                      </a:r>
                      <a:r>
                        <a:rPr dirty="0" sz="300" spc="-10">
                          <a:latin typeface="宋体"/>
                          <a:cs typeface="宋体"/>
                        </a:rPr>
                        <a:t>，</a:t>
                      </a:r>
                      <a:r>
                        <a:rPr dirty="0" sz="300" spc="-20">
                          <a:latin typeface="宋体"/>
                          <a:cs typeface="宋体"/>
                        </a:rPr>
                        <a:t>抽 </a:t>
                      </a:r>
                      <a:r>
                        <a:rPr dirty="0" sz="300" spc="-10">
                          <a:latin typeface="宋体"/>
                          <a:cs typeface="宋体"/>
                        </a:rPr>
                        <a:t>奖结果</a:t>
                      </a:r>
                      <a:r>
                        <a:rPr dirty="0" sz="300" spc="-85">
                          <a:latin typeface="宋体"/>
                          <a:cs typeface="宋体"/>
                        </a:rPr>
                        <a:t> </a:t>
                      </a:r>
                      <a:r>
                        <a:rPr dirty="0" sz="300" spc="-10">
                          <a:latin typeface="Times New Roman"/>
                          <a:cs typeface="Times New Roman"/>
                        </a:rPr>
                        <a:t>True</a:t>
                      </a:r>
                      <a:r>
                        <a:rPr dirty="0" sz="300" spc="-10">
                          <a:latin typeface="宋体"/>
                          <a:cs typeface="宋体"/>
                        </a:rPr>
                        <a:t>/</a:t>
                      </a:r>
                      <a:r>
                        <a:rPr dirty="0" sz="300" spc="-10">
                          <a:latin typeface="Times New Roman"/>
                          <a:cs typeface="Times New Roman"/>
                        </a:rPr>
                        <a:t>False</a:t>
                      </a:r>
                      <a:endParaRPr sz="300">
                        <a:latin typeface="Times New Roman"/>
                        <a:cs typeface="Times New Roman"/>
                      </a:endParaRPr>
                    </a:p>
                  </a:txBody>
                  <a:tcPr marL="0" marR="0" marB="0" marT="6350">
                    <a:lnL w="3175">
                      <a:solidFill>
                        <a:srgbClr val="000000"/>
                      </a:solidFill>
                      <a:prstDash val="solid"/>
                    </a:lnL>
                    <a:lnR w="6350">
                      <a:solidFill>
                        <a:srgbClr val="8C8D86"/>
                      </a:solidFill>
                      <a:prstDash val="solid"/>
                    </a:lnR>
                    <a:lnT w="3175">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L w="6350">
                      <a:solidFill>
                        <a:srgbClr val="8C8D86"/>
                      </a:solidFill>
                      <a:prstDash val="solid"/>
                    </a:lnL>
                    <a:lnT w="3175">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300">
                        <a:latin typeface="Times New Roman"/>
                        <a:cs typeface="Times New Roman"/>
                      </a:endParaRPr>
                    </a:p>
                  </a:txBody>
                  <a:tcPr marL="0" marR="0" marB="0" marT="0">
                    <a:lnR w="19050">
                      <a:solidFill>
                        <a:srgbClr val="000000"/>
                      </a:solidFill>
                      <a:prstDash val="solid"/>
                    </a:lnR>
                    <a:lnB w="19050">
                      <a:solidFill>
                        <a:srgbClr val="000000"/>
                      </a:solidFill>
                      <a:prstDash val="solid"/>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7</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1849755"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接口测试工具</a:t>
            </a:r>
            <a:r>
              <a:rPr dirty="0" sz="1400" spc="10">
                <a:solidFill>
                  <a:srgbClr val="191B0E"/>
                </a:solidFill>
                <a:latin typeface="Franklin Gothic Book"/>
                <a:cs typeface="Franklin Gothic Book"/>
              </a:rPr>
              <a:t>-</a:t>
            </a:r>
            <a:r>
              <a:rPr dirty="0" sz="1400">
                <a:solidFill>
                  <a:srgbClr val="191B0E"/>
                </a:solidFill>
                <a:latin typeface="Franklin Gothic Book"/>
                <a:cs typeface="Franklin Gothic Book"/>
              </a:rPr>
              <a:t>P</a:t>
            </a:r>
            <a:r>
              <a:rPr dirty="0" sz="1400" spc="20">
                <a:solidFill>
                  <a:srgbClr val="191B0E"/>
                </a:solidFill>
                <a:latin typeface="Franklin Gothic Book"/>
                <a:cs typeface="Franklin Gothic Book"/>
              </a:rPr>
              <a:t>ostman</a:t>
            </a:r>
            <a:endParaRPr sz="1400">
              <a:latin typeface="Franklin Gothic Book"/>
              <a:cs typeface="Franklin Gothic Book"/>
            </a:endParaRPr>
          </a:p>
        </p:txBody>
      </p:sp>
      <p:sp>
        <p:nvSpPr>
          <p:cNvPr id="8" name="object 8"/>
          <p:cNvSpPr txBox="1"/>
          <p:nvPr/>
        </p:nvSpPr>
        <p:spPr>
          <a:xfrm>
            <a:off x="715397" y="832223"/>
            <a:ext cx="3384550" cy="546735"/>
          </a:xfrm>
          <a:prstGeom prst="rect">
            <a:avLst/>
          </a:prstGeom>
        </p:spPr>
        <p:txBody>
          <a:bodyPr wrap="square" lIns="0" tIns="62865" rIns="0" bIns="0" rtlCol="0" vert="horz">
            <a:spAutoFit/>
          </a:bodyPr>
          <a:lstStyle/>
          <a:p>
            <a:pPr marL="151130" indent="-139065">
              <a:lnSpc>
                <a:spcPct val="100000"/>
              </a:lnSpc>
              <a:spcBef>
                <a:spcPts val="495"/>
              </a:spcBef>
              <a:buFont typeface="Franklin Gothic Book"/>
              <a:buChar char="■"/>
              <a:tabLst>
                <a:tab pos="151765" algn="l"/>
              </a:tabLst>
            </a:pPr>
            <a:r>
              <a:rPr dirty="0" sz="700" spc="20">
                <a:solidFill>
                  <a:srgbClr val="191B0E"/>
                </a:solidFill>
                <a:latin typeface="华文楷体"/>
                <a:cs typeface="华文楷体"/>
              </a:rPr>
              <a:t>使用</a:t>
            </a: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的基础功能</a:t>
            </a:r>
            <a:endParaRPr sz="700">
              <a:latin typeface="华文楷体"/>
              <a:cs typeface="华文楷体"/>
            </a:endParaRPr>
          </a:p>
          <a:p>
            <a:pPr marL="151130" marR="5080" indent="-139065">
              <a:lnSpc>
                <a:spcPts val="810"/>
              </a:lnSpc>
              <a:spcBef>
                <a:spcPts val="455"/>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1</a:t>
            </a:r>
            <a:r>
              <a:rPr dirty="0" sz="700" spc="15">
                <a:solidFill>
                  <a:srgbClr val="191B0E"/>
                </a:solidFill>
                <a:latin typeface="华文楷体"/>
                <a:cs typeface="华文楷体"/>
              </a:rPr>
              <a:t>）</a:t>
            </a:r>
            <a:r>
              <a:rPr dirty="0" sz="700" spc="20">
                <a:solidFill>
                  <a:srgbClr val="191B0E"/>
                </a:solidFill>
                <a:latin typeface="华文楷体"/>
                <a:cs typeface="华文楷体"/>
              </a:rPr>
              <a:t>在</a:t>
            </a: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界面中选择创建</a:t>
            </a:r>
            <a:r>
              <a:rPr dirty="0" sz="700" spc="5">
                <a:solidFill>
                  <a:srgbClr val="191B0E"/>
                </a:solidFill>
                <a:latin typeface="Franklin Gothic Book"/>
                <a:cs typeface="Franklin Gothic Book"/>
              </a:rPr>
              <a:t>Request</a:t>
            </a:r>
            <a:r>
              <a:rPr dirty="0" sz="700" spc="20">
                <a:solidFill>
                  <a:srgbClr val="191B0E"/>
                </a:solidFill>
                <a:latin typeface="华文楷体"/>
                <a:cs typeface="华文楷体"/>
              </a:rPr>
              <a:t>基础请求。除基础请求外还可以创建 </a:t>
            </a:r>
            <a:r>
              <a:rPr dirty="0" sz="700" spc="5">
                <a:solidFill>
                  <a:srgbClr val="191B0E"/>
                </a:solidFill>
                <a:latin typeface="Franklin Gothic Book"/>
                <a:cs typeface="Franklin Gothic Book"/>
              </a:rPr>
              <a:t>Collection</a:t>
            </a:r>
            <a:r>
              <a:rPr dirty="0" sz="700" spc="5">
                <a:solidFill>
                  <a:srgbClr val="191B0E"/>
                </a:solidFill>
                <a:latin typeface="华文楷体"/>
                <a:cs typeface="华文楷体"/>
              </a:rPr>
              <a:t>（</a:t>
            </a:r>
            <a:r>
              <a:rPr dirty="0" sz="700" spc="20">
                <a:solidFill>
                  <a:srgbClr val="191B0E"/>
                </a:solidFill>
                <a:latin typeface="华文楷体"/>
                <a:cs typeface="华文楷体"/>
              </a:rPr>
              <a:t>请求集合文件</a:t>
            </a:r>
            <a:r>
              <a:rPr dirty="0" sz="700" spc="10">
                <a:solidFill>
                  <a:srgbClr val="191B0E"/>
                </a:solidFill>
                <a:latin typeface="华文楷体"/>
                <a:cs typeface="华文楷体"/>
              </a:rPr>
              <a:t>夹</a:t>
            </a:r>
            <a:r>
              <a:rPr dirty="0" sz="700" spc="20">
                <a:solidFill>
                  <a:srgbClr val="191B0E"/>
                </a:solidFill>
                <a:latin typeface="华文楷体"/>
                <a:cs typeface="华文楷体"/>
              </a:rPr>
              <a:t>）</a:t>
            </a:r>
            <a:r>
              <a:rPr dirty="0" sz="700" spc="25">
                <a:solidFill>
                  <a:srgbClr val="191B0E"/>
                </a:solidFill>
                <a:latin typeface="华文楷体"/>
                <a:cs typeface="华文楷体"/>
              </a:rPr>
              <a:t>、</a:t>
            </a:r>
            <a:r>
              <a:rPr dirty="0" sz="700" spc="5">
                <a:solidFill>
                  <a:srgbClr val="191B0E"/>
                </a:solidFill>
                <a:latin typeface="Franklin Gothic Book"/>
                <a:cs typeface="Franklin Gothic Book"/>
              </a:rPr>
              <a:t>Environment</a:t>
            </a:r>
            <a:r>
              <a:rPr dirty="0" sz="700" spc="5">
                <a:solidFill>
                  <a:srgbClr val="191B0E"/>
                </a:solidFill>
                <a:latin typeface="华文楷体"/>
                <a:cs typeface="华文楷体"/>
              </a:rPr>
              <a:t>（</a:t>
            </a:r>
            <a:r>
              <a:rPr dirty="0" sz="700" spc="20">
                <a:solidFill>
                  <a:srgbClr val="191B0E"/>
                </a:solidFill>
                <a:latin typeface="华文楷体"/>
                <a:cs typeface="华文楷体"/>
              </a:rPr>
              <a:t>环境变</a:t>
            </a:r>
            <a:r>
              <a:rPr dirty="0" sz="700" spc="10">
                <a:solidFill>
                  <a:srgbClr val="191B0E"/>
                </a:solidFill>
                <a:latin typeface="华文楷体"/>
                <a:cs typeface="华文楷体"/>
              </a:rPr>
              <a:t>量</a:t>
            </a:r>
            <a:r>
              <a:rPr dirty="0" sz="700" spc="20">
                <a:solidFill>
                  <a:srgbClr val="191B0E"/>
                </a:solidFill>
                <a:latin typeface="华文楷体"/>
                <a:cs typeface="华文楷体"/>
              </a:rPr>
              <a:t>）</a:t>
            </a:r>
            <a:r>
              <a:rPr dirty="0" sz="700" spc="25">
                <a:solidFill>
                  <a:srgbClr val="191B0E"/>
                </a:solidFill>
                <a:latin typeface="华文楷体"/>
                <a:cs typeface="华文楷体"/>
              </a:rPr>
              <a:t>、</a:t>
            </a:r>
            <a:r>
              <a:rPr dirty="0" sz="700" spc="5">
                <a:solidFill>
                  <a:srgbClr val="191B0E"/>
                </a:solidFill>
                <a:latin typeface="Franklin Gothic Book"/>
                <a:cs typeface="Franklin Gothic Book"/>
              </a:rPr>
              <a:t>API Documents</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API  </a:t>
            </a:r>
            <a:r>
              <a:rPr dirty="0" sz="700" spc="20">
                <a:solidFill>
                  <a:srgbClr val="191B0E"/>
                </a:solidFill>
                <a:latin typeface="华文楷体"/>
                <a:cs typeface="华文楷体"/>
              </a:rPr>
              <a:t>文档）、</a:t>
            </a:r>
            <a:r>
              <a:rPr dirty="0" sz="700" spc="5">
                <a:solidFill>
                  <a:srgbClr val="191B0E"/>
                </a:solidFill>
                <a:latin typeface="Franklin Gothic Book"/>
                <a:cs typeface="Franklin Gothic Book"/>
              </a:rPr>
              <a:t>Mock Server</a:t>
            </a:r>
            <a:r>
              <a:rPr dirty="0" sz="700" spc="5">
                <a:solidFill>
                  <a:srgbClr val="191B0E"/>
                </a:solidFill>
                <a:latin typeface="华文楷体"/>
                <a:cs typeface="华文楷体"/>
              </a:rPr>
              <a:t>（</a:t>
            </a:r>
            <a:r>
              <a:rPr dirty="0" sz="700" spc="20">
                <a:solidFill>
                  <a:srgbClr val="191B0E"/>
                </a:solidFill>
                <a:latin typeface="华文楷体"/>
                <a:cs typeface="华文楷体"/>
              </a:rPr>
              <a:t>模拟服务</a:t>
            </a:r>
            <a:r>
              <a:rPr dirty="0" sz="700" spc="10">
                <a:solidFill>
                  <a:srgbClr val="191B0E"/>
                </a:solidFill>
                <a:latin typeface="华文楷体"/>
                <a:cs typeface="华文楷体"/>
              </a:rPr>
              <a:t>器</a:t>
            </a:r>
            <a:r>
              <a:rPr dirty="0" sz="700" spc="20">
                <a:solidFill>
                  <a:srgbClr val="191B0E"/>
                </a:solidFill>
                <a:latin typeface="华文楷体"/>
                <a:cs typeface="华文楷体"/>
              </a:rPr>
              <a:t>）以</a:t>
            </a:r>
            <a:r>
              <a:rPr dirty="0" sz="700" spc="25">
                <a:solidFill>
                  <a:srgbClr val="191B0E"/>
                </a:solidFill>
                <a:latin typeface="华文楷体"/>
                <a:cs typeface="华文楷体"/>
              </a:rPr>
              <a:t>及</a:t>
            </a:r>
            <a:r>
              <a:rPr dirty="0" sz="700" spc="5">
                <a:solidFill>
                  <a:srgbClr val="191B0E"/>
                </a:solidFill>
                <a:latin typeface="Franklin Gothic Book"/>
                <a:cs typeface="Franklin Gothic Book"/>
              </a:rPr>
              <a:t>Monitor</a:t>
            </a:r>
            <a:r>
              <a:rPr dirty="0" sz="700" spc="5">
                <a:solidFill>
                  <a:srgbClr val="191B0E"/>
                </a:solidFill>
                <a:latin typeface="华文楷体"/>
                <a:cs typeface="华文楷体"/>
              </a:rPr>
              <a:t>（</a:t>
            </a:r>
            <a:r>
              <a:rPr dirty="0" sz="700" spc="20">
                <a:solidFill>
                  <a:srgbClr val="191B0E"/>
                </a:solidFill>
                <a:latin typeface="华文楷体"/>
                <a:cs typeface="华文楷体"/>
              </a:rPr>
              <a:t>监视</a:t>
            </a:r>
            <a:r>
              <a:rPr dirty="0" sz="700" spc="10">
                <a:solidFill>
                  <a:srgbClr val="191B0E"/>
                </a:solidFill>
                <a:latin typeface="华文楷体"/>
                <a:cs typeface="华文楷体"/>
              </a:rPr>
              <a:t>器</a:t>
            </a:r>
            <a:r>
              <a:rPr dirty="0" sz="700" spc="20">
                <a:solidFill>
                  <a:srgbClr val="191B0E"/>
                </a:solidFill>
                <a:latin typeface="华文楷体"/>
                <a:cs typeface="华文楷体"/>
              </a:rPr>
              <a:t>）。</a:t>
            </a:r>
            <a:endParaRPr sz="700">
              <a:latin typeface="华文楷体"/>
              <a:cs typeface="华文楷体"/>
            </a:endParaRPr>
          </a:p>
        </p:txBody>
      </p:sp>
      <p:sp>
        <p:nvSpPr>
          <p:cNvPr id="9" name="object 9"/>
          <p:cNvSpPr/>
          <p:nvPr/>
        </p:nvSpPr>
        <p:spPr>
          <a:xfrm>
            <a:off x="1170051" y="1389761"/>
            <a:ext cx="2327910" cy="1446276"/>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3402965" cy="23812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2</a:t>
            </a:r>
            <a:r>
              <a:rPr dirty="0" sz="700" spc="15">
                <a:solidFill>
                  <a:srgbClr val="191B0E"/>
                </a:solidFill>
                <a:latin typeface="华文楷体"/>
                <a:cs typeface="华文楷体"/>
              </a:rPr>
              <a:t>）</a:t>
            </a:r>
            <a:r>
              <a:rPr dirty="0" sz="700" spc="20">
                <a:solidFill>
                  <a:srgbClr val="191B0E"/>
                </a:solidFill>
                <a:latin typeface="华文楷体"/>
                <a:cs typeface="华文楷体"/>
              </a:rPr>
              <a:t>在保存请求界面，输入请求名称</a:t>
            </a:r>
            <a:r>
              <a:rPr dirty="0" sz="700" spc="10">
                <a:solidFill>
                  <a:srgbClr val="191B0E"/>
                </a:solidFill>
                <a:latin typeface="Franklin Gothic Book"/>
                <a:cs typeface="Franklin Gothic Book"/>
              </a:rPr>
              <a:t>GET</a:t>
            </a:r>
            <a:r>
              <a:rPr dirty="0" sz="700" spc="-20">
                <a:solidFill>
                  <a:srgbClr val="191B0E"/>
                </a:solidFill>
                <a:latin typeface="Franklin Gothic Book"/>
                <a:cs typeface="Franklin Gothic Book"/>
              </a:rPr>
              <a:t> </a:t>
            </a:r>
            <a:r>
              <a:rPr dirty="0" sz="700" spc="5">
                <a:solidFill>
                  <a:srgbClr val="191B0E"/>
                </a:solidFill>
                <a:latin typeface="Franklin Gothic Book"/>
                <a:cs typeface="Franklin Gothic Book"/>
              </a:rPr>
              <a:t>Request</a:t>
            </a:r>
            <a:r>
              <a:rPr dirty="0" sz="700" spc="20">
                <a:solidFill>
                  <a:srgbClr val="191B0E"/>
                </a:solidFill>
                <a:latin typeface="华文楷体"/>
                <a:cs typeface="华文楷体"/>
              </a:rPr>
              <a:t>、选择</a:t>
            </a:r>
            <a:r>
              <a:rPr dirty="0" sz="700" spc="5">
                <a:solidFill>
                  <a:srgbClr val="191B0E"/>
                </a:solidFill>
                <a:latin typeface="Franklin Gothic Book"/>
                <a:cs typeface="Franklin Gothic Book"/>
              </a:rPr>
              <a:t>Request</a:t>
            </a:r>
            <a:r>
              <a:rPr dirty="0" sz="700" spc="-15">
                <a:solidFill>
                  <a:srgbClr val="191B0E"/>
                </a:solidFill>
                <a:latin typeface="Franklin Gothic Book"/>
                <a:cs typeface="Franklin Gothic Book"/>
              </a:rPr>
              <a:t> </a:t>
            </a:r>
            <a:r>
              <a:rPr dirty="0" sz="700" spc="5">
                <a:solidFill>
                  <a:srgbClr val="191B0E"/>
                </a:solidFill>
                <a:latin typeface="Franklin Gothic Book"/>
                <a:cs typeface="Franklin Gothic Book"/>
              </a:rPr>
              <a:t>Methods</a:t>
            </a:r>
            <a:r>
              <a:rPr dirty="0" sz="700" spc="20">
                <a:solidFill>
                  <a:srgbClr val="191B0E"/>
                </a:solidFill>
                <a:latin typeface="华文楷体"/>
                <a:cs typeface="华文楷体"/>
              </a:rPr>
              <a:t>创建新 文件夹作为保存位置，单击保存按钮</a:t>
            </a:r>
            <a:endParaRPr sz="700">
              <a:latin typeface="华文楷体"/>
              <a:cs typeface="华文楷体"/>
            </a:endParaRPr>
          </a:p>
        </p:txBody>
      </p:sp>
      <p:sp>
        <p:nvSpPr>
          <p:cNvPr id="7" name="object 7"/>
          <p:cNvSpPr/>
          <p:nvPr/>
        </p:nvSpPr>
        <p:spPr>
          <a:xfrm>
            <a:off x="2074811" y="1662683"/>
            <a:ext cx="1733550" cy="168325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621993"/>
            <a:ext cx="75692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接口测试</a:t>
            </a:r>
            <a:endParaRPr sz="1400">
              <a:latin typeface="华文楷体"/>
              <a:cs typeface="华文楷体"/>
            </a:endParaRPr>
          </a:p>
        </p:txBody>
      </p:sp>
      <p:sp>
        <p:nvSpPr>
          <p:cNvPr id="7" name="object 7"/>
          <p:cNvSpPr txBox="1">
            <a:spLocks noGrp="1"/>
          </p:cNvSpPr>
          <p:nvPr>
            <p:ph type="body" idx="1"/>
          </p:nvPr>
        </p:nvSpPr>
        <p:spPr>
          <a:prstGeom prst="rect"/>
        </p:spPr>
        <p:txBody>
          <a:bodyPr wrap="square" lIns="0" tIns="26670" rIns="0" bIns="0" rtlCol="0" vert="horz">
            <a:spAutoFit/>
          </a:bodyPr>
          <a:lstStyle/>
          <a:p>
            <a:pPr algn="just" marL="151130" indent="-139065">
              <a:lnSpc>
                <a:spcPct val="100000"/>
              </a:lnSpc>
              <a:spcBef>
                <a:spcPts val="210"/>
              </a:spcBef>
              <a:buFont typeface="Franklin Gothic Book"/>
              <a:buChar char="■"/>
              <a:tabLst>
                <a:tab pos="151765" algn="l"/>
              </a:tabLst>
            </a:pPr>
            <a:r>
              <a:rPr dirty="0" spc="30"/>
              <a:t>软件接口的分类一般有如下几种情况：</a:t>
            </a:r>
          </a:p>
          <a:p>
            <a:pPr algn="just" lvl="1" marL="341630" marR="5080" indent="-138430">
              <a:lnSpc>
                <a:spcPts val="680"/>
              </a:lnSpc>
              <a:spcBef>
                <a:spcPts val="270"/>
              </a:spcBef>
              <a:buSzPct val="92857"/>
              <a:buFont typeface="Franklin Gothic Book"/>
              <a:buChar char="–"/>
              <a:tabLst>
                <a:tab pos="342265" algn="l"/>
              </a:tabLst>
            </a:pPr>
            <a:r>
              <a:rPr dirty="0" sz="700" spc="-20" i="1">
                <a:solidFill>
                  <a:srgbClr val="191B0E"/>
                </a:solidFill>
                <a:latin typeface="华文楷体"/>
                <a:cs typeface="华文楷体"/>
              </a:rPr>
              <a:t>系统与系统之间的调用，如微信向用户提供统一的对外接口，程序员调用接口完 成基于微信的小程序等；</a:t>
            </a:r>
            <a:endParaRPr sz="700">
              <a:latin typeface="华文楷体"/>
              <a:cs typeface="华文楷体"/>
            </a:endParaRPr>
          </a:p>
          <a:p>
            <a:pPr algn="just" lvl="1" marL="341630" marR="5080" indent="-138430">
              <a:lnSpc>
                <a:spcPct val="81800"/>
              </a:lnSpc>
              <a:spcBef>
                <a:spcPts val="260"/>
              </a:spcBef>
              <a:buSzPct val="92857"/>
              <a:buFont typeface="Franklin Gothic Book"/>
              <a:buChar char="–"/>
              <a:tabLst>
                <a:tab pos="342265" algn="l"/>
              </a:tabLst>
            </a:pPr>
            <a:r>
              <a:rPr dirty="0" sz="700" spc="-20" i="1">
                <a:solidFill>
                  <a:srgbClr val="191B0E"/>
                </a:solidFill>
                <a:latin typeface="华文楷体"/>
                <a:cs typeface="华文楷体"/>
              </a:rPr>
              <a:t>同一系统内部上层服务对下层服务的调用，如一个软件一般分为表示层，业务层 和数据层，表示层调用业务层的接口来完成自己的工作，而业务层又会调用数据 层的接口来实现相应的业务等。</a:t>
            </a:r>
            <a:endParaRPr sz="700">
              <a:latin typeface="华文楷体"/>
              <a:cs typeface="华文楷体"/>
            </a:endParaRPr>
          </a:p>
          <a:p>
            <a:pPr marL="151130" marR="21590" indent="-139065">
              <a:lnSpc>
                <a:spcPct val="88100"/>
              </a:lnSpc>
              <a:spcBef>
                <a:spcPts val="420"/>
              </a:spcBef>
              <a:buFont typeface="Franklin Gothic Book"/>
              <a:buChar char="■"/>
              <a:tabLst>
                <a:tab pos="151765" algn="l"/>
              </a:tabLst>
            </a:pPr>
            <a:r>
              <a:rPr dirty="0" spc="30"/>
              <a:t>接口测试</a:t>
            </a:r>
            <a:r>
              <a:rPr dirty="0" spc="10">
                <a:latin typeface="Franklin Gothic Book"/>
                <a:cs typeface="Franklin Gothic Book"/>
              </a:rPr>
              <a:t>(Interface</a:t>
            </a:r>
            <a:r>
              <a:rPr dirty="0" spc="20">
                <a:latin typeface="Franklin Gothic Book"/>
                <a:cs typeface="Franklin Gothic Book"/>
              </a:rPr>
              <a:t> </a:t>
            </a:r>
            <a:r>
              <a:rPr dirty="0" spc="5">
                <a:latin typeface="Franklin Gothic Book"/>
                <a:cs typeface="Franklin Gothic Book"/>
              </a:rPr>
              <a:t>Testing)</a:t>
            </a:r>
            <a:r>
              <a:rPr dirty="0" spc="30"/>
              <a:t>就是针对系统组件间的接口进行的一种测试。接口测试主 要用于检测外部系统与系统之间以及内部各个子系统之间的交互点。接口测试的重点 是检查数据的交换、传递和控制管理过程，以及系统间的相互逻辑依赖关系等。也就 是说，接口测试的重点是检查接口参数传递的正确性、接口功能实现的正确性、输出 结果的正确性，以及对各种异常情况的容错处理的完整性和合理性。</a:t>
            </a:r>
          </a:p>
          <a:p>
            <a:pPr marL="151130" indent="-139065">
              <a:lnSpc>
                <a:spcPct val="100000"/>
              </a:lnSpc>
              <a:spcBef>
                <a:spcPts val="335"/>
              </a:spcBef>
              <a:buFont typeface="Franklin Gothic Book"/>
              <a:buChar char="■"/>
              <a:tabLst>
                <a:tab pos="151765" algn="l"/>
              </a:tabLst>
            </a:pPr>
            <a:r>
              <a:rPr dirty="0" spc="30"/>
              <a:t>接口测试以保证系统的正确和稳定为核心，其重要性主要体现在以下几个方面：</a:t>
            </a:r>
          </a:p>
          <a:p>
            <a:pPr lvl="1" marL="341630" indent="-138430">
              <a:lnSpc>
                <a:spcPct val="100000"/>
              </a:lnSpc>
              <a:spcBef>
                <a:spcPts val="115"/>
              </a:spcBef>
              <a:buSzPct val="92857"/>
              <a:buFont typeface="Franklin Gothic Book"/>
              <a:buChar char="–"/>
              <a:tabLst>
                <a:tab pos="342265" algn="l"/>
              </a:tabLst>
            </a:pPr>
            <a:r>
              <a:rPr dirty="0" sz="700" spc="-20" i="1">
                <a:solidFill>
                  <a:srgbClr val="191B0E"/>
                </a:solidFill>
                <a:latin typeface="华文楷体"/>
                <a:cs typeface="华文楷体"/>
              </a:rPr>
              <a:t>能够提早发现</a:t>
            </a:r>
            <a:r>
              <a:rPr dirty="0" sz="650" spc="5" i="1">
                <a:solidFill>
                  <a:srgbClr val="191B0E"/>
                </a:solidFill>
                <a:latin typeface="Franklin Gothic Book"/>
                <a:cs typeface="Franklin Gothic Book"/>
              </a:rPr>
              <a:t>bug</a:t>
            </a:r>
            <a:r>
              <a:rPr dirty="0" sz="700" spc="5" i="1">
                <a:solidFill>
                  <a:srgbClr val="191B0E"/>
                </a:solidFill>
                <a:latin typeface="华文楷体"/>
                <a:cs typeface="华文楷体"/>
              </a:rPr>
              <a:t>，</a:t>
            </a:r>
            <a:r>
              <a:rPr dirty="0" sz="700" spc="-20" i="1">
                <a:solidFill>
                  <a:srgbClr val="191B0E"/>
                </a:solidFill>
                <a:latin typeface="华文楷体"/>
                <a:cs typeface="华文楷体"/>
              </a:rPr>
              <a:t>符合质量控制前移的理念。</a:t>
            </a:r>
            <a:endParaRPr sz="700">
              <a:latin typeface="华文楷体"/>
              <a:cs typeface="华文楷体"/>
            </a:endParaRPr>
          </a:p>
          <a:p>
            <a:pPr lvl="1" marL="341630" indent="-138430">
              <a:lnSpc>
                <a:spcPct val="100000"/>
              </a:lnSpc>
              <a:spcBef>
                <a:spcPts val="100"/>
              </a:spcBef>
              <a:buSzPct val="92857"/>
              <a:buFont typeface="Franklin Gothic Book"/>
              <a:buChar char="–"/>
              <a:tabLst>
                <a:tab pos="342265" algn="l"/>
              </a:tabLst>
            </a:pPr>
            <a:r>
              <a:rPr dirty="0" sz="700" spc="-20" i="1">
                <a:solidFill>
                  <a:srgbClr val="191B0E"/>
                </a:solidFill>
                <a:latin typeface="华文楷体"/>
                <a:cs typeface="华文楷体"/>
              </a:rPr>
              <a:t>接口测试低成本高效益，因为接口测试可以自动化并且是持续集成的。</a:t>
            </a:r>
            <a:endParaRPr sz="700">
              <a:latin typeface="华文楷体"/>
              <a:cs typeface="华文楷体"/>
            </a:endParaRPr>
          </a:p>
          <a:p>
            <a:pPr lvl="1" marL="341630" marR="5080" indent="-138430">
              <a:lnSpc>
                <a:spcPts val="690"/>
              </a:lnSpc>
              <a:spcBef>
                <a:spcPts val="245"/>
              </a:spcBef>
              <a:buSzPct val="92857"/>
              <a:buFont typeface="Franklin Gothic Book"/>
              <a:buChar char="–"/>
              <a:tabLst>
                <a:tab pos="342265" algn="l"/>
              </a:tabLst>
            </a:pPr>
            <a:r>
              <a:rPr dirty="0" sz="700" spc="-20" i="1">
                <a:solidFill>
                  <a:srgbClr val="191B0E"/>
                </a:solidFill>
                <a:latin typeface="华文楷体"/>
                <a:cs typeface="华文楷体"/>
              </a:rPr>
              <a:t>接口测试从用户的角度对系统接口进行全面检测。实际项目中，接口测试会覆盖 一定程度的业务逻辑。</a:t>
            </a:r>
            <a:endParaRPr sz="700">
              <a:latin typeface="华文楷体"/>
              <a:cs typeface="华文楷体"/>
            </a:endParaRPr>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73417"/>
            <a:ext cx="3411220" cy="44386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）请求保存后，可以在该请求中继续添加</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。单击参数</a:t>
            </a:r>
            <a:r>
              <a:rPr dirty="0" sz="700">
                <a:solidFill>
                  <a:srgbClr val="191B0E"/>
                </a:solidFill>
                <a:latin typeface="Franklin Gothic Book"/>
                <a:cs typeface="Franklin Gothic Book"/>
              </a:rPr>
              <a:t>P</a:t>
            </a:r>
            <a:r>
              <a:rPr dirty="0" sz="700" spc="5">
                <a:solidFill>
                  <a:srgbClr val="191B0E"/>
                </a:solidFill>
                <a:latin typeface="Franklin Gothic Book"/>
                <a:cs typeface="Franklin Gothic Book"/>
              </a:rPr>
              <a:t>a</a:t>
            </a:r>
            <a:r>
              <a:rPr dirty="0" sz="700" spc="5">
                <a:solidFill>
                  <a:srgbClr val="191B0E"/>
                </a:solidFill>
                <a:latin typeface="Franklin Gothic Book"/>
                <a:cs typeface="Franklin Gothic Book"/>
              </a:rPr>
              <a:t>r</a:t>
            </a:r>
            <a:r>
              <a:rPr dirty="0" sz="700" spc="5">
                <a:solidFill>
                  <a:srgbClr val="191B0E"/>
                </a:solidFill>
                <a:latin typeface="Franklin Gothic Book"/>
                <a:cs typeface="Franklin Gothic Book"/>
              </a:rPr>
              <a:t>a</a:t>
            </a:r>
            <a:r>
              <a:rPr dirty="0" sz="700" spc="10">
                <a:solidFill>
                  <a:srgbClr val="191B0E"/>
                </a:solidFill>
                <a:latin typeface="Franklin Gothic Book"/>
                <a:cs typeface="Franklin Gothic Book"/>
              </a:rPr>
              <a:t>ms</a:t>
            </a:r>
            <a:r>
              <a:rPr dirty="0" sz="700" spc="20">
                <a:solidFill>
                  <a:srgbClr val="191B0E"/>
                </a:solidFill>
                <a:latin typeface="华文楷体"/>
                <a:cs typeface="华文楷体"/>
              </a:rPr>
              <a:t>选项卡</a:t>
            </a:r>
            <a:r>
              <a:rPr dirty="0" sz="700" spc="10">
                <a:solidFill>
                  <a:srgbClr val="191B0E"/>
                </a:solidFill>
                <a:latin typeface="华文楷体"/>
                <a:cs typeface="华文楷体"/>
              </a:rPr>
              <a:t>，</a:t>
            </a:r>
            <a:r>
              <a:rPr dirty="0" sz="700" spc="15">
                <a:solidFill>
                  <a:srgbClr val="191B0E"/>
                </a:solidFill>
                <a:latin typeface="华文楷体"/>
                <a:cs typeface="华文楷体"/>
              </a:rPr>
              <a:t>输入 </a:t>
            </a:r>
            <a:r>
              <a:rPr dirty="0" sz="700" spc="20">
                <a:solidFill>
                  <a:srgbClr val="191B0E"/>
                </a:solidFill>
                <a:latin typeface="华文楷体"/>
                <a:cs typeface="华文楷体"/>
              </a:rPr>
              <a:t>参数及对应的参数值，可根据需要输入多个参</a:t>
            </a:r>
            <a:r>
              <a:rPr dirty="0" sz="700" spc="10">
                <a:solidFill>
                  <a:srgbClr val="191B0E"/>
                </a:solidFill>
                <a:latin typeface="华文楷体"/>
                <a:cs typeface="华文楷体"/>
              </a:rPr>
              <a:t>数</a:t>
            </a:r>
            <a:r>
              <a:rPr dirty="0" sz="700" spc="20">
                <a:solidFill>
                  <a:srgbClr val="191B0E"/>
                </a:solidFill>
                <a:latin typeface="华文楷体"/>
                <a:cs typeface="华文楷体"/>
              </a:rPr>
              <a:t>，这些参数会立即添加</a:t>
            </a:r>
            <a:r>
              <a:rPr dirty="0" sz="700" spc="25">
                <a:solidFill>
                  <a:srgbClr val="191B0E"/>
                </a:solidFill>
                <a:latin typeface="华文楷体"/>
                <a:cs typeface="华文楷体"/>
              </a:rPr>
              <a:t>在</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链 接上构成一个完整的</a:t>
            </a:r>
            <a:r>
              <a:rPr dirty="0" sz="700" spc="5">
                <a:solidFill>
                  <a:srgbClr val="191B0E"/>
                </a:solidFill>
                <a:latin typeface="Franklin Gothic Book"/>
                <a:cs typeface="Franklin Gothic Book"/>
              </a:rPr>
              <a:t>GET</a:t>
            </a:r>
            <a:r>
              <a:rPr dirty="0" sz="700" spc="20">
                <a:solidFill>
                  <a:srgbClr val="191B0E"/>
                </a:solidFill>
                <a:latin typeface="华文楷体"/>
                <a:cs typeface="华文楷体"/>
              </a:rPr>
              <a:t>请求。输入完成后单击发送</a:t>
            </a:r>
            <a:r>
              <a:rPr dirty="0" sz="700" spc="5">
                <a:solidFill>
                  <a:srgbClr val="191B0E"/>
                </a:solidFill>
                <a:latin typeface="Franklin Gothic Book"/>
                <a:cs typeface="Franklin Gothic Book"/>
              </a:rPr>
              <a:t>send</a:t>
            </a:r>
            <a:r>
              <a:rPr dirty="0" sz="700" spc="-20">
                <a:solidFill>
                  <a:srgbClr val="191B0E"/>
                </a:solidFill>
                <a:latin typeface="Franklin Gothic Book"/>
                <a:cs typeface="Franklin Gothic Book"/>
              </a:rPr>
              <a:t> </a:t>
            </a:r>
            <a:r>
              <a:rPr dirty="0" sz="700" spc="20">
                <a:solidFill>
                  <a:srgbClr val="191B0E"/>
                </a:solidFill>
                <a:latin typeface="华文楷体"/>
                <a:cs typeface="华文楷体"/>
              </a:rPr>
              <a:t>按钮发送请</a:t>
            </a:r>
            <a:r>
              <a:rPr dirty="0" sz="700" spc="10">
                <a:solidFill>
                  <a:srgbClr val="191B0E"/>
                </a:solidFill>
                <a:latin typeface="华文楷体"/>
                <a:cs typeface="华文楷体"/>
              </a:rPr>
              <a:t>求</a:t>
            </a:r>
            <a:r>
              <a:rPr dirty="0" sz="700" spc="20">
                <a:solidFill>
                  <a:srgbClr val="191B0E"/>
                </a:solidFill>
                <a:latin typeface="华文楷体"/>
                <a:cs typeface="华文楷体"/>
              </a:rPr>
              <a:t>，服务器 响应并回显到界面下方区域</a:t>
            </a:r>
            <a:endParaRPr sz="700">
              <a:latin typeface="华文楷体"/>
              <a:cs typeface="华文楷体"/>
            </a:endParaRPr>
          </a:p>
        </p:txBody>
      </p:sp>
      <p:sp>
        <p:nvSpPr>
          <p:cNvPr id="8" name="object 8"/>
          <p:cNvSpPr/>
          <p:nvPr/>
        </p:nvSpPr>
        <p:spPr>
          <a:xfrm>
            <a:off x="1137297" y="1832610"/>
            <a:ext cx="2472689" cy="1500377"/>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141094" y="1834895"/>
            <a:ext cx="2464435" cy="1496060"/>
          </a:xfrm>
          <a:custGeom>
            <a:avLst/>
            <a:gdLst/>
            <a:ahLst/>
            <a:cxnLst/>
            <a:rect l="l" t="t" r="r" b="b"/>
            <a:pathLst>
              <a:path w="2464435" h="1496060">
                <a:moveTo>
                  <a:pt x="0" y="1495806"/>
                </a:moveTo>
                <a:lnTo>
                  <a:pt x="0" y="0"/>
                </a:lnTo>
                <a:lnTo>
                  <a:pt x="2464307" y="0"/>
                </a:lnTo>
                <a:lnTo>
                  <a:pt x="2464307" y="1495806"/>
                </a:lnTo>
                <a:lnTo>
                  <a:pt x="0" y="1495806"/>
                </a:lnTo>
                <a:close/>
              </a:path>
            </a:pathLst>
          </a:custGeom>
          <a:ln w="3175">
            <a:solidFill>
              <a:srgbClr val="000000"/>
            </a:solidFill>
          </a:ln>
        </p:spPr>
        <p:txBody>
          <a:bodyPr wrap="square" lIns="0" tIns="0" rIns="0" bIns="0" rtlCol="0"/>
          <a:lstStyle/>
          <a:p/>
        </p:txBody>
      </p:sp>
      <p:sp>
        <p:nvSpPr>
          <p:cNvPr id="10" name="object 10"/>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80276"/>
            <a:ext cx="3377565" cy="34099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4</a:t>
            </a:r>
            <a:r>
              <a:rPr dirty="0" sz="700" spc="15">
                <a:solidFill>
                  <a:srgbClr val="191B0E"/>
                </a:solidFill>
                <a:latin typeface="华文楷体"/>
                <a:cs typeface="华文楷体"/>
              </a:rPr>
              <a:t>）</a:t>
            </a:r>
            <a:r>
              <a:rPr dirty="0" sz="700" spc="20">
                <a:solidFill>
                  <a:srgbClr val="191B0E"/>
                </a:solidFill>
                <a:latin typeface="华文楷体"/>
                <a:cs typeface="华文楷体"/>
              </a:rPr>
              <a:t>一个完整的接口测试包括：请求</a:t>
            </a:r>
            <a:r>
              <a:rPr dirty="0" sz="700" spc="20">
                <a:solidFill>
                  <a:srgbClr val="191B0E"/>
                </a:solidFill>
                <a:latin typeface="Franklin Gothic Book"/>
                <a:cs typeface="Franklin Gothic Book"/>
              </a:rPr>
              <a:t>→</a:t>
            </a:r>
            <a:r>
              <a:rPr dirty="0" sz="700" spc="20">
                <a:solidFill>
                  <a:srgbClr val="191B0E"/>
                </a:solidFill>
                <a:latin typeface="华文楷体"/>
                <a:cs typeface="华文楷体"/>
              </a:rPr>
              <a:t>获取响应正文</a:t>
            </a:r>
            <a:r>
              <a:rPr dirty="0" sz="700" spc="20">
                <a:solidFill>
                  <a:srgbClr val="191B0E"/>
                </a:solidFill>
                <a:latin typeface="Franklin Gothic Book"/>
                <a:cs typeface="Franklin Gothic Book"/>
              </a:rPr>
              <a:t>→</a:t>
            </a:r>
            <a:r>
              <a:rPr dirty="0" sz="700" spc="20">
                <a:solidFill>
                  <a:srgbClr val="191B0E"/>
                </a:solidFill>
                <a:latin typeface="华文楷体"/>
                <a:cs typeface="华文楷体"/>
              </a:rPr>
              <a:t>断言，上一步读者已经 知道了如何请求与获取响应，接下来使用</a:t>
            </a:r>
            <a:r>
              <a:rPr dirty="0" sz="700" spc="-60">
                <a:solidFill>
                  <a:srgbClr val="191B0E"/>
                </a:solidFill>
                <a:latin typeface="华文楷体"/>
                <a:cs typeface="华文楷体"/>
              </a:rPr>
              <a:t> </a:t>
            </a: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进行断言。</a:t>
            </a:r>
            <a:r>
              <a:rPr dirty="0" sz="700" spc="-5">
                <a:solidFill>
                  <a:srgbClr val="191B0E"/>
                </a:solidFill>
                <a:latin typeface="Franklin Gothic Book"/>
                <a:cs typeface="Franklin Gothic Book"/>
              </a:rPr>
              <a:t>Tests</a:t>
            </a:r>
            <a:r>
              <a:rPr dirty="0" sz="700" spc="20">
                <a:solidFill>
                  <a:srgbClr val="191B0E"/>
                </a:solidFill>
                <a:latin typeface="华文楷体"/>
                <a:cs typeface="华文楷体"/>
              </a:rPr>
              <a:t>选项卡是处理 断言的地方</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很人性化的提供了断言所需用的函数</a:t>
            </a:r>
            <a:endParaRPr sz="700">
              <a:latin typeface="华文楷体"/>
              <a:cs typeface="华文楷体"/>
            </a:endParaRPr>
          </a:p>
        </p:txBody>
      </p:sp>
      <p:sp>
        <p:nvSpPr>
          <p:cNvPr id="7" name="object 7"/>
          <p:cNvSpPr/>
          <p:nvPr/>
        </p:nvSpPr>
        <p:spPr>
          <a:xfrm>
            <a:off x="1838591" y="1260983"/>
            <a:ext cx="2260854" cy="1583436"/>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8</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171835" y="2471328"/>
            <a:ext cx="35496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断言脚本</a:t>
            </a:r>
            <a:endParaRPr sz="650">
              <a:latin typeface="黑体"/>
              <a:cs typeface="黑体"/>
            </a:endParaRPr>
          </a:p>
        </p:txBody>
      </p:sp>
      <p:sp>
        <p:nvSpPr>
          <p:cNvPr id="8" name="object 8"/>
          <p:cNvSpPr/>
          <p:nvPr/>
        </p:nvSpPr>
        <p:spPr>
          <a:xfrm>
            <a:off x="513981" y="1389761"/>
            <a:ext cx="1957577" cy="89763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516267" y="1392047"/>
            <a:ext cx="1950720" cy="890269"/>
          </a:xfrm>
          <a:custGeom>
            <a:avLst/>
            <a:gdLst/>
            <a:ahLst/>
            <a:cxnLst/>
            <a:rect l="l" t="t" r="r" b="b"/>
            <a:pathLst>
              <a:path w="1950720" h="890269">
                <a:moveTo>
                  <a:pt x="0" y="890016"/>
                </a:moveTo>
                <a:lnTo>
                  <a:pt x="0" y="0"/>
                </a:lnTo>
                <a:lnTo>
                  <a:pt x="1950719" y="0"/>
                </a:lnTo>
                <a:lnTo>
                  <a:pt x="1950719" y="890015"/>
                </a:lnTo>
                <a:lnTo>
                  <a:pt x="0" y="890016"/>
                </a:lnTo>
                <a:close/>
              </a:path>
            </a:pathLst>
          </a:custGeom>
          <a:ln w="3175">
            <a:solidFill>
              <a:srgbClr val="000000"/>
            </a:solidFill>
          </a:ln>
        </p:spPr>
        <p:txBody>
          <a:bodyPr wrap="square" lIns="0" tIns="0" rIns="0" bIns="0" rtlCol="0"/>
          <a:lstStyle/>
          <a:p/>
        </p:txBody>
      </p:sp>
      <p:sp>
        <p:nvSpPr>
          <p:cNvPr id="10" name="object 10"/>
          <p:cNvSpPr txBox="1"/>
          <p:nvPr/>
        </p:nvSpPr>
        <p:spPr>
          <a:xfrm>
            <a:off x="715397" y="880276"/>
            <a:ext cx="3902075" cy="90741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在</a:t>
            </a:r>
            <a:r>
              <a:rPr dirty="0" sz="700" spc="-5">
                <a:solidFill>
                  <a:srgbClr val="191B0E"/>
                </a:solidFill>
                <a:latin typeface="Franklin Gothic Book"/>
                <a:cs typeface="Franklin Gothic Book"/>
              </a:rPr>
              <a:t>Tests</a:t>
            </a:r>
            <a:r>
              <a:rPr dirty="0" sz="700" spc="20">
                <a:solidFill>
                  <a:srgbClr val="191B0E"/>
                </a:solidFill>
                <a:latin typeface="华文楷体"/>
                <a:cs typeface="华文楷体"/>
              </a:rPr>
              <a:t>界面选择合适的断言来实现断言场</a:t>
            </a:r>
            <a:r>
              <a:rPr dirty="0" sz="700" spc="10">
                <a:solidFill>
                  <a:srgbClr val="191B0E"/>
                </a:solidFill>
                <a:latin typeface="华文楷体"/>
                <a:cs typeface="华文楷体"/>
              </a:rPr>
              <a:t>景</a:t>
            </a:r>
            <a:r>
              <a:rPr dirty="0" sz="700" spc="20">
                <a:solidFill>
                  <a:srgbClr val="191B0E"/>
                </a:solidFill>
                <a:latin typeface="华文楷体"/>
                <a:cs typeface="华文楷体"/>
              </a:rPr>
              <a:t>。</a:t>
            </a:r>
            <a:endParaRPr sz="700">
              <a:latin typeface="华文楷体"/>
              <a:cs typeface="华文楷体"/>
            </a:endParaRPr>
          </a:p>
          <a:p>
            <a:pPr>
              <a:lnSpc>
                <a:spcPct val="100000"/>
              </a:lnSpc>
              <a:spcBef>
                <a:spcPts val="40"/>
              </a:spcBef>
            </a:pPr>
            <a:endParaRPr sz="750">
              <a:latin typeface="Times New Roman"/>
              <a:cs typeface="Times New Roman"/>
            </a:endParaRPr>
          </a:p>
          <a:p>
            <a:pPr marL="1884045" marR="104775" indent="67945">
              <a:lnSpc>
                <a:spcPct val="107500"/>
              </a:lnSpc>
            </a:pPr>
            <a:r>
              <a:rPr dirty="0" sz="500" spc="15">
                <a:solidFill>
                  <a:srgbClr val="8D8E86"/>
                </a:solidFill>
                <a:latin typeface="Franklin Gothic Book"/>
                <a:cs typeface="Franklin Gothic Book"/>
              </a:rPr>
              <a:t>Status</a:t>
            </a:r>
            <a:r>
              <a:rPr dirty="0" sz="500" spc="-20">
                <a:solidFill>
                  <a:srgbClr val="8D8E86"/>
                </a:solidFill>
                <a:latin typeface="Franklin Gothic Book"/>
                <a:cs typeface="Franklin Gothic Book"/>
              </a:rPr>
              <a:t> </a:t>
            </a:r>
            <a:r>
              <a:rPr dirty="0" sz="500" spc="15">
                <a:solidFill>
                  <a:srgbClr val="8D8E86"/>
                </a:solidFill>
                <a:latin typeface="Franklin Gothic Book"/>
                <a:cs typeface="Franklin Gothic Book"/>
              </a:rPr>
              <a:t>code</a:t>
            </a:r>
            <a:r>
              <a:rPr dirty="0" sz="500" spc="-20">
                <a:solidFill>
                  <a:srgbClr val="8D8E86"/>
                </a:solidFill>
                <a:latin typeface="Franklin Gothic Book"/>
                <a:cs typeface="Franklin Gothic Book"/>
              </a:rPr>
              <a:t> </a:t>
            </a:r>
            <a:r>
              <a:rPr dirty="0" sz="500" spc="40">
                <a:solidFill>
                  <a:srgbClr val="8D8E86"/>
                </a:solidFill>
                <a:latin typeface="华文楷体"/>
                <a:cs typeface="华文楷体"/>
              </a:rPr>
              <a:t>：状态码，表示判断</a:t>
            </a:r>
            <a:r>
              <a:rPr dirty="0" sz="500" spc="20">
                <a:solidFill>
                  <a:srgbClr val="8D8E86"/>
                </a:solidFill>
                <a:latin typeface="Franklin Gothic Book"/>
                <a:cs typeface="Franklin Gothic Book"/>
              </a:rPr>
              <a:t>HTTP</a:t>
            </a:r>
            <a:r>
              <a:rPr dirty="0" sz="500" spc="40">
                <a:solidFill>
                  <a:srgbClr val="8D8E86"/>
                </a:solidFill>
                <a:latin typeface="华文楷体"/>
                <a:cs typeface="华文楷体"/>
              </a:rPr>
              <a:t>返回的状态；本例中第 一条断言代码的含义是判断响应状态码是否为</a:t>
            </a:r>
            <a:r>
              <a:rPr dirty="0" sz="500" spc="20">
                <a:solidFill>
                  <a:srgbClr val="8D8E86"/>
                </a:solidFill>
                <a:latin typeface="Franklin Gothic Book"/>
                <a:cs typeface="Franklin Gothic Book"/>
              </a:rPr>
              <a:t>200</a:t>
            </a:r>
            <a:r>
              <a:rPr dirty="0" sz="500" spc="20">
                <a:solidFill>
                  <a:srgbClr val="8D8E86"/>
                </a:solidFill>
                <a:latin typeface="华文楷体"/>
                <a:cs typeface="华文楷体"/>
              </a:rPr>
              <a:t>，</a:t>
            </a:r>
            <a:r>
              <a:rPr dirty="0" sz="500" spc="20">
                <a:solidFill>
                  <a:srgbClr val="8D8E86"/>
                </a:solidFill>
                <a:latin typeface="Franklin Gothic Book"/>
                <a:cs typeface="Franklin Gothic Book"/>
              </a:rPr>
              <a:t>Status</a:t>
            </a:r>
            <a:r>
              <a:rPr dirty="0" sz="500" spc="-60">
                <a:solidFill>
                  <a:srgbClr val="8D8E86"/>
                </a:solidFill>
                <a:latin typeface="Franklin Gothic Book"/>
                <a:cs typeface="Franklin Gothic Book"/>
              </a:rPr>
              <a:t> </a:t>
            </a:r>
            <a:r>
              <a:rPr dirty="0" sz="500" spc="15">
                <a:solidFill>
                  <a:srgbClr val="8D8E86"/>
                </a:solidFill>
                <a:latin typeface="Franklin Gothic Book"/>
                <a:cs typeface="Franklin Gothic Book"/>
              </a:rPr>
              <a:t>code  </a:t>
            </a:r>
            <a:r>
              <a:rPr dirty="0" sz="500" spc="10">
                <a:solidFill>
                  <a:srgbClr val="8D8E86"/>
                </a:solidFill>
                <a:latin typeface="Franklin Gothic Book"/>
                <a:cs typeface="Franklin Gothic Book"/>
              </a:rPr>
              <a:t>is</a:t>
            </a:r>
            <a:r>
              <a:rPr dirty="0" sz="500" spc="5">
                <a:solidFill>
                  <a:srgbClr val="8D8E86"/>
                </a:solidFill>
                <a:latin typeface="Franklin Gothic Book"/>
                <a:cs typeface="Franklin Gothic Book"/>
              </a:rPr>
              <a:t> </a:t>
            </a:r>
            <a:r>
              <a:rPr dirty="0" sz="500" spc="20">
                <a:solidFill>
                  <a:srgbClr val="8D8E86"/>
                </a:solidFill>
                <a:latin typeface="Franklin Gothic Book"/>
                <a:cs typeface="Franklin Gothic Book"/>
              </a:rPr>
              <a:t>200</a:t>
            </a:r>
            <a:r>
              <a:rPr dirty="0" sz="500" spc="40">
                <a:solidFill>
                  <a:srgbClr val="8D8E86"/>
                </a:solidFill>
                <a:latin typeface="华文楷体"/>
                <a:cs typeface="华文楷体"/>
              </a:rPr>
              <a:t>是断言名称，读者可以自行修改。</a:t>
            </a:r>
            <a:endParaRPr sz="500">
              <a:latin typeface="华文楷体"/>
              <a:cs typeface="华文楷体"/>
            </a:endParaRPr>
          </a:p>
          <a:p>
            <a:pPr algn="r" marL="1884045" marR="79375" indent="68580">
              <a:lnSpc>
                <a:spcPct val="107700"/>
              </a:lnSpc>
              <a:spcBef>
                <a:spcPts val="5"/>
              </a:spcBef>
            </a:pPr>
            <a:r>
              <a:rPr dirty="0" sz="500" spc="15">
                <a:solidFill>
                  <a:srgbClr val="8D8E86"/>
                </a:solidFill>
                <a:latin typeface="Franklin Gothic Book"/>
                <a:cs typeface="Franklin Gothic Book"/>
              </a:rPr>
              <a:t>Response</a:t>
            </a:r>
            <a:r>
              <a:rPr dirty="0" sz="500" spc="-15">
                <a:solidFill>
                  <a:srgbClr val="8D8E86"/>
                </a:solidFill>
                <a:latin typeface="Franklin Gothic Book"/>
                <a:cs typeface="Franklin Gothic Book"/>
              </a:rPr>
              <a:t> </a:t>
            </a:r>
            <a:r>
              <a:rPr dirty="0" sz="500" spc="20">
                <a:solidFill>
                  <a:srgbClr val="8D8E86"/>
                </a:solidFill>
                <a:latin typeface="Franklin Gothic Book"/>
                <a:cs typeface="Franklin Gothic Book"/>
              </a:rPr>
              <a:t>body</a:t>
            </a:r>
            <a:r>
              <a:rPr dirty="0" sz="500" spc="20">
                <a:solidFill>
                  <a:srgbClr val="8D8E86"/>
                </a:solidFill>
                <a:latin typeface="华文楷体"/>
                <a:cs typeface="华文楷体"/>
              </a:rPr>
              <a:t>：</a:t>
            </a:r>
            <a:r>
              <a:rPr dirty="0" sz="500" spc="40">
                <a:solidFill>
                  <a:srgbClr val="8D8E86"/>
                </a:solidFill>
                <a:latin typeface="华文楷体"/>
                <a:cs typeface="华文楷体"/>
              </a:rPr>
              <a:t>响应正文</a:t>
            </a:r>
            <a:r>
              <a:rPr dirty="0" sz="500" spc="20">
                <a:solidFill>
                  <a:srgbClr val="8D8E86"/>
                </a:solidFill>
                <a:latin typeface="华文楷体"/>
                <a:cs typeface="华文楷体"/>
              </a:rPr>
              <a:t>（</a:t>
            </a:r>
            <a:r>
              <a:rPr dirty="0" sz="500" spc="20">
                <a:solidFill>
                  <a:srgbClr val="8D8E86"/>
                </a:solidFill>
                <a:latin typeface="Franklin Gothic Book"/>
                <a:cs typeface="Franklin Gothic Book"/>
              </a:rPr>
              <a:t>Contains</a:t>
            </a:r>
            <a:r>
              <a:rPr dirty="0" sz="500" spc="-15">
                <a:solidFill>
                  <a:srgbClr val="8D8E86"/>
                </a:solidFill>
                <a:latin typeface="Franklin Gothic Book"/>
                <a:cs typeface="Franklin Gothic Book"/>
              </a:rPr>
              <a:t> </a:t>
            </a:r>
            <a:r>
              <a:rPr dirty="0" sz="500" spc="15">
                <a:solidFill>
                  <a:srgbClr val="8D8E86"/>
                </a:solidFill>
                <a:latin typeface="Franklin Gothic Book"/>
                <a:cs typeface="Franklin Gothic Book"/>
              </a:rPr>
              <a:t>string</a:t>
            </a:r>
            <a:r>
              <a:rPr dirty="0" sz="500" spc="15">
                <a:solidFill>
                  <a:srgbClr val="8D8E86"/>
                </a:solidFill>
                <a:latin typeface="华文楷体"/>
                <a:cs typeface="华文楷体"/>
              </a:rPr>
              <a:t>）</a:t>
            </a:r>
            <a:r>
              <a:rPr dirty="0" sz="500" spc="40">
                <a:solidFill>
                  <a:srgbClr val="8D8E86"/>
                </a:solidFill>
                <a:latin typeface="华文楷体"/>
                <a:cs typeface="华文楷体"/>
              </a:rPr>
              <a:t>。本例中第二条 </a:t>
            </a:r>
            <a:r>
              <a:rPr dirty="0" sz="500" spc="40">
                <a:solidFill>
                  <a:srgbClr val="8D8E86"/>
                </a:solidFill>
                <a:latin typeface="华文楷体"/>
                <a:cs typeface="华文楷体"/>
              </a:rPr>
              <a:t>断言代码的含义是判断响应的文本内容中是否包含字符串</a:t>
            </a:r>
            <a:r>
              <a:rPr dirty="0" sz="500" spc="15">
                <a:solidFill>
                  <a:srgbClr val="8D8E86"/>
                </a:solidFill>
                <a:latin typeface="Franklin Gothic Book"/>
                <a:cs typeface="Franklin Gothic Book"/>
              </a:rPr>
              <a:t>b</a:t>
            </a:r>
            <a:r>
              <a:rPr dirty="0" sz="500" spc="15">
                <a:solidFill>
                  <a:srgbClr val="8D8E86"/>
                </a:solidFill>
                <a:latin typeface="Franklin Gothic Book"/>
                <a:cs typeface="Franklin Gothic Book"/>
              </a:rPr>
              <a:t>ar1</a:t>
            </a:r>
            <a:r>
              <a:rPr dirty="0" sz="500" spc="20">
                <a:solidFill>
                  <a:srgbClr val="8D8E86"/>
                </a:solidFill>
                <a:latin typeface="华文楷体"/>
                <a:cs typeface="华文楷体"/>
              </a:rPr>
              <a:t>。  </a:t>
            </a:r>
            <a:r>
              <a:rPr dirty="0" sz="500" spc="15">
                <a:solidFill>
                  <a:srgbClr val="8D8E86"/>
                </a:solidFill>
                <a:latin typeface="Franklin Gothic Book"/>
                <a:cs typeface="Franklin Gothic Book"/>
              </a:rPr>
              <a:t>Response</a:t>
            </a:r>
            <a:r>
              <a:rPr dirty="0" sz="500" spc="-5">
                <a:solidFill>
                  <a:srgbClr val="8D8E86"/>
                </a:solidFill>
                <a:latin typeface="Franklin Gothic Book"/>
                <a:cs typeface="Franklin Gothic Book"/>
              </a:rPr>
              <a:t> </a:t>
            </a:r>
            <a:r>
              <a:rPr dirty="0" sz="500" spc="20">
                <a:solidFill>
                  <a:srgbClr val="8D8E86"/>
                </a:solidFill>
                <a:latin typeface="Franklin Gothic Book"/>
                <a:cs typeface="Franklin Gothic Book"/>
              </a:rPr>
              <a:t>host</a:t>
            </a:r>
            <a:r>
              <a:rPr dirty="0" sz="500" spc="20">
                <a:solidFill>
                  <a:srgbClr val="8D8E86"/>
                </a:solidFill>
                <a:latin typeface="华文楷体"/>
                <a:cs typeface="华文楷体"/>
              </a:rPr>
              <a:t>：</a:t>
            </a:r>
            <a:r>
              <a:rPr dirty="0" sz="500" spc="20">
                <a:solidFill>
                  <a:srgbClr val="8D8E86"/>
                </a:solidFill>
                <a:latin typeface="Franklin Gothic Book"/>
                <a:cs typeface="Franklin Gothic Book"/>
              </a:rPr>
              <a:t>JSON</a:t>
            </a:r>
            <a:r>
              <a:rPr dirty="0" sz="500" spc="40">
                <a:solidFill>
                  <a:srgbClr val="8D8E86"/>
                </a:solidFill>
                <a:latin typeface="华文楷体"/>
                <a:cs typeface="华文楷体"/>
              </a:rPr>
              <a:t>值检查</a:t>
            </a:r>
            <a:r>
              <a:rPr dirty="0" sz="500" spc="25">
                <a:solidFill>
                  <a:srgbClr val="8D8E86"/>
                </a:solidFill>
                <a:latin typeface="华文楷体"/>
                <a:cs typeface="华文楷体"/>
              </a:rPr>
              <a:t>（</a:t>
            </a:r>
            <a:r>
              <a:rPr dirty="0" sz="500" spc="25">
                <a:solidFill>
                  <a:srgbClr val="8D8E86"/>
                </a:solidFill>
                <a:latin typeface="Franklin Gothic Book"/>
                <a:cs typeface="Franklin Gothic Book"/>
              </a:rPr>
              <a:t>JSON</a:t>
            </a:r>
            <a:r>
              <a:rPr dirty="0" sz="500" spc="-5">
                <a:solidFill>
                  <a:srgbClr val="8D8E86"/>
                </a:solidFill>
                <a:latin typeface="Franklin Gothic Book"/>
                <a:cs typeface="Franklin Gothic Book"/>
              </a:rPr>
              <a:t> </a:t>
            </a:r>
            <a:r>
              <a:rPr dirty="0" sz="500" spc="15">
                <a:solidFill>
                  <a:srgbClr val="8D8E86"/>
                </a:solidFill>
                <a:latin typeface="Franklin Gothic Book"/>
                <a:cs typeface="Franklin Gothic Book"/>
              </a:rPr>
              <a:t>value</a:t>
            </a:r>
            <a:r>
              <a:rPr dirty="0" sz="500" spc="-5">
                <a:solidFill>
                  <a:srgbClr val="8D8E86"/>
                </a:solidFill>
                <a:latin typeface="Franklin Gothic Book"/>
                <a:cs typeface="Franklin Gothic Book"/>
              </a:rPr>
              <a:t> </a:t>
            </a:r>
            <a:r>
              <a:rPr dirty="0" sz="500" spc="20">
                <a:solidFill>
                  <a:srgbClr val="8D8E86"/>
                </a:solidFill>
                <a:latin typeface="Franklin Gothic Book"/>
                <a:cs typeface="Franklin Gothic Book"/>
              </a:rPr>
              <a:t>check</a:t>
            </a:r>
            <a:r>
              <a:rPr dirty="0" sz="500" spc="20">
                <a:solidFill>
                  <a:srgbClr val="8D8E86"/>
                </a:solidFill>
                <a:latin typeface="华文楷体"/>
                <a:cs typeface="华文楷体"/>
              </a:rPr>
              <a:t>），</a:t>
            </a:r>
            <a:r>
              <a:rPr dirty="0" sz="500" spc="40">
                <a:solidFill>
                  <a:srgbClr val="8D8E86"/>
                </a:solidFill>
                <a:latin typeface="华文楷体"/>
                <a:cs typeface="华文楷体"/>
              </a:rPr>
              <a:t>解析响应 </a:t>
            </a:r>
            <a:r>
              <a:rPr dirty="0" sz="500" spc="10">
                <a:solidFill>
                  <a:srgbClr val="8D8E86"/>
                </a:solidFill>
                <a:latin typeface="华文楷体"/>
                <a:cs typeface="华文楷体"/>
              </a:rPr>
              <a:t> </a:t>
            </a:r>
            <a:r>
              <a:rPr dirty="0" sz="500" spc="10">
                <a:solidFill>
                  <a:srgbClr val="8D8E86"/>
                </a:solidFill>
                <a:latin typeface="Franklin Gothic Book"/>
                <a:cs typeface="Franklin Gothic Book"/>
              </a:rPr>
              <a:t>J</a:t>
            </a:r>
            <a:r>
              <a:rPr dirty="0" sz="500" spc="15">
                <a:solidFill>
                  <a:srgbClr val="8D8E86"/>
                </a:solidFill>
                <a:latin typeface="Franklin Gothic Book"/>
                <a:cs typeface="Franklin Gothic Book"/>
              </a:rPr>
              <a:t>S</a:t>
            </a:r>
            <a:r>
              <a:rPr dirty="0" sz="500" spc="25">
                <a:solidFill>
                  <a:srgbClr val="8D8E86"/>
                </a:solidFill>
                <a:latin typeface="Franklin Gothic Book"/>
                <a:cs typeface="Franklin Gothic Book"/>
              </a:rPr>
              <a:t>O</a:t>
            </a:r>
            <a:r>
              <a:rPr dirty="0" sz="500" spc="20">
                <a:solidFill>
                  <a:srgbClr val="8D8E86"/>
                </a:solidFill>
                <a:latin typeface="Franklin Gothic Book"/>
                <a:cs typeface="Franklin Gothic Book"/>
              </a:rPr>
              <a:t>N</a:t>
            </a:r>
            <a:r>
              <a:rPr dirty="0" sz="500" spc="40">
                <a:solidFill>
                  <a:srgbClr val="8D8E86"/>
                </a:solidFill>
                <a:latin typeface="华文楷体"/>
                <a:cs typeface="华文楷体"/>
              </a:rPr>
              <a:t>数据，判断</a:t>
            </a:r>
            <a:r>
              <a:rPr dirty="0" sz="500" spc="15">
                <a:solidFill>
                  <a:srgbClr val="8D8E86"/>
                </a:solidFill>
                <a:latin typeface="Franklin Gothic Book"/>
                <a:cs typeface="Franklin Gothic Book"/>
              </a:rPr>
              <a:t>host</a:t>
            </a:r>
            <a:r>
              <a:rPr dirty="0" sz="500" spc="40">
                <a:solidFill>
                  <a:srgbClr val="8D8E86"/>
                </a:solidFill>
                <a:latin typeface="华文楷体"/>
                <a:cs typeface="华文楷体"/>
              </a:rPr>
              <a:t>的值是否与</a:t>
            </a:r>
            <a:r>
              <a:rPr dirty="0" sz="500" spc="20">
                <a:solidFill>
                  <a:srgbClr val="8D8E86"/>
                </a:solidFill>
                <a:latin typeface="Franklin Gothic Book"/>
                <a:cs typeface="Franklin Gothic Book"/>
              </a:rPr>
              <a:t>postman-ech</a:t>
            </a:r>
            <a:r>
              <a:rPr dirty="0" sz="500" spc="15">
                <a:solidFill>
                  <a:srgbClr val="8D8E86"/>
                </a:solidFill>
                <a:latin typeface="Franklin Gothic Book"/>
                <a:cs typeface="Franklin Gothic Book"/>
              </a:rPr>
              <a:t>o</a:t>
            </a:r>
            <a:r>
              <a:rPr dirty="0" sz="500" spc="10">
                <a:solidFill>
                  <a:srgbClr val="8D8E86"/>
                </a:solidFill>
                <a:latin typeface="Franklin Gothic Book"/>
                <a:cs typeface="Franklin Gothic Book"/>
              </a:rPr>
              <a:t>.c</a:t>
            </a:r>
            <a:r>
              <a:rPr dirty="0" sz="500" spc="20">
                <a:solidFill>
                  <a:srgbClr val="8D8E86"/>
                </a:solidFill>
                <a:latin typeface="Franklin Gothic Book"/>
                <a:cs typeface="Franklin Gothic Book"/>
              </a:rPr>
              <a:t>om</a:t>
            </a:r>
            <a:r>
              <a:rPr dirty="0" sz="500" spc="40">
                <a:solidFill>
                  <a:srgbClr val="8D8E86"/>
                </a:solidFill>
                <a:latin typeface="华文楷体"/>
                <a:cs typeface="华文楷体"/>
              </a:rPr>
              <a:t>匹配。本例中</a:t>
            </a:r>
            <a:endParaRPr sz="500">
              <a:latin typeface="华文楷体"/>
              <a:cs typeface="华文楷体"/>
            </a:endParaRPr>
          </a:p>
          <a:p>
            <a:pPr marL="1884045">
              <a:lnSpc>
                <a:spcPct val="100000"/>
              </a:lnSpc>
              <a:spcBef>
                <a:spcPts val="45"/>
              </a:spcBef>
            </a:pPr>
            <a:r>
              <a:rPr dirty="0" sz="500" spc="40">
                <a:solidFill>
                  <a:srgbClr val="8D8E86"/>
                </a:solidFill>
                <a:latin typeface="华文楷体"/>
                <a:cs typeface="华文楷体"/>
              </a:rPr>
              <a:t>第三条断言代码的作用是对</a:t>
            </a:r>
            <a:r>
              <a:rPr dirty="0" sz="500" spc="10">
                <a:solidFill>
                  <a:srgbClr val="8D8E86"/>
                </a:solidFill>
                <a:latin typeface="Franklin Gothic Book"/>
                <a:cs typeface="Franklin Gothic Book"/>
              </a:rPr>
              <a:t>J</a:t>
            </a:r>
            <a:r>
              <a:rPr dirty="0" sz="500" spc="15">
                <a:solidFill>
                  <a:srgbClr val="8D8E86"/>
                </a:solidFill>
                <a:latin typeface="Franklin Gothic Book"/>
                <a:cs typeface="Franklin Gothic Book"/>
              </a:rPr>
              <a:t>S</a:t>
            </a:r>
            <a:r>
              <a:rPr dirty="0" sz="500" spc="25">
                <a:solidFill>
                  <a:srgbClr val="8D8E86"/>
                </a:solidFill>
                <a:latin typeface="Franklin Gothic Book"/>
                <a:cs typeface="Franklin Gothic Book"/>
              </a:rPr>
              <a:t>O</a:t>
            </a:r>
            <a:r>
              <a:rPr dirty="0" sz="500" spc="20">
                <a:solidFill>
                  <a:srgbClr val="8D8E86"/>
                </a:solidFill>
                <a:latin typeface="Franklin Gothic Book"/>
                <a:cs typeface="Franklin Gothic Book"/>
              </a:rPr>
              <a:t>N</a:t>
            </a:r>
            <a:r>
              <a:rPr dirty="0" sz="500" spc="40">
                <a:solidFill>
                  <a:srgbClr val="8D8E86"/>
                </a:solidFill>
                <a:latin typeface="华文楷体"/>
                <a:cs typeface="华文楷体"/>
              </a:rPr>
              <a:t>字符串进行解析。原始代码如下：</a:t>
            </a:r>
            <a:endParaRPr sz="500">
              <a:latin typeface="华文楷体"/>
              <a:cs typeface="华文楷体"/>
            </a:endParaRPr>
          </a:p>
        </p:txBody>
      </p:sp>
      <p:sp>
        <p:nvSpPr>
          <p:cNvPr id="11" name="object 11"/>
          <p:cNvSpPr txBox="1"/>
          <p:nvPr/>
        </p:nvSpPr>
        <p:spPr>
          <a:xfrm>
            <a:off x="2586875" y="2089561"/>
            <a:ext cx="1966595" cy="271780"/>
          </a:xfrm>
          <a:prstGeom prst="rect">
            <a:avLst/>
          </a:prstGeom>
        </p:spPr>
        <p:txBody>
          <a:bodyPr wrap="square" lIns="0" tIns="12065" rIns="0" bIns="0" rtlCol="0" vert="horz">
            <a:spAutoFit/>
          </a:bodyPr>
          <a:lstStyle/>
          <a:p>
            <a:pPr marL="12700" marR="5080">
              <a:lnSpc>
                <a:spcPct val="107500"/>
              </a:lnSpc>
              <a:spcBef>
                <a:spcPts val="95"/>
              </a:spcBef>
            </a:pPr>
            <a:r>
              <a:rPr dirty="0" sz="500" spc="40">
                <a:solidFill>
                  <a:srgbClr val="8D8E86"/>
                </a:solidFill>
                <a:latin typeface="华文楷体"/>
                <a:cs typeface="华文楷体"/>
              </a:rPr>
              <a:t>其中</a:t>
            </a:r>
            <a:r>
              <a:rPr dirty="0" sz="500" spc="15">
                <a:solidFill>
                  <a:srgbClr val="8D8E86"/>
                </a:solidFill>
                <a:latin typeface="Franklin Gothic Book"/>
                <a:cs typeface="Franklin Gothic Book"/>
              </a:rPr>
              <a:t>jsonData</a:t>
            </a:r>
            <a:r>
              <a:rPr dirty="0" sz="500" spc="40">
                <a:solidFill>
                  <a:srgbClr val="8D8E86"/>
                </a:solidFill>
                <a:latin typeface="华文楷体"/>
                <a:cs typeface="华文楷体"/>
              </a:rPr>
              <a:t>变量是解析后的</a:t>
            </a:r>
            <a:r>
              <a:rPr dirty="0" sz="500" spc="15">
                <a:solidFill>
                  <a:srgbClr val="8D8E86"/>
                </a:solidFill>
                <a:latin typeface="Franklin Gothic Book"/>
                <a:cs typeface="Franklin Gothic Book"/>
              </a:rPr>
              <a:t>json</a:t>
            </a:r>
            <a:r>
              <a:rPr dirty="0" sz="500" spc="40">
                <a:solidFill>
                  <a:srgbClr val="8D8E86"/>
                </a:solidFill>
                <a:latin typeface="华文楷体"/>
                <a:cs typeface="华文楷体"/>
              </a:rPr>
              <a:t>对象，在</a:t>
            </a:r>
            <a:r>
              <a:rPr dirty="0" sz="500" spc="15">
                <a:solidFill>
                  <a:srgbClr val="8D8E86"/>
                </a:solidFill>
                <a:latin typeface="Franklin Gothic Book"/>
                <a:cs typeface="Franklin Gothic Book"/>
              </a:rPr>
              <a:t>JS</a:t>
            </a:r>
            <a:r>
              <a:rPr dirty="0" sz="500" spc="40">
                <a:solidFill>
                  <a:srgbClr val="8D8E86"/>
                </a:solidFill>
                <a:latin typeface="华文楷体"/>
                <a:cs typeface="华文楷体"/>
              </a:rPr>
              <a:t>中，一个</a:t>
            </a:r>
            <a:r>
              <a:rPr dirty="0" sz="500" spc="15">
                <a:solidFill>
                  <a:srgbClr val="8D8E86"/>
                </a:solidFill>
                <a:latin typeface="Franklin Gothic Book"/>
                <a:cs typeface="Franklin Gothic Book"/>
              </a:rPr>
              <a:t>JSON</a:t>
            </a:r>
            <a:r>
              <a:rPr dirty="0" sz="500" spc="40">
                <a:solidFill>
                  <a:srgbClr val="8D8E86"/>
                </a:solidFill>
                <a:latin typeface="华文楷体"/>
                <a:cs typeface="华文楷体"/>
              </a:rPr>
              <a:t>对象 </a:t>
            </a:r>
            <a:r>
              <a:rPr dirty="0" sz="500" spc="40">
                <a:solidFill>
                  <a:srgbClr val="8D8E86"/>
                </a:solidFill>
                <a:latin typeface="华文楷体"/>
                <a:cs typeface="华文楷体"/>
              </a:rPr>
              <a:t>获取其属性的值可以直接使用</a:t>
            </a:r>
            <a:r>
              <a:rPr dirty="0" sz="500" spc="15">
                <a:solidFill>
                  <a:srgbClr val="8D8E86"/>
                </a:solidFill>
                <a:latin typeface="Franklin Gothic Book"/>
                <a:cs typeface="Franklin Gothic Book"/>
              </a:rPr>
              <a:t>json</a:t>
            </a:r>
            <a:r>
              <a:rPr dirty="0" sz="500" spc="20">
                <a:solidFill>
                  <a:srgbClr val="8D8E86"/>
                </a:solidFill>
                <a:latin typeface="Franklin Gothic Book"/>
                <a:cs typeface="Franklin Gothic Book"/>
              </a:rPr>
              <a:t>D</a:t>
            </a:r>
            <a:r>
              <a:rPr dirty="0" sz="500" spc="15">
                <a:solidFill>
                  <a:srgbClr val="8D8E86"/>
                </a:solidFill>
                <a:latin typeface="Franklin Gothic Book"/>
                <a:cs typeface="Franklin Gothic Book"/>
              </a:rPr>
              <a:t>ata.</a:t>
            </a:r>
            <a:r>
              <a:rPr dirty="0" sz="500" spc="5">
                <a:solidFill>
                  <a:srgbClr val="8D8E86"/>
                </a:solidFill>
                <a:latin typeface="Franklin Gothic Book"/>
                <a:cs typeface="Franklin Gothic Book"/>
              </a:rPr>
              <a:t>v</a:t>
            </a:r>
            <a:r>
              <a:rPr dirty="0" sz="500" spc="15">
                <a:solidFill>
                  <a:srgbClr val="8D8E86"/>
                </a:solidFill>
                <a:latin typeface="Franklin Gothic Book"/>
                <a:cs typeface="Franklin Gothic Book"/>
              </a:rPr>
              <a:t>al</a:t>
            </a:r>
            <a:r>
              <a:rPr dirty="0" sz="500" spc="15">
                <a:solidFill>
                  <a:srgbClr val="8D8E86"/>
                </a:solidFill>
                <a:latin typeface="Franklin Gothic Book"/>
                <a:cs typeface="Franklin Gothic Book"/>
              </a:rPr>
              <a:t>ue</a:t>
            </a:r>
            <a:r>
              <a:rPr dirty="0" sz="500" spc="35">
                <a:solidFill>
                  <a:srgbClr val="8D8E86"/>
                </a:solidFill>
                <a:latin typeface="华文楷体"/>
                <a:cs typeface="华文楷体"/>
              </a:rPr>
              <a:t>。这里把代码修改为 </a:t>
            </a:r>
            <a:r>
              <a:rPr dirty="0" sz="500" spc="40">
                <a:solidFill>
                  <a:srgbClr val="8D8E86"/>
                </a:solidFill>
                <a:latin typeface="华文楷体"/>
                <a:cs typeface="华文楷体"/>
              </a:rPr>
              <a:t>如下形式来判断第</a:t>
            </a:r>
            <a:r>
              <a:rPr dirty="0" sz="500" spc="20">
                <a:solidFill>
                  <a:srgbClr val="8D8E86"/>
                </a:solidFill>
                <a:latin typeface="Franklin Gothic Book"/>
                <a:cs typeface="Franklin Gothic Book"/>
              </a:rPr>
              <a:t>3</a:t>
            </a:r>
            <a:r>
              <a:rPr dirty="0" sz="500" spc="40">
                <a:solidFill>
                  <a:srgbClr val="8D8E86"/>
                </a:solidFill>
                <a:latin typeface="华文楷体"/>
                <a:cs typeface="华文楷体"/>
              </a:rPr>
              <a:t>个场景：</a:t>
            </a:r>
            <a:endParaRPr sz="500">
              <a:latin typeface="华文楷体"/>
              <a:cs typeface="华文楷体"/>
            </a:endParaRPr>
          </a:p>
        </p:txBody>
      </p:sp>
      <p:sp>
        <p:nvSpPr>
          <p:cNvPr id="12" name="object 12"/>
          <p:cNvSpPr txBox="1"/>
          <p:nvPr/>
        </p:nvSpPr>
        <p:spPr>
          <a:xfrm>
            <a:off x="2637663" y="2511425"/>
            <a:ext cx="1950085" cy="292735"/>
          </a:xfrm>
          <a:prstGeom prst="rect">
            <a:avLst/>
          </a:prstGeom>
          <a:solidFill>
            <a:srgbClr val="F1F1F1"/>
          </a:solidFill>
        </p:spPr>
        <p:txBody>
          <a:bodyPr wrap="square" lIns="0" tIns="6985" rIns="0" bIns="0" rtlCol="0" vert="horz">
            <a:spAutoFit/>
          </a:bodyPr>
          <a:lstStyle/>
          <a:p>
            <a:pPr marL="24130">
              <a:lnSpc>
                <a:spcPct val="100000"/>
              </a:lnSpc>
              <a:spcBef>
                <a:spcPts val="55"/>
              </a:spcBef>
            </a:pPr>
            <a:r>
              <a:rPr dirty="0" sz="350" spc="5">
                <a:latin typeface="Times New Roman"/>
                <a:cs typeface="Times New Roman"/>
              </a:rPr>
              <a:t>pm</a:t>
            </a:r>
            <a:r>
              <a:rPr dirty="0" sz="350" spc="5">
                <a:latin typeface="等线"/>
                <a:cs typeface="等线"/>
              </a:rPr>
              <a:t>.</a:t>
            </a:r>
            <a:r>
              <a:rPr dirty="0" sz="350" spc="5">
                <a:latin typeface="Times New Roman"/>
                <a:cs typeface="Times New Roman"/>
              </a:rPr>
              <a:t>test</a:t>
            </a:r>
            <a:r>
              <a:rPr dirty="0" sz="350" spc="5">
                <a:latin typeface="等线"/>
                <a:cs typeface="等线"/>
              </a:rPr>
              <a:t>("</a:t>
            </a:r>
            <a:r>
              <a:rPr dirty="0" sz="350" spc="5">
                <a:latin typeface="Times New Roman"/>
                <a:cs typeface="Times New Roman"/>
              </a:rPr>
              <a:t>response host</a:t>
            </a:r>
            <a:r>
              <a:rPr dirty="0" sz="350" spc="5">
                <a:latin typeface="等线"/>
                <a:cs typeface="等线"/>
              </a:rPr>
              <a:t>", </a:t>
            </a:r>
            <a:r>
              <a:rPr dirty="0" sz="350" spc="10">
                <a:latin typeface="Times New Roman"/>
                <a:cs typeface="Times New Roman"/>
              </a:rPr>
              <a:t>function </a:t>
            </a:r>
            <a:r>
              <a:rPr dirty="0" sz="350" spc="5">
                <a:latin typeface="等线"/>
                <a:cs typeface="等线"/>
              </a:rPr>
              <a:t>()</a:t>
            </a:r>
            <a:r>
              <a:rPr dirty="0" sz="350" spc="10">
                <a:latin typeface="等线"/>
                <a:cs typeface="等线"/>
              </a:rPr>
              <a:t> </a:t>
            </a:r>
            <a:r>
              <a:rPr dirty="0" sz="350" spc="5">
                <a:latin typeface="等线"/>
                <a:cs typeface="等线"/>
              </a:rPr>
              <a:t>{</a:t>
            </a:r>
            <a:endParaRPr sz="350">
              <a:latin typeface="等线"/>
              <a:cs typeface="等线"/>
            </a:endParaRPr>
          </a:p>
          <a:p>
            <a:pPr marL="24130">
              <a:lnSpc>
                <a:spcPct val="100000"/>
              </a:lnSpc>
              <a:spcBef>
                <a:spcPts val="150"/>
              </a:spcBef>
            </a:pPr>
            <a:r>
              <a:rPr dirty="0" sz="350" spc="5">
                <a:latin typeface="Times New Roman"/>
                <a:cs typeface="Times New Roman"/>
              </a:rPr>
              <a:t>var jsonData </a:t>
            </a:r>
            <a:r>
              <a:rPr dirty="0" sz="350" spc="15">
                <a:latin typeface="等线"/>
                <a:cs typeface="等线"/>
              </a:rPr>
              <a:t>=</a:t>
            </a:r>
            <a:r>
              <a:rPr dirty="0" sz="350" spc="60">
                <a:latin typeface="等线"/>
                <a:cs typeface="等线"/>
              </a:rPr>
              <a:t> </a:t>
            </a:r>
            <a:r>
              <a:rPr dirty="0" sz="350" spc="5">
                <a:latin typeface="Times New Roman"/>
                <a:cs typeface="Times New Roman"/>
              </a:rPr>
              <a:t>pm</a:t>
            </a:r>
            <a:r>
              <a:rPr dirty="0" sz="350" spc="5">
                <a:latin typeface="等线"/>
                <a:cs typeface="等线"/>
              </a:rPr>
              <a:t>.</a:t>
            </a:r>
            <a:r>
              <a:rPr dirty="0" sz="350" spc="5">
                <a:latin typeface="Times New Roman"/>
                <a:cs typeface="Times New Roman"/>
              </a:rPr>
              <a:t>response</a:t>
            </a:r>
            <a:r>
              <a:rPr dirty="0" sz="350" spc="5">
                <a:latin typeface="等线"/>
                <a:cs typeface="等线"/>
              </a:rPr>
              <a:t>.</a:t>
            </a:r>
            <a:r>
              <a:rPr dirty="0" sz="350" spc="5">
                <a:latin typeface="Times New Roman"/>
                <a:cs typeface="Times New Roman"/>
              </a:rPr>
              <a:t>json</a:t>
            </a:r>
            <a:r>
              <a:rPr dirty="0" sz="350" spc="5">
                <a:latin typeface="等线"/>
                <a:cs typeface="等线"/>
              </a:rPr>
              <a:t>();</a:t>
            </a:r>
            <a:endParaRPr sz="350">
              <a:latin typeface="等线"/>
              <a:cs typeface="等线"/>
            </a:endParaRPr>
          </a:p>
          <a:p>
            <a:pPr marL="24130">
              <a:lnSpc>
                <a:spcPct val="100000"/>
              </a:lnSpc>
              <a:spcBef>
                <a:spcPts val="150"/>
              </a:spcBef>
            </a:pPr>
            <a:r>
              <a:rPr dirty="0" sz="350" spc="10">
                <a:latin typeface="Times New Roman"/>
                <a:cs typeface="Times New Roman"/>
              </a:rPr>
              <a:t>pm</a:t>
            </a:r>
            <a:r>
              <a:rPr dirty="0" sz="350" spc="10">
                <a:latin typeface="等线"/>
                <a:cs typeface="等线"/>
              </a:rPr>
              <a:t>.</a:t>
            </a:r>
            <a:r>
              <a:rPr dirty="0" sz="350" spc="10">
                <a:latin typeface="Times New Roman"/>
                <a:cs typeface="Times New Roman"/>
              </a:rPr>
              <a:t>expect</a:t>
            </a:r>
            <a:r>
              <a:rPr dirty="0" sz="350" spc="10">
                <a:latin typeface="等线"/>
                <a:cs typeface="等线"/>
              </a:rPr>
              <a:t>(</a:t>
            </a:r>
            <a:r>
              <a:rPr dirty="0" sz="350" spc="10">
                <a:latin typeface="Times New Roman"/>
                <a:cs typeface="Times New Roman"/>
              </a:rPr>
              <a:t>jsonData</a:t>
            </a:r>
            <a:r>
              <a:rPr dirty="0" sz="350" spc="10">
                <a:latin typeface="等线"/>
                <a:cs typeface="等线"/>
              </a:rPr>
              <a:t>.</a:t>
            </a:r>
            <a:r>
              <a:rPr dirty="0" sz="350" spc="-20">
                <a:latin typeface="等线"/>
                <a:cs typeface="等线"/>
              </a:rPr>
              <a:t> </a:t>
            </a:r>
            <a:r>
              <a:rPr dirty="0" sz="350" spc="5">
                <a:latin typeface="Times New Roman"/>
                <a:cs typeface="Times New Roman"/>
              </a:rPr>
              <a:t>headers</a:t>
            </a:r>
            <a:r>
              <a:rPr dirty="0" sz="350" spc="5">
                <a:latin typeface="等线"/>
                <a:cs typeface="等线"/>
              </a:rPr>
              <a:t>.</a:t>
            </a:r>
            <a:r>
              <a:rPr dirty="0" sz="350" spc="5">
                <a:latin typeface="Times New Roman"/>
                <a:cs typeface="Times New Roman"/>
              </a:rPr>
              <a:t>host</a:t>
            </a:r>
            <a:r>
              <a:rPr dirty="0" sz="350" spc="5">
                <a:latin typeface="等线"/>
                <a:cs typeface="等线"/>
              </a:rPr>
              <a:t>).</a:t>
            </a:r>
            <a:r>
              <a:rPr dirty="0" sz="350" spc="5">
                <a:latin typeface="Times New Roman"/>
                <a:cs typeface="Times New Roman"/>
              </a:rPr>
              <a:t>to</a:t>
            </a:r>
            <a:r>
              <a:rPr dirty="0" sz="350" spc="5">
                <a:latin typeface="等线"/>
                <a:cs typeface="等线"/>
              </a:rPr>
              <a:t>.</a:t>
            </a:r>
            <a:r>
              <a:rPr dirty="0" sz="350" spc="5">
                <a:latin typeface="Times New Roman"/>
                <a:cs typeface="Times New Roman"/>
              </a:rPr>
              <a:t>eql</a:t>
            </a:r>
            <a:r>
              <a:rPr dirty="0" sz="350" spc="5">
                <a:latin typeface="等线"/>
                <a:cs typeface="等线"/>
              </a:rPr>
              <a:t>("</a:t>
            </a:r>
            <a:r>
              <a:rPr dirty="0" sz="350" spc="5">
                <a:latin typeface="Times New Roman"/>
                <a:cs typeface="Times New Roman"/>
              </a:rPr>
              <a:t>postman</a:t>
            </a:r>
            <a:r>
              <a:rPr dirty="0" sz="350" spc="5">
                <a:latin typeface="等线"/>
                <a:cs typeface="等线"/>
              </a:rPr>
              <a:t>-</a:t>
            </a:r>
            <a:r>
              <a:rPr dirty="0" sz="350" spc="5">
                <a:latin typeface="Times New Roman"/>
                <a:cs typeface="Times New Roman"/>
              </a:rPr>
              <a:t>echo</a:t>
            </a:r>
            <a:r>
              <a:rPr dirty="0" sz="350" spc="5">
                <a:latin typeface="等线"/>
                <a:cs typeface="等线"/>
              </a:rPr>
              <a:t>.</a:t>
            </a:r>
            <a:r>
              <a:rPr dirty="0" sz="350" spc="5">
                <a:latin typeface="Times New Roman"/>
                <a:cs typeface="Times New Roman"/>
              </a:rPr>
              <a:t>com</a:t>
            </a:r>
            <a:r>
              <a:rPr dirty="0" sz="350" spc="5">
                <a:latin typeface="等线"/>
                <a:cs typeface="等线"/>
              </a:rPr>
              <a:t>");</a:t>
            </a:r>
            <a:endParaRPr sz="350">
              <a:latin typeface="等线"/>
              <a:cs typeface="等线"/>
            </a:endParaRPr>
          </a:p>
          <a:p>
            <a:pPr marL="24130">
              <a:lnSpc>
                <a:spcPct val="100000"/>
              </a:lnSpc>
              <a:spcBef>
                <a:spcPts val="125"/>
              </a:spcBef>
            </a:pPr>
            <a:r>
              <a:rPr dirty="0" sz="350">
                <a:latin typeface="等线"/>
                <a:cs typeface="等线"/>
              </a:rPr>
              <a:t>});</a:t>
            </a:r>
            <a:endParaRPr sz="350">
              <a:latin typeface="等线"/>
              <a:cs typeface="等线"/>
            </a:endParaRPr>
          </a:p>
        </p:txBody>
      </p:sp>
      <p:sp>
        <p:nvSpPr>
          <p:cNvPr id="13" name="object 13"/>
          <p:cNvSpPr/>
          <p:nvPr/>
        </p:nvSpPr>
        <p:spPr>
          <a:xfrm>
            <a:off x="2636139" y="2512948"/>
            <a:ext cx="1951989" cy="0"/>
          </a:xfrm>
          <a:custGeom>
            <a:avLst/>
            <a:gdLst/>
            <a:ahLst/>
            <a:cxnLst/>
            <a:rect l="l" t="t" r="r" b="b"/>
            <a:pathLst>
              <a:path w="1951989" h="0">
                <a:moveTo>
                  <a:pt x="0" y="0"/>
                </a:moveTo>
                <a:lnTo>
                  <a:pt x="1951482" y="0"/>
                </a:lnTo>
              </a:path>
            </a:pathLst>
          </a:custGeom>
          <a:ln w="3429">
            <a:solidFill>
              <a:srgbClr val="000000"/>
            </a:solidFill>
          </a:ln>
        </p:spPr>
        <p:txBody>
          <a:bodyPr wrap="square" lIns="0" tIns="0" rIns="0" bIns="0" rtlCol="0"/>
          <a:lstStyle/>
          <a:p/>
        </p:txBody>
      </p:sp>
      <p:sp>
        <p:nvSpPr>
          <p:cNvPr id="14" name="object 14"/>
          <p:cNvSpPr/>
          <p:nvPr/>
        </p:nvSpPr>
        <p:spPr>
          <a:xfrm>
            <a:off x="2636139" y="2802508"/>
            <a:ext cx="1951989" cy="0"/>
          </a:xfrm>
          <a:custGeom>
            <a:avLst/>
            <a:gdLst/>
            <a:ahLst/>
            <a:cxnLst/>
            <a:rect l="l" t="t" r="r" b="b"/>
            <a:pathLst>
              <a:path w="1951989" h="0">
                <a:moveTo>
                  <a:pt x="0" y="0"/>
                </a:moveTo>
                <a:lnTo>
                  <a:pt x="1951482" y="0"/>
                </a:lnTo>
              </a:path>
            </a:pathLst>
          </a:custGeom>
          <a:ln w="3429">
            <a:solidFill>
              <a:srgbClr val="000000"/>
            </a:solidFill>
          </a:ln>
        </p:spPr>
        <p:txBody>
          <a:bodyPr wrap="square" lIns="0" tIns="0" rIns="0" bIns="0" rtlCol="0"/>
          <a:lstStyle/>
          <a:p/>
        </p:txBody>
      </p:sp>
      <p:sp>
        <p:nvSpPr>
          <p:cNvPr id="15" name="object 15"/>
          <p:cNvSpPr/>
          <p:nvPr/>
        </p:nvSpPr>
        <p:spPr>
          <a:xfrm>
            <a:off x="2637663" y="2511424"/>
            <a:ext cx="0" cy="289560"/>
          </a:xfrm>
          <a:custGeom>
            <a:avLst/>
            <a:gdLst/>
            <a:ahLst/>
            <a:cxnLst/>
            <a:rect l="l" t="t" r="r" b="b"/>
            <a:pathLst>
              <a:path w="0" h="289560">
                <a:moveTo>
                  <a:pt x="0" y="0"/>
                </a:moveTo>
                <a:lnTo>
                  <a:pt x="0" y="289560"/>
                </a:lnTo>
              </a:path>
            </a:pathLst>
          </a:custGeom>
          <a:ln w="3429">
            <a:solidFill>
              <a:srgbClr val="000000"/>
            </a:solidFill>
          </a:ln>
        </p:spPr>
        <p:txBody>
          <a:bodyPr wrap="square" lIns="0" tIns="0" rIns="0" bIns="0" rtlCol="0"/>
          <a:lstStyle/>
          <a:p/>
        </p:txBody>
      </p:sp>
      <p:sp>
        <p:nvSpPr>
          <p:cNvPr id="16" name="object 16"/>
          <p:cNvSpPr/>
          <p:nvPr/>
        </p:nvSpPr>
        <p:spPr>
          <a:xfrm>
            <a:off x="4585334" y="2511424"/>
            <a:ext cx="0" cy="289560"/>
          </a:xfrm>
          <a:custGeom>
            <a:avLst/>
            <a:gdLst/>
            <a:ahLst/>
            <a:cxnLst/>
            <a:rect l="l" t="t" r="r" b="b"/>
            <a:pathLst>
              <a:path w="0" h="289560">
                <a:moveTo>
                  <a:pt x="0" y="0"/>
                </a:moveTo>
                <a:lnTo>
                  <a:pt x="0" y="289560"/>
                </a:lnTo>
              </a:path>
            </a:pathLst>
          </a:custGeom>
          <a:ln w="3429">
            <a:solidFill>
              <a:srgbClr val="000000"/>
            </a:solidFill>
          </a:ln>
        </p:spPr>
        <p:txBody>
          <a:bodyPr wrap="square" lIns="0" tIns="0" rIns="0" bIns="0" rtlCol="0"/>
          <a:lstStyle/>
          <a:p/>
        </p:txBody>
      </p:sp>
      <p:sp>
        <p:nvSpPr>
          <p:cNvPr id="17" name="object 17"/>
          <p:cNvSpPr txBox="1"/>
          <p:nvPr/>
        </p:nvSpPr>
        <p:spPr>
          <a:xfrm>
            <a:off x="2589657" y="1791335"/>
            <a:ext cx="1946910" cy="288925"/>
          </a:xfrm>
          <a:prstGeom prst="rect">
            <a:avLst/>
          </a:prstGeom>
          <a:solidFill>
            <a:srgbClr val="F1F1F1"/>
          </a:solidFill>
          <a:ln w="3428">
            <a:solidFill>
              <a:srgbClr val="000000"/>
            </a:solidFill>
          </a:ln>
        </p:spPr>
        <p:txBody>
          <a:bodyPr wrap="square" lIns="0" tIns="5080" rIns="0" bIns="0" rtlCol="0" vert="horz">
            <a:spAutoFit/>
          </a:bodyPr>
          <a:lstStyle/>
          <a:p>
            <a:pPr marL="24130">
              <a:lnSpc>
                <a:spcPct val="100000"/>
              </a:lnSpc>
              <a:spcBef>
                <a:spcPts val="40"/>
              </a:spcBef>
            </a:pPr>
            <a:r>
              <a:rPr dirty="0" sz="350" spc="5">
                <a:latin typeface="Times New Roman"/>
                <a:cs typeface="Times New Roman"/>
              </a:rPr>
              <a:t>pm</a:t>
            </a:r>
            <a:r>
              <a:rPr dirty="0" sz="350" spc="5">
                <a:latin typeface="等线"/>
                <a:cs typeface="等线"/>
              </a:rPr>
              <a:t>.</a:t>
            </a:r>
            <a:r>
              <a:rPr dirty="0" sz="350" spc="5">
                <a:latin typeface="Times New Roman"/>
                <a:cs typeface="Times New Roman"/>
              </a:rPr>
              <a:t>test</a:t>
            </a:r>
            <a:r>
              <a:rPr dirty="0" sz="350" spc="5">
                <a:latin typeface="等线"/>
                <a:cs typeface="等线"/>
              </a:rPr>
              <a:t>("</a:t>
            </a:r>
            <a:r>
              <a:rPr dirty="0" sz="350" spc="5">
                <a:latin typeface="Times New Roman"/>
                <a:cs typeface="Times New Roman"/>
              </a:rPr>
              <a:t>Your </a:t>
            </a:r>
            <a:r>
              <a:rPr dirty="0" sz="350">
                <a:latin typeface="Times New Roman"/>
                <a:cs typeface="Times New Roman"/>
              </a:rPr>
              <a:t>test </a:t>
            </a:r>
            <a:r>
              <a:rPr dirty="0" sz="350" spc="10">
                <a:latin typeface="Times New Roman"/>
                <a:cs typeface="Times New Roman"/>
              </a:rPr>
              <a:t>name</a:t>
            </a:r>
            <a:r>
              <a:rPr dirty="0" sz="350" spc="10">
                <a:latin typeface="等线"/>
                <a:cs typeface="等线"/>
              </a:rPr>
              <a:t>", </a:t>
            </a:r>
            <a:r>
              <a:rPr dirty="0" sz="350" spc="10">
                <a:latin typeface="Times New Roman"/>
                <a:cs typeface="Times New Roman"/>
              </a:rPr>
              <a:t>function </a:t>
            </a:r>
            <a:r>
              <a:rPr dirty="0" sz="350" spc="5">
                <a:latin typeface="等线"/>
                <a:cs typeface="等线"/>
              </a:rPr>
              <a:t>()</a:t>
            </a:r>
            <a:r>
              <a:rPr dirty="0" sz="350" spc="-35">
                <a:latin typeface="等线"/>
                <a:cs typeface="等线"/>
              </a:rPr>
              <a:t> </a:t>
            </a:r>
            <a:r>
              <a:rPr dirty="0" sz="350" spc="5">
                <a:latin typeface="等线"/>
                <a:cs typeface="等线"/>
              </a:rPr>
              <a:t>{</a:t>
            </a:r>
            <a:endParaRPr sz="350">
              <a:latin typeface="等线"/>
              <a:cs typeface="等线"/>
            </a:endParaRPr>
          </a:p>
          <a:p>
            <a:pPr marL="24130" marR="1164590">
              <a:lnSpc>
                <a:spcPct val="135700"/>
              </a:lnSpc>
            </a:pPr>
            <a:r>
              <a:rPr dirty="0" sz="350" spc="5">
                <a:latin typeface="Times New Roman"/>
                <a:cs typeface="Times New Roman"/>
              </a:rPr>
              <a:t>var jsonData </a:t>
            </a:r>
            <a:r>
              <a:rPr dirty="0" sz="350" spc="15">
                <a:latin typeface="等线"/>
                <a:cs typeface="等线"/>
              </a:rPr>
              <a:t>= </a:t>
            </a:r>
            <a:r>
              <a:rPr dirty="0" sz="350" spc="5">
                <a:latin typeface="Times New Roman"/>
                <a:cs typeface="Times New Roman"/>
              </a:rPr>
              <a:t>pm</a:t>
            </a:r>
            <a:r>
              <a:rPr dirty="0" sz="350" spc="5">
                <a:latin typeface="等线"/>
                <a:cs typeface="等线"/>
              </a:rPr>
              <a:t>.</a:t>
            </a:r>
            <a:r>
              <a:rPr dirty="0" sz="350" spc="5">
                <a:latin typeface="Times New Roman"/>
                <a:cs typeface="Times New Roman"/>
              </a:rPr>
              <a:t>response</a:t>
            </a:r>
            <a:r>
              <a:rPr dirty="0" sz="350" spc="5">
                <a:latin typeface="等线"/>
                <a:cs typeface="等线"/>
              </a:rPr>
              <a:t>.</a:t>
            </a:r>
            <a:r>
              <a:rPr dirty="0" sz="350" spc="5">
                <a:latin typeface="Times New Roman"/>
                <a:cs typeface="Times New Roman"/>
              </a:rPr>
              <a:t>json</a:t>
            </a:r>
            <a:r>
              <a:rPr dirty="0" sz="350" spc="5">
                <a:latin typeface="等线"/>
                <a:cs typeface="等线"/>
              </a:rPr>
              <a:t>();  </a:t>
            </a:r>
            <a:r>
              <a:rPr dirty="0" sz="350" spc="10">
                <a:latin typeface="Times New Roman"/>
                <a:cs typeface="Times New Roman"/>
              </a:rPr>
              <a:t>pm</a:t>
            </a:r>
            <a:r>
              <a:rPr dirty="0" sz="350" spc="10">
                <a:latin typeface="等线"/>
                <a:cs typeface="等线"/>
              </a:rPr>
              <a:t>.</a:t>
            </a:r>
            <a:r>
              <a:rPr dirty="0" sz="350" spc="10">
                <a:latin typeface="Times New Roman"/>
                <a:cs typeface="Times New Roman"/>
              </a:rPr>
              <a:t>expect</a:t>
            </a:r>
            <a:r>
              <a:rPr dirty="0" sz="350" spc="10">
                <a:latin typeface="等线"/>
                <a:cs typeface="等线"/>
              </a:rPr>
              <a:t>(</a:t>
            </a:r>
            <a:r>
              <a:rPr dirty="0" sz="350" spc="10">
                <a:latin typeface="Times New Roman"/>
                <a:cs typeface="Times New Roman"/>
              </a:rPr>
              <a:t>jsonData</a:t>
            </a:r>
            <a:r>
              <a:rPr dirty="0" sz="350" spc="10">
                <a:latin typeface="等线"/>
                <a:cs typeface="等线"/>
              </a:rPr>
              <a:t>.</a:t>
            </a:r>
            <a:r>
              <a:rPr dirty="0" sz="350" spc="-60">
                <a:latin typeface="等线"/>
                <a:cs typeface="等线"/>
              </a:rPr>
              <a:t> </a:t>
            </a:r>
            <a:r>
              <a:rPr dirty="0" sz="350" spc="5">
                <a:latin typeface="Times New Roman"/>
                <a:cs typeface="Times New Roman"/>
              </a:rPr>
              <a:t>value</a:t>
            </a:r>
            <a:r>
              <a:rPr dirty="0" sz="350" spc="5">
                <a:latin typeface="等线"/>
                <a:cs typeface="等线"/>
              </a:rPr>
              <a:t>).</a:t>
            </a:r>
            <a:r>
              <a:rPr dirty="0" sz="350" spc="5">
                <a:latin typeface="Times New Roman"/>
                <a:cs typeface="Times New Roman"/>
              </a:rPr>
              <a:t>to</a:t>
            </a:r>
            <a:r>
              <a:rPr dirty="0" sz="350" spc="5">
                <a:latin typeface="等线"/>
                <a:cs typeface="等线"/>
              </a:rPr>
              <a:t>.</a:t>
            </a:r>
            <a:r>
              <a:rPr dirty="0" sz="350" spc="5">
                <a:latin typeface="Times New Roman"/>
                <a:cs typeface="Times New Roman"/>
              </a:rPr>
              <a:t>eql</a:t>
            </a:r>
            <a:r>
              <a:rPr dirty="0" sz="350" spc="5">
                <a:latin typeface="等线"/>
                <a:cs typeface="等线"/>
              </a:rPr>
              <a:t>(</a:t>
            </a:r>
            <a:r>
              <a:rPr dirty="0" sz="350" spc="5">
                <a:latin typeface="Times New Roman"/>
                <a:cs typeface="Times New Roman"/>
              </a:rPr>
              <a:t>100</a:t>
            </a:r>
            <a:r>
              <a:rPr dirty="0" sz="350" spc="5">
                <a:latin typeface="等线"/>
                <a:cs typeface="等线"/>
              </a:rPr>
              <a:t>);</a:t>
            </a:r>
            <a:endParaRPr sz="350">
              <a:latin typeface="等线"/>
              <a:cs typeface="等线"/>
            </a:endParaRPr>
          </a:p>
          <a:p>
            <a:pPr marL="24130">
              <a:lnSpc>
                <a:spcPct val="100000"/>
              </a:lnSpc>
              <a:spcBef>
                <a:spcPts val="125"/>
              </a:spcBef>
            </a:pPr>
            <a:r>
              <a:rPr dirty="0" sz="350">
                <a:latin typeface="等线"/>
                <a:cs typeface="等线"/>
              </a:rPr>
              <a:t>});</a:t>
            </a:r>
            <a:endParaRPr sz="350">
              <a:latin typeface="等线"/>
              <a:cs typeface="等线"/>
            </a:endParaRPr>
          </a:p>
        </p:txBody>
      </p:sp>
      <p:sp>
        <p:nvSpPr>
          <p:cNvPr id="18" name="object 18"/>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1536065" cy="443865"/>
          </a:xfrm>
          <a:prstGeom prst="rect">
            <a:avLst/>
          </a:prstGeom>
        </p:spPr>
        <p:txBody>
          <a:bodyPr wrap="square" lIns="0" tIns="19050" rIns="0" bIns="0" rtlCol="0" vert="horz">
            <a:spAutoFit/>
          </a:bodyPr>
          <a:lstStyle/>
          <a:p>
            <a:pPr marL="151130" marR="5080" indent="-139065">
              <a:lnSpc>
                <a:spcPct val="96400"/>
              </a:lnSpc>
              <a:spcBef>
                <a:spcPts val="15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5</a:t>
            </a:r>
            <a:r>
              <a:rPr dirty="0" sz="700" spc="15">
                <a:solidFill>
                  <a:srgbClr val="191B0E"/>
                </a:solidFill>
                <a:latin typeface="华文楷体"/>
                <a:cs typeface="华文楷体"/>
              </a:rPr>
              <a:t>）</a:t>
            </a:r>
            <a:r>
              <a:rPr dirty="0" sz="700" spc="20">
                <a:solidFill>
                  <a:srgbClr val="191B0E"/>
                </a:solidFill>
                <a:latin typeface="华文楷体"/>
                <a:cs typeface="华文楷体"/>
              </a:rPr>
              <a:t>本例中共创建了</a:t>
            </a: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个</a:t>
            </a:r>
            <a:r>
              <a:rPr dirty="0" sz="700" spc="-5">
                <a:solidFill>
                  <a:srgbClr val="191B0E"/>
                </a:solidFill>
                <a:latin typeface="Franklin Gothic Book"/>
                <a:cs typeface="Franklin Gothic Book"/>
              </a:rPr>
              <a:t>Tests</a:t>
            </a:r>
            <a:r>
              <a:rPr dirty="0" sz="700" spc="20">
                <a:solidFill>
                  <a:srgbClr val="191B0E"/>
                </a:solidFill>
                <a:latin typeface="华文楷体"/>
                <a:cs typeface="华文楷体"/>
              </a:rPr>
              <a:t>断 言，创建完成后，单击</a:t>
            </a:r>
            <a:r>
              <a:rPr dirty="0" sz="700" spc="5">
                <a:solidFill>
                  <a:srgbClr val="191B0E"/>
                </a:solidFill>
                <a:latin typeface="Franklin Gothic Book"/>
                <a:cs typeface="Franklin Gothic Book"/>
              </a:rPr>
              <a:t>send</a:t>
            </a:r>
            <a:r>
              <a:rPr dirty="0" sz="700" spc="20">
                <a:solidFill>
                  <a:srgbClr val="191B0E"/>
                </a:solidFill>
                <a:latin typeface="华文楷体"/>
                <a:cs typeface="华文楷体"/>
              </a:rPr>
              <a:t>按钮 </a:t>
            </a:r>
            <a:r>
              <a:rPr dirty="0" sz="700" spc="15">
                <a:solidFill>
                  <a:srgbClr val="191B0E"/>
                </a:solidFill>
                <a:latin typeface="华文楷体"/>
                <a:cs typeface="华文楷体"/>
              </a:rPr>
              <a:t>发送请求，在响应区内可以看到断 </a:t>
            </a:r>
            <a:r>
              <a:rPr dirty="0" sz="700" spc="20">
                <a:solidFill>
                  <a:srgbClr val="191B0E"/>
                </a:solidFill>
                <a:latin typeface="华文楷体"/>
                <a:cs typeface="华文楷体"/>
              </a:rPr>
              <a:t>言全部通过</a:t>
            </a:r>
            <a:endParaRPr sz="700">
              <a:latin typeface="华文楷体"/>
              <a:cs typeface="华文楷体"/>
            </a:endParaRPr>
          </a:p>
        </p:txBody>
      </p:sp>
      <p:sp>
        <p:nvSpPr>
          <p:cNvPr id="7" name="object 7"/>
          <p:cNvSpPr txBox="1"/>
          <p:nvPr/>
        </p:nvSpPr>
        <p:spPr>
          <a:xfrm>
            <a:off x="1684153" y="3227359"/>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断言响应结果</a:t>
            </a:r>
            <a:endParaRPr sz="650">
              <a:latin typeface="黑体"/>
              <a:cs typeface="黑体"/>
            </a:endParaRPr>
          </a:p>
        </p:txBody>
      </p:sp>
      <p:sp>
        <p:nvSpPr>
          <p:cNvPr id="8" name="object 8"/>
          <p:cNvSpPr/>
          <p:nvPr/>
        </p:nvSpPr>
        <p:spPr>
          <a:xfrm>
            <a:off x="1073543" y="2385822"/>
            <a:ext cx="1908047" cy="801623"/>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078115" y="2388870"/>
            <a:ext cx="1898650" cy="794385"/>
          </a:xfrm>
          <a:custGeom>
            <a:avLst/>
            <a:gdLst/>
            <a:ahLst/>
            <a:cxnLst/>
            <a:rect l="l" t="t" r="r" b="b"/>
            <a:pathLst>
              <a:path w="1898650" h="794385">
                <a:moveTo>
                  <a:pt x="0" y="794004"/>
                </a:moveTo>
                <a:lnTo>
                  <a:pt x="0" y="0"/>
                </a:lnTo>
                <a:lnTo>
                  <a:pt x="1898141" y="0"/>
                </a:lnTo>
                <a:lnTo>
                  <a:pt x="1898142" y="794004"/>
                </a:lnTo>
                <a:lnTo>
                  <a:pt x="0" y="794004"/>
                </a:lnTo>
                <a:close/>
              </a:path>
            </a:pathLst>
          </a:custGeom>
          <a:ln w="3175">
            <a:solidFill>
              <a:srgbClr val="000000"/>
            </a:solidFill>
          </a:ln>
        </p:spPr>
        <p:txBody>
          <a:bodyPr wrap="square" lIns="0" tIns="0" rIns="0" bIns="0" rtlCol="0"/>
          <a:lstStyle/>
          <a:p/>
        </p:txBody>
      </p:sp>
      <p:sp>
        <p:nvSpPr>
          <p:cNvPr id="10" name="object 10"/>
          <p:cNvSpPr txBox="1"/>
          <p:nvPr/>
        </p:nvSpPr>
        <p:spPr>
          <a:xfrm>
            <a:off x="2860674" y="1194337"/>
            <a:ext cx="2225675" cy="927735"/>
          </a:xfrm>
          <a:prstGeom prst="rect">
            <a:avLst/>
          </a:prstGeom>
        </p:spPr>
        <p:txBody>
          <a:bodyPr wrap="square" lIns="0" tIns="12700" rIns="0" bIns="0" rtlCol="0" vert="horz">
            <a:spAutoFit/>
          </a:bodyPr>
          <a:lstStyle/>
          <a:p>
            <a:pPr marL="12700" marR="72390">
              <a:lnSpc>
                <a:spcPct val="106000"/>
              </a:lnSpc>
              <a:spcBef>
                <a:spcPts val="100"/>
              </a:spcBef>
            </a:pPr>
            <a:r>
              <a:rPr dirty="0" sz="500" spc="15">
                <a:solidFill>
                  <a:srgbClr val="8D8E86"/>
                </a:solidFill>
                <a:latin typeface="Franklin Gothic Book"/>
                <a:cs typeface="Franklin Gothic Book"/>
              </a:rPr>
              <a:t>GET</a:t>
            </a:r>
            <a:r>
              <a:rPr dirty="0" sz="500" spc="-20">
                <a:solidFill>
                  <a:srgbClr val="8D8E86"/>
                </a:solidFill>
                <a:latin typeface="Franklin Gothic Book"/>
                <a:cs typeface="Franklin Gothic Book"/>
              </a:rPr>
              <a:t> </a:t>
            </a:r>
            <a:r>
              <a:rPr dirty="0" sz="500" spc="40">
                <a:solidFill>
                  <a:srgbClr val="8D8E86"/>
                </a:solidFill>
                <a:latin typeface="华文楷体"/>
                <a:cs typeface="华文楷体"/>
              </a:rPr>
              <a:t>请求的参数随地址栏传递给服务</a:t>
            </a:r>
            <a:r>
              <a:rPr dirty="0" sz="500" spc="30">
                <a:solidFill>
                  <a:srgbClr val="8D8E86"/>
                </a:solidFill>
                <a:latin typeface="华文楷体"/>
                <a:cs typeface="华文楷体"/>
              </a:rPr>
              <a:t>器</a:t>
            </a:r>
            <a:r>
              <a:rPr dirty="0" sz="500" spc="20">
                <a:solidFill>
                  <a:srgbClr val="8D8E86"/>
                </a:solidFill>
                <a:latin typeface="华文楷体"/>
                <a:cs typeface="华文楷体"/>
              </a:rPr>
              <a:t>，</a:t>
            </a:r>
            <a:r>
              <a:rPr dirty="0" sz="500" spc="20">
                <a:solidFill>
                  <a:srgbClr val="8D8E86"/>
                </a:solidFill>
                <a:latin typeface="Franklin Gothic Book"/>
                <a:cs typeface="Franklin Gothic Book"/>
              </a:rPr>
              <a:t>POST</a:t>
            </a:r>
            <a:r>
              <a:rPr dirty="0" sz="500" spc="40">
                <a:solidFill>
                  <a:srgbClr val="8D8E86"/>
                </a:solidFill>
                <a:latin typeface="华文楷体"/>
                <a:cs typeface="华文楷体"/>
              </a:rPr>
              <a:t>请求相对于</a:t>
            </a:r>
            <a:r>
              <a:rPr dirty="0" sz="500" spc="15">
                <a:solidFill>
                  <a:srgbClr val="8D8E86"/>
                </a:solidFill>
                <a:latin typeface="Franklin Gothic Book"/>
                <a:cs typeface="Franklin Gothic Book"/>
              </a:rPr>
              <a:t>GET</a:t>
            </a:r>
            <a:r>
              <a:rPr dirty="0" sz="500" spc="-15">
                <a:solidFill>
                  <a:srgbClr val="8D8E86"/>
                </a:solidFill>
                <a:latin typeface="Franklin Gothic Book"/>
                <a:cs typeface="Franklin Gothic Book"/>
              </a:rPr>
              <a:t> </a:t>
            </a:r>
            <a:r>
              <a:rPr dirty="0" sz="500" spc="40">
                <a:solidFill>
                  <a:srgbClr val="8D8E86"/>
                </a:solidFill>
                <a:latin typeface="华文楷体"/>
                <a:cs typeface="华文楷体"/>
              </a:rPr>
              <a:t>请求多了 个</a:t>
            </a:r>
            <a:r>
              <a:rPr dirty="0" sz="500" spc="15">
                <a:solidFill>
                  <a:srgbClr val="8D8E86"/>
                </a:solidFill>
                <a:latin typeface="Franklin Gothic Book"/>
                <a:cs typeface="Franklin Gothic Book"/>
              </a:rPr>
              <a:t>Body</a:t>
            </a:r>
            <a:r>
              <a:rPr dirty="0" sz="500" spc="5">
                <a:solidFill>
                  <a:srgbClr val="8D8E86"/>
                </a:solidFill>
                <a:latin typeface="Franklin Gothic Book"/>
                <a:cs typeface="Franklin Gothic Book"/>
              </a:rPr>
              <a:t> </a:t>
            </a:r>
            <a:r>
              <a:rPr dirty="0" sz="500" spc="40">
                <a:solidFill>
                  <a:srgbClr val="8D8E86"/>
                </a:solidFill>
                <a:latin typeface="华文楷体"/>
                <a:cs typeface="华文楷体"/>
              </a:rPr>
              <a:t>部</a:t>
            </a:r>
            <a:r>
              <a:rPr dirty="0" sz="500" spc="30">
                <a:solidFill>
                  <a:srgbClr val="8D8E86"/>
                </a:solidFill>
                <a:latin typeface="华文楷体"/>
                <a:cs typeface="华文楷体"/>
              </a:rPr>
              <a:t>分</a:t>
            </a:r>
            <a:r>
              <a:rPr dirty="0" sz="500" spc="20">
                <a:solidFill>
                  <a:srgbClr val="8D8E86"/>
                </a:solidFill>
                <a:latin typeface="华文楷体"/>
                <a:cs typeface="华文楷体"/>
              </a:rPr>
              <a:t>，</a:t>
            </a:r>
            <a:r>
              <a:rPr dirty="0" sz="500" spc="20">
                <a:solidFill>
                  <a:srgbClr val="8D8E86"/>
                </a:solidFill>
                <a:latin typeface="Franklin Gothic Book"/>
                <a:cs typeface="Franklin Gothic Book"/>
              </a:rPr>
              <a:t>Body</a:t>
            </a:r>
            <a:r>
              <a:rPr dirty="0" sz="500" spc="40">
                <a:solidFill>
                  <a:srgbClr val="8D8E86"/>
                </a:solidFill>
                <a:latin typeface="华文楷体"/>
                <a:cs typeface="华文楷体"/>
              </a:rPr>
              <a:t>用来设置</a:t>
            </a:r>
            <a:r>
              <a:rPr dirty="0" sz="500" spc="15">
                <a:solidFill>
                  <a:srgbClr val="8D8E86"/>
                </a:solidFill>
                <a:latin typeface="Franklin Gothic Book"/>
                <a:cs typeface="Franklin Gothic Book"/>
              </a:rPr>
              <a:t>POST</a:t>
            </a:r>
            <a:r>
              <a:rPr dirty="0" sz="500" spc="40">
                <a:solidFill>
                  <a:srgbClr val="8D8E86"/>
                </a:solidFill>
                <a:latin typeface="华文楷体"/>
                <a:cs typeface="华文楷体"/>
              </a:rPr>
              <a:t>请求的参数</a:t>
            </a:r>
            <a:endParaRPr sz="500">
              <a:latin typeface="华文楷体"/>
              <a:cs typeface="华文楷体"/>
            </a:endParaRPr>
          </a:p>
          <a:p>
            <a:pPr marL="12700" marR="5080" indent="68580">
              <a:lnSpc>
                <a:spcPct val="107500"/>
              </a:lnSpc>
              <a:spcBef>
                <a:spcPts val="5"/>
              </a:spcBef>
            </a:pPr>
            <a:r>
              <a:rPr dirty="0" sz="500" spc="-5">
                <a:solidFill>
                  <a:srgbClr val="8D8E86"/>
                </a:solidFill>
                <a:latin typeface="Franklin Gothic Book"/>
                <a:cs typeface="Franklin Gothic Book"/>
              </a:rPr>
              <a:t>f</a:t>
            </a:r>
            <a:r>
              <a:rPr dirty="0" sz="500" spc="15">
                <a:solidFill>
                  <a:srgbClr val="8D8E86"/>
                </a:solidFill>
                <a:latin typeface="Franklin Gothic Book"/>
                <a:cs typeface="Franklin Gothic Book"/>
              </a:rPr>
              <a:t>or</a:t>
            </a:r>
            <a:r>
              <a:rPr dirty="0" sz="500" spc="25">
                <a:solidFill>
                  <a:srgbClr val="8D8E86"/>
                </a:solidFill>
                <a:latin typeface="Franklin Gothic Book"/>
                <a:cs typeface="Franklin Gothic Book"/>
              </a:rPr>
              <a:t>m</a:t>
            </a:r>
            <a:r>
              <a:rPr dirty="0" sz="500" spc="10">
                <a:solidFill>
                  <a:srgbClr val="8D8E86"/>
                </a:solidFill>
                <a:latin typeface="Franklin Gothic Book"/>
                <a:cs typeface="Franklin Gothic Book"/>
              </a:rPr>
              <a:t>-</a:t>
            </a:r>
            <a:r>
              <a:rPr dirty="0" sz="500" spc="15">
                <a:solidFill>
                  <a:srgbClr val="8D8E86"/>
                </a:solidFill>
                <a:latin typeface="Franklin Gothic Book"/>
                <a:cs typeface="Franklin Gothic Book"/>
              </a:rPr>
              <a:t>d</a:t>
            </a:r>
            <a:r>
              <a:rPr dirty="0" sz="500" spc="20">
                <a:solidFill>
                  <a:srgbClr val="8D8E86"/>
                </a:solidFill>
                <a:latin typeface="Franklin Gothic Book"/>
                <a:cs typeface="Franklin Gothic Book"/>
              </a:rPr>
              <a:t>a</a:t>
            </a:r>
            <a:r>
              <a:rPr dirty="0" sz="500" spc="5">
                <a:solidFill>
                  <a:srgbClr val="8D8E86"/>
                </a:solidFill>
                <a:latin typeface="Franklin Gothic Book"/>
                <a:cs typeface="Franklin Gothic Book"/>
              </a:rPr>
              <a:t>t</a:t>
            </a:r>
            <a:r>
              <a:rPr dirty="0" sz="500" spc="20">
                <a:solidFill>
                  <a:srgbClr val="8D8E86"/>
                </a:solidFill>
                <a:latin typeface="Franklin Gothic Book"/>
                <a:cs typeface="Franklin Gothic Book"/>
              </a:rPr>
              <a:t>a</a:t>
            </a:r>
            <a:r>
              <a:rPr dirty="0" sz="500" spc="40">
                <a:solidFill>
                  <a:srgbClr val="8D8E86"/>
                </a:solidFill>
                <a:latin typeface="华文楷体"/>
                <a:cs typeface="华文楷体"/>
              </a:rPr>
              <a:t>：是一种表</a:t>
            </a:r>
            <a:r>
              <a:rPr dirty="0" sz="500" spc="30">
                <a:solidFill>
                  <a:srgbClr val="8D8E86"/>
                </a:solidFill>
                <a:latin typeface="华文楷体"/>
                <a:cs typeface="华文楷体"/>
              </a:rPr>
              <a:t>单</a:t>
            </a:r>
            <a:r>
              <a:rPr dirty="0" sz="500" spc="40">
                <a:solidFill>
                  <a:srgbClr val="8D8E86"/>
                </a:solidFill>
                <a:latin typeface="华文楷体"/>
                <a:cs typeface="华文楷体"/>
              </a:rPr>
              <a:t>格式，它会将表单的数据处理为一条消</a:t>
            </a:r>
            <a:r>
              <a:rPr dirty="0" sz="500" spc="30">
                <a:solidFill>
                  <a:srgbClr val="8D8E86"/>
                </a:solidFill>
                <a:latin typeface="华文楷体"/>
                <a:cs typeface="华文楷体"/>
              </a:rPr>
              <a:t>息</a:t>
            </a:r>
            <a:r>
              <a:rPr dirty="0" sz="500" spc="25">
                <a:solidFill>
                  <a:srgbClr val="8D8E86"/>
                </a:solidFill>
                <a:latin typeface="华文楷体"/>
                <a:cs typeface="华文楷体"/>
              </a:rPr>
              <a:t>，如：  </a:t>
            </a:r>
            <a:r>
              <a:rPr dirty="0" sz="500" spc="15">
                <a:solidFill>
                  <a:srgbClr val="8D8E86"/>
                </a:solidFill>
                <a:latin typeface="Franklin Gothic Book"/>
                <a:cs typeface="Franklin Gothic Book"/>
              </a:rPr>
              <a:t>form-data;</a:t>
            </a:r>
            <a:r>
              <a:rPr dirty="0" sz="500" spc="-10">
                <a:solidFill>
                  <a:srgbClr val="8D8E86"/>
                </a:solidFill>
                <a:latin typeface="Franklin Gothic Book"/>
                <a:cs typeface="Franklin Gothic Book"/>
              </a:rPr>
              <a:t> </a:t>
            </a:r>
            <a:r>
              <a:rPr dirty="0" sz="500" spc="15">
                <a:solidFill>
                  <a:srgbClr val="8D8E86"/>
                </a:solidFill>
                <a:latin typeface="Franklin Gothic Book"/>
                <a:cs typeface="Franklin Gothic Book"/>
              </a:rPr>
              <a:t>name="file";</a:t>
            </a:r>
            <a:r>
              <a:rPr dirty="0" sz="500">
                <a:solidFill>
                  <a:srgbClr val="8D8E86"/>
                </a:solidFill>
                <a:latin typeface="Franklin Gothic Book"/>
                <a:cs typeface="Franklin Gothic Book"/>
              </a:rPr>
              <a:t> </a:t>
            </a:r>
            <a:r>
              <a:rPr dirty="0" sz="500" spc="15">
                <a:solidFill>
                  <a:srgbClr val="8D8E86"/>
                </a:solidFill>
                <a:latin typeface="Franklin Gothic Book"/>
                <a:cs typeface="Franklin Gothic Book"/>
              </a:rPr>
              <a:t>filename="chrome.png"</a:t>
            </a:r>
            <a:r>
              <a:rPr dirty="0" sz="500" spc="15">
                <a:solidFill>
                  <a:srgbClr val="8D8E86"/>
                </a:solidFill>
                <a:latin typeface="华文楷体"/>
                <a:cs typeface="华文楷体"/>
              </a:rPr>
              <a:t>，</a:t>
            </a:r>
            <a:r>
              <a:rPr dirty="0" sz="500" spc="40">
                <a:solidFill>
                  <a:srgbClr val="8D8E86"/>
                </a:solidFill>
                <a:latin typeface="华文楷体"/>
                <a:cs typeface="华文楷体"/>
              </a:rPr>
              <a:t>其含义是将数据传递给 服务</a:t>
            </a:r>
            <a:r>
              <a:rPr dirty="0" sz="500" spc="30">
                <a:solidFill>
                  <a:srgbClr val="8D8E86"/>
                </a:solidFill>
                <a:latin typeface="华文楷体"/>
                <a:cs typeface="华文楷体"/>
              </a:rPr>
              <a:t>器</a:t>
            </a:r>
            <a:r>
              <a:rPr dirty="0" sz="500" spc="40">
                <a:solidFill>
                  <a:srgbClr val="8D8E86"/>
                </a:solidFill>
                <a:latin typeface="华文楷体"/>
                <a:cs typeface="华文楷体"/>
              </a:rPr>
              <a:t>。</a:t>
            </a:r>
            <a:endParaRPr sz="500">
              <a:latin typeface="华文楷体"/>
              <a:cs typeface="华文楷体"/>
            </a:endParaRPr>
          </a:p>
          <a:p>
            <a:pPr marL="12700" marR="43815" indent="68580">
              <a:lnSpc>
                <a:spcPct val="108000"/>
              </a:lnSpc>
            </a:pPr>
            <a:r>
              <a:rPr dirty="0" sz="500" spc="15">
                <a:solidFill>
                  <a:srgbClr val="8D8E86"/>
                </a:solidFill>
                <a:latin typeface="Franklin Gothic Book"/>
                <a:cs typeface="Franklin Gothic Book"/>
              </a:rPr>
              <a:t>x-wwww-form-urlencoded</a:t>
            </a:r>
            <a:r>
              <a:rPr dirty="0" sz="500" spc="15">
                <a:solidFill>
                  <a:srgbClr val="8D8E86"/>
                </a:solidFill>
                <a:latin typeface="华文楷体"/>
                <a:cs typeface="华文楷体"/>
              </a:rPr>
              <a:t>：</a:t>
            </a:r>
            <a:r>
              <a:rPr dirty="0" sz="500" spc="40">
                <a:solidFill>
                  <a:srgbClr val="8D8E86"/>
                </a:solidFill>
                <a:latin typeface="华文楷体"/>
                <a:cs typeface="华文楷体"/>
              </a:rPr>
              <a:t>浏览器的原生</a:t>
            </a:r>
            <a:r>
              <a:rPr dirty="0" sz="500" spc="10">
                <a:solidFill>
                  <a:srgbClr val="8D8E86"/>
                </a:solidFill>
                <a:latin typeface="Franklin Gothic Book"/>
                <a:cs typeface="Franklin Gothic Book"/>
              </a:rPr>
              <a:t>form</a:t>
            </a:r>
            <a:r>
              <a:rPr dirty="0" sz="500" spc="40">
                <a:solidFill>
                  <a:srgbClr val="8D8E86"/>
                </a:solidFill>
                <a:latin typeface="华文楷体"/>
                <a:cs typeface="华文楷体"/>
              </a:rPr>
              <a:t>表单，以如下的数据格式 </a:t>
            </a:r>
            <a:r>
              <a:rPr dirty="0" sz="500" spc="15">
                <a:solidFill>
                  <a:srgbClr val="8D8E86"/>
                </a:solidFill>
                <a:latin typeface="Franklin Gothic Book"/>
                <a:cs typeface="Franklin Gothic Book"/>
              </a:rPr>
              <a:t>foo1=bar1&amp;foo2=bar2</a:t>
            </a:r>
            <a:r>
              <a:rPr dirty="0" sz="500" spc="40">
                <a:solidFill>
                  <a:srgbClr val="8D8E86"/>
                </a:solidFill>
                <a:latin typeface="华文楷体"/>
                <a:cs typeface="华文楷体"/>
              </a:rPr>
              <a:t>将数据传递给服务</a:t>
            </a:r>
            <a:r>
              <a:rPr dirty="0" sz="500" spc="30">
                <a:solidFill>
                  <a:srgbClr val="8D8E86"/>
                </a:solidFill>
                <a:latin typeface="华文楷体"/>
                <a:cs typeface="华文楷体"/>
              </a:rPr>
              <a:t>器</a:t>
            </a:r>
            <a:r>
              <a:rPr dirty="0" sz="500" spc="40">
                <a:solidFill>
                  <a:srgbClr val="8D8E86"/>
                </a:solidFill>
                <a:latin typeface="华文楷体"/>
                <a:cs typeface="华文楷体"/>
              </a:rPr>
              <a:t>。</a:t>
            </a:r>
            <a:endParaRPr sz="500">
              <a:latin typeface="华文楷体"/>
              <a:cs typeface="华文楷体"/>
            </a:endParaRPr>
          </a:p>
          <a:p>
            <a:pPr marL="81280" marR="67310">
              <a:lnSpc>
                <a:spcPct val="107000"/>
              </a:lnSpc>
              <a:spcBef>
                <a:spcPts val="5"/>
              </a:spcBef>
            </a:pPr>
            <a:r>
              <a:rPr dirty="0" sz="500" spc="10">
                <a:solidFill>
                  <a:srgbClr val="8D8E86"/>
                </a:solidFill>
                <a:latin typeface="Franklin Gothic Book"/>
                <a:cs typeface="Franklin Gothic Book"/>
              </a:rPr>
              <a:t>r</a:t>
            </a:r>
            <a:r>
              <a:rPr dirty="0" sz="500" spc="10">
                <a:solidFill>
                  <a:srgbClr val="8D8E86"/>
                </a:solidFill>
                <a:latin typeface="Franklin Gothic Book"/>
                <a:cs typeface="Franklin Gothic Book"/>
              </a:rPr>
              <a:t>a</a:t>
            </a:r>
            <a:r>
              <a:rPr dirty="0" sz="500" spc="25">
                <a:solidFill>
                  <a:srgbClr val="8D8E86"/>
                </a:solidFill>
                <a:latin typeface="Franklin Gothic Book"/>
                <a:cs typeface="Franklin Gothic Book"/>
              </a:rPr>
              <a:t>w</a:t>
            </a:r>
            <a:r>
              <a:rPr dirty="0" sz="500" spc="40">
                <a:solidFill>
                  <a:srgbClr val="8D8E86"/>
                </a:solidFill>
                <a:latin typeface="华文楷体"/>
                <a:cs typeface="华文楷体"/>
              </a:rPr>
              <a:t>：可以发送任意格式的接口数</a:t>
            </a:r>
            <a:r>
              <a:rPr dirty="0" sz="500" spc="30">
                <a:solidFill>
                  <a:srgbClr val="8D8E86"/>
                </a:solidFill>
                <a:latin typeface="华文楷体"/>
                <a:cs typeface="华文楷体"/>
              </a:rPr>
              <a:t>据</a:t>
            </a:r>
            <a:r>
              <a:rPr dirty="0" sz="500" spc="40">
                <a:solidFill>
                  <a:srgbClr val="8D8E86"/>
                </a:solidFill>
                <a:latin typeface="华文楷体"/>
                <a:cs typeface="华文楷体"/>
              </a:rPr>
              <a:t>，可</a:t>
            </a:r>
            <a:r>
              <a:rPr dirty="0" sz="500" spc="45">
                <a:solidFill>
                  <a:srgbClr val="8D8E86"/>
                </a:solidFill>
                <a:latin typeface="华文楷体"/>
                <a:cs typeface="华文楷体"/>
              </a:rPr>
              <a:t>以</a:t>
            </a:r>
            <a:r>
              <a:rPr dirty="0" sz="500">
                <a:solidFill>
                  <a:srgbClr val="8D8E86"/>
                </a:solidFill>
                <a:latin typeface="Franklin Gothic Book"/>
                <a:cs typeface="Franklin Gothic Book"/>
              </a:rPr>
              <a:t>te</a:t>
            </a:r>
            <a:r>
              <a:rPr dirty="0" sz="500" spc="10">
                <a:solidFill>
                  <a:srgbClr val="8D8E86"/>
                </a:solidFill>
                <a:latin typeface="Franklin Gothic Book"/>
                <a:cs typeface="Franklin Gothic Book"/>
              </a:rPr>
              <a:t>x</a:t>
            </a:r>
            <a:r>
              <a:rPr dirty="0" sz="500" spc="10">
                <a:solidFill>
                  <a:srgbClr val="8D8E86"/>
                </a:solidFill>
                <a:latin typeface="Franklin Gothic Book"/>
                <a:cs typeface="Franklin Gothic Book"/>
              </a:rPr>
              <a:t>t</a:t>
            </a:r>
            <a:r>
              <a:rPr dirty="0" sz="500" spc="40">
                <a:solidFill>
                  <a:srgbClr val="8D8E86"/>
                </a:solidFill>
                <a:latin typeface="华文楷体"/>
                <a:cs typeface="华文楷体"/>
              </a:rPr>
              <a:t>、</a:t>
            </a:r>
            <a:r>
              <a:rPr dirty="0" sz="500" spc="15">
                <a:solidFill>
                  <a:srgbClr val="8D8E86"/>
                </a:solidFill>
                <a:latin typeface="Franklin Gothic Book"/>
                <a:cs typeface="Franklin Gothic Book"/>
              </a:rPr>
              <a:t>json</a:t>
            </a:r>
            <a:r>
              <a:rPr dirty="0" sz="500" spc="40">
                <a:solidFill>
                  <a:srgbClr val="8D8E86"/>
                </a:solidFill>
                <a:latin typeface="华文楷体"/>
                <a:cs typeface="华文楷体"/>
              </a:rPr>
              <a:t>、</a:t>
            </a:r>
            <a:r>
              <a:rPr dirty="0" sz="500" spc="15">
                <a:solidFill>
                  <a:srgbClr val="8D8E86"/>
                </a:solidFill>
                <a:latin typeface="Franklin Gothic Book"/>
                <a:cs typeface="Franklin Gothic Book"/>
              </a:rPr>
              <a:t>xm</a:t>
            </a:r>
            <a:r>
              <a:rPr dirty="0" sz="500" spc="5">
                <a:solidFill>
                  <a:srgbClr val="8D8E86"/>
                </a:solidFill>
                <a:latin typeface="Franklin Gothic Book"/>
                <a:cs typeface="Franklin Gothic Book"/>
              </a:rPr>
              <a:t>l</a:t>
            </a:r>
            <a:r>
              <a:rPr dirty="0" sz="500" spc="40">
                <a:solidFill>
                  <a:srgbClr val="8D8E86"/>
                </a:solidFill>
                <a:latin typeface="华文楷体"/>
                <a:cs typeface="华文楷体"/>
              </a:rPr>
              <a:t>、</a:t>
            </a:r>
            <a:r>
              <a:rPr dirty="0" sz="500" spc="15">
                <a:solidFill>
                  <a:srgbClr val="8D8E86"/>
                </a:solidFill>
                <a:latin typeface="Franklin Gothic Book"/>
                <a:cs typeface="Franklin Gothic Book"/>
              </a:rPr>
              <a:t>ht</a:t>
            </a:r>
            <a:r>
              <a:rPr dirty="0" sz="500" spc="25">
                <a:solidFill>
                  <a:srgbClr val="8D8E86"/>
                </a:solidFill>
                <a:latin typeface="Franklin Gothic Book"/>
                <a:cs typeface="Franklin Gothic Book"/>
              </a:rPr>
              <a:t>m</a:t>
            </a:r>
            <a:r>
              <a:rPr dirty="0" sz="500" spc="5">
                <a:solidFill>
                  <a:srgbClr val="8D8E86"/>
                </a:solidFill>
                <a:latin typeface="Franklin Gothic Book"/>
                <a:cs typeface="Franklin Gothic Book"/>
              </a:rPr>
              <a:t>l</a:t>
            </a:r>
            <a:r>
              <a:rPr dirty="0" sz="500" spc="25">
                <a:solidFill>
                  <a:srgbClr val="8D8E86"/>
                </a:solidFill>
                <a:latin typeface="华文楷体"/>
                <a:cs typeface="华文楷体"/>
              </a:rPr>
              <a:t>等。  </a:t>
            </a:r>
            <a:r>
              <a:rPr dirty="0" sz="500" spc="20">
                <a:solidFill>
                  <a:srgbClr val="8D8E86"/>
                </a:solidFill>
                <a:latin typeface="Franklin Gothic Book"/>
                <a:cs typeface="Franklin Gothic Book"/>
              </a:rPr>
              <a:t>binary</a:t>
            </a:r>
            <a:r>
              <a:rPr dirty="0" sz="500" spc="20">
                <a:solidFill>
                  <a:srgbClr val="8D8E86"/>
                </a:solidFill>
                <a:latin typeface="华文楷体"/>
                <a:cs typeface="华文楷体"/>
              </a:rPr>
              <a:t>：</a:t>
            </a:r>
            <a:r>
              <a:rPr dirty="0" sz="500" spc="20">
                <a:solidFill>
                  <a:srgbClr val="8D8E86"/>
                </a:solidFill>
                <a:latin typeface="Franklin Gothic Book"/>
                <a:cs typeface="Franklin Gothic Book"/>
              </a:rPr>
              <a:t>HTTP</a:t>
            </a:r>
            <a:r>
              <a:rPr dirty="0" sz="500" spc="40">
                <a:solidFill>
                  <a:srgbClr val="8D8E86"/>
                </a:solidFill>
                <a:latin typeface="华文楷体"/>
                <a:cs typeface="华文楷体"/>
              </a:rPr>
              <a:t>请求中的</a:t>
            </a:r>
            <a:r>
              <a:rPr dirty="0" sz="500" spc="10">
                <a:solidFill>
                  <a:srgbClr val="8D8E86"/>
                </a:solidFill>
                <a:latin typeface="Franklin Gothic Book"/>
                <a:cs typeface="Franklin Gothic Book"/>
              </a:rPr>
              <a:t>Content-Type:application/octet-stream</a:t>
            </a:r>
            <a:r>
              <a:rPr dirty="0" sz="500" spc="10">
                <a:solidFill>
                  <a:srgbClr val="8D8E86"/>
                </a:solidFill>
                <a:latin typeface="华文楷体"/>
                <a:cs typeface="华文楷体"/>
              </a:rPr>
              <a:t>，</a:t>
            </a:r>
            <a:r>
              <a:rPr dirty="0" sz="500" spc="40">
                <a:solidFill>
                  <a:srgbClr val="8D8E86"/>
                </a:solidFill>
                <a:latin typeface="华文楷体"/>
                <a:cs typeface="华文楷体"/>
              </a:rPr>
              <a:t>表示只</a:t>
            </a:r>
            <a:endParaRPr sz="500">
              <a:latin typeface="华文楷体"/>
              <a:cs typeface="华文楷体"/>
            </a:endParaRPr>
          </a:p>
          <a:p>
            <a:pPr marL="12700">
              <a:lnSpc>
                <a:spcPct val="100000"/>
              </a:lnSpc>
              <a:spcBef>
                <a:spcPts val="50"/>
              </a:spcBef>
            </a:pPr>
            <a:r>
              <a:rPr dirty="0" sz="500" spc="40">
                <a:solidFill>
                  <a:srgbClr val="8D8E86"/>
                </a:solidFill>
                <a:latin typeface="华文楷体"/>
                <a:cs typeface="华文楷体"/>
              </a:rPr>
              <a:t>可以发送二进制数据。通常用于文件的上</a:t>
            </a:r>
            <a:r>
              <a:rPr dirty="0" sz="500" spc="30">
                <a:solidFill>
                  <a:srgbClr val="8D8E86"/>
                </a:solidFill>
                <a:latin typeface="华文楷体"/>
                <a:cs typeface="华文楷体"/>
              </a:rPr>
              <a:t>传</a:t>
            </a:r>
            <a:r>
              <a:rPr dirty="0" sz="500" spc="40">
                <a:solidFill>
                  <a:srgbClr val="8D8E86"/>
                </a:solidFill>
                <a:latin typeface="华文楷体"/>
                <a:cs typeface="华文楷体"/>
              </a:rPr>
              <a:t>。</a:t>
            </a:r>
            <a:endParaRPr sz="500">
              <a:latin typeface="华文楷体"/>
              <a:cs typeface="华文楷体"/>
            </a:endParaRPr>
          </a:p>
          <a:p>
            <a:pPr marL="12700">
              <a:lnSpc>
                <a:spcPct val="100000"/>
              </a:lnSpc>
              <a:spcBef>
                <a:spcPts val="45"/>
              </a:spcBef>
            </a:pPr>
            <a:r>
              <a:rPr dirty="0" sz="500" spc="40">
                <a:solidFill>
                  <a:srgbClr val="8D8E86"/>
                </a:solidFill>
                <a:latin typeface="华文楷体"/>
                <a:cs typeface="华文楷体"/>
              </a:rPr>
              <a:t>使用</a:t>
            </a:r>
            <a:r>
              <a:rPr dirty="0" sz="500" spc="15">
                <a:solidFill>
                  <a:srgbClr val="8D8E86"/>
                </a:solidFill>
                <a:latin typeface="Franklin Gothic Book"/>
                <a:cs typeface="Franklin Gothic Book"/>
              </a:rPr>
              <a:t>POST</a:t>
            </a:r>
            <a:r>
              <a:rPr dirty="0" sz="500" spc="40">
                <a:solidFill>
                  <a:srgbClr val="8D8E86"/>
                </a:solidFill>
                <a:latin typeface="华文楷体"/>
                <a:cs typeface="华文楷体"/>
              </a:rPr>
              <a:t>方法时需要注意</a:t>
            </a:r>
            <a:r>
              <a:rPr dirty="0" sz="500" spc="15">
                <a:solidFill>
                  <a:srgbClr val="8D8E86"/>
                </a:solidFill>
                <a:latin typeface="Franklin Gothic Book"/>
                <a:cs typeface="Franklin Gothic Book"/>
              </a:rPr>
              <a:t>POST</a:t>
            </a:r>
            <a:r>
              <a:rPr dirty="0" sz="500" spc="40">
                <a:solidFill>
                  <a:srgbClr val="8D8E86"/>
                </a:solidFill>
                <a:latin typeface="华文楷体"/>
                <a:cs typeface="华文楷体"/>
              </a:rPr>
              <a:t>请求参数的格</a:t>
            </a:r>
            <a:r>
              <a:rPr dirty="0" sz="500" spc="30">
                <a:solidFill>
                  <a:srgbClr val="8D8E86"/>
                </a:solidFill>
                <a:latin typeface="华文楷体"/>
                <a:cs typeface="华文楷体"/>
              </a:rPr>
              <a:t>式</a:t>
            </a:r>
            <a:r>
              <a:rPr dirty="0" sz="500" spc="40">
                <a:solidFill>
                  <a:srgbClr val="8D8E86"/>
                </a:solidFill>
                <a:latin typeface="华文楷体"/>
                <a:cs typeface="华文楷体"/>
              </a:rPr>
              <a:t>。</a:t>
            </a:r>
            <a:endParaRPr sz="500">
              <a:latin typeface="华文楷体"/>
              <a:cs typeface="华文楷体"/>
            </a:endParaRPr>
          </a:p>
        </p:txBody>
      </p:sp>
      <p:sp>
        <p:nvSpPr>
          <p:cNvPr id="11" name="object 11"/>
          <p:cNvSpPr/>
          <p:nvPr/>
        </p:nvSpPr>
        <p:spPr>
          <a:xfrm>
            <a:off x="3031121" y="2144267"/>
            <a:ext cx="1903476" cy="1122426"/>
          </a:xfrm>
          <a:prstGeom prst="rect">
            <a:avLst/>
          </a:prstGeom>
          <a:blipFill>
            <a:blip r:embed="rId4" cstate="print"/>
            <a:stretch>
              <a:fillRect/>
            </a:stretch>
          </a:blipFill>
        </p:spPr>
        <p:txBody>
          <a:bodyPr wrap="square" lIns="0" tIns="0" rIns="0" bIns="0" rtlCol="0"/>
          <a:lstStyle/>
          <a:p/>
        </p:txBody>
      </p:sp>
      <p:sp>
        <p:nvSpPr>
          <p:cNvPr id="12" name="object 12"/>
          <p:cNvSpPr txBox="1"/>
          <p:nvPr/>
        </p:nvSpPr>
        <p:spPr>
          <a:xfrm>
            <a:off x="3834517" y="3268501"/>
            <a:ext cx="299720" cy="107950"/>
          </a:xfrm>
          <a:prstGeom prst="rect">
            <a:avLst/>
          </a:prstGeom>
        </p:spPr>
        <p:txBody>
          <a:bodyPr wrap="square" lIns="0" tIns="17780" rIns="0" bIns="0" rtlCol="0" vert="horz">
            <a:spAutoFit/>
          </a:bodyPr>
          <a:lstStyle/>
          <a:p>
            <a:pPr marL="12700">
              <a:lnSpc>
                <a:spcPct val="100000"/>
              </a:lnSpc>
              <a:spcBef>
                <a:spcPts val="140"/>
              </a:spcBef>
            </a:pPr>
            <a:r>
              <a:rPr dirty="0" sz="500" spc="25">
                <a:latin typeface="黑体"/>
                <a:cs typeface="黑体"/>
              </a:rPr>
              <a:t>POST请求</a:t>
            </a:r>
            <a:endParaRPr sz="500">
              <a:latin typeface="黑体"/>
              <a:cs typeface="黑体"/>
            </a:endParaRPr>
          </a:p>
        </p:txBody>
      </p:sp>
      <p:sp>
        <p:nvSpPr>
          <p:cNvPr id="13" name="object 13"/>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25364"/>
            <a:ext cx="3324860"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a:solidFill>
                  <a:srgbClr val="191B0E"/>
                </a:solidFill>
                <a:latin typeface="Franklin Gothic Book"/>
                <a:cs typeface="Franklin Gothic Book"/>
              </a:rPr>
              <a:t>1.</a:t>
            </a:r>
            <a:r>
              <a:rPr dirty="0" sz="700" spc="20">
                <a:solidFill>
                  <a:srgbClr val="191B0E"/>
                </a:solidFill>
                <a:latin typeface="华文楷体"/>
                <a:cs typeface="华文楷体"/>
              </a:rPr>
              <a:t>设置环境变量</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75">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1</a:t>
            </a:r>
            <a:r>
              <a:rPr dirty="0" sz="750" spc="-20" i="1">
                <a:solidFill>
                  <a:srgbClr val="191B0E"/>
                </a:solidFill>
                <a:latin typeface="华文楷体"/>
                <a:cs typeface="华文楷体"/>
              </a:rPr>
              <a:t>）</a:t>
            </a:r>
            <a:r>
              <a:rPr dirty="0" sz="750" spc="-30" i="1">
                <a:solidFill>
                  <a:srgbClr val="191B0E"/>
                </a:solidFill>
                <a:latin typeface="华文楷体"/>
                <a:cs typeface="华文楷体"/>
              </a:rPr>
              <a:t>单击</a:t>
            </a:r>
            <a:r>
              <a:rPr dirty="0" sz="700" spc="5" i="1">
                <a:solidFill>
                  <a:srgbClr val="191B0E"/>
                </a:solidFill>
                <a:latin typeface="Franklin Gothic Book"/>
                <a:cs typeface="Franklin Gothic Book"/>
              </a:rPr>
              <a:t>Postman</a:t>
            </a:r>
            <a:r>
              <a:rPr dirty="0" sz="750" spc="-30" i="1">
                <a:solidFill>
                  <a:srgbClr val="191B0E"/>
                </a:solidFill>
                <a:latin typeface="华文楷体"/>
                <a:cs typeface="华文楷体"/>
              </a:rPr>
              <a:t>界面左上角的</a:t>
            </a:r>
            <a:r>
              <a:rPr dirty="0" sz="700" spc="5" i="1">
                <a:solidFill>
                  <a:srgbClr val="191B0E"/>
                </a:solidFill>
                <a:latin typeface="Franklin Gothic Book"/>
                <a:cs typeface="Franklin Gothic Book"/>
              </a:rPr>
              <a:t>New→Environment</a:t>
            </a:r>
            <a:r>
              <a:rPr dirty="0" sz="750" spc="-30" i="1">
                <a:solidFill>
                  <a:srgbClr val="191B0E"/>
                </a:solidFill>
                <a:latin typeface="华文楷体"/>
                <a:cs typeface="华文楷体"/>
              </a:rPr>
              <a:t>创建环境变</a:t>
            </a:r>
            <a:r>
              <a:rPr dirty="0" sz="750" spc="-40" i="1">
                <a:solidFill>
                  <a:srgbClr val="191B0E"/>
                </a:solidFill>
                <a:latin typeface="华文楷体"/>
                <a:cs typeface="华文楷体"/>
              </a:rPr>
              <a:t>量</a:t>
            </a:r>
            <a:r>
              <a:rPr dirty="0" sz="750" spc="-30" i="1">
                <a:solidFill>
                  <a:srgbClr val="191B0E"/>
                </a:solidFill>
                <a:latin typeface="华文楷体"/>
                <a:cs typeface="华文楷体"/>
              </a:rPr>
              <a:t>，添加环 境变量后单击</a:t>
            </a:r>
            <a:r>
              <a:rPr dirty="0" sz="700" spc="5" i="1">
                <a:solidFill>
                  <a:srgbClr val="191B0E"/>
                </a:solidFill>
                <a:latin typeface="Franklin Gothic Book"/>
                <a:cs typeface="Franklin Gothic Book"/>
              </a:rPr>
              <a:t>Add</a:t>
            </a:r>
            <a:r>
              <a:rPr dirty="0" sz="750" spc="-30" i="1">
                <a:solidFill>
                  <a:srgbClr val="191B0E"/>
                </a:solidFill>
                <a:latin typeface="华文楷体"/>
                <a:cs typeface="华文楷体"/>
              </a:rPr>
              <a:t>按钮</a:t>
            </a:r>
            <a:endParaRPr sz="750">
              <a:latin typeface="华文楷体"/>
              <a:cs typeface="华文楷体"/>
            </a:endParaRPr>
          </a:p>
        </p:txBody>
      </p:sp>
      <p:sp>
        <p:nvSpPr>
          <p:cNvPr id="8" name="object 8"/>
          <p:cNvSpPr txBox="1"/>
          <p:nvPr/>
        </p:nvSpPr>
        <p:spPr>
          <a:xfrm>
            <a:off x="2326264" y="3239551"/>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新建环境变量</a:t>
            </a:r>
            <a:endParaRPr sz="650">
              <a:latin typeface="黑体"/>
              <a:cs typeface="黑体"/>
            </a:endParaRPr>
          </a:p>
        </p:txBody>
      </p:sp>
      <p:sp>
        <p:nvSpPr>
          <p:cNvPr id="9" name="object 9"/>
          <p:cNvSpPr/>
          <p:nvPr/>
        </p:nvSpPr>
        <p:spPr>
          <a:xfrm>
            <a:off x="1581543" y="1895093"/>
            <a:ext cx="2011679" cy="1342643"/>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32223"/>
            <a:ext cx="3334385"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a:solidFill>
                  <a:srgbClr val="191B0E"/>
                </a:solidFill>
                <a:latin typeface="Franklin Gothic Book"/>
                <a:cs typeface="Franklin Gothic Book"/>
              </a:rPr>
              <a:t>1.</a:t>
            </a:r>
            <a:r>
              <a:rPr dirty="0" sz="700" spc="20">
                <a:solidFill>
                  <a:srgbClr val="191B0E"/>
                </a:solidFill>
                <a:latin typeface="华文楷体"/>
                <a:cs typeface="华文楷体"/>
              </a:rPr>
              <a:t>设置环境变量</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25">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2</a:t>
            </a:r>
            <a:r>
              <a:rPr dirty="0" sz="750" spc="-20" i="1">
                <a:solidFill>
                  <a:srgbClr val="191B0E"/>
                </a:solidFill>
                <a:latin typeface="华文楷体"/>
                <a:cs typeface="华文楷体"/>
              </a:rPr>
              <a:t>）</a:t>
            </a:r>
            <a:r>
              <a:rPr dirty="0" sz="750" spc="-30" i="1">
                <a:solidFill>
                  <a:srgbClr val="191B0E"/>
                </a:solidFill>
                <a:latin typeface="华文楷体"/>
                <a:cs typeface="华文楷体"/>
              </a:rPr>
              <a:t>环境变量添加后，在使用这些键值的时候只需要加上两个花括号来引 用</a:t>
            </a:r>
            <a:r>
              <a:rPr dirty="0" sz="700" spc="-10" i="1">
                <a:solidFill>
                  <a:srgbClr val="191B0E"/>
                </a:solidFill>
                <a:latin typeface="Franklin Gothic Book"/>
                <a:cs typeface="Franklin Gothic Book"/>
              </a:rPr>
              <a:t>key</a:t>
            </a:r>
            <a:r>
              <a:rPr dirty="0" sz="750" spc="-10" i="1">
                <a:solidFill>
                  <a:srgbClr val="191B0E"/>
                </a:solidFill>
                <a:latin typeface="华文楷体"/>
                <a:cs typeface="华文楷体"/>
              </a:rPr>
              <a:t>，</a:t>
            </a:r>
            <a:r>
              <a:rPr dirty="0" sz="750" spc="-30" i="1">
                <a:solidFill>
                  <a:srgbClr val="191B0E"/>
                </a:solidFill>
                <a:latin typeface="华文楷体"/>
                <a:cs typeface="华文楷体"/>
              </a:rPr>
              <a:t>同时在右上角下拉列表中选择需要的环境就可以了</a:t>
            </a:r>
            <a:endParaRPr sz="750">
              <a:latin typeface="华文楷体"/>
              <a:cs typeface="华文楷体"/>
            </a:endParaRPr>
          </a:p>
        </p:txBody>
      </p:sp>
      <p:sp>
        <p:nvSpPr>
          <p:cNvPr id="7" name="object 7"/>
          <p:cNvSpPr txBox="1"/>
          <p:nvPr/>
        </p:nvSpPr>
        <p:spPr>
          <a:xfrm>
            <a:off x="2762383" y="2693832"/>
            <a:ext cx="35496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切换环境</a:t>
            </a:r>
            <a:endParaRPr sz="650">
              <a:latin typeface="黑体"/>
              <a:cs typeface="黑体"/>
            </a:endParaRPr>
          </a:p>
        </p:txBody>
      </p:sp>
      <p:sp>
        <p:nvSpPr>
          <p:cNvPr id="8" name="object 8"/>
          <p:cNvSpPr/>
          <p:nvPr/>
        </p:nvSpPr>
        <p:spPr>
          <a:xfrm>
            <a:off x="1725815" y="1443863"/>
            <a:ext cx="2431541" cy="1250441"/>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9</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32223"/>
            <a:ext cx="1909445"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2.</a:t>
            </a:r>
            <a:r>
              <a:rPr dirty="0" sz="700" spc="20">
                <a:solidFill>
                  <a:srgbClr val="191B0E"/>
                </a:solidFill>
                <a:latin typeface="华文楷体"/>
                <a:cs typeface="华文楷体"/>
              </a:rPr>
              <a:t>使用</a:t>
            </a:r>
            <a:r>
              <a:rPr dirty="0" sz="700" spc="5">
                <a:solidFill>
                  <a:srgbClr val="191B0E"/>
                </a:solidFill>
                <a:latin typeface="Franklin Gothic Book"/>
                <a:cs typeface="Franklin Gothic Book"/>
              </a:rPr>
              <a:t>Collections</a:t>
            </a:r>
            <a:r>
              <a:rPr dirty="0" sz="700" spc="20">
                <a:solidFill>
                  <a:srgbClr val="191B0E"/>
                </a:solidFill>
                <a:latin typeface="华文楷体"/>
                <a:cs typeface="华文楷体"/>
              </a:rPr>
              <a:t>管理用例</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65">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1</a:t>
            </a:r>
            <a:r>
              <a:rPr dirty="0" sz="750" spc="-20" i="1">
                <a:solidFill>
                  <a:srgbClr val="191B0E"/>
                </a:solidFill>
                <a:latin typeface="华文楷体"/>
                <a:cs typeface="华文楷体"/>
              </a:rPr>
              <a:t>）</a:t>
            </a:r>
            <a:r>
              <a:rPr dirty="0" sz="750" spc="-30" i="1">
                <a:solidFill>
                  <a:srgbClr val="191B0E"/>
                </a:solidFill>
                <a:latin typeface="华文楷体"/>
                <a:cs typeface="华文楷体"/>
              </a:rPr>
              <a:t>创建一个名为</a:t>
            </a:r>
            <a:r>
              <a:rPr dirty="0" sz="700" i="1">
                <a:solidFill>
                  <a:srgbClr val="191B0E"/>
                </a:solidFill>
                <a:latin typeface="Franklin Gothic Book"/>
                <a:cs typeface="Franklin Gothic Book"/>
              </a:rPr>
              <a:t>Request</a:t>
            </a:r>
            <a:r>
              <a:rPr dirty="0" sz="700" spc="5" i="1">
                <a:solidFill>
                  <a:srgbClr val="191B0E"/>
                </a:solidFill>
                <a:latin typeface="Franklin Gothic Book"/>
                <a:cs typeface="Franklin Gothic Book"/>
              </a:rPr>
              <a:t> Methods</a:t>
            </a:r>
            <a:r>
              <a:rPr dirty="0" sz="750" spc="-30" i="1">
                <a:solidFill>
                  <a:srgbClr val="191B0E"/>
                </a:solidFill>
                <a:latin typeface="华文楷体"/>
                <a:cs typeface="华文楷体"/>
              </a:rPr>
              <a:t>的 集合，包含两个请求</a:t>
            </a:r>
            <a:endParaRPr sz="750">
              <a:latin typeface="华文楷体"/>
              <a:cs typeface="华文楷体"/>
            </a:endParaRPr>
          </a:p>
        </p:txBody>
      </p:sp>
      <p:sp>
        <p:nvSpPr>
          <p:cNvPr id="8" name="object 8"/>
          <p:cNvSpPr txBox="1"/>
          <p:nvPr/>
        </p:nvSpPr>
        <p:spPr>
          <a:xfrm>
            <a:off x="2746127" y="1658274"/>
            <a:ext cx="107950" cy="615950"/>
          </a:xfrm>
          <a:prstGeom prst="rect">
            <a:avLst/>
          </a:prstGeom>
        </p:spPr>
        <p:txBody>
          <a:bodyPr wrap="square" lIns="0" tIns="12700" rIns="0" bIns="0" rtlCol="0" vert="horz">
            <a:spAutoFit/>
          </a:bodyPr>
          <a:lstStyle/>
          <a:p>
            <a:pPr algn="just" marL="12700" marR="5080">
              <a:lnSpc>
                <a:spcPct val="99200"/>
              </a:lnSpc>
              <a:spcBef>
                <a:spcPts val="100"/>
              </a:spcBef>
            </a:pPr>
            <a:r>
              <a:rPr dirty="0" sz="650" spc="-5">
                <a:latin typeface="黑体"/>
                <a:cs typeface="黑体"/>
              </a:rPr>
              <a:t>新 建 环 境 变 量</a:t>
            </a:r>
            <a:endParaRPr sz="650">
              <a:latin typeface="黑体"/>
              <a:cs typeface="黑体"/>
            </a:endParaRPr>
          </a:p>
        </p:txBody>
      </p:sp>
      <p:sp>
        <p:nvSpPr>
          <p:cNvPr id="9" name="object 9"/>
          <p:cNvSpPr/>
          <p:nvPr/>
        </p:nvSpPr>
        <p:spPr>
          <a:xfrm>
            <a:off x="2944748" y="886841"/>
            <a:ext cx="1600200" cy="1957577"/>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948571" y="888365"/>
            <a:ext cx="1592580" cy="1951989"/>
          </a:xfrm>
          <a:custGeom>
            <a:avLst/>
            <a:gdLst/>
            <a:ahLst/>
            <a:cxnLst/>
            <a:rect l="l" t="t" r="r" b="b"/>
            <a:pathLst>
              <a:path w="1592579" h="1951989">
                <a:moveTo>
                  <a:pt x="0" y="1951482"/>
                </a:moveTo>
                <a:lnTo>
                  <a:pt x="0" y="0"/>
                </a:lnTo>
                <a:lnTo>
                  <a:pt x="1592579" y="0"/>
                </a:lnTo>
                <a:lnTo>
                  <a:pt x="1592579" y="1951482"/>
                </a:lnTo>
                <a:lnTo>
                  <a:pt x="0" y="1951482"/>
                </a:lnTo>
                <a:close/>
              </a:path>
            </a:pathLst>
          </a:custGeom>
          <a:ln w="3175">
            <a:solidFill>
              <a:srgbClr val="000000"/>
            </a:solidFill>
          </a:ln>
        </p:spPr>
        <p:txBody>
          <a:bodyPr wrap="square" lIns="0" tIns="0" rIns="0" bIns="0" rtlCol="0"/>
          <a:lstStyle/>
          <a:p/>
        </p:txBody>
      </p:sp>
      <p:sp>
        <p:nvSpPr>
          <p:cNvPr id="11" name="object 11"/>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25364"/>
            <a:ext cx="3335654"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2.</a:t>
            </a:r>
            <a:r>
              <a:rPr dirty="0" sz="700" spc="20">
                <a:solidFill>
                  <a:srgbClr val="191B0E"/>
                </a:solidFill>
                <a:latin typeface="华文楷体"/>
                <a:cs typeface="华文楷体"/>
              </a:rPr>
              <a:t>使用</a:t>
            </a:r>
            <a:r>
              <a:rPr dirty="0" sz="700" spc="5">
                <a:solidFill>
                  <a:srgbClr val="191B0E"/>
                </a:solidFill>
                <a:latin typeface="Franklin Gothic Book"/>
                <a:cs typeface="Franklin Gothic Book"/>
              </a:rPr>
              <a:t>Collections</a:t>
            </a:r>
            <a:r>
              <a:rPr dirty="0" sz="700" spc="20">
                <a:solidFill>
                  <a:srgbClr val="191B0E"/>
                </a:solidFill>
                <a:latin typeface="华文楷体"/>
                <a:cs typeface="华文楷体"/>
              </a:rPr>
              <a:t>管理用例</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90">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2</a:t>
            </a:r>
            <a:r>
              <a:rPr dirty="0" sz="750" spc="-20" i="1">
                <a:solidFill>
                  <a:srgbClr val="191B0E"/>
                </a:solidFill>
                <a:latin typeface="华文楷体"/>
                <a:cs typeface="华文楷体"/>
              </a:rPr>
              <a:t>）</a:t>
            </a:r>
            <a:r>
              <a:rPr dirty="0" sz="750" spc="-30" i="1">
                <a:solidFill>
                  <a:srgbClr val="191B0E"/>
                </a:solidFill>
                <a:latin typeface="华文楷体"/>
                <a:cs typeface="华文楷体"/>
              </a:rPr>
              <a:t>运行</a:t>
            </a:r>
            <a:r>
              <a:rPr dirty="0" sz="700" i="1">
                <a:solidFill>
                  <a:srgbClr val="191B0E"/>
                </a:solidFill>
                <a:latin typeface="Franklin Gothic Book"/>
                <a:cs typeface="Franklin Gothic Book"/>
              </a:rPr>
              <a:t>Collection</a:t>
            </a:r>
            <a:r>
              <a:rPr dirty="0" sz="750" i="1">
                <a:solidFill>
                  <a:srgbClr val="191B0E"/>
                </a:solidFill>
                <a:latin typeface="华文楷体"/>
                <a:cs typeface="华文楷体"/>
              </a:rPr>
              <a:t>，</a:t>
            </a:r>
            <a:r>
              <a:rPr dirty="0" sz="750" spc="-30" i="1">
                <a:solidFill>
                  <a:srgbClr val="191B0E"/>
                </a:solidFill>
                <a:latin typeface="华文楷体"/>
                <a:cs typeface="华文楷体"/>
              </a:rPr>
              <a:t>单击图中的</a:t>
            </a:r>
            <a:r>
              <a:rPr dirty="0" sz="700" i="1">
                <a:solidFill>
                  <a:srgbClr val="191B0E"/>
                </a:solidFill>
                <a:latin typeface="Franklin Gothic Book"/>
                <a:cs typeface="Franklin Gothic Book"/>
              </a:rPr>
              <a:t>Run</a:t>
            </a:r>
            <a:r>
              <a:rPr dirty="0" sz="750" spc="-30" i="1">
                <a:solidFill>
                  <a:srgbClr val="191B0E"/>
                </a:solidFill>
                <a:latin typeface="华文楷体"/>
                <a:cs typeface="华文楷体"/>
              </a:rPr>
              <a:t>按钮，一次执行整个</a:t>
            </a:r>
            <a:r>
              <a:rPr dirty="0" sz="700" spc="5" i="1">
                <a:solidFill>
                  <a:srgbClr val="191B0E"/>
                </a:solidFill>
                <a:latin typeface="Franklin Gothic Book"/>
                <a:cs typeface="Franklin Gothic Book"/>
              </a:rPr>
              <a:t>Collection</a:t>
            </a:r>
            <a:r>
              <a:rPr dirty="0" sz="750" spc="-30" i="1">
                <a:solidFill>
                  <a:srgbClr val="191B0E"/>
                </a:solidFill>
                <a:latin typeface="华文楷体"/>
                <a:cs typeface="华文楷体"/>
              </a:rPr>
              <a:t>里的所 有用例</a:t>
            </a:r>
            <a:endParaRPr sz="750">
              <a:latin typeface="华文楷体"/>
              <a:cs typeface="华文楷体"/>
            </a:endParaRPr>
          </a:p>
        </p:txBody>
      </p:sp>
      <p:sp>
        <p:nvSpPr>
          <p:cNvPr id="7" name="object 7"/>
          <p:cNvSpPr/>
          <p:nvPr/>
        </p:nvSpPr>
        <p:spPr>
          <a:xfrm>
            <a:off x="1630565" y="1940814"/>
            <a:ext cx="2622804" cy="122224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633613" y="1945385"/>
            <a:ext cx="2616835" cy="1215390"/>
          </a:xfrm>
          <a:custGeom>
            <a:avLst/>
            <a:gdLst/>
            <a:ahLst/>
            <a:cxnLst/>
            <a:rect l="l" t="t" r="r" b="b"/>
            <a:pathLst>
              <a:path w="2616835" h="1215389">
                <a:moveTo>
                  <a:pt x="0" y="1215390"/>
                </a:moveTo>
                <a:lnTo>
                  <a:pt x="0" y="0"/>
                </a:lnTo>
                <a:lnTo>
                  <a:pt x="2616708" y="0"/>
                </a:lnTo>
                <a:lnTo>
                  <a:pt x="2616708" y="1215389"/>
                </a:lnTo>
                <a:lnTo>
                  <a:pt x="0" y="1215390"/>
                </a:lnTo>
                <a:close/>
              </a:path>
            </a:pathLst>
          </a:custGeom>
          <a:ln w="3175">
            <a:solidFill>
              <a:srgbClr val="000000"/>
            </a:solidFill>
          </a:ln>
        </p:spPr>
        <p:txBody>
          <a:bodyPr wrap="square" lIns="0" tIns="0" rIns="0" bIns="0" rtlCol="0"/>
          <a:lstStyle/>
          <a:p/>
        </p:txBody>
      </p:sp>
      <p:sp>
        <p:nvSpPr>
          <p:cNvPr id="9" name="object 9"/>
          <p:cNvSpPr txBox="1"/>
          <p:nvPr/>
        </p:nvSpPr>
        <p:spPr>
          <a:xfrm>
            <a:off x="2620651" y="3215167"/>
            <a:ext cx="64262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运行collections</a:t>
            </a:r>
            <a:endParaRPr sz="650">
              <a:latin typeface="黑体"/>
              <a:cs typeface="黑体"/>
            </a:endParaRPr>
          </a:p>
        </p:txBody>
      </p:sp>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25364"/>
            <a:ext cx="1917700"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2.</a:t>
            </a:r>
            <a:r>
              <a:rPr dirty="0" sz="700" spc="20">
                <a:solidFill>
                  <a:srgbClr val="191B0E"/>
                </a:solidFill>
                <a:latin typeface="华文楷体"/>
                <a:cs typeface="华文楷体"/>
              </a:rPr>
              <a:t>使用</a:t>
            </a:r>
            <a:r>
              <a:rPr dirty="0" sz="700" spc="5">
                <a:solidFill>
                  <a:srgbClr val="191B0E"/>
                </a:solidFill>
                <a:latin typeface="Franklin Gothic Book"/>
                <a:cs typeface="Franklin Gothic Book"/>
              </a:rPr>
              <a:t>Collections</a:t>
            </a:r>
            <a:r>
              <a:rPr dirty="0" sz="700" spc="20">
                <a:solidFill>
                  <a:srgbClr val="191B0E"/>
                </a:solidFill>
                <a:latin typeface="华文楷体"/>
                <a:cs typeface="华文楷体"/>
              </a:rPr>
              <a:t>管理用例</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75">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3</a:t>
            </a:r>
            <a:r>
              <a:rPr dirty="0" sz="750" spc="-20" i="1">
                <a:solidFill>
                  <a:srgbClr val="191B0E"/>
                </a:solidFill>
                <a:latin typeface="华文楷体"/>
                <a:cs typeface="华文楷体"/>
              </a:rPr>
              <a:t>）</a:t>
            </a:r>
            <a:r>
              <a:rPr dirty="0" sz="750" spc="-30" i="1">
                <a:solidFill>
                  <a:srgbClr val="191B0E"/>
                </a:solidFill>
                <a:latin typeface="华文楷体"/>
                <a:cs typeface="华文楷体"/>
              </a:rPr>
              <a:t>进入</a:t>
            </a:r>
            <a:r>
              <a:rPr dirty="0" sz="700" spc="5" i="1">
                <a:solidFill>
                  <a:srgbClr val="191B0E"/>
                </a:solidFill>
                <a:latin typeface="Franklin Gothic Book"/>
                <a:cs typeface="Franklin Gothic Book"/>
              </a:rPr>
              <a:t>Collection</a:t>
            </a:r>
            <a:r>
              <a:rPr dirty="0" sz="700" spc="-5" i="1">
                <a:solidFill>
                  <a:srgbClr val="191B0E"/>
                </a:solidFill>
                <a:latin typeface="Franklin Gothic Book"/>
                <a:cs typeface="Franklin Gothic Book"/>
              </a:rPr>
              <a:t> </a:t>
            </a:r>
            <a:r>
              <a:rPr dirty="0" sz="700" spc="5" i="1">
                <a:solidFill>
                  <a:srgbClr val="191B0E"/>
                </a:solidFill>
                <a:latin typeface="Franklin Gothic Book"/>
                <a:cs typeface="Franklin Gothic Book"/>
              </a:rPr>
              <a:t>Runner</a:t>
            </a:r>
            <a:r>
              <a:rPr dirty="0" sz="750" spc="-30" i="1">
                <a:solidFill>
                  <a:srgbClr val="191B0E"/>
                </a:solidFill>
                <a:latin typeface="华文楷体"/>
                <a:cs typeface="华文楷体"/>
              </a:rPr>
              <a:t>界面</a:t>
            </a:r>
            <a:r>
              <a:rPr dirty="0" sz="750" spc="-40" i="1">
                <a:solidFill>
                  <a:srgbClr val="191B0E"/>
                </a:solidFill>
                <a:latin typeface="华文楷体"/>
                <a:cs typeface="华文楷体"/>
              </a:rPr>
              <a:t>，</a:t>
            </a:r>
            <a:r>
              <a:rPr dirty="0" sz="750" spc="-30" i="1">
                <a:solidFill>
                  <a:srgbClr val="191B0E"/>
                </a:solidFill>
                <a:latin typeface="华文楷体"/>
                <a:cs typeface="华文楷体"/>
              </a:rPr>
              <a:t>选择 </a:t>
            </a:r>
            <a:r>
              <a:rPr dirty="0" sz="700" i="1">
                <a:solidFill>
                  <a:srgbClr val="191B0E"/>
                </a:solidFill>
                <a:latin typeface="Franklin Gothic Book"/>
                <a:cs typeface="Franklin Gothic Book"/>
              </a:rPr>
              <a:t>Request</a:t>
            </a:r>
            <a:r>
              <a:rPr dirty="0" sz="700" spc="5" i="1">
                <a:solidFill>
                  <a:srgbClr val="191B0E"/>
                </a:solidFill>
                <a:latin typeface="Franklin Gothic Book"/>
                <a:cs typeface="Franklin Gothic Book"/>
              </a:rPr>
              <a:t> Methods</a:t>
            </a:r>
            <a:r>
              <a:rPr dirty="0" sz="750" spc="-30" i="1">
                <a:solidFill>
                  <a:srgbClr val="191B0E"/>
                </a:solidFill>
                <a:latin typeface="华文楷体"/>
                <a:cs typeface="华文楷体"/>
              </a:rPr>
              <a:t>集合</a:t>
            </a:r>
            <a:endParaRPr sz="750">
              <a:latin typeface="华文楷体"/>
              <a:cs typeface="华文楷体"/>
            </a:endParaRPr>
          </a:p>
        </p:txBody>
      </p:sp>
      <p:sp>
        <p:nvSpPr>
          <p:cNvPr id="8" name="object 8"/>
          <p:cNvSpPr txBox="1"/>
          <p:nvPr/>
        </p:nvSpPr>
        <p:spPr>
          <a:xfrm>
            <a:off x="3208660" y="3179352"/>
            <a:ext cx="10541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运行collection</a:t>
            </a:r>
            <a:r>
              <a:rPr dirty="0" sz="650" spc="-25">
                <a:latin typeface="黑体"/>
                <a:cs typeface="黑体"/>
              </a:rPr>
              <a:t> </a:t>
            </a:r>
            <a:r>
              <a:rPr dirty="0" sz="650" spc="-5">
                <a:latin typeface="黑体"/>
                <a:cs typeface="黑体"/>
              </a:rPr>
              <a:t>runner设置</a:t>
            </a:r>
            <a:endParaRPr sz="650">
              <a:latin typeface="黑体"/>
              <a:cs typeface="黑体"/>
            </a:endParaRPr>
          </a:p>
        </p:txBody>
      </p:sp>
      <p:sp>
        <p:nvSpPr>
          <p:cNvPr id="9" name="object 9"/>
          <p:cNvSpPr/>
          <p:nvPr/>
        </p:nvSpPr>
        <p:spPr>
          <a:xfrm>
            <a:off x="3069729" y="1171955"/>
            <a:ext cx="1442466" cy="1974341"/>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3071253" y="1175766"/>
            <a:ext cx="1437640" cy="1967230"/>
          </a:xfrm>
          <a:custGeom>
            <a:avLst/>
            <a:gdLst/>
            <a:ahLst/>
            <a:cxnLst/>
            <a:rect l="l" t="t" r="r" b="b"/>
            <a:pathLst>
              <a:path w="1437639" h="1967230">
                <a:moveTo>
                  <a:pt x="0" y="1966722"/>
                </a:moveTo>
                <a:lnTo>
                  <a:pt x="0" y="0"/>
                </a:lnTo>
                <a:lnTo>
                  <a:pt x="1437131" y="0"/>
                </a:lnTo>
                <a:lnTo>
                  <a:pt x="1437131" y="1966722"/>
                </a:lnTo>
                <a:lnTo>
                  <a:pt x="0" y="1966722"/>
                </a:lnTo>
                <a:close/>
              </a:path>
            </a:pathLst>
          </a:custGeom>
          <a:ln w="3175">
            <a:solidFill>
              <a:srgbClr val="000000"/>
            </a:solidFill>
          </a:ln>
        </p:spPr>
        <p:txBody>
          <a:bodyPr wrap="square" lIns="0" tIns="0" rIns="0" bIns="0" rtlCol="0"/>
          <a:lstStyle/>
          <a:p/>
        </p:txBody>
      </p:sp>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32223"/>
            <a:ext cx="2328545" cy="476884"/>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2.</a:t>
            </a:r>
            <a:r>
              <a:rPr dirty="0" sz="700" spc="20">
                <a:solidFill>
                  <a:srgbClr val="191B0E"/>
                </a:solidFill>
                <a:latin typeface="华文楷体"/>
                <a:cs typeface="华文楷体"/>
              </a:rPr>
              <a:t>使用</a:t>
            </a:r>
            <a:r>
              <a:rPr dirty="0" sz="700" spc="5">
                <a:solidFill>
                  <a:srgbClr val="191B0E"/>
                </a:solidFill>
                <a:latin typeface="Franklin Gothic Book"/>
                <a:cs typeface="Franklin Gothic Book"/>
              </a:rPr>
              <a:t>Collections</a:t>
            </a:r>
            <a:r>
              <a:rPr dirty="0" sz="700" spc="20">
                <a:solidFill>
                  <a:srgbClr val="191B0E"/>
                </a:solidFill>
                <a:latin typeface="华文楷体"/>
                <a:cs typeface="华文楷体"/>
              </a:rPr>
              <a:t>管理用例</a:t>
            </a:r>
            <a:endParaRPr sz="700">
              <a:latin typeface="华文楷体"/>
              <a:cs typeface="华文楷体"/>
            </a:endParaRPr>
          </a:p>
          <a:p>
            <a:pPr marL="203835">
              <a:lnSpc>
                <a:spcPct val="100000"/>
              </a:lnSpc>
              <a:spcBef>
                <a:spcPts val="170"/>
              </a:spcBef>
            </a:pPr>
            <a:r>
              <a:rPr dirty="0" sz="700" spc="10">
                <a:solidFill>
                  <a:srgbClr val="191B0E"/>
                </a:solidFill>
                <a:latin typeface="Franklin Gothic Book"/>
                <a:cs typeface="Franklin Gothic Book"/>
              </a:rPr>
              <a:t>–</a:t>
            </a:r>
            <a:r>
              <a:rPr dirty="0" sz="700" spc="35">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4</a:t>
            </a:r>
            <a:r>
              <a:rPr dirty="0" sz="750" spc="-20" i="1">
                <a:solidFill>
                  <a:srgbClr val="191B0E"/>
                </a:solidFill>
                <a:latin typeface="华文楷体"/>
                <a:cs typeface="华文楷体"/>
              </a:rPr>
              <a:t>）</a:t>
            </a:r>
            <a:r>
              <a:rPr dirty="0" sz="750" spc="-30" i="1">
                <a:solidFill>
                  <a:srgbClr val="191B0E"/>
                </a:solidFill>
                <a:latin typeface="华文楷体"/>
                <a:cs typeface="华文楷体"/>
              </a:rPr>
              <a:t>运行完成后，即可得出一个简易的聚合报告</a:t>
            </a:r>
            <a:endParaRPr sz="750">
              <a:latin typeface="华文楷体"/>
              <a:cs typeface="华文楷体"/>
            </a:endParaRPr>
          </a:p>
        </p:txBody>
      </p:sp>
      <p:sp>
        <p:nvSpPr>
          <p:cNvPr id="7" name="object 7"/>
          <p:cNvSpPr txBox="1"/>
          <p:nvPr/>
        </p:nvSpPr>
        <p:spPr>
          <a:xfrm>
            <a:off x="1444885" y="1961550"/>
            <a:ext cx="107950" cy="420370"/>
          </a:xfrm>
          <a:prstGeom prst="rect">
            <a:avLst/>
          </a:prstGeom>
        </p:spPr>
        <p:txBody>
          <a:bodyPr wrap="square" lIns="0" tIns="12065" rIns="0" bIns="0" rtlCol="0" vert="horz">
            <a:spAutoFit/>
          </a:bodyPr>
          <a:lstStyle/>
          <a:p>
            <a:pPr algn="just" marL="12700" marR="5080">
              <a:lnSpc>
                <a:spcPct val="100000"/>
              </a:lnSpc>
              <a:spcBef>
                <a:spcPts val="95"/>
              </a:spcBef>
            </a:pPr>
            <a:r>
              <a:rPr dirty="0" sz="650" spc="-5">
                <a:latin typeface="黑体"/>
                <a:cs typeface="黑体"/>
              </a:rPr>
              <a:t>测 试 报 告</a:t>
            </a:r>
            <a:endParaRPr sz="650">
              <a:latin typeface="黑体"/>
              <a:cs typeface="黑体"/>
            </a:endParaRPr>
          </a:p>
        </p:txBody>
      </p:sp>
      <p:sp>
        <p:nvSpPr>
          <p:cNvPr id="8" name="object 8"/>
          <p:cNvSpPr/>
          <p:nvPr/>
        </p:nvSpPr>
        <p:spPr>
          <a:xfrm>
            <a:off x="1588655" y="1327276"/>
            <a:ext cx="3333750" cy="154609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1</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544159"/>
            <a:ext cx="3331210" cy="574675"/>
          </a:xfrm>
          <a:prstGeom prst="rect">
            <a:avLst/>
          </a:prstGeom>
        </p:spPr>
        <p:txBody>
          <a:bodyPr wrap="square" lIns="0" tIns="95250" rIns="0" bIns="0" rtlCol="0" vert="horz">
            <a:spAutoFit/>
          </a:bodyPr>
          <a:lstStyle/>
          <a:p>
            <a:pPr marL="12700">
              <a:lnSpc>
                <a:spcPct val="100000"/>
              </a:lnSpc>
              <a:spcBef>
                <a:spcPts val="750"/>
              </a:spcBef>
            </a:pPr>
            <a:r>
              <a:rPr dirty="0" sz="1400" spc="15">
                <a:solidFill>
                  <a:srgbClr val="191B0E"/>
                </a:solidFill>
                <a:latin typeface="Franklin Gothic Book"/>
                <a:cs typeface="Franklin Gothic Book"/>
              </a:rPr>
              <a:t>HTTP</a:t>
            </a:r>
            <a:r>
              <a:rPr dirty="0" sz="1400" spc="40">
                <a:solidFill>
                  <a:srgbClr val="191B0E"/>
                </a:solidFill>
                <a:latin typeface="华文楷体"/>
                <a:cs typeface="华文楷体"/>
              </a:rPr>
              <a:t>工作原理</a:t>
            </a:r>
            <a:endParaRPr sz="1400">
              <a:latin typeface="华文楷体"/>
              <a:cs typeface="华文楷体"/>
            </a:endParaRPr>
          </a:p>
          <a:p>
            <a:pPr marL="151130" marR="5080" indent="-139065">
              <a:lnSpc>
                <a:spcPts val="810"/>
              </a:lnSpc>
              <a:spcBef>
                <a:spcPts val="385"/>
              </a:spcBef>
              <a:buFont typeface="Franklin Gothic Book"/>
              <a:buChar char="■"/>
              <a:tabLst>
                <a:tab pos="151765" algn="l"/>
              </a:tabLst>
            </a:pPr>
            <a:r>
              <a:rPr dirty="0" sz="700" spc="20">
                <a:solidFill>
                  <a:srgbClr val="191B0E"/>
                </a:solidFill>
                <a:latin typeface="华文楷体"/>
                <a:cs typeface="华文楷体"/>
              </a:rPr>
              <a:t>接口测试需要模拟浏览器发送</a:t>
            </a:r>
            <a:r>
              <a:rPr dirty="0" sz="700">
                <a:solidFill>
                  <a:srgbClr val="191B0E"/>
                </a:solidFill>
                <a:latin typeface="Franklin Gothic Book"/>
                <a:cs typeface="Franklin Gothic Book"/>
              </a:rPr>
              <a:t>R</a:t>
            </a:r>
            <a:r>
              <a:rPr dirty="0" sz="700" spc="5">
                <a:solidFill>
                  <a:srgbClr val="191B0E"/>
                </a:solidFill>
                <a:latin typeface="Franklin Gothic Book"/>
                <a:cs typeface="Franklin Gothic Book"/>
              </a:rPr>
              <a:t>e</a:t>
            </a:r>
            <a:r>
              <a:rPr dirty="0" sz="700">
                <a:solidFill>
                  <a:srgbClr val="191B0E"/>
                </a:solidFill>
                <a:latin typeface="Franklin Gothic Book"/>
                <a:cs typeface="Franklin Gothic Book"/>
              </a:rPr>
              <a:t>q</a:t>
            </a:r>
            <a:r>
              <a:rPr dirty="0" sz="700" spc="10">
                <a:solidFill>
                  <a:srgbClr val="191B0E"/>
                </a:solidFill>
                <a:latin typeface="Franklin Gothic Book"/>
                <a:cs typeface="Franklin Gothic Book"/>
              </a:rPr>
              <a:t>u</a:t>
            </a:r>
            <a:r>
              <a:rPr dirty="0" sz="700" spc="5">
                <a:solidFill>
                  <a:srgbClr val="191B0E"/>
                </a:solidFill>
                <a:latin typeface="Franklin Gothic Book"/>
                <a:cs typeface="Franklin Gothic Book"/>
              </a:rPr>
              <a:t>e</a:t>
            </a:r>
            <a:r>
              <a:rPr dirty="0" sz="700" spc="5">
                <a:solidFill>
                  <a:srgbClr val="191B0E"/>
                </a:solidFill>
                <a:latin typeface="Franklin Gothic Book"/>
                <a:cs typeface="Franklin Gothic Book"/>
              </a:rPr>
              <a:t>st</a:t>
            </a:r>
            <a:r>
              <a:rPr dirty="0" sz="700" spc="20">
                <a:solidFill>
                  <a:srgbClr val="191B0E"/>
                </a:solidFill>
                <a:latin typeface="华文楷体"/>
                <a:cs typeface="华文楷体"/>
              </a:rPr>
              <a:t>至服务器和服务器返回</a:t>
            </a:r>
            <a:r>
              <a:rPr dirty="0" sz="700">
                <a:solidFill>
                  <a:srgbClr val="191B0E"/>
                </a:solidFill>
                <a:latin typeface="Franklin Gothic Book"/>
                <a:cs typeface="Franklin Gothic Book"/>
              </a:rPr>
              <a:t>R</a:t>
            </a:r>
            <a:r>
              <a:rPr dirty="0" sz="700" spc="5">
                <a:solidFill>
                  <a:srgbClr val="191B0E"/>
                </a:solidFill>
                <a:latin typeface="Franklin Gothic Book"/>
                <a:cs typeface="Franklin Gothic Book"/>
              </a:rPr>
              <a:t>e</a:t>
            </a:r>
            <a:r>
              <a:rPr dirty="0" sz="700" spc="10">
                <a:solidFill>
                  <a:srgbClr val="191B0E"/>
                </a:solidFill>
                <a:latin typeface="Franklin Gothic Book"/>
                <a:cs typeface="Franklin Gothic Book"/>
              </a:rPr>
              <a:t>sp</a:t>
            </a:r>
            <a:r>
              <a:rPr dirty="0" sz="700" spc="5">
                <a:solidFill>
                  <a:srgbClr val="191B0E"/>
                </a:solidFill>
                <a:latin typeface="Franklin Gothic Book"/>
                <a:cs typeface="Franklin Gothic Book"/>
              </a:rPr>
              <a:t>on</a:t>
            </a:r>
            <a:r>
              <a:rPr dirty="0" sz="700" spc="5">
                <a:solidFill>
                  <a:srgbClr val="191B0E"/>
                </a:solidFill>
                <a:latin typeface="Franklin Gothic Book"/>
                <a:cs typeface="Franklin Gothic Book"/>
              </a:rPr>
              <a:t>s</a:t>
            </a:r>
            <a:r>
              <a:rPr dirty="0" sz="700" spc="5">
                <a:solidFill>
                  <a:srgbClr val="191B0E"/>
                </a:solidFill>
                <a:latin typeface="Franklin Gothic Book"/>
                <a:cs typeface="Franklin Gothic Book"/>
              </a:rPr>
              <a:t>e</a:t>
            </a:r>
            <a:r>
              <a:rPr dirty="0" sz="700" spc="15">
                <a:solidFill>
                  <a:srgbClr val="191B0E"/>
                </a:solidFill>
                <a:latin typeface="华文楷体"/>
                <a:cs typeface="华文楷体"/>
              </a:rPr>
              <a:t>到浏览器 </a:t>
            </a:r>
            <a:r>
              <a:rPr dirty="0" sz="700" spc="20">
                <a:solidFill>
                  <a:srgbClr val="191B0E"/>
                </a:solidFill>
                <a:latin typeface="华文楷体"/>
                <a:cs typeface="华文楷体"/>
              </a:rPr>
              <a:t>的整个过程</a:t>
            </a:r>
            <a:endParaRPr sz="700">
              <a:latin typeface="华文楷体"/>
              <a:cs typeface="华文楷体"/>
            </a:endParaRPr>
          </a:p>
        </p:txBody>
      </p:sp>
      <p:sp>
        <p:nvSpPr>
          <p:cNvPr id="8" name="object 8"/>
          <p:cNvSpPr/>
          <p:nvPr/>
        </p:nvSpPr>
        <p:spPr>
          <a:xfrm>
            <a:off x="1816226" y="1926209"/>
            <a:ext cx="60198" cy="13258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876425" y="1947545"/>
            <a:ext cx="17622" cy="111252"/>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1817528" y="1915318"/>
            <a:ext cx="75882" cy="77184"/>
          </a:xfrm>
          <a:prstGeom prst="rect">
            <a:avLst/>
          </a:prstGeom>
          <a:blipFill>
            <a:blip r:embed="rId5" cstate="print"/>
            <a:stretch>
              <a:fillRect/>
            </a:stretch>
          </a:blipFill>
        </p:spPr>
        <p:txBody>
          <a:bodyPr wrap="square" lIns="0" tIns="0" rIns="0" bIns="0" rtlCol="0"/>
          <a:lstStyle/>
          <a:p/>
        </p:txBody>
      </p:sp>
      <p:sp>
        <p:nvSpPr>
          <p:cNvPr id="11" name="object 11"/>
          <p:cNvSpPr/>
          <p:nvPr/>
        </p:nvSpPr>
        <p:spPr>
          <a:xfrm>
            <a:off x="1825922" y="1938178"/>
            <a:ext cx="43878" cy="57594"/>
          </a:xfrm>
          <a:prstGeom prst="rect">
            <a:avLst/>
          </a:prstGeom>
          <a:blipFill>
            <a:blip r:embed="rId6" cstate="print"/>
            <a:stretch>
              <a:fillRect/>
            </a:stretch>
          </a:blipFill>
        </p:spPr>
        <p:txBody>
          <a:bodyPr wrap="square" lIns="0" tIns="0" rIns="0" bIns="0" rtlCol="0"/>
          <a:lstStyle/>
          <a:p/>
        </p:txBody>
      </p:sp>
      <p:sp>
        <p:nvSpPr>
          <p:cNvPr id="12" name="object 12"/>
          <p:cNvSpPr/>
          <p:nvPr/>
        </p:nvSpPr>
        <p:spPr>
          <a:xfrm>
            <a:off x="1843670" y="1941449"/>
            <a:ext cx="10160" cy="7620"/>
          </a:xfrm>
          <a:custGeom>
            <a:avLst/>
            <a:gdLst/>
            <a:ahLst/>
            <a:cxnLst/>
            <a:rect l="l" t="t" r="r" b="b"/>
            <a:pathLst>
              <a:path w="10160" h="7619">
                <a:moveTo>
                  <a:pt x="6095" y="2286"/>
                </a:moveTo>
                <a:lnTo>
                  <a:pt x="3809" y="762"/>
                </a:lnTo>
                <a:lnTo>
                  <a:pt x="1523" y="0"/>
                </a:lnTo>
                <a:lnTo>
                  <a:pt x="761" y="1524"/>
                </a:lnTo>
                <a:lnTo>
                  <a:pt x="0" y="2286"/>
                </a:lnTo>
                <a:lnTo>
                  <a:pt x="1523" y="4572"/>
                </a:lnTo>
                <a:lnTo>
                  <a:pt x="3809" y="6096"/>
                </a:lnTo>
                <a:lnTo>
                  <a:pt x="6857" y="6858"/>
                </a:lnTo>
                <a:lnTo>
                  <a:pt x="9143" y="7620"/>
                </a:lnTo>
                <a:lnTo>
                  <a:pt x="9905" y="6096"/>
                </a:lnTo>
                <a:lnTo>
                  <a:pt x="9905" y="5334"/>
                </a:lnTo>
                <a:lnTo>
                  <a:pt x="9143" y="3048"/>
                </a:lnTo>
                <a:lnTo>
                  <a:pt x="6095" y="2286"/>
                </a:lnTo>
                <a:close/>
              </a:path>
            </a:pathLst>
          </a:custGeom>
          <a:ln w="3175">
            <a:solidFill>
              <a:srgbClr val="000000"/>
            </a:solidFill>
          </a:ln>
        </p:spPr>
        <p:txBody>
          <a:bodyPr wrap="square" lIns="0" tIns="0" rIns="0" bIns="0" rtlCol="0"/>
          <a:lstStyle/>
          <a:p/>
        </p:txBody>
      </p:sp>
      <p:sp>
        <p:nvSpPr>
          <p:cNvPr id="13" name="object 13"/>
          <p:cNvSpPr/>
          <p:nvPr/>
        </p:nvSpPr>
        <p:spPr>
          <a:xfrm>
            <a:off x="1844420" y="2035937"/>
            <a:ext cx="9156" cy="6095"/>
          </a:xfrm>
          <a:prstGeom prst="rect">
            <a:avLst/>
          </a:prstGeom>
          <a:blipFill>
            <a:blip r:embed="rId7" cstate="print"/>
            <a:stretch>
              <a:fillRect/>
            </a:stretch>
          </a:blipFill>
        </p:spPr>
        <p:txBody>
          <a:bodyPr wrap="square" lIns="0" tIns="0" rIns="0" bIns="0" rtlCol="0"/>
          <a:lstStyle/>
          <a:p/>
        </p:txBody>
      </p:sp>
      <p:sp>
        <p:nvSpPr>
          <p:cNvPr id="14" name="object 14"/>
          <p:cNvSpPr/>
          <p:nvPr/>
        </p:nvSpPr>
        <p:spPr>
          <a:xfrm>
            <a:off x="1843670" y="2035175"/>
            <a:ext cx="10160" cy="7620"/>
          </a:xfrm>
          <a:custGeom>
            <a:avLst/>
            <a:gdLst/>
            <a:ahLst/>
            <a:cxnLst/>
            <a:rect l="l" t="t" r="r" b="b"/>
            <a:pathLst>
              <a:path w="10160" h="7619">
                <a:moveTo>
                  <a:pt x="6095" y="2286"/>
                </a:moveTo>
                <a:lnTo>
                  <a:pt x="3809" y="762"/>
                </a:lnTo>
                <a:lnTo>
                  <a:pt x="1523" y="0"/>
                </a:lnTo>
                <a:lnTo>
                  <a:pt x="761" y="1524"/>
                </a:lnTo>
                <a:lnTo>
                  <a:pt x="0" y="2286"/>
                </a:lnTo>
                <a:lnTo>
                  <a:pt x="1523" y="4572"/>
                </a:lnTo>
                <a:lnTo>
                  <a:pt x="3809" y="6096"/>
                </a:lnTo>
                <a:lnTo>
                  <a:pt x="6857" y="6858"/>
                </a:lnTo>
                <a:lnTo>
                  <a:pt x="9143" y="7620"/>
                </a:lnTo>
                <a:lnTo>
                  <a:pt x="9905" y="6096"/>
                </a:lnTo>
                <a:lnTo>
                  <a:pt x="9905" y="5334"/>
                </a:lnTo>
                <a:lnTo>
                  <a:pt x="9143" y="3048"/>
                </a:lnTo>
                <a:lnTo>
                  <a:pt x="6095" y="2286"/>
                </a:lnTo>
                <a:close/>
              </a:path>
            </a:pathLst>
          </a:custGeom>
          <a:ln w="3175">
            <a:solidFill>
              <a:srgbClr val="000000"/>
            </a:solidFill>
          </a:ln>
        </p:spPr>
        <p:txBody>
          <a:bodyPr wrap="square" lIns="0" tIns="0" rIns="0" bIns="0" rtlCol="0"/>
          <a:lstStyle/>
          <a:p/>
        </p:txBody>
      </p:sp>
      <p:sp>
        <p:nvSpPr>
          <p:cNvPr id="15" name="object 15"/>
          <p:cNvSpPr/>
          <p:nvPr/>
        </p:nvSpPr>
        <p:spPr>
          <a:xfrm>
            <a:off x="1829193" y="1890395"/>
            <a:ext cx="9893" cy="6096"/>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1829193" y="1890395"/>
            <a:ext cx="10160" cy="6350"/>
          </a:xfrm>
          <a:custGeom>
            <a:avLst/>
            <a:gdLst/>
            <a:ahLst/>
            <a:cxnLst/>
            <a:rect l="l" t="t" r="r" b="b"/>
            <a:pathLst>
              <a:path w="10160" h="6350">
                <a:moveTo>
                  <a:pt x="0" y="3048"/>
                </a:moveTo>
                <a:lnTo>
                  <a:pt x="0" y="1524"/>
                </a:lnTo>
                <a:lnTo>
                  <a:pt x="2285" y="0"/>
                </a:lnTo>
                <a:lnTo>
                  <a:pt x="5334" y="0"/>
                </a:lnTo>
                <a:lnTo>
                  <a:pt x="7620" y="0"/>
                </a:lnTo>
                <a:lnTo>
                  <a:pt x="9906" y="1524"/>
                </a:lnTo>
                <a:lnTo>
                  <a:pt x="9906" y="3048"/>
                </a:lnTo>
                <a:lnTo>
                  <a:pt x="9906" y="4572"/>
                </a:lnTo>
                <a:lnTo>
                  <a:pt x="7620" y="6096"/>
                </a:lnTo>
                <a:lnTo>
                  <a:pt x="5334" y="6096"/>
                </a:lnTo>
                <a:lnTo>
                  <a:pt x="2286" y="6096"/>
                </a:lnTo>
                <a:lnTo>
                  <a:pt x="0" y="4572"/>
                </a:lnTo>
                <a:lnTo>
                  <a:pt x="0" y="3048"/>
                </a:lnTo>
                <a:close/>
              </a:path>
            </a:pathLst>
          </a:custGeom>
          <a:ln w="3175">
            <a:solidFill>
              <a:srgbClr val="FFFFFF"/>
            </a:solidFill>
          </a:ln>
        </p:spPr>
        <p:txBody>
          <a:bodyPr wrap="square" lIns="0" tIns="0" rIns="0" bIns="0" rtlCol="0"/>
          <a:lstStyle/>
          <a:p/>
        </p:txBody>
      </p:sp>
      <p:sp>
        <p:nvSpPr>
          <p:cNvPr id="17" name="object 17"/>
          <p:cNvSpPr/>
          <p:nvPr/>
        </p:nvSpPr>
        <p:spPr>
          <a:xfrm>
            <a:off x="1828431" y="1893443"/>
            <a:ext cx="11417" cy="35052"/>
          </a:xfrm>
          <a:prstGeom prst="rect">
            <a:avLst/>
          </a:prstGeom>
          <a:blipFill>
            <a:blip r:embed="rId9" cstate="print"/>
            <a:stretch>
              <a:fillRect/>
            </a:stretch>
          </a:blipFill>
        </p:spPr>
        <p:txBody>
          <a:bodyPr wrap="square" lIns="0" tIns="0" rIns="0" bIns="0" rtlCol="0"/>
          <a:lstStyle/>
          <a:p/>
        </p:txBody>
      </p:sp>
      <p:sp>
        <p:nvSpPr>
          <p:cNvPr id="18" name="object 18"/>
          <p:cNvSpPr/>
          <p:nvPr/>
        </p:nvSpPr>
        <p:spPr>
          <a:xfrm>
            <a:off x="1828431" y="1893443"/>
            <a:ext cx="11430" cy="36195"/>
          </a:xfrm>
          <a:custGeom>
            <a:avLst/>
            <a:gdLst/>
            <a:ahLst/>
            <a:cxnLst/>
            <a:rect l="l" t="t" r="r" b="b"/>
            <a:pathLst>
              <a:path w="11430" h="36194">
                <a:moveTo>
                  <a:pt x="0" y="32004"/>
                </a:moveTo>
                <a:lnTo>
                  <a:pt x="2286" y="35052"/>
                </a:lnTo>
                <a:lnTo>
                  <a:pt x="6858" y="35814"/>
                </a:lnTo>
                <a:lnTo>
                  <a:pt x="9906" y="33528"/>
                </a:lnTo>
                <a:lnTo>
                  <a:pt x="10668" y="32766"/>
                </a:lnTo>
                <a:lnTo>
                  <a:pt x="11430" y="32004"/>
                </a:lnTo>
                <a:lnTo>
                  <a:pt x="11429" y="0"/>
                </a:lnTo>
                <a:lnTo>
                  <a:pt x="9905" y="3048"/>
                </a:lnTo>
                <a:lnTo>
                  <a:pt x="5333" y="3810"/>
                </a:lnTo>
                <a:lnTo>
                  <a:pt x="2285" y="2286"/>
                </a:lnTo>
                <a:lnTo>
                  <a:pt x="1523" y="1524"/>
                </a:lnTo>
                <a:lnTo>
                  <a:pt x="761" y="762"/>
                </a:lnTo>
                <a:lnTo>
                  <a:pt x="0" y="0"/>
                </a:lnTo>
                <a:lnTo>
                  <a:pt x="0" y="32004"/>
                </a:lnTo>
                <a:close/>
              </a:path>
            </a:pathLst>
          </a:custGeom>
          <a:ln w="3175">
            <a:solidFill>
              <a:srgbClr val="000000"/>
            </a:solidFill>
          </a:ln>
        </p:spPr>
        <p:txBody>
          <a:bodyPr wrap="square" lIns="0" tIns="0" rIns="0" bIns="0" rtlCol="0"/>
          <a:lstStyle/>
          <a:p/>
        </p:txBody>
      </p:sp>
      <p:sp>
        <p:nvSpPr>
          <p:cNvPr id="19" name="object 19"/>
          <p:cNvSpPr/>
          <p:nvPr/>
        </p:nvSpPr>
        <p:spPr>
          <a:xfrm>
            <a:off x="1816774" y="1889633"/>
            <a:ext cx="78105" cy="170180"/>
          </a:xfrm>
          <a:custGeom>
            <a:avLst/>
            <a:gdLst/>
            <a:ahLst/>
            <a:cxnLst/>
            <a:rect l="l" t="t" r="r" b="b"/>
            <a:pathLst>
              <a:path w="78105" h="170180">
                <a:moveTo>
                  <a:pt x="7072" y="143256"/>
                </a:moveTo>
                <a:lnTo>
                  <a:pt x="7834" y="146304"/>
                </a:lnTo>
                <a:lnTo>
                  <a:pt x="10120" y="149352"/>
                </a:lnTo>
                <a:lnTo>
                  <a:pt x="13168" y="150876"/>
                </a:lnTo>
                <a:lnTo>
                  <a:pt x="21288" y="155328"/>
                </a:lnTo>
                <a:lnTo>
                  <a:pt x="29551" y="159639"/>
                </a:lnTo>
                <a:lnTo>
                  <a:pt x="37814" y="163949"/>
                </a:lnTo>
                <a:lnTo>
                  <a:pt x="45934" y="168402"/>
                </a:lnTo>
                <a:lnTo>
                  <a:pt x="53399" y="169854"/>
                </a:lnTo>
                <a:lnTo>
                  <a:pt x="74926" y="133671"/>
                </a:lnTo>
                <a:lnTo>
                  <a:pt x="78045" y="83165"/>
                </a:lnTo>
                <a:lnTo>
                  <a:pt x="77176" y="57912"/>
                </a:lnTo>
                <a:lnTo>
                  <a:pt x="65317" y="48791"/>
                </a:lnTo>
                <a:lnTo>
                  <a:pt x="52601" y="40957"/>
                </a:lnTo>
                <a:lnTo>
                  <a:pt x="39028" y="34551"/>
                </a:lnTo>
                <a:lnTo>
                  <a:pt x="24598" y="29718"/>
                </a:lnTo>
                <a:lnTo>
                  <a:pt x="24598" y="22098"/>
                </a:lnTo>
                <a:lnTo>
                  <a:pt x="24598" y="14478"/>
                </a:lnTo>
                <a:lnTo>
                  <a:pt x="24598" y="6858"/>
                </a:lnTo>
                <a:lnTo>
                  <a:pt x="23836" y="3048"/>
                </a:lnTo>
                <a:lnTo>
                  <a:pt x="20026" y="0"/>
                </a:lnTo>
                <a:lnTo>
                  <a:pt x="16216" y="762"/>
                </a:lnTo>
                <a:lnTo>
                  <a:pt x="13168" y="762"/>
                </a:lnTo>
                <a:lnTo>
                  <a:pt x="10882" y="3048"/>
                </a:lnTo>
                <a:lnTo>
                  <a:pt x="10120" y="6096"/>
                </a:lnTo>
                <a:lnTo>
                  <a:pt x="9358" y="13716"/>
                </a:lnTo>
                <a:lnTo>
                  <a:pt x="9358" y="21336"/>
                </a:lnTo>
                <a:lnTo>
                  <a:pt x="9358" y="28956"/>
                </a:lnTo>
                <a:lnTo>
                  <a:pt x="5548" y="30480"/>
                </a:lnTo>
                <a:lnTo>
                  <a:pt x="3262" y="32766"/>
                </a:lnTo>
                <a:lnTo>
                  <a:pt x="1738" y="36576"/>
                </a:lnTo>
                <a:lnTo>
                  <a:pt x="0" y="63103"/>
                </a:lnTo>
                <a:lnTo>
                  <a:pt x="404" y="89916"/>
                </a:lnTo>
                <a:lnTo>
                  <a:pt x="2809" y="116728"/>
                </a:lnTo>
                <a:lnTo>
                  <a:pt x="7072" y="143256"/>
                </a:lnTo>
                <a:close/>
              </a:path>
            </a:pathLst>
          </a:custGeom>
          <a:ln w="4102">
            <a:solidFill>
              <a:srgbClr val="000000"/>
            </a:solidFill>
          </a:ln>
        </p:spPr>
        <p:txBody>
          <a:bodyPr wrap="square" lIns="0" tIns="0" rIns="0" bIns="0" rtlCol="0"/>
          <a:lstStyle/>
          <a:p/>
        </p:txBody>
      </p:sp>
      <p:sp>
        <p:nvSpPr>
          <p:cNvPr id="20" name="object 20"/>
          <p:cNvSpPr/>
          <p:nvPr/>
        </p:nvSpPr>
        <p:spPr>
          <a:xfrm>
            <a:off x="1831479" y="1984883"/>
            <a:ext cx="8369" cy="9144"/>
          </a:xfrm>
          <a:prstGeom prst="rect">
            <a:avLst/>
          </a:prstGeom>
          <a:blipFill>
            <a:blip r:embed="rId10" cstate="print"/>
            <a:stretch>
              <a:fillRect/>
            </a:stretch>
          </a:blipFill>
        </p:spPr>
        <p:txBody>
          <a:bodyPr wrap="square" lIns="0" tIns="0" rIns="0" bIns="0" rtlCol="0"/>
          <a:lstStyle/>
          <a:p/>
        </p:txBody>
      </p:sp>
      <p:sp>
        <p:nvSpPr>
          <p:cNvPr id="21" name="object 21"/>
          <p:cNvSpPr/>
          <p:nvPr/>
        </p:nvSpPr>
        <p:spPr>
          <a:xfrm>
            <a:off x="1830374" y="1983791"/>
            <a:ext cx="20916" cy="17094"/>
          </a:xfrm>
          <a:prstGeom prst="rect">
            <a:avLst/>
          </a:prstGeom>
          <a:blipFill>
            <a:blip r:embed="rId11" cstate="print"/>
            <a:stretch>
              <a:fillRect/>
            </a:stretch>
          </a:blipFill>
        </p:spPr>
        <p:txBody>
          <a:bodyPr wrap="square" lIns="0" tIns="0" rIns="0" bIns="0" rtlCol="0"/>
          <a:lstStyle/>
          <a:p/>
        </p:txBody>
      </p:sp>
      <p:sp>
        <p:nvSpPr>
          <p:cNvPr id="22" name="object 22"/>
          <p:cNvSpPr/>
          <p:nvPr/>
        </p:nvSpPr>
        <p:spPr>
          <a:xfrm>
            <a:off x="1841817" y="1990648"/>
            <a:ext cx="21653" cy="17094"/>
          </a:xfrm>
          <a:prstGeom prst="rect">
            <a:avLst/>
          </a:prstGeom>
          <a:blipFill>
            <a:blip r:embed="rId12" cstate="print"/>
            <a:stretch>
              <a:fillRect/>
            </a:stretch>
          </a:blipFill>
        </p:spPr>
        <p:txBody>
          <a:bodyPr wrap="square" lIns="0" tIns="0" rIns="0" bIns="0" rtlCol="0"/>
          <a:lstStyle/>
          <a:p/>
        </p:txBody>
      </p:sp>
      <p:sp>
        <p:nvSpPr>
          <p:cNvPr id="23" name="object 23"/>
          <p:cNvSpPr/>
          <p:nvPr/>
        </p:nvSpPr>
        <p:spPr>
          <a:xfrm>
            <a:off x="1831479" y="1996744"/>
            <a:ext cx="32333" cy="11328"/>
          </a:xfrm>
          <a:prstGeom prst="rect">
            <a:avLst/>
          </a:prstGeom>
          <a:blipFill>
            <a:blip r:embed="rId13" cstate="print"/>
            <a:stretch>
              <a:fillRect/>
            </a:stretch>
          </a:blipFill>
        </p:spPr>
        <p:txBody>
          <a:bodyPr wrap="square" lIns="0" tIns="0" rIns="0" bIns="0" rtlCol="0"/>
          <a:lstStyle/>
          <a:p/>
        </p:txBody>
      </p:sp>
      <p:sp>
        <p:nvSpPr>
          <p:cNvPr id="24" name="object 24"/>
          <p:cNvSpPr/>
          <p:nvPr/>
        </p:nvSpPr>
        <p:spPr>
          <a:xfrm>
            <a:off x="1830374" y="1996744"/>
            <a:ext cx="20916" cy="17094"/>
          </a:xfrm>
          <a:prstGeom prst="rect">
            <a:avLst/>
          </a:prstGeom>
          <a:blipFill>
            <a:blip r:embed="rId14" cstate="print"/>
            <a:stretch>
              <a:fillRect/>
            </a:stretch>
          </a:blipFill>
        </p:spPr>
        <p:txBody>
          <a:bodyPr wrap="square" lIns="0" tIns="0" rIns="0" bIns="0" rtlCol="0"/>
          <a:lstStyle/>
          <a:p/>
        </p:txBody>
      </p:sp>
      <p:sp>
        <p:nvSpPr>
          <p:cNvPr id="25" name="object 25"/>
          <p:cNvSpPr/>
          <p:nvPr/>
        </p:nvSpPr>
        <p:spPr>
          <a:xfrm>
            <a:off x="1841817" y="2003603"/>
            <a:ext cx="21653" cy="17094"/>
          </a:xfrm>
          <a:prstGeom prst="rect">
            <a:avLst/>
          </a:prstGeom>
          <a:blipFill>
            <a:blip r:embed="rId15" cstate="print"/>
            <a:stretch>
              <a:fillRect/>
            </a:stretch>
          </a:blipFill>
        </p:spPr>
        <p:txBody>
          <a:bodyPr wrap="square" lIns="0" tIns="0" rIns="0" bIns="0" rtlCol="0"/>
          <a:lstStyle/>
          <a:p/>
        </p:txBody>
      </p:sp>
      <p:sp>
        <p:nvSpPr>
          <p:cNvPr id="26" name="object 26"/>
          <p:cNvSpPr/>
          <p:nvPr/>
        </p:nvSpPr>
        <p:spPr>
          <a:xfrm>
            <a:off x="1831479" y="2010460"/>
            <a:ext cx="32333" cy="10566"/>
          </a:xfrm>
          <a:prstGeom prst="rect">
            <a:avLst/>
          </a:prstGeom>
          <a:blipFill>
            <a:blip r:embed="rId16" cstate="print"/>
            <a:stretch>
              <a:fillRect/>
            </a:stretch>
          </a:blipFill>
        </p:spPr>
        <p:txBody>
          <a:bodyPr wrap="square" lIns="0" tIns="0" rIns="0" bIns="0" rtlCol="0"/>
          <a:lstStyle/>
          <a:p/>
        </p:txBody>
      </p:sp>
      <p:sp>
        <p:nvSpPr>
          <p:cNvPr id="27" name="object 27"/>
          <p:cNvSpPr/>
          <p:nvPr/>
        </p:nvSpPr>
        <p:spPr>
          <a:xfrm>
            <a:off x="1830374" y="2010461"/>
            <a:ext cx="20916" cy="17093"/>
          </a:xfrm>
          <a:prstGeom prst="rect">
            <a:avLst/>
          </a:prstGeom>
          <a:blipFill>
            <a:blip r:embed="rId17" cstate="print"/>
            <a:stretch>
              <a:fillRect/>
            </a:stretch>
          </a:blipFill>
        </p:spPr>
        <p:txBody>
          <a:bodyPr wrap="square" lIns="0" tIns="0" rIns="0" bIns="0" rtlCol="0"/>
          <a:lstStyle/>
          <a:p/>
        </p:txBody>
      </p:sp>
      <p:sp>
        <p:nvSpPr>
          <p:cNvPr id="28" name="object 28"/>
          <p:cNvSpPr/>
          <p:nvPr/>
        </p:nvSpPr>
        <p:spPr>
          <a:xfrm>
            <a:off x="1841817" y="2017318"/>
            <a:ext cx="21653" cy="16332"/>
          </a:xfrm>
          <a:prstGeom prst="rect">
            <a:avLst/>
          </a:prstGeom>
          <a:blipFill>
            <a:blip r:embed="rId18" cstate="print"/>
            <a:stretch>
              <a:fillRect/>
            </a:stretch>
          </a:blipFill>
        </p:spPr>
        <p:txBody>
          <a:bodyPr wrap="square" lIns="0" tIns="0" rIns="0" bIns="0" rtlCol="0"/>
          <a:lstStyle/>
          <a:p/>
        </p:txBody>
      </p:sp>
      <p:sp>
        <p:nvSpPr>
          <p:cNvPr id="29" name="object 29"/>
          <p:cNvSpPr/>
          <p:nvPr/>
        </p:nvSpPr>
        <p:spPr>
          <a:xfrm>
            <a:off x="2655951" y="1574927"/>
            <a:ext cx="138696" cy="75437"/>
          </a:xfrm>
          <a:prstGeom prst="rect">
            <a:avLst/>
          </a:prstGeom>
          <a:blipFill>
            <a:blip r:embed="rId19" cstate="print"/>
            <a:stretch>
              <a:fillRect/>
            </a:stretch>
          </a:blipFill>
        </p:spPr>
        <p:txBody>
          <a:bodyPr wrap="square" lIns="0" tIns="0" rIns="0" bIns="0" rtlCol="0"/>
          <a:lstStyle/>
          <a:p/>
        </p:txBody>
      </p:sp>
      <p:sp>
        <p:nvSpPr>
          <p:cNvPr id="30" name="object 30"/>
          <p:cNvSpPr/>
          <p:nvPr/>
        </p:nvSpPr>
        <p:spPr>
          <a:xfrm>
            <a:off x="2655963" y="1574927"/>
            <a:ext cx="139065" cy="75565"/>
          </a:xfrm>
          <a:custGeom>
            <a:avLst/>
            <a:gdLst/>
            <a:ahLst/>
            <a:cxnLst/>
            <a:rect l="l" t="t" r="r" b="b"/>
            <a:pathLst>
              <a:path w="139064" h="75564">
                <a:moveTo>
                  <a:pt x="52577" y="75437"/>
                </a:moveTo>
                <a:lnTo>
                  <a:pt x="138683" y="28193"/>
                </a:lnTo>
                <a:lnTo>
                  <a:pt x="85343" y="0"/>
                </a:lnTo>
                <a:lnTo>
                  <a:pt x="0" y="46481"/>
                </a:lnTo>
                <a:lnTo>
                  <a:pt x="10787" y="56899"/>
                </a:lnTo>
                <a:lnTo>
                  <a:pt x="23431" y="65246"/>
                </a:lnTo>
                <a:lnTo>
                  <a:pt x="37504" y="71449"/>
                </a:lnTo>
                <a:lnTo>
                  <a:pt x="52577" y="75437"/>
                </a:lnTo>
              </a:path>
            </a:pathLst>
          </a:custGeom>
          <a:ln w="3175">
            <a:solidFill>
              <a:srgbClr val="FFFFFF"/>
            </a:solidFill>
          </a:ln>
        </p:spPr>
        <p:txBody>
          <a:bodyPr wrap="square" lIns="0" tIns="0" rIns="0" bIns="0" rtlCol="0"/>
          <a:lstStyle/>
          <a:p/>
        </p:txBody>
      </p:sp>
      <p:sp>
        <p:nvSpPr>
          <p:cNvPr id="31" name="object 31"/>
          <p:cNvSpPr/>
          <p:nvPr/>
        </p:nvSpPr>
        <p:spPr>
          <a:xfrm>
            <a:off x="2655951" y="1622171"/>
            <a:ext cx="52590" cy="145542"/>
          </a:xfrm>
          <a:prstGeom prst="rect">
            <a:avLst/>
          </a:prstGeom>
          <a:blipFill>
            <a:blip r:embed="rId20" cstate="print"/>
            <a:stretch>
              <a:fillRect/>
            </a:stretch>
          </a:blipFill>
        </p:spPr>
        <p:txBody>
          <a:bodyPr wrap="square" lIns="0" tIns="0" rIns="0" bIns="0" rtlCol="0"/>
          <a:lstStyle/>
          <a:p/>
        </p:txBody>
      </p:sp>
      <p:sp>
        <p:nvSpPr>
          <p:cNvPr id="32" name="object 32"/>
          <p:cNvSpPr/>
          <p:nvPr/>
        </p:nvSpPr>
        <p:spPr>
          <a:xfrm>
            <a:off x="2655474" y="1603883"/>
            <a:ext cx="139173" cy="164318"/>
          </a:xfrm>
          <a:prstGeom prst="rect">
            <a:avLst/>
          </a:prstGeom>
          <a:blipFill>
            <a:blip r:embed="rId21" cstate="print"/>
            <a:stretch>
              <a:fillRect/>
            </a:stretch>
          </a:blipFill>
        </p:spPr>
        <p:txBody>
          <a:bodyPr wrap="square" lIns="0" tIns="0" rIns="0" bIns="0" rtlCol="0"/>
          <a:lstStyle/>
          <a:p/>
        </p:txBody>
      </p:sp>
      <p:sp>
        <p:nvSpPr>
          <p:cNvPr id="33" name="object 33"/>
          <p:cNvSpPr/>
          <p:nvPr/>
        </p:nvSpPr>
        <p:spPr>
          <a:xfrm>
            <a:off x="2708541" y="1603121"/>
            <a:ext cx="86360" cy="165100"/>
          </a:xfrm>
          <a:custGeom>
            <a:avLst/>
            <a:gdLst/>
            <a:ahLst/>
            <a:cxnLst/>
            <a:rect l="l" t="t" r="r" b="b"/>
            <a:pathLst>
              <a:path w="86360" h="165100">
                <a:moveTo>
                  <a:pt x="0" y="47243"/>
                </a:moveTo>
                <a:lnTo>
                  <a:pt x="0" y="164592"/>
                </a:lnTo>
                <a:lnTo>
                  <a:pt x="86106" y="118109"/>
                </a:lnTo>
                <a:lnTo>
                  <a:pt x="86106" y="0"/>
                </a:lnTo>
                <a:lnTo>
                  <a:pt x="0" y="47243"/>
                </a:lnTo>
                <a:close/>
              </a:path>
            </a:pathLst>
          </a:custGeom>
          <a:ln w="3175">
            <a:solidFill>
              <a:srgbClr val="FFFFFF"/>
            </a:solidFill>
          </a:ln>
        </p:spPr>
        <p:txBody>
          <a:bodyPr wrap="square" lIns="0" tIns="0" rIns="0" bIns="0" rtlCol="0"/>
          <a:lstStyle/>
          <a:p/>
        </p:txBody>
      </p:sp>
      <p:sp>
        <p:nvSpPr>
          <p:cNvPr id="34" name="object 34"/>
          <p:cNvSpPr/>
          <p:nvPr/>
        </p:nvSpPr>
        <p:spPr>
          <a:xfrm>
            <a:off x="2655963" y="1574927"/>
            <a:ext cx="139065" cy="193040"/>
          </a:xfrm>
          <a:custGeom>
            <a:avLst/>
            <a:gdLst/>
            <a:ahLst/>
            <a:cxnLst/>
            <a:rect l="l" t="t" r="r" b="b"/>
            <a:pathLst>
              <a:path w="139064" h="193039">
                <a:moveTo>
                  <a:pt x="138683" y="28193"/>
                </a:moveTo>
                <a:lnTo>
                  <a:pt x="85343" y="0"/>
                </a:lnTo>
                <a:lnTo>
                  <a:pt x="0" y="46481"/>
                </a:lnTo>
                <a:lnTo>
                  <a:pt x="0" y="166115"/>
                </a:lnTo>
                <a:lnTo>
                  <a:pt x="11108" y="175962"/>
                </a:lnTo>
                <a:lnTo>
                  <a:pt x="23717" y="183737"/>
                </a:lnTo>
                <a:lnTo>
                  <a:pt x="37611" y="189368"/>
                </a:lnTo>
                <a:lnTo>
                  <a:pt x="52577" y="192786"/>
                </a:lnTo>
                <a:lnTo>
                  <a:pt x="138683" y="146304"/>
                </a:lnTo>
                <a:lnTo>
                  <a:pt x="138683" y="28193"/>
                </a:lnTo>
                <a:close/>
              </a:path>
            </a:pathLst>
          </a:custGeom>
          <a:ln w="4102">
            <a:solidFill>
              <a:srgbClr val="000000"/>
            </a:solidFill>
          </a:ln>
        </p:spPr>
        <p:txBody>
          <a:bodyPr wrap="square" lIns="0" tIns="0" rIns="0" bIns="0" rtlCol="0"/>
          <a:lstStyle/>
          <a:p/>
        </p:txBody>
      </p:sp>
      <p:sp>
        <p:nvSpPr>
          <p:cNvPr id="35" name="object 35"/>
          <p:cNvSpPr/>
          <p:nvPr/>
        </p:nvSpPr>
        <p:spPr>
          <a:xfrm>
            <a:off x="2675763" y="1693799"/>
            <a:ext cx="8394" cy="10667"/>
          </a:xfrm>
          <a:prstGeom prst="rect">
            <a:avLst/>
          </a:prstGeom>
          <a:blipFill>
            <a:blip r:embed="rId22" cstate="print"/>
            <a:stretch>
              <a:fillRect/>
            </a:stretch>
          </a:blipFill>
        </p:spPr>
        <p:txBody>
          <a:bodyPr wrap="square" lIns="0" tIns="0" rIns="0" bIns="0" rtlCol="0"/>
          <a:lstStyle/>
          <a:p/>
        </p:txBody>
      </p:sp>
      <p:sp>
        <p:nvSpPr>
          <p:cNvPr id="36" name="object 36"/>
          <p:cNvSpPr/>
          <p:nvPr/>
        </p:nvSpPr>
        <p:spPr>
          <a:xfrm>
            <a:off x="2675013" y="1693037"/>
            <a:ext cx="10160" cy="12700"/>
          </a:xfrm>
          <a:custGeom>
            <a:avLst/>
            <a:gdLst/>
            <a:ahLst/>
            <a:cxnLst/>
            <a:rect l="l" t="t" r="r" b="b"/>
            <a:pathLst>
              <a:path w="10160" h="12700">
                <a:moveTo>
                  <a:pt x="9143" y="4572"/>
                </a:moveTo>
                <a:lnTo>
                  <a:pt x="7619" y="2286"/>
                </a:lnTo>
                <a:lnTo>
                  <a:pt x="5333" y="0"/>
                </a:lnTo>
                <a:lnTo>
                  <a:pt x="3047" y="762"/>
                </a:lnTo>
                <a:lnTo>
                  <a:pt x="761" y="1524"/>
                </a:lnTo>
                <a:lnTo>
                  <a:pt x="0" y="4572"/>
                </a:lnTo>
                <a:lnTo>
                  <a:pt x="1523" y="7620"/>
                </a:lnTo>
                <a:lnTo>
                  <a:pt x="2285" y="10668"/>
                </a:lnTo>
                <a:lnTo>
                  <a:pt x="4571" y="12192"/>
                </a:lnTo>
                <a:lnTo>
                  <a:pt x="6857" y="11430"/>
                </a:lnTo>
                <a:lnTo>
                  <a:pt x="9143" y="10668"/>
                </a:lnTo>
                <a:lnTo>
                  <a:pt x="9905" y="7620"/>
                </a:lnTo>
                <a:lnTo>
                  <a:pt x="9143" y="4572"/>
                </a:lnTo>
                <a:close/>
              </a:path>
            </a:pathLst>
          </a:custGeom>
          <a:ln w="3175">
            <a:solidFill>
              <a:srgbClr val="000000"/>
            </a:solidFill>
          </a:ln>
        </p:spPr>
        <p:txBody>
          <a:bodyPr wrap="square" lIns="0" tIns="0" rIns="0" bIns="0" rtlCol="0"/>
          <a:lstStyle/>
          <a:p/>
        </p:txBody>
      </p:sp>
      <p:sp>
        <p:nvSpPr>
          <p:cNvPr id="37" name="object 37"/>
          <p:cNvSpPr/>
          <p:nvPr/>
        </p:nvSpPr>
        <p:spPr>
          <a:xfrm>
            <a:off x="2664345" y="1718183"/>
            <a:ext cx="36195" cy="18415"/>
          </a:xfrm>
          <a:custGeom>
            <a:avLst/>
            <a:gdLst/>
            <a:ahLst/>
            <a:cxnLst/>
            <a:rect l="l" t="t" r="r" b="b"/>
            <a:pathLst>
              <a:path w="36194" h="18414">
                <a:moveTo>
                  <a:pt x="0" y="0"/>
                </a:moveTo>
                <a:lnTo>
                  <a:pt x="8274" y="6286"/>
                </a:lnTo>
                <a:lnTo>
                  <a:pt x="17049" y="11430"/>
                </a:lnTo>
                <a:lnTo>
                  <a:pt x="26253" y="15430"/>
                </a:lnTo>
                <a:lnTo>
                  <a:pt x="35814" y="18287"/>
                </a:lnTo>
              </a:path>
            </a:pathLst>
          </a:custGeom>
          <a:ln w="3175">
            <a:solidFill>
              <a:srgbClr val="000000"/>
            </a:solidFill>
          </a:ln>
        </p:spPr>
        <p:txBody>
          <a:bodyPr wrap="square" lIns="0" tIns="0" rIns="0" bIns="0" rtlCol="0"/>
          <a:lstStyle/>
          <a:p/>
        </p:txBody>
      </p:sp>
      <p:sp>
        <p:nvSpPr>
          <p:cNvPr id="38" name="object 38"/>
          <p:cNvSpPr/>
          <p:nvPr/>
        </p:nvSpPr>
        <p:spPr>
          <a:xfrm>
            <a:off x="2664345" y="1725041"/>
            <a:ext cx="36195" cy="19050"/>
          </a:xfrm>
          <a:custGeom>
            <a:avLst/>
            <a:gdLst/>
            <a:ahLst/>
            <a:cxnLst/>
            <a:rect l="l" t="t" r="r" b="b"/>
            <a:pathLst>
              <a:path w="36194" h="19050">
                <a:moveTo>
                  <a:pt x="0" y="0"/>
                </a:moveTo>
                <a:lnTo>
                  <a:pt x="8274" y="6298"/>
                </a:lnTo>
                <a:lnTo>
                  <a:pt x="17049" y="11525"/>
                </a:lnTo>
                <a:lnTo>
                  <a:pt x="26253" y="15751"/>
                </a:lnTo>
                <a:lnTo>
                  <a:pt x="35814" y="19049"/>
                </a:lnTo>
              </a:path>
            </a:pathLst>
          </a:custGeom>
          <a:ln w="3175">
            <a:solidFill>
              <a:srgbClr val="000000"/>
            </a:solidFill>
          </a:ln>
        </p:spPr>
        <p:txBody>
          <a:bodyPr wrap="square" lIns="0" tIns="0" rIns="0" bIns="0" rtlCol="0"/>
          <a:lstStyle/>
          <a:p/>
        </p:txBody>
      </p:sp>
      <p:sp>
        <p:nvSpPr>
          <p:cNvPr id="39" name="object 39"/>
          <p:cNvSpPr/>
          <p:nvPr/>
        </p:nvSpPr>
        <p:spPr>
          <a:xfrm>
            <a:off x="2664345" y="1732661"/>
            <a:ext cx="36195" cy="18415"/>
          </a:xfrm>
          <a:custGeom>
            <a:avLst/>
            <a:gdLst/>
            <a:ahLst/>
            <a:cxnLst/>
            <a:rect l="l" t="t" r="r" b="b"/>
            <a:pathLst>
              <a:path w="36194" h="18414">
                <a:moveTo>
                  <a:pt x="0" y="0"/>
                </a:moveTo>
                <a:lnTo>
                  <a:pt x="8274" y="5965"/>
                </a:lnTo>
                <a:lnTo>
                  <a:pt x="17049" y="11144"/>
                </a:lnTo>
                <a:lnTo>
                  <a:pt x="26253" y="15323"/>
                </a:lnTo>
                <a:lnTo>
                  <a:pt x="35814" y="18287"/>
                </a:lnTo>
              </a:path>
            </a:pathLst>
          </a:custGeom>
          <a:ln w="3175">
            <a:solidFill>
              <a:srgbClr val="000000"/>
            </a:solidFill>
          </a:ln>
        </p:spPr>
        <p:txBody>
          <a:bodyPr wrap="square" lIns="0" tIns="0" rIns="0" bIns="0" rtlCol="0"/>
          <a:lstStyle/>
          <a:p/>
        </p:txBody>
      </p:sp>
      <p:sp>
        <p:nvSpPr>
          <p:cNvPr id="40" name="object 40"/>
          <p:cNvSpPr/>
          <p:nvPr/>
        </p:nvSpPr>
        <p:spPr>
          <a:xfrm>
            <a:off x="2662333" y="1643017"/>
            <a:ext cx="39839" cy="23075"/>
          </a:xfrm>
          <a:prstGeom prst="rect">
            <a:avLst/>
          </a:prstGeom>
          <a:blipFill>
            <a:blip r:embed="rId23" cstate="print"/>
            <a:stretch>
              <a:fillRect/>
            </a:stretch>
          </a:blipFill>
        </p:spPr>
        <p:txBody>
          <a:bodyPr wrap="square" lIns="0" tIns="0" rIns="0" bIns="0" rtlCol="0"/>
          <a:lstStyle/>
          <a:p/>
        </p:txBody>
      </p:sp>
      <p:sp>
        <p:nvSpPr>
          <p:cNvPr id="41" name="object 41"/>
          <p:cNvSpPr/>
          <p:nvPr/>
        </p:nvSpPr>
        <p:spPr>
          <a:xfrm>
            <a:off x="2664345" y="1652485"/>
            <a:ext cx="35801" cy="32169"/>
          </a:xfrm>
          <a:prstGeom prst="rect">
            <a:avLst/>
          </a:prstGeom>
          <a:blipFill>
            <a:blip r:embed="rId24" cstate="print"/>
            <a:stretch>
              <a:fillRect/>
            </a:stretch>
          </a:blipFill>
        </p:spPr>
        <p:txBody>
          <a:bodyPr wrap="square" lIns="0" tIns="0" rIns="0" bIns="0" rtlCol="0"/>
          <a:lstStyle/>
          <a:p/>
        </p:txBody>
      </p:sp>
      <p:sp>
        <p:nvSpPr>
          <p:cNvPr id="42" name="object 42"/>
          <p:cNvSpPr/>
          <p:nvPr/>
        </p:nvSpPr>
        <p:spPr>
          <a:xfrm>
            <a:off x="2664345" y="1658747"/>
            <a:ext cx="36195" cy="20955"/>
          </a:xfrm>
          <a:custGeom>
            <a:avLst/>
            <a:gdLst/>
            <a:ahLst/>
            <a:cxnLst/>
            <a:rect l="l" t="t" r="r" b="b"/>
            <a:pathLst>
              <a:path w="36194" h="20955">
                <a:moveTo>
                  <a:pt x="35814" y="20574"/>
                </a:moveTo>
                <a:lnTo>
                  <a:pt x="35814" y="18288"/>
                </a:lnTo>
                <a:lnTo>
                  <a:pt x="25824" y="15001"/>
                </a:lnTo>
                <a:lnTo>
                  <a:pt x="16478" y="10858"/>
                </a:lnTo>
                <a:lnTo>
                  <a:pt x="7846" y="5857"/>
                </a:lnTo>
                <a:lnTo>
                  <a:pt x="0" y="0"/>
                </a:lnTo>
                <a:lnTo>
                  <a:pt x="0" y="2286"/>
                </a:lnTo>
                <a:lnTo>
                  <a:pt x="7846" y="8143"/>
                </a:lnTo>
                <a:lnTo>
                  <a:pt x="16478" y="13144"/>
                </a:lnTo>
                <a:lnTo>
                  <a:pt x="25824" y="17287"/>
                </a:lnTo>
                <a:lnTo>
                  <a:pt x="35814" y="20574"/>
                </a:lnTo>
                <a:close/>
              </a:path>
            </a:pathLst>
          </a:custGeom>
          <a:solidFill>
            <a:srgbClr val="000000"/>
          </a:solidFill>
        </p:spPr>
        <p:txBody>
          <a:bodyPr wrap="square" lIns="0" tIns="0" rIns="0" bIns="0" rtlCol="0"/>
          <a:lstStyle/>
          <a:p/>
        </p:txBody>
      </p:sp>
      <p:sp>
        <p:nvSpPr>
          <p:cNvPr id="43" name="object 43"/>
          <p:cNvSpPr/>
          <p:nvPr/>
        </p:nvSpPr>
        <p:spPr>
          <a:xfrm>
            <a:off x="2664345" y="1656461"/>
            <a:ext cx="36195" cy="28575"/>
          </a:xfrm>
          <a:custGeom>
            <a:avLst/>
            <a:gdLst/>
            <a:ahLst/>
            <a:cxnLst/>
            <a:rect l="l" t="t" r="r" b="b"/>
            <a:pathLst>
              <a:path w="36194" h="28575">
                <a:moveTo>
                  <a:pt x="0" y="0"/>
                </a:moveTo>
                <a:lnTo>
                  <a:pt x="0" y="9144"/>
                </a:lnTo>
                <a:lnTo>
                  <a:pt x="7846" y="15120"/>
                </a:lnTo>
                <a:lnTo>
                  <a:pt x="16478" y="20383"/>
                </a:lnTo>
                <a:lnTo>
                  <a:pt x="25824" y="24788"/>
                </a:lnTo>
                <a:lnTo>
                  <a:pt x="35814" y="28194"/>
                </a:lnTo>
              </a:path>
            </a:pathLst>
          </a:custGeom>
          <a:ln w="3175">
            <a:solidFill>
              <a:srgbClr val="FFFFFF"/>
            </a:solidFill>
          </a:ln>
        </p:spPr>
        <p:txBody>
          <a:bodyPr wrap="square" lIns="0" tIns="0" rIns="0" bIns="0" rtlCol="0"/>
          <a:lstStyle/>
          <a:p/>
        </p:txBody>
      </p:sp>
      <p:sp>
        <p:nvSpPr>
          <p:cNvPr id="44" name="object 44"/>
          <p:cNvSpPr/>
          <p:nvPr/>
        </p:nvSpPr>
        <p:spPr>
          <a:xfrm>
            <a:off x="2664332" y="1657223"/>
            <a:ext cx="36195" cy="27940"/>
          </a:xfrm>
          <a:custGeom>
            <a:avLst/>
            <a:gdLst/>
            <a:ahLst/>
            <a:cxnLst/>
            <a:rect l="l" t="t" r="r" b="b"/>
            <a:pathLst>
              <a:path w="36194" h="27939">
                <a:moveTo>
                  <a:pt x="35813" y="27431"/>
                </a:moveTo>
                <a:lnTo>
                  <a:pt x="35813" y="18287"/>
                </a:lnTo>
                <a:lnTo>
                  <a:pt x="26253" y="15001"/>
                </a:lnTo>
                <a:lnTo>
                  <a:pt x="17049" y="10858"/>
                </a:lnTo>
                <a:lnTo>
                  <a:pt x="8274" y="5857"/>
                </a:lnTo>
                <a:lnTo>
                  <a:pt x="0" y="0"/>
                </a:lnTo>
              </a:path>
            </a:pathLst>
          </a:custGeom>
          <a:ln w="3175">
            <a:solidFill>
              <a:srgbClr val="000000"/>
            </a:solidFill>
          </a:ln>
        </p:spPr>
        <p:txBody>
          <a:bodyPr wrap="square" lIns="0" tIns="0" rIns="0" bIns="0" rtlCol="0"/>
          <a:lstStyle/>
          <a:p/>
        </p:txBody>
      </p:sp>
      <p:sp>
        <p:nvSpPr>
          <p:cNvPr id="45" name="object 45"/>
          <p:cNvSpPr/>
          <p:nvPr/>
        </p:nvSpPr>
        <p:spPr>
          <a:xfrm>
            <a:off x="1832241" y="1476629"/>
            <a:ext cx="35051" cy="32003"/>
          </a:xfrm>
          <a:prstGeom prst="rect">
            <a:avLst/>
          </a:prstGeom>
          <a:blipFill>
            <a:blip r:embed="rId25" cstate="print"/>
            <a:stretch>
              <a:fillRect/>
            </a:stretch>
          </a:blipFill>
        </p:spPr>
        <p:txBody>
          <a:bodyPr wrap="square" lIns="0" tIns="0" rIns="0" bIns="0" rtlCol="0"/>
          <a:lstStyle/>
          <a:p/>
        </p:txBody>
      </p:sp>
      <p:sp>
        <p:nvSpPr>
          <p:cNvPr id="46" name="object 46"/>
          <p:cNvSpPr/>
          <p:nvPr/>
        </p:nvSpPr>
        <p:spPr>
          <a:xfrm>
            <a:off x="1832241" y="1476629"/>
            <a:ext cx="35560" cy="32384"/>
          </a:xfrm>
          <a:custGeom>
            <a:avLst/>
            <a:gdLst/>
            <a:ahLst/>
            <a:cxnLst/>
            <a:rect l="l" t="t" r="r" b="b"/>
            <a:pathLst>
              <a:path w="35560" h="32384">
                <a:moveTo>
                  <a:pt x="0" y="32004"/>
                </a:moveTo>
                <a:lnTo>
                  <a:pt x="0" y="22860"/>
                </a:lnTo>
                <a:lnTo>
                  <a:pt x="35052" y="0"/>
                </a:lnTo>
                <a:lnTo>
                  <a:pt x="35052" y="11430"/>
                </a:lnTo>
                <a:lnTo>
                  <a:pt x="0" y="32004"/>
                </a:lnTo>
                <a:close/>
              </a:path>
            </a:pathLst>
          </a:custGeom>
          <a:ln w="3175">
            <a:solidFill>
              <a:srgbClr val="FFFFFF"/>
            </a:solidFill>
          </a:ln>
        </p:spPr>
        <p:txBody>
          <a:bodyPr wrap="square" lIns="0" tIns="0" rIns="0" bIns="0" rtlCol="0"/>
          <a:lstStyle/>
          <a:p/>
        </p:txBody>
      </p:sp>
      <p:sp>
        <p:nvSpPr>
          <p:cNvPr id="47" name="object 47"/>
          <p:cNvSpPr/>
          <p:nvPr/>
        </p:nvSpPr>
        <p:spPr>
          <a:xfrm>
            <a:off x="1758327" y="1433195"/>
            <a:ext cx="108965" cy="66294"/>
          </a:xfrm>
          <a:prstGeom prst="rect">
            <a:avLst/>
          </a:prstGeom>
          <a:blipFill>
            <a:blip r:embed="rId26" cstate="print"/>
            <a:stretch>
              <a:fillRect/>
            </a:stretch>
          </a:blipFill>
        </p:spPr>
        <p:txBody>
          <a:bodyPr wrap="square" lIns="0" tIns="0" rIns="0" bIns="0" rtlCol="0"/>
          <a:lstStyle/>
          <a:p/>
        </p:txBody>
      </p:sp>
      <p:sp>
        <p:nvSpPr>
          <p:cNvPr id="48" name="object 48"/>
          <p:cNvSpPr/>
          <p:nvPr/>
        </p:nvSpPr>
        <p:spPr>
          <a:xfrm>
            <a:off x="1758327" y="1433194"/>
            <a:ext cx="109220" cy="66675"/>
          </a:xfrm>
          <a:custGeom>
            <a:avLst/>
            <a:gdLst/>
            <a:ahLst/>
            <a:cxnLst/>
            <a:rect l="l" t="t" r="r" b="b"/>
            <a:pathLst>
              <a:path w="109219" h="66675">
                <a:moveTo>
                  <a:pt x="0" y="23622"/>
                </a:moveTo>
                <a:lnTo>
                  <a:pt x="33528" y="0"/>
                </a:lnTo>
                <a:lnTo>
                  <a:pt x="108966" y="43434"/>
                </a:lnTo>
                <a:lnTo>
                  <a:pt x="73914" y="66294"/>
                </a:lnTo>
                <a:lnTo>
                  <a:pt x="0" y="23622"/>
                </a:lnTo>
                <a:close/>
              </a:path>
            </a:pathLst>
          </a:custGeom>
          <a:ln w="3175">
            <a:solidFill>
              <a:srgbClr val="FFFFFF"/>
            </a:solidFill>
          </a:ln>
        </p:spPr>
        <p:txBody>
          <a:bodyPr wrap="square" lIns="0" tIns="0" rIns="0" bIns="0" rtlCol="0"/>
          <a:lstStyle/>
          <a:p/>
        </p:txBody>
      </p:sp>
      <p:sp>
        <p:nvSpPr>
          <p:cNvPr id="49" name="object 49"/>
          <p:cNvSpPr/>
          <p:nvPr/>
        </p:nvSpPr>
        <p:spPr>
          <a:xfrm>
            <a:off x="1810905" y="1356995"/>
            <a:ext cx="140957" cy="83058"/>
          </a:xfrm>
          <a:prstGeom prst="rect">
            <a:avLst/>
          </a:prstGeom>
          <a:blipFill>
            <a:blip r:embed="rId27" cstate="print"/>
            <a:stretch>
              <a:fillRect/>
            </a:stretch>
          </a:blipFill>
        </p:spPr>
        <p:txBody>
          <a:bodyPr wrap="square" lIns="0" tIns="0" rIns="0" bIns="0" rtlCol="0"/>
          <a:lstStyle/>
          <a:p/>
        </p:txBody>
      </p:sp>
      <p:sp>
        <p:nvSpPr>
          <p:cNvPr id="50" name="object 50"/>
          <p:cNvSpPr/>
          <p:nvPr/>
        </p:nvSpPr>
        <p:spPr>
          <a:xfrm>
            <a:off x="1810905" y="1356995"/>
            <a:ext cx="140970" cy="83185"/>
          </a:xfrm>
          <a:custGeom>
            <a:avLst/>
            <a:gdLst/>
            <a:ahLst/>
            <a:cxnLst/>
            <a:rect l="l" t="t" r="r" b="b"/>
            <a:pathLst>
              <a:path w="140969" h="83184">
                <a:moveTo>
                  <a:pt x="73151" y="83057"/>
                </a:moveTo>
                <a:lnTo>
                  <a:pt x="140969" y="43433"/>
                </a:lnTo>
                <a:lnTo>
                  <a:pt x="67817" y="0"/>
                </a:lnTo>
                <a:lnTo>
                  <a:pt x="0" y="40385"/>
                </a:lnTo>
                <a:lnTo>
                  <a:pt x="16252" y="54232"/>
                </a:lnTo>
                <a:lnTo>
                  <a:pt x="34004" y="66008"/>
                </a:lnTo>
                <a:lnTo>
                  <a:pt x="53042" y="75640"/>
                </a:lnTo>
                <a:lnTo>
                  <a:pt x="73151" y="83057"/>
                </a:lnTo>
                <a:close/>
              </a:path>
            </a:pathLst>
          </a:custGeom>
          <a:ln w="3175">
            <a:solidFill>
              <a:srgbClr val="FFFFFF"/>
            </a:solidFill>
          </a:ln>
        </p:spPr>
        <p:txBody>
          <a:bodyPr wrap="square" lIns="0" tIns="0" rIns="0" bIns="0" rtlCol="0"/>
          <a:lstStyle/>
          <a:p/>
        </p:txBody>
      </p:sp>
      <p:sp>
        <p:nvSpPr>
          <p:cNvPr id="51" name="object 51"/>
          <p:cNvSpPr/>
          <p:nvPr/>
        </p:nvSpPr>
        <p:spPr>
          <a:xfrm>
            <a:off x="1888629" y="1349375"/>
            <a:ext cx="14477" cy="78486"/>
          </a:xfrm>
          <a:prstGeom prst="rect">
            <a:avLst/>
          </a:prstGeom>
          <a:blipFill>
            <a:blip r:embed="rId28" cstate="print"/>
            <a:stretch>
              <a:fillRect/>
            </a:stretch>
          </a:blipFill>
        </p:spPr>
        <p:txBody>
          <a:bodyPr wrap="square" lIns="0" tIns="0" rIns="0" bIns="0" rtlCol="0"/>
          <a:lstStyle/>
          <a:p/>
        </p:txBody>
      </p:sp>
      <p:sp>
        <p:nvSpPr>
          <p:cNvPr id="52" name="object 52"/>
          <p:cNvSpPr/>
          <p:nvPr/>
        </p:nvSpPr>
        <p:spPr>
          <a:xfrm>
            <a:off x="1887645" y="1345565"/>
            <a:ext cx="42132" cy="83280"/>
          </a:xfrm>
          <a:prstGeom prst="rect">
            <a:avLst/>
          </a:prstGeom>
          <a:blipFill>
            <a:blip r:embed="rId29" cstate="print"/>
            <a:stretch>
              <a:fillRect/>
            </a:stretch>
          </a:blipFill>
        </p:spPr>
        <p:txBody>
          <a:bodyPr wrap="square" lIns="0" tIns="0" rIns="0" bIns="0" rtlCol="0"/>
          <a:lstStyle/>
          <a:p/>
        </p:txBody>
      </p:sp>
      <p:sp>
        <p:nvSpPr>
          <p:cNvPr id="53" name="object 53"/>
          <p:cNvSpPr/>
          <p:nvPr/>
        </p:nvSpPr>
        <p:spPr>
          <a:xfrm>
            <a:off x="1903107" y="1345565"/>
            <a:ext cx="26670" cy="63500"/>
          </a:xfrm>
          <a:custGeom>
            <a:avLst/>
            <a:gdLst/>
            <a:ahLst/>
            <a:cxnLst/>
            <a:rect l="l" t="t" r="r" b="b"/>
            <a:pathLst>
              <a:path w="26669" h="63500">
                <a:moveTo>
                  <a:pt x="0" y="9906"/>
                </a:moveTo>
                <a:lnTo>
                  <a:pt x="26670" y="0"/>
                </a:lnTo>
                <a:lnTo>
                  <a:pt x="26670" y="41148"/>
                </a:lnTo>
                <a:lnTo>
                  <a:pt x="0" y="63246"/>
                </a:lnTo>
                <a:lnTo>
                  <a:pt x="0" y="9906"/>
                </a:lnTo>
                <a:close/>
              </a:path>
            </a:pathLst>
          </a:custGeom>
          <a:ln w="3175">
            <a:solidFill>
              <a:srgbClr val="FFFFFF"/>
            </a:solidFill>
          </a:ln>
        </p:spPr>
        <p:txBody>
          <a:bodyPr wrap="square" lIns="0" tIns="0" rIns="0" bIns="0" rtlCol="0"/>
          <a:lstStyle/>
          <a:p/>
        </p:txBody>
      </p:sp>
      <p:sp>
        <p:nvSpPr>
          <p:cNvPr id="54" name="object 54"/>
          <p:cNvSpPr/>
          <p:nvPr/>
        </p:nvSpPr>
        <p:spPr>
          <a:xfrm>
            <a:off x="1860424" y="1317371"/>
            <a:ext cx="69353" cy="38100"/>
          </a:xfrm>
          <a:prstGeom prst="rect">
            <a:avLst/>
          </a:prstGeom>
          <a:blipFill>
            <a:blip r:embed="rId30" cstate="print"/>
            <a:stretch>
              <a:fillRect/>
            </a:stretch>
          </a:blipFill>
        </p:spPr>
        <p:txBody>
          <a:bodyPr wrap="square" lIns="0" tIns="0" rIns="0" bIns="0" rtlCol="0"/>
          <a:lstStyle/>
          <a:p/>
        </p:txBody>
      </p:sp>
      <p:sp>
        <p:nvSpPr>
          <p:cNvPr id="55" name="object 55"/>
          <p:cNvSpPr/>
          <p:nvPr/>
        </p:nvSpPr>
        <p:spPr>
          <a:xfrm>
            <a:off x="1860435" y="1317371"/>
            <a:ext cx="69850" cy="38100"/>
          </a:xfrm>
          <a:custGeom>
            <a:avLst/>
            <a:gdLst/>
            <a:ahLst/>
            <a:cxnLst/>
            <a:rect l="l" t="t" r="r" b="b"/>
            <a:pathLst>
              <a:path w="69850" h="38100">
                <a:moveTo>
                  <a:pt x="42672" y="38100"/>
                </a:moveTo>
                <a:lnTo>
                  <a:pt x="42672" y="31242"/>
                </a:lnTo>
                <a:lnTo>
                  <a:pt x="0" y="6858"/>
                </a:lnTo>
                <a:lnTo>
                  <a:pt x="21336" y="0"/>
                </a:lnTo>
                <a:lnTo>
                  <a:pt x="69342" y="28193"/>
                </a:lnTo>
                <a:lnTo>
                  <a:pt x="42672" y="38100"/>
                </a:lnTo>
                <a:close/>
              </a:path>
            </a:pathLst>
          </a:custGeom>
          <a:ln w="3175">
            <a:solidFill>
              <a:srgbClr val="FFFFFF"/>
            </a:solidFill>
          </a:ln>
        </p:spPr>
        <p:txBody>
          <a:bodyPr wrap="square" lIns="0" tIns="0" rIns="0" bIns="0" rtlCol="0"/>
          <a:lstStyle/>
          <a:p/>
        </p:txBody>
      </p:sp>
      <p:sp>
        <p:nvSpPr>
          <p:cNvPr id="56" name="object 56"/>
          <p:cNvSpPr/>
          <p:nvPr/>
        </p:nvSpPr>
        <p:spPr>
          <a:xfrm>
            <a:off x="1884057" y="1400429"/>
            <a:ext cx="67805" cy="69341"/>
          </a:xfrm>
          <a:prstGeom prst="rect">
            <a:avLst/>
          </a:prstGeom>
          <a:blipFill>
            <a:blip r:embed="rId31" cstate="print"/>
            <a:stretch>
              <a:fillRect/>
            </a:stretch>
          </a:blipFill>
        </p:spPr>
        <p:txBody>
          <a:bodyPr wrap="square" lIns="0" tIns="0" rIns="0" bIns="0" rtlCol="0"/>
          <a:lstStyle/>
          <a:p/>
        </p:txBody>
      </p:sp>
      <p:sp>
        <p:nvSpPr>
          <p:cNvPr id="57" name="object 57"/>
          <p:cNvSpPr/>
          <p:nvPr/>
        </p:nvSpPr>
        <p:spPr>
          <a:xfrm>
            <a:off x="1884057" y="1400429"/>
            <a:ext cx="67945" cy="69850"/>
          </a:xfrm>
          <a:custGeom>
            <a:avLst/>
            <a:gdLst/>
            <a:ahLst/>
            <a:cxnLst/>
            <a:rect l="l" t="t" r="r" b="b"/>
            <a:pathLst>
              <a:path w="67944" h="69850">
                <a:moveTo>
                  <a:pt x="0" y="39624"/>
                </a:moveTo>
                <a:lnTo>
                  <a:pt x="67818" y="0"/>
                </a:lnTo>
                <a:lnTo>
                  <a:pt x="67818" y="29718"/>
                </a:lnTo>
                <a:lnTo>
                  <a:pt x="0" y="69342"/>
                </a:lnTo>
                <a:lnTo>
                  <a:pt x="0" y="39624"/>
                </a:lnTo>
                <a:close/>
              </a:path>
            </a:pathLst>
          </a:custGeom>
          <a:ln w="3175">
            <a:solidFill>
              <a:srgbClr val="FFFFFF"/>
            </a:solidFill>
          </a:ln>
        </p:spPr>
        <p:txBody>
          <a:bodyPr wrap="square" lIns="0" tIns="0" rIns="0" bIns="0" rtlCol="0"/>
          <a:lstStyle/>
          <a:p/>
        </p:txBody>
      </p:sp>
      <p:sp>
        <p:nvSpPr>
          <p:cNvPr id="58" name="object 58"/>
          <p:cNvSpPr/>
          <p:nvPr/>
        </p:nvSpPr>
        <p:spPr>
          <a:xfrm>
            <a:off x="1827669" y="1315085"/>
            <a:ext cx="75438" cy="41909"/>
          </a:xfrm>
          <a:prstGeom prst="rect">
            <a:avLst/>
          </a:prstGeom>
          <a:blipFill>
            <a:blip r:embed="rId32" cstate="print"/>
            <a:stretch>
              <a:fillRect/>
            </a:stretch>
          </a:blipFill>
        </p:spPr>
        <p:txBody>
          <a:bodyPr wrap="square" lIns="0" tIns="0" rIns="0" bIns="0" rtlCol="0"/>
          <a:lstStyle/>
          <a:p/>
        </p:txBody>
      </p:sp>
      <p:sp>
        <p:nvSpPr>
          <p:cNvPr id="59" name="object 59"/>
          <p:cNvSpPr/>
          <p:nvPr/>
        </p:nvSpPr>
        <p:spPr>
          <a:xfrm>
            <a:off x="1827669" y="1315085"/>
            <a:ext cx="75565" cy="41910"/>
          </a:xfrm>
          <a:custGeom>
            <a:avLst/>
            <a:gdLst/>
            <a:ahLst/>
            <a:cxnLst/>
            <a:rect l="l" t="t" r="r" b="b"/>
            <a:pathLst>
              <a:path w="75564" h="41909">
                <a:moveTo>
                  <a:pt x="0" y="6857"/>
                </a:moveTo>
                <a:lnTo>
                  <a:pt x="17526" y="0"/>
                </a:lnTo>
                <a:lnTo>
                  <a:pt x="32766" y="9143"/>
                </a:lnTo>
                <a:lnTo>
                  <a:pt x="75438" y="33527"/>
                </a:lnTo>
                <a:lnTo>
                  <a:pt x="60960" y="41909"/>
                </a:lnTo>
                <a:lnTo>
                  <a:pt x="44577" y="35790"/>
                </a:lnTo>
                <a:lnTo>
                  <a:pt x="28765" y="27812"/>
                </a:lnTo>
                <a:lnTo>
                  <a:pt x="13811" y="18121"/>
                </a:lnTo>
                <a:lnTo>
                  <a:pt x="0" y="6857"/>
                </a:lnTo>
                <a:close/>
              </a:path>
            </a:pathLst>
          </a:custGeom>
          <a:ln w="3175">
            <a:solidFill>
              <a:srgbClr val="FFFFFF"/>
            </a:solidFill>
          </a:ln>
        </p:spPr>
        <p:txBody>
          <a:bodyPr wrap="square" lIns="0" tIns="0" rIns="0" bIns="0" rtlCol="0"/>
          <a:lstStyle/>
          <a:p/>
        </p:txBody>
      </p:sp>
      <p:sp>
        <p:nvSpPr>
          <p:cNvPr id="60" name="object 60"/>
          <p:cNvSpPr/>
          <p:nvPr/>
        </p:nvSpPr>
        <p:spPr>
          <a:xfrm>
            <a:off x="1758327" y="1456817"/>
            <a:ext cx="73913" cy="51053"/>
          </a:xfrm>
          <a:prstGeom prst="rect">
            <a:avLst/>
          </a:prstGeom>
          <a:blipFill>
            <a:blip r:embed="rId33" cstate="print"/>
            <a:stretch>
              <a:fillRect/>
            </a:stretch>
          </a:blipFill>
        </p:spPr>
        <p:txBody>
          <a:bodyPr wrap="square" lIns="0" tIns="0" rIns="0" bIns="0" rtlCol="0"/>
          <a:lstStyle/>
          <a:p/>
        </p:txBody>
      </p:sp>
      <p:sp>
        <p:nvSpPr>
          <p:cNvPr id="61" name="object 61"/>
          <p:cNvSpPr/>
          <p:nvPr/>
        </p:nvSpPr>
        <p:spPr>
          <a:xfrm>
            <a:off x="1758327" y="1456816"/>
            <a:ext cx="74295" cy="52069"/>
          </a:xfrm>
          <a:custGeom>
            <a:avLst/>
            <a:gdLst/>
            <a:ahLst/>
            <a:cxnLst/>
            <a:rect l="l" t="t" r="r" b="b"/>
            <a:pathLst>
              <a:path w="74294" h="52069">
                <a:moveTo>
                  <a:pt x="0" y="0"/>
                </a:moveTo>
                <a:lnTo>
                  <a:pt x="73914" y="42671"/>
                </a:lnTo>
                <a:lnTo>
                  <a:pt x="73914" y="51816"/>
                </a:lnTo>
                <a:lnTo>
                  <a:pt x="0" y="8382"/>
                </a:lnTo>
                <a:lnTo>
                  <a:pt x="0" y="0"/>
                </a:lnTo>
                <a:close/>
              </a:path>
            </a:pathLst>
          </a:custGeom>
          <a:ln w="3175">
            <a:solidFill>
              <a:srgbClr val="000000"/>
            </a:solidFill>
          </a:ln>
        </p:spPr>
        <p:txBody>
          <a:bodyPr wrap="square" lIns="0" tIns="0" rIns="0" bIns="0" rtlCol="0"/>
          <a:lstStyle/>
          <a:p/>
        </p:txBody>
      </p:sp>
      <p:sp>
        <p:nvSpPr>
          <p:cNvPr id="62" name="object 62"/>
          <p:cNvSpPr/>
          <p:nvPr/>
        </p:nvSpPr>
        <p:spPr>
          <a:xfrm>
            <a:off x="1766696" y="1437767"/>
            <a:ext cx="90805" cy="56515"/>
          </a:xfrm>
          <a:custGeom>
            <a:avLst/>
            <a:gdLst/>
            <a:ahLst/>
            <a:cxnLst/>
            <a:rect l="l" t="t" r="r" b="b"/>
            <a:pathLst>
              <a:path w="90805" h="56515">
                <a:moveTo>
                  <a:pt x="9906" y="16763"/>
                </a:moveTo>
                <a:lnTo>
                  <a:pt x="4572" y="13715"/>
                </a:lnTo>
                <a:lnTo>
                  <a:pt x="0" y="16763"/>
                </a:lnTo>
                <a:lnTo>
                  <a:pt x="5334" y="19811"/>
                </a:lnTo>
                <a:lnTo>
                  <a:pt x="9906" y="16763"/>
                </a:lnTo>
                <a:close/>
              </a:path>
              <a:path w="90805" h="56515">
                <a:moveTo>
                  <a:pt x="16764" y="12191"/>
                </a:moveTo>
                <a:lnTo>
                  <a:pt x="11430" y="9143"/>
                </a:lnTo>
                <a:lnTo>
                  <a:pt x="6858" y="12191"/>
                </a:lnTo>
                <a:lnTo>
                  <a:pt x="12192" y="15239"/>
                </a:lnTo>
                <a:lnTo>
                  <a:pt x="16764" y="12191"/>
                </a:lnTo>
                <a:close/>
              </a:path>
              <a:path w="90805" h="56515">
                <a:moveTo>
                  <a:pt x="19812" y="22859"/>
                </a:moveTo>
                <a:lnTo>
                  <a:pt x="14478" y="19811"/>
                </a:lnTo>
                <a:lnTo>
                  <a:pt x="9906" y="22859"/>
                </a:lnTo>
                <a:lnTo>
                  <a:pt x="15240" y="25907"/>
                </a:lnTo>
                <a:lnTo>
                  <a:pt x="19812" y="22859"/>
                </a:lnTo>
                <a:close/>
              </a:path>
              <a:path w="90805" h="56515">
                <a:moveTo>
                  <a:pt x="23622" y="7619"/>
                </a:moveTo>
                <a:lnTo>
                  <a:pt x="18288" y="4571"/>
                </a:lnTo>
                <a:lnTo>
                  <a:pt x="13716" y="7619"/>
                </a:lnTo>
                <a:lnTo>
                  <a:pt x="19050" y="10667"/>
                </a:lnTo>
                <a:lnTo>
                  <a:pt x="23622" y="7619"/>
                </a:lnTo>
                <a:close/>
              </a:path>
              <a:path w="90805" h="56515">
                <a:moveTo>
                  <a:pt x="26670" y="18287"/>
                </a:moveTo>
                <a:lnTo>
                  <a:pt x="21336" y="15239"/>
                </a:lnTo>
                <a:lnTo>
                  <a:pt x="16764" y="18287"/>
                </a:lnTo>
                <a:lnTo>
                  <a:pt x="22098" y="21335"/>
                </a:lnTo>
                <a:lnTo>
                  <a:pt x="26670" y="18287"/>
                </a:lnTo>
                <a:close/>
              </a:path>
              <a:path w="90805" h="56515">
                <a:moveTo>
                  <a:pt x="29718" y="3047"/>
                </a:moveTo>
                <a:lnTo>
                  <a:pt x="24384" y="0"/>
                </a:lnTo>
                <a:lnTo>
                  <a:pt x="19812" y="3047"/>
                </a:lnTo>
                <a:lnTo>
                  <a:pt x="25908" y="6095"/>
                </a:lnTo>
                <a:lnTo>
                  <a:pt x="29718" y="3047"/>
                </a:lnTo>
                <a:close/>
              </a:path>
              <a:path w="90805" h="56515">
                <a:moveTo>
                  <a:pt x="50292" y="41147"/>
                </a:moveTo>
                <a:lnTo>
                  <a:pt x="24384" y="25907"/>
                </a:lnTo>
                <a:lnTo>
                  <a:pt x="19812" y="28955"/>
                </a:lnTo>
                <a:lnTo>
                  <a:pt x="45720" y="44195"/>
                </a:lnTo>
                <a:lnTo>
                  <a:pt x="50292" y="41147"/>
                </a:lnTo>
                <a:close/>
              </a:path>
              <a:path w="90805" h="56515">
                <a:moveTo>
                  <a:pt x="33528" y="13715"/>
                </a:moveTo>
                <a:lnTo>
                  <a:pt x="28194" y="10667"/>
                </a:lnTo>
                <a:lnTo>
                  <a:pt x="23622" y="13715"/>
                </a:lnTo>
                <a:lnTo>
                  <a:pt x="28956" y="16763"/>
                </a:lnTo>
                <a:lnTo>
                  <a:pt x="33528" y="13715"/>
                </a:lnTo>
                <a:close/>
              </a:path>
              <a:path w="90805" h="56515">
                <a:moveTo>
                  <a:pt x="36576" y="24383"/>
                </a:moveTo>
                <a:lnTo>
                  <a:pt x="31242" y="21335"/>
                </a:lnTo>
                <a:lnTo>
                  <a:pt x="26670" y="24383"/>
                </a:lnTo>
                <a:lnTo>
                  <a:pt x="32004" y="27431"/>
                </a:lnTo>
                <a:lnTo>
                  <a:pt x="36576" y="24383"/>
                </a:lnTo>
                <a:close/>
              </a:path>
              <a:path w="90805" h="56515">
                <a:moveTo>
                  <a:pt x="40386" y="9143"/>
                </a:moveTo>
                <a:lnTo>
                  <a:pt x="35052" y="6095"/>
                </a:lnTo>
                <a:lnTo>
                  <a:pt x="30480" y="9143"/>
                </a:lnTo>
                <a:lnTo>
                  <a:pt x="35814" y="12191"/>
                </a:lnTo>
                <a:lnTo>
                  <a:pt x="40386" y="9143"/>
                </a:lnTo>
                <a:close/>
              </a:path>
              <a:path w="90805" h="56515">
                <a:moveTo>
                  <a:pt x="43434" y="19811"/>
                </a:moveTo>
                <a:lnTo>
                  <a:pt x="38100" y="16763"/>
                </a:lnTo>
                <a:lnTo>
                  <a:pt x="33528" y="19811"/>
                </a:lnTo>
                <a:lnTo>
                  <a:pt x="38862" y="22859"/>
                </a:lnTo>
                <a:lnTo>
                  <a:pt x="43434" y="19811"/>
                </a:lnTo>
                <a:close/>
              </a:path>
              <a:path w="90805" h="56515">
                <a:moveTo>
                  <a:pt x="47244" y="30479"/>
                </a:moveTo>
                <a:lnTo>
                  <a:pt x="41148" y="27431"/>
                </a:lnTo>
                <a:lnTo>
                  <a:pt x="36576" y="30479"/>
                </a:lnTo>
                <a:lnTo>
                  <a:pt x="42672" y="33527"/>
                </a:lnTo>
                <a:lnTo>
                  <a:pt x="47244" y="30479"/>
                </a:lnTo>
                <a:close/>
              </a:path>
              <a:path w="90805" h="56515">
                <a:moveTo>
                  <a:pt x="50292" y="15239"/>
                </a:moveTo>
                <a:lnTo>
                  <a:pt x="44958" y="12191"/>
                </a:lnTo>
                <a:lnTo>
                  <a:pt x="40386" y="15239"/>
                </a:lnTo>
                <a:lnTo>
                  <a:pt x="45720" y="18287"/>
                </a:lnTo>
                <a:lnTo>
                  <a:pt x="50292" y="15239"/>
                </a:lnTo>
                <a:close/>
              </a:path>
              <a:path w="90805" h="56515">
                <a:moveTo>
                  <a:pt x="53340" y="25907"/>
                </a:moveTo>
                <a:lnTo>
                  <a:pt x="48006" y="22859"/>
                </a:lnTo>
                <a:lnTo>
                  <a:pt x="43434" y="25907"/>
                </a:lnTo>
                <a:lnTo>
                  <a:pt x="48768" y="28955"/>
                </a:lnTo>
                <a:lnTo>
                  <a:pt x="53340" y="25907"/>
                </a:lnTo>
                <a:close/>
              </a:path>
              <a:path w="90805" h="56515">
                <a:moveTo>
                  <a:pt x="57150" y="36575"/>
                </a:moveTo>
                <a:lnTo>
                  <a:pt x="51816" y="33527"/>
                </a:lnTo>
                <a:lnTo>
                  <a:pt x="47244" y="36575"/>
                </a:lnTo>
                <a:lnTo>
                  <a:pt x="52577" y="39623"/>
                </a:lnTo>
                <a:lnTo>
                  <a:pt x="57150" y="36575"/>
                </a:lnTo>
                <a:close/>
              </a:path>
              <a:path w="90805" h="56515">
                <a:moveTo>
                  <a:pt x="60198" y="21335"/>
                </a:moveTo>
                <a:lnTo>
                  <a:pt x="54864" y="18287"/>
                </a:lnTo>
                <a:lnTo>
                  <a:pt x="50292" y="21335"/>
                </a:lnTo>
                <a:lnTo>
                  <a:pt x="55626" y="24383"/>
                </a:lnTo>
                <a:lnTo>
                  <a:pt x="60198" y="21335"/>
                </a:lnTo>
                <a:close/>
              </a:path>
              <a:path w="90805" h="56515">
                <a:moveTo>
                  <a:pt x="60198" y="47243"/>
                </a:moveTo>
                <a:lnTo>
                  <a:pt x="54864" y="43433"/>
                </a:lnTo>
                <a:lnTo>
                  <a:pt x="50292" y="46481"/>
                </a:lnTo>
                <a:lnTo>
                  <a:pt x="55626" y="50291"/>
                </a:lnTo>
                <a:lnTo>
                  <a:pt x="60198" y="47243"/>
                </a:lnTo>
                <a:close/>
              </a:path>
              <a:path w="90805" h="56515">
                <a:moveTo>
                  <a:pt x="64008" y="32003"/>
                </a:moveTo>
                <a:lnTo>
                  <a:pt x="57912" y="28955"/>
                </a:lnTo>
                <a:lnTo>
                  <a:pt x="53340" y="32003"/>
                </a:lnTo>
                <a:lnTo>
                  <a:pt x="59436" y="35051"/>
                </a:lnTo>
                <a:lnTo>
                  <a:pt x="64008" y="32003"/>
                </a:lnTo>
                <a:close/>
              </a:path>
              <a:path w="90805" h="56515">
                <a:moveTo>
                  <a:pt x="67056" y="42671"/>
                </a:moveTo>
                <a:lnTo>
                  <a:pt x="61722" y="39623"/>
                </a:lnTo>
                <a:lnTo>
                  <a:pt x="57150" y="41909"/>
                </a:lnTo>
                <a:lnTo>
                  <a:pt x="62484" y="45719"/>
                </a:lnTo>
                <a:lnTo>
                  <a:pt x="67056" y="42671"/>
                </a:lnTo>
                <a:close/>
              </a:path>
              <a:path w="90805" h="56515">
                <a:moveTo>
                  <a:pt x="70104" y="27431"/>
                </a:moveTo>
                <a:lnTo>
                  <a:pt x="64769" y="24383"/>
                </a:lnTo>
                <a:lnTo>
                  <a:pt x="60198" y="27431"/>
                </a:lnTo>
                <a:lnTo>
                  <a:pt x="65532" y="30479"/>
                </a:lnTo>
                <a:lnTo>
                  <a:pt x="70104" y="27431"/>
                </a:lnTo>
                <a:close/>
              </a:path>
              <a:path w="90805" h="56515">
                <a:moveTo>
                  <a:pt x="70104" y="53339"/>
                </a:moveTo>
                <a:lnTo>
                  <a:pt x="64769" y="49529"/>
                </a:lnTo>
                <a:lnTo>
                  <a:pt x="60198" y="52577"/>
                </a:lnTo>
                <a:lnTo>
                  <a:pt x="65532" y="56387"/>
                </a:lnTo>
                <a:lnTo>
                  <a:pt x="70104" y="53339"/>
                </a:lnTo>
                <a:close/>
              </a:path>
              <a:path w="90805" h="56515">
                <a:moveTo>
                  <a:pt x="73914" y="38099"/>
                </a:moveTo>
                <a:lnTo>
                  <a:pt x="68580" y="35051"/>
                </a:lnTo>
                <a:lnTo>
                  <a:pt x="64008" y="38099"/>
                </a:lnTo>
                <a:lnTo>
                  <a:pt x="69342" y="41147"/>
                </a:lnTo>
                <a:lnTo>
                  <a:pt x="73914" y="38099"/>
                </a:lnTo>
                <a:close/>
              </a:path>
              <a:path w="90805" h="56515">
                <a:moveTo>
                  <a:pt x="76962" y="48767"/>
                </a:moveTo>
                <a:lnTo>
                  <a:pt x="71628" y="45719"/>
                </a:lnTo>
                <a:lnTo>
                  <a:pt x="67056" y="48005"/>
                </a:lnTo>
                <a:lnTo>
                  <a:pt x="72390" y="51815"/>
                </a:lnTo>
                <a:lnTo>
                  <a:pt x="76962" y="48767"/>
                </a:lnTo>
                <a:close/>
              </a:path>
              <a:path w="90805" h="56515">
                <a:moveTo>
                  <a:pt x="80772" y="33527"/>
                </a:moveTo>
                <a:lnTo>
                  <a:pt x="74676" y="30479"/>
                </a:lnTo>
                <a:lnTo>
                  <a:pt x="70104" y="33527"/>
                </a:lnTo>
                <a:lnTo>
                  <a:pt x="76200" y="36575"/>
                </a:lnTo>
                <a:lnTo>
                  <a:pt x="80772" y="33527"/>
                </a:lnTo>
                <a:close/>
              </a:path>
              <a:path w="90805" h="56515">
                <a:moveTo>
                  <a:pt x="83820" y="44195"/>
                </a:moveTo>
                <a:lnTo>
                  <a:pt x="78486" y="41147"/>
                </a:lnTo>
                <a:lnTo>
                  <a:pt x="73914" y="43433"/>
                </a:lnTo>
                <a:lnTo>
                  <a:pt x="79248" y="47243"/>
                </a:lnTo>
                <a:lnTo>
                  <a:pt x="83820" y="44195"/>
                </a:lnTo>
                <a:close/>
              </a:path>
              <a:path w="90805" h="56515">
                <a:moveTo>
                  <a:pt x="90678" y="39623"/>
                </a:moveTo>
                <a:lnTo>
                  <a:pt x="85344" y="36575"/>
                </a:lnTo>
                <a:lnTo>
                  <a:pt x="80772" y="39623"/>
                </a:lnTo>
                <a:lnTo>
                  <a:pt x="86106" y="42671"/>
                </a:lnTo>
                <a:lnTo>
                  <a:pt x="90678" y="39623"/>
                </a:lnTo>
                <a:close/>
              </a:path>
            </a:pathLst>
          </a:custGeom>
          <a:solidFill>
            <a:srgbClr val="FFFFFF"/>
          </a:solidFill>
        </p:spPr>
        <p:txBody>
          <a:bodyPr wrap="square" lIns="0" tIns="0" rIns="0" bIns="0" rtlCol="0"/>
          <a:lstStyle/>
          <a:p/>
        </p:txBody>
      </p:sp>
      <p:sp>
        <p:nvSpPr>
          <p:cNvPr id="63" name="object 63"/>
          <p:cNvSpPr/>
          <p:nvPr/>
        </p:nvSpPr>
        <p:spPr>
          <a:xfrm>
            <a:off x="1766709" y="1440815"/>
            <a:ext cx="90805" cy="54610"/>
          </a:xfrm>
          <a:custGeom>
            <a:avLst/>
            <a:gdLst/>
            <a:ahLst/>
            <a:cxnLst/>
            <a:rect l="l" t="t" r="r" b="b"/>
            <a:pathLst>
              <a:path w="90805" h="54609">
                <a:moveTo>
                  <a:pt x="9906" y="15240"/>
                </a:moveTo>
                <a:lnTo>
                  <a:pt x="9906" y="13716"/>
                </a:lnTo>
                <a:lnTo>
                  <a:pt x="5207" y="16764"/>
                </a:lnTo>
                <a:lnTo>
                  <a:pt x="0" y="13716"/>
                </a:lnTo>
                <a:lnTo>
                  <a:pt x="0" y="14478"/>
                </a:lnTo>
                <a:lnTo>
                  <a:pt x="5207" y="18288"/>
                </a:lnTo>
                <a:lnTo>
                  <a:pt x="9906" y="15240"/>
                </a:lnTo>
                <a:close/>
              </a:path>
              <a:path w="90805" h="54609">
                <a:moveTo>
                  <a:pt x="16764" y="10668"/>
                </a:moveTo>
                <a:lnTo>
                  <a:pt x="16764" y="9144"/>
                </a:lnTo>
                <a:lnTo>
                  <a:pt x="12192" y="12192"/>
                </a:lnTo>
                <a:lnTo>
                  <a:pt x="6858" y="9144"/>
                </a:lnTo>
                <a:lnTo>
                  <a:pt x="6858" y="9906"/>
                </a:lnTo>
                <a:lnTo>
                  <a:pt x="12192" y="13716"/>
                </a:lnTo>
                <a:lnTo>
                  <a:pt x="16764" y="10668"/>
                </a:lnTo>
                <a:close/>
              </a:path>
              <a:path w="90805" h="54609">
                <a:moveTo>
                  <a:pt x="19812" y="21336"/>
                </a:moveTo>
                <a:lnTo>
                  <a:pt x="19812" y="19812"/>
                </a:lnTo>
                <a:lnTo>
                  <a:pt x="15240" y="22860"/>
                </a:lnTo>
                <a:lnTo>
                  <a:pt x="9906" y="19812"/>
                </a:lnTo>
                <a:lnTo>
                  <a:pt x="9906" y="20574"/>
                </a:lnTo>
                <a:lnTo>
                  <a:pt x="15240" y="24384"/>
                </a:lnTo>
                <a:lnTo>
                  <a:pt x="19812" y="21336"/>
                </a:lnTo>
                <a:close/>
              </a:path>
              <a:path w="90805" h="54609">
                <a:moveTo>
                  <a:pt x="23622" y="6096"/>
                </a:moveTo>
                <a:lnTo>
                  <a:pt x="23622" y="4572"/>
                </a:lnTo>
                <a:lnTo>
                  <a:pt x="19050" y="7620"/>
                </a:lnTo>
                <a:lnTo>
                  <a:pt x="13716" y="4572"/>
                </a:lnTo>
                <a:lnTo>
                  <a:pt x="13716" y="6096"/>
                </a:lnTo>
                <a:lnTo>
                  <a:pt x="19050" y="9144"/>
                </a:lnTo>
                <a:lnTo>
                  <a:pt x="23622" y="6096"/>
                </a:lnTo>
                <a:close/>
              </a:path>
              <a:path w="90805" h="54609">
                <a:moveTo>
                  <a:pt x="26670" y="16764"/>
                </a:moveTo>
                <a:lnTo>
                  <a:pt x="26670" y="15240"/>
                </a:lnTo>
                <a:lnTo>
                  <a:pt x="22098" y="18288"/>
                </a:lnTo>
                <a:lnTo>
                  <a:pt x="16764" y="15240"/>
                </a:lnTo>
                <a:lnTo>
                  <a:pt x="16764" y="16002"/>
                </a:lnTo>
                <a:lnTo>
                  <a:pt x="22098" y="19812"/>
                </a:lnTo>
                <a:lnTo>
                  <a:pt x="26670" y="16764"/>
                </a:lnTo>
                <a:close/>
              </a:path>
              <a:path w="90805" h="54609">
                <a:moveTo>
                  <a:pt x="29718" y="1524"/>
                </a:moveTo>
                <a:lnTo>
                  <a:pt x="29718" y="0"/>
                </a:lnTo>
                <a:lnTo>
                  <a:pt x="25908" y="3048"/>
                </a:lnTo>
                <a:lnTo>
                  <a:pt x="19812" y="0"/>
                </a:lnTo>
                <a:lnTo>
                  <a:pt x="19812" y="1524"/>
                </a:lnTo>
                <a:lnTo>
                  <a:pt x="25908" y="4572"/>
                </a:lnTo>
                <a:lnTo>
                  <a:pt x="29718" y="1524"/>
                </a:lnTo>
                <a:close/>
              </a:path>
              <a:path w="90805" h="54609">
                <a:moveTo>
                  <a:pt x="50292" y="38862"/>
                </a:moveTo>
                <a:lnTo>
                  <a:pt x="50292" y="38100"/>
                </a:lnTo>
                <a:lnTo>
                  <a:pt x="45720" y="41148"/>
                </a:lnTo>
                <a:lnTo>
                  <a:pt x="19812" y="25908"/>
                </a:lnTo>
                <a:lnTo>
                  <a:pt x="19812" y="26670"/>
                </a:lnTo>
                <a:lnTo>
                  <a:pt x="45720" y="41910"/>
                </a:lnTo>
                <a:lnTo>
                  <a:pt x="50292" y="38862"/>
                </a:lnTo>
                <a:close/>
              </a:path>
              <a:path w="90805" h="54609">
                <a:moveTo>
                  <a:pt x="33528" y="12192"/>
                </a:moveTo>
                <a:lnTo>
                  <a:pt x="33528" y="10668"/>
                </a:lnTo>
                <a:lnTo>
                  <a:pt x="28956" y="13716"/>
                </a:lnTo>
                <a:lnTo>
                  <a:pt x="23622" y="10668"/>
                </a:lnTo>
                <a:lnTo>
                  <a:pt x="23622" y="11430"/>
                </a:lnTo>
                <a:lnTo>
                  <a:pt x="28956" y="15240"/>
                </a:lnTo>
                <a:lnTo>
                  <a:pt x="33528" y="12192"/>
                </a:lnTo>
                <a:close/>
              </a:path>
              <a:path w="90805" h="54609">
                <a:moveTo>
                  <a:pt x="36576" y="22860"/>
                </a:moveTo>
                <a:lnTo>
                  <a:pt x="36576" y="21336"/>
                </a:lnTo>
                <a:lnTo>
                  <a:pt x="32004" y="24384"/>
                </a:lnTo>
                <a:lnTo>
                  <a:pt x="26670" y="21336"/>
                </a:lnTo>
                <a:lnTo>
                  <a:pt x="26670" y="22098"/>
                </a:lnTo>
                <a:lnTo>
                  <a:pt x="32004" y="25908"/>
                </a:lnTo>
                <a:lnTo>
                  <a:pt x="36576" y="22860"/>
                </a:lnTo>
                <a:close/>
              </a:path>
              <a:path w="90805" h="54609">
                <a:moveTo>
                  <a:pt x="40386" y="7620"/>
                </a:moveTo>
                <a:lnTo>
                  <a:pt x="40386" y="6096"/>
                </a:lnTo>
                <a:lnTo>
                  <a:pt x="35814" y="9144"/>
                </a:lnTo>
                <a:lnTo>
                  <a:pt x="30480" y="6096"/>
                </a:lnTo>
                <a:lnTo>
                  <a:pt x="30480" y="7620"/>
                </a:lnTo>
                <a:lnTo>
                  <a:pt x="35814" y="10668"/>
                </a:lnTo>
                <a:lnTo>
                  <a:pt x="40386" y="7620"/>
                </a:lnTo>
                <a:close/>
              </a:path>
              <a:path w="90805" h="54609">
                <a:moveTo>
                  <a:pt x="43434" y="18288"/>
                </a:moveTo>
                <a:lnTo>
                  <a:pt x="43434" y="16764"/>
                </a:lnTo>
                <a:lnTo>
                  <a:pt x="38862" y="19812"/>
                </a:lnTo>
                <a:lnTo>
                  <a:pt x="33528" y="16764"/>
                </a:lnTo>
                <a:lnTo>
                  <a:pt x="33528" y="17526"/>
                </a:lnTo>
                <a:lnTo>
                  <a:pt x="38862" y="21336"/>
                </a:lnTo>
                <a:lnTo>
                  <a:pt x="43434" y="18288"/>
                </a:lnTo>
                <a:close/>
              </a:path>
              <a:path w="90805" h="54609">
                <a:moveTo>
                  <a:pt x="47244" y="28956"/>
                </a:moveTo>
                <a:lnTo>
                  <a:pt x="47244" y="27432"/>
                </a:lnTo>
                <a:lnTo>
                  <a:pt x="42672" y="30480"/>
                </a:lnTo>
                <a:lnTo>
                  <a:pt x="36576" y="27432"/>
                </a:lnTo>
                <a:lnTo>
                  <a:pt x="36576" y="28194"/>
                </a:lnTo>
                <a:lnTo>
                  <a:pt x="42672" y="31242"/>
                </a:lnTo>
                <a:lnTo>
                  <a:pt x="47244" y="28956"/>
                </a:lnTo>
                <a:close/>
              </a:path>
              <a:path w="90805" h="54609">
                <a:moveTo>
                  <a:pt x="50292" y="13716"/>
                </a:moveTo>
                <a:lnTo>
                  <a:pt x="50292" y="12192"/>
                </a:lnTo>
                <a:lnTo>
                  <a:pt x="45720" y="15240"/>
                </a:lnTo>
                <a:lnTo>
                  <a:pt x="40386" y="12192"/>
                </a:lnTo>
                <a:lnTo>
                  <a:pt x="40386" y="12954"/>
                </a:lnTo>
                <a:lnTo>
                  <a:pt x="45720" y="16764"/>
                </a:lnTo>
                <a:lnTo>
                  <a:pt x="50292" y="13716"/>
                </a:lnTo>
                <a:close/>
              </a:path>
              <a:path w="90805" h="54609">
                <a:moveTo>
                  <a:pt x="53340" y="24384"/>
                </a:moveTo>
                <a:lnTo>
                  <a:pt x="53340" y="22860"/>
                </a:lnTo>
                <a:lnTo>
                  <a:pt x="48768" y="25908"/>
                </a:lnTo>
                <a:lnTo>
                  <a:pt x="43434" y="22860"/>
                </a:lnTo>
                <a:lnTo>
                  <a:pt x="43434" y="23622"/>
                </a:lnTo>
                <a:lnTo>
                  <a:pt x="48768" y="27432"/>
                </a:lnTo>
                <a:lnTo>
                  <a:pt x="53340" y="24384"/>
                </a:lnTo>
                <a:close/>
              </a:path>
              <a:path w="90805" h="54609">
                <a:moveTo>
                  <a:pt x="57150" y="35052"/>
                </a:moveTo>
                <a:lnTo>
                  <a:pt x="57150" y="33528"/>
                </a:lnTo>
                <a:lnTo>
                  <a:pt x="52578" y="36576"/>
                </a:lnTo>
                <a:lnTo>
                  <a:pt x="47244" y="33528"/>
                </a:lnTo>
                <a:lnTo>
                  <a:pt x="47244" y="34290"/>
                </a:lnTo>
                <a:lnTo>
                  <a:pt x="52578" y="37338"/>
                </a:lnTo>
                <a:lnTo>
                  <a:pt x="57150" y="35052"/>
                </a:lnTo>
                <a:close/>
              </a:path>
              <a:path w="90805" h="54609">
                <a:moveTo>
                  <a:pt x="60198" y="19812"/>
                </a:moveTo>
                <a:lnTo>
                  <a:pt x="60198" y="18288"/>
                </a:lnTo>
                <a:lnTo>
                  <a:pt x="55626" y="21336"/>
                </a:lnTo>
                <a:lnTo>
                  <a:pt x="50292" y="18288"/>
                </a:lnTo>
                <a:lnTo>
                  <a:pt x="50292" y="19050"/>
                </a:lnTo>
                <a:lnTo>
                  <a:pt x="55626" y="22860"/>
                </a:lnTo>
                <a:lnTo>
                  <a:pt x="60198" y="19812"/>
                </a:lnTo>
                <a:close/>
              </a:path>
              <a:path w="90805" h="54609">
                <a:moveTo>
                  <a:pt x="60198" y="44958"/>
                </a:moveTo>
                <a:lnTo>
                  <a:pt x="60198" y="44196"/>
                </a:lnTo>
                <a:lnTo>
                  <a:pt x="55626" y="47244"/>
                </a:lnTo>
                <a:lnTo>
                  <a:pt x="50292" y="43434"/>
                </a:lnTo>
                <a:lnTo>
                  <a:pt x="50292" y="44958"/>
                </a:lnTo>
                <a:lnTo>
                  <a:pt x="55626" y="48006"/>
                </a:lnTo>
                <a:lnTo>
                  <a:pt x="60198" y="44958"/>
                </a:lnTo>
                <a:close/>
              </a:path>
              <a:path w="90805" h="54609">
                <a:moveTo>
                  <a:pt x="64008" y="30480"/>
                </a:moveTo>
                <a:lnTo>
                  <a:pt x="64008" y="28956"/>
                </a:lnTo>
                <a:lnTo>
                  <a:pt x="59436" y="32004"/>
                </a:lnTo>
                <a:lnTo>
                  <a:pt x="53340" y="28956"/>
                </a:lnTo>
                <a:lnTo>
                  <a:pt x="53340" y="29718"/>
                </a:lnTo>
                <a:lnTo>
                  <a:pt x="59436" y="33528"/>
                </a:lnTo>
                <a:lnTo>
                  <a:pt x="64008" y="30480"/>
                </a:lnTo>
                <a:close/>
              </a:path>
              <a:path w="90805" h="54609">
                <a:moveTo>
                  <a:pt x="66929" y="40386"/>
                </a:moveTo>
                <a:lnTo>
                  <a:pt x="66929" y="39624"/>
                </a:lnTo>
                <a:lnTo>
                  <a:pt x="62484" y="42672"/>
                </a:lnTo>
                <a:lnTo>
                  <a:pt x="57150" y="38862"/>
                </a:lnTo>
                <a:lnTo>
                  <a:pt x="57150" y="40386"/>
                </a:lnTo>
                <a:lnTo>
                  <a:pt x="62484" y="43434"/>
                </a:lnTo>
                <a:lnTo>
                  <a:pt x="66929" y="40386"/>
                </a:lnTo>
                <a:close/>
              </a:path>
              <a:path w="90805" h="54609">
                <a:moveTo>
                  <a:pt x="70104" y="25908"/>
                </a:moveTo>
                <a:lnTo>
                  <a:pt x="70104" y="24384"/>
                </a:lnTo>
                <a:lnTo>
                  <a:pt x="65532" y="27432"/>
                </a:lnTo>
                <a:lnTo>
                  <a:pt x="60198" y="24384"/>
                </a:lnTo>
                <a:lnTo>
                  <a:pt x="60198" y="25146"/>
                </a:lnTo>
                <a:lnTo>
                  <a:pt x="65532" y="28956"/>
                </a:lnTo>
                <a:lnTo>
                  <a:pt x="70104" y="25908"/>
                </a:lnTo>
                <a:close/>
              </a:path>
              <a:path w="90805" h="54609">
                <a:moveTo>
                  <a:pt x="70104" y="51054"/>
                </a:moveTo>
                <a:lnTo>
                  <a:pt x="70104" y="50292"/>
                </a:lnTo>
                <a:lnTo>
                  <a:pt x="65532" y="53340"/>
                </a:lnTo>
                <a:lnTo>
                  <a:pt x="60198" y="49530"/>
                </a:lnTo>
                <a:lnTo>
                  <a:pt x="60198" y="51054"/>
                </a:lnTo>
                <a:lnTo>
                  <a:pt x="65532" y="54102"/>
                </a:lnTo>
                <a:lnTo>
                  <a:pt x="70104" y="51054"/>
                </a:lnTo>
                <a:close/>
              </a:path>
              <a:path w="90805" h="54609">
                <a:moveTo>
                  <a:pt x="73914" y="36576"/>
                </a:moveTo>
                <a:lnTo>
                  <a:pt x="73914" y="35052"/>
                </a:lnTo>
                <a:lnTo>
                  <a:pt x="69342" y="38100"/>
                </a:lnTo>
                <a:lnTo>
                  <a:pt x="64008" y="35052"/>
                </a:lnTo>
                <a:lnTo>
                  <a:pt x="64008" y="35814"/>
                </a:lnTo>
                <a:lnTo>
                  <a:pt x="69342" y="38862"/>
                </a:lnTo>
                <a:lnTo>
                  <a:pt x="73914" y="36576"/>
                </a:lnTo>
                <a:close/>
              </a:path>
              <a:path w="90805" h="54609">
                <a:moveTo>
                  <a:pt x="76962" y="46482"/>
                </a:moveTo>
                <a:lnTo>
                  <a:pt x="76962" y="45720"/>
                </a:lnTo>
                <a:lnTo>
                  <a:pt x="72263" y="48768"/>
                </a:lnTo>
                <a:lnTo>
                  <a:pt x="66929" y="44958"/>
                </a:lnTo>
                <a:lnTo>
                  <a:pt x="66929" y="46482"/>
                </a:lnTo>
                <a:lnTo>
                  <a:pt x="72263" y="49530"/>
                </a:lnTo>
                <a:lnTo>
                  <a:pt x="76962" y="46482"/>
                </a:lnTo>
                <a:close/>
              </a:path>
              <a:path w="90805" h="54609">
                <a:moveTo>
                  <a:pt x="80772" y="32004"/>
                </a:moveTo>
                <a:lnTo>
                  <a:pt x="80772" y="30480"/>
                </a:lnTo>
                <a:lnTo>
                  <a:pt x="76200" y="33528"/>
                </a:lnTo>
                <a:lnTo>
                  <a:pt x="70104" y="30480"/>
                </a:lnTo>
                <a:lnTo>
                  <a:pt x="70104" y="31242"/>
                </a:lnTo>
                <a:lnTo>
                  <a:pt x="76200" y="35052"/>
                </a:lnTo>
                <a:lnTo>
                  <a:pt x="80772" y="32004"/>
                </a:lnTo>
                <a:close/>
              </a:path>
              <a:path w="90805" h="54609">
                <a:moveTo>
                  <a:pt x="83820" y="42672"/>
                </a:moveTo>
                <a:lnTo>
                  <a:pt x="83820" y="41148"/>
                </a:lnTo>
                <a:lnTo>
                  <a:pt x="79248" y="44196"/>
                </a:lnTo>
                <a:lnTo>
                  <a:pt x="73914" y="40386"/>
                </a:lnTo>
                <a:lnTo>
                  <a:pt x="73914" y="41910"/>
                </a:lnTo>
                <a:lnTo>
                  <a:pt x="79248" y="44958"/>
                </a:lnTo>
                <a:lnTo>
                  <a:pt x="83820" y="42672"/>
                </a:lnTo>
                <a:close/>
              </a:path>
              <a:path w="90805" h="54609">
                <a:moveTo>
                  <a:pt x="90678" y="38100"/>
                </a:moveTo>
                <a:lnTo>
                  <a:pt x="90678" y="36576"/>
                </a:lnTo>
                <a:lnTo>
                  <a:pt x="85979" y="39624"/>
                </a:lnTo>
                <a:lnTo>
                  <a:pt x="80772" y="36576"/>
                </a:lnTo>
                <a:lnTo>
                  <a:pt x="80772" y="37338"/>
                </a:lnTo>
                <a:lnTo>
                  <a:pt x="85979" y="40386"/>
                </a:lnTo>
                <a:lnTo>
                  <a:pt x="90678" y="38100"/>
                </a:lnTo>
                <a:close/>
              </a:path>
            </a:pathLst>
          </a:custGeom>
          <a:solidFill>
            <a:srgbClr val="969696"/>
          </a:solidFill>
        </p:spPr>
        <p:txBody>
          <a:bodyPr wrap="square" lIns="0" tIns="0" rIns="0" bIns="0" rtlCol="0"/>
          <a:lstStyle/>
          <a:p/>
        </p:txBody>
      </p:sp>
      <p:sp>
        <p:nvSpPr>
          <p:cNvPr id="64" name="object 64"/>
          <p:cNvSpPr/>
          <p:nvPr/>
        </p:nvSpPr>
        <p:spPr>
          <a:xfrm>
            <a:off x="1936635" y="1409573"/>
            <a:ext cx="8890" cy="21590"/>
          </a:xfrm>
          <a:custGeom>
            <a:avLst/>
            <a:gdLst/>
            <a:ahLst/>
            <a:cxnLst/>
            <a:rect l="l" t="t" r="r" b="b"/>
            <a:pathLst>
              <a:path w="8889" h="21590">
                <a:moveTo>
                  <a:pt x="8382" y="16002"/>
                </a:moveTo>
                <a:lnTo>
                  <a:pt x="8382" y="0"/>
                </a:lnTo>
                <a:lnTo>
                  <a:pt x="4572" y="2286"/>
                </a:lnTo>
                <a:lnTo>
                  <a:pt x="4572" y="18288"/>
                </a:lnTo>
                <a:lnTo>
                  <a:pt x="8382" y="16002"/>
                </a:lnTo>
                <a:close/>
              </a:path>
              <a:path w="8889" h="21590">
                <a:moveTo>
                  <a:pt x="1524" y="19812"/>
                </a:moveTo>
                <a:lnTo>
                  <a:pt x="1524" y="3810"/>
                </a:lnTo>
                <a:lnTo>
                  <a:pt x="0" y="5334"/>
                </a:lnTo>
                <a:lnTo>
                  <a:pt x="0" y="21336"/>
                </a:lnTo>
                <a:lnTo>
                  <a:pt x="1524" y="19812"/>
                </a:lnTo>
                <a:close/>
              </a:path>
            </a:pathLst>
          </a:custGeom>
          <a:solidFill>
            <a:srgbClr val="808080"/>
          </a:solidFill>
        </p:spPr>
        <p:txBody>
          <a:bodyPr wrap="square" lIns="0" tIns="0" rIns="0" bIns="0" rtlCol="0"/>
          <a:lstStyle/>
          <a:p/>
        </p:txBody>
      </p:sp>
      <p:sp>
        <p:nvSpPr>
          <p:cNvPr id="65" name="object 65"/>
          <p:cNvSpPr/>
          <p:nvPr/>
        </p:nvSpPr>
        <p:spPr>
          <a:xfrm>
            <a:off x="1941207" y="1409573"/>
            <a:ext cx="3810" cy="18415"/>
          </a:xfrm>
          <a:custGeom>
            <a:avLst/>
            <a:gdLst/>
            <a:ahLst/>
            <a:cxnLst/>
            <a:rect l="l" t="t" r="r" b="b"/>
            <a:pathLst>
              <a:path w="3810" h="18415">
                <a:moveTo>
                  <a:pt x="0" y="2286"/>
                </a:moveTo>
                <a:lnTo>
                  <a:pt x="3810" y="0"/>
                </a:lnTo>
                <a:lnTo>
                  <a:pt x="3810" y="16002"/>
                </a:lnTo>
                <a:lnTo>
                  <a:pt x="0" y="18288"/>
                </a:lnTo>
                <a:lnTo>
                  <a:pt x="0" y="2286"/>
                </a:lnTo>
                <a:close/>
              </a:path>
            </a:pathLst>
          </a:custGeom>
          <a:ln w="3175">
            <a:solidFill>
              <a:srgbClr val="808080"/>
            </a:solidFill>
          </a:ln>
        </p:spPr>
        <p:txBody>
          <a:bodyPr wrap="square" lIns="0" tIns="0" rIns="0" bIns="0" rtlCol="0"/>
          <a:lstStyle/>
          <a:p/>
        </p:txBody>
      </p:sp>
      <p:sp>
        <p:nvSpPr>
          <p:cNvPr id="66" name="object 66"/>
          <p:cNvSpPr/>
          <p:nvPr/>
        </p:nvSpPr>
        <p:spPr>
          <a:xfrm>
            <a:off x="1936635" y="1413383"/>
            <a:ext cx="1905" cy="17780"/>
          </a:xfrm>
          <a:custGeom>
            <a:avLst/>
            <a:gdLst/>
            <a:ahLst/>
            <a:cxnLst/>
            <a:rect l="l" t="t" r="r" b="b"/>
            <a:pathLst>
              <a:path w="1905" h="17780">
                <a:moveTo>
                  <a:pt x="0" y="1524"/>
                </a:moveTo>
                <a:lnTo>
                  <a:pt x="1523" y="0"/>
                </a:lnTo>
                <a:lnTo>
                  <a:pt x="1524" y="16002"/>
                </a:lnTo>
                <a:lnTo>
                  <a:pt x="0" y="17526"/>
                </a:lnTo>
                <a:lnTo>
                  <a:pt x="0" y="1524"/>
                </a:lnTo>
                <a:close/>
              </a:path>
            </a:pathLst>
          </a:custGeom>
          <a:ln w="3175">
            <a:solidFill>
              <a:srgbClr val="808080"/>
            </a:solidFill>
          </a:ln>
        </p:spPr>
        <p:txBody>
          <a:bodyPr wrap="square" lIns="0" tIns="0" rIns="0" bIns="0" rtlCol="0"/>
          <a:lstStyle/>
          <a:p/>
        </p:txBody>
      </p:sp>
      <p:sp>
        <p:nvSpPr>
          <p:cNvPr id="67" name="object 67"/>
          <p:cNvSpPr/>
          <p:nvPr/>
        </p:nvSpPr>
        <p:spPr>
          <a:xfrm>
            <a:off x="1810905" y="1322705"/>
            <a:ext cx="77724" cy="147065"/>
          </a:xfrm>
          <a:prstGeom prst="rect">
            <a:avLst/>
          </a:prstGeom>
          <a:blipFill>
            <a:blip r:embed="rId34" cstate="print"/>
            <a:stretch>
              <a:fillRect/>
            </a:stretch>
          </a:blipFill>
        </p:spPr>
        <p:txBody>
          <a:bodyPr wrap="square" lIns="0" tIns="0" rIns="0" bIns="0" rtlCol="0"/>
          <a:lstStyle/>
          <a:p/>
        </p:txBody>
      </p:sp>
      <p:sp>
        <p:nvSpPr>
          <p:cNvPr id="68" name="object 68"/>
          <p:cNvSpPr/>
          <p:nvPr/>
        </p:nvSpPr>
        <p:spPr>
          <a:xfrm>
            <a:off x="1827669" y="1321943"/>
            <a:ext cx="60960" cy="106045"/>
          </a:xfrm>
          <a:custGeom>
            <a:avLst/>
            <a:gdLst/>
            <a:ahLst/>
            <a:cxnLst/>
            <a:rect l="l" t="t" r="r" b="b"/>
            <a:pathLst>
              <a:path w="60960" h="106044">
                <a:moveTo>
                  <a:pt x="60960" y="105918"/>
                </a:moveTo>
                <a:lnTo>
                  <a:pt x="13382" y="82557"/>
                </a:lnTo>
                <a:lnTo>
                  <a:pt x="0" y="0"/>
                </a:lnTo>
                <a:lnTo>
                  <a:pt x="13811" y="11263"/>
                </a:lnTo>
                <a:lnTo>
                  <a:pt x="28765" y="20955"/>
                </a:lnTo>
                <a:lnTo>
                  <a:pt x="44577" y="28932"/>
                </a:lnTo>
                <a:lnTo>
                  <a:pt x="60960" y="35052"/>
                </a:lnTo>
                <a:lnTo>
                  <a:pt x="60960" y="105918"/>
                </a:lnTo>
                <a:close/>
              </a:path>
            </a:pathLst>
          </a:custGeom>
          <a:ln w="3175">
            <a:solidFill>
              <a:srgbClr val="000000"/>
            </a:solidFill>
          </a:ln>
        </p:spPr>
        <p:txBody>
          <a:bodyPr wrap="square" lIns="0" tIns="0" rIns="0" bIns="0" rtlCol="0"/>
          <a:lstStyle/>
          <a:p/>
        </p:txBody>
      </p:sp>
      <p:sp>
        <p:nvSpPr>
          <p:cNvPr id="69" name="object 69"/>
          <p:cNvSpPr/>
          <p:nvPr/>
        </p:nvSpPr>
        <p:spPr>
          <a:xfrm>
            <a:off x="1810905" y="1397381"/>
            <a:ext cx="73660" cy="72390"/>
          </a:xfrm>
          <a:custGeom>
            <a:avLst/>
            <a:gdLst/>
            <a:ahLst/>
            <a:cxnLst/>
            <a:rect l="l" t="t" r="r" b="b"/>
            <a:pathLst>
              <a:path w="73660" h="72390">
                <a:moveTo>
                  <a:pt x="0" y="30480"/>
                </a:moveTo>
                <a:lnTo>
                  <a:pt x="16252" y="44315"/>
                </a:lnTo>
                <a:lnTo>
                  <a:pt x="34004" y="56007"/>
                </a:lnTo>
                <a:lnTo>
                  <a:pt x="53042" y="65412"/>
                </a:lnTo>
                <a:lnTo>
                  <a:pt x="73152" y="72390"/>
                </a:lnTo>
                <a:lnTo>
                  <a:pt x="73152" y="42672"/>
                </a:lnTo>
                <a:lnTo>
                  <a:pt x="53042" y="35254"/>
                </a:lnTo>
                <a:lnTo>
                  <a:pt x="34004" y="25622"/>
                </a:lnTo>
                <a:lnTo>
                  <a:pt x="16252" y="13846"/>
                </a:lnTo>
                <a:lnTo>
                  <a:pt x="0" y="0"/>
                </a:lnTo>
                <a:lnTo>
                  <a:pt x="0" y="30480"/>
                </a:lnTo>
                <a:close/>
              </a:path>
            </a:pathLst>
          </a:custGeom>
          <a:ln w="3175">
            <a:solidFill>
              <a:srgbClr val="000000"/>
            </a:solidFill>
          </a:ln>
        </p:spPr>
        <p:txBody>
          <a:bodyPr wrap="square" lIns="0" tIns="0" rIns="0" bIns="0" rtlCol="0"/>
          <a:lstStyle/>
          <a:p/>
        </p:txBody>
      </p:sp>
      <p:sp>
        <p:nvSpPr>
          <p:cNvPr id="70" name="object 70"/>
          <p:cNvSpPr/>
          <p:nvPr/>
        </p:nvSpPr>
        <p:spPr>
          <a:xfrm>
            <a:off x="1816239" y="1410335"/>
            <a:ext cx="16510" cy="13335"/>
          </a:xfrm>
          <a:custGeom>
            <a:avLst/>
            <a:gdLst/>
            <a:ahLst/>
            <a:cxnLst/>
            <a:rect l="l" t="t" r="r" b="b"/>
            <a:pathLst>
              <a:path w="16510" h="13334">
                <a:moveTo>
                  <a:pt x="0" y="0"/>
                </a:moveTo>
                <a:lnTo>
                  <a:pt x="5334" y="4572"/>
                </a:lnTo>
                <a:lnTo>
                  <a:pt x="10668" y="9144"/>
                </a:lnTo>
                <a:lnTo>
                  <a:pt x="16002" y="12954"/>
                </a:lnTo>
              </a:path>
            </a:pathLst>
          </a:custGeom>
          <a:ln w="3175">
            <a:solidFill>
              <a:srgbClr val="000000"/>
            </a:solidFill>
          </a:ln>
        </p:spPr>
        <p:txBody>
          <a:bodyPr wrap="square" lIns="0" tIns="0" rIns="0" bIns="0" rtlCol="0"/>
          <a:lstStyle/>
          <a:p/>
        </p:txBody>
      </p:sp>
      <p:sp>
        <p:nvSpPr>
          <p:cNvPr id="71" name="object 71"/>
          <p:cNvSpPr/>
          <p:nvPr/>
        </p:nvSpPr>
        <p:spPr>
          <a:xfrm>
            <a:off x="1816239" y="1414907"/>
            <a:ext cx="16510" cy="13335"/>
          </a:xfrm>
          <a:custGeom>
            <a:avLst/>
            <a:gdLst/>
            <a:ahLst/>
            <a:cxnLst/>
            <a:rect l="l" t="t" r="r" b="b"/>
            <a:pathLst>
              <a:path w="16510" h="13334">
                <a:moveTo>
                  <a:pt x="0" y="0"/>
                </a:moveTo>
                <a:lnTo>
                  <a:pt x="5334" y="4572"/>
                </a:lnTo>
                <a:lnTo>
                  <a:pt x="10668" y="9144"/>
                </a:lnTo>
                <a:lnTo>
                  <a:pt x="16002" y="12954"/>
                </a:lnTo>
              </a:path>
            </a:pathLst>
          </a:custGeom>
          <a:ln w="3175">
            <a:solidFill>
              <a:srgbClr val="000000"/>
            </a:solidFill>
          </a:ln>
        </p:spPr>
        <p:txBody>
          <a:bodyPr wrap="square" lIns="0" tIns="0" rIns="0" bIns="0" rtlCol="0"/>
          <a:lstStyle/>
          <a:p/>
        </p:txBody>
      </p:sp>
      <p:sp>
        <p:nvSpPr>
          <p:cNvPr id="72" name="object 72"/>
          <p:cNvSpPr/>
          <p:nvPr/>
        </p:nvSpPr>
        <p:spPr>
          <a:xfrm>
            <a:off x="1816239" y="1418716"/>
            <a:ext cx="16510" cy="13970"/>
          </a:xfrm>
          <a:custGeom>
            <a:avLst/>
            <a:gdLst/>
            <a:ahLst/>
            <a:cxnLst/>
            <a:rect l="l" t="t" r="r" b="b"/>
            <a:pathLst>
              <a:path w="16510" h="13969">
                <a:moveTo>
                  <a:pt x="0" y="0"/>
                </a:moveTo>
                <a:lnTo>
                  <a:pt x="5334" y="5334"/>
                </a:lnTo>
                <a:lnTo>
                  <a:pt x="10668" y="9906"/>
                </a:lnTo>
                <a:lnTo>
                  <a:pt x="16002" y="13716"/>
                </a:lnTo>
              </a:path>
            </a:pathLst>
          </a:custGeom>
          <a:ln w="3175">
            <a:solidFill>
              <a:srgbClr val="000000"/>
            </a:solidFill>
          </a:ln>
        </p:spPr>
        <p:txBody>
          <a:bodyPr wrap="square" lIns="0" tIns="0" rIns="0" bIns="0" rtlCol="0"/>
          <a:lstStyle/>
          <a:p/>
        </p:txBody>
      </p:sp>
      <p:sp>
        <p:nvSpPr>
          <p:cNvPr id="73" name="object 73"/>
          <p:cNvSpPr/>
          <p:nvPr/>
        </p:nvSpPr>
        <p:spPr>
          <a:xfrm>
            <a:off x="1816239" y="1423288"/>
            <a:ext cx="16510" cy="13335"/>
          </a:xfrm>
          <a:custGeom>
            <a:avLst/>
            <a:gdLst/>
            <a:ahLst/>
            <a:cxnLst/>
            <a:rect l="l" t="t" r="r" b="b"/>
            <a:pathLst>
              <a:path w="16510" h="13334">
                <a:moveTo>
                  <a:pt x="0" y="0"/>
                </a:moveTo>
                <a:lnTo>
                  <a:pt x="5334" y="5334"/>
                </a:lnTo>
                <a:lnTo>
                  <a:pt x="10668" y="9144"/>
                </a:lnTo>
                <a:lnTo>
                  <a:pt x="16002" y="12954"/>
                </a:lnTo>
              </a:path>
            </a:pathLst>
          </a:custGeom>
          <a:ln w="3175">
            <a:solidFill>
              <a:srgbClr val="000000"/>
            </a:solidFill>
          </a:ln>
        </p:spPr>
        <p:txBody>
          <a:bodyPr wrap="square" lIns="0" tIns="0" rIns="0" bIns="0" rtlCol="0"/>
          <a:lstStyle/>
          <a:p/>
        </p:txBody>
      </p:sp>
      <p:sp>
        <p:nvSpPr>
          <p:cNvPr id="74" name="object 74"/>
          <p:cNvSpPr/>
          <p:nvPr/>
        </p:nvSpPr>
        <p:spPr>
          <a:xfrm>
            <a:off x="1874913" y="1329562"/>
            <a:ext cx="29209" cy="17145"/>
          </a:xfrm>
          <a:custGeom>
            <a:avLst/>
            <a:gdLst/>
            <a:ahLst/>
            <a:cxnLst/>
            <a:rect l="l" t="t" r="r" b="b"/>
            <a:pathLst>
              <a:path w="29210" h="17144">
                <a:moveTo>
                  <a:pt x="0" y="0"/>
                </a:moveTo>
                <a:lnTo>
                  <a:pt x="28956" y="16763"/>
                </a:lnTo>
              </a:path>
            </a:pathLst>
          </a:custGeom>
          <a:ln w="3175">
            <a:solidFill>
              <a:srgbClr val="000000"/>
            </a:solidFill>
          </a:ln>
        </p:spPr>
        <p:txBody>
          <a:bodyPr wrap="square" lIns="0" tIns="0" rIns="0" bIns="0" rtlCol="0"/>
          <a:lstStyle/>
          <a:p/>
        </p:txBody>
      </p:sp>
      <p:sp>
        <p:nvSpPr>
          <p:cNvPr id="75" name="object 75"/>
          <p:cNvSpPr/>
          <p:nvPr/>
        </p:nvSpPr>
        <p:spPr>
          <a:xfrm>
            <a:off x="1878723" y="1328038"/>
            <a:ext cx="29209" cy="17145"/>
          </a:xfrm>
          <a:custGeom>
            <a:avLst/>
            <a:gdLst/>
            <a:ahLst/>
            <a:cxnLst/>
            <a:rect l="l" t="t" r="r" b="b"/>
            <a:pathLst>
              <a:path w="29210" h="17144">
                <a:moveTo>
                  <a:pt x="0" y="0"/>
                </a:moveTo>
                <a:lnTo>
                  <a:pt x="28956" y="16763"/>
                </a:lnTo>
              </a:path>
            </a:pathLst>
          </a:custGeom>
          <a:ln w="3175">
            <a:solidFill>
              <a:srgbClr val="000000"/>
            </a:solidFill>
          </a:ln>
        </p:spPr>
        <p:txBody>
          <a:bodyPr wrap="square" lIns="0" tIns="0" rIns="0" bIns="0" rtlCol="0"/>
          <a:lstStyle/>
          <a:p/>
        </p:txBody>
      </p:sp>
      <p:sp>
        <p:nvSpPr>
          <p:cNvPr id="76" name="object 76"/>
          <p:cNvSpPr/>
          <p:nvPr/>
        </p:nvSpPr>
        <p:spPr>
          <a:xfrm>
            <a:off x="1882533" y="1327276"/>
            <a:ext cx="29209" cy="17145"/>
          </a:xfrm>
          <a:custGeom>
            <a:avLst/>
            <a:gdLst/>
            <a:ahLst/>
            <a:cxnLst/>
            <a:rect l="l" t="t" r="r" b="b"/>
            <a:pathLst>
              <a:path w="29210" h="17144">
                <a:moveTo>
                  <a:pt x="0" y="0"/>
                </a:moveTo>
                <a:lnTo>
                  <a:pt x="28956" y="16763"/>
                </a:lnTo>
              </a:path>
            </a:pathLst>
          </a:custGeom>
          <a:ln w="3175">
            <a:solidFill>
              <a:srgbClr val="000000"/>
            </a:solidFill>
          </a:ln>
        </p:spPr>
        <p:txBody>
          <a:bodyPr wrap="square" lIns="0" tIns="0" rIns="0" bIns="0" rtlCol="0"/>
          <a:lstStyle/>
          <a:p/>
        </p:txBody>
      </p:sp>
      <p:sp>
        <p:nvSpPr>
          <p:cNvPr id="77" name="object 77"/>
          <p:cNvSpPr/>
          <p:nvPr/>
        </p:nvSpPr>
        <p:spPr>
          <a:xfrm>
            <a:off x="1886342" y="1325752"/>
            <a:ext cx="29209" cy="17145"/>
          </a:xfrm>
          <a:custGeom>
            <a:avLst/>
            <a:gdLst/>
            <a:ahLst/>
            <a:cxnLst/>
            <a:rect l="l" t="t" r="r" b="b"/>
            <a:pathLst>
              <a:path w="29210" h="17144">
                <a:moveTo>
                  <a:pt x="0" y="0"/>
                </a:moveTo>
                <a:lnTo>
                  <a:pt x="28956" y="16763"/>
                </a:lnTo>
              </a:path>
            </a:pathLst>
          </a:custGeom>
          <a:ln w="3175">
            <a:solidFill>
              <a:srgbClr val="000000"/>
            </a:solidFill>
          </a:ln>
        </p:spPr>
        <p:txBody>
          <a:bodyPr wrap="square" lIns="0" tIns="0" rIns="0" bIns="0" rtlCol="0"/>
          <a:lstStyle/>
          <a:p/>
        </p:txBody>
      </p:sp>
      <p:sp>
        <p:nvSpPr>
          <p:cNvPr id="78" name="object 78"/>
          <p:cNvSpPr/>
          <p:nvPr/>
        </p:nvSpPr>
        <p:spPr>
          <a:xfrm>
            <a:off x="1835277" y="1337945"/>
            <a:ext cx="44450" cy="77470"/>
          </a:xfrm>
          <a:custGeom>
            <a:avLst/>
            <a:gdLst/>
            <a:ahLst/>
            <a:cxnLst/>
            <a:rect l="l" t="t" r="r" b="b"/>
            <a:pathLst>
              <a:path w="44450" h="77469">
                <a:moveTo>
                  <a:pt x="0" y="0"/>
                </a:moveTo>
                <a:lnTo>
                  <a:pt x="0" y="51053"/>
                </a:lnTo>
                <a:lnTo>
                  <a:pt x="10120" y="59066"/>
                </a:lnTo>
                <a:lnTo>
                  <a:pt x="20955" y="66008"/>
                </a:lnTo>
                <a:lnTo>
                  <a:pt x="32361" y="71949"/>
                </a:lnTo>
                <a:lnTo>
                  <a:pt x="44196" y="76962"/>
                </a:lnTo>
              </a:path>
            </a:pathLst>
          </a:custGeom>
          <a:ln w="3175">
            <a:solidFill>
              <a:srgbClr val="FFFFFF"/>
            </a:solidFill>
          </a:ln>
        </p:spPr>
        <p:txBody>
          <a:bodyPr wrap="square" lIns="0" tIns="0" rIns="0" bIns="0" rtlCol="0"/>
          <a:lstStyle/>
          <a:p/>
        </p:txBody>
      </p:sp>
      <p:sp>
        <p:nvSpPr>
          <p:cNvPr id="79" name="object 79"/>
          <p:cNvSpPr/>
          <p:nvPr/>
        </p:nvSpPr>
        <p:spPr>
          <a:xfrm>
            <a:off x="1810905" y="1315085"/>
            <a:ext cx="140970" cy="154940"/>
          </a:xfrm>
          <a:custGeom>
            <a:avLst/>
            <a:gdLst/>
            <a:ahLst/>
            <a:cxnLst/>
            <a:rect l="l" t="t" r="r" b="b"/>
            <a:pathLst>
              <a:path w="140969" h="154940">
                <a:moveTo>
                  <a:pt x="73151" y="154686"/>
                </a:moveTo>
                <a:lnTo>
                  <a:pt x="140969" y="115062"/>
                </a:lnTo>
                <a:lnTo>
                  <a:pt x="140969" y="85344"/>
                </a:lnTo>
                <a:lnTo>
                  <a:pt x="118871" y="71628"/>
                </a:lnTo>
                <a:lnTo>
                  <a:pt x="118871" y="30480"/>
                </a:lnTo>
                <a:lnTo>
                  <a:pt x="70865" y="2286"/>
                </a:lnTo>
                <a:lnTo>
                  <a:pt x="49529" y="9144"/>
                </a:lnTo>
                <a:lnTo>
                  <a:pt x="34289" y="0"/>
                </a:lnTo>
                <a:lnTo>
                  <a:pt x="16763" y="6858"/>
                </a:lnTo>
                <a:lnTo>
                  <a:pt x="16763" y="73152"/>
                </a:lnTo>
                <a:lnTo>
                  <a:pt x="0" y="82296"/>
                </a:lnTo>
                <a:lnTo>
                  <a:pt x="0" y="112776"/>
                </a:lnTo>
                <a:lnTo>
                  <a:pt x="16252" y="126611"/>
                </a:lnTo>
                <a:lnTo>
                  <a:pt x="34004" y="138303"/>
                </a:lnTo>
                <a:lnTo>
                  <a:pt x="53042" y="147708"/>
                </a:lnTo>
                <a:lnTo>
                  <a:pt x="73151" y="154686"/>
                </a:lnTo>
                <a:close/>
              </a:path>
            </a:pathLst>
          </a:custGeom>
          <a:ln w="4102">
            <a:solidFill>
              <a:srgbClr val="000000"/>
            </a:solidFill>
          </a:ln>
        </p:spPr>
        <p:txBody>
          <a:bodyPr wrap="square" lIns="0" tIns="0" rIns="0" bIns="0" rtlCol="0"/>
          <a:lstStyle/>
          <a:p/>
        </p:txBody>
      </p:sp>
      <p:sp>
        <p:nvSpPr>
          <p:cNvPr id="80" name="object 80"/>
          <p:cNvSpPr/>
          <p:nvPr/>
        </p:nvSpPr>
        <p:spPr>
          <a:xfrm>
            <a:off x="1758326" y="1433195"/>
            <a:ext cx="109220" cy="75565"/>
          </a:xfrm>
          <a:custGeom>
            <a:avLst/>
            <a:gdLst/>
            <a:ahLst/>
            <a:cxnLst/>
            <a:rect l="l" t="t" r="r" b="b"/>
            <a:pathLst>
              <a:path w="109219" h="75565">
                <a:moveTo>
                  <a:pt x="0" y="23622"/>
                </a:moveTo>
                <a:lnTo>
                  <a:pt x="33528" y="0"/>
                </a:lnTo>
                <a:lnTo>
                  <a:pt x="108966" y="43434"/>
                </a:lnTo>
                <a:lnTo>
                  <a:pt x="108966" y="54864"/>
                </a:lnTo>
                <a:lnTo>
                  <a:pt x="73914" y="75438"/>
                </a:lnTo>
                <a:lnTo>
                  <a:pt x="0" y="32004"/>
                </a:lnTo>
                <a:lnTo>
                  <a:pt x="0" y="23622"/>
                </a:lnTo>
                <a:close/>
              </a:path>
            </a:pathLst>
          </a:custGeom>
          <a:ln w="4102">
            <a:solidFill>
              <a:srgbClr val="000000"/>
            </a:solidFill>
          </a:ln>
        </p:spPr>
        <p:txBody>
          <a:bodyPr wrap="square" lIns="0" tIns="0" rIns="0" bIns="0" rtlCol="0"/>
          <a:lstStyle/>
          <a:p/>
        </p:txBody>
      </p:sp>
      <p:sp>
        <p:nvSpPr>
          <p:cNvPr id="81" name="object 81"/>
          <p:cNvSpPr/>
          <p:nvPr/>
        </p:nvSpPr>
        <p:spPr>
          <a:xfrm>
            <a:off x="1849766" y="1431671"/>
            <a:ext cx="31395" cy="27596"/>
          </a:xfrm>
          <a:prstGeom prst="rect">
            <a:avLst/>
          </a:prstGeom>
          <a:blipFill>
            <a:blip r:embed="rId35" cstate="print"/>
            <a:stretch>
              <a:fillRect/>
            </a:stretch>
          </a:blipFill>
        </p:spPr>
        <p:txBody>
          <a:bodyPr wrap="square" lIns="0" tIns="0" rIns="0" bIns="0" rtlCol="0"/>
          <a:lstStyle/>
          <a:p/>
        </p:txBody>
      </p:sp>
      <p:sp>
        <p:nvSpPr>
          <p:cNvPr id="82" name="object 82"/>
          <p:cNvSpPr/>
          <p:nvPr/>
        </p:nvSpPr>
        <p:spPr>
          <a:xfrm>
            <a:off x="1849278" y="1415669"/>
            <a:ext cx="31457" cy="35540"/>
          </a:xfrm>
          <a:prstGeom prst="rect">
            <a:avLst/>
          </a:prstGeom>
          <a:blipFill>
            <a:blip r:embed="rId36" cstate="print"/>
            <a:stretch>
              <a:fillRect/>
            </a:stretch>
          </a:blipFill>
        </p:spPr>
        <p:txBody>
          <a:bodyPr wrap="square" lIns="0" tIns="0" rIns="0" bIns="0" rtlCol="0"/>
          <a:lstStyle/>
          <a:p/>
        </p:txBody>
      </p:sp>
      <p:sp>
        <p:nvSpPr>
          <p:cNvPr id="83" name="object 83"/>
          <p:cNvSpPr/>
          <p:nvPr/>
        </p:nvSpPr>
        <p:spPr>
          <a:xfrm>
            <a:off x="1835276" y="1337945"/>
            <a:ext cx="44197" cy="83223"/>
          </a:xfrm>
          <a:prstGeom prst="rect">
            <a:avLst/>
          </a:prstGeom>
          <a:blipFill>
            <a:blip r:embed="rId37" cstate="print"/>
            <a:stretch>
              <a:fillRect/>
            </a:stretch>
          </a:blipFill>
        </p:spPr>
        <p:txBody>
          <a:bodyPr wrap="square" lIns="0" tIns="0" rIns="0" bIns="0" rtlCol="0"/>
          <a:lstStyle/>
          <a:p/>
        </p:txBody>
      </p:sp>
      <p:sp>
        <p:nvSpPr>
          <p:cNvPr id="84" name="object 84"/>
          <p:cNvSpPr/>
          <p:nvPr/>
        </p:nvSpPr>
        <p:spPr>
          <a:xfrm>
            <a:off x="1835277" y="1337944"/>
            <a:ext cx="44450" cy="77470"/>
          </a:xfrm>
          <a:custGeom>
            <a:avLst/>
            <a:gdLst/>
            <a:ahLst/>
            <a:cxnLst/>
            <a:rect l="l" t="t" r="r" b="b"/>
            <a:pathLst>
              <a:path w="44450" h="77469">
                <a:moveTo>
                  <a:pt x="1524" y="49530"/>
                </a:moveTo>
                <a:lnTo>
                  <a:pt x="1524" y="1524"/>
                </a:lnTo>
                <a:lnTo>
                  <a:pt x="0" y="0"/>
                </a:lnTo>
                <a:lnTo>
                  <a:pt x="9691" y="8548"/>
                </a:lnTo>
                <a:lnTo>
                  <a:pt x="20383" y="15811"/>
                </a:lnTo>
                <a:lnTo>
                  <a:pt x="31932" y="21645"/>
                </a:lnTo>
                <a:lnTo>
                  <a:pt x="44196" y="25908"/>
                </a:lnTo>
                <a:lnTo>
                  <a:pt x="44196" y="76962"/>
                </a:lnTo>
                <a:lnTo>
                  <a:pt x="44196" y="74676"/>
                </a:lnTo>
                <a:lnTo>
                  <a:pt x="32920" y="69996"/>
                </a:lnTo>
                <a:lnTo>
                  <a:pt x="22002" y="64103"/>
                </a:lnTo>
                <a:lnTo>
                  <a:pt x="11513" y="57209"/>
                </a:lnTo>
                <a:lnTo>
                  <a:pt x="1524" y="49530"/>
                </a:lnTo>
                <a:close/>
              </a:path>
            </a:pathLst>
          </a:custGeom>
          <a:ln w="3175">
            <a:solidFill>
              <a:srgbClr val="000000"/>
            </a:solidFill>
          </a:ln>
        </p:spPr>
        <p:txBody>
          <a:bodyPr wrap="square" lIns="0" tIns="0" rIns="0" bIns="0" rtlCol="0"/>
          <a:lstStyle/>
          <a:p/>
        </p:txBody>
      </p:sp>
      <p:sp>
        <p:nvSpPr>
          <p:cNvPr id="85" name="object 85"/>
          <p:cNvSpPr/>
          <p:nvPr/>
        </p:nvSpPr>
        <p:spPr>
          <a:xfrm>
            <a:off x="1838325" y="1612265"/>
            <a:ext cx="63246" cy="158496"/>
          </a:xfrm>
          <a:prstGeom prst="rect">
            <a:avLst/>
          </a:prstGeom>
          <a:blipFill>
            <a:blip r:embed="rId38" cstate="print"/>
            <a:stretch>
              <a:fillRect/>
            </a:stretch>
          </a:blipFill>
        </p:spPr>
        <p:txBody>
          <a:bodyPr wrap="square" lIns="0" tIns="0" rIns="0" bIns="0" rtlCol="0"/>
          <a:lstStyle/>
          <a:p/>
        </p:txBody>
      </p:sp>
      <p:sp>
        <p:nvSpPr>
          <p:cNvPr id="86" name="object 86"/>
          <p:cNvSpPr/>
          <p:nvPr/>
        </p:nvSpPr>
        <p:spPr>
          <a:xfrm>
            <a:off x="1838325" y="1603883"/>
            <a:ext cx="75565" cy="166835"/>
          </a:xfrm>
          <a:prstGeom prst="rect">
            <a:avLst/>
          </a:prstGeom>
          <a:blipFill>
            <a:blip r:embed="rId39" cstate="print"/>
            <a:stretch>
              <a:fillRect/>
            </a:stretch>
          </a:blipFill>
        </p:spPr>
        <p:txBody>
          <a:bodyPr wrap="square" lIns="0" tIns="0" rIns="0" bIns="0" rtlCol="0"/>
          <a:lstStyle/>
          <a:p/>
        </p:txBody>
      </p:sp>
      <p:sp>
        <p:nvSpPr>
          <p:cNvPr id="87" name="object 87"/>
          <p:cNvSpPr/>
          <p:nvPr/>
        </p:nvSpPr>
        <p:spPr>
          <a:xfrm>
            <a:off x="1838325" y="1603883"/>
            <a:ext cx="75565" cy="48260"/>
          </a:xfrm>
          <a:custGeom>
            <a:avLst/>
            <a:gdLst/>
            <a:ahLst/>
            <a:cxnLst/>
            <a:rect l="l" t="t" r="r" b="b"/>
            <a:pathLst>
              <a:path w="75564" h="48260">
                <a:moveTo>
                  <a:pt x="0" y="7619"/>
                </a:moveTo>
                <a:lnTo>
                  <a:pt x="16847" y="15620"/>
                </a:lnTo>
                <a:lnTo>
                  <a:pt x="33051" y="24764"/>
                </a:lnTo>
                <a:lnTo>
                  <a:pt x="48541" y="35051"/>
                </a:lnTo>
                <a:lnTo>
                  <a:pt x="63246" y="46481"/>
                </a:lnTo>
                <a:lnTo>
                  <a:pt x="68580" y="48005"/>
                </a:lnTo>
                <a:lnTo>
                  <a:pt x="73914" y="44957"/>
                </a:lnTo>
                <a:lnTo>
                  <a:pt x="75438" y="39623"/>
                </a:lnTo>
                <a:lnTo>
                  <a:pt x="60721" y="27336"/>
                </a:lnTo>
                <a:lnTo>
                  <a:pt x="45148" y="16763"/>
                </a:lnTo>
                <a:lnTo>
                  <a:pt x="28717" y="7905"/>
                </a:lnTo>
                <a:lnTo>
                  <a:pt x="11430" y="761"/>
                </a:lnTo>
                <a:lnTo>
                  <a:pt x="6858" y="0"/>
                </a:lnTo>
                <a:lnTo>
                  <a:pt x="1523" y="3047"/>
                </a:lnTo>
                <a:lnTo>
                  <a:pt x="0" y="7619"/>
                </a:lnTo>
                <a:close/>
              </a:path>
            </a:pathLst>
          </a:custGeom>
          <a:ln w="3175">
            <a:solidFill>
              <a:srgbClr val="FFFFFF"/>
            </a:solidFill>
          </a:ln>
        </p:spPr>
        <p:txBody>
          <a:bodyPr wrap="square" lIns="0" tIns="0" rIns="0" bIns="0" rtlCol="0"/>
          <a:lstStyle/>
          <a:p/>
        </p:txBody>
      </p:sp>
      <p:sp>
        <p:nvSpPr>
          <p:cNvPr id="88" name="object 88"/>
          <p:cNvSpPr/>
          <p:nvPr/>
        </p:nvSpPr>
        <p:spPr>
          <a:xfrm>
            <a:off x="1844420" y="1622171"/>
            <a:ext cx="52705" cy="131445"/>
          </a:xfrm>
          <a:custGeom>
            <a:avLst/>
            <a:gdLst/>
            <a:ahLst/>
            <a:cxnLst/>
            <a:rect l="l" t="t" r="r" b="b"/>
            <a:pathLst>
              <a:path w="52705" h="131444">
                <a:moveTo>
                  <a:pt x="52577" y="131063"/>
                </a:moveTo>
                <a:lnTo>
                  <a:pt x="0" y="99821"/>
                </a:lnTo>
                <a:lnTo>
                  <a:pt x="0" y="0"/>
                </a:lnTo>
              </a:path>
            </a:pathLst>
          </a:custGeom>
          <a:ln w="3175">
            <a:solidFill>
              <a:srgbClr val="FFFFFF"/>
            </a:solidFill>
          </a:ln>
        </p:spPr>
        <p:txBody>
          <a:bodyPr wrap="square" lIns="0" tIns="0" rIns="0" bIns="0" rtlCol="0"/>
          <a:lstStyle/>
          <a:p/>
        </p:txBody>
      </p:sp>
      <p:sp>
        <p:nvSpPr>
          <p:cNvPr id="89" name="object 89"/>
          <p:cNvSpPr/>
          <p:nvPr/>
        </p:nvSpPr>
        <p:spPr>
          <a:xfrm>
            <a:off x="1883295" y="1751711"/>
            <a:ext cx="4570" cy="5333"/>
          </a:xfrm>
          <a:prstGeom prst="rect">
            <a:avLst/>
          </a:prstGeom>
          <a:blipFill>
            <a:blip r:embed="rId40" cstate="print"/>
            <a:stretch>
              <a:fillRect/>
            </a:stretch>
          </a:blipFill>
        </p:spPr>
        <p:txBody>
          <a:bodyPr wrap="square" lIns="0" tIns="0" rIns="0" bIns="0" rtlCol="0"/>
          <a:lstStyle/>
          <a:p/>
        </p:txBody>
      </p:sp>
      <p:sp>
        <p:nvSpPr>
          <p:cNvPr id="90" name="object 90"/>
          <p:cNvSpPr/>
          <p:nvPr/>
        </p:nvSpPr>
        <p:spPr>
          <a:xfrm>
            <a:off x="1882533" y="1750949"/>
            <a:ext cx="5715" cy="6350"/>
          </a:xfrm>
          <a:custGeom>
            <a:avLst/>
            <a:gdLst/>
            <a:ahLst/>
            <a:cxnLst/>
            <a:rect l="l" t="t" r="r" b="b"/>
            <a:pathLst>
              <a:path w="5714" h="6350">
                <a:moveTo>
                  <a:pt x="4572" y="2286"/>
                </a:moveTo>
                <a:lnTo>
                  <a:pt x="3810" y="762"/>
                </a:lnTo>
                <a:lnTo>
                  <a:pt x="2286" y="0"/>
                </a:lnTo>
                <a:lnTo>
                  <a:pt x="1524" y="762"/>
                </a:lnTo>
                <a:lnTo>
                  <a:pt x="762" y="1524"/>
                </a:lnTo>
                <a:lnTo>
                  <a:pt x="0" y="3048"/>
                </a:lnTo>
                <a:lnTo>
                  <a:pt x="762" y="4572"/>
                </a:lnTo>
                <a:lnTo>
                  <a:pt x="1524" y="6096"/>
                </a:lnTo>
                <a:lnTo>
                  <a:pt x="3048" y="6096"/>
                </a:lnTo>
                <a:lnTo>
                  <a:pt x="4572" y="6096"/>
                </a:lnTo>
                <a:lnTo>
                  <a:pt x="5334" y="5334"/>
                </a:lnTo>
                <a:lnTo>
                  <a:pt x="5334" y="3810"/>
                </a:lnTo>
                <a:lnTo>
                  <a:pt x="4572" y="2286"/>
                </a:lnTo>
                <a:close/>
              </a:path>
            </a:pathLst>
          </a:custGeom>
          <a:ln w="3175">
            <a:solidFill>
              <a:srgbClr val="000000"/>
            </a:solidFill>
          </a:ln>
        </p:spPr>
        <p:txBody>
          <a:bodyPr wrap="square" lIns="0" tIns="0" rIns="0" bIns="0" rtlCol="0"/>
          <a:lstStyle/>
          <a:p/>
        </p:txBody>
      </p:sp>
      <p:sp>
        <p:nvSpPr>
          <p:cNvPr id="91" name="object 91"/>
          <p:cNvSpPr/>
          <p:nvPr/>
        </p:nvSpPr>
        <p:spPr>
          <a:xfrm>
            <a:off x="1799463" y="1645031"/>
            <a:ext cx="5333" cy="7620"/>
          </a:xfrm>
          <a:prstGeom prst="rect">
            <a:avLst/>
          </a:prstGeom>
          <a:blipFill>
            <a:blip r:embed="rId41" cstate="print"/>
            <a:stretch>
              <a:fillRect/>
            </a:stretch>
          </a:blipFill>
        </p:spPr>
        <p:txBody>
          <a:bodyPr wrap="square" lIns="0" tIns="0" rIns="0" bIns="0" rtlCol="0"/>
          <a:lstStyle/>
          <a:p/>
        </p:txBody>
      </p:sp>
      <p:sp>
        <p:nvSpPr>
          <p:cNvPr id="92" name="object 92"/>
          <p:cNvSpPr/>
          <p:nvPr/>
        </p:nvSpPr>
        <p:spPr>
          <a:xfrm>
            <a:off x="1799145" y="1623695"/>
            <a:ext cx="97853" cy="128016"/>
          </a:xfrm>
          <a:prstGeom prst="rect">
            <a:avLst/>
          </a:prstGeom>
          <a:blipFill>
            <a:blip r:embed="rId42" cstate="print"/>
            <a:stretch>
              <a:fillRect/>
            </a:stretch>
          </a:blipFill>
        </p:spPr>
        <p:txBody>
          <a:bodyPr wrap="square" lIns="0" tIns="0" rIns="0" bIns="0" rtlCol="0"/>
          <a:lstStyle/>
          <a:p/>
        </p:txBody>
      </p:sp>
      <p:sp>
        <p:nvSpPr>
          <p:cNvPr id="93" name="object 93"/>
          <p:cNvSpPr/>
          <p:nvPr/>
        </p:nvSpPr>
        <p:spPr>
          <a:xfrm>
            <a:off x="1844433" y="1622171"/>
            <a:ext cx="52705" cy="131445"/>
          </a:xfrm>
          <a:custGeom>
            <a:avLst/>
            <a:gdLst/>
            <a:ahLst/>
            <a:cxnLst/>
            <a:rect l="l" t="t" r="r" b="b"/>
            <a:pathLst>
              <a:path w="52705" h="131444">
                <a:moveTo>
                  <a:pt x="2286" y="99060"/>
                </a:moveTo>
                <a:lnTo>
                  <a:pt x="52578" y="129540"/>
                </a:lnTo>
                <a:lnTo>
                  <a:pt x="52578" y="131064"/>
                </a:lnTo>
                <a:lnTo>
                  <a:pt x="52578" y="31242"/>
                </a:lnTo>
                <a:lnTo>
                  <a:pt x="0" y="0"/>
                </a:lnTo>
                <a:lnTo>
                  <a:pt x="2286" y="1524"/>
                </a:lnTo>
                <a:lnTo>
                  <a:pt x="2286" y="99060"/>
                </a:lnTo>
                <a:close/>
              </a:path>
            </a:pathLst>
          </a:custGeom>
          <a:ln w="3175">
            <a:solidFill>
              <a:srgbClr val="000000"/>
            </a:solidFill>
          </a:ln>
        </p:spPr>
        <p:txBody>
          <a:bodyPr wrap="square" lIns="0" tIns="0" rIns="0" bIns="0" rtlCol="0"/>
          <a:lstStyle/>
          <a:p/>
        </p:txBody>
      </p:sp>
      <p:sp>
        <p:nvSpPr>
          <p:cNvPr id="94" name="object 94"/>
          <p:cNvSpPr/>
          <p:nvPr/>
        </p:nvSpPr>
        <p:spPr>
          <a:xfrm>
            <a:off x="1858898" y="1658747"/>
            <a:ext cx="5715" cy="5080"/>
          </a:xfrm>
          <a:custGeom>
            <a:avLst/>
            <a:gdLst/>
            <a:ahLst/>
            <a:cxnLst/>
            <a:rect l="l" t="t" r="r" b="b"/>
            <a:pathLst>
              <a:path w="5714" h="5080">
                <a:moveTo>
                  <a:pt x="5334" y="3810"/>
                </a:moveTo>
                <a:lnTo>
                  <a:pt x="761" y="0"/>
                </a:lnTo>
                <a:lnTo>
                  <a:pt x="0" y="4572"/>
                </a:lnTo>
                <a:lnTo>
                  <a:pt x="5334" y="3810"/>
                </a:lnTo>
                <a:close/>
              </a:path>
            </a:pathLst>
          </a:custGeom>
          <a:solidFill>
            <a:srgbClr val="FFFFFF"/>
          </a:solidFill>
        </p:spPr>
        <p:txBody>
          <a:bodyPr wrap="square" lIns="0" tIns="0" rIns="0" bIns="0" rtlCol="0"/>
          <a:lstStyle/>
          <a:p/>
        </p:txBody>
      </p:sp>
      <p:sp>
        <p:nvSpPr>
          <p:cNvPr id="95" name="object 95"/>
          <p:cNvSpPr/>
          <p:nvPr/>
        </p:nvSpPr>
        <p:spPr>
          <a:xfrm>
            <a:off x="1858898" y="1658747"/>
            <a:ext cx="5715" cy="5080"/>
          </a:xfrm>
          <a:custGeom>
            <a:avLst/>
            <a:gdLst/>
            <a:ahLst/>
            <a:cxnLst/>
            <a:rect l="l" t="t" r="r" b="b"/>
            <a:pathLst>
              <a:path w="5714" h="5080">
                <a:moveTo>
                  <a:pt x="0" y="4572"/>
                </a:moveTo>
                <a:lnTo>
                  <a:pt x="5334" y="3810"/>
                </a:lnTo>
                <a:lnTo>
                  <a:pt x="761" y="0"/>
                </a:lnTo>
                <a:lnTo>
                  <a:pt x="0" y="4572"/>
                </a:lnTo>
                <a:close/>
              </a:path>
            </a:pathLst>
          </a:custGeom>
          <a:ln w="3175">
            <a:solidFill>
              <a:srgbClr val="000000"/>
            </a:solidFill>
          </a:ln>
        </p:spPr>
        <p:txBody>
          <a:bodyPr wrap="square" lIns="0" tIns="0" rIns="0" bIns="0" rtlCol="0"/>
          <a:lstStyle/>
          <a:p/>
        </p:txBody>
      </p:sp>
      <p:sp>
        <p:nvSpPr>
          <p:cNvPr id="96" name="object 96"/>
          <p:cNvSpPr/>
          <p:nvPr/>
        </p:nvSpPr>
        <p:spPr>
          <a:xfrm>
            <a:off x="1971675" y="1372997"/>
            <a:ext cx="235585" cy="313690"/>
          </a:xfrm>
          <a:custGeom>
            <a:avLst/>
            <a:gdLst/>
            <a:ahLst/>
            <a:cxnLst/>
            <a:rect l="l" t="t" r="r" b="b"/>
            <a:pathLst>
              <a:path w="235585" h="313689">
                <a:moveTo>
                  <a:pt x="0" y="0"/>
                </a:moveTo>
                <a:lnTo>
                  <a:pt x="128016" y="0"/>
                </a:lnTo>
                <a:lnTo>
                  <a:pt x="128016" y="313182"/>
                </a:lnTo>
                <a:lnTo>
                  <a:pt x="235458" y="313182"/>
                </a:lnTo>
              </a:path>
            </a:pathLst>
          </a:custGeom>
          <a:ln w="3175">
            <a:solidFill>
              <a:srgbClr val="000000"/>
            </a:solidFill>
          </a:ln>
        </p:spPr>
        <p:txBody>
          <a:bodyPr wrap="square" lIns="0" tIns="0" rIns="0" bIns="0" rtlCol="0"/>
          <a:lstStyle/>
          <a:p/>
        </p:txBody>
      </p:sp>
      <p:sp>
        <p:nvSpPr>
          <p:cNvPr id="97" name="object 97"/>
          <p:cNvSpPr/>
          <p:nvPr/>
        </p:nvSpPr>
        <p:spPr>
          <a:xfrm>
            <a:off x="2204846" y="1677035"/>
            <a:ext cx="17780" cy="18415"/>
          </a:xfrm>
          <a:custGeom>
            <a:avLst/>
            <a:gdLst/>
            <a:ahLst/>
            <a:cxnLst/>
            <a:rect l="l" t="t" r="r" b="b"/>
            <a:pathLst>
              <a:path w="17780" h="18414">
                <a:moveTo>
                  <a:pt x="17526" y="9143"/>
                </a:moveTo>
                <a:lnTo>
                  <a:pt x="0" y="0"/>
                </a:lnTo>
                <a:lnTo>
                  <a:pt x="0" y="18288"/>
                </a:lnTo>
                <a:lnTo>
                  <a:pt x="17526" y="9143"/>
                </a:lnTo>
                <a:close/>
              </a:path>
            </a:pathLst>
          </a:custGeom>
          <a:solidFill>
            <a:srgbClr val="000000"/>
          </a:solidFill>
        </p:spPr>
        <p:txBody>
          <a:bodyPr wrap="square" lIns="0" tIns="0" rIns="0" bIns="0" rtlCol="0"/>
          <a:lstStyle/>
          <a:p/>
        </p:txBody>
      </p:sp>
      <p:sp>
        <p:nvSpPr>
          <p:cNvPr id="98" name="object 98"/>
          <p:cNvSpPr/>
          <p:nvPr/>
        </p:nvSpPr>
        <p:spPr>
          <a:xfrm>
            <a:off x="1971675" y="1686178"/>
            <a:ext cx="128270" cy="0"/>
          </a:xfrm>
          <a:custGeom>
            <a:avLst/>
            <a:gdLst/>
            <a:ahLst/>
            <a:cxnLst/>
            <a:rect l="l" t="t" r="r" b="b"/>
            <a:pathLst>
              <a:path w="128269" h="0">
                <a:moveTo>
                  <a:pt x="0" y="0"/>
                </a:moveTo>
                <a:lnTo>
                  <a:pt x="128016" y="0"/>
                </a:lnTo>
              </a:path>
            </a:pathLst>
          </a:custGeom>
          <a:ln w="3175">
            <a:solidFill>
              <a:srgbClr val="000000"/>
            </a:solidFill>
          </a:ln>
        </p:spPr>
        <p:txBody>
          <a:bodyPr wrap="square" lIns="0" tIns="0" rIns="0" bIns="0" rtlCol="0"/>
          <a:lstStyle/>
          <a:p/>
        </p:txBody>
      </p:sp>
      <p:sp>
        <p:nvSpPr>
          <p:cNvPr id="99" name="object 99"/>
          <p:cNvSpPr/>
          <p:nvPr/>
        </p:nvSpPr>
        <p:spPr>
          <a:xfrm>
            <a:off x="1795125" y="1523873"/>
            <a:ext cx="120688" cy="248938"/>
          </a:xfrm>
          <a:prstGeom prst="rect">
            <a:avLst/>
          </a:prstGeom>
          <a:blipFill>
            <a:blip r:embed="rId43" cstate="print"/>
            <a:stretch>
              <a:fillRect/>
            </a:stretch>
          </a:blipFill>
        </p:spPr>
        <p:txBody>
          <a:bodyPr wrap="square" lIns="0" tIns="0" rIns="0" bIns="0" rtlCol="0"/>
          <a:lstStyle/>
          <a:p/>
        </p:txBody>
      </p:sp>
      <p:sp>
        <p:nvSpPr>
          <p:cNvPr id="100" name="object 100"/>
          <p:cNvSpPr/>
          <p:nvPr/>
        </p:nvSpPr>
        <p:spPr>
          <a:xfrm>
            <a:off x="1971675" y="1686178"/>
            <a:ext cx="235585" cy="327025"/>
          </a:xfrm>
          <a:custGeom>
            <a:avLst/>
            <a:gdLst/>
            <a:ahLst/>
            <a:cxnLst/>
            <a:rect l="l" t="t" r="r" b="b"/>
            <a:pathLst>
              <a:path w="235585" h="327025">
                <a:moveTo>
                  <a:pt x="0" y="326898"/>
                </a:moveTo>
                <a:lnTo>
                  <a:pt x="128016" y="326898"/>
                </a:lnTo>
                <a:lnTo>
                  <a:pt x="128015" y="0"/>
                </a:lnTo>
                <a:lnTo>
                  <a:pt x="235458" y="0"/>
                </a:lnTo>
              </a:path>
            </a:pathLst>
          </a:custGeom>
          <a:ln w="3175">
            <a:solidFill>
              <a:srgbClr val="000000"/>
            </a:solidFill>
          </a:ln>
        </p:spPr>
        <p:txBody>
          <a:bodyPr wrap="square" lIns="0" tIns="0" rIns="0" bIns="0" rtlCol="0"/>
          <a:lstStyle/>
          <a:p/>
        </p:txBody>
      </p:sp>
      <p:sp>
        <p:nvSpPr>
          <p:cNvPr id="101" name="object 101"/>
          <p:cNvSpPr/>
          <p:nvPr/>
        </p:nvSpPr>
        <p:spPr>
          <a:xfrm>
            <a:off x="2204846" y="1677035"/>
            <a:ext cx="17780" cy="18415"/>
          </a:xfrm>
          <a:custGeom>
            <a:avLst/>
            <a:gdLst/>
            <a:ahLst/>
            <a:cxnLst/>
            <a:rect l="l" t="t" r="r" b="b"/>
            <a:pathLst>
              <a:path w="17780" h="18414">
                <a:moveTo>
                  <a:pt x="17526" y="9143"/>
                </a:moveTo>
                <a:lnTo>
                  <a:pt x="0" y="0"/>
                </a:lnTo>
                <a:lnTo>
                  <a:pt x="0" y="18288"/>
                </a:lnTo>
                <a:lnTo>
                  <a:pt x="17526" y="9143"/>
                </a:lnTo>
                <a:close/>
              </a:path>
            </a:pathLst>
          </a:custGeom>
          <a:solidFill>
            <a:srgbClr val="000000"/>
          </a:solidFill>
        </p:spPr>
        <p:txBody>
          <a:bodyPr wrap="square" lIns="0" tIns="0" rIns="0" bIns="0" rtlCol="0"/>
          <a:lstStyle/>
          <a:p/>
        </p:txBody>
      </p:sp>
      <p:sp>
        <p:nvSpPr>
          <p:cNvPr id="102" name="object 102"/>
          <p:cNvSpPr/>
          <p:nvPr/>
        </p:nvSpPr>
        <p:spPr>
          <a:xfrm>
            <a:off x="1818513" y="2023415"/>
            <a:ext cx="73152" cy="261695"/>
          </a:xfrm>
          <a:prstGeom prst="rect">
            <a:avLst/>
          </a:prstGeom>
          <a:blipFill>
            <a:blip r:embed="rId44" cstate="print"/>
            <a:stretch>
              <a:fillRect/>
            </a:stretch>
          </a:blipFill>
        </p:spPr>
        <p:txBody>
          <a:bodyPr wrap="square" lIns="0" tIns="0" rIns="0" bIns="0" rtlCol="0"/>
          <a:lstStyle/>
          <a:p/>
        </p:txBody>
      </p:sp>
      <p:sp>
        <p:nvSpPr>
          <p:cNvPr id="103" name="object 103"/>
          <p:cNvSpPr/>
          <p:nvPr/>
        </p:nvSpPr>
        <p:spPr>
          <a:xfrm>
            <a:off x="1826907" y="1798193"/>
            <a:ext cx="60960" cy="192024"/>
          </a:xfrm>
          <a:prstGeom prst="rect">
            <a:avLst/>
          </a:prstGeom>
          <a:blipFill>
            <a:blip r:embed="rId45" cstate="print"/>
            <a:stretch>
              <a:fillRect/>
            </a:stretch>
          </a:blipFill>
        </p:spPr>
        <p:txBody>
          <a:bodyPr wrap="square" lIns="0" tIns="0" rIns="0" bIns="0" rtlCol="0"/>
          <a:lstStyle/>
          <a:p/>
        </p:txBody>
      </p:sp>
      <p:sp>
        <p:nvSpPr>
          <p:cNvPr id="104" name="object 104"/>
          <p:cNvSpPr/>
          <p:nvPr/>
        </p:nvSpPr>
        <p:spPr>
          <a:xfrm>
            <a:off x="2263521" y="1666366"/>
            <a:ext cx="116205" cy="96520"/>
          </a:xfrm>
          <a:custGeom>
            <a:avLst/>
            <a:gdLst/>
            <a:ahLst/>
            <a:cxnLst/>
            <a:rect l="l" t="t" r="r" b="b"/>
            <a:pathLst>
              <a:path w="116205" h="96519">
                <a:moveTo>
                  <a:pt x="0" y="96012"/>
                </a:moveTo>
                <a:lnTo>
                  <a:pt x="115823" y="0"/>
                </a:lnTo>
              </a:path>
            </a:pathLst>
          </a:custGeom>
          <a:ln w="3175">
            <a:solidFill>
              <a:srgbClr val="000000"/>
            </a:solidFill>
          </a:ln>
        </p:spPr>
        <p:txBody>
          <a:bodyPr wrap="square" lIns="0" tIns="0" rIns="0" bIns="0" rtlCol="0"/>
          <a:lstStyle/>
          <a:p/>
        </p:txBody>
      </p:sp>
      <p:sp>
        <p:nvSpPr>
          <p:cNvPr id="105" name="object 105"/>
          <p:cNvSpPr/>
          <p:nvPr/>
        </p:nvSpPr>
        <p:spPr>
          <a:xfrm>
            <a:off x="2379345" y="1666366"/>
            <a:ext cx="0" cy="135255"/>
          </a:xfrm>
          <a:custGeom>
            <a:avLst/>
            <a:gdLst/>
            <a:ahLst/>
            <a:cxnLst/>
            <a:rect l="l" t="t" r="r" b="b"/>
            <a:pathLst>
              <a:path w="0" h="135255">
                <a:moveTo>
                  <a:pt x="0" y="134874"/>
                </a:moveTo>
                <a:lnTo>
                  <a:pt x="0" y="0"/>
                </a:lnTo>
              </a:path>
            </a:pathLst>
          </a:custGeom>
          <a:ln w="3175">
            <a:solidFill>
              <a:srgbClr val="000000"/>
            </a:solidFill>
          </a:ln>
        </p:spPr>
        <p:txBody>
          <a:bodyPr wrap="square" lIns="0" tIns="0" rIns="0" bIns="0" rtlCol="0"/>
          <a:lstStyle/>
          <a:p/>
        </p:txBody>
      </p:sp>
      <p:sp>
        <p:nvSpPr>
          <p:cNvPr id="106" name="object 106"/>
          <p:cNvSpPr/>
          <p:nvPr/>
        </p:nvSpPr>
        <p:spPr>
          <a:xfrm>
            <a:off x="2379345" y="1666366"/>
            <a:ext cx="116839" cy="96520"/>
          </a:xfrm>
          <a:custGeom>
            <a:avLst/>
            <a:gdLst/>
            <a:ahLst/>
            <a:cxnLst/>
            <a:rect l="l" t="t" r="r" b="b"/>
            <a:pathLst>
              <a:path w="116839" h="96519">
                <a:moveTo>
                  <a:pt x="116586" y="96012"/>
                </a:moveTo>
                <a:lnTo>
                  <a:pt x="0" y="0"/>
                </a:lnTo>
              </a:path>
            </a:pathLst>
          </a:custGeom>
          <a:ln w="3175">
            <a:solidFill>
              <a:srgbClr val="000000"/>
            </a:solidFill>
          </a:ln>
        </p:spPr>
        <p:txBody>
          <a:bodyPr wrap="square" lIns="0" tIns="0" rIns="0" bIns="0" rtlCol="0"/>
          <a:lstStyle/>
          <a:p/>
        </p:txBody>
      </p:sp>
      <p:sp>
        <p:nvSpPr>
          <p:cNvPr id="107" name="object 107"/>
          <p:cNvSpPr/>
          <p:nvPr/>
        </p:nvSpPr>
        <p:spPr>
          <a:xfrm>
            <a:off x="2379345" y="1666366"/>
            <a:ext cx="285115" cy="0"/>
          </a:xfrm>
          <a:custGeom>
            <a:avLst/>
            <a:gdLst/>
            <a:ahLst/>
            <a:cxnLst/>
            <a:rect l="l" t="t" r="r" b="b"/>
            <a:pathLst>
              <a:path w="285114" h="0">
                <a:moveTo>
                  <a:pt x="284988" y="0"/>
                </a:moveTo>
                <a:lnTo>
                  <a:pt x="0" y="0"/>
                </a:lnTo>
              </a:path>
            </a:pathLst>
          </a:custGeom>
          <a:ln w="3175">
            <a:solidFill>
              <a:srgbClr val="000000"/>
            </a:solidFill>
          </a:ln>
        </p:spPr>
        <p:txBody>
          <a:bodyPr wrap="square" lIns="0" tIns="0" rIns="0" bIns="0" rtlCol="0"/>
          <a:lstStyle/>
          <a:p/>
        </p:txBody>
      </p:sp>
      <p:sp>
        <p:nvSpPr>
          <p:cNvPr id="108" name="object 108"/>
          <p:cNvSpPr/>
          <p:nvPr/>
        </p:nvSpPr>
        <p:spPr>
          <a:xfrm>
            <a:off x="2379345" y="1588642"/>
            <a:ext cx="116839" cy="78105"/>
          </a:xfrm>
          <a:custGeom>
            <a:avLst/>
            <a:gdLst/>
            <a:ahLst/>
            <a:cxnLst/>
            <a:rect l="l" t="t" r="r" b="b"/>
            <a:pathLst>
              <a:path w="116839" h="78105">
                <a:moveTo>
                  <a:pt x="116586" y="0"/>
                </a:moveTo>
                <a:lnTo>
                  <a:pt x="0" y="77724"/>
                </a:lnTo>
              </a:path>
            </a:pathLst>
          </a:custGeom>
          <a:ln w="3175">
            <a:solidFill>
              <a:srgbClr val="000000"/>
            </a:solidFill>
          </a:ln>
        </p:spPr>
        <p:txBody>
          <a:bodyPr wrap="square" lIns="0" tIns="0" rIns="0" bIns="0" rtlCol="0"/>
          <a:lstStyle/>
          <a:p/>
        </p:txBody>
      </p:sp>
      <p:sp>
        <p:nvSpPr>
          <p:cNvPr id="109" name="object 109"/>
          <p:cNvSpPr/>
          <p:nvPr/>
        </p:nvSpPr>
        <p:spPr>
          <a:xfrm>
            <a:off x="2379345" y="1569592"/>
            <a:ext cx="0" cy="97155"/>
          </a:xfrm>
          <a:custGeom>
            <a:avLst/>
            <a:gdLst/>
            <a:ahLst/>
            <a:cxnLst/>
            <a:rect l="l" t="t" r="r" b="b"/>
            <a:pathLst>
              <a:path w="0" h="97155">
                <a:moveTo>
                  <a:pt x="0" y="0"/>
                </a:moveTo>
                <a:lnTo>
                  <a:pt x="0" y="96774"/>
                </a:lnTo>
              </a:path>
            </a:pathLst>
          </a:custGeom>
          <a:ln w="3175">
            <a:solidFill>
              <a:srgbClr val="000000"/>
            </a:solidFill>
          </a:ln>
        </p:spPr>
        <p:txBody>
          <a:bodyPr wrap="square" lIns="0" tIns="0" rIns="0" bIns="0" rtlCol="0"/>
          <a:lstStyle/>
          <a:p/>
        </p:txBody>
      </p:sp>
      <p:sp>
        <p:nvSpPr>
          <p:cNvPr id="110" name="object 110"/>
          <p:cNvSpPr/>
          <p:nvPr/>
        </p:nvSpPr>
        <p:spPr>
          <a:xfrm>
            <a:off x="2263521" y="1588642"/>
            <a:ext cx="116205" cy="78105"/>
          </a:xfrm>
          <a:custGeom>
            <a:avLst/>
            <a:gdLst/>
            <a:ahLst/>
            <a:cxnLst/>
            <a:rect l="l" t="t" r="r" b="b"/>
            <a:pathLst>
              <a:path w="116205" h="78105">
                <a:moveTo>
                  <a:pt x="0" y="0"/>
                </a:moveTo>
                <a:lnTo>
                  <a:pt x="115823" y="77723"/>
                </a:lnTo>
              </a:path>
            </a:pathLst>
          </a:custGeom>
          <a:ln w="3175">
            <a:solidFill>
              <a:srgbClr val="000000"/>
            </a:solidFill>
          </a:ln>
        </p:spPr>
        <p:txBody>
          <a:bodyPr wrap="square" lIns="0" tIns="0" rIns="0" bIns="0" rtlCol="0"/>
          <a:lstStyle/>
          <a:p/>
        </p:txBody>
      </p:sp>
      <p:sp>
        <p:nvSpPr>
          <p:cNvPr id="111" name="object 111"/>
          <p:cNvSpPr/>
          <p:nvPr/>
        </p:nvSpPr>
        <p:spPr>
          <a:xfrm>
            <a:off x="2224659" y="1666367"/>
            <a:ext cx="154940" cy="13335"/>
          </a:xfrm>
          <a:custGeom>
            <a:avLst/>
            <a:gdLst/>
            <a:ahLst/>
            <a:cxnLst/>
            <a:rect l="l" t="t" r="r" b="b"/>
            <a:pathLst>
              <a:path w="154939" h="13335">
                <a:moveTo>
                  <a:pt x="0" y="12954"/>
                </a:moveTo>
                <a:lnTo>
                  <a:pt x="154686" y="0"/>
                </a:lnTo>
              </a:path>
            </a:pathLst>
          </a:custGeom>
          <a:ln w="3175">
            <a:solidFill>
              <a:srgbClr val="000000"/>
            </a:solidFill>
          </a:ln>
        </p:spPr>
        <p:txBody>
          <a:bodyPr wrap="square" lIns="0" tIns="0" rIns="0" bIns="0" rtlCol="0"/>
          <a:lstStyle/>
          <a:p/>
        </p:txBody>
      </p:sp>
      <p:sp>
        <p:nvSpPr>
          <p:cNvPr id="112" name="object 112"/>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13" name="object 113"/>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14" name="object 114"/>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15" name="object 115"/>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16" name="object 116"/>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17" name="object 117"/>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18" name="object 118"/>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19" name="object 119"/>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20" name="object 120"/>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21" name="object 121"/>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22" name="object 122"/>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23" name="object 123"/>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24" name="object 124"/>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25" name="object 125"/>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26" name="object 126"/>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27" name="object 127"/>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28" name="object 128"/>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29" name="object 129"/>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30" name="object 130"/>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31" name="object 131"/>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32" name="object 132"/>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33" name="object 133"/>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34" name="object 134"/>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35" name="object 135"/>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36" name="object 136"/>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37" name="object 137"/>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38" name="object 138"/>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39" name="object 139"/>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40" name="object 140"/>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41" name="object 141"/>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42" name="object 142"/>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43" name="object 143"/>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44" name="object 144"/>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45" name="object 145"/>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46" name="object 146"/>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47" name="object 147"/>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48" name="object 148"/>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49" name="object 149"/>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50" name="object 150"/>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51" name="object 151"/>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52" name="object 152"/>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53" name="object 153"/>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54" name="object 154"/>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55" name="object 155"/>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56" name="object 156"/>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57" name="object 157"/>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58" name="object 158"/>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59" name="object 159"/>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60" name="object 160"/>
          <p:cNvSpPr/>
          <p:nvPr/>
        </p:nvSpPr>
        <p:spPr>
          <a:xfrm>
            <a:off x="2292477" y="1666367"/>
            <a:ext cx="86995" cy="0"/>
          </a:xfrm>
          <a:custGeom>
            <a:avLst/>
            <a:gdLst/>
            <a:ahLst/>
            <a:cxnLst/>
            <a:rect l="l" t="t" r="r" b="b"/>
            <a:pathLst>
              <a:path w="86994" h="0">
                <a:moveTo>
                  <a:pt x="0" y="0"/>
                </a:moveTo>
                <a:lnTo>
                  <a:pt x="86868" y="0"/>
                </a:lnTo>
              </a:path>
            </a:pathLst>
          </a:custGeom>
          <a:ln w="3175">
            <a:solidFill>
              <a:srgbClr val="000000"/>
            </a:solidFill>
          </a:ln>
        </p:spPr>
        <p:txBody>
          <a:bodyPr wrap="square" lIns="0" tIns="0" rIns="0" bIns="0" rtlCol="0"/>
          <a:lstStyle/>
          <a:p/>
        </p:txBody>
      </p:sp>
      <p:sp>
        <p:nvSpPr>
          <p:cNvPr id="161" name="object 161"/>
          <p:cNvSpPr/>
          <p:nvPr/>
        </p:nvSpPr>
        <p:spPr>
          <a:xfrm>
            <a:off x="2321434" y="1627505"/>
            <a:ext cx="58419" cy="39370"/>
          </a:xfrm>
          <a:custGeom>
            <a:avLst/>
            <a:gdLst/>
            <a:ahLst/>
            <a:cxnLst/>
            <a:rect l="l" t="t" r="r" b="b"/>
            <a:pathLst>
              <a:path w="58419" h="39369">
                <a:moveTo>
                  <a:pt x="0" y="0"/>
                </a:moveTo>
                <a:lnTo>
                  <a:pt x="57912" y="38861"/>
                </a:lnTo>
              </a:path>
            </a:pathLst>
          </a:custGeom>
          <a:ln w="3175">
            <a:solidFill>
              <a:srgbClr val="000000"/>
            </a:solidFill>
          </a:ln>
        </p:spPr>
        <p:txBody>
          <a:bodyPr wrap="square" lIns="0" tIns="0" rIns="0" bIns="0" rtlCol="0"/>
          <a:lstStyle/>
          <a:p/>
        </p:txBody>
      </p:sp>
      <p:sp>
        <p:nvSpPr>
          <p:cNvPr id="162" name="object 162"/>
          <p:cNvSpPr/>
          <p:nvPr/>
        </p:nvSpPr>
        <p:spPr>
          <a:xfrm>
            <a:off x="2379346" y="1608455"/>
            <a:ext cx="0" cy="58419"/>
          </a:xfrm>
          <a:custGeom>
            <a:avLst/>
            <a:gdLst/>
            <a:ahLst/>
            <a:cxnLst/>
            <a:rect l="l" t="t" r="r" b="b"/>
            <a:pathLst>
              <a:path w="0" h="58419">
                <a:moveTo>
                  <a:pt x="0" y="0"/>
                </a:moveTo>
                <a:lnTo>
                  <a:pt x="0" y="57912"/>
                </a:lnTo>
              </a:path>
            </a:pathLst>
          </a:custGeom>
          <a:ln w="3175">
            <a:solidFill>
              <a:srgbClr val="000000"/>
            </a:solidFill>
          </a:ln>
        </p:spPr>
        <p:txBody>
          <a:bodyPr wrap="square" lIns="0" tIns="0" rIns="0" bIns="0" rtlCol="0"/>
          <a:lstStyle/>
          <a:p/>
        </p:txBody>
      </p:sp>
      <p:sp>
        <p:nvSpPr>
          <p:cNvPr id="163" name="object 163"/>
          <p:cNvSpPr/>
          <p:nvPr/>
        </p:nvSpPr>
        <p:spPr>
          <a:xfrm>
            <a:off x="2379346" y="1627505"/>
            <a:ext cx="58419" cy="39370"/>
          </a:xfrm>
          <a:custGeom>
            <a:avLst/>
            <a:gdLst/>
            <a:ahLst/>
            <a:cxnLst/>
            <a:rect l="l" t="t" r="r" b="b"/>
            <a:pathLst>
              <a:path w="58419" h="39369">
                <a:moveTo>
                  <a:pt x="57912" y="0"/>
                </a:moveTo>
                <a:lnTo>
                  <a:pt x="0" y="38862"/>
                </a:lnTo>
              </a:path>
            </a:pathLst>
          </a:custGeom>
          <a:ln w="3175">
            <a:solidFill>
              <a:srgbClr val="000000"/>
            </a:solidFill>
          </a:ln>
        </p:spPr>
        <p:txBody>
          <a:bodyPr wrap="square" lIns="0" tIns="0" rIns="0" bIns="0" rtlCol="0"/>
          <a:lstStyle/>
          <a:p/>
        </p:txBody>
      </p:sp>
      <p:sp>
        <p:nvSpPr>
          <p:cNvPr id="164" name="object 164"/>
          <p:cNvSpPr/>
          <p:nvPr/>
        </p:nvSpPr>
        <p:spPr>
          <a:xfrm>
            <a:off x="2379346" y="1666367"/>
            <a:ext cx="87630" cy="0"/>
          </a:xfrm>
          <a:custGeom>
            <a:avLst/>
            <a:gdLst/>
            <a:ahLst/>
            <a:cxnLst/>
            <a:rect l="l" t="t" r="r" b="b"/>
            <a:pathLst>
              <a:path w="87630" h="0">
                <a:moveTo>
                  <a:pt x="87630" y="0"/>
                </a:moveTo>
                <a:lnTo>
                  <a:pt x="0" y="0"/>
                </a:lnTo>
              </a:path>
            </a:pathLst>
          </a:custGeom>
          <a:ln w="3175">
            <a:solidFill>
              <a:srgbClr val="000000"/>
            </a:solidFill>
          </a:ln>
        </p:spPr>
        <p:txBody>
          <a:bodyPr wrap="square" lIns="0" tIns="0" rIns="0" bIns="0" rtlCol="0"/>
          <a:lstStyle/>
          <a:p/>
        </p:txBody>
      </p:sp>
      <p:sp>
        <p:nvSpPr>
          <p:cNvPr id="165" name="object 165"/>
          <p:cNvSpPr/>
          <p:nvPr/>
        </p:nvSpPr>
        <p:spPr>
          <a:xfrm>
            <a:off x="2379346" y="1666367"/>
            <a:ext cx="58419" cy="38100"/>
          </a:xfrm>
          <a:custGeom>
            <a:avLst/>
            <a:gdLst/>
            <a:ahLst/>
            <a:cxnLst/>
            <a:rect l="l" t="t" r="r" b="b"/>
            <a:pathLst>
              <a:path w="58419" h="38100">
                <a:moveTo>
                  <a:pt x="57912" y="38100"/>
                </a:moveTo>
                <a:lnTo>
                  <a:pt x="0" y="0"/>
                </a:lnTo>
              </a:path>
            </a:pathLst>
          </a:custGeom>
          <a:ln w="3175">
            <a:solidFill>
              <a:srgbClr val="000000"/>
            </a:solidFill>
          </a:ln>
        </p:spPr>
        <p:txBody>
          <a:bodyPr wrap="square" lIns="0" tIns="0" rIns="0" bIns="0" rtlCol="0"/>
          <a:lstStyle/>
          <a:p/>
        </p:txBody>
      </p:sp>
      <p:sp>
        <p:nvSpPr>
          <p:cNvPr id="166" name="object 166"/>
          <p:cNvSpPr/>
          <p:nvPr/>
        </p:nvSpPr>
        <p:spPr>
          <a:xfrm>
            <a:off x="2379346" y="1666367"/>
            <a:ext cx="0" cy="54610"/>
          </a:xfrm>
          <a:custGeom>
            <a:avLst/>
            <a:gdLst/>
            <a:ahLst/>
            <a:cxnLst/>
            <a:rect l="l" t="t" r="r" b="b"/>
            <a:pathLst>
              <a:path w="0" h="54610">
                <a:moveTo>
                  <a:pt x="0" y="54101"/>
                </a:moveTo>
                <a:lnTo>
                  <a:pt x="0" y="0"/>
                </a:lnTo>
              </a:path>
            </a:pathLst>
          </a:custGeom>
          <a:ln w="3175">
            <a:solidFill>
              <a:srgbClr val="000000"/>
            </a:solidFill>
          </a:ln>
        </p:spPr>
        <p:txBody>
          <a:bodyPr wrap="square" lIns="0" tIns="0" rIns="0" bIns="0" rtlCol="0"/>
          <a:lstStyle/>
          <a:p/>
        </p:txBody>
      </p:sp>
      <p:sp>
        <p:nvSpPr>
          <p:cNvPr id="167" name="object 167"/>
          <p:cNvSpPr/>
          <p:nvPr/>
        </p:nvSpPr>
        <p:spPr>
          <a:xfrm>
            <a:off x="2321434" y="1666367"/>
            <a:ext cx="58419" cy="38100"/>
          </a:xfrm>
          <a:custGeom>
            <a:avLst/>
            <a:gdLst/>
            <a:ahLst/>
            <a:cxnLst/>
            <a:rect l="l" t="t" r="r" b="b"/>
            <a:pathLst>
              <a:path w="58419" h="38100">
                <a:moveTo>
                  <a:pt x="0" y="38100"/>
                </a:moveTo>
                <a:lnTo>
                  <a:pt x="57912" y="0"/>
                </a:lnTo>
              </a:path>
            </a:pathLst>
          </a:custGeom>
          <a:ln w="3175">
            <a:solidFill>
              <a:srgbClr val="000000"/>
            </a:solidFill>
          </a:ln>
        </p:spPr>
        <p:txBody>
          <a:bodyPr wrap="square" lIns="0" tIns="0" rIns="0" bIns="0" rtlCol="0"/>
          <a:lstStyle/>
          <a:p/>
        </p:txBody>
      </p:sp>
      <p:sp>
        <p:nvSpPr>
          <p:cNvPr id="168" name="object 168"/>
          <p:cNvSpPr/>
          <p:nvPr/>
        </p:nvSpPr>
        <p:spPr>
          <a:xfrm>
            <a:off x="2263520" y="1588643"/>
            <a:ext cx="232422" cy="154686"/>
          </a:xfrm>
          <a:prstGeom prst="rect">
            <a:avLst/>
          </a:prstGeom>
          <a:blipFill>
            <a:blip r:embed="rId46" cstate="print"/>
            <a:stretch>
              <a:fillRect/>
            </a:stretch>
          </a:blipFill>
        </p:spPr>
        <p:txBody>
          <a:bodyPr wrap="square" lIns="0" tIns="0" rIns="0" bIns="0" rtlCol="0"/>
          <a:lstStyle/>
          <a:p/>
        </p:txBody>
      </p:sp>
      <p:sp>
        <p:nvSpPr>
          <p:cNvPr id="169" name="object 169"/>
          <p:cNvSpPr/>
          <p:nvPr/>
        </p:nvSpPr>
        <p:spPr>
          <a:xfrm>
            <a:off x="2263521" y="1588642"/>
            <a:ext cx="232410" cy="154940"/>
          </a:xfrm>
          <a:custGeom>
            <a:avLst/>
            <a:gdLst/>
            <a:ahLst/>
            <a:cxnLst/>
            <a:rect l="l" t="t" r="r" b="b"/>
            <a:pathLst>
              <a:path w="232410" h="154939">
                <a:moveTo>
                  <a:pt x="0" y="77724"/>
                </a:moveTo>
                <a:lnTo>
                  <a:pt x="9096" y="47577"/>
                </a:lnTo>
                <a:lnTo>
                  <a:pt x="33908" y="22860"/>
                </a:lnTo>
                <a:lnTo>
                  <a:pt x="70723" y="6143"/>
                </a:lnTo>
                <a:lnTo>
                  <a:pt x="115823" y="0"/>
                </a:lnTo>
                <a:lnTo>
                  <a:pt x="161043" y="6143"/>
                </a:lnTo>
                <a:lnTo>
                  <a:pt x="198119" y="22860"/>
                </a:lnTo>
                <a:lnTo>
                  <a:pt x="223194" y="47577"/>
                </a:lnTo>
                <a:lnTo>
                  <a:pt x="232410" y="77724"/>
                </a:lnTo>
                <a:lnTo>
                  <a:pt x="223194" y="107751"/>
                </a:lnTo>
                <a:lnTo>
                  <a:pt x="198120" y="132207"/>
                </a:lnTo>
                <a:lnTo>
                  <a:pt x="161043" y="148661"/>
                </a:lnTo>
                <a:lnTo>
                  <a:pt x="115823" y="154686"/>
                </a:lnTo>
                <a:lnTo>
                  <a:pt x="70723" y="148661"/>
                </a:lnTo>
                <a:lnTo>
                  <a:pt x="33909" y="132207"/>
                </a:lnTo>
                <a:lnTo>
                  <a:pt x="9096" y="107751"/>
                </a:lnTo>
                <a:lnTo>
                  <a:pt x="0" y="77724"/>
                </a:lnTo>
                <a:close/>
              </a:path>
            </a:pathLst>
          </a:custGeom>
          <a:ln w="3175">
            <a:solidFill>
              <a:srgbClr val="000000"/>
            </a:solidFill>
          </a:ln>
        </p:spPr>
        <p:txBody>
          <a:bodyPr wrap="square" lIns="0" tIns="0" rIns="0" bIns="0" rtlCol="0"/>
          <a:lstStyle/>
          <a:p/>
        </p:txBody>
      </p:sp>
      <p:sp>
        <p:nvSpPr>
          <p:cNvPr id="170" name="object 170"/>
          <p:cNvSpPr/>
          <p:nvPr/>
        </p:nvSpPr>
        <p:spPr>
          <a:xfrm>
            <a:off x="2263520" y="1666367"/>
            <a:ext cx="232422" cy="115824"/>
          </a:xfrm>
          <a:prstGeom prst="rect">
            <a:avLst/>
          </a:prstGeom>
          <a:blipFill>
            <a:blip r:embed="rId47" cstate="print"/>
            <a:stretch>
              <a:fillRect/>
            </a:stretch>
          </a:blipFill>
        </p:spPr>
        <p:txBody>
          <a:bodyPr wrap="square" lIns="0" tIns="0" rIns="0" bIns="0" rtlCol="0"/>
          <a:lstStyle/>
          <a:p/>
        </p:txBody>
      </p:sp>
      <p:sp>
        <p:nvSpPr>
          <p:cNvPr id="171" name="object 171"/>
          <p:cNvSpPr/>
          <p:nvPr/>
        </p:nvSpPr>
        <p:spPr>
          <a:xfrm>
            <a:off x="2263533" y="1666366"/>
            <a:ext cx="232410" cy="116205"/>
          </a:xfrm>
          <a:custGeom>
            <a:avLst/>
            <a:gdLst/>
            <a:ahLst/>
            <a:cxnLst/>
            <a:rect l="l" t="t" r="r" b="b"/>
            <a:pathLst>
              <a:path w="232410" h="116205">
                <a:moveTo>
                  <a:pt x="232410" y="38100"/>
                </a:moveTo>
                <a:lnTo>
                  <a:pt x="232410" y="0"/>
                </a:lnTo>
                <a:lnTo>
                  <a:pt x="223194" y="30027"/>
                </a:lnTo>
                <a:lnTo>
                  <a:pt x="198120" y="54483"/>
                </a:lnTo>
                <a:lnTo>
                  <a:pt x="161043" y="70937"/>
                </a:lnTo>
                <a:lnTo>
                  <a:pt x="115824" y="76962"/>
                </a:lnTo>
                <a:lnTo>
                  <a:pt x="70723" y="70937"/>
                </a:lnTo>
                <a:lnTo>
                  <a:pt x="33909" y="54483"/>
                </a:lnTo>
                <a:lnTo>
                  <a:pt x="9096" y="30027"/>
                </a:lnTo>
                <a:lnTo>
                  <a:pt x="0" y="0"/>
                </a:lnTo>
                <a:lnTo>
                  <a:pt x="0" y="38100"/>
                </a:lnTo>
                <a:lnTo>
                  <a:pt x="9096" y="68246"/>
                </a:lnTo>
                <a:lnTo>
                  <a:pt x="33909" y="92964"/>
                </a:lnTo>
                <a:lnTo>
                  <a:pt x="70723" y="109680"/>
                </a:lnTo>
                <a:lnTo>
                  <a:pt x="115824" y="115824"/>
                </a:lnTo>
                <a:lnTo>
                  <a:pt x="161043" y="109680"/>
                </a:lnTo>
                <a:lnTo>
                  <a:pt x="198120" y="92964"/>
                </a:lnTo>
                <a:lnTo>
                  <a:pt x="223194" y="68246"/>
                </a:lnTo>
                <a:lnTo>
                  <a:pt x="232410" y="38100"/>
                </a:lnTo>
                <a:close/>
              </a:path>
            </a:pathLst>
          </a:custGeom>
          <a:ln w="3175">
            <a:solidFill>
              <a:srgbClr val="000000"/>
            </a:solidFill>
          </a:ln>
        </p:spPr>
        <p:txBody>
          <a:bodyPr wrap="square" lIns="0" tIns="0" rIns="0" bIns="0" rtlCol="0"/>
          <a:lstStyle/>
          <a:p/>
        </p:txBody>
      </p:sp>
      <p:sp>
        <p:nvSpPr>
          <p:cNvPr id="172" name="object 172"/>
          <p:cNvSpPr/>
          <p:nvPr/>
        </p:nvSpPr>
        <p:spPr>
          <a:xfrm>
            <a:off x="2263533" y="1588642"/>
            <a:ext cx="232410" cy="193675"/>
          </a:xfrm>
          <a:custGeom>
            <a:avLst/>
            <a:gdLst/>
            <a:ahLst/>
            <a:cxnLst/>
            <a:rect l="l" t="t" r="r" b="b"/>
            <a:pathLst>
              <a:path w="232410" h="193675">
                <a:moveTo>
                  <a:pt x="232410" y="77724"/>
                </a:moveTo>
                <a:lnTo>
                  <a:pt x="223194" y="47577"/>
                </a:lnTo>
                <a:lnTo>
                  <a:pt x="198120" y="22860"/>
                </a:lnTo>
                <a:lnTo>
                  <a:pt x="161043" y="6143"/>
                </a:lnTo>
                <a:lnTo>
                  <a:pt x="115824" y="0"/>
                </a:lnTo>
                <a:lnTo>
                  <a:pt x="70723" y="6143"/>
                </a:lnTo>
                <a:lnTo>
                  <a:pt x="33909" y="22860"/>
                </a:lnTo>
                <a:lnTo>
                  <a:pt x="9096" y="47577"/>
                </a:lnTo>
                <a:lnTo>
                  <a:pt x="0" y="77724"/>
                </a:lnTo>
                <a:lnTo>
                  <a:pt x="0" y="115824"/>
                </a:lnTo>
                <a:lnTo>
                  <a:pt x="9096" y="145970"/>
                </a:lnTo>
                <a:lnTo>
                  <a:pt x="33909" y="170688"/>
                </a:lnTo>
                <a:lnTo>
                  <a:pt x="70723" y="187404"/>
                </a:lnTo>
                <a:lnTo>
                  <a:pt x="115824" y="193548"/>
                </a:lnTo>
                <a:lnTo>
                  <a:pt x="161043" y="187404"/>
                </a:lnTo>
                <a:lnTo>
                  <a:pt x="198120" y="170688"/>
                </a:lnTo>
                <a:lnTo>
                  <a:pt x="223194" y="145970"/>
                </a:lnTo>
                <a:lnTo>
                  <a:pt x="232410" y="115824"/>
                </a:lnTo>
                <a:lnTo>
                  <a:pt x="232410" y="77724"/>
                </a:lnTo>
                <a:close/>
              </a:path>
            </a:pathLst>
          </a:custGeom>
          <a:ln w="4102">
            <a:solidFill>
              <a:srgbClr val="000000"/>
            </a:solidFill>
          </a:ln>
        </p:spPr>
        <p:txBody>
          <a:bodyPr wrap="square" lIns="0" tIns="0" rIns="0" bIns="0" rtlCol="0"/>
          <a:lstStyle/>
          <a:p/>
        </p:txBody>
      </p:sp>
      <p:sp>
        <p:nvSpPr>
          <p:cNvPr id="173" name="object 173"/>
          <p:cNvSpPr/>
          <p:nvPr/>
        </p:nvSpPr>
        <p:spPr>
          <a:xfrm>
            <a:off x="2323731" y="1645793"/>
            <a:ext cx="109728" cy="205740"/>
          </a:xfrm>
          <a:prstGeom prst="rect">
            <a:avLst/>
          </a:prstGeom>
          <a:blipFill>
            <a:blip r:embed="rId48" cstate="print"/>
            <a:stretch>
              <a:fillRect/>
            </a:stretch>
          </a:blipFill>
        </p:spPr>
        <p:txBody>
          <a:bodyPr wrap="square" lIns="0" tIns="0" rIns="0" bIns="0" rtlCol="0"/>
          <a:lstStyle/>
          <a:p/>
        </p:txBody>
      </p:sp>
      <p:sp>
        <p:nvSpPr>
          <p:cNvPr id="174" name="object 174"/>
          <p:cNvSpPr/>
          <p:nvPr/>
        </p:nvSpPr>
        <p:spPr>
          <a:xfrm>
            <a:off x="1797177" y="2216531"/>
            <a:ext cx="146304" cy="274320"/>
          </a:xfrm>
          <a:prstGeom prst="rect">
            <a:avLst/>
          </a:prstGeom>
          <a:blipFill>
            <a:blip r:embed="rId49" cstate="print"/>
            <a:stretch>
              <a:fillRect/>
            </a:stretch>
          </a:blipFill>
        </p:spPr>
        <p:txBody>
          <a:bodyPr wrap="square" lIns="0" tIns="0" rIns="0" bIns="0" rtlCol="0"/>
          <a:lstStyle/>
          <a:p/>
        </p:txBody>
      </p:sp>
      <p:sp>
        <p:nvSpPr>
          <p:cNvPr id="175" name="object 175"/>
          <p:cNvSpPr/>
          <p:nvPr/>
        </p:nvSpPr>
        <p:spPr>
          <a:xfrm>
            <a:off x="2617089" y="2216531"/>
            <a:ext cx="195072" cy="274320"/>
          </a:xfrm>
          <a:prstGeom prst="rect">
            <a:avLst/>
          </a:prstGeom>
          <a:blipFill>
            <a:blip r:embed="rId50" cstate="print"/>
            <a:stretch>
              <a:fillRect/>
            </a:stretch>
          </a:blipFill>
        </p:spPr>
        <p:txBody>
          <a:bodyPr wrap="square" lIns="0" tIns="0" rIns="0" bIns="0" rtlCol="0"/>
          <a:lstStyle/>
          <a:p/>
        </p:txBody>
      </p:sp>
      <p:sp>
        <p:nvSpPr>
          <p:cNvPr id="176" name="object 176"/>
          <p:cNvSpPr txBox="1"/>
          <p:nvPr/>
        </p:nvSpPr>
        <p:spPr>
          <a:xfrm>
            <a:off x="2135003" y="2443134"/>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HTTP协议原理</a:t>
            </a:r>
            <a:endParaRPr sz="650">
              <a:latin typeface="黑体"/>
              <a:cs typeface="黑体"/>
            </a:endParaRPr>
          </a:p>
        </p:txBody>
      </p:sp>
      <p:sp>
        <p:nvSpPr>
          <p:cNvPr id="177" name="object 177"/>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979" y="3096610"/>
            <a:ext cx="208279"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10</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32223"/>
            <a:ext cx="3130550"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选取外部文件作为数据源</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80">
                <a:solidFill>
                  <a:srgbClr val="191B0E"/>
                </a:solidFill>
                <a:latin typeface="Franklin Gothic Book"/>
                <a:cs typeface="Franklin Gothic Book"/>
              </a:rPr>
              <a:t> </a:t>
            </a: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1</a:t>
            </a:r>
            <a:r>
              <a:rPr dirty="0" sz="750" spc="-20" i="1">
                <a:solidFill>
                  <a:srgbClr val="191B0E"/>
                </a:solidFill>
                <a:latin typeface="华文楷体"/>
                <a:cs typeface="华文楷体"/>
              </a:rPr>
              <a:t>）</a:t>
            </a:r>
            <a:r>
              <a:rPr dirty="0" sz="750" spc="-30" i="1">
                <a:solidFill>
                  <a:srgbClr val="191B0E"/>
                </a:solidFill>
                <a:latin typeface="华文楷体"/>
                <a:cs typeface="华文楷体"/>
              </a:rPr>
              <a:t>下面以</a:t>
            </a:r>
            <a:r>
              <a:rPr dirty="0" sz="700" spc="5" i="1">
                <a:solidFill>
                  <a:srgbClr val="191B0E"/>
                </a:solidFill>
                <a:latin typeface="Franklin Gothic Book"/>
                <a:cs typeface="Franklin Gothic Book"/>
              </a:rPr>
              <a:t>Postman </a:t>
            </a:r>
            <a:r>
              <a:rPr dirty="0" sz="700" i="1">
                <a:solidFill>
                  <a:srgbClr val="191B0E"/>
                </a:solidFill>
                <a:latin typeface="Franklin Gothic Book"/>
                <a:cs typeface="Franklin Gothic Book"/>
              </a:rPr>
              <a:t>Echo</a:t>
            </a:r>
            <a:r>
              <a:rPr dirty="0" sz="750" spc="-30" i="1">
                <a:solidFill>
                  <a:srgbClr val="191B0E"/>
                </a:solidFill>
                <a:latin typeface="华文楷体"/>
                <a:cs typeface="华文楷体"/>
              </a:rPr>
              <a:t>中的</a:t>
            </a:r>
            <a:r>
              <a:rPr dirty="0" sz="700" spc="5" i="1">
                <a:solidFill>
                  <a:srgbClr val="191B0E"/>
                </a:solidFill>
                <a:latin typeface="Franklin Gothic Book"/>
                <a:cs typeface="Franklin Gothic Book"/>
              </a:rPr>
              <a:t>GET</a:t>
            </a:r>
            <a:r>
              <a:rPr dirty="0" sz="750" spc="-30" i="1">
                <a:solidFill>
                  <a:srgbClr val="191B0E"/>
                </a:solidFill>
                <a:latin typeface="华文楷体"/>
                <a:cs typeface="华文楷体"/>
              </a:rPr>
              <a:t>方法作为示例。首先创建一个名为 </a:t>
            </a:r>
            <a:r>
              <a:rPr dirty="0" sz="700" spc="5" i="1">
                <a:solidFill>
                  <a:srgbClr val="191B0E"/>
                </a:solidFill>
                <a:latin typeface="Franklin Gothic Book"/>
                <a:cs typeface="Franklin Gothic Book"/>
              </a:rPr>
              <a:t>data.csv</a:t>
            </a:r>
            <a:r>
              <a:rPr dirty="0" sz="750" spc="-30" i="1">
                <a:solidFill>
                  <a:srgbClr val="191B0E"/>
                </a:solidFill>
                <a:latin typeface="华文楷体"/>
                <a:cs typeface="华文楷体"/>
              </a:rPr>
              <a:t>的数据文件作为源数</a:t>
            </a:r>
            <a:r>
              <a:rPr dirty="0" sz="750" spc="-40" i="1">
                <a:solidFill>
                  <a:srgbClr val="191B0E"/>
                </a:solidFill>
                <a:latin typeface="华文楷体"/>
                <a:cs typeface="华文楷体"/>
              </a:rPr>
              <a:t>据</a:t>
            </a:r>
            <a:r>
              <a:rPr dirty="0" sz="750" spc="-30" i="1">
                <a:solidFill>
                  <a:srgbClr val="191B0E"/>
                </a:solidFill>
                <a:latin typeface="华文楷体"/>
                <a:cs typeface="华文楷体"/>
              </a:rPr>
              <a:t>。</a:t>
            </a:r>
            <a:endParaRPr sz="750">
              <a:latin typeface="华文楷体"/>
              <a:cs typeface="华文楷体"/>
            </a:endParaRPr>
          </a:p>
        </p:txBody>
      </p:sp>
      <p:sp>
        <p:nvSpPr>
          <p:cNvPr id="8" name="object 8"/>
          <p:cNvSpPr txBox="1"/>
          <p:nvPr/>
        </p:nvSpPr>
        <p:spPr>
          <a:xfrm>
            <a:off x="2189105" y="2450753"/>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数据文件内容</a:t>
            </a:r>
            <a:endParaRPr sz="650">
              <a:latin typeface="黑体"/>
              <a:cs typeface="黑体"/>
            </a:endParaRPr>
          </a:p>
        </p:txBody>
      </p:sp>
      <p:graphicFrame>
        <p:nvGraphicFramePr>
          <p:cNvPr id="9" name="object 9"/>
          <p:cNvGraphicFramePr>
            <a:graphicFrameLocks noGrp="1"/>
          </p:cNvGraphicFramePr>
          <p:nvPr/>
        </p:nvGraphicFramePr>
        <p:xfrm>
          <a:off x="1375791" y="1523111"/>
          <a:ext cx="2105660" cy="796290"/>
        </p:xfrm>
        <a:graphic>
          <a:graphicData uri="http://schemas.openxmlformats.org/drawingml/2006/table">
            <a:tbl>
              <a:tblPr firstRow="1" bandRow="1">
                <a:tableStyleId>{2D5ABB26-0587-4C30-8999-92F81FD0307C}</a:tableStyleId>
              </a:tblPr>
              <a:tblGrid>
                <a:gridCol w="1048385"/>
                <a:gridCol w="1049655"/>
              </a:tblGrid>
              <a:tr h="263652">
                <a:tc>
                  <a:txBody>
                    <a:bodyPr/>
                    <a:lstStyle/>
                    <a:p>
                      <a:pPr>
                        <a:lnSpc>
                          <a:spcPct val="100000"/>
                        </a:lnSpc>
                        <a:spcBef>
                          <a:spcPts val="25"/>
                        </a:spcBef>
                      </a:pPr>
                      <a:endParaRPr sz="600">
                        <a:latin typeface="Times New Roman"/>
                        <a:cs typeface="Times New Roman"/>
                      </a:endParaRPr>
                    </a:p>
                    <a:p>
                      <a:pPr algn="ctr" marL="635">
                        <a:lnSpc>
                          <a:spcPct val="100000"/>
                        </a:lnSpc>
                      </a:pPr>
                      <a:r>
                        <a:rPr dirty="0" sz="500" spc="-5">
                          <a:solidFill>
                            <a:srgbClr val="8D8E86"/>
                          </a:solidFill>
                          <a:latin typeface="Times New Roman"/>
                          <a:cs typeface="Times New Roman"/>
                        </a:rPr>
                        <a:t>param1</a:t>
                      </a:r>
                      <a:endParaRPr sz="500">
                        <a:latin typeface="Times New Roman"/>
                        <a:cs typeface="Times New Roman"/>
                      </a:endParaRPr>
                    </a:p>
                  </a:txBody>
                  <a:tcPr marL="0" marR="0" marB="0" marT="317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F1F1F1"/>
                    </a:solidFill>
                  </a:tcPr>
                </a:tc>
                <a:tc>
                  <a:txBody>
                    <a:bodyPr/>
                    <a:lstStyle/>
                    <a:p>
                      <a:pPr>
                        <a:lnSpc>
                          <a:spcPct val="100000"/>
                        </a:lnSpc>
                        <a:spcBef>
                          <a:spcPts val="25"/>
                        </a:spcBef>
                      </a:pPr>
                      <a:endParaRPr sz="600">
                        <a:latin typeface="Times New Roman"/>
                        <a:cs typeface="Times New Roman"/>
                      </a:endParaRPr>
                    </a:p>
                    <a:p>
                      <a:pPr algn="ctr">
                        <a:lnSpc>
                          <a:spcPct val="100000"/>
                        </a:lnSpc>
                      </a:pPr>
                      <a:r>
                        <a:rPr dirty="0" sz="500" spc="-5">
                          <a:solidFill>
                            <a:srgbClr val="8D8E86"/>
                          </a:solidFill>
                          <a:latin typeface="Times New Roman"/>
                          <a:cs typeface="Times New Roman"/>
                        </a:rPr>
                        <a:t>Param2</a:t>
                      </a:r>
                      <a:endParaRPr sz="500">
                        <a:latin typeface="Times New Roman"/>
                        <a:cs typeface="Times New Roman"/>
                      </a:endParaRPr>
                    </a:p>
                  </a:txBody>
                  <a:tcPr marL="0" marR="0" marB="0" marT="317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F1F1F1"/>
                    </a:solidFill>
                  </a:tcPr>
                </a:tc>
              </a:tr>
              <a:tr h="264414">
                <a:tc>
                  <a:txBody>
                    <a:bodyPr/>
                    <a:lstStyle/>
                    <a:p>
                      <a:pPr>
                        <a:lnSpc>
                          <a:spcPct val="100000"/>
                        </a:lnSpc>
                        <a:spcBef>
                          <a:spcPts val="25"/>
                        </a:spcBef>
                      </a:pPr>
                      <a:endParaRPr sz="600">
                        <a:latin typeface="Times New Roman"/>
                        <a:cs typeface="Times New Roman"/>
                      </a:endParaRPr>
                    </a:p>
                    <a:p>
                      <a:pPr algn="ctr" marL="1270">
                        <a:lnSpc>
                          <a:spcPct val="100000"/>
                        </a:lnSpc>
                      </a:pPr>
                      <a:r>
                        <a:rPr dirty="0" sz="500" spc="-5">
                          <a:solidFill>
                            <a:srgbClr val="8D8E86"/>
                          </a:solidFill>
                          <a:latin typeface="Times New Roman"/>
                          <a:cs typeface="Times New Roman"/>
                        </a:rPr>
                        <a:t>test1</a:t>
                      </a:r>
                      <a:endParaRPr sz="500">
                        <a:latin typeface="Times New Roman"/>
                        <a:cs typeface="Times New Roman"/>
                      </a:endParaRPr>
                    </a:p>
                  </a:txBody>
                  <a:tcPr marL="0" marR="0" marB="0" marT="317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FFFFFF"/>
                    </a:solidFill>
                  </a:tcPr>
                </a:tc>
                <a:tc>
                  <a:txBody>
                    <a:bodyPr/>
                    <a:lstStyle/>
                    <a:p>
                      <a:pPr>
                        <a:lnSpc>
                          <a:spcPct val="100000"/>
                        </a:lnSpc>
                        <a:spcBef>
                          <a:spcPts val="25"/>
                        </a:spcBef>
                      </a:pPr>
                      <a:endParaRPr sz="600">
                        <a:latin typeface="Times New Roman"/>
                        <a:cs typeface="Times New Roman"/>
                      </a:endParaRPr>
                    </a:p>
                    <a:p>
                      <a:pPr algn="ctr">
                        <a:lnSpc>
                          <a:spcPct val="100000"/>
                        </a:lnSpc>
                      </a:pPr>
                      <a:r>
                        <a:rPr dirty="0" sz="500">
                          <a:solidFill>
                            <a:srgbClr val="8D8E86"/>
                          </a:solidFill>
                          <a:latin typeface="Times New Roman"/>
                          <a:cs typeface="Times New Roman"/>
                        </a:rPr>
                        <a:t>user1</a:t>
                      </a:r>
                      <a:endParaRPr sz="500">
                        <a:latin typeface="Times New Roman"/>
                        <a:cs typeface="Times New Roman"/>
                      </a:endParaRPr>
                    </a:p>
                  </a:txBody>
                  <a:tcPr marL="0" marR="0" marB="0" marT="3175">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FFFFFF"/>
                    </a:solidFill>
                  </a:tcPr>
                </a:tc>
              </a:tr>
              <a:tr h="263651">
                <a:tc>
                  <a:txBody>
                    <a:bodyPr/>
                    <a:lstStyle/>
                    <a:p>
                      <a:pPr>
                        <a:lnSpc>
                          <a:spcPct val="100000"/>
                        </a:lnSpc>
                        <a:spcBef>
                          <a:spcPts val="20"/>
                        </a:spcBef>
                      </a:pPr>
                      <a:endParaRPr sz="600">
                        <a:latin typeface="Times New Roman"/>
                        <a:cs typeface="Times New Roman"/>
                      </a:endParaRPr>
                    </a:p>
                    <a:p>
                      <a:pPr algn="ctr" marL="1270">
                        <a:lnSpc>
                          <a:spcPct val="100000"/>
                        </a:lnSpc>
                      </a:pPr>
                      <a:r>
                        <a:rPr dirty="0" sz="500" spc="-5">
                          <a:solidFill>
                            <a:srgbClr val="8D8E86"/>
                          </a:solidFill>
                          <a:latin typeface="Times New Roman"/>
                          <a:cs typeface="Times New Roman"/>
                        </a:rPr>
                        <a:t>test2</a:t>
                      </a:r>
                      <a:endParaRPr sz="500">
                        <a:latin typeface="Times New Roman"/>
                        <a:cs typeface="Times New Roman"/>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FFFFFF"/>
                    </a:solidFill>
                  </a:tcPr>
                </a:tc>
                <a:tc>
                  <a:txBody>
                    <a:bodyPr/>
                    <a:lstStyle/>
                    <a:p>
                      <a:pPr>
                        <a:lnSpc>
                          <a:spcPct val="100000"/>
                        </a:lnSpc>
                        <a:spcBef>
                          <a:spcPts val="20"/>
                        </a:spcBef>
                      </a:pPr>
                      <a:endParaRPr sz="600">
                        <a:latin typeface="Times New Roman"/>
                        <a:cs typeface="Times New Roman"/>
                      </a:endParaRPr>
                    </a:p>
                    <a:p>
                      <a:pPr algn="ctr">
                        <a:lnSpc>
                          <a:spcPct val="100000"/>
                        </a:lnSpc>
                      </a:pPr>
                      <a:r>
                        <a:rPr dirty="0" sz="500">
                          <a:solidFill>
                            <a:srgbClr val="8D8E86"/>
                          </a:solidFill>
                          <a:latin typeface="Times New Roman"/>
                          <a:cs typeface="Times New Roman"/>
                        </a:rPr>
                        <a:t>User2</a:t>
                      </a:r>
                      <a:endParaRPr sz="500">
                        <a:latin typeface="Times New Roman"/>
                        <a:cs typeface="Times New Roman"/>
                      </a:endParaRPr>
                    </a:p>
                  </a:txBody>
                  <a:tcPr marL="0" marR="0" marB="0" marT="2540">
                    <a:lnL w="6350">
                      <a:solidFill>
                        <a:srgbClr val="080000"/>
                      </a:solidFill>
                      <a:prstDash val="solid"/>
                    </a:lnL>
                    <a:lnR w="6350">
                      <a:solidFill>
                        <a:srgbClr val="080000"/>
                      </a:solidFill>
                      <a:prstDash val="solid"/>
                    </a:lnR>
                    <a:lnT w="6350">
                      <a:solidFill>
                        <a:srgbClr val="080000"/>
                      </a:solidFill>
                      <a:prstDash val="solid"/>
                    </a:lnT>
                    <a:lnB w="6350">
                      <a:solidFill>
                        <a:srgbClr val="080000"/>
                      </a:solidFill>
                      <a:prstDash val="solid"/>
                    </a:lnB>
                    <a:solidFill>
                      <a:srgbClr val="FFFFFF"/>
                    </a:solidFill>
                  </a:tcPr>
                </a:tc>
              </a:tr>
            </a:tbl>
          </a:graphicData>
        </a:graphic>
      </p:graphicFrame>
      <p:sp>
        <p:nvSpPr>
          <p:cNvPr id="10" name="object 10"/>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25364"/>
            <a:ext cx="3402965"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选取外部文件作为数据源</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90">
                <a:solidFill>
                  <a:srgbClr val="191B0E"/>
                </a:solidFill>
                <a:latin typeface="Franklin Gothic Book"/>
                <a:cs typeface="Franklin Gothic Book"/>
              </a:rPr>
              <a:t> </a:t>
            </a:r>
            <a:r>
              <a:rPr dirty="0" sz="750" spc="-30" i="1">
                <a:solidFill>
                  <a:srgbClr val="191B0E"/>
                </a:solidFill>
                <a:latin typeface="华文楷体"/>
                <a:cs typeface="华文楷体"/>
              </a:rPr>
              <a:t>（</a:t>
            </a:r>
            <a:r>
              <a:rPr dirty="0" sz="750" spc="-15" i="1">
                <a:solidFill>
                  <a:srgbClr val="191B0E"/>
                </a:solidFill>
                <a:latin typeface="华文楷体"/>
                <a:cs typeface="华文楷体"/>
              </a:rPr>
              <a:t> </a:t>
            </a:r>
            <a:r>
              <a:rPr dirty="0" sz="700" spc="-15" i="1">
                <a:solidFill>
                  <a:srgbClr val="191B0E"/>
                </a:solidFill>
                <a:latin typeface="Franklin Gothic Book"/>
                <a:cs typeface="Franklin Gothic Book"/>
              </a:rPr>
              <a:t>2</a:t>
            </a:r>
            <a:r>
              <a:rPr dirty="0" sz="750" spc="-15" i="1">
                <a:solidFill>
                  <a:srgbClr val="191B0E"/>
                </a:solidFill>
                <a:latin typeface="华文楷体"/>
                <a:cs typeface="华文楷体"/>
              </a:rPr>
              <a:t>） </a:t>
            </a:r>
            <a:r>
              <a:rPr dirty="0" sz="750" spc="-30" i="1">
                <a:solidFill>
                  <a:srgbClr val="191B0E"/>
                </a:solidFill>
                <a:latin typeface="华文楷体"/>
                <a:cs typeface="华文楷体"/>
              </a:rPr>
              <a:t>在</a:t>
            </a:r>
            <a:r>
              <a:rPr dirty="0" sz="700" i="1">
                <a:solidFill>
                  <a:srgbClr val="191B0E"/>
                </a:solidFill>
                <a:latin typeface="Franklin Gothic Book"/>
                <a:cs typeface="Franklin Gothic Book"/>
              </a:rPr>
              <a:t>Request</a:t>
            </a:r>
            <a:r>
              <a:rPr dirty="0" sz="700" spc="5" i="1">
                <a:solidFill>
                  <a:srgbClr val="191B0E"/>
                </a:solidFill>
                <a:latin typeface="Franklin Gothic Book"/>
                <a:cs typeface="Franklin Gothic Book"/>
              </a:rPr>
              <a:t> Methods</a:t>
            </a:r>
            <a:r>
              <a:rPr dirty="0" sz="750" spc="-30" i="1">
                <a:solidFill>
                  <a:srgbClr val="191B0E"/>
                </a:solidFill>
                <a:latin typeface="华文楷体"/>
                <a:cs typeface="华文楷体"/>
              </a:rPr>
              <a:t>下添加</a:t>
            </a:r>
            <a:r>
              <a:rPr dirty="0" sz="700" spc="5" i="1">
                <a:solidFill>
                  <a:srgbClr val="191B0E"/>
                </a:solidFill>
                <a:latin typeface="Franklin Gothic Book"/>
                <a:cs typeface="Franklin Gothic Book"/>
              </a:rPr>
              <a:t>GET</a:t>
            </a:r>
            <a:r>
              <a:rPr dirty="0" sz="750" spc="-30" i="1">
                <a:solidFill>
                  <a:srgbClr val="191B0E"/>
                </a:solidFill>
                <a:latin typeface="华文楷体"/>
                <a:cs typeface="华文楷体"/>
              </a:rPr>
              <a:t>请求，将</a:t>
            </a:r>
            <a:r>
              <a:rPr dirty="0" sz="700" spc="10" i="1">
                <a:solidFill>
                  <a:srgbClr val="191B0E"/>
                </a:solidFill>
                <a:latin typeface="Franklin Gothic Book"/>
                <a:cs typeface="Franklin Gothic Book"/>
              </a:rPr>
              <a:t>URL</a:t>
            </a:r>
            <a:r>
              <a:rPr dirty="0" sz="750" spc="-30" i="1">
                <a:solidFill>
                  <a:srgbClr val="191B0E"/>
                </a:solidFill>
                <a:latin typeface="华文楷体"/>
                <a:cs typeface="华文楷体"/>
              </a:rPr>
              <a:t>中的常量值用</a:t>
            </a:r>
            <a:r>
              <a:rPr dirty="0" sz="700" i="1">
                <a:solidFill>
                  <a:srgbClr val="191B0E"/>
                </a:solidFill>
                <a:latin typeface="Franklin Gothic Book"/>
                <a:cs typeface="Franklin Gothic Book"/>
              </a:rPr>
              <a:t>csv</a:t>
            </a:r>
            <a:r>
              <a:rPr dirty="0" sz="750" spc="-30" i="1">
                <a:solidFill>
                  <a:srgbClr val="191B0E"/>
                </a:solidFill>
                <a:latin typeface="华文楷体"/>
                <a:cs typeface="华文楷体"/>
              </a:rPr>
              <a:t>文件中的 参数来代替</a:t>
            </a:r>
            <a:endParaRPr sz="750">
              <a:latin typeface="华文楷体"/>
              <a:cs typeface="华文楷体"/>
            </a:endParaRPr>
          </a:p>
        </p:txBody>
      </p:sp>
      <p:sp>
        <p:nvSpPr>
          <p:cNvPr id="7" name="object 7"/>
          <p:cNvSpPr txBox="1"/>
          <p:nvPr/>
        </p:nvSpPr>
        <p:spPr>
          <a:xfrm>
            <a:off x="3354457" y="3239551"/>
            <a:ext cx="27241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参数化</a:t>
            </a:r>
            <a:endParaRPr sz="650">
              <a:latin typeface="黑体"/>
              <a:cs typeface="黑体"/>
            </a:endParaRPr>
          </a:p>
        </p:txBody>
      </p:sp>
      <p:sp>
        <p:nvSpPr>
          <p:cNvPr id="8" name="object 8"/>
          <p:cNvSpPr/>
          <p:nvPr/>
        </p:nvSpPr>
        <p:spPr>
          <a:xfrm>
            <a:off x="2150249" y="1857755"/>
            <a:ext cx="2663951" cy="135940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154059" y="1860042"/>
            <a:ext cx="2656840" cy="1351915"/>
          </a:xfrm>
          <a:custGeom>
            <a:avLst/>
            <a:gdLst/>
            <a:ahLst/>
            <a:cxnLst/>
            <a:rect l="l" t="t" r="r" b="b"/>
            <a:pathLst>
              <a:path w="2656840" h="1351914">
                <a:moveTo>
                  <a:pt x="0" y="1351788"/>
                </a:moveTo>
                <a:lnTo>
                  <a:pt x="0" y="0"/>
                </a:lnTo>
                <a:lnTo>
                  <a:pt x="2656331" y="0"/>
                </a:lnTo>
                <a:lnTo>
                  <a:pt x="2656331" y="1351788"/>
                </a:lnTo>
                <a:lnTo>
                  <a:pt x="0" y="1351788"/>
                </a:lnTo>
                <a:close/>
              </a:path>
            </a:pathLst>
          </a:custGeom>
          <a:ln w="3175">
            <a:solidFill>
              <a:srgbClr val="000000"/>
            </a:solidFill>
          </a:ln>
        </p:spPr>
        <p:txBody>
          <a:bodyPr wrap="square" lIns="0" tIns="0" rIns="0" bIns="0" rtlCol="0"/>
          <a:lstStyle/>
          <a:p/>
        </p:txBody>
      </p:sp>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25364"/>
            <a:ext cx="2092325" cy="682625"/>
          </a:xfrm>
          <a:prstGeom prst="rect">
            <a:avLst/>
          </a:prstGeom>
        </p:spPr>
        <p:txBody>
          <a:bodyPr wrap="square" lIns="0" tIns="62865" rIns="0" bIns="0" rtlCol="0" vert="horz">
            <a:spAutoFit/>
          </a:bodyPr>
          <a:lstStyle/>
          <a:p>
            <a:pPr algn="just"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algn="just"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选取外部文件作为数据源</a:t>
            </a:r>
            <a:endParaRPr sz="700">
              <a:latin typeface="华文楷体"/>
              <a:cs typeface="华文楷体"/>
            </a:endParaRPr>
          </a:p>
          <a:p>
            <a:pPr algn="just" marL="341630" marR="5080" indent="-138430">
              <a:lnSpc>
                <a:spcPts val="810"/>
              </a:lnSpc>
              <a:spcBef>
                <a:spcPts val="275"/>
              </a:spcBef>
            </a:pPr>
            <a:r>
              <a:rPr dirty="0" sz="700" spc="10">
                <a:solidFill>
                  <a:srgbClr val="191B0E"/>
                </a:solidFill>
                <a:latin typeface="Franklin Gothic Book"/>
                <a:cs typeface="Franklin Gothic Book"/>
              </a:rPr>
              <a:t>–</a:t>
            </a:r>
            <a:r>
              <a:rPr dirty="0" sz="700" spc="50">
                <a:solidFill>
                  <a:srgbClr val="191B0E"/>
                </a:solidFill>
                <a:latin typeface="Franklin Gothic Book"/>
                <a:cs typeface="Franklin Gothic Book"/>
              </a:rPr>
              <a:t> </a:t>
            </a:r>
            <a:r>
              <a:rPr dirty="0" sz="750" spc="-30" i="1">
                <a:solidFill>
                  <a:srgbClr val="191B0E"/>
                </a:solidFill>
                <a:latin typeface="华文楷体"/>
                <a:cs typeface="华文楷体"/>
              </a:rPr>
              <a:t>（ </a:t>
            </a:r>
            <a:r>
              <a:rPr dirty="0" sz="700" spc="-15" i="1">
                <a:solidFill>
                  <a:srgbClr val="191B0E"/>
                </a:solidFill>
                <a:latin typeface="Franklin Gothic Book"/>
                <a:cs typeface="Franklin Gothic Book"/>
              </a:rPr>
              <a:t>3</a:t>
            </a:r>
            <a:r>
              <a:rPr dirty="0" sz="750" spc="-15" i="1">
                <a:solidFill>
                  <a:srgbClr val="191B0E"/>
                </a:solidFill>
                <a:latin typeface="华文楷体"/>
                <a:cs typeface="华文楷体"/>
              </a:rPr>
              <a:t>）</a:t>
            </a:r>
            <a:r>
              <a:rPr dirty="0" sz="750" spc="-30" i="1">
                <a:solidFill>
                  <a:srgbClr val="191B0E"/>
                </a:solidFill>
                <a:latin typeface="华文楷体"/>
                <a:cs typeface="华文楷体"/>
              </a:rPr>
              <a:t>保存修改结</a:t>
            </a:r>
            <a:r>
              <a:rPr dirty="0" sz="750" spc="-40" i="1">
                <a:solidFill>
                  <a:srgbClr val="191B0E"/>
                </a:solidFill>
                <a:latin typeface="华文楷体"/>
                <a:cs typeface="华文楷体"/>
              </a:rPr>
              <a:t>果</a:t>
            </a:r>
            <a:r>
              <a:rPr dirty="0" sz="750" spc="-30" i="1">
                <a:solidFill>
                  <a:srgbClr val="191B0E"/>
                </a:solidFill>
                <a:latin typeface="华文楷体"/>
                <a:cs typeface="华文楷体"/>
              </a:rPr>
              <a:t>，调</a:t>
            </a:r>
            <a:r>
              <a:rPr dirty="0" sz="750" spc="-25" i="1">
                <a:solidFill>
                  <a:srgbClr val="191B0E"/>
                </a:solidFill>
                <a:latin typeface="华文楷体"/>
                <a:cs typeface="华文楷体"/>
              </a:rPr>
              <a:t>用</a:t>
            </a:r>
            <a:r>
              <a:rPr dirty="0" sz="700" spc="5" i="1">
                <a:solidFill>
                  <a:srgbClr val="191B0E"/>
                </a:solidFill>
                <a:latin typeface="Franklin Gothic Book"/>
                <a:cs typeface="Franklin Gothic Book"/>
              </a:rPr>
              <a:t>Runner</a:t>
            </a:r>
            <a:r>
              <a:rPr dirty="0" sz="750" spc="-30" i="1">
                <a:solidFill>
                  <a:srgbClr val="191B0E"/>
                </a:solidFill>
                <a:latin typeface="华文楷体"/>
                <a:cs typeface="华文楷体"/>
              </a:rPr>
              <a:t>模块运行 </a:t>
            </a:r>
            <a:r>
              <a:rPr dirty="0" sz="750" spc="-30" i="1">
                <a:solidFill>
                  <a:srgbClr val="191B0E"/>
                </a:solidFill>
                <a:latin typeface="华文楷体"/>
                <a:cs typeface="华文楷体"/>
              </a:rPr>
              <a:t>此集合，选择外部数据文</a:t>
            </a:r>
            <a:r>
              <a:rPr dirty="0" sz="750" spc="-40" i="1">
                <a:solidFill>
                  <a:srgbClr val="191B0E"/>
                </a:solidFill>
                <a:latin typeface="华文楷体"/>
                <a:cs typeface="华文楷体"/>
              </a:rPr>
              <a:t>件</a:t>
            </a:r>
            <a:r>
              <a:rPr dirty="0" sz="750" spc="-25" i="1">
                <a:solidFill>
                  <a:srgbClr val="191B0E"/>
                </a:solidFill>
                <a:latin typeface="华文楷体"/>
                <a:cs typeface="华文楷体"/>
              </a:rPr>
              <a:t>，</a:t>
            </a:r>
            <a:r>
              <a:rPr dirty="0" sz="700" spc="5" i="1">
                <a:solidFill>
                  <a:srgbClr val="191B0E"/>
                </a:solidFill>
                <a:latin typeface="Franklin Gothic Book"/>
                <a:cs typeface="Franklin Gothic Book"/>
              </a:rPr>
              <a:t>I</a:t>
            </a:r>
            <a:r>
              <a:rPr dirty="0" sz="700" spc="-15" i="1">
                <a:solidFill>
                  <a:srgbClr val="191B0E"/>
                </a:solidFill>
                <a:latin typeface="Franklin Gothic Book"/>
                <a:cs typeface="Franklin Gothic Book"/>
              </a:rPr>
              <a:t>t</a:t>
            </a:r>
            <a:r>
              <a:rPr dirty="0" sz="700" spc="5" i="1">
                <a:solidFill>
                  <a:srgbClr val="191B0E"/>
                </a:solidFill>
                <a:latin typeface="Franklin Gothic Book"/>
                <a:cs typeface="Franklin Gothic Book"/>
              </a:rPr>
              <a:t>e</a:t>
            </a:r>
            <a:r>
              <a:rPr dirty="0" sz="700" spc="5" i="1">
                <a:solidFill>
                  <a:srgbClr val="191B0E"/>
                </a:solidFill>
                <a:latin typeface="Franklin Gothic Book"/>
                <a:cs typeface="Franklin Gothic Book"/>
              </a:rPr>
              <a:t>rati</a:t>
            </a:r>
            <a:r>
              <a:rPr dirty="0" sz="700" spc="5" i="1">
                <a:solidFill>
                  <a:srgbClr val="191B0E"/>
                </a:solidFill>
                <a:latin typeface="Franklin Gothic Book"/>
                <a:cs typeface="Franklin Gothic Book"/>
              </a:rPr>
              <a:t>o</a:t>
            </a:r>
            <a:r>
              <a:rPr dirty="0" sz="700" spc="10" i="1">
                <a:solidFill>
                  <a:srgbClr val="191B0E"/>
                </a:solidFill>
                <a:latin typeface="Franklin Gothic Book"/>
                <a:cs typeface="Franklin Gothic Book"/>
              </a:rPr>
              <a:t>n</a:t>
            </a:r>
            <a:r>
              <a:rPr dirty="0" sz="700" i="1">
                <a:solidFill>
                  <a:srgbClr val="191B0E"/>
                </a:solidFill>
                <a:latin typeface="Franklin Gothic Book"/>
                <a:cs typeface="Franklin Gothic Book"/>
              </a:rPr>
              <a:t>s</a:t>
            </a:r>
            <a:r>
              <a:rPr dirty="0" sz="750" spc="-30" i="1">
                <a:solidFill>
                  <a:srgbClr val="191B0E"/>
                </a:solidFill>
                <a:latin typeface="华文楷体"/>
                <a:cs typeface="华文楷体"/>
              </a:rPr>
              <a:t>运行 次数会自动匹配外部数据文件中的数据条数</a:t>
            </a:r>
            <a:endParaRPr sz="750">
              <a:latin typeface="华文楷体"/>
              <a:cs typeface="华文楷体"/>
            </a:endParaRPr>
          </a:p>
        </p:txBody>
      </p:sp>
      <p:sp>
        <p:nvSpPr>
          <p:cNvPr id="8" name="object 8"/>
          <p:cNvSpPr/>
          <p:nvPr/>
        </p:nvSpPr>
        <p:spPr>
          <a:xfrm>
            <a:off x="3186315" y="1583436"/>
            <a:ext cx="1238250" cy="149656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190113" y="1585722"/>
            <a:ext cx="1230630" cy="1490980"/>
          </a:xfrm>
          <a:custGeom>
            <a:avLst/>
            <a:gdLst/>
            <a:ahLst/>
            <a:cxnLst/>
            <a:rect l="l" t="t" r="r" b="b"/>
            <a:pathLst>
              <a:path w="1230629" h="1490980">
                <a:moveTo>
                  <a:pt x="0" y="1490472"/>
                </a:moveTo>
                <a:lnTo>
                  <a:pt x="0" y="0"/>
                </a:lnTo>
                <a:lnTo>
                  <a:pt x="1230629" y="0"/>
                </a:lnTo>
                <a:lnTo>
                  <a:pt x="1230629" y="1490471"/>
                </a:lnTo>
                <a:lnTo>
                  <a:pt x="0" y="1490472"/>
                </a:lnTo>
                <a:close/>
              </a:path>
            </a:pathLst>
          </a:custGeom>
          <a:ln w="3175">
            <a:solidFill>
              <a:srgbClr val="000000"/>
            </a:solidFill>
          </a:ln>
        </p:spPr>
        <p:txBody>
          <a:bodyPr wrap="square" lIns="0" tIns="0" rIns="0" bIns="0" rtlCol="0"/>
          <a:lstStyle/>
          <a:p/>
        </p:txBody>
      </p:sp>
      <p:sp>
        <p:nvSpPr>
          <p:cNvPr id="10" name="object 10"/>
          <p:cNvSpPr txBox="1"/>
          <p:nvPr/>
        </p:nvSpPr>
        <p:spPr>
          <a:xfrm>
            <a:off x="3603377" y="3126013"/>
            <a:ext cx="51943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黑体"/>
                <a:cs typeface="黑体"/>
              </a:rPr>
              <a:t>运行集合设置</a:t>
            </a:r>
            <a:endParaRPr sz="650">
              <a:latin typeface="黑体"/>
              <a:cs typeface="黑体"/>
            </a:endParaRPr>
          </a:p>
        </p:txBody>
      </p:sp>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32223"/>
            <a:ext cx="3723004" cy="579755"/>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Postman</a:t>
            </a:r>
            <a:r>
              <a:rPr dirty="0" sz="700" spc="20">
                <a:solidFill>
                  <a:srgbClr val="191B0E"/>
                </a:solidFill>
                <a:latin typeface="华文楷体"/>
                <a:cs typeface="华文楷体"/>
              </a:rPr>
              <a:t>进阶使用</a:t>
            </a:r>
            <a:endParaRPr sz="700">
              <a:latin typeface="华文楷体"/>
              <a:cs typeface="华文楷体"/>
            </a:endParaRPr>
          </a:p>
          <a:p>
            <a:pPr marL="151130" indent="-139065">
              <a:lnSpc>
                <a:spcPct val="100000"/>
              </a:lnSpc>
              <a:spcBef>
                <a:spcPts val="405"/>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选取外部文件作为数据源</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40">
                <a:solidFill>
                  <a:srgbClr val="191B0E"/>
                </a:solidFill>
                <a:latin typeface="Franklin Gothic Book"/>
                <a:cs typeface="Franklin Gothic Book"/>
              </a:rPr>
              <a:t> </a:t>
            </a:r>
            <a:r>
              <a:rPr dirty="0" sz="750" spc="-30" i="1">
                <a:solidFill>
                  <a:srgbClr val="191B0E"/>
                </a:solidFill>
                <a:latin typeface="华文楷体"/>
                <a:cs typeface="华文楷体"/>
              </a:rPr>
              <a:t>（</a:t>
            </a:r>
            <a:r>
              <a:rPr dirty="0" sz="750" spc="-25" i="1">
                <a:solidFill>
                  <a:srgbClr val="191B0E"/>
                </a:solidFill>
                <a:latin typeface="华文楷体"/>
                <a:cs typeface="华文楷体"/>
              </a:rPr>
              <a:t> </a:t>
            </a:r>
            <a:r>
              <a:rPr dirty="0" sz="700" spc="-15" i="1">
                <a:solidFill>
                  <a:srgbClr val="191B0E"/>
                </a:solidFill>
                <a:latin typeface="Franklin Gothic Book"/>
                <a:cs typeface="Franklin Gothic Book"/>
              </a:rPr>
              <a:t>4</a:t>
            </a:r>
            <a:r>
              <a:rPr dirty="0" sz="750" spc="-15" i="1">
                <a:solidFill>
                  <a:srgbClr val="191B0E"/>
                </a:solidFill>
                <a:latin typeface="华文楷体"/>
                <a:cs typeface="华文楷体"/>
              </a:rPr>
              <a:t>）</a:t>
            </a:r>
            <a:r>
              <a:rPr dirty="0" sz="750" spc="-30" i="1">
                <a:solidFill>
                  <a:srgbClr val="191B0E"/>
                </a:solidFill>
                <a:latin typeface="华文楷体"/>
                <a:cs typeface="华文楷体"/>
              </a:rPr>
              <a:t>运行完成后查看报告，可以看出共有两次循环，第一次循环取数据表中的第一 条数据，第二次循环取数据表中的第二条数据</a:t>
            </a:r>
            <a:endParaRPr sz="750">
              <a:latin typeface="华文楷体"/>
              <a:cs typeface="华文楷体"/>
            </a:endParaRPr>
          </a:p>
        </p:txBody>
      </p:sp>
      <p:sp>
        <p:nvSpPr>
          <p:cNvPr id="7" name="object 7"/>
          <p:cNvSpPr txBox="1"/>
          <p:nvPr/>
        </p:nvSpPr>
        <p:spPr>
          <a:xfrm>
            <a:off x="1737493" y="1856394"/>
            <a:ext cx="107950" cy="420370"/>
          </a:xfrm>
          <a:prstGeom prst="rect">
            <a:avLst/>
          </a:prstGeom>
        </p:spPr>
        <p:txBody>
          <a:bodyPr wrap="square" lIns="0" tIns="12065" rIns="0" bIns="0" rtlCol="0" vert="horz">
            <a:spAutoFit/>
          </a:bodyPr>
          <a:lstStyle/>
          <a:p>
            <a:pPr algn="just" marL="12700" marR="5080">
              <a:lnSpc>
                <a:spcPct val="100000"/>
              </a:lnSpc>
              <a:spcBef>
                <a:spcPts val="95"/>
              </a:spcBef>
            </a:pPr>
            <a:r>
              <a:rPr dirty="0" sz="650" spc="-5">
                <a:latin typeface="黑体"/>
                <a:cs typeface="黑体"/>
              </a:rPr>
              <a:t>运 行 结 果</a:t>
            </a:r>
            <a:endParaRPr sz="650">
              <a:latin typeface="黑体"/>
              <a:cs typeface="黑体"/>
            </a:endParaRPr>
          </a:p>
        </p:txBody>
      </p:sp>
      <p:sp>
        <p:nvSpPr>
          <p:cNvPr id="8" name="object 8"/>
          <p:cNvSpPr/>
          <p:nvPr/>
        </p:nvSpPr>
        <p:spPr>
          <a:xfrm>
            <a:off x="1937651" y="1452245"/>
            <a:ext cx="2465070" cy="1395983"/>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941461" y="1456055"/>
            <a:ext cx="2459355" cy="1390015"/>
          </a:xfrm>
          <a:custGeom>
            <a:avLst/>
            <a:gdLst/>
            <a:ahLst/>
            <a:cxnLst/>
            <a:rect l="l" t="t" r="r" b="b"/>
            <a:pathLst>
              <a:path w="2459354" h="1390014">
                <a:moveTo>
                  <a:pt x="0" y="1389888"/>
                </a:moveTo>
                <a:lnTo>
                  <a:pt x="0" y="0"/>
                </a:lnTo>
                <a:lnTo>
                  <a:pt x="2458973" y="0"/>
                </a:lnTo>
                <a:lnTo>
                  <a:pt x="2458974" y="1389888"/>
                </a:lnTo>
                <a:lnTo>
                  <a:pt x="0" y="1389888"/>
                </a:lnTo>
                <a:close/>
              </a:path>
            </a:pathLst>
          </a:custGeom>
          <a:ln w="3175">
            <a:solidFill>
              <a:srgbClr val="000000"/>
            </a:solidFill>
          </a:ln>
        </p:spPr>
        <p:txBody>
          <a:bodyPr wrap="square" lIns="0" tIns="0" rIns="0" bIns="0" rtlCol="0"/>
          <a:lstStyle/>
          <a:p/>
        </p:txBody>
      </p:sp>
      <p:sp>
        <p:nvSpPr>
          <p:cNvPr id="10" name="object 10"/>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979" y="3096610"/>
            <a:ext cx="208279"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11</a:t>
            </a:r>
            <a:endParaRPr sz="1250">
              <a:latin typeface="等线"/>
              <a:cs typeface="等线"/>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57411"/>
            <a:ext cx="2857500" cy="610870"/>
          </a:xfrm>
          <a:prstGeom prst="rect">
            <a:avLst/>
          </a:prstGeom>
        </p:spPr>
        <p:txBody>
          <a:bodyPr wrap="square" lIns="0" tIns="16510" rIns="0" bIns="0" rtlCol="0" vert="horz">
            <a:spAutoFit/>
          </a:bodyPr>
          <a:lstStyle/>
          <a:p>
            <a:pPr marL="151130" indent="-139065">
              <a:lnSpc>
                <a:spcPct val="100000"/>
              </a:lnSpc>
              <a:spcBef>
                <a:spcPts val="130"/>
              </a:spcBef>
              <a:buFont typeface="Franklin Gothic Book"/>
              <a:buChar char="■"/>
              <a:tabLst>
                <a:tab pos="151765" algn="l"/>
              </a:tabLst>
            </a:pPr>
            <a:r>
              <a:rPr dirty="0" sz="650" spc="30">
                <a:solidFill>
                  <a:srgbClr val="191B0E"/>
                </a:solidFill>
                <a:latin typeface="华文楷体"/>
                <a:cs typeface="华文楷体"/>
              </a:rPr>
              <a:t>客户端主要有两个职能：</a:t>
            </a:r>
            <a:endParaRPr sz="650">
              <a:latin typeface="华文楷体"/>
              <a:cs typeface="华文楷体"/>
            </a:endParaRPr>
          </a:p>
          <a:p>
            <a:pPr lvl="1" marL="341630" indent="-138430">
              <a:lnSpc>
                <a:spcPct val="100000"/>
              </a:lnSpc>
              <a:spcBef>
                <a:spcPts val="30"/>
              </a:spcBef>
              <a:buSzPct val="92857"/>
              <a:buFont typeface="Franklin Gothic Book"/>
              <a:buChar char="–"/>
              <a:tabLst>
                <a:tab pos="342265" algn="l"/>
              </a:tabLst>
            </a:pPr>
            <a:r>
              <a:rPr dirty="0" sz="700" spc="-20" i="1">
                <a:solidFill>
                  <a:srgbClr val="191B0E"/>
                </a:solidFill>
                <a:latin typeface="华文楷体"/>
                <a:cs typeface="华文楷体"/>
              </a:rPr>
              <a:t>向服务器发送请求。</a:t>
            </a:r>
            <a:endParaRPr sz="700">
              <a:latin typeface="华文楷体"/>
              <a:cs typeface="华文楷体"/>
            </a:endParaRPr>
          </a:p>
          <a:p>
            <a:pPr lvl="1" marL="341630" indent="-138430">
              <a:lnSpc>
                <a:spcPct val="100000"/>
              </a:lnSpc>
              <a:spcBef>
                <a:spcPts val="20"/>
              </a:spcBef>
              <a:buSzPct val="92857"/>
              <a:buFont typeface="Franklin Gothic Book"/>
              <a:buChar char="–"/>
              <a:tabLst>
                <a:tab pos="342265" algn="l"/>
              </a:tabLst>
            </a:pPr>
            <a:r>
              <a:rPr dirty="0" sz="700" spc="-20" i="1">
                <a:solidFill>
                  <a:srgbClr val="191B0E"/>
                </a:solidFill>
                <a:latin typeface="华文楷体"/>
                <a:cs typeface="华文楷体"/>
              </a:rPr>
              <a:t>接收服务器返回的报文并解释成友善的信息供我们阅读。</a:t>
            </a:r>
            <a:endParaRPr sz="700">
              <a:latin typeface="华文楷体"/>
              <a:cs typeface="华文楷体"/>
            </a:endParaRPr>
          </a:p>
          <a:p>
            <a:pPr marL="151130" indent="-139065">
              <a:lnSpc>
                <a:spcPct val="100000"/>
              </a:lnSpc>
              <a:spcBef>
                <a:spcPts val="240"/>
              </a:spcBef>
              <a:buFont typeface="Franklin Gothic Book"/>
              <a:buChar char="■"/>
              <a:tabLst>
                <a:tab pos="151765" algn="l"/>
              </a:tabLst>
            </a:pPr>
            <a:r>
              <a:rPr dirty="0" sz="650" spc="30">
                <a:solidFill>
                  <a:srgbClr val="191B0E"/>
                </a:solidFill>
                <a:latin typeface="华文楷体"/>
                <a:cs typeface="华文楷体"/>
              </a:rPr>
              <a:t>客户端大概有以下几类：浏览器、应用程序（桌面应用和</a:t>
            </a:r>
            <a:r>
              <a:rPr dirty="0" sz="650" spc="15">
                <a:solidFill>
                  <a:srgbClr val="191B0E"/>
                </a:solidFill>
                <a:latin typeface="Franklin Gothic Book"/>
                <a:cs typeface="Franklin Gothic Book"/>
              </a:rPr>
              <a:t>APP</a:t>
            </a:r>
            <a:r>
              <a:rPr dirty="0" sz="650" spc="30">
                <a:solidFill>
                  <a:srgbClr val="191B0E"/>
                </a:solidFill>
                <a:latin typeface="华文楷体"/>
                <a:cs typeface="华文楷体"/>
              </a:rPr>
              <a:t>应用）等</a:t>
            </a:r>
            <a:endParaRPr sz="650">
              <a:latin typeface="华文楷体"/>
              <a:cs typeface="华文楷体"/>
            </a:endParaRPr>
          </a:p>
          <a:p>
            <a:pPr marL="151130" indent="-139065">
              <a:lnSpc>
                <a:spcPct val="100000"/>
              </a:lnSpc>
              <a:spcBef>
                <a:spcPts val="259"/>
              </a:spcBef>
              <a:buFont typeface="Franklin Gothic Book"/>
              <a:buChar char="■"/>
              <a:tabLst>
                <a:tab pos="151765" algn="l"/>
              </a:tabLst>
            </a:pPr>
            <a:r>
              <a:rPr dirty="0" sz="650" spc="30">
                <a:solidFill>
                  <a:srgbClr val="191B0E"/>
                </a:solidFill>
                <a:latin typeface="华文楷体"/>
                <a:cs typeface="华文楷体"/>
              </a:rPr>
              <a:t>在谷歌浏览器地址栏中输入百度网址并回车，浏览器会做如下的处理：</a:t>
            </a:r>
            <a:endParaRPr sz="650">
              <a:latin typeface="华文楷体"/>
              <a:cs typeface="华文楷体"/>
            </a:endParaRPr>
          </a:p>
        </p:txBody>
      </p:sp>
      <p:sp>
        <p:nvSpPr>
          <p:cNvPr id="7" name="object 7"/>
          <p:cNvSpPr txBox="1"/>
          <p:nvPr/>
        </p:nvSpPr>
        <p:spPr>
          <a:xfrm>
            <a:off x="1454033" y="1942260"/>
            <a:ext cx="3216910"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50">
                <a:solidFill>
                  <a:srgbClr val="191B0E"/>
                </a:solidFill>
                <a:latin typeface="Franklin Gothic Book"/>
                <a:cs typeface="Franklin Gothic Book"/>
              </a:rPr>
              <a:t> </a:t>
            </a:r>
            <a:r>
              <a:rPr dirty="0" sz="700" spc="-20" i="1">
                <a:solidFill>
                  <a:srgbClr val="191B0E"/>
                </a:solidFill>
                <a:latin typeface="华文楷体"/>
                <a:cs typeface="华文楷体"/>
              </a:rPr>
              <a:t>当人们在浏览器地址栏输入</a:t>
            </a:r>
            <a:r>
              <a:rPr dirty="0" sz="650" spc="10" i="1">
                <a:solidFill>
                  <a:srgbClr val="191B0E"/>
                </a:solidFill>
                <a:latin typeface="Franklin Gothic Book"/>
                <a:cs typeface="Franklin Gothic Book"/>
                <a:hlinkClick r:id="rId3"/>
              </a:rPr>
              <a:t>www.baidu.com</a:t>
            </a:r>
            <a:r>
              <a:rPr dirty="0" sz="700" spc="-20" i="1">
                <a:solidFill>
                  <a:srgbClr val="191B0E"/>
                </a:solidFill>
                <a:latin typeface="华文楷体"/>
                <a:cs typeface="华文楷体"/>
                <a:hlinkClick r:id="rId3"/>
              </a:rPr>
              <a:t>的时候，浏览器发送一个</a:t>
            </a:r>
            <a:r>
              <a:rPr dirty="0" sz="650" spc="5" i="1">
                <a:solidFill>
                  <a:srgbClr val="191B0E"/>
                </a:solidFill>
                <a:latin typeface="Franklin Gothic Book"/>
                <a:cs typeface="Franklin Gothic Book"/>
              </a:rPr>
              <a:t>Request</a:t>
            </a:r>
            <a:r>
              <a:rPr dirty="0" sz="700" spc="-20" i="1">
                <a:solidFill>
                  <a:srgbClr val="191B0E"/>
                </a:solidFill>
                <a:latin typeface="华文楷体"/>
                <a:cs typeface="华文楷体"/>
              </a:rPr>
              <a:t>请求</a:t>
            </a:r>
            <a:endParaRPr sz="700">
              <a:latin typeface="华文楷体"/>
              <a:cs typeface="华文楷体"/>
            </a:endParaRPr>
          </a:p>
        </p:txBody>
      </p:sp>
      <p:sp>
        <p:nvSpPr>
          <p:cNvPr id="8" name="object 8"/>
          <p:cNvSpPr txBox="1"/>
          <p:nvPr/>
        </p:nvSpPr>
        <p:spPr>
          <a:xfrm>
            <a:off x="1591951" y="2019217"/>
            <a:ext cx="3079750"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给服务器，要求服务器返回</a:t>
            </a:r>
            <a:r>
              <a:rPr dirty="0" sz="650" spc="10" i="1">
                <a:solidFill>
                  <a:srgbClr val="191B0E"/>
                </a:solidFill>
                <a:latin typeface="Franklin Gothic Book"/>
                <a:cs typeface="Franklin Gothic Book"/>
                <a:hlinkClick r:id="rId4"/>
              </a:rPr>
              <a:t>www.baidu.com</a:t>
            </a:r>
            <a:r>
              <a:rPr dirty="0" sz="700" spc="-20" i="1">
                <a:solidFill>
                  <a:srgbClr val="191B0E"/>
                </a:solidFill>
                <a:latin typeface="华文楷体"/>
                <a:cs typeface="华文楷体"/>
                <a:hlinkClick r:id="rId4"/>
              </a:rPr>
              <a:t>的网站主页的</a:t>
            </a:r>
            <a:r>
              <a:rPr dirty="0" sz="650" spc="15" i="1">
                <a:solidFill>
                  <a:srgbClr val="191B0E"/>
                </a:solidFill>
                <a:latin typeface="Franklin Gothic Book"/>
                <a:cs typeface="Franklin Gothic Book"/>
                <a:hlinkClick r:id="rId4"/>
              </a:rPr>
              <a:t>HTML</a:t>
            </a:r>
            <a:r>
              <a:rPr dirty="0" sz="700" spc="-20" i="1">
                <a:solidFill>
                  <a:srgbClr val="191B0E"/>
                </a:solidFill>
                <a:latin typeface="华文楷体"/>
                <a:cs typeface="华文楷体"/>
                <a:hlinkClick r:id="rId4"/>
              </a:rPr>
              <a:t>文件，接着服务器</a:t>
            </a:r>
            <a:endParaRPr sz="700">
              <a:latin typeface="华文楷体"/>
              <a:cs typeface="华文楷体"/>
            </a:endParaRPr>
          </a:p>
        </p:txBody>
      </p:sp>
      <p:sp>
        <p:nvSpPr>
          <p:cNvPr id="9" name="object 9"/>
          <p:cNvSpPr txBox="1"/>
          <p:nvPr/>
        </p:nvSpPr>
        <p:spPr>
          <a:xfrm>
            <a:off x="1591949" y="2096179"/>
            <a:ext cx="2125980"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响应用户请求，把</a:t>
            </a:r>
            <a:r>
              <a:rPr dirty="0" sz="650" spc="10" i="1">
                <a:solidFill>
                  <a:srgbClr val="191B0E"/>
                </a:solidFill>
                <a:latin typeface="Franklin Gothic Book"/>
                <a:cs typeface="Franklin Gothic Book"/>
              </a:rPr>
              <a:t>Response</a:t>
            </a:r>
            <a:r>
              <a:rPr dirty="0" sz="700" spc="-20" i="1">
                <a:solidFill>
                  <a:srgbClr val="191B0E"/>
                </a:solidFill>
                <a:latin typeface="华文楷体"/>
                <a:cs typeface="华文楷体"/>
              </a:rPr>
              <a:t>文件对象发送回给浏览器。</a:t>
            </a:r>
            <a:endParaRPr sz="700">
              <a:latin typeface="华文楷体"/>
              <a:cs typeface="华文楷体"/>
            </a:endParaRPr>
          </a:p>
        </p:txBody>
      </p:sp>
      <p:sp>
        <p:nvSpPr>
          <p:cNvPr id="10" name="object 10"/>
          <p:cNvSpPr txBox="1"/>
          <p:nvPr/>
        </p:nvSpPr>
        <p:spPr>
          <a:xfrm>
            <a:off x="1454029" y="2205147"/>
            <a:ext cx="3180080"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35">
                <a:solidFill>
                  <a:srgbClr val="191B0E"/>
                </a:solidFill>
                <a:latin typeface="Franklin Gothic Book"/>
                <a:cs typeface="Franklin Gothic Book"/>
              </a:rPr>
              <a:t> </a:t>
            </a:r>
            <a:r>
              <a:rPr dirty="0" sz="700" spc="-20" i="1">
                <a:solidFill>
                  <a:srgbClr val="191B0E"/>
                </a:solidFill>
                <a:latin typeface="华文楷体"/>
                <a:cs typeface="华文楷体"/>
              </a:rPr>
              <a:t>浏览器分析</a:t>
            </a:r>
            <a:r>
              <a:rPr dirty="0" sz="650" spc="10" i="1">
                <a:solidFill>
                  <a:srgbClr val="191B0E"/>
                </a:solidFill>
                <a:latin typeface="Franklin Gothic Book"/>
                <a:cs typeface="Franklin Gothic Book"/>
              </a:rPr>
              <a:t>Response</a:t>
            </a:r>
            <a:r>
              <a:rPr dirty="0" sz="700" spc="-20" i="1">
                <a:solidFill>
                  <a:srgbClr val="191B0E"/>
                </a:solidFill>
                <a:latin typeface="华文楷体"/>
                <a:cs typeface="华文楷体"/>
              </a:rPr>
              <a:t>中的</a:t>
            </a:r>
            <a:r>
              <a:rPr dirty="0" sz="650" spc="10" i="1">
                <a:solidFill>
                  <a:srgbClr val="191B0E"/>
                </a:solidFill>
                <a:latin typeface="Franklin Gothic Book"/>
                <a:cs typeface="Franklin Gothic Book"/>
              </a:rPr>
              <a:t>HTML</a:t>
            </a:r>
            <a:r>
              <a:rPr dirty="0" sz="700" spc="10" i="1">
                <a:solidFill>
                  <a:srgbClr val="191B0E"/>
                </a:solidFill>
                <a:latin typeface="华文楷体"/>
                <a:cs typeface="华文楷体"/>
              </a:rPr>
              <a:t>，</a:t>
            </a:r>
            <a:r>
              <a:rPr dirty="0" sz="700" spc="-20" i="1">
                <a:solidFill>
                  <a:srgbClr val="191B0E"/>
                </a:solidFill>
                <a:latin typeface="华文楷体"/>
                <a:cs typeface="华文楷体"/>
              </a:rPr>
              <a:t>发现其中引用了很多其他文件，比如</a:t>
            </a:r>
            <a:r>
              <a:rPr dirty="0" sz="650" spc="10" i="1">
                <a:solidFill>
                  <a:srgbClr val="191B0E"/>
                </a:solidFill>
                <a:latin typeface="Franklin Gothic Book"/>
                <a:cs typeface="Franklin Gothic Book"/>
              </a:rPr>
              <a:t>Images</a:t>
            </a:r>
            <a:r>
              <a:rPr dirty="0" sz="700" spc="-20" i="1">
                <a:solidFill>
                  <a:srgbClr val="191B0E"/>
                </a:solidFill>
                <a:latin typeface="华文楷体"/>
                <a:cs typeface="华文楷体"/>
              </a:rPr>
              <a:t>文</a:t>
            </a:r>
            <a:endParaRPr sz="700">
              <a:latin typeface="华文楷体"/>
              <a:cs typeface="华文楷体"/>
            </a:endParaRPr>
          </a:p>
        </p:txBody>
      </p:sp>
      <p:sp>
        <p:nvSpPr>
          <p:cNvPr id="11" name="object 11"/>
          <p:cNvSpPr txBox="1"/>
          <p:nvPr/>
        </p:nvSpPr>
        <p:spPr>
          <a:xfrm>
            <a:off x="1591955" y="2282107"/>
            <a:ext cx="3076575"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件、</a:t>
            </a:r>
            <a:r>
              <a:rPr dirty="0" sz="650" spc="15" i="1">
                <a:solidFill>
                  <a:srgbClr val="191B0E"/>
                </a:solidFill>
                <a:latin typeface="Franklin Gothic Book"/>
                <a:cs typeface="Franklin Gothic Book"/>
              </a:rPr>
              <a:t>CSS</a:t>
            </a:r>
            <a:r>
              <a:rPr dirty="0" sz="700" spc="-20" i="1">
                <a:solidFill>
                  <a:srgbClr val="191B0E"/>
                </a:solidFill>
                <a:latin typeface="华文楷体"/>
                <a:cs typeface="华文楷体"/>
              </a:rPr>
              <a:t>文件、</a:t>
            </a:r>
            <a:r>
              <a:rPr dirty="0" sz="650" spc="10" i="1">
                <a:solidFill>
                  <a:srgbClr val="191B0E"/>
                </a:solidFill>
                <a:latin typeface="Franklin Gothic Book"/>
                <a:cs typeface="Franklin Gothic Book"/>
              </a:rPr>
              <a:t>JS</a:t>
            </a:r>
            <a:r>
              <a:rPr dirty="0" sz="700" spc="-20" i="1">
                <a:solidFill>
                  <a:srgbClr val="191B0E"/>
                </a:solidFill>
                <a:latin typeface="华文楷体"/>
                <a:cs typeface="华文楷体"/>
              </a:rPr>
              <a:t>文件等，浏览器会自动再次发送</a:t>
            </a:r>
            <a:r>
              <a:rPr dirty="0" sz="650" spc="5" i="1">
                <a:solidFill>
                  <a:srgbClr val="191B0E"/>
                </a:solidFill>
                <a:latin typeface="Franklin Gothic Book"/>
                <a:cs typeface="Franklin Gothic Book"/>
              </a:rPr>
              <a:t>Request</a:t>
            </a:r>
            <a:r>
              <a:rPr dirty="0" sz="700" spc="-20" i="1">
                <a:solidFill>
                  <a:srgbClr val="191B0E"/>
                </a:solidFill>
                <a:latin typeface="华文楷体"/>
                <a:cs typeface="华文楷体"/>
              </a:rPr>
              <a:t>去获取网页中加载的图</a:t>
            </a:r>
            <a:endParaRPr sz="700">
              <a:latin typeface="华文楷体"/>
              <a:cs typeface="华文楷体"/>
            </a:endParaRPr>
          </a:p>
        </p:txBody>
      </p:sp>
      <p:sp>
        <p:nvSpPr>
          <p:cNvPr id="12" name="object 12"/>
          <p:cNvSpPr txBox="1"/>
          <p:nvPr/>
        </p:nvSpPr>
        <p:spPr>
          <a:xfrm>
            <a:off x="1591950" y="2359069"/>
            <a:ext cx="1212215"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片文件、</a:t>
            </a:r>
            <a:r>
              <a:rPr dirty="0" sz="650" spc="15" i="1">
                <a:solidFill>
                  <a:srgbClr val="191B0E"/>
                </a:solidFill>
                <a:latin typeface="Franklin Gothic Book"/>
                <a:cs typeface="Franklin Gothic Book"/>
              </a:rPr>
              <a:t>CSS</a:t>
            </a:r>
            <a:r>
              <a:rPr dirty="0" sz="700" spc="-20" i="1">
                <a:solidFill>
                  <a:srgbClr val="191B0E"/>
                </a:solidFill>
                <a:latin typeface="华文楷体"/>
                <a:cs typeface="华文楷体"/>
              </a:rPr>
              <a:t>文件或者</a:t>
            </a:r>
            <a:r>
              <a:rPr dirty="0" sz="650" spc="10" i="1">
                <a:solidFill>
                  <a:srgbClr val="191B0E"/>
                </a:solidFill>
                <a:latin typeface="Franklin Gothic Book"/>
                <a:cs typeface="Franklin Gothic Book"/>
              </a:rPr>
              <a:t>JS</a:t>
            </a:r>
            <a:r>
              <a:rPr dirty="0" sz="700" spc="-20" i="1">
                <a:solidFill>
                  <a:srgbClr val="191B0E"/>
                </a:solidFill>
                <a:latin typeface="华文楷体"/>
                <a:cs typeface="华文楷体"/>
              </a:rPr>
              <a:t>文件。</a:t>
            </a:r>
            <a:endParaRPr sz="700">
              <a:latin typeface="华文楷体"/>
              <a:cs typeface="华文楷体"/>
            </a:endParaRPr>
          </a:p>
        </p:txBody>
      </p:sp>
      <p:sp>
        <p:nvSpPr>
          <p:cNvPr id="13" name="object 13"/>
          <p:cNvSpPr txBox="1"/>
          <p:nvPr/>
        </p:nvSpPr>
        <p:spPr>
          <a:xfrm>
            <a:off x="1454029" y="2468037"/>
            <a:ext cx="3158490"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25">
                <a:solidFill>
                  <a:srgbClr val="191B0E"/>
                </a:solidFill>
                <a:latin typeface="Franklin Gothic Book"/>
                <a:cs typeface="Franklin Gothic Book"/>
              </a:rPr>
              <a:t> </a:t>
            </a:r>
            <a:r>
              <a:rPr dirty="0" sz="700" spc="-20" i="1">
                <a:solidFill>
                  <a:srgbClr val="191B0E"/>
                </a:solidFill>
                <a:latin typeface="华文楷体"/>
                <a:cs typeface="华文楷体"/>
              </a:rPr>
              <a:t>当网页中包含的所有文件都下载成功后，浏览器会根据</a:t>
            </a:r>
            <a:r>
              <a:rPr dirty="0" sz="650" spc="15" i="1">
                <a:solidFill>
                  <a:srgbClr val="191B0E"/>
                </a:solidFill>
                <a:latin typeface="Franklin Gothic Book"/>
                <a:cs typeface="Franklin Gothic Book"/>
              </a:rPr>
              <a:t>HTML</a:t>
            </a:r>
            <a:r>
              <a:rPr dirty="0" sz="700" spc="-20" i="1">
                <a:solidFill>
                  <a:srgbClr val="191B0E"/>
                </a:solidFill>
                <a:latin typeface="华文楷体"/>
                <a:cs typeface="华文楷体"/>
              </a:rPr>
              <a:t>语法结构，完整的</a:t>
            </a:r>
            <a:endParaRPr sz="700">
              <a:latin typeface="华文楷体"/>
              <a:cs typeface="华文楷体"/>
            </a:endParaRPr>
          </a:p>
        </p:txBody>
      </p:sp>
      <p:sp>
        <p:nvSpPr>
          <p:cNvPr id="14" name="object 14"/>
          <p:cNvSpPr txBox="1"/>
          <p:nvPr/>
        </p:nvSpPr>
        <p:spPr>
          <a:xfrm>
            <a:off x="1262767" y="2516840"/>
            <a:ext cx="3392804" cy="512445"/>
          </a:xfrm>
          <a:prstGeom prst="rect">
            <a:avLst/>
          </a:prstGeom>
        </p:spPr>
        <p:txBody>
          <a:bodyPr wrap="square" lIns="0" tIns="43815" rIns="0" bIns="0" rtlCol="0" vert="horz">
            <a:spAutoFit/>
          </a:bodyPr>
          <a:lstStyle/>
          <a:p>
            <a:pPr marL="341630">
              <a:lnSpc>
                <a:spcPct val="100000"/>
              </a:lnSpc>
              <a:spcBef>
                <a:spcPts val="345"/>
              </a:spcBef>
            </a:pPr>
            <a:r>
              <a:rPr dirty="0" sz="700" spc="-20" i="1">
                <a:solidFill>
                  <a:srgbClr val="191B0E"/>
                </a:solidFill>
                <a:latin typeface="华文楷体"/>
                <a:cs typeface="华文楷体"/>
              </a:rPr>
              <a:t>显示出网页。</a:t>
            </a:r>
            <a:endParaRPr sz="700">
              <a:latin typeface="华文楷体"/>
              <a:cs typeface="华文楷体"/>
            </a:endParaRPr>
          </a:p>
          <a:p>
            <a:pPr marL="151130" indent="-139065">
              <a:lnSpc>
                <a:spcPct val="100000"/>
              </a:lnSpc>
              <a:spcBef>
                <a:spcPts val="245"/>
              </a:spcBef>
              <a:buChar char="■"/>
              <a:tabLst>
                <a:tab pos="151765" algn="l"/>
              </a:tabLst>
            </a:pPr>
            <a:r>
              <a:rPr dirty="0" sz="650" spc="10">
                <a:solidFill>
                  <a:srgbClr val="191B0E"/>
                </a:solidFill>
                <a:latin typeface="Franklin Gothic Book"/>
                <a:cs typeface="Franklin Gothic Book"/>
              </a:rPr>
              <a:t>HTTP</a:t>
            </a:r>
            <a:r>
              <a:rPr dirty="0" sz="650" spc="30">
                <a:solidFill>
                  <a:srgbClr val="191B0E"/>
                </a:solidFill>
                <a:latin typeface="华文楷体"/>
                <a:cs typeface="华文楷体"/>
              </a:rPr>
              <a:t>协议详细规定了客户端与服务器之间互相通讯的规则，它主要解决了两个问题：</a:t>
            </a:r>
            <a:endParaRPr sz="650">
              <a:latin typeface="华文楷体"/>
              <a:cs typeface="华文楷体"/>
            </a:endParaRPr>
          </a:p>
          <a:p>
            <a:pPr lvl="1" marL="341630" indent="-138430">
              <a:lnSpc>
                <a:spcPct val="100000"/>
              </a:lnSpc>
              <a:spcBef>
                <a:spcPts val="25"/>
              </a:spcBef>
              <a:buSzPct val="92857"/>
              <a:buFont typeface="Franklin Gothic Book"/>
              <a:buChar char="–"/>
              <a:tabLst>
                <a:tab pos="342265" algn="l"/>
              </a:tabLst>
            </a:pPr>
            <a:r>
              <a:rPr dirty="0" sz="700" spc="-20" i="1">
                <a:solidFill>
                  <a:srgbClr val="191B0E"/>
                </a:solidFill>
                <a:latin typeface="华文楷体"/>
                <a:cs typeface="华文楷体"/>
              </a:rPr>
              <a:t>如何定位资源资源</a:t>
            </a:r>
            <a:r>
              <a:rPr dirty="0" sz="700" spc="-5" i="1">
                <a:solidFill>
                  <a:srgbClr val="191B0E"/>
                </a:solidFill>
                <a:latin typeface="华文楷体"/>
                <a:cs typeface="华文楷体"/>
              </a:rPr>
              <a:t>？（</a:t>
            </a:r>
            <a:r>
              <a:rPr dirty="0" sz="650" spc="-5" i="1">
                <a:solidFill>
                  <a:srgbClr val="191B0E"/>
                </a:solidFill>
                <a:latin typeface="Franklin Gothic Book"/>
                <a:cs typeface="Franklin Gothic Book"/>
              </a:rPr>
              <a:t>URL</a:t>
            </a:r>
            <a:r>
              <a:rPr dirty="0" sz="700" spc="-5" i="1">
                <a:solidFill>
                  <a:srgbClr val="191B0E"/>
                </a:solidFill>
                <a:latin typeface="华文楷体"/>
                <a:cs typeface="华文楷体"/>
              </a:rPr>
              <a:t>）</a:t>
            </a:r>
            <a:endParaRPr sz="700">
              <a:latin typeface="华文楷体"/>
              <a:cs typeface="华文楷体"/>
            </a:endParaRPr>
          </a:p>
          <a:p>
            <a:pPr lvl="1" marL="363855" indent="-160655">
              <a:lnSpc>
                <a:spcPct val="100000"/>
              </a:lnSpc>
              <a:spcBef>
                <a:spcPts val="10"/>
              </a:spcBef>
              <a:buSzPct val="92857"/>
              <a:buFont typeface="Franklin Gothic Book"/>
              <a:buChar char="–"/>
              <a:tabLst>
                <a:tab pos="364490" algn="l"/>
              </a:tabLst>
            </a:pPr>
            <a:r>
              <a:rPr dirty="0" sz="700" spc="-20" i="1">
                <a:solidFill>
                  <a:srgbClr val="191B0E"/>
                </a:solidFill>
                <a:latin typeface="华文楷体"/>
                <a:cs typeface="华文楷体"/>
              </a:rPr>
              <a:t>客户端与服务器间如何进行信息传递？（报文）</a:t>
            </a:r>
            <a:endParaRPr sz="700">
              <a:latin typeface="华文楷体"/>
              <a:cs typeface="华文楷体"/>
            </a:endParaRPr>
          </a:p>
        </p:txBody>
      </p:sp>
      <p:sp>
        <p:nvSpPr>
          <p:cNvPr id="15" name="object 15"/>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5"/>
            <a:ext cx="2599690" cy="469265"/>
          </a:xfrm>
          <a:prstGeom prst="rect">
            <a:avLst/>
          </a:prstGeom>
        </p:spPr>
        <p:txBody>
          <a:bodyPr wrap="square" lIns="0" tIns="93980" rIns="0" bIns="0" rtlCol="0" vert="horz">
            <a:spAutoFit/>
          </a:bodyPr>
          <a:lstStyle/>
          <a:p>
            <a:pPr marL="12700">
              <a:lnSpc>
                <a:spcPct val="100000"/>
              </a:lnSpc>
              <a:spcBef>
                <a:spcPts val="740"/>
              </a:spcBef>
            </a:pPr>
            <a:r>
              <a:rPr dirty="0" sz="1400" spc="40">
                <a:solidFill>
                  <a:srgbClr val="191B0E"/>
                </a:solidFill>
                <a:latin typeface="华文楷体"/>
                <a:cs typeface="华文楷体"/>
              </a:rPr>
              <a:t>用</a:t>
            </a:r>
            <a:r>
              <a:rPr dirty="0" sz="1400" spc="5">
                <a:solidFill>
                  <a:srgbClr val="191B0E"/>
                </a:solidFill>
                <a:latin typeface="Franklin Gothic Book"/>
                <a:cs typeface="Franklin Gothic Book"/>
              </a:rPr>
              <a:t>Firefox</a:t>
            </a:r>
            <a:r>
              <a:rPr dirty="0" sz="1400" spc="40">
                <a:solidFill>
                  <a:srgbClr val="191B0E"/>
                </a:solidFill>
                <a:latin typeface="华文楷体"/>
                <a:cs typeface="华文楷体"/>
              </a:rPr>
              <a:t>浏览器抓取报文</a:t>
            </a:r>
            <a:endParaRPr sz="1400">
              <a:latin typeface="华文楷体"/>
              <a:cs typeface="华文楷体"/>
            </a:endParaRPr>
          </a:p>
          <a:p>
            <a:pPr marL="151130" indent="-139065">
              <a:lnSpc>
                <a:spcPct val="100000"/>
              </a:lnSpc>
              <a:spcBef>
                <a:spcPts val="325"/>
              </a:spcBef>
              <a:buFont typeface="Franklin Gothic Book"/>
              <a:buChar char="■"/>
              <a:tabLst>
                <a:tab pos="151765" algn="l"/>
              </a:tabLst>
            </a:pPr>
            <a:r>
              <a:rPr dirty="0" sz="700" spc="20">
                <a:solidFill>
                  <a:srgbClr val="191B0E"/>
                </a:solidFill>
                <a:latin typeface="华文楷体"/>
                <a:cs typeface="华文楷体"/>
              </a:rPr>
              <a:t>打开</a:t>
            </a:r>
            <a:r>
              <a:rPr dirty="0" sz="700">
                <a:solidFill>
                  <a:srgbClr val="191B0E"/>
                </a:solidFill>
                <a:latin typeface="Franklin Gothic Book"/>
                <a:cs typeface="Franklin Gothic Book"/>
              </a:rPr>
              <a:t>Firefox</a:t>
            </a:r>
            <a:r>
              <a:rPr dirty="0" sz="700" spc="20">
                <a:solidFill>
                  <a:srgbClr val="191B0E"/>
                </a:solidFill>
                <a:latin typeface="华文楷体"/>
                <a:cs typeface="华文楷体"/>
              </a:rPr>
              <a:t>浏览器，选择工具菜单</a:t>
            </a:r>
            <a:r>
              <a:rPr dirty="0" sz="700" spc="5">
                <a:solidFill>
                  <a:srgbClr val="191B0E"/>
                </a:solidFill>
                <a:latin typeface="Franklin Gothic Book"/>
                <a:cs typeface="Franklin Gothic Book"/>
              </a:rPr>
              <a:t>→Web</a:t>
            </a:r>
            <a:r>
              <a:rPr dirty="0" sz="700" spc="20">
                <a:solidFill>
                  <a:srgbClr val="191B0E"/>
                </a:solidFill>
                <a:latin typeface="华文楷体"/>
                <a:cs typeface="华文楷体"/>
              </a:rPr>
              <a:t>开发者</a:t>
            </a:r>
            <a:r>
              <a:rPr dirty="0" sz="700" spc="20">
                <a:solidFill>
                  <a:srgbClr val="191B0E"/>
                </a:solidFill>
                <a:latin typeface="Franklin Gothic Book"/>
                <a:cs typeface="Franklin Gothic Book"/>
              </a:rPr>
              <a:t>→</a:t>
            </a:r>
            <a:r>
              <a:rPr dirty="0" sz="700" spc="20">
                <a:solidFill>
                  <a:srgbClr val="191B0E"/>
                </a:solidFill>
                <a:latin typeface="华文楷体"/>
                <a:cs typeface="华文楷体"/>
              </a:rPr>
              <a:t>切换工具箱</a:t>
            </a:r>
            <a:endParaRPr sz="700">
              <a:latin typeface="华文楷体"/>
              <a:cs typeface="华文楷体"/>
            </a:endParaRPr>
          </a:p>
        </p:txBody>
      </p:sp>
      <p:sp>
        <p:nvSpPr>
          <p:cNvPr id="8" name="object 8"/>
          <p:cNvSpPr/>
          <p:nvPr/>
        </p:nvSpPr>
        <p:spPr>
          <a:xfrm>
            <a:off x="1232534" y="1537716"/>
            <a:ext cx="2614422" cy="181203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80276"/>
            <a:ext cx="1810385"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在浏览器的下方，将显示开发者工具窗口</a:t>
            </a:r>
            <a:endParaRPr sz="700">
              <a:latin typeface="华文楷体"/>
              <a:cs typeface="华文楷体"/>
            </a:endParaRPr>
          </a:p>
        </p:txBody>
      </p:sp>
      <p:sp>
        <p:nvSpPr>
          <p:cNvPr id="7" name="object 7"/>
          <p:cNvSpPr/>
          <p:nvPr/>
        </p:nvSpPr>
        <p:spPr>
          <a:xfrm>
            <a:off x="1888121" y="1102487"/>
            <a:ext cx="2506217" cy="1725167"/>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2</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80276"/>
            <a:ext cx="1993264"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20">
                <a:solidFill>
                  <a:srgbClr val="191B0E"/>
                </a:solidFill>
                <a:latin typeface="华文楷体"/>
                <a:cs typeface="华文楷体"/>
              </a:rPr>
              <a:t>在开发者工具栏中，单击网络切换至网络页签</a:t>
            </a:r>
            <a:endParaRPr sz="700">
              <a:latin typeface="华文楷体"/>
              <a:cs typeface="华文楷体"/>
            </a:endParaRPr>
          </a:p>
        </p:txBody>
      </p:sp>
      <p:sp>
        <p:nvSpPr>
          <p:cNvPr id="8" name="object 8"/>
          <p:cNvSpPr/>
          <p:nvPr/>
        </p:nvSpPr>
        <p:spPr>
          <a:xfrm>
            <a:off x="1340739" y="1032383"/>
            <a:ext cx="2510789" cy="179527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3375660" cy="23812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在浏览器地址栏中输入</a:t>
            </a:r>
            <a:r>
              <a:rPr dirty="0" sz="700" spc="10">
                <a:solidFill>
                  <a:srgbClr val="191B0E"/>
                </a:solidFill>
                <a:latin typeface="Franklin Gothic Book"/>
                <a:cs typeface="Franklin Gothic Book"/>
                <a:hlinkClick r:id="rId3"/>
              </a:rPr>
              <a:t>ww</a:t>
            </a:r>
            <a:r>
              <a:rPr dirty="0" sz="700" spc="-15">
                <a:solidFill>
                  <a:srgbClr val="191B0E"/>
                </a:solidFill>
                <a:latin typeface="Franklin Gothic Book"/>
                <a:cs typeface="Franklin Gothic Book"/>
                <a:hlinkClick r:id="rId3"/>
              </a:rPr>
              <a:t>w</a:t>
            </a:r>
            <a:r>
              <a:rPr dirty="0" sz="700" spc="5">
                <a:solidFill>
                  <a:srgbClr val="191B0E"/>
                </a:solidFill>
                <a:latin typeface="Franklin Gothic Book"/>
                <a:cs typeface="Franklin Gothic Book"/>
                <a:hlinkClick r:id="rId3"/>
              </a:rPr>
              <a:t>.</a:t>
            </a:r>
            <a:r>
              <a:rPr dirty="0" sz="700" spc="5">
                <a:solidFill>
                  <a:srgbClr val="191B0E"/>
                </a:solidFill>
                <a:latin typeface="Franklin Gothic Book"/>
                <a:cs typeface="Franklin Gothic Book"/>
                <a:hlinkClick r:id="rId3"/>
              </a:rPr>
              <a:t>ba</a:t>
            </a:r>
            <a:r>
              <a:rPr dirty="0" sz="700" spc="5">
                <a:solidFill>
                  <a:srgbClr val="191B0E"/>
                </a:solidFill>
                <a:latin typeface="Franklin Gothic Book"/>
                <a:cs typeface="Franklin Gothic Book"/>
                <a:hlinkClick r:id="rId3"/>
              </a:rPr>
              <a:t>idu.c</a:t>
            </a:r>
            <a:r>
              <a:rPr dirty="0" sz="700" spc="5">
                <a:solidFill>
                  <a:srgbClr val="191B0E"/>
                </a:solidFill>
                <a:latin typeface="Franklin Gothic Book"/>
                <a:cs typeface="Franklin Gothic Book"/>
                <a:hlinkClick r:id="rId3"/>
              </a:rPr>
              <a:t>om</a:t>
            </a:r>
            <a:r>
              <a:rPr dirty="0" sz="700" spc="20">
                <a:solidFill>
                  <a:srgbClr val="191B0E"/>
                </a:solidFill>
                <a:latin typeface="华文楷体"/>
                <a:cs typeface="华文楷体"/>
              </a:rPr>
              <a:t>，按回车键后，浏览器发送一个</a:t>
            </a:r>
            <a:r>
              <a:rPr dirty="0" sz="700">
                <a:solidFill>
                  <a:srgbClr val="191B0E"/>
                </a:solidFill>
                <a:latin typeface="Franklin Gothic Book"/>
                <a:cs typeface="Franklin Gothic Book"/>
              </a:rPr>
              <a:t>R</a:t>
            </a:r>
            <a:r>
              <a:rPr dirty="0" sz="700" spc="5">
                <a:solidFill>
                  <a:srgbClr val="191B0E"/>
                </a:solidFill>
                <a:latin typeface="Franklin Gothic Book"/>
                <a:cs typeface="Franklin Gothic Book"/>
              </a:rPr>
              <a:t>e</a:t>
            </a:r>
            <a:r>
              <a:rPr dirty="0" sz="700">
                <a:solidFill>
                  <a:srgbClr val="191B0E"/>
                </a:solidFill>
                <a:latin typeface="Franklin Gothic Book"/>
                <a:cs typeface="Franklin Gothic Book"/>
              </a:rPr>
              <a:t>q</a:t>
            </a:r>
            <a:r>
              <a:rPr dirty="0" sz="700" spc="10">
                <a:solidFill>
                  <a:srgbClr val="191B0E"/>
                </a:solidFill>
                <a:latin typeface="Franklin Gothic Book"/>
                <a:cs typeface="Franklin Gothic Book"/>
              </a:rPr>
              <a:t>u</a:t>
            </a:r>
            <a:r>
              <a:rPr dirty="0" sz="700" spc="5">
                <a:solidFill>
                  <a:srgbClr val="191B0E"/>
                </a:solidFill>
                <a:latin typeface="Franklin Gothic Book"/>
                <a:cs typeface="Franklin Gothic Book"/>
              </a:rPr>
              <a:t>e</a:t>
            </a:r>
            <a:r>
              <a:rPr dirty="0" sz="700" spc="5">
                <a:solidFill>
                  <a:srgbClr val="191B0E"/>
                </a:solidFill>
                <a:latin typeface="Franklin Gothic Book"/>
                <a:cs typeface="Franklin Gothic Book"/>
              </a:rPr>
              <a:t>st</a:t>
            </a:r>
            <a:r>
              <a:rPr dirty="0" sz="700" spc="10">
                <a:solidFill>
                  <a:srgbClr val="191B0E"/>
                </a:solidFill>
                <a:latin typeface="华文楷体"/>
                <a:cs typeface="华文楷体"/>
              </a:rPr>
              <a:t>请 </a:t>
            </a:r>
            <a:r>
              <a:rPr dirty="0" sz="700" spc="20">
                <a:solidFill>
                  <a:srgbClr val="191B0E"/>
                </a:solidFill>
                <a:latin typeface="华文楷体"/>
                <a:cs typeface="华文楷体"/>
              </a:rPr>
              <a:t>求给服务器</a:t>
            </a:r>
            <a:endParaRPr sz="700">
              <a:latin typeface="华文楷体"/>
              <a:cs typeface="华文楷体"/>
            </a:endParaRPr>
          </a:p>
        </p:txBody>
      </p:sp>
      <p:sp>
        <p:nvSpPr>
          <p:cNvPr id="7" name="object 7"/>
          <p:cNvSpPr/>
          <p:nvPr/>
        </p:nvSpPr>
        <p:spPr>
          <a:xfrm>
            <a:off x="2013089" y="1558290"/>
            <a:ext cx="2401824" cy="1783079"/>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zc0_0</dc:creator>
  <dc:title>Microsoft PowerPoint - 4.5接口测试.pptx</dc:title>
  <dcterms:created xsi:type="dcterms:W3CDTF">2022-05-20T09:38:39Z</dcterms:created>
  <dcterms:modified xsi:type="dcterms:W3CDTF">2022-05-20T09:38:39Z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2022-05-17T00:00:00Z</vt:filetime>
  </property>
  <property fmtid="{D5CDD505-2E9C-101B-9397-08002B2CF9AE}" pid="3" name="Creator">
    <vt:lpwstr>PScript5.dll Version 5.2.2</vt:lpwstr>
  </property>
  <property fmtid="{D5CDD505-2E9C-101B-9397-08002B2CF9AE}" pid="4" name="LastSaved">
    <vt:filetime>2022-05-20T00:00:00Z</vt:filetime>
  </property>
</Properties>
</file>