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5346700" cy="3784600"/>
  <p:notesSz cx="5346700" cy="3784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1002" y="1173226"/>
            <a:ext cx="4544695" cy="79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02005" y="2119376"/>
            <a:ext cx="3742690" cy="94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tx1"/>
                </a:solidFill>
                <a:latin typeface="等线"/>
                <a:cs typeface="等线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191B0E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tx1"/>
                </a:solidFill>
                <a:latin typeface="等线"/>
                <a:cs typeface="等线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67335" y="870458"/>
            <a:ext cx="2325814" cy="24978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753550" y="870458"/>
            <a:ext cx="2325814" cy="24978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8931" y="901446"/>
            <a:ext cx="4384675" cy="2466340"/>
          </a:xfrm>
          <a:custGeom>
            <a:avLst/>
            <a:gdLst/>
            <a:ahLst/>
            <a:cxnLst/>
            <a:rect l="l" t="t" r="r" b="b"/>
            <a:pathLst>
              <a:path w="4384675" h="2466340">
                <a:moveTo>
                  <a:pt x="0" y="0"/>
                </a:moveTo>
                <a:lnTo>
                  <a:pt x="0" y="2465832"/>
                </a:lnTo>
                <a:lnTo>
                  <a:pt x="4384662" y="2465832"/>
                </a:lnTo>
                <a:lnTo>
                  <a:pt x="4384662" y="0"/>
                </a:lnTo>
                <a:lnTo>
                  <a:pt x="0" y="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681615" y="2955798"/>
            <a:ext cx="1031240" cy="137160"/>
          </a:xfrm>
          <a:custGeom>
            <a:avLst/>
            <a:gdLst/>
            <a:ahLst/>
            <a:cxnLst/>
            <a:rect l="l" t="t" r="r" b="b"/>
            <a:pathLst>
              <a:path w="1031239" h="137160">
                <a:moveTo>
                  <a:pt x="0" y="0"/>
                </a:moveTo>
                <a:lnTo>
                  <a:pt x="0" y="137159"/>
                </a:lnTo>
                <a:lnTo>
                  <a:pt x="1031240" y="137159"/>
                </a:lnTo>
                <a:lnTo>
                  <a:pt x="1031239" y="0"/>
                </a:lnTo>
                <a:lnTo>
                  <a:pt x="0" y="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712855" y="1507997"/>
            <a:ext cx="146050" cy="1584960"/>
          </a:xfrm>
          <a:custGeom>
            <a:avLst/>
            <a:gdLst/>
            <a:ahLst/>
            <a:cxnLst/>
            <a:rect l="l" t="t" r="r" b="b"/>
            <a:pathLst>
              <a:path w="146050" h="1584960">
                <a:moveTo>
                  <a:pt x="0" y="0"/>
                </a:moveTo>
                <a:lnTo>
                  <a:pt x="0" y="1584960"/>
                </a:lnTo>
                <a:lnTo>
                  <a:pt x="146050" y="1584960"/>
                </a:lnTo>
                <a:lnTo>
                  <a:pt x="146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tx1"/>
                </a:solidFill>
                <a:latin typeface="等线"/>
                <a:cs typeface="等线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593" y="24369"/>
            <a:ext cx="5143512" cy="216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chemeClr val="tx1"/>
                </a:solidFill>
                <a:latin typeface="等线"/>
                <a:cs typeface="等线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397" y="861360"/>
            <a:ext cx="3463290" cy="163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191B0E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17878" y="3519678"/>
            <a:ext cx="1710944" cy="189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67335" y="3519678"/>
            <a:ext cx="1229741" cy="189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849624" y="3519678"/>
            <a:ext cx="1229741" cy="189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hyperlink" Target="mailto:bootan@cqu.edu.cn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7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8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://adbshell.com/commands/adb-shell-screenrecord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3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931" y="901446"/>
            <a:ext cx="4384675" cy="2466340"/>
          </a:xfrm>
          <a:custGeom>
            <a:avLst/>
            <a:gdLst/>
            <a:ahLst/>
            <a:cxnLst/>
            <a:rect l="l" t="t" r="r" b="b"/>
            <a:pathLst>
              <a:path w="4384675" h="2466340">
                <a:moveTo>
                  <a:pt x="0" y="0"/>
                </a:moveTo>
                <a:lnTo>
                  <a:pt x="0" y="2465832"/>
                </a:lnTo>
                <a:lnTo>
                  <a:pt x="4384662" y="2465832"/>
                </a:lnTo>
                <a:lnTo>
                  <a:pt x="4384662" y="0"/>
                </a:lnTo>
                <a:lnTo>
                  <a:pt x="0" y="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81615" y="2954273"/>
            <a:ext cx="1031240" cy="139065"/>
          </a:xfrm>
          <a:custGeom>
            <a:avLst/>
            <a:gdLst/>
            <a:ahLst/>
            <a:cxnLst/>
            <a:rect l="l" t="t" r="r" b="b"/>
            <a:pathLst>
              <a:path w="1031239" h="139064">
                <a:moveTo>
                  <a:pt x="0" y="0"/>
                </a:moveTo>
                <a:lnTo>
                  <a:pt x="0" y="138684"/>
                </a:lnTo>
                <a:lnTo>
                  <a:pt x="1031240" y="138684"/>
                </a:lnTo>
                <a:lnTo>
                  <a:pt x="1031239" y="0"/>
                </a:lnTo>
                <a:lnTo>
                  <a:pt x="0" y="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12855" y="1507997"/>
            <a:ext cx="146050" cy="1584960"/>
          </a:xfrm>
          <a:custGeom>
            <a:avLst/>
            <a:gdLst/>
            <a:ahLst/>
            <a:cxnLst/>
            <a:rect l="l" t="t" r="r" b="b"/>
            <a:pathLst>
              <a:path w="146050" h="1584960">
                <a:moveTo>
                  <a:pt x="0" y="0"/>
                </a:moveTo>
                <a:lnTo>
                  <a:pt x="0" y="1584960"/>
                </a:lnTo>
                <a:lnTo>
                  <a:pt x="146050" y="1584960"/>
                </a:lnTo>
                <a:lnTo>
                  <a:pt x="146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19695" y="1169669"/>
            <a:ext cx="146050" cy="1584325"/>
          </a:xfrm>
          <a:custGeom>
            <a:avLst/>
            <a:gdLst/>
            <a:ahLst/>
            <a:cxnLst/>
            <a:rect l="l" t="t" r="r" b="b"/>
            <a:pathLst>
              <a:path w="146050" h="1584325">
                <a:moveTo>
                  <a:pt x="0" y="0"/>
                </a:moveTo>
                <a:lnTo>
                  <a:pt x="0" y="1584197"/>
                </a:lnTo>
                <a:lnTo>
                  <a:pt x="146050" y="1584197"/>
                </a:lnTo>
                <a:lnTo>
                  <a:pt x="146049" y="0"/>
                </a:lnTo>
                <a:lnTo>
                  <a:pt x="0" y="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65745" y="1169669"/>
            <a:ext cx="1031240" cy="138430"/>
          </a:xfrm>
          <a:custGeom>
            <a:avLst/>
            <a:gdLst/>
            <a:ahLst/>
            <a:cxnLst/>
            <a:rect l="l" t="t" r="r" b="b"/>
            <a:pathLst>
              <a:path w="1031239" h="138430">
                <a:moveTo>
                  <a:pt x="0" y="0"/>
                </a:moveTo>
                <a:lnTo>
                  <a:pt x="0" y="138302"/>
                </a:lnTo>
                <a:lnTo>
                  <a:pt x="1031240" y="138302"/>
                </a:lnTo>
                <a:lnTo>
                  <a:pt x="1031240" y="0"/>
                </a:lnTo>
                <a:lnTo>
                  <a:pt x="0" y="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97620" y="1192783"/>
            <a:ext cx="0" cy="115570"/>
          </a:xfrm>
          <a:custGeom>
            <a:avLst/>
            <a:gdLst/>
            <a:ahLst/>
            <a:cxnLst/>
            <a:rect l="l" t="t" r="r" b="b"/>
            <a:pathLst>
              <a:path w="0" h="115569">
                <a:moveTo>
                  <a:pt x="0" y="0"/>
                </a:moveTo>
                <a:lnTo>
                  <a:pt x="0" y="115569"/>
                </a:lnTo>
              </a:path>
            </a:pathLst>
          </a:custGeom>
          <a:ln w="3175">
            <a:solidFill>
              <a:srgbClr val="191B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44631" y="926591"/>
            <a:ext cx="660654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55027" y="907541"/>
            <a:ext cx="4371975" cy="245300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</a:pPr>
            <a:r>
              <a:rPr dirty="0" sz="2550" spc="35">
                <a:solidFill>
                  <a:srgbClr val="191B0E"/>
                </a:solidFill>
                <a:latin typeface="华文楷体"/>
                <a:cs typeface="华文楷体"/>
              </a:rPr>
              <a:t>软件测试</a:t>
            </a:r>
            <a:endParaRPr sz="2550">
              <a:latin typeface="华文楷体"/>
              <a:cs typeface="华文楷体"/>
            </a:endParaRPr>
          </a:p>
          <a:p>
            <a:pPr marL="1624965" marR="1614805" indent="465455">
              <a:lnSpc>
                <a:spcPct val="102699"/>
              </a:lnSpc>
              <a:spcBef>
                <a:spcPts val="555"/>
              </a:spcBef>
            </a:pPr>
            <a:r>
              <a:rPr dirty="0" sz="750" spc="5">
                <a:solidFill>
                  <a:srgbClr val="191B0E"/>
                </a:solidFill>
                <a:latin typeface="华文楷体"/>
                <a:cs typeface="华文楷体"/>
              </a:rPr>
              <a:t>张程 </a:t>
            </a:r>
            <a:r>
              <a:rPr dirty="0" sz="750">
                <a:solidFill>
                  <a:srgbClr val="191B0E"/>
                </a:solidFill>
                <a:latin typeface="Franklin Gothic Book"/>
                <a:cs typeface="Franklin Gothic Book"/>
              </a:rPr>
              <a:t>Emai</a:t>
            </a:r>
            <a:r>
              <a:rPr dirty="0" sz="750" spc="-5">
                <a:solidFill>
                  <a:srgbClr val="191B0E"/>
                </a:solidFill>
                <a:latin typeface="Franklin Gothic Book"/>
                <a:cs typeface="Franklin Gothic Book"/>
              </a:rPr>
              <a:t>l</a:t>
            </a:r>
            <a:r>
              <a:rPr dirty="0" sz="750" spc="5">
                <a:solidFill>
                  <a:srgbClr val="191B0E"/>
                </a:solidFill>
                <a:latin typeface="华文楷体"/>
                <a:cs typeface="华文楷体"/>
              </a:rPr>
              <a:t>：</a:t>
            </a:r>
            <a:r>
              <a:rPr dirty="0" u="sng" sz="750">
                <a:solidFill>
                  <a:srgbClr val="77A2BB"/>
                </a:solidFill>
                <a:uFill>
                  <a:solidFill>
                    <a:srgbClr val="77A2BB"/>
                  </a:solidFill>
                </a:uFill>
                <a:latin typeface="Franklin Gothic Book"/>
                <a:cs typeface="Franklin Gothic Book"/>
                <a:hlinkClick r:id="rId3"/>
              </a:rPr>
              <a:t>b</a:t>
            </a:r>
            <a:r>
              <a:rPr dirty="0" u="sng" sz="750" spc="-5">
                <a:solidFill>
                  <a:srgbClr val="77A2BB"/>
                </a:solidFill>
                <a:uFill>
                  <a:solidFill>
                    <a:srgbClr val="77A2BB"/>
                  </a:solidFill>
                </a:uFill>
                <a:latin typeface="Franklin Gothic Book"/>
                <a:cs typeface="Franklin Gothic Book"/>
                <a:hlinkClick r:id="rId3"/>
              </a:rPr>
              <a:t>o</a:t>
            </a:r>
            <a:r>
              <a:rPr dirty="0" u="sng" sz="750" spc="-10">
                <a:solidFill>
                  <a:srgbClr val="77A2BB"/>
                </a:solidFill>
                <a:uFill>
                  <a:solidFill>
                    <a:srgbClr val="77A2BB"/>
                  </a:solidFill>
                </a:uFill>
                <a:latin typeface="Franklin Gothic Book"/>
                <a:cs typeface="Franklin Gothic Book"/>
                <a:hlinkClick r:id="rId3"/>
              </a:rPr>
              <a:t>o</a:t>
            </a:r>
            <a:r>
              <a:rPr dirty="0" u="sng" sz="750">
                <a:solidFill>
                  <a:srgbClr val="77A2BB"/>
                </a:solidFill>
                <a:uFill>
                  <a:solidFill>
                    <a:srgbClr val="77A2BB"/>
                  </a:solidFill>
                </a:uFill>
                <a:latin typeface="Franklin Gothic Book"/>
                <a:cs typeface="Franklin Gothic Book"/>
                <a:hlinkClick r:id="rId3"/>
              </a:rPr>
              <a:t>ta</a:t>
            </a:r>
            <a:r>
              <a:rPr dirty="0" u="sng" sz="750" spc="-5">
                <a:solidFill>
                  <a:srgbClr val="77A2BB"/>
                </a:solidFill>
                <a:uFill>
                  <a:solidFill>
                    <a:srgbClr val="77A2BB"/>
                  </a:solidFill>
                </a:uFill>
                <a:latin typeface="Franklin Gothic Book"/>
                <a:cs typeface="Franklin Gothic Book"/>
                <a:hlinkClick r:id="rId3"/>
              </a:rPr>
              <a:t>n</a:t>
            </a:r>
            <a:r>
              <a:rPr dirty="0" u="sng" sz="750">
                <a:solidFill>
                  <a:srgbClr val="77A2BB"/>
                </a:solidFill>
                <a:uFill>
                  <a:solidFill>
                    <a:srgbClr val="77A2BB"/>
                  </a:solidFill>
                </a:uFill>
                <a:latin typeface="Franklin Gothic Book"/>
                <a:cs typeface="Franklin Gothic Book"/>
                <a:hlinkClick r:id="rId3"/>
              </a:rPr>
              <a:t>@c</a:t>
            </a:r>
            <a:r>
              <a:rPr dirty="0" u="sng" sz="750" spc="-10">
                <a:solidFill>
                  <a:srgbClr val="77A2BB"/>
                </a:solidFill>
                <a:uFill>
                  <a:solidFill>
                    <a:srgbClr val="77A2BB"/>
                  </a:solidFill>
                </a:uFill>
                <a:latin typeface="Franklin Gothic Book"/>
                <a:cs typeface="Franklin Gothic Book"/>
                <a:hlinkClick r:id="rId3"/>
              </a:rPr>
              <a:t>q</a:t>
            </a:r>
            <a:r>
              <a:rPr dirty="0" u="sng" sz="750" spc="-5">
                <a:solidFill>
                  <a:srgbClr val="77A2BB"/>
                </a:solidFill>
                <a:uFill>
                  <a:solidFill>
                    <a:srgbClr val="77A2BB"/>
                  </a:solidFill>
                </a:uFill>
                <a:latin typeface="Franklin Gothic Book"/>
                <a:cs typeface="Franklin Gothic Book"/>
                <a:hlinkClick r:id="rId3"/>
              </a:rPr>
              <a:t>u</a:t>
            </a:r>
            <a:r>
              <a:rPr dirty="0" u="sng" sz="750">
                <a:solidFill>
                  <a:srgbClr val="77A2BB"/>
                </a:solidFill>
                <a:uFill>
                  <a:solidFill>
                    <a:srgbClr val="77A2BB"/>
                  </a:solidFill>
                </a:uFill>
                <a:latin typeface="Franklin Gothic Book"/>
                <a:cs typeface="Franklin Gothic Book"/>
                <a:hlinkClick r:id="rId3"/>
              </a:rPr>
              <a:t>.ed</a:t>
            </a:r>
            <a:r>
              <a:rPr dirty="0" u="sng" sz="750" spc="-5">
                <a:solidFill>
                  <a:srgbClr val="77A2BB"/>
                </a:solidFill>
                <a:uFill>
                  <a:solidFill>
                    <a:srgbClr val="77A2BB"/>
                  </a:solidFill>
                </a:uFill>
                <a:latin typeface="Franklin Gothic Book"/>
                <a:cs typeface="Franklin Gothic Book"/>
                <a:hlinkClick r:id="rId3"/>
              </a:rPr>
              <a:t>u</a:t>
            </a:r>
            <a:r>
              <a:rPr dirty="0" u="sng" sz="750">
                <a:solidFill>
                  <a:srgbClr val="77A2BB"/>
                </a:solidFill>
                <a:uFill>
                  <a:solidFill>
                    <a:srgbClr val="77A2BB"/>
                  </a:solidFill>
                </a:uFill>
                <a:latin typeface="Franklin Gothic Book"/>
                <a:cs typeface="Franklin Gothic Book"/>
                <a:hlinkClick r:id="rId3"/>
              </a:rPr>
              <a:t>.cn </a:t>
            </a:r>
            <a:r>
              <a:rPr dirty="0" sz="750">
                <a:solidFill>
                  <a:srgbClr val="77A2BB"/>
                </a:solidFill>
                <a:latin typeface="Franklin Gothic Book"/>
                <a:cs typeface="Franklin Gothic Book"/>
              </a:rPr>
              <a:t> </a:t>
            </a:r>
            <a:r>
              <a:rPr dirty="0" sz="750" spc="-5">
                <a:solidFill>
                  <a:srgbClr val="191B0E"/>
                </a:solidFill>
                <a:latin typeface="Franklin Gothic Book"/>
                <a:cs typeface="Franklin Gothic Book"/>
              </a:rPr>
              <a:t>QQ:80463125</a:t>
            </a:r>
            <a:endParaRPr sz="75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342765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2</a:t>
            </a:r>
            <a:r>
              <a:rPr dirty="0" spc="90"/>
              <a:t>0</a:t>
            </a:r>
            <a:r>
              <a:rPr dirty="0" spc="85"/>
              <a:t>2</a:t>
            </a:r>
            <a:r>
              <a:rPr dirty="0" spc="90"/>
              <a:t>2</a:t>
            </a:r>
            <a:r>
              <a:rPr dirty="0" spc="45"/>
              <a:t>/</a:t>
            </a:r>
            <a:r>
              <a:rPr dirty="0" spc="90"/>
              <a:t>5</a:t>
            </a:r>
            <a:r>
              <a:rPr dirty="0" spc="45"/>
              <a:t>/</a:t>
            </a:r>
            <a:r>
              <a:rPr dirty="0" spc="80"/>
              <a:t>1</a:t>
            </a:r>
            <a:r>
              <a:rPr dirty="0" spc="40"/>
              <a:t>7</a:t>
            </a:r>
          </a:p>
        </p:txBody>
      </p:sp>
      <p:sp>
        <p:nvSpPr>
          <p:cNvPr id="3" name="object 3"/>
          <p:cNvSpPr/>
          <p:nvPr/>
        </p:nvSpPr>
        <p:spPr>
          <a:xfrm>
            <a:off x="456069" y="901446"/>
            <a:ext cx="4130675" cy="2466340"/>
          </a:xfrm>
          <a:custGeom>
            <a:avLst/>
            <a:gdLst/>
            <a:ahLst/>
            <a:cxnLst/>
            <a:rect l="l" t="t" r="r" b="b"/>
            <a:pathLst>
              <a:path w="4130675" h="2466340">
                <a:moveTo>
                  <a:pt x="0" y="2465832"/>
                </a:moveTo>
                <a:lnTo>
                  <a:pt x="4130154" y="2465832"/>
                </a:lnTo>
                <a:lnTo>
                  <a:pt x="4130154" y="0"/>
                </a:lnTo>
                <a:lnTo>
                  <a:pt x="0" y="0"/>
                </a:lnTo>
                <a:lnTo>
                  <a:pt x="0" y="2465832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1561" y="901446"/>
            <a:ext cx="172720" cy="2466340"/>
          </a:xfrm>
          <a:custGeom>
            <a:avLst/>
            <a:gdLst/>
            <a:ahLst/>
            <a:cxnLst/>
            <a:rect l="l" t="t" r="r" b="b"/>
            <a:pathLst>
              <a:path w="172720" h="2466340">
                <a:moveTo>
                  <a:pt x="0" y="2465832"/>
                </a:moveTo>
                <a:lnTo>
                  <a:pt x="172212" y="2465832"/>
                </a:lnTo>
                <a:lnTo>
                  <a:pt x="172212" y="0"/>
                </a:lnTo>
                <a:lnTo>
                  <a:pt x="0" y="0"/>
                </a:lnTo>
                <a:lnTo>
                  <a:pt x="0" y="2465832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4921" y="902208"/>
            <a:ext cx="0" cy="2465070"/>
          </a:xfrm>
          <a:custGeom>
            <a:avLst/>
            <a:gdLst/>
            <a:ahLst/>
            <a:cxnLst/>
            <a:rect l="l" t="t" r="r" b="b"/>
            <a:pathLst>
              <a:path w="0" h="2465070">
                <a:moveTo>
                  <a:pt x="0" y="0"/>
                </a:moveTo>
                <a:lnTo>
                  <a:pt x="0" y="2465070"/>
                </a:lnTo>
              </a:path>
            </a:pathLst>
          </a:custGeom>
          <a:ln w="82296">
            <a:solidFill>
              <a:srgbClr val="191B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97248" y="926591"/>
            <a:ext cx="660654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5397" y="1039585"/>
            <a:ext cx="3383279" cy="161988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400" spc="15">
                <a:solidFill>
                  <a:srgbClr val="191B0E"/>
                </a:solidFill>
                <a:latin typeface="Franklin Gothic Book"/>
                <a:cs typeface="Franklin Gothic Book"/>
              </a:rPr>
              <a:t>LoadRunner</a:t>
            </a: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介绍</a:t>
            </a:r>
            <a:endParaRPr sz="1400">
              <a:latin typeface="华文楷体"/>
              <a:cs typeface="华文楷体"/>
            </a:endParaRPr>
          </a:p>
          <a:p>
            <a:pPr marL="151130" indent="-139065">
              <a:lnSpc>
                <a:spcPct val="100000"/>
              </a:lnSpc>
              <a:spcBef>
                <a:spcPts val="325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性能测试工具都要解决下面的共性问</a:t>
            </a:r>
            <a:r>
              <a:rPr dirty="0" sz="700" spc="10">
                <a:solidFill>
                  <a:srgbClr val="191B0E"/>
                </a:solidFill>
                <a:latin typeface="华文楷体"/>
                <a:cs typeface="华文楷体"/>
              </a:rPr>
              <a:t>题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：</a:t>
            </a:r>
            <a:endParaRPr sz="70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75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通过协议模拟用户行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为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60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模拟大量用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户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65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具备数据采集与整理分析的能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力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60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以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LoadRunner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工具为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例</a:t>
            </a:r>
            <a:r>
              <a:rPr dirty="0" sz="750" i="1">
                <a:solidFill>
                  <a:srgbClr val="191B0E"/>
                </a:solidFill>
                <a:latin typeface="华文楷体"/>
                <a:cs typeface="华文楷体"/>
              </a:rPr>
              <a:t>，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LoadRunner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工具通过三大组件来解决上述问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题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：</a:t>
            </a:r>
            <a:endParaRPr sz="750">
              <a:latin typeface="华文楷体"/>
              <a:cs typeface="华文楷体"/>
            </a:endParaRPr>
          </a:p>
          <a:p>
            <a:pPr lvl="1" marL="341630" marR="45085" indent="-138430">
              <a:lnSpc>
                <a:spcPts val="810"/>
              </a:lnSpc>
              <a:spcBef>
                <a:spcPts val="265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虚拟用户脚本生成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器</a:t>
            </a:r>
            <a:r>
              <a:rPr dirty="0" sz="750" spc="5" i="1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Virtual</a:t>
            </a:r>
            <a:r>
              <a:rPr dirty="0" sz="700" spc="-20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User</a:t>
            </a:r>
            <a:r>
              <a:rPr dirty="0" sz="700" spc="-20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Generator</a:t>
            </a:r>
            <a:r>
              <a:rPr dirty="0" sz="700" spc="-15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）：通过录制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、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编辑测试脚本 来模拟用户行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为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；</a:t>
            </a:r>
            <a:endParaRPr sz="750">
              <a:latin typeface="华文楷体"/>
              <a:cs typeface="华文楷体"/>
            </a:endParaRPr>
          </a:p>
          <a:p>
            <a:pPr lvl="1" marL="341630" marR="5080" indent="-138430">
              <a:lnSpc>
                <a:spcPts val="810"/>
              </a:lnSpc>
              <a:spcBef>
                <a:spcPts val="250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压力调度控制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台</a:t>
            </a:r>
            <a:r>
              <a:rPr dirty="0" sz="750" spc="-25" i="1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C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o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nt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ro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ll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e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r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）：创建场景、运行场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景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、监控场景、收集测试 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数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据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；</a:t>
            </a:r>
            <a:endParaRPr sz="75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50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压力结果分析器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(Analysis)</a:t>
            </a:r>
            <a:r>
              <a:rPr dirty="0" sz="750" i="1">
                <a:solidFill>
                  <a:srgbClr val="191B0E"/>
                </a:solidFill>
                <a:latin typeface="华文楷体"/>
                <a:cs typeface="华文楷体"/>
              </a:rPr>
              <a:t>：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测试结果分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析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657" y="907541"/>
            <a:ext cx="4371975" cy="2453005"/>
          </a:xfrm>
          <a:custGeom>
            <a:avLst/>
            <a:gdLst/>
            <a:ahLst/>
            <a:cxnLst/>
            <a:rect l="l" t="t" r="r" b="b"/>
            <a:pathLst>
              <a:path w="4371975" h="2453004">
                <a:moveTo>
                  <a:pt x="4371594" y="2452878"/>
                </a:moveTo>
                <a:lnTo>
                  <a:pt x="4371594" y="0"/>
                </a:lnTo>
                <a:lnTo>
                  <a:pt x="0" y="0"/>
                </a:lnTo>
                <a:lnTo>
                  <a:pt x="0" y="2452878"/>
                </a:lnTo>
                <a:lnTo>
                  <a:pt x="4371594" y="245287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3439" y="408305"/>
            <a:ext cx="4130675" cy="2465070"/>
          </a:xfrm>
          <a:custGeom>
            <a:avLst/>
            <a:gdLst/>
            <a:ahLst/>
            <a:cxnLst/>
            <a:rect l="l" t="t" r="r" b="b"/>
            <a:pathLst>
              <a:path w="4130675" h="2465070">
                <a:moveTo>
                  <a:pt x="0" y="2465070"/>
                </a:moveTo>
                <a:lnTo>
                  <a:pt x="4130154" y="2465070"/>
                </a:lnTo>
                <a:lnTo>
                  <a:pt x="4130154" y="0"/>
                </a:lnTo>
                <a:lnTo>
                  <a:pt x="0" y="0"/>
                </a:lnTo>
                <a:lnTo>
                  <a:pt x="0" y="246507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8931" y="408305"/>
            <a:ext cx="172720" cy="2465070"/>
          </a:xfrm>
          <a:custGeom>
            <a:avLst/>
            <a:gdLst/>
            <a:ahLst/>
            <a:cxnLst/>
            <a:rect l="l" t="t" r="r" b="b"/>
            <a:pathLst>
              <a:path w="172719" h="2465070">
                <a:moveTo>
                  <a:pt x="0" y="2465070"/>
                </a:moveTo>
                <a:lnTo>
                  <a:pt x="172212" y="2465070"/>
                </a:lnTo>
                <a:lnTo>
                  <a:pt x="172212" y="0"/>
                </a:lnTo>
                <a:lnTo>
                  <a:pt x="0" y="0"/>
                </a:lnTo>
                <a:lnTo>
                  <a:pt x="0" y="246507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62291" y="409067"/>
            <a:ext cx="0" cy="2464435"/>
          </a:xfrm>
          <a:custGeom>
            <a:avLst/>
            <a:gdLst/>
            <a:ahLst/>
            <a:cxnLst/>
            <a:rect l="l" t="t" r="r" b="b"/>
            <a:pathLst>
              <a:path w="0" h="2464435">
                <a:moveTo>
                  <a:pt x="0" y="0"/>
                </a:moveTo>
                <a:lnTo>
                  <a:pt x="0" y="2464308"/>
                </a:lnTo>
              </a:path>
            </a:pathLst>
          </a:custGeom>
          <a:ln w="82296">
            <a:solidFill>
              <a:srgbClr val="191B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44631" y="433451"/>
            <a:ext cx="660654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62767" y="621993"/>
            <a:ext cx="1697989" cy="24511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20">
                <a:solidFill>
                  <a:srgbClr val="191B0E"/>
                </a:solidFill>
                <a:latin typeface="Franklin Gothic Book"/>
                <a:cs typeface="Franklin Gothic Book"/>
              </a:rPr>
              <a:t>Load</a:t>
            </a:r>
            <a:r>
              <a:rPr dirty="0" sz="1400" spc="-15">
                <a:solidFill>
                  <a:srgbClr val="191B0E"/>
                </a:solidFill>
                <a:latin typeface="Franklin Gothic Book"/>
                <a:cs typeface="Franklin Gothic Book"/>
              </a:rPr>
              <a:t>R</a:t>
            </a:r>
            <a:r>
              <a:rPr dirty="0" sz="1400" spc="15">
                <a:solidFill>
                  <a:srgbClr val="191B0E"/>
                </a:solidFill>
                <a:latin typeface="Franklin Gothic Book"/>
                <a:cs typeface="Franklin Gothic Book"/>
              </a:rPr>
              <a:t>unner</a:t>
            </a: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脚本示例</a:t>
            </a:r>
            <a:endParaRPr sz="1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2767" y="880276"/>
            <a:ext cx="3380104" cy="127063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51130" marR="5080" indent="-139065">
              <a:lnSpc>
                <a:spcPts val="810"/>
              </a:lnSpc>
              <a:spcBef>
                <a:spcPts val="170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标准的电子商城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,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拥有</a:t>
            </a:r>
            <a:r>
              <a:rPr dirty="0" sz="700" spc="-5">
                <a:solidFill>
                  <a:srgbClr val="191B0E"/>
                </a:solidFill>
                <a:latin typeface="Franklin Gothic Book"/>
                <a:cs typeface="Franklin Gothic Book"/>
              </a:rPr>
              <a:t>W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eb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端和</a:t>
            </a:r>
            <a:r>
              <a:rPr dirty="0" sz="700" spc="-5">
                <a:solidFill>
                  <a:srgbClr val="191B0E"/>
                </a:solidFill>
                <a:latin typeface="Franklin Gothic Book"/>
                <a:cs typeface="Franklin Gothic Book"/>
              </a:rPr>
              <a:t>W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A</a:t>
            </a:r>
            <a:r>
              <a:rPr dirty="0" sz="700" spc="10">
                <a:solidFill>
                  <a:srgbClr val="191B0E"/>
                </a:solidFill>
                <a:latin typeface="Franklin Gothic Book"/>
                <a:cs typeface="Franklin Gothic Book"/>
              </a:rPr>
              <a:t>P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端</a:t>
            </a:r>
            <a:r>
              <a:rPr dirty="0" sz="700">
                <a:solidFill>
                  <a:srgbClr val="191B0E"/>
                </a:solidFill>
                <a:latin typeface="Franklin Gothic Book"/>
                <a:cs typeface="Franklin Gothic Book"/>
              </a:rPr>
              <a:t>(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标准的</a:t>
            </a:r>
            <a:r>
              <a:rPr dirty="0" sz="700">
                <a:solidFill>
                  <a:srgbClr val="191B0E"/>
                </a:solidFill>
                <a:latin typeface="Franklin Gothic Book"/>
                <a:cs typeface="Franklin Gothic Book"/>
              </a:rPr>
              <a:t>H5),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也就是说既可以通过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PC</a:t>
            </a:r>
            <a:r>
              <a:rPr dirty="0" sz="700" spc="15">
                <a:solidFill>
                  <a:srgbClr val="191B0E"/>
                </a:solidFill>
                <a:latin typeface="华文楷体"/>
                <a:cs typeface="华文楷体"/>
              </a:rPr>
              <a:t>机浏览器 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来访问电子商城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,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也可以通过手机端来访问电子商城。</a:t>
            </a:r>
            <a:endParaRPr sz="700">
              <a:latin typeface="华文楷体"/>
              <a:cs typeface="华文楷体"/>
            </a:endParaRPr>
          </a:p>
          <a:p>
            <a:pPr marL="151130" indent="-139065">
              <a:lnSpc>
                <a:spcPct val="100000"/>
              </a:lnSpc>
              <a:spcBef>
                <a:spcPts val="380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电子商城实训项目拥有大部分商城应有的功能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,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比如</a:t>
            </a:r>
            <a:endParaRPr sz="700">
              <a:latin typeface="华文楷体"/>
              <a:cs typeface="华文楷体"/>
            </a:endParaRPr>
          </a:p>
          <a:p>
            <a:pPr lvl="1" marL="670560" indent="-138430">
              <a:lnSpc>
                <a:spcPct val="100000"/>
              </a:lnSpc>
              <a:spcBef>
                <a:spcPts val="210"/>
              </a:spcBef>
              <a:buFont typeface="Franklin Gothic Book"/>
              <a:buChar char="–"/>
              <a:tabLst>
                <a:tab pos="671195" algn="l"/>
              </a:tabLst>
            </a:pPr>
            <a:r>
              <a:rPr dirty="0" sz="650" spc="-5" i="1">
                <a:solidFill>
                  <a:srgbClr val="191B0E"/>
                </a:solidFill>
                <a:latin typeface="华文楷体"/>
                <a:cs typeface="华文楷体"/>
              </a:rPr>
              <a:t>注册</a:t>
            </a:r>
            <a:endParaRPr sz="650">
              <a:latin typeface="华文楷体"/>
              <a:cs typeface="华文楷体"/>
            </a:endParaRPr>
          </a:p>
          <a:p>
            <a:pPr lvl="1" marL="670560" indent="-138430">
              <a:lnSpc>
                <a:spcPct val="100000"/>
              </a:lnSpc>
              <a:spcBef>
                <a:spcPts val="200"/>
              </a:spcBef>
              <a:buFont typeface="Franklin Gothic Book"/>
              <a:buChar char="–"/>
              <a:tabLst>
                <a:tab pos="671195" algn="l"/>
              </a:tabLst>
            </a:pPr>
            <a:r>
              <a:rPr dirty="0" sz="650" spc="-5" i="1">
                <a:solidFill>
                  <a:srgbClr val="191B0E"/>
                </a:solidFill>
                <a:latin typeface="华文楷体"/>
                <a:cs typeface="华文楷体"/>
              </a:rPr>
              <a:t>登录</a:t>
            </a:r>
            <a:endParaRPr sz="650">
              <a:latin typeface="华文楷体"/>
              <a:cs typeface="华文楷体"/>
            </a:endParaRPr>
          </a:p>
          <a:p>
            <a:pPr lvl="1" marL="670560" indent="-138430">
              <a:lnSpc>
                <a:spcPct val="100000"/>
              </a:lnSpc>
              <a:spcBef>
                <a:spcPts val="200"/>
              </a:spcBef>
              <a:buFont typeface="Franklin Gothic Book"/>
              <a:buChar char="–"/>
              <a:tabLst>
                <a:tab pos="671195" algn="l"/>
              </a:tabLst>
            </a:pPr>
            <a:r>
              <a:rPr dirty="0" sz="650" spc="-5" i="1">
                <a:solidFill>
                  <a:srgbClr val="191B0E"/>
                </a:solidFill>
                <a:latin typeface="华文楷体"/>
                <a:cs typeface="华文楷体"/>
              </a:rPr>
              <a:t>搜索</a:t>
            </a:r>
            <a:endParaRPr sz="650">
              <a:latin typeface="华文楷体"/>
              <a:cs typeface="华文楷体"/>
            </a:endParaRPr>
          </a:p>
          <a:p>
            <a:pPr lvl="1" marL="670560" indent="-138430">
              <a:lnSpc>
                <a:spcPct val="100000"/>
              </a:lnSpc>
              <a:spcBef>
                <a:spcPts val="200"/>
              </a:spcBef>
              <a:buFont typeface="Franklin Gothic Book"/>
              <a:buChar char="–"/>
              <a:tabLst>
                <a:tab pos="671195" algn="l"/>
              </a:tabLst>
            </a:pPr>
            <a:r>
              <a:rPr dirty="0" sz="650" spc="-5" i="1">
                <a:solidFill>
                  <a:srgbClr val="191B0E"/>
                </a:solidFill>
                <a:latin typeface="华文楷体"/>
                <a:cs typeface="华文楷体"/>
              </a:rPr>
              <a:t>下单</a:t>
            </a:r>
            <a:endParaRPr sz="650">
              <a:latin typeface="华文楷体"/>
              <a:cs typeface="华文楷体"/>
            </a:endParaRPr>
          </a:p>
          <a:p>
            <a:pPr lvl="1" marL="670560" indent="-138430">
              <a:lnSpc>
                <a:spcPct val="100000"/>
              </a:lnSpc>
              <a:spcBef>
                <a:spcPts val="200"/>
              </a:spcBef>
              <a:buFont typeface="Franklin Gothic Book"/>
              <a:buChar char="–"/>
              <a:tabLst>
                <a:tab pos="671195" algn="l"/>
              </a:tabLst>
            </a:pPr>
            <a:r>
              <a:rPr dirty="0" sz="650" spc="-5" i="1">
                <a:solidFill>
                  <a:srgbClr val="191B0E"/>
                </a:solidFill>
                <a:latin typeface="华文楷体"/>
                <a:cs typeface="华文楷体"/>
              </a:rPr>
              <a:t>支付</a:t>
            </a:r>
            <a:endParaRPr sz="650">
              <a:latin typeface="华文楷体"/>
              <a:cs typeface="华文楷体"/>
            </a:endParaRPr>
          </a:p>
          <a:p>
            <a:pPr lvl="1" marL="670560" indent="-138430">
              <a:lnSpc>
                <a:spcPct val="100000"/>
              </a:lnSpc>
              <a:spcBef>
                <a:spcPts val="200"/>
              </a:spcBef>
              <a:buFont typeface="Franklin Gothic Book"/>
              <a:buChar char="–"/>
              <a:tabLst>
                <a:tab pos="671195" algn="l"/>
              </a:tabLst>
            </a:pPr>
            <a:r>
              <a:rPr dirty="0" sz="650" spc="-5" i="1">
                <a:solidFill>
                  <a:srgbClr val="191B0E"/>
                </a:solidFill>
                <a:latin typeface="华文楷体"/>
                <a:cs typeface="华文楷体"/>
              </a:rPr>
              <a:t>与第三方支付系统对接</a:t>
            </a:r>
            <a:endParaRPr sz="650">
              <a:latin typeface="华文楷体"/>
              <a:cs typeface="华文楷体"/>
            </a:endParaRPr>
          </a:p>
          <a:p>
            <a:pPr marL="532765">
              <a:lnSpc>
                <a:spcPct val="100000"/>
              </a:lnSpc>
              <a:spcBef>
                <a:spcPts val="220"/>
              </a:spcBef>
            </a:pPr>
            <a:r>
              <a:rPr dirty="0" sz="650" spc="-5">
                <a:solidFill>
                  <a:srgbClr val="191B0E"/>
                </a:solidFill>
                <a:latin typeface="Franklin Gothic Book"/>
                <a:cs typeface="Franklin Gothic Book"/>
              </a:rPr>
              <a:t>–</a:t>
            </a:r>
            <a:r>
              <a:rPr dirty="0" sz="650" spc="65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650" spc="-5" i="1">
                <a:solidFill>
                  <a:srgbClr val="191B0E"/>
                </a:solidFill>
                <a:latin typeface="Franklin Gothic Book"/>
                <a:cs typeface="Franklin Gothic Book"/>
              </a:rPr>
              <a:t>……</a:t>
            </a:r>
            <a:endParaRPr sz="650">
              <a:latin typeface="Franklin Gothic Book"/>
              <a:cs typeface="Franklin Gothic Boo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5027" y="414401"/>
            <a:ext cx="4371975" cy="2452370"/>
          </a:xfrm>
          <a:custGeom>
            <a:avLst/>
            <a:gdLst/>
            <a:ahLst/>
            <a:cxnLst/>
            <a:rect l="l" t="t" r="r" b="b"/>
            <a:pathLst>
              <a:path w="4371975" h="2452370">
                <a:moveTo>
                  <a:pt x="4371594" y="2452116"/>
                </a:moveTo>
                <a:lnTo>
                  <a:pt x="4371594" y="0"/>
                </a:lnTo>
                <a:lnTo>
                  <a:pt x="0" y="0"/>
                </a:lnTo>
                <a:lnTo>
                  <a:pt x="0" y="2452116"/>
                </a:lnTo>
                <a:lnTo>
                  <a:pt x="4371594" y="245211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4227" y="3096610"/>
            <a:ext cx="114300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40">
                <a:latin typeface="等线"/>
                <a:cs typeface="等线"/>
              </a:rPr>
              <a:t>3</a:t>
            </a:r>
            <a:endParaRPr sz="1250">
              <a:latin typeface="等线"/>
              <a:cs typeface="等线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069" y="408305"/>
            <a:ext cx="4130675" cy="2465070"/>
          </a:xfrm>
          <a:custGeom>
            <a:avLst/>
            <a:gdLst/>
            <a:ahLst/>
            <a:cxnLst/>
            <a:rect l="l" t="t" r="r" b="b"/>
            <a:pathLst>
              <a:path w="4130675" h="2465070">
                <a:moveTo>
                  <a:pt x="0" y="2465070"/>
                </a:moveTo>
                <a:lnTo>
                  <a:pt x="4130154" y="2465070"/>
                </a:lnTo>
                <a:lnTo>
                  <a:pt x="4130154" y="0"/>
                </a:lnTo>
                <a:lnTo>
                  <a:pt x="0" y="0"/>
                </a:lnTo>
                <a:lnTo>
                  <a:pt x="0" y="246507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1561" y="408305"/>
            <a:ext cx="172720" cy="2465070"/>
          </a:xfrm>
          <a:custGeom>
            <a:avLst/>
            <a:gdLst/>
            <a:ahLst/>
            <a:cxnLst/>
            <a:rect l="l" t="t" r="r" b="b"/>
            <a:pathLst>
              <a:path w="172720" h="2465070">
                <a:moveTo>
                  <a:pt x="0" y="2465070"/>
                </a:moveTo>
                <a:lnTo>
                  <a:pt x="172212" y="2465070"/>
                </a:lnTo>
                <a:lnTo>
                  <a:pt x="172212" y="0"/>
                </a:lnTo>
                <a:lnTo>
                  <a:pt x="0" y="0"/>
                </a:lnTo>
                <a:lnTo>
                  <a:pt x="0" y="246507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4921" y="409067"/>
            <a:ext cx="0" cy="2464435"/>
          </a:xfrm>
          <a:custGeom>
            <a:avLst/>
            <a:gdLst/>
            <a:ahLst/>
            <a:cxnLst/>
            <a:rect l="l" t="t" r="r" b="b"/>
            <a:pathLst>
              <a:path w="0" h="2464435">
                <a:moveTo>
                  <a:pt x="0" y="0"/>
                </a:moveTo>
                <a:lnTo>
                  <a:pt x="0" y="2464308"/>
                </a:lnTo>
              </a:path>
            </a:pathLst>
          </a:custGeom>
          <a:ln w="82296">
            <a:solidFill>
              <a:srgbClr val="191B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97248" y="433451"/>
            <a:ext cx="660654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5397" y="880276"/>
            <a:ext cx="530225" cy="135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120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需求分析</a:t>
            </a:r>
            <a:endParaRPr sz="7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1355" y="1171067"/>
            <a:ext cx="647065" cy="646430"/>
          </a:xfrm>
          <a:custGeom>
            <a:avLst/>
            <a:gdLst/>
            <a:ahLst/>
            <a:cxnLst/>
            <a:rect l="l" t="t" r="r" b="b"/>
            <a:pathLst>
              <a:path w="647064" h="646430">
                <a:moveTo>
                  <a:pt x="646938" y="538734"/>
                </a:moveTo>
                <a:lnTo>
                  <a:pt x="646938" y="107442"/>
                </a:lnTo>
                <a:lnTo>
                  <a:pt x="638508" y="65579"/>
                </a:lnTo>
                <a:lnTo>
                  <a:pt x="615505" y="31432"/>
                </a:lnTo>
                <a:lnTo>
                  <a:pt x="581358" y="8429"/>
                </a:lnTo>
                <a:lnTo>
                  <a:pt x="539495" y="0"/>
                </a:lnTo>
                <a:lnTo>
                  <a:pt x="108204" y="0"/>
                </a:lnTo>
                <a:lnTo>
                  <a:pt x="66222" y="8429"/>
                </a:lnTo>
                <a:lnTo>
                  <a:pt x="31813" y="31432"/>
                </a:lnTo>
                <a:lnTo>
                  <a:pt x="8548" y="65579"/>
                </a:lnTo>
                <a:lnTo>
                  <a:pt x="0" y="107442"/>
                </a:lnTo>
                <a:lnTo>
                  <a:pt x="0" y="538734"/>
                </a:lnTo>
                <a:lnTo>
                  <a:pt x="8548" y="580596"/>
                </a:lnTo>
                <a:lnTo>
                  <a:pt x="31813" y="614743"/>
                </a:lnTo>
                <a:lnTo>
                  <a:pt x="66222" y="637746"/>
                </a:lnTo>
                <a:lnTo>
                  <a:pt x="108204" y="646176"/>
                </a:lnTo>
                <a:lnTo>
                  <a:pt x="539496" y="646176"/>
                </a:lnTo>
                <a:lnTo>
                  <a:pt x="581358" y="637746"/>
                </a:lnTo>
                <a:lnTo>
                  <a:pt x="615505" y="614743"/>
                </a:lnTo>
                <a:lnTo>
                  <a:pt x="638508" y="580596"/>
                </a:lnTo>
                <a:lnTo>
                  <a:pt x="646938" y="5387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78595" y="1171067"/>
            <a:ext cx="646430" cy="646430"/>
          </a:xfrm>
          <a:custGeom>
            <a:avLst/>
            <a:gdLst/>
            <a:ahLst/>
            <a:cxnLst/>
            <a:rect l="l" t="t" r="r" b="b"/>
            <a:pathLst>
              <a:path w="646430" h="646430">
                <a:moveTo>
                  <a:pt x="646176" y="538734"/>
                </a:moveTo>
                <a:lnTo>
                  <a:pt x="646176" y="107442"/>
                </a:lnTo>
                <a:lnTo>
                  <a:pt x="637746" y="65579"/>
                </a:lnTo>
                <a:lnTo>
                  <a:pt x="614743" y="31432"/>
                </a:lnTo>
                <a:lnTo>
                  <a:pt x="580596" y="8429"/>
                </a:lnTo>
                <a:lnTo>
                  <a:pt x="538734" y="0"/>
                </a:lnTo>
                <a:lnTo>
                  <a:pt x="107442" y="0"/>
                </a:lnTo>
                <a:lnTo>
                  <a:pt x="65579" y="8429"/>
                </a:lnTo>
                <a:lnTo>
                  <a:pt x="31432" y="31432"/>
                </a:lnTo>
                <a:lnTo>
                  <a:pt x="8429" y="65579"/>
                </a:lnTo>
                <a:lnTo>
                  <a:pt x="0" y="107442"/>
                </a:lnTo>
                <a:lnTo>
                  <a:pt x="0" y="538734"/>
                </a:lnTo>
                <a:lnTo>
                  <a:pt x="8429" y="580596"/>
                </a:lnTo>
                <a:lnTo>
                  <a:pt x="31432" y="614743"/>
                </a:lnTo>
                <a:lnTo>
                  <a:pt x="65579" y="637746"/>
                </a:lnTo>
                <a:lnTo>
                  <a:pt x="107442" y="646176"/>
                </a:lnTo>
                <a:lnTo>
                  <a:pt x="538734" y="646176"/>
                </a:lnTo>
                <a:lnTo>
                  <a:pt x="580596" y="637746"/>
                </a:lnTo>
                <a:lnTo>
                  <a:pt x="614743" y="614743"/>
                </a:lnTo>
                <a:lnTo>
                  <a:pt x="637746" y="580596"/>
                </a:lnTo>
                <a:lnTo>
                  <a:pt x="646176" y="538734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01355" y="1921636"/>
            <a:ext cx="647065" cy="646430"/>
          </a:xfrm>
          <a:custGeom>
            <a:avLst/>
            <a:gdLst/>
            <a:ahLst/>
            <a:cxnLst/>
            <a:rect l="l" t="t" r="r" b="b"/>
            <a:pathLst>
              <a:path w="647064" h="646430">
                <a:moveTo>
                  <a:pt x="646938" y="538734"/>
                </a:moveTo>
                <a:lnTo>
                  <a:pt x="646938" y="107442"/>
                </a:lnTo>
                <a:lnTo>
                  <a:pt x="638508" y="65579"/>
                </a:lnTo>
                <a:lnTo>
                  <a:pt x="615505" y="31432"/>
                </a:lnTo>
                <a:lnTo>
                  <a:pt x="581358" y="8429"/>
                </a:lnTo>
                <a:lnTo>
                  <a:pt x="539495" y="0"/>
                </a:lnTo>
                <a:lnTo>
                  <a:pt x="108204" y="0"/>
                </a:lnTo>
                <a:lnTo>
                  <a:pt x="66222" y="8429"/>
                </a:lnTo>
                <a:lnTo>
                  <a:pt x="31813" y="31432"/>
                </a:lnTo>
                <a:lnTo>
                  <a:pt x="8548" y="65579"/>
                </a:lnTo>
                <a:lnTo>
                  <a:pt x="0" y="107442"/>
                </a:lnTo>
                <a:lnTo>
                  <a:pt x="0" y="538734"/>
                </a:lnTo>
                <a:lnTo>
                  <a:pt x="8548" y="580596"/>
                </a:lnTo>
                <a:lnTo>
                  <a:pt x="31813" y="614743"/>
                </a:lnTo>
                <a:lnTo>
                  <a:pt x="66222" y="637746"/>
                </a:lnTo>
                <a:lnTo>
                  <a:pt x="108204" y="646176"/>
                </a:lnTo>
                <a:lnTo>
                  <a:pt x="539496" y="646176"/>
                </a:lnTo>
                <a:lnTo>
                  <a:pt x="581358" y="637746"/>
                </a:lnTo>
                <a:lnTo>
                  <a:pt x="615505" y="614743"/>
                </a:lnTo>
                <a:lnTo>
                  <a:pt x="638508" y="580596"/>
                </a:lnTo>
                <a:lnTo>
                  <a:pt x="646938" y="538734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78595" y="1921636"/>
            <a:ext cx="646430" cy="646430"/>
          </a:xfrm>
          <a:custGeom>
            <a:avLst/>
            <a:gdLst/>
            <a:ahLst/>
            <a:cxnLst/>
            <a:rect l="l" t="t" r="r" b="b"/>
            <a:pathLst>
              <a:path w="646430" h="646430">
                <a:moveTo>
                  <a:pt x="646176" y="538734"/>
                </a:moveTo>
                <a:lnTo>
                  <a:pt x="646176" y="107442"/>
                </a:lnTo>
                <a:lnTo>
                  <a:pt x="637746" y="65579"/>
                </a:lnTo>
                <a:lnTo>
                  <a:pt x="614743" y="31432"/>
                </a:lnTo>
                <a:lnTo>
                  <a:pt x="580596" y="8429"/>
                </a:lnTo>
                <a:lnTo>
                  <a:pt x="538734" y="0"/>
                </a:lnTo>
                <a:lnTo>
                  <a:pt x="107442" y="0"/>
                </a:lnTo>
                <a:lnTo>
                  <a:pt x="65579" y="8429"/>
                </a:lnTo>
                <a:lnTo>
                  <a:pt x="31432" y="31432"/>
                </a:lnTo>
                <a:lnTo>
                  <a:pt x="8429" y="65579"/>
                </a:lnTo>
                <a:lnTo>
                  <a:pt x="0" y="107442"/>
                </a:lnTo>
                <a:lnTo>
                  <a:pt x="0" y="538734"/>
                </a:lnTo>
                <a:lnTo>
                  <a:pt x="8429" y="580596"/>
                </a:lnTo>
                <a:lnTo>
                  <a:pt x="31432" y="614743"/>
                </a:lnTo>
                <a:lnTo>
                  <a:pt x="65579" y="637746"/>
                </a:lnTo>
                <a:lnTo>
                  <a:pt x="107442" y="646176"/>
                </a:lnTo>
                <a:lnTo>
                  <a:pt x="538734" y="646176"/>
                </a:lnTo>
                <a:lnTo>
                  <a:pt x="580596" y="637746"/>
                </a:lnTo>
                <a:lnTo>
                  <a:pt x="614743" y="614743"/>
                </a:lnTo>
                <a:lnTo>
                  <a:pt x="637746" y="580596"/>
                </a:lnTo>
                <a:lnTo>
                  <a:pt x="646176" y="5387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803533" y="1272711"/>
            <a:ext cx="247015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800"/>
              </a:lnSpc>
              <a:spcBef>
                <a:spcPts val="95"/>
              </a:spcBef>
            </a:pPr>
            <a:r>
              <a:rPr dirty="0" sz="850" spc="15" b="1">
                <a:solidFill>
                  <a:srgbClr val="8D8E86"/>
                </a:solidFill>
                <a:latin typeface="华文楷体"/>
                <a:cs typeface="华文楷体"/>
              </a:rPr>
              <a:t>最常 用的 业务</a:t>
            </a:r>
            <a:endParaRPr sz="850">
              <a:latin typeface="华文楷体"/>
              <a:cs typeface="华文楷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4683" y="1272711"/>
            <a:ext cx="247015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800"/>
              </a:lnSpc>
              <a:spcBef>
                <a:spcPts val="95"/>
              </a:spcBef>
            </a:pPr>
            <a:r>
              <a:rPr dirty="0" sz="850" spc="15" b="1">
                <a:latin typeface="华文楷体"/>
                <a:cs typeface="华文楷体"/>
              </a:rPr>
              <a:t>最重 要的 业务</a:t>
            </a:r>
            <a:endParaRPr sz="850">
              <a:latin typeface="华文楷体"/>
              <a:cs typeface="华文楷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3533" y="1950896"/>
            <a:ext cx="247015" cy="553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800"/>
              </a:lnSpc>
              <a:spcBef>
                <a:spcPts val="95"/>
              </a:spcBef>
            </a:pPr>
            <a:r>
              <a:rPr dirty="0" sz="850" spc="15" b="1">
                <a:latin typeface="华文楷体"/>
                <a:cs typeface="华文楷体"/>
              </a:rPr>
              <a:t>耗费 资源 大的 业务</a:t>
            </a:r>
            <a:endParaRPr sz="850">
              <a:latin typeface="华文楷体"/>
              <a:cs typeface="华文楷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58674" y="2100241"/>
            <a:ext cx="247015" cy="2901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90"/>
              </a:spcBef>
            </a:pPr>
            <a:r>
              <a:rPr dirty="0" sz="850" spc="15" b="1">
                <a:solidFill>
                  <a:srgbClr val="8D8E86"/>
                </a:solidFill>
                <a:latin typeface="华文楷体"/>
                <a:cs typeface="华文楷体"/>
              </a:rPr>
              <a:t>关键 接口</a:t>
            </a:r>
            <a:endParaRPr sz="850">
              <a:latin typeface="华文楷体"/>
              <a:cs typeface="华文楷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7657" y="414401"/>
            <a:ext cx="4371975" cy="2452370"/>
          </a:xfrm>
          <a:custGeom>
            <a:avLst/>
            <a:gdLst/>
            <a:ahLst/>
            <a:cxnLst/>
            <a:rect l="l" t="t" r="r" b="b"/>
            <a:pathLst>
              <a:path w="4371975" h="2452370">
                <a:moveTo>
                  <a:pt x="4371594" y="2452116"/>
                </a:moveTo>
                <a:lnTo>
                  <a:pt x="4371594" y="0"/>
                </a:lnTo>
                <a:lnTo>
                  <a:pt x="0" y="0"/>
                </a:lnTo>
                <a:lnTo>
                  <a:pt x="0" y="2452116"/>
                </a:lnTo>
                <a:lnTo>
                  <a:pt x="4371594" y="2452116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3439" y="901446"/>
            <a:ext cx="4130675" cy="2466340"/>
          </a:xfrm>
          <a:custGeom>
            <a:avLst/>
            <a:gdLst/>
            <a:ahLst/>
            <a:cxnLst/>
            <a:rect l="l" t="t" r="r" b="b"/>
            <a:pathLst>
              <a:path w="4130675" h="2466340">
                <a:moveTo>
                  <a:pt x="0" y="2465832"/>
                </a:moveTo>
                <a:lnTo>
                  <a:pt x="4130154" y="2465832"/>
                </a:lnTo>
                <a:lnTo>
                  <a:pt x="4130154" y="0"/>
                </a:lnTo>
                <a:lnTo>
                  <a:pt x="0" y="0"/>
                </a:lnTo>
                <a:lnTo>
                  <a:pt x="0" y="2465832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8931" y="901446"/>
            <a:ext cx="172720" cy="2466340"/>
          </a:xfrm>
          <a:custGeom>
            <a:avLst/>
            <a:gdLst/>
            <a:ahLst/>
            <a:cxnLst/>
            <a:rect l="l" t="t" r="r" b="b"/>
            <a:pathLst>
              <a:path w="172719" h="2466340">
                <a:moveTo>
                  <a:pt x="0" y="2465832"/>
                </a:moveTo>
                <a:lnTo>
                  <a:pt x="172212" y="2465832"/>
                </a:lnTo>
                <a:lnTo>
                  <a:pt x="172212" y="0"/>
                </a:lnTo>
                <a:lnTo>
                  <a:pt x="0" y="0"/>
                </a:lnTo>
                <a:lnTo>
                  <a:pt x="0" y="2465832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62291" y="902208"/>
            <a:ext cx="0" cy="2465070"/>
          </a:xfrm>
          <a:custGeom>
            <a:avLst/>
            <a:gdLst/>
            <a:ahLst/>
            <a:cxnLst/>
            <a:rect l="l" t="t" r="r" b="b"/>
            <a:pathLst>
              <a:path w="0" h="2465070">
                <a:moveTo>
                  <a:pt x="0" y="0"/>
                </a:moveTo>
                <a:lnTo>
                  <a:pt x="0" y="2465069"/>
                </a:lnTo>
              </a:path>
            </a:pathLst>
          </a:custGeom>
          <a:ln w="82296">
            <a:solidFill>
              <a:srgbClr val="191B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44631" y="926591"/>
            <a:ext cx="660654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62767" y="1325364"/>
            <a:ext cx="3395345" cy="180657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algn="just" marL="151130" indent="-139065">
              <a:lnSpc>
                <a:spcPct val="100000"/>
              </a:lnSpc>
              <a:spcBef>
                <a:spcPts val="495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脚本开发</a:t>
            </a:r>
            <a:endParaRPr sz="700">
              <a:latin typeface="华文楷体"/>
              <a:cs typeface="华文楷体"/>
            </a:endParaRPr>
          </a:p>
          <a:p>
            <a:pPr algn="just" marL="151130" indent="-139065">
              <a:lnSpc>
                <a:spcPct val="100000"/>
              </a:lnSpc>
              <a:spcBef>
                <a:spcPts val="405"/>
              </a:spcBef>
              <a:buChar char="■"/>
              <a:tabLst>
                <a:tab pos="151765" algn="l"/>
              </a:tabLst>
            </a:pPr>
            <a:r>
              <a:rPr dirty="0" sz="700">
                <a:solidFill>
                  <a:srgbClr val="191B0E"/>
                </a:solidFill>
                <a:latin typeface="Franklin Gothic Book"/>
                <a:cs typeface="Franklin Gothic Book"/>
              </a:rPr>
              <a:t>1.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登录脚本</a:t>
            </a:r>
            <a:endParaRPr sz="700">
              <a:latin typeface="华文楷体"/>
              <a:cs typeface="华文楷体"/>
            </a:endParaRPr>
          </a:p>
          <a:p>
            <a:pPr algn="just" lvl="1" marL="341630" marR="5080" indent="-138430">
              <a:lnSpc>
                <a:spcPct val="90000"/>
              </a:lnSpc>
              <a:spcBef>
                <a:spcPts val="260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登录业务是人们最为熟悉的业务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,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一般的登录界面在正确输入用户名和密码后 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就可以登录，稍微安全点的登录功能还会要求输入验证码。那么第一个问题 来了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,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对于有验证码的登录功能的测试该怎么处理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?</a:t>
            </a:r>
            <a:r>
              <a:rPr dirty="0" sz="700" spc="-45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一般的处理方法有下面几 种：</a:t>
            </a:r>
            <a:endParaRPr sz="750">
              <a:latin typeface="华文楷体"/>
              <a:cs typeface="华文楷体"/>
            </a:endParaRPr>
          </a:p>
          <a:p>
            <a:pPr algn="just" lvl="1" marL="341630" marR="27940" indent="-138430">
              <a:lnSpc>
                <a:spcPct val="90000"/>
              </a:lnSpc>
              <a:spcBef>
                <a:spcPts val="254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利用各种先进技术去识别。比如利用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OC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R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技术来识别验证码。但现在的验证 码都比较复杂，干扰因子很多并不好识别，所以没特殊需求可以放弃这种方 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法。</a:t>
            </a:r>
            <a:endParaRPr sz="750">
              <a:latin typeface="华文楷体"/>
              <a:cs typeface="华文楷体"/>
            </a:endParaRPr>
          </a:p>
          <a:p>
            <a:pPr lvl="1" marL="341630" marR="5080" indent="-138430">
              <a:lnSpc>
                <a:spcPts val="810"/>
              </a:lnSpc>
              <a:spcBef>
                <a:spcPts val="260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对于做性能测试而言验证码的影响其实并不大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,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可以直接找开发人员协助屏蔽 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掉系统中的验证码即可。</a:t>
            </a:r>
            <a:endParaRPr sz="750">
              <a:latin typeface="华文楷体"/>
              <a:cs typeface="华文楷体"/>
            </a:endParaRPr>
          </a:p>
          <a:p>
            <a:pPr lvl="1" marL="341630" marR="27305" indent="-138430">
              <a:lnSpc>
                <a:spcPct val="89800"/>
              </a:lnSpc>
              <a:spcBef>
                <a:spcPts val="244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如果被测系统已经上线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,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那么直接屏蔽验证码对系统的影响就比较大了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,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这时 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可以设计一个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“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万能验证码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”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，也就是在系统后端设计一个确定的一串字符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,</a:t>
            </a:r>
            <a:r>
              <a:rPr dirty="0" sz="750" spc="-20" i="1">
                <a:solidFill>
                  <a:srgbClr val="191B0E"/>
                </a:solidFill>
                <a:latin typeface="华文楷体"/>
                <a:cs typeface="华文楷体"/>
              </a:rPr>
              <a:t>只 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要用户输人这串字符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,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不论现在的验证码是什么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,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系统都认为是正确的。这样 就可以比较妥善地解决验证码的问题。</a:t>
            </a:r>
            <a:endParaRPr sz="75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5027" y="907541"/>
            <a:ext cx="4371975" cy="2453005"/>
          </a:xfrm>
          <a:custGeom>
            <a:avLst/>
            <a:gdLst/>
            <a:ahLst/>
            <a:cxnLst/>
            <a:rect l="l" t="t" r="r" b="b"/>
            <a:pathLst>
              <a:path w="4371975" h="2453004">
                <a:moveTo>
                  <a:pt x="4371594" y="2452878"/>
                </a:moveTo>
                <a:lnTo>
                  <a:pt x="4371594" y="0"/>
                </a:lnTo>
                <a:lnTo>
                  <a:pt x="0" y="0"/>
                </a:lnTo>
                <a:lnTo>
                  <a:pt x="0" y="2452878"/>
                </a:lnTo>
                <a:lnTo>
                  <a:pt x="4371594" y="245287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342765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2</a:t>
            </a:r>
            <a:r>
              <a:rPr dirty="0" spc="90"/>
              <a:t>0</a:t>
            </a:r>
            <a:r>
              <a:rPr dirty="0" spc="85"/>
              <a:t>2</a:t>
            </a:r>
            <a:r>
              <a:rPr dirty="0" spc="90"/>
              <a:t>2</a:t>
            </a:r>
            <a:r>
              <a:rPr dirty="0" spc="45"/>
              <a:t>/</a:t>
            </a:r>
            <a:r>
              <a:rPr dirty="0" spc="90"/>
              <a:t>5</a:t>
            </a:r>
            <a:r>
              <a:rPr dirty="0" spc="45"/>
              <a:t>/</a:t>
            </a:r>
            <a:r>
              <a:rPr dirty="0" spc="80"/>
              <a:t>1</a:t>
            </a:r>
            <a:r>
              <a:rPr dirty="0" spc="40"/>
              <a:t>7</a:t>
            </a:r>
          </a:p>
        </p:txBody>
      </p:sp>
      <p:sp>
        <p:nvSpPr>
          <p:cNvPr id="3" name="object 3"/>
          <p:cNvSpPr/>
          <p:nvPr/>
        </p:nvSpPr>
        <p:spPr>
          <a:xfrm>
            <a:off x="456069" y="901446"/>
            <a:ext cx="4130675" cy="2466340"/>
          </a:xfrm>
          <a:custGeom>
            <a:avLst/>
            <a:gdLst/>
            <a:ahLst/>
            <a:cxnLst/>
            <a:rect l="l" t="t" r="r" b="b"/>
            <a:pathLst>
              <a:path w="4130675" h="2466340">
                <a:moveTo>
                  <a:pt x="0" y="2465832"/>
                </a:moveTo>
                <a:lnTo>
                  <a:pt x="4130154" y="2465832"/>
                </a:lnTo>
                <a:lnTo>
                  <a:pt x="4130154" y="0"/>
                </a:lnTo>
                <a:lnTo>
                  <a:pt x="0" y="0"/>
                </a:lnTo>
                <a:lnTo>
                  <a:pt x="0" y="2465832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1561" y="901446"/>
            <a:ext cx="172720" cy="2466340"/>
          </a:xfrm>
          <a:custGeom>
            <a:avLst/>
            <a:gdLst/>
            <a:ahLst/>
            <a:cxnLst/>
            <a:rect l="l" t="t" r="r" b="b"/>
            <a:pathLst>
              <a:path w="172720" h="2466340">
                <a:moveTo>
                  <a:pt x="0" y="2465832"/>
                </a:moveTo>
                <a:lnTo>
                  <a:pt x="172212" y="2465832"/>
                </a:lnTo>
                <a:lnTo>
                  <a:pt x="172212" y="0"/>
                </a:lnTo>
                <a:lnTo>
                  <a:pt x="0" y="0"/>
                </a:lnTo>
                <a:lnTo>
                  <a:pt x="0" y="2465832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4921" y="902208"/>
            <a:ext cx="0" cy="2465070"/>
          </a:xfrm>
          <a:custGeom>
            <a:avLst/>
            <a:gdLst/>
            <a:ahLst/>
            <a:cxnLst/>
            <a:rect l="l" t="t" r="r" b="b"/>
            <a:pathLst>
              <a:path w="0" h="2465070">
                <a:moveTo>
                  <a:pt x="0" y="0"/>
                </a:moveTo>
                <a:lnTo>
                  <a:pt x="0" y="2465070"/>
                </a:lnTo>
              </a:path>
            </a:pathLst>
          </a:custGeom>
          <a:ln w="82296">
            <a:solidFill>
              <a:srgbClr val="191B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97248" y="926591"/>
            <a:ext cx="660654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5397" y="1325364"/>
            <a:ext cx="3463290" cy="107823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495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脚本开发</a:t>
            </a:r>
            <a:endParaRPr sz="700">
              <a:latin typeface="华文楷体"/>
              <a:cs typeface="华文楷体"/>
            </a:endParaRPr>
          </a:p>
          <a:p>
            <a:pPr marL="151130" indent="-139065">
              <a:lnSpc>
                <a:spcPct val="100000"/>
              </a:lnSpc>
              <a:spcBef>
                <a:spcPts val="405"/>
              </a:spcBef>
              <a:buChar char="■"/>
              <a:tabLst>
                <a:tab pos="151765" algn="l"/>
              </a:tabLst>
            </a:pP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2. 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浏览单品页脚本</a:t>
            </a:r>
            <a:endParaRPr sz="700">
              <a:latin typeface="华文楷体"/>
              <a:cs typeface="华文楷体"/>
            </a:endParaRPr>
          </a:p>
          <a:p>
            <a:pPr lvl="1" marL="341630" marR="72390" indent="-138430">
              <a:lnSpc>
                <a:spcPts val="810"/>
              </a:lnSpc>
              <a:spcBef>
                <a:spcPts val="275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浏览单品页业务其实就是访问一个商品的详情页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,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浏览器模拟用户向服务器发 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送一个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GET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请求，一般软件会通过一个类似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ID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的参数来区分不同的商品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页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  <a:p>
            <a:pPr marL="151130" indent="-139065">
              <a:lnSpc>
                <a:spcPct val="100000"/>
              </a:lnSpc>
              <a:spcBef>
                <a:spcPts val="380"/>
              </a:spcBef>
              <a:buChar char="■"/>
              <a:tabLst>
                <a:tab pos="151765" algn="l"/>
              </a:tabLst>
            </a:pP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3.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搜索脚本</a:t>
            </a:r>
            <a:endParaRPr sz="700">
              <a:latin typeface="华文楷体"/>
              <a:cs typeface="华文楷体"/>
            </a:endParaRPr>
          </a:p>
          <a:p>
            <a:pPr lvl="1" marL="341630" marR="5080" indent="-138430">
              <a:lnSpc>
                <a:spcPct val="90700"/>
              </a:lnSpc>
              <a:spcBef>
                <a:spcPts val="240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在商城购物时经常会搜索商品，搜索时经常会用到汉字作为关键词进行搜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索</a:t>
            </a:r>
            <a:r>
              <a:rPr dirty="0" sz="750" spc="-20" i="1">
                <a:solidFill>
                  <a:srgbClr val="191B0E"/>
                </a:solidFill>
                <a:latin typeface="华文楷体"/>
                <a:cs typeface="华文楷体"/>
              </a:rPr>
              <a:t>， 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使用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LoadRunner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录制搜索业务时因为汉字关键词的出现可能会在录制生成的 脚本中产生乱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码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9955" y="2352293"/>
            <a:ext cx="2650997" cy="9639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7657" y="907541"/>
            <a:ext cx="4371975" cy="2453005"/>
          </a:xfrm>
          <a:custGeom>
            <a:avLst/>
            <a:gdLst/>
            <a:ahLst/>
            <a:cxnLst/>
            <a:rect l="l" t="t" r="r" b="b"/>
            <a:pathLst>
              <a:path w="4371975" h="2453004">
                <a:moveTo>
                  <a:pt x="4371594" y="2452878"/>
                </a:moveTo>
                <a:lnTo>
                  <a:pt x="4371594" y="0"/>
                </a:lnTo>
                <a:lnTo>
                  <a:pt x="0" y="0"/>
                </a:lnTo>
                <a:lnTo>
                  <a:pt x="0" y="2452878"/>
                </a:lnTo>
                <a:lnTo>
                  <a:pt x="4371594" y="245287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3439" y="408305"/>
            <a:ext cx="4130675" cy="2465070"/>
          </a:xfrm>
          <a:custGeom>
            <a:avLst/>
            <a:gdLst/>
            <a:ahLst/>
            <a:cxnLst/>
            <a:rect l="l" t="t" r="r" b="b"/>
            <a:pathLst>
              <a:path w="4130675" h="2465070">
                <a:moveTo>
                  <a:pt x="0" y="2465070"/>
                </a:moveTo>
                <a:lnTo>
                  <a:pt x="4130154" y="2465070"/>
                </a:lnTo>
                <a:lnTo>
                  <a:pt x="4130154" y="0"/>
                </a:lnTo>
                <a:lnTo>
                  <a:pt x="0" y="0"/>
                </a:lnTo>
                <a:lnTo>
                  <a:pt x="0" y="246507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8931" y="408305"/>
            <a:ext cx="172720" cy="2465070"/>
          </a:xfrm>
          <a:custGeom>
            <a:avLst/>
            <a:gdLst/>
            <a:ahLst/>
            <a:cxnLst/>
            <a:rect l="l" t="t" r="r" b="b"/>
            <a:pathLst>
              <a:path w="172719" h="2465070">
                <a:moveTo>
                  <a:pt x="0" y="2465070"/>
                </a:moveTo>
                <a:lnTo>
                  <a:pt x="172212" y="2465070"/>
                </a:lnTo>
                <a:lnTo>
                  <a:pt x="172212" y="0"/>
                </a:lnTo>
                <a:lnTo>
                  <a:pt x="0" y="0"/>
                </a:lnTo>
                <a:lnTo>
                  <a:pt x="0" y="246507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62291" y="409067"/>
            <a:ext cx="0" cy="2464435"/>
          </a:xfrm>
          <a:custGeom>
            <a:avLst/>
            <a:gdLst/>
            <a:ahLst/>
            <a:cxnLst/>
            <a:rect l="l" t="t" r="r" b="b"/>
            <a:pathLst>
              <a:path w="0" h="2464435">
                <a:moveTo>
                  <a:pt x="0" y="0"/>
                </a:moveTo>
                <a:lnTo>
                  <a:pt x="0" y="2464308"/>
                </a:lnTo>
              </a:path>
            </a:pathLst>
          </a:custGeom>
          <a:ln w="82296">
            <a:solidFill>
              <a:srgbClr val="191B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44631" y="433451"/>
            <a:ext cx="660654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62767" y="834509"/>
            <a:ext cx="1909445" cy="188595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405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脚本开发</a:t>
            </a:r>
            <a:endParaRPr sz="700">
              <a:latin typeface="华文楷体"/>
              <a:cs typeface="华文楷体"/>
            </a:endParaRPr>
          </a:p>
          <a:p>
            <a:pPr marL="151130" indent="-139065">
              <a:lnSpc>
                <a:spcPct val="100000"/>
              </a:lnSpc>
              <a:spcBef>
                <a:spcPts val="315"/>
              </a:spcBef>
              <a:buChar char="■"/>
              <a:tabLst>
                <a:tab pos="151765" algn="l"/>
              </a:tabLst>
            </a:pP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4.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下单支付脚本</a:t>
            </a:r>
            <a:endParaRPr sz="700">
              <a:latin typeface="华文楷体"/>
              <a:cs typeface="华文楷体"/>
            </a:endParaRPr>
          </a:p>
          <a:p>
            <a:pPr lvl="1" marL="341630" marR="5080" indent="-138430">
              <a:lnSpc>
                <a:spcPct val="80400"/>
              </a:lnSpc>
              <a:spcBef>
                <a:spcPts val="265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所谓的下单支付就是读者熟知的购买 和付款，这个业务可能会出现这样一 个问题：下单是在电子商城进行，而 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支付却需要用到其他机构的支付系统。 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这个问题可以归结为这类问题：需要 测试的系统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A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与系统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B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有交互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,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而系统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B  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不在测试人员的控制范围内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,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导致测</a:t>
            </a:r>
            <a:endParaRPr sz="750">
              <a:latin typeface="华文楷体"/>
              <a:cs typeface="华文楷体"/>
            </a:endParaRPr>
          </a:p>
          <a:p>
            <a:pPr marL="341630">
              <a:lnSpc>
                <a:spcPts val="715"/>
              </a:lnSpc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试无法进行。</a:t>
            </a:r>
            <a:endParaRPr sz="75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75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碰到这样的情况怎么办？</a:t>
            </a:r>
            <a:endParaRPr sz="750">
              <a:latin typeface="华文楷体"/>
              <a:cs typeface="华文楷体"/>
            </a:endParaRPr>
          </a:p>
          <a:p>
            <a:pPr lvl="1" marL="341630" indent="-138430">
              <a:lnSpc>
                <a:spcPts val="810"/>
              </a:lnSpc>
              <a:spcBef>
                <a:spcPts val="80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一般的解决方法是利用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mock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技术</a:t>
            </a:r>
            <a:endParaRPr sz="750">
              <a:latin typeface="华文楷体"/>
              <a:cs typeface="华文楷体"/>
            </a:endParaRPr>
          </a:p>
          <a:p>
            <a:pPr algn="just" marL="341630" marR="69215">
              <a:lnSpc>
                <a:spcPct val="80500"/>
              </a:lnSpc>
              <a:spcBef>
                <a:spcPts val="85"/>
              </a:spcBef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mo</a:t>
            </a:r>
            <a:r>
              <a:rPr dirty="0" sz="700" spc="-5" i="1">
                <a:solidFill>
                  <a:srgbClr val="191B0E"/>
                </a:solidFill>
                <a:latin typeface="Franklin Gothic Book"/>
                <a:cs typeface="Franklin Gothic Book"/>
              </a:rPr>
              <a:t>c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k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测试技术就是在测试过程中， 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对于某些不容易构造或者不容易获取 的对象，用一个虚拟的对象来创建以 便测试的测试方法），通俗点解释就 是构建一个虚拟的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Service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来自动返回 所需要的响应。</a:t>
            </a:r>
            <a:endParaRPr sz="75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54565" y="1987931"/>
            <a:ext cx="1961972" cy="861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5027" y="414401"/>
            <a:ext cx="4371975" cy="2452370"/>
          </a:xfrm>
          <a:custGeom>
            <a:avLst/>
            <a:gdLst/>
            <a:ahLst/>
            <a:cxnLst/>
            <a:rect l="l" t="t" r="r" b="b"/>
            <a:pathLst>
              <a:path w="4371975" h="2452370">
                <a:moveTo>
                  <a:pt x="4371594" y="2452116"/>
                </a:moveTo>
                <a:lnTo>
                  <a:pt x="4371594" y="0"/>
                </a:lnTo>
                <a:lnTo>
                  <a:pt x="0" y="0"/>
                </a:lnTo>
                <a:lnTo>
                  <a:pt x="0" y="2452116"/>
                </a:lnTo>
                <a:lnTo>
                  <a:pt x="4371594" y="245211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4227" y="3096610"/>
            <a:ext cx="114300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40">
                <a:latin typeface="等线"/>
                <a:cs typeface="等线"/>
              </a:rPr>
              <a:t>4</a:t>
            </a:r>
            <a:endParaRPr sz="1250">
              <a:latin typeface="等线"/>
              <a:cs typeface="等线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069" y="408305"/>
            <a:ext cx="4130675" cy="2465070"/>
          </a:xfrm>
          <a:custGeom>
            <a:avLst/>
            <a:gdLst/>
            <a:ahLst/>
            <a:cxnLst/>
            <a:rect l="l" t="t" r="r" b="b"/>
            <a:pathLst>
              <a:path w="4130675" h="2465070">
                <a:moveTo>
                  <a:pt x="0" y="2465070"/>
                </a:moveTo>
                <a:lnTo>
                  <a:pt x="4130154" y="2465070"/>
                </a:lnTo>
                <a:lnTo>
                  <a:pt x="4130154" y="0"/>
                </a:lnTo>
                <a:lnTo>
                  <a:pt x="0" y="0"/>
                </a:lnTo>
                <a:lnTo>
                  <a:pt x="0" y="246507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1561" y="408305"/>
            <a:ext cx="172720" cy="2465070"/>
          </a:xfrm>
          <a:custGeom>
            <a:avLst/>
            <a:gdLst/>
            <a:ahLst/>
            <a:cxnLst/>
            <a:rect l="l" t="t" r="r" b="b"/>
            <a:pathLst>
              <a:path w="172720" h="2465070">
                <a:moveTo>
                  <a:pt x="0" y="2465070"/>
                </a:moveTo>
                <a:lnTo>
                  <a:pt x="172212" y="2465070"/>
                </a:lnTo>
                <a:lnTo>
                  <a:pt x="172212" y="0"/>
                </a:lnTo>
                <a:lnTo>
                  <a:pt x="0" y="0"/>
                </a:lnTo>
                <a:lnTo>
                  <a:pt x="0" y="246507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4921" y="409067"/>
            <a:ext cx="0" cy="2464435"/>
          </a:xfrm>
          <a:custGeom>
            <a:avLst/>
            <a:gdLst/>
            <a:ahLst/>
            <a:cxnLst/>
            <a:rect l="l" t="t" r="r" b="b"/>
            <a:pathLst>
              <a:path w="0" h="2464435">
                <a:moveTo>
                  <a:pt x="0" y="0"/>
                </a:moveTo>
                <a:lnTo>
                  <a:pt x="0" y="2464308"/>
                </a:lnTo>
              </a:path>
            </a:pathLst>
          </a:custGeom>
          <a:ln w="82296">
            <a:solidFill>
              <a:srgbClr val="191B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97248" y="433451"/>
            <a:ext cx="660654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5397" y="621993"/>
            <a:ext cx="3202940" cy="24511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使用</a:t>
            </a:r>
            <a:r>
              <a:rPr dirty="0" sz="1400" spc="15">
                <a:solidFill>
                  <a:srgbClr val="191B0E"/>
                </a:solidFill>
                <a:latin typeface="Franklin Gothic Book"/>
                <a:cs typeface="Franklin Gothic Book"/>
              </a:rPr>
              <a:t>LoadRunner</a:t>
            </a: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完成</a:t>
            </a:r>
            <a:r>
              <a:rPr dirty="0" sz="1400" spc="20">
                <a:solidFill>
                  <a:srgbClr val="191B0E"/>
                </a:solidFill>
                <a:latin typeface="Franklin Gothic Book"/>
                <a:cs typeface="Franklin Gothic Book"/>
              </a:rPr>
              <a:t>H5</a:t>
            </a: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网站的脚本开发</a:t>
            </a:r>
            <a:endParaRPr sz="14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5397" y="861360"/>
            <a:ext cx="2957195" cy="125539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265"/>
              </a:spcBef>
              <a:buChar char="■"/>
              <a:tabLst>
                <a:tab pos="151765" algn="l"/>
              </a:tabLst>
            </a:pP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H5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的优势至少有下面几</a:t>
            </a:r>
            <a:r>
              <a:rPr dirty="0" sz="700" spc="10">
                <a:solidFill>
                  <a:srgbClr val="191B0E"/>
                </a:solidFill>
                <a:latin typeface="华文楷体"/>
                <a:cs typeface="华文楷体"/>
              </a:rPr>
              <a:t>点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：</a:t>
            </a:r>
            <a:endParaRPr sz="70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75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逐步推动标准的统一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化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60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多设备跨平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台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65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自适应网页设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计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60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即时更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新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60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对于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SEO</a:t>
            </a:r>
            <a:r>
              <a:rPr dirty="0" sz="750" i="1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Search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 Engine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Optimization</a:t>
            </a:r>
            <a:r>
              <a:rPr dirty="0" sz="750" i="1">
                <a:solidFill>
                  <a:srgbClr val="191B0E"/>
                </a:solidFill>
                <a:latin typeface="华文楷体"/>
                <a:cs typeface="华文楷体"/>
              </a:rPr>
              <a:t>，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搜索引擎优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化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）很友好。</a:t>
            </a:r>
            <a:endParaRPr sz="75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65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大量应用于移动应用程序和游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戏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55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提高可用性和改进用户的友好体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验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  <a:p>
            <a:pPr marL="151130" indent="-139065">
              <a:lnSpc>
                <a:spcPct val="100000"/>
              </a:lnSpc>
              <a:spcBef>
                <a:spcPts val="390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使用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H5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网站的</a:t>
            </a:r>
            <a:r>
              <a:rPr dirty="0" sz="700" spc="10">
                <a:solidFill>
                  <a:srgbClr val="191B0E"/>
                </a:solidFill>
                <a:latin typeface="Franklin Gothic Book"/>
                <a:cs typeface="Franklin Gothic Book"/>
              </a:rPr>
              <a:t>URL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就可以在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LoadRunner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中完成脚本录</a:t>
            </a:r>
            <a:r>
              <a:rPr dirty="0" sz="700" spc="10">
                <a:solidFill>
                  <a:srgbClr val="191B0E"/>
                </a:solidFill>
                <a:latin typeface="华文楷体"/>
                <a:cs typeface="华文楷体"/>
              </a:rPr>
              <a:t>制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657" y="414401"/>
            <a:ext cx="4371975" cy="2452370"/>
          </a:xfrm>
          <a:custGeom>
            <a:avLst/>
            <a:gdLst/>
            <a:ahLst/>
            <a:cxnLst/>
            <a:rect l="l" t="t" r="r" b="b"/>
            <a:pathLst>
              <a:path w="4371975" h="2452370">
                <a:moveTo>
                  <a:pt x="4371594" y="2452116"/>
                </a:moveTo>
                <a:lnTo>
                  <a:pt x="4371594" y="0"/>
                </a:lnTo>
                <a:lnTo>
                  <a:pt x="0" y="0"/>
                </a:lnTo>
                <a:lnTo>
                  <a:pt x="0" y="2452116"/>
                </a:lnTo>
                <a:lnTo>
                  <a:pt x="4371594" y="2452116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3439" y="901446"/>
            <a:ext cx="4130675" cy="2466340"/>
          </a:xfrm>
          <a:custGeom>
            <a:avLst/>
            <a:gdLst/>
            <a:ahLst/>
            <a:cxnLst/>
            <a:rect l="l" t="t" r="r" b="b"/>
            <a:pathLst>
              <a:path w="4130675" h="2466340">
                <a:moveTo>
                  <a:pt x="0" y="2465832"/>
                </a:moveTo>
                <a:lnTo>
                  <a:pt x="4130154" y="2465832"/>
                </a:lnTo>
                <a:lnTo>
                  <a:pt x="4130154" y="0"/>
                </a:lnTo>
                <a:lnTo>
                  <a:pt x="0" y="0"/>
                </a:lnTo>
                <a:lnTo>
                  <a:pt x="0" y="2465832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8931" y="901446"/>
            <a:ext cx="172720" cy="2466340"/>
          </a:xfrm>
          <a:custGeom>
            <a:avLst/>
            <a:gdLst/>
            <a:ahLst/>
            <a:cxnLst/>
            <a:rect l="l" t="t" r="r" b="b"/>
            <a:pathLst>
              <a:path w="172719" h="2466340">
                <a:moveTo>
                  <a:pt x="0" y="2465832"/>
                </a:moveTo>
                <a:lnTo>
                  <a:pt x="172212" y="2465832"/>
                </a:lnTo>
                <a:lnTo>
                  <a:pt x="172212" y="0"/>
                </a:lnTo>
                <a:lnTo>
                  <a:pt x="0" y="0"/>
                </a:lnTo>
                <a:lnTo>
                  <a:pt x="0" y="2465832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62291" y="902208"/>
            <a:ext cx="0" cy="2465070"/>
          </a:xfrm>
          <a:custGeom>
            <a:avLst/>
            <a:gdLst/>
            <a:ahLst/>
            <a:cxnLst/>
            <a:rect l="l" t="t" r="r" b="b"/>
            <a:pathLst>
              <a:path w="0" h="2465070">
                <a:moveTo>
                  <a:pt x="0" y="0"/>
                </a:moveTo>
                <a:lnTo>
                  <a:pt x="0" y="2465069"/>
                </a:lnTo>
              </a:path>
            </a:pathLst>
          </a:custGeom>
          <a:ln w="82296">
            <a:solidFill>
              <a:srgbClr val="191B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44631" y="926591"/>
            <a:ext cx="660654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62767" y="1115896"/>
            <a:ext cx="1122680" cy="24511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场景设计精要</a:t>
            </a:r>
            <a:endParaRPr sz="1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2767" y="1325364"/>
            <a:ext cx="3395345" cy="118110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495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有两种常见的创建场景的方式：</a:t>
            </a:r>
            <a:endParaRPr sz="700">
              <a:latin typeface="华文楷体"/>
              <a:cs typeface="华文楷体"/>
            </a:endParaRPr>
          </a:p>
          <a:p>
            <a:pPr marL="151130" indent="-139065">
              <a:lnSpc>
                <a:spcPct val="100000"/>
              </a:lnSpc>
              <a:spcBef>
                <a:spcPts val="405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700" spc="15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700" spc="15">
                <a:solidFill>
                  <a:srgbClr val="191B0E"/>
                </a:solidFill>
                <a:latin typeface="Franklin Gothic Book"/>
                <a:cs typeface="Franklin Gothic Book"/>
              </a:rPr>
              <a:t>1</a:t>
            </a:r>
            <a:r>
              <a:rPr dirty="0" sz="700" spc="15">
                <a:solidFill>
                  <a:srgbClr val="191B0E"/>
                </a:solidFill>
                <a:latin typeface="华文楷体"/>
                <a:cs typeface="华文楷体"/>
              </a:rPr>
              <a:t>）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单场景</a:t>
            </a:r>
            <a:endParaRPr sz="700">
              <a:latin typeface="华文楷体"/>
              <a:cs typeface="华文楷体"/>
            </a:endParaRPr>
          </a:p>
          <a:p>
            <a:pPr lvl="1" marL="341630" marR="5080" indent="-138430">
              <a:lnSpc>
                <a:spcPct val="90000"/>
              </a:lnSpc>
              <a:spcBef>
                <a:spcPts val="260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单场景仅对某个业务或某个接口进行单点的测试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,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主要是为发现单点可能存在 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的性能问题。类似于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“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水桶原理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”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中只要提高最短的那个板就可提升整桶的装 水能力，实际中可能会出现只要提高某个单点的性能就能提高系统整体性能 的情况。</a:t>
            </a:r>
            <a:endParaRPr sz="750">
              <a:latin typeface="华文楷体"/>
              <a:cs typeface="华文楷体"/>
            </a:endParaRPr>
          </a:p>
          <a:p>
            <a:pPr marL="151130" indent="-139065">
              <a:lnSpc>
                <a:spcPct val="100000"/>
              </a:lnSpc>
              <a:spcBef>
                <a:spcPts val="395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700" spc="15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700" spc="15">
                <a:solidFill>
                  <a:srgbClr val="191B0E"/>
                </a:solidFill>
                <a:latin typeface="Franklin Gothic Book"/>
                <a:cs typeface="Franklin Gothic Book"/>
              </a:rPr>
              <a:t>2</a:t>
            </a:r>
            <a:r>
              <a:rPr dirty="0" sz="700" spc="15">
                <a:solidFill>
                  <a:srgbClr val="191B0E"/>
                </a:solidFill>
                <a:latin typeface="华文楷体"/>
                <a:cs typeface="华文楷体"/>
              </a:rPr>
              <a:t>）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混合场景</a:t>
            </a:r>
            <a:endParaRPr sz="700">
              <a:latin typeface="华文楷体"/>
              <a:cs typeface="华文楷体"/>
            </a:endParaRPr>
          </a:p>
          <a:p>
            <a:pPr lvl="1" marL="341630" marR="27305" indent="-138430">
              <a:lnSpc>
                <a:spcPts val="819"/>
              </a:lnSpc>
              <a:spcBef>
                <a:spcPts val="259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实际用户使用场景时，在同一时间用户可能会进行不同的操作，因此测试时 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也必须模拟这种情况，即模拟多业务的混合场景。</a:t>
            </a:r>
            <a:endParaRPr sz="75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5027" y="907541"/>
            <a:ext cx="4371975" cy="2453005"/>
          </a:xfrm>
          <a:custGeom>
            <a:avLst/>
            <a:gdLst/>
            <a:ahLst/>
            <a:cxnLst/>
            <a:rect l="l" t="t" r="r" b="b"/>
            <a:pathLst>
              <a:path w="4371975" h="2453004">
                <a:moveTo>
                  <a:pt x="4371594" y="2452878"/>
                </a:moveTo>
                <a:lnTo>
                  <a:pt x="4371594" y="0"/>
                </a:lnTo>
                <a:lnTo>
                  <a:pt x="0" y="0"/>
                </a:lnTo>
                <a:lnTo>
                  <a:pt x="0" y="2452878"/>
                </a:lnTo>
                <a:lnTo>
                  <a:pt x="4371594" y="245287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342765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2</a:t>
            </a:r>
            <a:r>
              <a:rPr dirty="0" spc="90"/>
              <a:t>0</a:t>
            </a:r>
            <a:r>
              <a:rPr dirty="0" spc="85"/>
              <a:t>2</a:t>
            </a:r>
            <a:r>
              <a:rPr dirty="0" spc="90"/>
              <a:t>2</a:t>
            </a:r>
            <a:r>
              <a:rPr dirty="0" spc="45"/>
              <a:t>/</a:t>
            </a:r>
            <a:r>
              <a:rPr dirty="0" spc="90"/>
              <a:t>5</a:t>
            </a:r>
            <a:r>
              <a:rPr dirty="0" spc="45"/>
              <a:t>/</a:t>
            </a:r>
            <a:r>
              <a:rPr dirty="0" spc="80"/>
              <a:t>1</a:t>
            </a:r>
            <a:r>
              <a:rPr dirty="0" spc="40"/>
              <a:t>7</a:t>
            </a:r>
          </a:p>
        </p:txBody>
      </p:sp>
      <p:sp>
        <p:nvSpPr>
          <p:cNvPr id="3" name="object 3"/>
          <p:cNvSpPr/>
          <p:nvPr/>
        </p:nvSpPr>
        <p:spPr>
          <a:xfrm>
            <a:off x="456069" y="901446"/>
            <a:ext cx="4130675" cy="2466340"/>
          </a:xfrm>
          <a:custGeom>
            <a:avLst/>
            <a:gdLst/>
            <a:ahLst/>
            <a:cxnLst/>
            <a:rect l="l" t="t" r="r" b="b"/>
            <a:pathLst>
              <a:path w="4130675" h="2466340">
                <a:moveTo>
                  <a:pt x="0" y="2465832"/>
                </a:moveTo>
                <a:lnTo>
                  <a:pt x="4130154" y="2465832"/>
                </a:lnTo>
                <a:lnTo>
                  <a:pt x="4130154" y="0"/>
                </a:lnTo>
                <a:lnTo>
                  <a:pt x="0" y="0"/>
                </a:lnTo>
                <a:lnTo>
                  <a:pt x="0" y="2465832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1561" y="901446"/>
            <a:ext cx="172720" cy="2466340"/>
          </a:xfrm>
          <a:custGeom>
            <a:avLst/>
            <a:gdLst/>
            <a:ahLst/>
            <a:cxnLst/>
            <a:rect l="l" t="t" r="r" b="b"/>
            <a:pathLst>
              <a:path w="172720" h="2466340">
                <a:moveTo>
                  <a:pt x="0" y="2465832"/>
                </a:moveTo>
                <a:lnTo>
                  <a:pt x="172212" y="2465832"/>
                </a:lnTo>
                <a:lnTo>
                  <a:pt x="172212" y="0"/>
                </a:lnTo>
                <a:lnTo>
                  <a:pt x="0" y="0"/>
                </a:lnTo>
                <a:lnTo>
                  <a:pt x="0" y="2465832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4921" y="902208"/>
            <a:ext cx="0" cy="2465070"/>
          </a:xfrm>
          <a:custGeom>
            <a:avLst/>
            <a:gdLst/>
            <a:ahLst/>
            <a:cxnLst/>
            <a:rect l="l" t="t" r="r" b="b"/>
            <a:pathLst>
              <a:path w="0" h="2465070">
                <a:moveTo>
                  <a:pt x="0" y="0"/>
                </a:moveTo>
                <a:lnTo>
                  <a:pt x="0" y="2465070"/>
                </a:lnTo>
              </a:path>
            </a:pathLst>
          </a:custGeom>
          <a:ln w="82296">
            <a:solidFill>
              <a:srgbClr val="191B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97248" y="926591"/>
            <a:ext cx="660654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649605" y="2172465"/>
            <a:ext cx="91440" cy="125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5397" y="1039587"/>
            <a:ext cx="3409950" cy="180086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性能测试分析思路</a:t>
            </a:r>
            <a:r>
              <a:rPr dirty="0" sz="1400" spc="10">
                <a:solidFill>
                  <a:srgbClr val="191B0E"/>
                </a:solidFill>
                <a:latin typeface="Franklin Gothic Book"/>
                <a:cs typeface="Franklin Gothic Book"/>
              </a:rPr>
              <a:t>-</a:t>
            </a: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观察现象</a:t>
            </a:r>
            <a:endParaRPr sz="1400">
              <a:latin typeface="华文楷体"/>
              <a:cs typeface="华文楷体"/>
            </a:endParaRPr>
          </a:p>
          <a:p>
            <a:pPr algn="just" marL="151130" indent="-139065">
              <a:lnSpc>
                <a:spcPct val="100000"/>
              </a:lnSpc>
              <a:spcBef>
                <a:spcPts val="325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对于现象观察的准确度会直接影响后续的推理分析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,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只有现象抓准了才能事半功倍</a:t>
            </a:r>
            <a:endParaRPr sz="700">
              <a:latin typeface="华文楷体"/>
              <a:cs typeface="华文楷体"/>
            </a:endParaRPr>
          </a:p>
          <a:p>
            <a:pPr algn="just" marL="151130" marR="5080" indent="-139065">
              <a:lnSpc>
                <a:spcPts val="810"/>
              </a:lnSpc>
              <a:spcBef>
                <a:spcPts val="455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在性能测试中一般通过监控系</a:t>
            </a:r>
            <a:r>
              <a:rPr dirty="0" sz="700" spc="10">
                <a:solidFill>
                  <a:srgbClr val="191B0E"/>
                </a:solidFill>
                <a:latin typeface="华文楷体"/>
                <a:cs typeface="华文楷体"/>
              </a:rPr>
              <a:t>统</a:t>
            </a:r>
            <a:r>
              <a:rPr dirty="0" sz="700" spc="25">
                <a:solidFill>
                  <a:srgbClr val="191B0E"/>
                </a:solidFill>
                <a:latin typeface="华文楷体"/>
                <a:cs typeface="华文楷体"/>
              </a:rPr>
              <a:t>、</a:t>
            </a:r>
            <a:r>
              <a:rPr dirty="0" sz="700" spc="10">
                <a:solidFill>
                  <a:srgbClr val="191B0E"/>
                </a:solidFill>
                <a:latin typeface="Franklin Gothic Book"/>
                <a:cs typeface="Franklin Gothic Book"/>
              </a:rPr>
              <a:t>Lo</a:t>
            </a:r>
            <a:r>
              <a:rPr dirty="0" sz="700">
                <a:solidFill>
                  <a:srgbClr val="191B0E"/>
                </a:solidFill>
                <a:latin typeface="Franklin Gothic Book"/>
                <a:cs typeface="Franklin Gothic Book"/>
              </a:rPr>
              <a:t>g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日志或者命令进行现象的监</a:t>
            </a:r>
            <a:r>
              <a:rPr dirty="0" sz="700" spc="10">
                <a:solidFill>
                  <a:srgbClr val="191B0E"/>
                </a:solidFill>
                <a:latin typeface="华文楷体"/>
                <a:cs typeface="华文楷体"/>
              </a:rPr>
              <a:t>控</a:t>
            </a:r>
            <a:r>
              <a:rPr dirty="0" sz="700" spc="15">
                <a:solidFill>
                  <a:srgbClr val="191B0E"/>
                </a:solidFill>
                <a:latin typeface="华文楷体"/>
                <a:cs typeface="华文楷体"/>
              </a:rPr>
              <a:t>。这里的现象 主要是指页面的表现、服务器的资源表</a:t>
            </a:r>
            <a:r>
              <a:rPr dirty="0" sz="700" spc="10">
                <a:solidFill>
                  <a:srgbClr val="191B0E"/>
                </a:solidFill>
                <a:latin typeface="华文楷体"/>
                <a:cs typeface="华文楷体"/>
              </a:rPr>
              <a:t>现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、各类中间件的健康度</a:t>
            </a:r>
            <a:r>
              <a:rPr dirty="0" sz="700" spc="25">
                <a:solidFill>
                  <a:srgbClr val="191B0E"/>
                </a:solidFill>
                <a:latin typeface="华文楷体"/>
                <a:cs typeface="华文楷体"/>
              </a:rPr>
              <a:t>、</a:t>
            </a:r>
            <a:r>
              <a:rPr dirty="0" sz="700" spc="10">
                <a:solidFill>
                  <a:srgbClr val="191B0E"/>
                </a:solidFill>
                <a:latin typeface="Franklin Gothic Book"/>
                <a:cs typeface="Franklin Gothic Book"/>
              </a:rPr>
              <a:t>Lo</a:t>
            </a:r>
            <a:r>
              <a:rPr dirty="0" sz="700">
                <a:solidFill>
                  <a:srgbClr val="191B0E"/>
                </a:solidFill>
                <a:latin typeface="Franklin Gothic Book"/>
                <a:cs typeface="Franklin Gothic Book"/>
              </a:rPr>
              <a:t>g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日志</a:t>
            </a:r>
            <a:r>
              <a:rPr dirty="0" sz="700" spc="10">
                <a:solidFill>
                  <a:srgbClr val="191B0E"/>
                </a:solidFill>
                <a:latin typeface="华文楷体"/>
                <a:cs typeface="华文楷体"/>
              </a:rPr>
              <a:t>、</a:t>
            </a:r>
            <a:r>
              <a:rPr dirty="0" sz="700" spc="15">
                <a:solidFill>
                  <a:srgbClr val="191B0E"/>
                </a:solidFill>
                <a:latin typeface="华文楷体"/>
                <a:cs typeface="华文楷体"/>
              </a:rPr>
              <a:t>各类 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软件的参数、各类数据库的健康度</a:t>
            </a:r>
            <a:r>
              <a:rPr dirty="0" sz="700" spc="10">
                <a:solidFill>
                  <a:srgbClr val="191B0E"/>
                </a:solidFill>
                <a:latin typeface="华文楷体"/>
                <a:cs typeface="华文楷体"/>
              </a:rPr>
              <a:t>等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00">
              <a:latin typeface="华文楷体"/>
              <a:cs typeface="华文楷体"/>
            </a:endParaRPr>
          </a:p>
          <a:p>
            <a:pPr algn="just" marL="151130" indent="-139065">
              <a:lnSpc>
                <a:spcPct val="100000"/>
              </a:lnSpc>
              <a:spcBef>
                <a:spcPts val="380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互联网公司中一般常用的监控方式有如下几</a:t>
            </a:r>
            <a:r>
              <a:rPr dirty="0" sz="700" spc="10">
                <a:solidFill>
                  <a:srgbClr val="191B0E"/>
                </a:solidFill>
                <a:latin typeface="华文楷体"/>
                <a:cs typeface="华文楷体"/>
              </a:rPr>
              <a:t>种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：</a:t>
            </a:r>
            <a:endParaRPr sz="70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75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综合监控系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统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，比如</a:t>
            </a:r>
            <a:r>
              <a:rPr dirty="0" sz="750" i="1">
                <a:solidFill>
                  <a:srgbClr val="191B0E"/>
                </a:solidFill>
                <a:latin typeface="华文楷体"/>
                <a:cs typeface="华文楷体"/>
              </a:rPr>
              <a:t>，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Zabbix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、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Nagios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、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Open-falcon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等。</a:t>
            </a:r>
            <a:endParaRPr sz="75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60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专项监控系统，比如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，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专门监控数据库</a:t>
            </a:r>
            <a:r>
              <a:rPr dirty="0" sz="750" spc="-25" i="1">
                <a:solidFill>
                  <a:srgbClr val="191B0E"/>
                </a:solidFill>
                <a:latin typeface="华文楷体"/>
                <a:cs typeface="华文楷体"/>
              </a:rPr>
              <a:t>的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MySQLMTOP,Spotlight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等</a:t>
            </a:r>
            <a:endParaRPr sz="75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60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命令监控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，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比如</a:t>
            </a:r>
            <a:r>
              <a:rPr dirty="0" sz="750" i="1">
                <a:solidFill>
                  <a:srgbClr val="191B0E"/>
                </a:solidFill>
                <a:latin typeface="华文楷体"/>
                <a:cs typeface="华文楷体"/>
              </a:rPr>
              <a:t>，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Linux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命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令</a:t>
            </a:r>
            <a:r>
              <a:rPr dirty="0" sz="750" spc="-25" i="1">
                <a:solidFill>
                  <a:srgbClr val="191B0E"/>
                </a:solidFill>
                <a:latin typeface="华文楷体"/>
                <a:cs typeface="华文楷体"/>
              </a:rPr>
              <a:t>、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Shell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脚本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等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65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软件自带的</a:t>
            </a:r>
            <a:r>
              <a:rPr dirty="0" sz="750" spc="-15" i="1">
                <a:solidFill>
                  <a:srgbClr val="191B0E"/>
                </a:solidFill>
                <a:latin typeface="华文楷体"/>
                <a:cs typeface="华文楷体"/>
              </a:rPr>
              <a:t> 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Console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监控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台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60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自主研发的监控系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统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65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云监控平台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，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比如，听</a:t>
            </a:r>
            <a:r>
              <a:rPr dirty="0" sz="750" spc="-25" i="1">
                <a:solidFill>
                  <a:srgbClr val="191B0E"/>
                </a:solidFill>
                <a:latin typeface="华文楷体"/>
                <a:cs typeface="华文楷体"/>
              </a:rPr>
              <a:t>云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APM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、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OneAPM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等。</a:t>
            </a:r>
            <a:endParaRPr sz="75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83127" y="2042160"/>
            <a:ext cx="820419" cy="236220"/>
          </a:xfrm>
          <a:custGeom>
            <a:avLst/>
            <a:gdLst/>
            <a:ahLst/>
            <a:cxnLst/>
            <a:rect l="l" t="t" r="r" b="b"/>
            <a:pathLst>
              <a:path w="820420" h="236219">
                <a:moveTo>
                  <a:pt x="0" y="0"/>
                </a:moveTo>
                <a:lnTo>
                  <a:pt x="0" y="236219"/>
                </a:lnTo>
                <a:lnTo>
                  <a:pt x="819911" y="236219"/>
                </a:lnTo>
                <a:lnTo>
                  <a:pt x="81991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83127" y="2042159"/>
            <a:ext cx="820419" cy="236220"/>
          </a:xfrm>
          <a:custGeom>
            <a:avLst/>
            <a:gdLst/>
            <a:ahLst/>
            <a:cxnLst/>
            <a:rect l="l" t="t" r="r" b="b"/>
            <a:pathLst>
              <a:path w="820420" h="236219">
                <a:moveTo>
                  <a:pt x="0" y="0"/>
                </a:moveTo>
                <a:lnTo>
                  <a:pt x="0" y="236219"/>
                </a:lnTo>
                <a:lnTo>
                  <a:pt x="819912" y="236219"/>
                </a:lnTo>
                <a:lnTo>
                  <a:pt x="819912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20286" y="2085594"/>
            <a:ext cx="548640" cy="201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83127" y="2485644"/>
            <a:ext cx="820419" cy="212725"/>
          </a:xfrm>
          <a:custGeom>
            <a:avLst/>
            <a:gdLst/>
            <a:ahLst/>
            <a:cxnLst/>
            <a:rect l="l" t="t" r="r" b="b"/>
            <a:pathLst>
              <a:path w="820420" h="212725">
                <a:moveTo>
                  <a:pt x="0" y="0"/>
                </a:moveTo>
                <a:lnTo>
                  <a:pt x="0" y="212598"/>
                </a:lnTo>
                <a:lnTo>
                  <a:pt x="819911" y="212598"/>
                </a:lnTo>
                <a:lnTo>
                  <a:pt x="81991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83127" y="2485643"/>
            <a:ext cx="820419" cy="212725"/>
          </a:xfrm>
          <a:custGeom>
            <a:avLst/>
            <a:gdLst/>
            <a:ahLst/>
            <a:cxnLst/>
            <a:rect l="l" t="t" r="r" b="b"/>
            <a:pathLst>
              <a:path w="820420" h="212725">
                <a:moveTo>
                  <a:pt x="0" y="0"/>
                </a:moveTo>
                <a:lnTo>
                  <a:pt x="0" y="212598"/>
                </a:lnTo>
                <a:lnTo>
                  <a:pt x="819912" y="212598"/>
                </a:lnTo>
                <a:lnTo>
                  <a:pt x="819912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20286" y="2519172"/>
            <a:ext cx="548652" cy="1965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83127" y="2899410"/>
            <a:ext cx="820419" cy="223520"/>
          </a:xfrm>
          <a:custGeom>
            <a:avLst/>
            <a:gdLst/>
            <a:ahLst/>
            <a:cxnLst/>
            <a:rect l="l" t="t" r="r" b="b"/>
            <a:pathLst>
              <a:path w="820420" h="223519">
                <a:moveTo>
                  <a:pt x="0" y="0"/>
                </a:moveTo>
                <a:lnTo>
                  <a:pt x="0" y="223265"/>
                </a:lnTo>
                <a:lnTo>
                  <a:pt x="819911" y="223265"/>
                </a:lnTo>
                <a:lnTo>
                  <a:pt x="81991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83127" y="2899410"/>
            <a:ext cx="820419" cy="223520"/>
          </a:xfrm>
          <a:custGeom>
            <a:avLst/>
            <a:gdLst/>
            <a:ahLst/>
            <a:cxnLst/>
            <a:rect l="l" t="t" r="r" b="b"/>
            <a:pathLst>
              <a:path w="820420" h="223519">
                <a:moveTo>
                  <a:pt x="0" y="0"/>
                </a:moveTo>
                <a:lnTo>
                  <a:pt x="0" y="223266"/>
                </a:lnTo>
                <a:lnTo>
                  <a:pt x="819912" y="223266"/>
                </a:lnTo>
                <a:lnTo>
                  <a:pt x="819912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20286" y="2935986"/>
            <a:ext cx="536448" cy="201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93095" y="2278379"/>
            <a:ext cx="0" cy="150495"/>
          </a:xfrm>
          <a:custGeom>
            <a:avLst/>
            <a:gdLst/>
            <a:ahLst/>
            <a:cxnLst/>
            <a:rect l="l" t="t" r="r" b="b"/>
            <a:pathLst>
              <a:path w="0" h="150494">
                <a:moveTo>
                  <a:pt x="0" y="0"/>
                </a:moveTo>
                <a:lnTo>
                  <a:pt x="0" y="1501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61091" y="2420111"/>
            <a:ext cx="64135" cy="66040"/>
          </a:xfrm>
          <a:custGeom>
            <a:avLst/>
            <a:gdLst/>
            <a:ahLst/>
            <a:cxnLst/>
            <a:rect l="l" t="t" r="r" b="b"/>
            <a:pathLst>
              <a:path w="64135" h="66039">
                <a:moveTo>
                  <a:pt x="64008" y="0"/>
                </a:moveTo>
                <a:lnTo>
                  <a:pt x="0" y="0"/>
                </a:lnTo>
                <a:lnTo>
                  <a:pt x="32004" y="65532"/>
                </a:lnTo>
                <a:lnTo>
                  <a:pt x="64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93095" y="2698241"/>
            <a:ext cx="0" cy="144145"/>
          </a:xfrm>
          <a:custGeom>
            <a:avLst/>
            <a:gdLst/>
            <a:ahLst/>
            <a:cxnLst/>
            <a:rect l="l" t="t" r="r" b="b"/>
            <a:pathLst>
              <a:path w="0" h="144144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061091" y="2833877"/>
            <a:ext cx="64135" cy="66040"/>
          </a:xfrm>
          <a:custGeom>
            <a:avLst/>
            <a:gdLst/>
            <a:ahLst/>
            <a:cxnLst/>
            <a:rect l="l" t="t" r="r" b="b"/>
            <a:pathLst>
              <a:path w="64135" h="66039">
                <a:moveTo>
                  <a:pt x="64008" y="0"/>
                </a:moveTo>
                <a:lnTo>
                  <a:pt x="0" y="0"/>
                </a:lnTo>
                <a:lnTo>
                  <a:pt x="32004" y="65532"/>
                </a:lnTo>
                <a:lnTo>
                  <a:pt x="64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7657" y="907541"/>
            <a:ext cx="4371975" cy="2453005"/>
          </a:xfrm>
          <a:custGeom>
            <a:avLst/>
            <a:gdLst/>
            <a:ahLst/>
            <a:cxnLst/>
            <a:rect l="l" t="t" r="r" b="b"/>
            <a:pathLst>
              <a:path w="4371975" h="2453004">
                <a:moveTo>
                  <a:pt x="4371594" y="2452878"/>
                </a:moveTo>
                <a:lnTo>
                  <a:pt x="4371594" y="0"/>
                </a:lnTo>
                <a:lnTo>
                  <a:pt x="0" y="0"/>
                </a:lnTo>
                <a:lnTo>
                  <a:pt x="0" y="2452878"/>
                </a:lnTo>
                <a:lnTo>
                  <a:pt x="4371594" y="245287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3439" y="408305"/>
            <a:ext cx="4130675" cy="2465070"/>
          </a:xfrm>
          <a:custGeom>
            <a:avLst/>
            <a:gdLst/>
            <a:ahLst/>
            <a:cxnLst/>
            <a:rect l="l" t="t" r="r" b="b"/>
            <a:pathLst>
              <a:path w="4130675" h="2465070">
                <a:moveTo>
                  <a:pt x="0" y="2465070"/>
                </a:moveTo>
                <a:lnTo>
                  <a:pt x="4130154" y="2465070"/>
                </a:lnTo>
                <a:lnTo>
                  <a:pt x="4130154" y="0"/>
                </a:lnTo>
                <a:lnTo>
                  <a:pt x="0" y="0"/>
                </a:lnTo>
                <a:lnTo>
                  <a:pt x="0" y="246507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8931" y="408305"/>
            <a:ext cx="172720" cy="2465070"/>
          </a:xfrm>
          <a:custGeom>
            <a:avLst/>
            <a:gdLst/>
            <a:ahLst/>
            <a:cxnLst/>
            <a:rect l="l" t="t" r="r" b="b"/>
            <a:pathLst>
              <a:path w="172719" h="2465070">
                <a:moveTo>
                  <a:pt x="0" y="2465070"/>
                </a:moveTo>
                <a:lnTo>
                  <a:pt x="172212" y="2465070"/>
                </a:lnTo>
                <a:lnTo>
                  <a:pt x="172212" y="0"/>
                </a:lnTo>
                <a:lnTo>
                  <a:pt x="0" y="0"/>
                </a:lnTo>
                <a:lnTo>
                  <a:pt x="0" y="246507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62291" y="409067"/>
            <a:ext cx="0" cy="2464435"/>
          </a:xfrm>
          <a:custGeom>
            <a:avLst/>
            <a:gdLst/>
            <a:ahLst/>
            <a:cxnLst/>
            <a:rect l="l" t="t" r="r" b="b"/>
            <a:pathLst>
              <a:path w="0" h="2464435">
                <a:moveTo>
                  <a:pt x="0" y="0"/>
                </a:moveTo>
                <a:lnTo>
                  <a:pt x="0" y="2464308"/>
                </a:lnTo>
              </a:path>
            </a:pathLst>
          </a:custGeom>
          <a:ln w="82296">
            <a:solidFill>
              <a:srgbClr val="191B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44631" y="433451"/>
            <a:ext cx="660654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77225" y="1020953"/>
            <a:ext cx="1807210" cy="1807210"/>
          </a:xfrm>
          <a:custGeom>
            <a:avLst/>
            <a:gdLst/>
            <a:ahLst/>
            <a:cxnLst/>
            <a:rect l="l" t="t" r="r" b="b"/>
            <a:pathLst>
              <a:path w="1807210" h="1807210">
                <a:moveTo>
                  <a:pt x="0" y="902970"/>
                </a:moveTo>
                <a:lnTo>
                  <a:pt x="1252" y="855045"/>
                </a:lnTo>
                <a:lnTo>
                  <a:pt x="4969" y="807769"/>
                </a:lnTo>
                <a:lnTo>
                  <a:pt x="11087" y="761203"/>
                </a:lnTo>
                <a:lnTo>
                  <a:pt x="19543" y="715410"/>
                </a:lnTo>
                <a:lnTo>
                  <a:pt x="30276" y="670453"/>
                </a:lnTo>
                <a:lnTo>
                  <a:pt x="43223" y="626394"/>
                </a:lnTo>
                <a:lnTo>
                  <a:pt x="58322" y="583295"/>
                </a:lnTo>
                <a:lnTo>
                  <a:pt x="75510" y="541221"/>
                </a:lnTo>
                <a:lnTo>
                  <a:pt x="94724" y="500232"/>
                </a:lnTo>
                <a:lnTo>
                  <a:pt x="115902" y="460392"/>
                </a:lnTo>
                <a:lnTo>
                  <a:pt x="138982" y="421763"/>
                </a:lnTo>
                <a:lnTo>
                  <a:pt x="163901" y="384409"/>
                </a:lnTo>
                <a:lnTo>
                  <a:pt x="190597" y="348391"/>
                </a:lnTo>
                <a:lnTo>
                  <a:pt x="219007" y="313772"/>
                </a:lnTo>
                <a:lnTo>
                  <a:pt x="249068" y="280615"/>
                </a:lnTo>
                <a:lnTo>
                  <a:pt x="280720" y="248982"/>
                </a:lnTo>
                <a:lnTo>
                  <a:pt x="313898" y="218936"/>
                </a:lnTo>
                <a:lnTo>
                  <a:pt x="348540" y="190540"/>
                </a:lnTo>
                <a:lnTo>
                  <a:pt x="384584" y="163857"/>
                </a:lnTo>
                <a:lnTo>
                  <a:pt x="421968" y="138948"/>
                </a:lnTo>
                <a:lnTo>
                  <a:pt x="460629" y="115876"/>
                </a:lnTo>
                <a:lnTo>
                  <a:pt x="500504" y="94705"/>
                </a:lnTo>
                <a:lnTo>
                  <a:pt x="541532" y="75497"/>
                </a:lnTo>
                <a:lnTo>
                  <a:pt x="583649" y="58313"/>
                </a:lnTo>
                <a:lnTo>
                  <a:pt x="626793" y="43218"/>
                </a:lnTo>
                <a:lnTo>
                  <a:pt x="670902" y="30273"/>
                </a:lnTo>
                <a:lnTo>
                  <a:pt x="715913" y="19542"/>
                </a:lnTo>
                <a:lnTo>
                  <a:pt x="761764" y="11086"/>
                </a:lnTo>
                <a:lnTo>
                  <a:pt x="808393" y="4969"/>
                </a:lnTo>
                <a:lnTo>
                  <a:pt x="855736" y="1252"/>
                </a:lnTo>
                <a:lnTo>
                  <a:pt x="903732" y="0"/>
                </a:lnTo>
                <a:lnTo>
                  <a:pt x="951656" y="1252"/>
                </a:lnTo>
                <a:lnTo>
                  <a:pt x="998932" y="4969"/>
                </a:lnTo>
                <a:lnTo>
                  <a:pt x="1045498" y="11086"/>
                </a:lnTo>
                <a:lnTo>
                  <a:pt x="1091291" y="19542"/>
                </a:lnTo>
                <a:lnTo>
                  <a:pt x="1136248" y="30273"/>
                </a:lnTo>
                <a:lnTo>
                  <a:pt x="1180307" y="43218"/>
                </a:lnTo>
                <a:lnTo>
                  <a:pt x="1223406" y="58313"/>
                </a:lnTo>
                <a:lnTo>
                  <a:pt x="1265480" y="75497"/>
                </a:lnTo>
                <a:lnTo>
                  <a:pt x="1306469" y="94705"/>
                </a:lnTo>
                <a:lnTo>
                  <a:pt x="1346309" y="115876"/>
                </a:lnTo>
                <a:lnTo>
                  <a:pt x="1384938" y="138948"/>
                </a:lnTo>
                <a:lnTo>
                  <a:pt x="1422292" y="163857"/>
                </a:lnTo>
                <a:lnTo>
                  <a:pt x="1458310" y="190540"/>
                </a:lnTo>
                <a:lnTo>
                  <a:pt x="1492929" y="218936"/>
                </a:lnTo>
                <a:lnTo>
                  <a:pt x="1526086" y="248982"/>
                </a:lnTo>
                <a:lnTo>
                  <a:pt x="1557719" y="280615"/>
                </a:lnTo>
                <a:lnTo>
                  <a:pt x="1587765" y="313772"/>
                </a:lnTo>
                <a:lnTo>
                  <a:pt x="1616161" y="348391"/>
                </a:lnTo>
                <a:lnTo>
                  <a:pt x="1642844" y="384409"/>
                </a:lnTo>
                <a:lnTo>
                  <a:pt x="1667753" y="421763"/>
                </a:lnTo>
                <a:lnTo>
                  <a:pt x="1690825" y="460392"/>
                </a:lnTo>
                <a:lnTo>
                  <a:pt x="1711996" y="500232"/>
                </a:lnTo>
                <a:lnTo>
                  <a:pt x="1731204" y="541221"/>
                </a:lnTo>
                <a:lnTo>
                  <a:pt x="1748388" y="583295"/>
                </a:lnTo>
                <a:lnTo>
                  <a:pt x="1763483" y="626394"/>
                </a:lnTo>
                <a:lnTo>
                  <a:pt x="1776428" y="670453"/>
                </a:lnTo>
                <a:lnTo>
                  <a:pt x="1787159" y="715410"/>
                </a:lnTo>
                <a:lnTo>
                  <a:pt x="1795615" y="761203"/>
                </a:lnTo>
                <a:lnTo>
                  <a:pt x="1801732" y="807769"/>
                </a:lnTo>
                <a:lnTo>
                  <a:pt x="1805449" y="855045"/>
                </a:lnTo>
                <a:lnTo>
                  <a:pt x="1806702" y="902970"/>
                </a:lnTo>
                <a:lnTo>
                  <a:pt x="1805449" y="950965"/>
                </a:lnTo>
                <a:lnTo>
                  <a:pt x="1801732" y="998308"/>
                </a:lnTo>
                <a:lnTo>
                  <a:pt x="1795615" y="1044937"/>
                </a:lnTo>
                <a:lnTo>
                  <a:pt x="1787159" y="1090788"/>
                </a:lnTo>
                <a:lnTo>
                  <a:pt x="1776428" y="1135799"/>
                </a:lnTo>
                <a:lnTo>
                  <a:pt x="1763483" y="1179908"/>
                </a:lnTo>
                <a:lnTo>
                  <a:pt x="1748388" y="1223052"/>
                </a:lnTo>
                <a:lnTo>
                  <a:pt x="1731204" y="1265169"/>
                </a:lnTo>
                <a:lnTo>
                  <a:pt x="1711996" y="1306197"/>
                </a:lnTo>
                <a:lnTo>
                  <a:pt x="1690825" y="1346072"/>
                </a:lnTo>
                <a:lnTo>
                  <a:pt x="1667753" y="1384733"/>
                </a:lnTo>
                <a:lnTo>
                  <a:pt x="1642844" y="1422117"/>
                </a:lnTo>
                <a:lnTo>
                  <a:pt x="1616161" y="1458161"/>
                </a:lnTo>
                <a:lnTo>
                  <a:pt x="1587765" y="1492803"/>
                </a:lnTo>
                <a:lnTo>
                  <a:pt x="1557719" y="1525981"/>
                </a:lnTo>
                <a:lnTo>
                  <a:pt x="1526086" y="1557633"/>
                </a:lnTo>
                <a:lnTo>
                  <a:pt x="1492929" y="1587694"/>
                </a:lnTo>
                <a:lnTo>
                  <a:pt x="1458310" y="1616104"/>
                </a:lnTo>
                <a:lnTo>
                  <a:pt x="1422292" y="1642800"/>
                </a:lnTo>
                <a:lnTo>
                  <a:pt x="1384938" y="1667719"/>
                </a:lnTo>
                <a:lnTo>
                  <a:pt x="1346309" y="1690799"/>
                </a:lnTo>
                <a:lnTo>
                  <a:pt x="1306469" y="1711977"/>
                </a:lnTo>
                <a:lnTo>
                  <a:pt x="1265480" y="1731191"/>
                </a:lnTo>
                <a:lnTo>
                  <a:pt x="1223406" y="1748379"/>
                </a:lnTo>
                <a:lnTo>
                  <a:pt x="1180307" y="1763478"/>
                </a:lnTo>
                <a:lnTo>
                  <a:pt x="1136248" y="1776425"/>
                </a:lnTo>
                <a:lnTo>
                  <a:pt x="1091291" y="1787158"/>
                </a:lnTo>
                <a:lnTo>
                  <a:pt x="1045498" y="1795614"/>
                </a:lnTo>
                <a:lnTo>
                  <a:pt x="998932" y="1801732"/>
                </a:lnTo>
                <a:lnTo>
                  <a:pt x="951656" y="1805449"/>
                </a:lnTo>
                <a:lnTo>
                  <a:pt x="903732" y="1806702"/>
                </a:lnTo>
                <a:lnTo>
                  <a:pt x="855736" y="1805449"/>
                </a:lnTo>
                <a:lnTo>
                  <a:pt x="808393" y="1801732"/>
                </a:lnTo>
                <a:lnTo>
                  <a:pt x="761764" y="1795614"/>
                </a:lnTo>
                <a:lnTo>
                  <a:pt x="715913" y="1787158"/>
                </a:lnTo>
                <a:lnTo>
                  <a:pt x="670902" y="1776425"/>
                </a:lnTo>
                <a:lnTo>
                  <a:pt x="626793" y="1763478"/>
                </a:lnTo>
                <a:lnTo>
                  <a:pt x="583649" y="1748379"/>
                </a:lnTo>
                <a:lnTo>
                  <a:pt x="541532" y="1731191"/>
                </a:lnTo>
                <a:lnTo>
                  <a:pt x="500504" y="1711977"/>
                </a:lnTo>
                <a:lnTo>
                  <a:pt x="460629" y="1690799"/>
                </a:lnTo>
                <a:lnTo>
                  <a:pt x="421968" y="1667719"/>
                </a:lnTo>
                <a:lnTo>
                  <a:pt x="384584" y="1642800"/>
                </a:lnTo>
                <a:lnTo>
                  <a:pt x="348540" y="1616104"/>
                </a:lnTo>
                <a:lnTo>
                  <a:pt x="313898" y="1587694"/>
                </a:lnTo>
                <a:lnTo>
                  <a:pt x="280720" y="1557633"/>
                </a:lnTo>
                <a:lnTo>
                  <a:pt x="249068" y="1525981"/>
                </a:lnTo>
                <a:lnTo>
                  <a:pt x="219007" y="1492803"/>
                </a:lnTo>
                <a:lnTo>
                  <a:pt x="190597" y="1458161"/>
                </a:lnTo>
                <a:lnTo>
                  <a:pt x="163901" y="1422117"/>
                </a:lnTo>
                <a:lnTo>
                  <a:pt x="138982" y="1384733"/>
                </a:lnTo>
                <a:lnTo>
                  <a:pt x="115902" y="1346072"/>
                </a:lnTo>
                <a:lnTo>
                  <a:pt x="94724" y="1306197"/>
                </a:lnTo>
                <a:lnTo>
                  <a:pt x="75510" y="1265169"/>
                </a:lnTo>
                <a:lnTo>
                  <a:pt x="58322" y="1223052"/>
                </a:lnTo>
                <a:lnTo>
                  <a:pt x="43223" y="1179908"/>
                </a:lnTo>
                <a:lnTo>
                  <a:pt x="30276" y="1135799"/>
                </a:lnTo>
                <a:lnTo>
                  <a:pt x="19543" y="1090788"/>
                </a:lnTo>
                <a:lnTo>
                  <a:pt x="11087" y="1044937"/>
                </a:lnTo>
                <a:lnTo>
                  <a:pt x="4969" y="998308"/>
                </a:lnTo>
                <a:lnTo>
                  <a:pt x="1252" y="950965"/>
                </a:lnTo>
                <a:lnTo>
                  <a:pt x="0" y="902970"/>
                </a:lnTo>
                <a:close/>
              </a:path>
            </a:pathLst>
          </a:custGeom>
          <a:ln w="3175">
            <a:solidFill>
              <a:srgbClr val="9772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31299" y="1103249"/>
            <a:ext cx="211074" cy="210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31299" y="2535047"/>
            <a:ext cx="211074" cy="210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90221" y="2563539"/>
            <a:ext cx="9334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 b="1">
                <a:solidFill>
                  <a:srgbClr val="E6C069"/>
                </a:solidFill>
                <a:latin typeface="微软雅黑"/>
                <a:cs typeface="微软雅黑"/>
              </a:rPr>
              <a:t>5</a:t>
            </a:r>
            <a:endParaRPr sz="85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85045" y="2202053"/>
            <a:ext cx="211074" cy="210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43205" y="2231307"/>
            <a:ext cx="9334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 b="1">
                <a:solidFill>
                  <a:srgbClr val="E6C069"/>
                </a:solidFill>
                <a:latin typeface="微软雅黑"/>
                <a:cs typeface="微软雅黑"/>
              </a:rPr>
              <a:t>4</a:t>
            </a:r>
            <a:endParaRPr sz="85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85045" y="1435480"/>
            <a:ext cx="211074" cy="2103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243205" y="1464735"/>
            <a:ext cx="9334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 b="1">
                <a:solidFill>
                  <a:srgbClr val="E6C069"/>
                </a:solidFill>
                <a:latin typeface="微软雅黑"/>
                <a:cs typeface="微软雅黑"/>
              </a:rPr>
              <a:t>2</a:t>
            </a:r>
            <a:endParaRPr sz="85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67342" y="1818767"/>
            <a:ext cx="210312" cy="210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325500" y="1848021"/>
            <a:ext cx="9334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 b="1">
                <a:solidFill>
                  <a:srgbClr val="E6C069"/>
                </a:solidFill>
                <a:latin typeface="微软雅黑"/>
                <a:cs typeface="微软雅黑"/>
              </a:rPr>
              <a:t>3</a:t>
            </a:r>
            <a:endParaRPr sz="85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62767" y="621993"/>
            <a:ext cx="2424430" cy="66802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性能测试分析思路</a:t>
            </a:r>
            <a:r>
              <a:rPr dirty="0" sz="1400" spc="10">
                <a:solidFill>
                  <a:srgbClr val="191B0E"/>
                </a:solidFill>
                <a:latin typeface="Franklin Gothic Book"/>
                <a:cs typeface="Franklin Gothic Book"/>
              </a:rPr>
              <a:t>-</a:t>
            </a: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层层递进</a:t>
            </a:r>
            <a:endParaRPr sz="1400">
              <a:latin typeface="华文楷体"/>
              <a:cs typeface="华文楷体"/>
            </a:endParaRPr>
          </a:p>
          <a:p>
            <a:pPr algn="r" marR="5080">
              <a:lnSpc>
                <a:spcPts val="965"/>
              </a:lnSpc>
              <a:spcBef>
                <a:spcPts val="1400"/>
              </a:spcBef>
            </a:pPr>
            <a:r>
              <a:rPr dirty="0" sz="850" spc="5">
                <a:solidFill>
                  <a:srgbClr val="002060"/>
                </a:solidFill>
                <a:latin typeface="Franklin Gothic Book"/>
                <a:cs typeface="Franklin Gothic Book"/>
              </a:rPr>
              <a:t>Clien</a:t>
            </a:r>
            <a:r>
              <a:rPr dirty="0" sz="850" spc="5">
                <a:solidFill>
                  <a:srgbClr val="002060"/>
                </a:solidFill>
                <a:latin typeface="Franklin Gothic Book"/>
                <a:cs typeface="Franklin Gothic Book"/>
              </a:rPr>
              <a:t>t</a:t>
            </a:r>
            <a:r>
              <a:rPr dirty="0" sz="850" spc="10" b="1">
                <a:solidFill>
                  <a:srgbClr val="002060"/>
                </a:solidFill>
                <a:latin typeface="华文楷体"/>
                <a:cs typeface="华文楷体"/>
              </a:rPr>
              <a:t>层</a:t>
            </a:r>
            <a:endParaRPr sz="850">
              <a:latin typeface="华文楷体"/>
              <a:cs typeface="华文楷体"/>
            </a:endParaRPr>
          </a:p>
          <a:p>
            <a:pPr algn="r" marR="608330">
              <a:lnSpc>
                <a:spcPts val="965"/>
              </a:lnSpc>
            </a:pPr>
            <a:r>
              <a:rPr dirty="0" sz="850" spc="5" b="1">
                <a:solidFill>
                  <a:srgbClr val="E6C069"/>
                </a:solidFill>
                <a:latin typeface="微软雅黑"/>
                <a:cs typeface="微软雅黑"/>
              </a:rPr>
              <a:t>1</a:t>
            </a:r>
            <a:endParaRPr sz="85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66470" y="1393869"/>
            <a:ext cx="66738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solidFill>
                  <a:srgbClr val="002060"/>
                </a:solidFill>
                <a:latin typeface="Franklin Gothic Book"/>
                <a:cs typeface="Franklin Gothic Book"/>
              </a:rPr>
              <a:t>Web</a:t>
            </a:r>
            <a:r>
              <a:rPr dirty="0" sz="850" spc="-65">
                <a:solidFill>
                  <a:srgbClr val="002060"/>
                </a:solidFill>
                <a:latin typeface="Franklin Gothic Book"/>
                <a:cs typeface="Franklin Gothic Book"/>
              </a:rPr>
              <a:t> </a:t>
            </a:r>
            <a:r>
              <a:rPr dirty="0" sz="850" spc="5">
                <a:solidFill>
                  <a:srgbClr val="002060"/>
                </a:solidFill>
                <a:latin typeface="Franklin Gothic Book"/>
                <a:cs typeface="Franklin Gothic Book"/>
              </a:rPr>
              <a:t>Server</a:t>
            </a:r>
            <a:r>
              <a:rPr dirty="0" sz="850" spc="10" b="1">
                <a:solidFill>
                  <a:srgbClr val="002060"/>
                </a:solidFill>
                <a:latin typeface="华文楷体"/>
                <a:cs typeface="华文楷体"/>
              </a:rPr>
              <a:t>层</a:t>
            </a:r>
            <a:endParaRPr sz="850">
              <a:latin typeface="华文楷体"/>
              <a:cs typeface="华文楷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30479" y="1801539"/>
            <a:ext cx="60071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10">
                <a:solidFill>
                  <a:srgbClr val="002060"/>
                </a:solidFill>
                <a:latin typeface="Franklin Gothic Book"/>
                <a:cs typeface="Franklin Gothic Book"/>
              </a:rPr>
              <a:t>DB</a:t>
            </a:r>
            <a:r>
              <a:rPr dirty="0" sz="850" spc="-55">
                <a:solidFill>
                  <a:srgbClr val="002060"/>
                </a:solidFill>
                <a:latin typeface="Franklin Gothic Book"/>
                <a:cs typeface="Franklin Gothic Book"/>
              </a:rPr>
              <a:t> </a:t>
            </a:r>
            <a:r>
              <a:rPr dirty="0" sz="850" spc="5">
                <a:solidFill>
                  <a:srgbClr val="002060"/>
                </a:solidFill>
                <a:latin typeface="Franklin Gothic Book"/>
                <a:cs typeface="Franklin Gothic Book"/>
              </a:rPr>
              <a:t>Server</a:t>
            </a:r>
            <a:r>
              <a:rPr dirty="0" sz="850" spc="10" b="1">
                <a:solidFill>
                  <a:srgbClr val="002060"/>
                </a:solidFill>
                <a:latin typeface="华文楷体"/>
                <a:cs typeface="华文楷体"/>
              </a:rPr>
              <a:t>层</a:t>
            </a:r>
            <a:endParaRPr sz="850">
              <a:latin typeface="华文楷体"/>
              <a:cs typeface="华文楷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37515" y="2213019"/>
            <a:ext cx="26860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10">
                <a:solidFill>
                  <a:srgbClr val="002060"/>
                </a:solidFill>
                <a:latin typeface="Franklin Gothic Book"/>
                <a:cs typeface="Franklin Gothic Book"/>
              </a:rPr>
              <a:t>OS</a:t>
            </a:r>
            <a:r>
              <a:rPr dirty="0" sz="850" spc="10" b="1">
                <a:solidFill>
                  <a:srgbClr val="002060"/>
                </a:solidFill>
                <a:latin typeface="华文楷体"/>
                <a:cs typeface="华文楷体"/>
              </a:rPr>
              <a:t>层</a:t>
            </a:r>
            <a:endParaRPr sz="850">
              <a:latin typeface="华文楷体"/>
              <a:cs typeface="华文楷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60726" y="2551349"/>
            <a:ext cx="35750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15" b="1">
                <a:solidFill>
                  <a:srgbClr val="002060"/>
                </a:solidFill>
                <a:latin typeface="华文楷体"/>
                <a:cs typeface="华文楷体"/>
              </a:rPr>
              <a:t>代码层</a:t>
            </a:r>
            <a:endParaRPr sz="850">
              <a:latin typeface="华文楷体"/>
              <a:cs typeface="华文楷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37601" y="1119251"/>
            <a:ext cx="1601470" cy="1598930"/>
          </a:xfrm>
          <a:custGeom>
            <a:avLst/>
            <a:gdLst/>
            <a:ahLst/>
            <a:cxnLst/>
            <a:rect l="l" t="t" r="r" b="b"/>
            <a:pathLst>
              <a:path w="1601470" h="1598930">
                <a:moveTo>
                  <a:pt x="1600962" y="799337"/>
                </a:moveTo>
                <a:lnTo>
                  <a:pt x="1599502" y="750593"/>
                </a:lnTo>
                <a:lnTo>
                  <a:pt x="1595178" y="702627"/>
                </a:lnTo>
                <a:lnTo>
                  <a:pt x="1588073" y="655524"/>
                </a:lnTo>
                <a:lnTo>
                  <a:pt x="1578272" y="609367"/>
                </a:lnTo>
                <a:lnTo>
                  <a:pt x="1565858" y="564238"/>
                </a:lnTo>
                <a:lnTo>
                  <a:pt x="1550914" y="520222"/>
                </a:lnTo>
                <a:lnTo>
                  <a:pt x="1533524" y="477400"/>
                </a:lnTo>
                <a:lnTo>
                  <a:pt x="1513772" y="435857"/>
                </a:lnTo>
                <a:lnTo>
                  <a:pt x="1491742" y="395675"/>
                </a:lnTo>
                <a:lnTo>
                  <a:pt x="1467516" y="356938"/>
                </a:lnTo>
                <a:lnTo>
                  <a:pt x="1441178" y="319728"/>
                </a:lnTo>
                <a:lnTo>
                  <a:pt x="1412813" y="284129"/>
                </a:lnTo>
                <a:lnTo>
                  <a:pt x="1382504" y="250225"/>
                </a:lnTo>
                <a:lnTo>
                  <a:pt x="1350334" y="218097"/>
                </a:lnTo>
                <a:lnTo>
                  <a:pt x="1316387" y="187830"/>
                </a:lnTo>
                <a:lnTo>
                  <a:pt x="1280747" y="159506"/>
                </a:lnTo>
                <a:lnTo>
                  <a:pt x="1243497" y="133209"/>
                </a:lnTo>
                <a:lnTo>
                  <a:pt x="1204722" y="109022"/>
                </a:lnTo>
                <a:lnTo>
                  <a:pt x="1164503" y="87028"/>
                </a:lnTo>
                <a:lnTo>
                  <a:pt x="1122926" y="67310"/>
                </a:lnTo>
                <a:lnTo>
                  <a:pt x="1080073" y="49951"/>
                </a:lnTo>
                <a:lnTo>
                  <a:pt x="1036029" y="35034"/>
                </a:lnTo>
                <a:lnTo>
                  <a:pt x="990877" y="22644"/>
                </a:lnTo>
                <a:lnTo>
                  <a:pt x="944701" y="12862"/>
                </a:lnTo>
                <a:lnTo>
                  <a:pt x="897584" y="5771"/>
                </a:lnTo>
                <a:lnTo>
                  <a:pt x="849609" y="1456"/>
                </a:lnTo>
                <a:lnTo>
                  <a:pt x="800861" y="0"/>
                </a:lnTo>
                <a:lnTo>
                  <a:pt x="752111" y="1456"/>
                </a:lnTo>
                <a:lnTo>
                  <a:pt x="704127" y="5771"/>
                </a:lnTo>
                <a:lnTo>
                  <a:pt x="656996" y="12862"/>
                </a:lnTo>
                <a:lnTo>
                  <a:pt x="610801" y="22644"/>
                </a:lnTo>
                <a:lnTo>
                  <a:pt x="565625" y="35034"/>
                </a:lnTo>
                <a:lnTo>
                  <a:pt x="521553" y="49951"/>
                </a:lnTo>
                <a:lnTo>
                  <a:pt x="478670" y="67310"/>
                </a:lnTo>
                <a:lnTo>
                  <a:pt x="437059" y="87028"/>
                </a:lnTo>
                <a:lnTo>
                  <a:pt x="396804" y="109022"/>
                </a:lnTo>
                <a:lnTo>
                  <a:pt x="357989" y="133209"/>
                </a:lnTo>
                <a:lnTo>
                  <a:pt x="320699" y="159506"/>
                </a:lnTo>
                <a:lnTo>
                  <a:pt x="285018" y="187830"/>
                </a:lnTo>
                <a:lnTo>
                  <a:pt x="251029" y="218097"/>
                </a:lnTo>
                <a:lnTo>
                  <a:pt x="218817" y="250225"/>
                </a:lnTo>
                <a:lnTo>
                  <a:pt x="188465" y="284129"/>
                </a:lnTo>
                <a:lnTo>
                  <a:pt x="160059" y="319728"/>
                </a:lnTo>
                <a:lnTo>
                  <a:pt x="133681" y="356938"/>
                </a:lnTo>
                <a:lnTo>
                  <a:pt x="109417" y="395675"/>
                </a:lnTo>
                <a:lnTo>
                  <a:pt x="87350" y="435857"/>
                </a:lnTo>
                <a:lnTo>
                  <a:pt x="67564" y="477400"/>
                </a:lnTo>
                <a:lnTo>
                  <a:pt x="50143" y="520222"/>
                </a:lnTo>
                <a:lnTo>
                  <a:pt x="35172" y="564238"/>
                </a:lnTo>
                <a:lnTo>
                  <a:pt x="22734" y="609367"/>
                </a:lnTo>
                <a:lnTo>
                  <a:pt x="12914" y="655524"/>
                </a:lnTo>
                <a:lnTo>
                  <a:pt x="5795" y="702627"/>
                </a:lnTo>
                <a:lnTo>
                  <a:pt x="1462" y="750593"/>
                </a:lnTo>
                <a:lnTo>
                  <a:pt x="0" y="799338"/>
                </a:lnTo>
                <a:lnTo>
                  <a:pt x="1462" y="848004"/>
                </a:lnTo>
                <a:lnTo>
                  <a:pt x="5795" y="895902"/>
                </a:lnTo>
                <a:lnTo>
                  <a:pt x="12914" y="942950"/>
                </a:lnTo>
                <a:lnTo>
                  <a:pt x="22734" y="989062"/>
                </a:lnTo>
                <a:lnTo>
                  <a:pt x="35172" y="1034155"/>
                </a:lnTo>
                <a:lnTo>
                  <a:pt x="50143" y="1078146"/>
                </a:lnTo>
                <a:lnTo>
                  <a:pt x="67564" y="1120950"/>
                </a:lnTo>
                <a:lnTo>
                  <a:pt x="87350" y="1162483"/>
                </a:lnTo>
                <a:lnTo>
                  <a:pt x="109417" y="1202661"/>
                </a:lnTo>
                <a:lnTo>
                  <a:pt x="133681" y="1241402"/>
                </a:lnTo>
                <a:lnTo>
                  <a:pt x="160059" y="1278620"/>
                </a:lnTo>
                <a:lnTo>
                  <a:pt x="188465" y="1314232"/>
                </a:lnTo>
                <a:lnTo>
                  <a:pt x="218817" y="1348154"/>
                </a:lnTo>
                <a:lnTo>
                  <a:pt x="251029" y="1380303"/>
                </a:lnTo>
                <a:lnTo>
                  <a:pt x="285018" y="1410594"/>
                </a:lnTo>
                <a:lnTo>
                  <a:pt x="320699" y="1438944"/>
                </a:lnTo>
                <a:lnTo>
                  <a:pt x="357989" y="1465268"/>
                </a:lnTo>
                <a:lnTo>
                  <a:pt x="396804" y="1489484"/>
                </a:lnTo>
                <a:lnTo>
                  <a:pt x="437059" y="1511506"/>
                </a:lnTo>
                <a:lnTo>
                  <a:pt x="478670" y="1531252"/>
                </a:lnTo>
                <a:lnTo>
                  <a:pt x="521553" y="1548636"/>
                </a:lnTo>
                <a:lnTo>
                  <a:pt x="565625" y="1563577"/>
                </a:lnTo>
                <a:lnTo>
                  <a:pt x="610801" y="1575989"/>
                </a:lnTo>
                <a:lnTo>
                  <a:pt x="656996" y="1585788"/>
                </a:lnTo>
                <a:lnTo>
                  <a:pt x="704127" y="1592892"/>
                </a:lnTo>
                <a:lnTo>
                  <a:pt x="752111" y="1597216"/>
                </a:lnTo>
                <a:lnTo>
                  <a:pt x="800862" y="1598676"/>
                </a:lnTo>
                <a:lnTo>
                  <a:pt x="849609" y="1597216"/>
                </a:lnTo>
                <a:lnTo>
                  <a:pt x="897584" y="1592892"/>
                </a:lnTo>
                <a:lnTo>
                  <a:pt x="944701" y="1585788"/>
                </a:lnTo>
                <a:lnTo>
                  <a:pt x="990877" y="1575989"/>
                </a:lnTo>
                <a:lnTo>
                  <a:pt x="1036029" y="1563577"/>
                </a:lnTo>
                <a:lnTo>
                  <a:pt x="1080073" y="1548636"/>
                </a:lnTo>
                <a:lnTo>
                  <a:pt x="1122926" y="1531252"/>
                </a:lnTo>
                <a:lnTo>
                  <a:pt x="1164503" y="1511506"/>
                </a:lnTo>
                <a:lnTo>
                  <a:pt x="1204722" y="1489484"/>
                </a:lnTo>
                <a:lnTo>
                  <a:pt x="1243497" y="1465268"/>
                </a:lnTo>
                <a:lnTo>
                  <a:pt x="1280747" y="1438944"/>
                </a:lnTo>
                <a:lnTo>
                  <a:pt x="1316387" y="1410594"/>
                </a:lnTo>
                <a:lnTo>
                  <a:pt x="1350334" y="1380303"/>
                </a:lnTo>
                <a:lnTo>
                  <a:pt x="1382504" y="1348154"/>
                </a:lnTo>
                <a:lnTo>
                  <a:pt x="1412813" y="1314232"/>
                </a:lnTo>
                <a:lnTo>
                  <a:pt x="1441178" y="1278620"/>
                </a:lnTo>
                <a:lnTo>
                  <a:pt x="1467516" y="1241402"/>
                </a:lnTo>
                <a:lnTo>
                  <a:pt x="1491742" y="1202661"/>
                </a:lnTo>
                <a:lnTo>
                  <a:pt x="1513772" y="1162483"/>
                </a:lnTo>
                <a:lnTo>
                  <a:pt x="1533524" y="1120950"/>
                </a:lnTo>
                <a:lnTo>
                  <a:pt x="1550914" y="1078146"/>
                </a:lnTo>
                <a:lnTo>
                  <a:pt x="1565858" y="1034155"/>
                </a:lnTo>
                <a:lnTo>
                  <a:pt x="1578272" y="989062"/>
                </a:lnTo>
                <a:lnTo>
                  <a:pt x="1588073" y="942950"/>
                </a:lnTo>
                <a:lnTo>
                  <a:pt x="1595178" y="895902"/>
                </a:lnTo>
                <a:lnTo>
                  <a:pt x="1599502" y="848004"/>
                </a:lnTo>
                <a:lnTo>
                  <a:pt x="1600962" y="7993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47329" y="1237361"/>
            <a:ext cx="1381506" cy="137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72653" y="2206625"/>
            <a:ext cx="390525" cy="390525"/>
          </a:xfrm>
          <a:custGeom>
            <a:avLst/>
            <a:gdLst/>
            <a:ahLst/>
            <a:cxnLst/>
            <a:rect l="l" t="t" r="r" b="b"/>
            <a:pathLst>
              <a:path w="390525" h="390525">
                <a:moveTo>
                  <a:pt x="390144" y="195072"/>
                </a:moveTo>
                <a:lnTo>
                  <a:pt x="385016" y="150436"/>
                </a:lnTo>
                <a:lnTo>
                  <a:pt x="370398" y="109412"/>
                </a:lnTo>
                <a:lnTo>
                  <a:pt x="347436" y="73187"/>
                </a:lnTo>
                <a:lnTo>
                  <a:pt x="317276" y="42947"/>
                </a:lnTo>
                <a:lnTo>
                  <a:pt x="281064" y="19878"/>
                </a:lnTo>
                <a:lnTo>
                  <a:pt x="239947" y="5167"/>
                </a:lnTo>
                <a:lnTo>
                  <a:pt x="195071" y="0"/>
                </a:lnTo>
                <a:lnTo>
                  <a:pt x="150436" y="5167"/>
                </a:lnTo>
                <a:lnTo>
                  <a:pt x="109412" y="19878"/>
                </a:lnTo>
                <a:lnTo>
                  <a:pt x="73187" y="42947"/>
                </a:lnTo>
                <a:lnTo>
                  <a:pt x="42947" y="73187"/>
                </a:lnTo>
                <a:lnTo>
                  <a:pt x="19878" y="109412"/>
                </a:lnTo>
                <a:lnTo>
                  <a:pt x="5167" y="150436"/>
                </a:lnTo>
                <a:lnTo>
                  <a:pt x="0" y="195072"/>
                </a:lnTo>
                <a:lnTo>
                  <a:pt x="5167" y="239947"/>
                </a:lnTo>
                <a:lnTo>
                  <a:pt x="19878" y="281064"/>
                </a:lnTo>
                <a:lnTo>
                  <a:pt x="42947" y="317276"/>
                </a:lnTo>
                <a:lnTo>
                  <a:pt x="73187" y="347436"/>
                </a:lnTo>
                <a:lnTo>
                  <a:pt x="109412" y="370398"/>
                </a:lnTo>
                <a:lnTo>
                  <a:pt x="150436" y="385016"/>
                </a:lnTo>
                <a:lnTo>
                  <a:pt x="195072" y="390144"/>
                </a:lnTo>
                <a:lnTo>
                  <a:pt x="239947" y="385016"/>
                </a:lnTo>
                <a:lnTo>
                  <a:pt x="281064" y="370398"/>
                </a:lnTo>
                <a:lnTo>
                  <a:pt x="317276" y="347436"/>
                </a:lnTo>
                <a:lnTo>
                  <a:pt x="347436" y="317276"/>
                </a:lnTo>
                <a:lnTo>
                  <a:pt x="370398" y="281064"/>
                </a:lnTo>
                <a:lnTo>
                  <a:pt x="385016" y="239947"/>
                </a:lnTo>
                <a:lnTo>
                  <a:pt x="390144" y="195072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662817" y="2271688"/>
            <a:ext cx="208279" cy="2451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95"/>
              </a:spcBef>
            </a:pPr>
            <a:r>
              <a:rPr dirty="0" sz="700" spc="15">
                <a:solidFill>
                  <a:srgbClr val="E6C069"/>
                </a:solidFill>
                <a:latin typeface="微软雅黑"/>
                <a:cs typeface="微软雅黑"/>
              </a:rPr>
              <a:t>层层 递进</a:t>
            </a:r>
            <a:endParaRPr sz="700">
              <a:latin typeface="微软雅黑"/>
              <a:cs typeface="微软雅黑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5027" y="414401"/>
            <a:ext cx="4371975" cy="2452370"/>
          </a:xfrm>
          <a:custGeom>
            <a:avLst/>
            <a:gdLst/>
            <a:ahLst/>
            <a:cxnLst/>
            <a:rect l="l" t="t" r="r" b="b"/>
            <a:pathLst>
              <a:path w="4371975" h="2452370">
                <a:moveTo>
                  <a:pt x="4371594" y="2452116"/>
                </a:moveTo>
                <a:lnTo>
                  <a:pt x="4371594" y="0"/>
                </a:lnTo>
                <a:lnTo>
                  <a:pt x="0" y="0"/>
                </a:lnTo>
                <a:lnTo>
                  <a:pt x="0" y="2452116"/>
                </a:lnTo>
                <a:lnTo>
                  <a:pt x="4371594" y="245211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1671" y="24369"/>
            <a:ext cx="813435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60">
                <a:latin typeface="等线"/>
                <a:cs typeface="等线"/>
              </a:rPr>
              <a:t>2</a:t>
            </a:r>
            <a:r>
              <a:rPr dirty="0" sz="1250" spc="90">
                <a:latin typeface="等线"/>
                <a:cs typeface="等线"/>
              </a:rPr>
              <a:t>0</a:t>
            </a:r>
            <a:r>
              <a:rPr dirty="0" sz="1250" spc="85">
                <a:latin typeface="等线"/>
                <a:cs typeface="等线"/>
              </a:rPr>
              <a:t>2</a:t>
            </a:r>
            <a:r>
              <a:rPr dirty="0" sz="1250" spc="90">
                <a:latin typeface="等线"/>
                <a:cs typeface="等线"/>
              </a:rPr>
              <a:t>2</a:t>
            </a:r>
            <a:r>
              <a:rPr dirty="0" sz="1250" spc="45">
                <a:latin typeface="等线"/>
                <a:cs typeface="等线"/>
              </a:rPr>
              <a:t>/</a:t>
            </a:r>
            <a:r>
              <a:rPr dirty="0" sz="1250" spc="90">
                <a:latin typeface="等线"/>
                <a:cs typeface="等线"/>
              </a:rPr>
              <a:t>5</a:t>
            </a:r>
            <a:r>
              <a:rPr dirty="0" sz="1250" spc="45">
                <a:latin typeface="等线"/>
                <a:cs typeface="等线"/>
              </a:rPr>
              <a:t>/</a:t>
            </a:r>
            <a:r>
              <a:rPr dirty="0" sz="1250" spc="80">
                <a:latin typeface="等线"/>
                <a:cs typeface="等线"/>
              </a:rPr>
              <a:t>1</a:t>
            </a:r>
            <a:r>
              <a:rPr dirty="0" sz="1250" spc="40">
                <a:latin typeface="等线"/>
                <a:cs typeface="等线"/>
              </a:rPr>
              <a:t>7</a:t>
            </a:r>
            <a:endParaRPr sz="1250">
              <a:latin typeface="等线"/>
              <a:cs typeface="等线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1561" y="901446"/>
            <a:ext cx="4384675" cy="2466340"/>
          </a:xfrm>
          <a:custGeom>
            <a:avLst/>
            <a:gdLst/>
            <a:ahLst/>
            <a:cxnLst/>
            <a:rect l="l" t="t" r="r" b="b"/>
            <a:pathLst>
              <a:path w="4384675" h="2466340">
                <a:moveTo>
                  <a:pt x="0" y="0"/>
                </a:moveTo>
                <a:lnTo>
                  <a:pt x="0" y="2465832"/>
                </a:lnTo>
                <a:lnTo>
                  <a:pt x="4384662" y="2465831"/>
                </a:lnTo>
                <a:lnTo>
                  <a:pt x="4384662" y="0"/>
                </a:lnTo>
                <a:lnTo>
                  <a:pt x="0" y="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4233" y="2955798"/>
            <a:ext cx="1031240" cy="137160"/>
          </a:xfrm>
          <a:custGeom>
            <a:avLst/>
            <a:gdLst/>
            <a:ahLst/>
            <a:cxnLst/>
            <a:rect l="l" t="t" r="r" b="b"/>
            <a:pathLst>
              <a:path w="1031239" h="137160">
                <a:moveTo>
                  <a:pt x="0" y="0"/>
                </a:moveTo>
                <a:lnTo>
                  <a:pt x="0" y="137159"/>
                </a:lnTo>
                <a:lnTo>
                  <a:pt x="1031240" y="137159"/>
                </a:lnTo>
                <a:lnTo>
                  <a:pt x="1031239" y="0"/>
                </a:lnTo>
                <a:lnTo>
                  <a:pt x="0" y="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65473" y="1507997"/>
            <a:ext cx="146050" cy="1584960"/>
          </a:xfrm>
          <a:custGeom>
            <a:avLst/>
            <a:gdLst/>
            <a:ahLst/>
            <a:cxnLst/>
            <a:rect l="l" t="t" r="r" b="b"/>
            <a:pathLst>
              <a:path w="146050" h="1584960">
                <a:moveTo>
                  <a:pt x="0" y="0"/>
                </a:moveTo>
                <a:lnTo>
                  <a:pt x="0" y="1584960"/>
                </a:lnTo>
                <a:lnTo>
                  <a:pt x="146050" y="1584960"/>
                </a:lnTo>
                <a:lnTo>
                  <a:pt x="146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7657" y="907541"/>
            <a:ext cx="4371975" cy="245300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00">
              <a:latin typeface="Times New Roman"/>
              <a:cs typeface="Times New Roman"/>
            </a:endParaRPr>
          </a:p>
          <a:p>
            <a:pPr marL="1724660">
              <a:lnSpc>
                <a:spcPct val="100000"/>
              </a:lnSpc>
            </a:pPr>
            <a:r>
              <a:rPr dirty="0" sz="2550" spc="35">
                <a:solidFill>
                  <a:srgbClr val="EFEDE3"/>
                </a:solidFill>
                <a:latin typeface="华文楷体"/>
                <a:cs typeface="华文楷体"/>
              </a:rPr>
              <a:t>认识性能测试</a:t>
            </a:r>
            <a:endParaRPr sz="255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4227" y="3096610"/>
            <a:ext cx="114300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40">
                <a:latin typeface="等线"/>
                <a:cs typeface="等线"/>
              </a:rPr>
              <a:t>5</a:t>
            </a:r>
            <a:endParaRPr sz="1250">
              <a:latin typeface="等线"/>
              <a:cs typeface="等线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069" y="408305"/>
            <a:ext cx="4130675" cy="2465070"/>
          </a:xfrm>
          <a:custGeom>
            <a:avLst/>
            <a:gdLst/>
            <a:ahLst/>
            <a:cxnLst/>
            <a:rect l="l" t="t" r="r" b="b"/>
            <a:pathLst>
              <a:path w="4130675" h="2465070">
                <a:moveTo>
                  <a:pt x="0" y="2465070"/>
                </a:moveTo>
                <a:lnTo>
                  <a:pt x="4130154" y="2465070"/>
                </a:lnTo>
                <a:lnTo>
                  <a:pt x="4130154" y="0"/>
                </a:lnTo>
                <a:lnTo>
                  <a:pt x="0" y="0"/>
                </a:lnTo>
                <a:lnTo>
                  <a:pt x="0" y="246507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1561" y="408305"/>
            <a:ext cx="172720" cy="2465070"/>
          </a:xfrm>
          <a:custGeom>
            <a:avLst/>
            <a:gdLst/>
            <a:ahLst/>
            <a:cxnLst/>
            <a:rect l="l" t="t" r="r" b="b"/>
            <a:pathLst>
              <a:path w="172720" h="2465070">
                <a:moveTo>
                  <a:pt x="0" y="2465070"/>
                </a:moveTo>
                <a:lnTo>
                  <a:pt x="172212" y="2465070"/>
                </a:lnTo>
                <a:lnTo>
                  <a:pt x="172212" y="0"/>
                </a:lnTo>
                <a:lnTo>
                  <a:pt x="0" y="0"/>
                </a:lnTo>
                <a:lnTo>
                  <a:pt x="0" y="246507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4921" y="409067"/>
            <a:ext cx="0" cy="2464435"/>
          </a:xfrm>
          <a:custGeom>
            <a:avLst/>
            <a:gdLst/>
            <a:ahLst/>
            <a:cxnLst/>
            <a:rect l="l" t="t" r="r" b="b"/>
            <a:pathLst>
              <a:path w="0" h="2464435">
                <a:moveTo>
                  <a:pt x="0" y="0"/>
                </a:moveTo>
                <a:lnTo>
                  <a:pt x="0" y="2464308"/>
                </a:lnTo>
              </a:path>
            </a:pathLst>
          </a:custGeom>
          <a:ln w="82296">
            <a:solidFill>
              <a:srgbClr val="191B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97248" y="433451"/>
            <a:ext cx="660654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5397" y="621993"/>
            <a:ext cx="2265680" cy="24511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性能测试分析思路</a:t>
            </a:r>
            <a:r>
              <a:rPr dirty="0" sz="1400" spc="10">
                <a:solidFill>
                  <a:srgbClr val="191B0E"/>
                </a:solidFill>
                <a:latin typeface="Franklin Gothic Book"/>
                <a:cs typeface="Franklin Gothic Book"/>
              </a:rPr>
              <a:t>-</a:t>
            </a: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缩小范围</a:t>
            </a:r>
            <a:endParaRPr sz="14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5397" y="879514"/>
            <a:ext cx="3392170" cy="34163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51130" marR="5080" indent="-139065">
              <a:lnSpc>
                <a:spcPct val="96800"/>
              </a:lnSpc>
              <a:spcBef>
                <a:spcPts val="145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一定范围内可分析的点基本都是固定的</a:t>
            </a:r>
            <a:r>
              <a:rPr dirty="0" sz="700" spc="10">
                <a:solidFill>
                  <a:srgbClr val="191B0E"/>
                </a:solidFill>
                <a:latin typeface="华文楷体"/>
                <a:cs typeface="华文楷体"/>
              </a:rPr>
              <a:t>，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可以在分析问题时适当缩小分析范围从 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而简化问题的复杂度，提高分析的逻辑</a:t>
            </a:r>
            <a:r>
              <a:rPr dirty="0" sz="700" spc="10">
                <a:solidFill>
                  <a:srgbClr val="191B0E"/>
                </a:solidFill>
                <a:latin typeface="华文楷体"/>
                <a:cs typeface="华文楷体"/>
              </a:rPr>
              <a:t>性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r>
              <a:rPr dirty="0" sz="700" spc="25">
                <a:solidFill>
                  <a:srgbClr val="191B0E"/>
                </a:solidFill>
                <a:latin typeface="华文楷体"/>
                <a:cs typeface="华文楷体"/>
              </a:rPr>
              <a:t>以</a:t>
            </a:r>
            <a:r>
              <a:rPr dirty="0" sz="700" spc="-45">
                <a:solidFill>
                  <a:srgbClr val="191B0E"/>
                </a:solidFill>
                <a:latin typeface="Franklin Gothic Book"/>
                <a:cs typeface="Franklin Gothic Book"/>
              </a:rPr>
              <a:t>T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o</a:t>
            </a:r>
            <a:r>
              <a:rPr dirty="0" sz="700" spc="10">
                <a:solidFill>
                  <a:srgbClr val="191B0E"/>
                </a:solidFill>
                <a:latin typeface="Franklin Gothic Book"/>
                <a:cs typeface="Franklin Gothic Book"/>
              </a:rPr>
              <a:t>mc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a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t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相关容器为例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,</a:t>
            </a:r>
            <a:r>
              <a:rPr dirty="0" sz="700" spc="15">
                <a:solidFill>
                  <a:srgbClr val="191B0E"/>
                </a:solidFill>
                <a:latin typeface="华文楷体"/>
                <a:cs typeface="华文楷体"/>
              </a:rPr>
              <a:t>包括但不限于 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以下需要分析的</a:t>
            </a:r>
            <a:r>
              <a:rPr dirty="0" sz="700" spc="10">
                <a:solidFill>
                  <a:srgbClr val="191B0E"/>
                </a:solidFill>
                <a:latin typeface="华文楷体"/>
                <a:cs typeface="华文楷体"/>
              </a:rPr>
              <a:t>点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：</a:t>
            </a:r>
            <a:endParaRPr sz="7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58455" y="1285366"/>
            <a:ext cx="243840" cy="348615"/>
          </a:xfrm>
          <a:custGeom>
            <a:avLst/>
            <a:gdLst/>
            <a:ahLst/>
            <a:cxnLst/>
            <a:rect l="l" t="t" r="r" b="b"/>
            <a:pathLst>
              <a:path w="243840" h="348614">
                <a:moveTo>
                  <a:pt x="243840" y="226314"/>
                </a:moveTo>
                <a:lnTo>
                  <a:pt x="243840" y="0"/>
                </a:lnTo>
                <a:lnTo>
                  <a:pt x="121920" y="121920"/>
                </a:lnTo>
                <a:lnTo>
                  <a:pt x="0" y="0"/>
                </a:lnTo>
                <a:lnTo>
                  <a:pt x="0" y="226314"/>
                </a:lnTo>
                <a:lnTo>
                  <a:pt x="121920" y="348234"/>
                </a:lnTo>
                <a:lnTo>
                  <a:pt x="243840" y="226314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50073" y="1285366"/>
            <a:ext cx="261620" cy="348615"/>
          </a:xfrm>
          <a:custGeom>
            <a:avLst/>
            <a:gdLst/>
            <a:ahLst/>
            <a:cxnLst/>
            <a:rect l="l" t="t" r="r" b="b"/>
            <a:pathLst>
              <a:path w="261619" h="348614">
                <a:moveTo>
                  <a:pt x="261365" y="9144"/>
                </a:moveTo>
                <a:lnTo>
                  <a:pt x="248564" y="3657"/>
                </a:lnTo>
                <a:lnTo>
                  <a:pt x="130302" y="121920"/>
                </a:lnTo>
                <a:lnTo>
                  <a:pt x="12268" y="3886"/>
                </a:lnTo>
                <a:lnTo>
                  <a:pt x="0" y="9144"/>
                </a:lnTo>
                <a:lnTo>
                  <a:pt x="130302" y="139446"/>
                </a:lnTo>
                <a:lnTo>
                  <a:pt x="261365" y="9144"/>
                </a:lnTo>
                <a:close/>
              </a:path>
              <a:path w="261619" h="348614">
                <a:moveTo>
                  <a:pt x="12268" y="3886"/>
                </a:moveTo>
                <a:lnTo>
                  <a:pt x="8382" y="0"/>
                </a:lnTo>
                <a:lnTo>
                  <a:pt x="8382" y="5551"/>
                </a:lnTo>
                <a:lnTo>
                  <a:pt x="12268" y="3886"/>
                </a:lnTo>
                <a:close/>
              </a:path>
              <a:path w="261619" h="348614">
                <a:moveTo>
                  <a:pt x="21335" y="220980"/>
                </a:moveTo>
                <a:lnTo>
                  <a:pt x="21335" y="30480"/>
                </a:lnTo>
                <a:lnTo>
                  <a:pt x="8382" y="17526"/>
                </a:lnTo>
                <a:lnTo>
                  <a:pt x="8382" y="226314"/>
                </a:lnTo>
                <a:lnTo>
                  <a:pt x="17525" y="235458"/>
                </a:lnTo>
                <a:lnTo>
                  <a:pt x="17525" y="217170"/>
                </a:lnTo>
                <a:lnTo>
                  <a:pt x="21335" y="220980"/>
                </a:lnTo>
                <a:close/>
              </a:path>
              <a:path w="261619" h="348614">
                <a:moveTo>
                  <a:pt x="21335" y="12954"/>
                </a:moveTo>
                <a:lnTo>
                  <a:pt x="21335" y="0"/>
                </a:lnTo>
                <a:lnTo>
                  <a:pt x="12268" y="3886"/>
                </a:lnTo>
                <a:lnTo>
                  <a:pt x="21335" y="12954"/>
                </a:lnTo>
                <a:close/>
              </a:path>
              <a:path w="261619" h="348614">
                <a:moveTo>
                  <a:pt x="130655" y="330299"/>
                </a:moveTo>
                <a:lnTo>
                  <a:pt x="17525" y="217170"/>
                </a:lnTo>
                <a:lnTo>
                  <a:pt x="21335" y="226314"/>
                </a:lnTo>
                <a:lnTo>
                  <a:pt x="21335" y="239267"/>
                </a:lnTo>
                <a:lnTo>
                  <a:pt x="121920" y="339852"/>
                </a:lnTo>
                <a:lnTo>
                  <a:pt x="121920" y="339090"/>
                </a:lnTo>
                <a:lnTo>
                  <a:pt x="130655" y="330299"/>
                </a:lnTo>
                <a:close/>
              </a:path>
              <a:path w="261619" h="348614">
                <a:moveTo>
                  <a:pt x="21335" y="239267"/>
                </a:moveTo>
                <a:lnTo>
                  <a:pt x="21335" y="226314"/>
                </a:lnTo>
                <a:lnTo>
                  <a:pt x="17525" y="217170"/>
                </a:lnTo>
                <a:lnTo>
                  <a:pt x="17525" y="235458"/>
                </a:lnTo>
                <a:lnTo>
                  <a:pt x="21335" y="239267"/>
                </a:lnTo>
                <a:close/>
              </a:path>
              <a:path w="261619" h="348614">
                <a:moveTo>
                  <a:pt x="139446" y="339090"/>
                </a:moveTo>
                <a:lnTo>
                  <a:pt x="130655" y="330299"/>
                </a:lnTo>
                <a:lnTo>
                  <a:pt x="121920" y="339090"/>
                </a:lnTo>
                <a:lnTo>
                  <a:pt x="139446" y="339090"/>
                </a:lnTo>
                <a:close/>
              </a:path>
              <a:path w="261619" h="348614">
                <a:moveTo>
                  <a:pt x="139446" y="339090"/>
                </a:moveTo>
                <a:lnTo>
                  <a:pt x="121920" y="339090"/>
                </a:lnTo>
                <a:lnTo>
                  <a:pt x="121920" y="339852"/>
                </a:lnTo>
                <a:lnTo>
                  <a:pt x="130302" y="348234"/>
                </a:lnTo>
                <a:lnTo>
                  <a:pt x="139446" y="339090"/>
                </a:lnTo>
                <a:close/>
              </a:path>
              <a:path w="261619" h="348614">
                <a:moveTo>
                  <a:pt x="243078" y="217170"/>
                </a:moveTo>
                <a:lnTo>
                  <a:pt x="130655" y="330299"/>
                </a:lnTo>
                <a:lnTo>
                  <a:pt x="139446" y="339090"/>
                </a:lnTo>
                <a:lnTo>
                  <a:pt x="240029" y="238506"/>
                </a:lnTo>
                <a:lnTo>
                  <a:pt x="240029" y="226314"/>
                </a:lnTo>
                <a:lnTo>
                  <a:pt x="243078" y="217170"/>
                </a:lnTo>
                <a:close/>
              </a:path>
              <a:path w="261619" h="348614">
                <a:moveTo>
                  <a:pt x="248564" y="3657"/>
                </a:moveTo>
                <a:lnTo>
                  <a:pt x="240029" y="0"/>
                </a:lnTo>
                <a:lnTo>
                  <a:pt x="240029" y="12192"/>
                </a:lnTo>
                <a:lnTo>
                  <a:pt x="248564" y="3657"/>
                </a:lnTo>
                <a:close/>
              </a:path>
              <a:path w="261619" h="348614">
                <a:moveTo>
                  <a:pt x="252222" y="226314"/>
                </a:moveTo>
                <a:lnTo>
                  <a:pt x="252222" y="18234"/>
                </a:lnTo>
                <a:lnTo>
                  <a:pt x="240029" y="30355"/>
                </a:lnTo>
                <a:lnTo>
                  <a:pt x="240029" y="220237"/>
                </a:lnTo>
                <a:lnTo>
                  <a:pt x="243078" y="217170"/>
                </a:lnTo>
                <a:lnTo>
                  <a:pt x="243078" y="235458"/>
                </a:lnTo>
                <a:lnTo>
                  <a:pt x="252222" y="226314"/>
                </a:lnTo>
                <a:close/>
              </a:path>
              <a:path w="261619" h="348614">
                <a:moveTo>
                  <a:pt x="243078" y="235458"/>
                </a:moveTo>
                <a:lnTo>
                  <a:pt x="243078" y="217170"/>
                </a:lnTo>
                <a:lnTo>
                  <a:pt x="240029" y="226314"/>
                </a:lnTo>
                <a:lnTo>
                  <a:pt x="240029" y="238506"/>
                </a:lnTo>
                <a:lnTo>
                  <a:pt x="243078" y="235458"/>
                </a:lnTo>
                <a:close/>
              </a:path>
              <a:path w="261619" h="348614">
                <a:moveTo>
                  <a:pt x="252222" y="5225"/>
                </a:moveTo>
                <a:lnTo>
                  <a:pt x="252222" y="0"/>
                </a:lnTo>
                <a:lnTo>
                  <a:pt x="248564" y="3657"/>
                </a:lnTo>
                <a:lnTo>
                  <a:pt x="252222" y="5225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340999" y="1381672"/>
            <a:ext cx="79375" cy="135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10">
                <a:solidFill>
                  <a:srgbClr val="FFFFFF"/>
                </a:solidFill>
                <a:latin typeface="Franklin Gothic Book"/>
                <a:cs typeface="Franklin Gothic Book"/>
              </a:rPr>
              <a:t>1</a:t>
            </a:r>
            <a:endParaRPr sz="700">
              <a:latin typeface="Franklin Gothic Book"/>
              <a:cs typeface="Franklin Gothic Boo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98473" y="1281556"/>
            <a:ext cx="2689097" cy="232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01520" y="1284605"/>
            <a:ext cx="2681605" cy="227965"/>
          </a:xfrm>
          <a:custGeom>
            <a:avLst/>
            <a:gdLst/>
            <a:ahLst/>
            <a:cxnLst/>
            <a:rect l="l" t="t" r="r" b="b"/>
            <a:pathLst>
              <a:path w="2681604" h="227965">
                <a:moveTo>
                  <a:pt x="12953" y="0"/>
                </a:moveTo>
                <a:lnTo>
                  <a:pt x="0" y="0"/>
                </a:lnTo>
                <a:lnTo>
                  <a:pt x="0" y="12954"/>
                </a:lnTo>
                <a:lnTo>
                  <a:pt x="12953" y="0"/>
                </a:lnTo>
                <a:close/>
              </a:path>
              <a:path w="2681604" h="227965">
                <a:moveTo>
                  <a:pt x="2681478" y="189738"/>
                </a:moveTo>
                <a:lnTo>
                  <a:pt x="2681478" y="38100"/>
                </a:lnTo>
                <a:lnTo>
                  <a:pt x="2680716" y="34290"/>
                </a:lnTo>
                <a:lnTo>
                  <a:pt x="2680716" y="30480"/>
                </a:lnTo>
                <a:lnTo>
                  <a:pt x="2675442" y="17957"/>
                </a:lnTo>
                <a:lnTo>
                  <a:pt x="2667323" y="8653"/>
                </a:lnTo>
                <a:lnTo>
                  <a:pt x="2656566" y="2642"/>
                </a:lnTo>
                <a:lnTo>
                  <a:pt x="2643378" y="0"/>
                </a:lnTo>
                <a:lnTo>
                  <a:pt x="12953" y="0"/>
                </a:lnTo>
                <a:lnTo>
                  <a:pt x="0" y="12954"/>
                </a:lnTo>
                <a:lnTo>
                  <a:pt x="2646426" y="12954"/>
                </a:lnTo>
                <a:lnTo>
                  <a:pt x="2648394" y="13610"/>
                </a:lnTo>
                <a:lnTo>
                  <a:pt x="2651760" y="13716"/>
                </a:lnTo>
                <a:lnTo>
                  <a:pt x="2654046" y="15240"/>
                </a:lnTo>
                <a:lnTo>
                  <a:pt x="2655570" y="16002"/>
                </a:lnTo>
                <a:lnTo>
                  <a:pt x="2656332" y="16510"/>
                </a:lnTo>
                <a:lnTo>
                  <a:pt x="2656332" y="16002"/>
                </a:lnTo>
                <a:lnTo>
                  <a:pt x="2660141" y="19335"/>
                </a:lnTo>
                <a:lnTo>
                  <a:pt x="2660141" y="19050"/>
                </a:lnTo>
                <a:lnTo>
                  <a:pt x="2662428" y="21336"/>
                </a:lnTo>
                <a:lnTo>
                  <a:pt x="2662428" y="22098"/>
                </a:lnTo>
                <a:lnTo>
                  <a:pt x="2663952" y="24130"/>
                </a:lnTo>
                <a:lnTo>
                  <a:pt x="2663952" y="23622"/>
                </a:lnTo>
                <a:lnTo>
                  <a:pt x="2665476" y="26670"/>
                </a:lnTo>
                <a:lnTo>
                  <a:pt x="2667000" y="28956"/>
                </a:lnTo>
                <a:lnTo>
                  <a:pt x="2668523" y="33528"/>
                </a:lnTo>
                <a:lnTo>
                  <a:pt x="2668523" y="217896"/>
                </a:lnTo>
                <a:lnTo>
                  <a:pt x="2670167" y="216774"/>
                </a:lnTo>
                <a:lnTo>
                  <a:pt x="2678216" y="204644"/>
                </a:lnTo>
                <a:lnTo>
                  <a:pt x="2681478" y="189738"/>
                </a:lnTo>
                <a:close/>
              </a:path>
              <a:path w="2681604" h="227965">
                <a:moveTo>
                  <a:pt x="12953" y="215646"/>
                </a:moveTo>
                <a:lnTo>
                  <a:pt x="12953" y="12954"/>
                </a:lnTo>
                <a:lnTo>
                  <a:pt x="0" y="12954"/>
                </a:lnTo>
                <a:lnTo>
                  <a:pt x="0" y="215646"/>
                </a:lnTo>
                <a:lnTo>
                  <a:pt x="12953" y="215646"/>
                </a:lnTo>
                <a:close/>
              </a:path>
              <a:path w="2681604" h="227965">
                <a:moveTo>
                  <a:pt x="2657856" y="210312"/>
                </a:moveTo>
                <a:lnTo>
                  <a:pt x="2654808" y="212598"/>
                </a:lnTo>
                <a:lnTo>
                  <a:pt x="2648394" y="215049"/>
                </a:lnTo>
                <a:lnTo>
                  <a:pt x="2648394" y="214424"/>
                </a:lnTo>
                <a:lnTo>
                  <a:pt x="2642616" y="215646"/>
                </a:lnTo>
                <a:lnTo>
                  <a:pt x="0" y="215646"/>
                </a:lnTo>
                <a:lnTo>
                  <a:pt x="12953" y="227838"/>
                </a:lnTo>
                <a:lnTo>
                  <a:pt x="2643378" y="227837"/>
                </a:lnTo>
                <a:lnTo>
                  <a:pt x="2648394" y="226850"/>
                </a:lnTo>
                <a:lnTo>
                  <a:pt x="2648394" y="215049"/>
                </a:lnTo>
                <a:lnTo>
                  <a:pt x="2648623" y="214376"/>
                </a:lnTo>
                <a:lnTo>
                  <a:pt x="2648623" y="226805"/>
                </a:lnTo>
                <a:lnTo>
                  <a:pt x="2656332" y="225289"/>
                </a:lnTo>
                <a:lnTo>
                  <a:pt x="2656332" y="211836"/>
                </a:lnTo>
                <a:lnTo>
                  <a:pt x="2657856" y="210312"/>
                </a:lnTo>
                <a:close/>
              </a:path>
              <a:path w="2681604" h="227965">
                <a:moveTo>
                  <a:pt x="12953" y="227838"/>
                </a:moveTo>
                <a:lnTo>
                  <a:pt x="0" y="215646"/>
                </a:lnTo>
                <a:lnTo>
                  <a:pt x="0" y="227838"/>
                </a:lnTo>
                <a:lnTo>
                  <a:pt x="12953" y="227838"/>
                </a:lnTo>
                <a:close/>
              </a:path>
              <a:path w="2681604" h="227965">
                <a:moveTo>
                  <a:pt x="2657855" y="17526"/>
                </a:moveTo>
                <a:lnTo>
                  <a:pt x="2656332" y="16002"/>
                </a:lnTo>
                <a:lnTo>
                  <a:pt x="2656332" y="16510"/>
                </a:lnTo>
                <a:lnTo>
                  <a:pt x="2657855" y="17526"/>
                </a:lnTo>
                <a:close/>
              </a:path>
              <a:path w="2681604" h="227965">
                <a:moveTo>
                  <a:pt x="2660845" y="207967"/>
                </a:moveTo>
                <a:lnTo>
                  <a:pt x="2656332" y="211836"/>
                </a:lnTo>
                <a:lnTo>
                  <a:pt x="2656332" y="225289"/>
                </a:lnTo>
                <a:lnTo>
                  <a:pt x="2658248" y="224912"/>
                </a:lnTo>
                <a:lnTo>
                  <a:pt x="2660141" y="223619"/>
                </a:lnTo>
                <a:lnTo>
                  <a:pt x="2660141" y="208787"/>
                </a:lnTo>
                <a:lnTo>
                  <a:pt x="2660845" y="207967"/>
                </a:lnTo>
                <a:close/>
              </a:path>
              <a:path w="2681604" h="227965">
                <a:moveTo>
                  <a:pt x="2662428" y="21336"/>
                </a:moveTo>
                <a:lnTo>
                  <a:pt x="2660141" y="19050"/>
                </a:lnTo>
                <a:lnTo>
                  <a:pt x="2660765" y="19881"/>
                </a:lnTo>
                <a:lnTo>
                  <a:pt x="2662428" y="21336"/>
                </a:lnTo>
                <a:close/>
              </a:path>
              <a:path w="2681604" h="227965">
                <a:moveTo>
                  <a:pt x="2660765" y="19881"/>
                </a:moveTo>
                <a:lnTo>
                  <a:pt x="2660141" y="19050"/>
                </a:lnTo>
                <a:lnTo>
                  <a:pt x="2660141" y="19335"/>
                </a:lnTo>
                <a:lnTo>
                  <a:pt x="2660765" y="19881"/>
                </a:lnTo>
                <a:close/>
              </a:path>
              <a:path w="2681604" h="227965">
                <a:moveTo>
                  <a:pt x="2661666" y="207264"/>
                </a:moveTo>
                <a:lnTo>
                  <a:pt x="2660845" y="207967"/>
                </a:lnTo>
                <a:lnTo>
                  <a:pt x="2660141" y="208787"/>
                </a:lnTo>
                <a:lnTo>
                  <a:pt x="2661666" y="207264"/>
                </a:lnTo>
                <a:close/>
              </a:path>
              <a:path w="2681604" h="227965">
                <a:moveTo>
                  <a:pt x="2661666" y="222578"/>
                </a:moveTo>
                <a:lnTo>
                  <a:pt x="2661666" y="207264"/>
                </a:lnTo>
                <a:lnTo>
                  <a:pt x="2660141" y="208787"/>
                </a:lnTo>
                <a:lnTo>
                  <a:pt x="2660141" y="223619"/>
                </a:lnTo>
                <a:lnTo>
                  <a:pt x="2661666" y="222578"/>
                </a:lnTo>
                <a:close/>
              </a:path>
              <a:path w="2681604" h="227965">
                <a:moveTo>
                  <a:pt x="2662428" y="22098"/>
                </a:moveTo>
                <a:lnTo>
                  <a:pt x="2662428" y="21336"/>
                </a:lnTo>
                <a:lnTo>
                  <a:pt x="2660765" y="19881"/>
                </a:lnTo>
                <a:lnTo>
                  <a:pt x="2662428" y="22098"/>
                </a:lnTo>
                <a:close/>
              </a:path>
              <a:path w="2681604" h="227965">
                <a:moveTo>
                  <a:pt x="2664714" y="203454"/>
                </a:moveTo>
                <a:lnTo>
                  <a:pt x="2660845" y="207967"/>
                </a:lnTo>
                <a:lnTo>
                  <a:pt x="2661666" y="207264"/>
                </a:lnTo>
                <a:lnTo>
                  <a:pt x="2661666" y="222578"/>
                </a:lnTo>
                <a:lnTo>
                  <a:pt x="2663952" y="221017"/>
                </a:lnTo>
                <a:lnTo>
                  <a:pt x="2663952" y="204978"/>
                </a:lnTo>
                <a:lnTo>
                  <a:pt x="2664714" y="203454"/>
                </a:lnTo>
                <a:close/>
              </a:path>
              <a:path w="2681604" h="227965">
                <a:moveTo>
                  <a:pt x="2664714" y="25145"/>
                </a:moveTo>
                <a:lnTo>
                  <a:pt x="2663952" y="23622"/>
                </a:lnTo>
                <a:lnTo>
                  <a:pt x="2663952" y="24130"/>
                </a:lnTo>
                <a:lnTo>
                  <a:pt x="2664714" y="25145"/>
                </a:lnTo>
                <a:close/>
              </a:path>
              <a:path w="2681604" h="227965">
                <a:moveTo>
                  <a:pt x="2668523" y="217896"/>
                </a:moveTo>
                <a:lnTo>
                  <a:pt x="2668523" y="192786"/>
                </a:lnTo>
                <a:lnTo>
                  <a:pt x="2667761" y="195834"/>
                </a:lnTo>
                <a:lnTo>
                  <a:pt x="2665476" y="202692"/>
                </a:lnTo>
                <a:lnTo>
                  <a:pt x="2663952" y="204978"/>
                </a:lnTo>
                <a:lnTo>
                  <a:pt x="2663952" y="221017"/>
                </a:lnTo>
                <a:lnTo>
                  <a:pt x="2668523" y="217896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538357" y="1319184"/>
            <a:ext cx="2386330" cy="1301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50" spc="10">
                <a:solidFill>
                  <a:srgbClr val="8D8E86"/>
                </a:solidFill>
                <a:latin typeface="Franklin Gothic Book"/>
                <a:cs typeface="Franklin Gothic Book"/>
              </a:rPr>
              <a:t>•Tomcat</a:t>
            </a:r>
            <a:r>
              <a:rPr dirty="0" sz="650" spc="30">
                <a:solidFill>
                  <a:srgbClr val="8D8E86"/>
                </a:solidFill>
                <a:latin typeface="华文楷体"/>
                <a:cs typeface="华文楷体"/>
              </a:rPr>
              <a:t>参数的配置。比</a:t>
            </a:r>
            <a:r>
              <a:rPr dirty="0" sz="650" spc="20">
                <a:solidFill>
                  <a:srgbClr val="8D8E86"/>
                </a:solidFill>
                <a:latin typeface="华文楷体"/>
                <a:cs typeface="华文楷体"/>
              </a:rPr>
              <a:t>如</a:t>
            </a:r>
            <a:r>
              <a:rPr dirty="0" sz="650" spc="30">
                <a:solidFill>
                  <a:srgbClr val="8D8E86"/>
                </a:solidFill>
                <a:latin typeface="华文楷体"/>
                <a:cs typeface="华文楷体"/>
              </a:rPr>
              <a:t>，运行模式</a:t>
            </a:r>
            <a:r>
              <a:rPr dirty="0" sz="650" spc="35">
                <a:solidFill>
                  <a:srgbClr val="8D8E86"/>
                </a:solidFill>
                <a:latin typeface="华文楷体"/>
                <a:cs typeface="华文楷体"/>
              </a:rPr>
              <a:t>、</a:t>
            </a:r>
            <a:r>
              <a:rPr dirty="0" sz="650" spc="15">
                <a:solidFill>
                  <a:srgbClr val="8D8E86"/>
                </a:solidFill>
                <a:latin typeface="Franklin Gothic Book"/>
                <a:cs typeface="Franklin Gothic Book"/>
              </a:rPr>
              <a:t>Max</a:t>
            </a:r>
            <a:r>
              <a:rPr dirty="0" sz="650" spc="25">
                <a:solidFill>
                  <a:srgbClr val="8D8E86"/>
                </a:solidFill>
                <a:latin typeface="Franklin Gothic Book"/>
                <a:cs typeface="Franklin Gothic Book"/>
              </a:rPr>
              <a:t> </a:t>
            </a:r>
            <a:r>
              <a:rPr dirty="0" sz="650" spc="10">
                <a:solidFill>
                  <a:srgbClr val="8D8E86"/>
                </a:solidFill>
                <a:latin typeface="Franklin Gothic Book"/>
                <a:cs typeface="Franklin Gothic Book"/>
              </a:rPr>
              <a:t>Threads</a:t>
            </a:r>
            <a:r>
              <a:rPr dirty="0" sz="650" spc="30">
                <a:solidFill>
                  <a:srgbClr val="8D8E86"/>
                </a:solidFill>
                <a:latin typeface="华文楷体"/>
                <a:cs typeface="华文楷体"/>
              </a:rPr>
              <a:t>等参</a:t>
            </a:r>
            <a:r>
              <a:rPr dirty="0" sz="650" spc="20">
                <a:solidFill>
                  <a:srgbClr val="8D8E86"/>
                </a:solidFill>
                <a:latin typeface="华文楷体"/>
                <a:cs typeface="华文楷体"/>
              </a:rPr>
              <a:t>数</a:t>
            </a:r>
            <a:r>
              <a:rPr dirty="0" sz="650" spc="30">
                <a:solidFill>
                  <a:srgbClr val="8D8E86"/>
                </a:solidFill>
                <a:latin typeface="华文楷体"/>
                <a:cs typeface="华文楷体"/>
              </a:rPr>
              <a:t>。</a:t>
            </a:r>
            <a:endParaRPr sz="650">
              <a:latin typeface="华文楷体"/>
              <a:cs typeface="华文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58455" y="1590928"/>
            <a:ext cx="243840" cy="347980"/>
          </a:xfrm>
          <a:custGeom>
            <a:avLst/>
            <a:gdLst/>
            <a:ahLst/>
            <a:cxnLst/>
            <a:rect l="l" t="t" r="r" b="b"/>
            <a:pathLst>
              <a:path w="243840" h="347980">
                <a:moveTo>
                  <a:pt x="243840" y="225552"/>
                </a:moveTo>
                <a:lnTo>
                  <a:pt x="243840" y="0"/>
                </a:lnTo>
                <a:lnTo>
                  <a:pt x="121920" y="121920"/>
                </a:lnTo>
                <a:lnTo>
                  <a:pt x="0" y="0"/>
                </a:lnTo>
                <a:lnTo>
                  <a:pt x="0" y="225552"/>
                </a:lnTo>
                <a:lnTo>
                  <a:pt x="121920" y="347472"/>
                </a:lnTo>
                <a:lnTo>
                  <a:pt x="243840" y="225552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50073" y="1590928"/>
            <a:ext cx="261620" cy="347980"/>
          </a:xfrm>
          <a:custGeom>
            <a:avLst/>
            <a:gdLst/>
            <a:ahLst/>
            <a:cxnLst/>
            <a:rect l="l" t="t" r="r" b="b"/>
            <a:pathLst>
              <a:path w="261619" h="347980">
                <a:moveTo>
                  <a:pt x="261365" y="8382"/>
                </a:moveTo>
                <a:lnTo>
                  <a:pt x="248783" y="3438"/>
                </a:lnTo>
                <a:lnTo>
                  <a:pt x="130302" y="121920"/>
                </a:lnTo>
                <a:lnTo>
                  <a:pt x="12035" y="3653"/>
                </a:lnTo>
                <a:lnTo>
                  <a:pt x="0" y="8382"/>
                </a:lnTo>
                <a:lnTo>
                  <a:pt x="130302" y="139446"/>
                </a:lnTo>
                <a:lnTo>
                  <a:pt x="261365" y="8382"/>
                </a:lnTo>
                <a:close/>
              </a:path>
              <a:path w="261619" h="347980">
                <a:moveTo>
                  <a:pt x="12035" y="3653"/>
                </a:moveTo>
                <a:lnTo>
                  <a:pt x="8382" y="0"/>
                </a:lnTo>
                <a:lnTo>
                  <a:pt x="8382" y="5089"/>
                </a:lnTo>
                <a:lnTo>
                  <a:pt x="12035" y="3653"/>
                </a:lnTo>
                <a:close/>
              </a:path>
              <a:path w="261619" h="347980">
                <a:moveTo>
                  <a:pt x="21335" y="220980"/>
                </a:moveTo>
                <a:lnTo>
                  <a:pt x="21335" y="29842"/>
                </a:lnTo>
                <a:lnTo>
                  <a:pt x="8382" y="16813"/>
                </a:lnTo>
                <a:lnTo>
                  <a:pt x="8382" y="225552"/>
                </a:lnTo>
                <a:lnTo>
                  <a:pt x="17525" y="234696"/>
                </a:lnTo>
                <a:lnTo>
                  <a:pt x="17525" y="217170"/>
                </a:lnTo>
                <a:lnTo>
                  <a:pt x="21335" y="220980"/>
                </a:lnTo>
                <a:close/>
              </a:path>
              <a:path w="261619" h="347980">
                <a:moveTo>
                  <a:pt x="21335" y="12954"/>
                </a:moveTo>
                <a:lnTo>
                  <a:pt x="21335" y="0"/>
                </a:lnTo>
                <a:lnTo>
                  <a:pt x="12035" y="3653"/>
                </a:lnTo>
                <a:lnTo>
                  <a:pt x="21335" y="12954"/>
                </a:lnTo>
                <a:close/>
              </a:path>
              <a:path w="261619" h="347980">
                <a:moveTo>
                  <a:pt x="130655" y="330299"/>
                </a:moveTo>
                <a:lnTo>
                  <a:pt x="17525" y="217170"/>
                </a:lnTo>
                <a:lnTo>
                  <a:pt x="21335" y="225552"/>
                </a:lnTo>
                <a:lnTo>
                  <a:pt x="21335" y="238506"/>
                </a:lnTo>
                <a:lnTo>
                  <a:pt x="121920" y="339090"/>
                </a:lnTo>
                <a:lnTo>
                  <a:pt x="130655" y="330299"/>
                </a:lnTo>
                <a:close/>
              </a:path>
              <a:path w="261619" h="347980">
                <a:moveTo>
                  <a:pt x="21335" y="238506"/>
                </a:moveTo>
                <a:lnTo>
                  <a:pt x="21335" y="225552"/>
                </a:lnTo>
                <a:lnTo>
                  <a:pt x="17525" y="217170"/>
                </a:lnTo>
                <a:lnTo>
                  <a:pt x="17525" y="234696"/>
                </a:lnTo>
                <a:lnTo>
                  <a:pt x="21335" y="238506"/>
                </a:lnTo>
                <a:close/>
              </a:path>
              <a:path w="261619" h="347980">
                <a:moveTo>
                  <a:pt x="139065" y="338709"/>
                </a:moveTo>
                <a:lnTo>
                  <a:pt x="130655" y="330299"/>
                </a:lnTo>
                <a:lnTo>
                  <a:pt x="121920" y="339090"/>
                </a:lnTo>
                <a:lnTo>
                  <a:pt x="138684" y="339090"/>
                </a:lnTo>
                <a:lnTo>
                  <a:pt x="139065" y="338709"/>
                </a:lnTo>
                <a:close/>
              </a:path>
              <a:path w="261619" h="347980">
                <a:moveTo>
                  <a:pt x="138684" y="339090"/>
                </a:moveTo>
                <a:lnTo>
                  <a:pt x="121920" y="339090"/>
                </a:lnTo>
                <a:lnTo>
                  <a:pt x="130302" y="347472"/>
                </a:lnTo>
                <a:lnTo>
                  <a:pt x="138684" y="339090"/>
                </a:lnTo>
                <a:close/>
              </a:path>
              <a:path w="261619" h="347980">
                <a:moveTo>
                  <a:pt x="243078" y="217170"/>
                </a:moveTo>
                <a:lnTo>
                  <a:pt x="130655" y="330299"/>
                </a:lnTo>
                <a:lnTo>
                  <a:pt x="139065" y="338709"/>
                </a:lnTo>
                <a:lnTo>
                  <a:pt x="240030" y="237744"/>
                </a:lnTo>
                <a:lnTo>
                  <a:pt x="240030" y="225552"/>
                </a:lnTo>
                <a:lnTo>
                  <a:pt x="243078" y="217170"/>
                </a:lnTo>
                <a:close/>
              </a:path>
              <a:path w="261619" h="347980">
                <a:moveTo>
                  <a:pt x="139446" y="339090"/>
                </a:moveTo>
                <a:lnTo>
                  <a:pt x="139065" y="338709"/>
                </a:lnTo>
                <a:lnTo>
                  <a:pt x="138684" y="339090"/>
                </a:lnTo>
                <a:lnTo>
                  <a:pt x="139446" y="339090"/>
                </a:lnTo>
                <a:close/>
              </a:path>
              <a:path w="261619" h="347980">
                <a:moveTo>
                  <a:pt x="248783" y="3438"/>
                </a:moveTo>
                <a:lnTo>
                  <a:pt x="240029" y="0"/>
                </a:lnTo>
                <a:lnTo>
                  <a:pt x="240029" y="12192"/>
                </a:lnTo>
                <a:lnTo>
                  <a:pt x="248783" y="3438"/>
                </a:lnTo>
                <a:close/>
              </a:path>
              <a:path w="261619" h="347980">
                <a:moveTo>
                  <a:pt x="252222" y="225552"/>
                </a:moveTo>
                <a:lnTo>
                  <a:pt x="252222" y="17526"/>
                </a:lnTo>
                <a:lnTo>
                  <a:pt x="240029" y="29718"/>
                </a:lnTo>
                <a:lnTo>
                  <a:pt x="240030" y="220237"/>
                </a:lnTo>
                <a:lnTo>
                  <a:pt x="243078" y="217170"/>
                </a:lnTo>
                <a:lnTo>
                  <a:pt x="243078" y="234696"/>
                </a:lnTo>
                <a:lnTo>
                  <a:pt x="252222" y="225552"/>
                </a:lnTo>
                <a:close/>
              </a:path>
              <a:path w="261619" h="347980">
                <a:moveTo>
                  <a:pt x="243078" y="234696"/>
                </a:moveTo>
                <a:lnTo>
                  <a:pt x="243078" y="217170"/>
                </a:lnTo>
                <a:lnTo>
                  <a:pt x="240030" y="225552"/>
                </a:lnTo>
                <a:lnTo>
                  <a:pt x="240030" y="237744"/>
                </a:lnTo>
                <a:lnTo>
                  <a:pt x="243078" y="234696"/>
                </a:lnTo>
                <a:close/>
              </a:path>
              <a:path w="261619" h="347980">
                <a:moveTo>
                  <a:pt x="252222" y="4789"/>
                </a:moveTo>
                <a:lnTo>
                  <a:pt x="252222" y="0"/>
                </a:lnTo>
                <a:lnTo>
                  <a:pt x="248783" y="3438"/>
                </a:lnTo>
                <a:lnTo>
                  <a:pt x="252222" y="4789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340999" y="1686472"/>
            <a:ext cx="79375" cy="135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10">
                <a:solidFill>
                  <a:srgbClr val="FFFFFF"/>
                </a:solidFill>
                <a:latin typeface="Franklin Gothic Book"/>
                <a:cs typeface="Franklin Gothic Book"/>
              </a:rPr>
              <a:t>2</a:t>
            </a:r>
            <a:endParaRPr sz="700">
              <a:latin typeface="Franklin Gothic Book"/>
              <a:cs typeface="Franklin Gothic Book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98473" y="1584833"/>
            <a:ext cx="2689097" cy="2369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01520" y="1590166"/>
            <a:ext cx="2681605" cy="227329"/>
          </a:xfrm>
          <a:custGeom>
            <a:avLst/>
            <a:gdLst/>
            <a:ahLst/>
            <a:cxnLst/>
            <a:rect l="l" t="t" r="r" b="b"/>
            <a:pathLst>
              <a:path w="2681604" h="227330">
                <a:moveTo>
                  <a:pt x="12953" y="0"/>
                </a:moveTo>
                <a:lnTo>
                  <a:pt x="0" y="0"/>
                </a:lnTo>
                <a:lnTo>
                  <a:pt x="0" y="12192"/>
                </a:lnTo>
                <a:lnTo>
                  <a:pt x="12953" y="0"/>
                </a:lnTo>
                <a:close/>
              </a:path>
              <a:path w="2681604" h="227330">
                <a:moveTo>
                  <a:pt x="2681478" y="189738"/>
                </a:moveTo>
                <a:lnTo>
                  <a:pt x="2681478" y="38100"/>
                </a:lnTo>
                <a:lnTo>
                  <a:pt x="2680716" y="34290"/>
                </a:lnTo>
                <a:lnTo>
                  <a:pt x="2680716" y="30480"/>
                </a:lnTo>
                <a:lnTo>
                  <a:pt x="2675648" y="17954"/>
                </a:lnTo>
                <a:lnTo>
                  <a:pt x="2667471" y="8386"/>
                </a:lnTo>
                <a:lnTo>
                  <a:pt x="2656582" y="2246"/>
                </a:lnTo>
                <a:lnTo>
                  <a:pt x="2643378" y="0"/>
                </a:lnTo>
                <a:lnTo>
                  <a:pt x="12953" y="0"/>
                </a:lnTo>
                <a:lnTo>
                  <a:pt x="0" y="12192"/>
                </a:lnTo>
                <a:lnTo>
                  <a:pt x="2646426" y="12192"/>
                </a:lnTo>
                <a:lnTo>
                  <a:pt x="2648711" y="12954"/>
                </a:lnTo>
                <a:lnTo>
                  <a:pt x="2651760" y="13716"/>
                </a:lnTo>
                <a:lnTo>
                  <a:pt x="2654046" y="14478"/>
                </a:lnTo>
                <a:lnTo>
                  <a:pt x="2655570" y="16002"/>
                </a:lnTo>
                <a:lnTo>
                  <a:pt x="2656332" y="16255"/>
                </a:lnTo>
                <a:lnTo>
                  <a:pt x="2656332" y="16001"/>
                </a:lnTo>
                <a:lnTo>
                  <a:pt x="2657855" y="16764"/>
                </a:lnTo>
                <a:lnTo>
                  <a:pt x="2657855" y="17145"/>
                </a:lnTo>
                <a:lnTo>
                  <a:pt x="2662428" y="20574"/>
                </a:lnTo>
                <a:lnTo>
                  <a:pt x="2662428" y="21717"/>
                </a:lnTo>
                <a:lnTo>
                  <a:pt x="2663952" y="23495"/>
                </a:lnTo>
                <a:lnTo>
                  <a:pt x="2663952" y="22860"/>
                </a:lnTo>
                <a:lnTo>
                  <a:pt x="2665476" y="25908"/>
                </a:lnTo>
                <a:lnTo>
                  <a:pt x="2667000" y="28194"/>
                </a:lnTo>
                <a:lnTo>
                  <a:pt x="2667761" y="30480"/>
                </a:lnTo>
                <a:lnTo>
                  <a:pt x="2668523" y="33528"/>
                </a:lnTo>
                <a:lnTo>
                  <a:pt x="2668523" y="217529"/>
                </a:lnTo>
                <a:lnTo>
                  <a:pt x="2670124" y="216465"/>
                </a:lnTo>
                <a:lnTo>
                  <a:pt x="2678125" y="204555"/>
                </a:lnTo>
                <a:lnTo>
                  <a:pt x="2681478" y="189738"/>
                </a:lnTo>
                <a:close/>
              </a:path>
              <a:path w="2681604" h="227330">
                <a:moveTo>
                  <a:pt x="12953" y="214884"/>
                </a:moveTo>
                <a:lnTo>
                  <a:pt x="12953" y="12192"/>
                </a:lnTo>
                <a:lnTo>
                  <a:pt x="0" y="12192"/>
                </a:lnTo>
                <a:lnTo>
                  <a:pt x="0" y="214884"/>
                </a:lnTo>
                <a:lnTo>
                  <a:pt x="12953" y="214884"/>
                </a:lnTo>
                <a:close/>
              </a:path>
              <a:path w="2681604" h="227330">
                <a:moveTo>
                  <a:pt x="2657856" y="224422"/>
                </a:moveTo>
                <a:lnTo>
                  <a:pt x="2657856" y="210312"/>
                </a:lnTo>
                <a:lnTo>
                  <a:pt x="2654808" y="211836"/>
                </a:lnTo>
                <a:lnTo>
                  <a:pt x="2651391" y="214629"/>
                </a:lnTo>
                <a:lnTo>
                  <a:pt x="2646883" y="215252"/>
                </a:lnTo>
                <a:lnTo>
                  <a:pt x="2643378" y="214949"/>
                </a:lnTo>
                <a:lnTo>
                  <a:pt x="0" y="214884"/>
                </a:lnTo>
                <a:lnTo>
                  <a:pt x="12953" y="227075"/>
                </a:lnTo>
                <a:lnTo>
                  <a:pt x="2643378" y="227076"/>
                </a:lnTo>
                <a:lnTo>
                  <a:pt x="2657856" y="224422"/>
                </a:lnTo>
                <a:close/>
              </a:path>
              <a:path w="2681604" h="227330">
                <a:moveTo>
                  <a:pt x="12953" y="227076"/>
                </a:moveTo>
                <a:lnTo>
                  <a:pt x="0" y="214884"/>
                </a:lnTo>
                <a:lnTo>
                  <a:pt x="0" y="227076"/>
                </a:lnTo>
                <a:lnTo>
                  <a:pt x="12953" y="227076"/>
                </a:lnTo>
                <a:close/>
              </a:path>
              <a:path w="2681604" h="227330">
                <a:moveTo>
                  <a:pt x="2657855" y="16764"/>
                </a:moveTo>
                <a:lnTo>
                  <a:pt x="2656332" y="16001"/>
                </a:lnTo>
                <a:lnTo>
                  <a:pt x="2656941" y="16459"/>
                </a:lnTo>
                <a:lnTo>
                  <a:pt x="2657855" y="16764"/>
                </a:lnTo>
                <a:close/>
              </a:path>
              <a:path w="2681604" h="227330">
                <a:moveTo>
                  <a:pt x="2656941" y="16459"/>
                </a:moveTo>
                <a:lnTo>
                  <a:pt x="2656332" y="16001"/>
                </a:lnTo>
                <a:lnTo>
                  <a:pt x="2656332" y="16255"/>
                </a:lnTo>
                <a:lnTo>
                  <a:pt x="2656941" y="16459"/>
                </a:lnTo>
                <a:close/>
              </a:path>
              <a:path w="2681604" h="227330">
                <a:moveTo>
                  <a:pt x="2662428" y="221583"/>
                </a:moveTo>
                <a:lnTo>
                  <a:pt x="2662428" y="206501"/>
                </a:lnTo>
                <a:lnTo>
                  <a:pt x="2656332" y="211074"/>
                </a:lnTo>
                <a:lnTo>
                  <a:pt x="2657856" y="210312"/>
                </a:lnTo>
                <a:lnTo>
                  <a:pt x="2657856" y="224422"/>
                </a:lnTo>
                <a:lnTo>
                  <a:pt x="2658275" y="224345"/>
                </a:lnTo>
                <a:lnTo>
                  <a:pt x="2662428" y="221583"/>
                </a:lnTo>
                <a:close/>
              </a:path>
              <a:path w="2681604" h="227330">
                <a:moveTo>
                  <a:pt x="2657855" y="17145"/>
                </a:moveTo>
                <a:lnTo>
                  <a:pt x="2657855" y="16764"/>
                </a:lnTo>
                <a:lnTo>
                  <a:pt x="2656941" y="16459"/>
                </a:lnTo>
                <a:lnTo>
                  <a:pt x="2657855" y="17145"/>
                </a:lnTo>
                <a:close/>
              </a:path>
              <a:path w="2681604" h="227330">
                <a:moveTo>
                  <a:pt x="2662428" y="21717"/>
                </a:moveTo>
                <a:lnTo>
                  <a:pt x="2662428" y="20574"/>
                </a:lnTo>
                <a:lnTo>
                  <a:pt x="2660141" y="19050"/>
                </a:lnTo>
                <a:lnTo>
                  <a:pt x="2662428" y="21717"/>
                </a:lnTo>
                <a:close/>
              </a:path>
              <a:path w="2681604" h="227330">
                <a:moveTo>
                  <a:pt x="2664714" y="202692"/>
                </a:moveTo>
                <a:lnTo>
                  <a:pt x="2660141" y="208026"/>
                </a:lnTo>
                <a:lnTo>
                  <a:pt x="2662428" y="206501"/>
                </a:lnTo>
                <a:lnTo>
                  <a:pt x="2662428" y="221583"/>
                </a:lnTo>
                <a:lnTo>
                  <a:pt x="2663952" y="220570"/>
                </a:lnTo>
                <a:lnTo>
                  <a:pt x="2663952" y="204215"/>
                </a:lnTo>
                <a:lnTo>
                  <a:pt x="2664714" y="202692"/>
                </a:lnTo>
                <a:close/>
              </a:path>
              <a:path w="2681604" h="227330">
                <a:moveTo>
                  <a:pt x="2664714" y="24384"/>
                </a:moveTo>
                <a:lnTo>
                  <a:pt x="2663952" y="22860"/>
                </a:lnTo>
                <a:lnTo>
                  <a:pt x="2663952" y="23495"/>
                </a:lnTo>
                <a:lnTo>
                  <a:pt x="2664714" y="24384"/>
                </a:lnTo>
                <a:close/>
              </a:path>
              <a:path w="2681604" h="227330">
                <a:moveTo>
                  <a:pt x="2668523" y="217529"/>
                </a:moveTo>
                <a:lnTo>
                  <a:pt x="2668523" y="192786"/>
                </a:lnTo>
                <a:lnTo>
                  <a:pt x="2667000" y="197358"/>
                </a:lnTo>
                <a:lnTo>
                  <a:pt x="2666238" y="200406"/>
                </a:lnTo>
                <a:lnTo>
                  <a:pt x="2665476" y="201930"/>
                </a:lnTo>
                <a:lnTo>
                  <a:pt x="2663952" y="204215"/>
                </a:lnTo>
                <a:lnTo>
                  <a:pt x="2663952" y="220570"/>
                </a:lnTo>
                <a:lnTo>
                  <a:pt x="2668523" y="217529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538357" y="1624746"/>
            <a:ext cx="1480820" cy="1301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50" spc="10">
                <a:solidFill>
                  <a:srgbClr val="8D8E86"/>
                </a:solidFill>
                <a:latin typeface="Franklin Gothic Book"/>
                <a:cs typeface="Franklin Gothic Book"/>
              </a:rPr>
              <a:t>•Tomcat</a:t>
            </a:r>
            <a:r>
              <a:rPr dirty="0" sz="650" spc="30">
                <a:solidFill>
                  <a:srgbClr val="8D8E86"/>
                </a:solidFill>
                <a:latin typeface="华文楷体"/>
                <a:cs typeface="华文楷体"/>
              </a:rPr>
              <a:t>部署方式。单点或集群负</a:t>
            </a:r>
            <a:r>
              <a:rPr dirty="0" sz="650" spc="20">
                <a:solidFill>
                  <a:srgbClr val="8D8E86"/>
                </a:solidFill>
                <a:latin typeface="华文楷体"/>
                <a:cs typeface="华文楷体"/>
              </a:rPr>
              <a:t>载</a:t>
            </a:r>
            <a:r>
              <a:rPr dirty="0" sz="650" spc="30">
                <a:solidFill>
                  <a:srgbClr val="8D8E86"/>
                </a:solidFill>
                <a:latin typeface="华文楷体"/>
                <a:cs typeface="华文楷体"/>
              </a:rPr>
              <a:t>。</a:t>
            </a:r>
            <a:endParaRPr sz="650">
              <a:latin typeface="华文楷体"/>
              <a:cs typeface="华文楷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58455" y="1895728"/>
            <a:ext cx="243840" cy="348615"/>
          </a:xfrm>
          <a:custGeom>
            <a:avLst/>
            <a:gdLst/>
            <a:ahLst/>
            <a:cxnLst/>
            <a:rect l="l" t="t" r="r" b="b"/>
            <a:pathLst>
              <a:path w="243840" h="348614">
                <a:moveTo>
                  <a:pt x="243840" y="226314"/>
                </a:moveTo>
                <a:lnTo>
                  <a:pt x="243840" y="0"/>
                </a:lnTo>
                <a:lnTo>
                  <a:pt x="121920" y="121920"/>
                </a:lnTo>
                <a:lnTo>
                  <a:pt x="0" y="0"/>
                </a:lnTo>
                <a:lnTo>
                  <a:pt x="0" y="226314"/>
                </a:lnTo>
                <a:lnTo>
                  <a:pt x="121920" y="348234"/>
                </a:lnTo>
                <a:lnTo>
                  <a:pt x="243840" y="226314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50073" y="1895728"/>
            <a:ext cx="261620" cy="348615"/>
          </a:xfrm>
          <a:custGeom>
            <a:avLst/>
            <a:gdLst/>
            <a:ahLst/>
            <a:cxnLst/>
            <a:rect l="l" t="t" r="r" b="b"/>
            <a:pathLst>
              <a:path w="261619" h="348614">
                <a:moveTo>
                  <a:pt x="261365" y="9144"/>
                </a:moveTo>
                <a:lnTo>
                  <a:pt x="248564" y="3657"/>
                </a:lnTo>
                <a:lnTo>
                  <a:pt x="130302" y="121920"/>
                </a:lnTo>
                <a:lnTo>
                  <a:pt x="12268" y="3886"/>
                </a:lnTo>
                <a:lnTo>
                  <a:pt x="0" y="9144"/>
                </a:lnTo>
                <a:lnTo>
                  <a:pt x="130302" y="139446"/>
                </a:lnTo>
                <a:lnTo>
                  <a:pt x="261365" y="9144"/>
                </a:lnTo>
                <a:close/>
              </a:path>
              <a:path w="261619" h="348614">
                <a:moveTo>
                  <a:pt x="12268" y="3886"/>
                </a:moveTo>
                <a:lnTo>
                  <a:pt x="8382" y="0"/>
                </a:lnTo>
                <a:lnTo>
                  <a:pt x="8382" y="5551"/>
                </a:lnTo>
                <a:lnTo>
                  <a:pt x="12268" y="3886"/>
                </a:lnTo>
                <a:close/>
              </a:path>
              <a:path w="261619" h="348614">
                <a:moveTo>
                  <a:pt x="21335" y="220980"/>
                </a:moveTo>
                <a:lnTo>
                  <a:pt x="21335" y="30480"/>
                </a:lnTo>
                <a:lnTo>
                  <a:pt x="8382" y="17526"/>
                </a:lnTo>
                <a:lnTo>
                  <a:pt x="8382" y="226314"/>
                </a:lnTo>
                <a:lnTo>
                  <a:pt x="17525" y="235458"/>
                </a:lnTo>
                <a:lnTo>
                  <a:pt x="17525" y="217170"/>
                </a:lnTo>
                <a:lnTo>
                  <a:pt x="21335" y="220980"/>
                </a:lnTo>
                <a:close/>
              </a:path>
              <a:path w="261619" h="348614">
                <a:moveTo>
                  <a:pt x="21335" y="12954"/>
                </a:moveTo>
                <a:lnTo>
                  <a:pt x="21335" y="0"/>
                </a:lnTo>
                <a:lnTo>
                  <a:pt x="12268" y="3886"/>
                </a:lnTo>
                <a:lnTo>
                  <a:pt x="21335" y="12954"/>
                </a:lnTo>
                <a:close/>
              </a:path>
              <a:path w="261619" h="348614">
                <a:moveTo>
                  <a:pt x="130655" y="330299"/>
                </a:moveTo>
                <a:lnTo>
                  <a:pt x="17525" y="217170"/>
                </a:lnTo>
                <a:lnTo>
                  <a:pt x="21335" y="226314"/>
                </a:lnTo>
                <a:lnTo>
                  <a:pt x="21335" y="239267"/>
                </a:lnTo>
                <a:lnTo>
                  <a:pt x="121920" y="339852"/>
                </a:lnTo>
                <a:lnTo>
                  <a:pt x="121920" y="339090"/>
                </a:lnTo>
                <a:lnTo>
                  <a:pt x="130655" y="330299"/>
                </a:lnTo>
                <a:close/>
              </a:path>
              <a:path w="261619" h="348614">
                <a:moveTo>
                  <a:pt x="21335" y="239267"/>
                </a:moveTo>
                <a:lnTo>
                  <a:pt x="21335" y="226314"/>
                </a:lnTo>
                <a:lnTo>
                  <a:pt x="17525" y="217170"/>
                </a:lnTo>
                <a:lnTo>
                  <a:pt x="17525" y="235458"/>
                </a:lnTo>
                <a:lnTo>
                  <a:pt x="21335" y="239267"/>
                </a:lnTo>
                <a:close/>
              </a:path>
              <a:path w="261619" h="348614">
                <a:moveTo>
                  <a:pt x="139446" y="339090"/>
                </a:moveTo>
                <a:lnTo>
                  <a:pt x="130655" y="330299"/>
                </a:lnTo>
                <a:lnTo>
                  <a:pt x="121920" y="339090"/>
                </a:lnTo>
                <a:lnTo>
                  <a:pt x="139446" y="339090"/>
                </a:lnTo>
                <a:close/>
              </a:path>
              <a:path w="261619" h="348614">
                <a:moveTo>
                  <a:pt x="139446" y="339090"/>
                </a:moveTo>
                <a:lnTo>
                  <a:pt x="121920" y="339090"/>
                </a:lnTo>
                <a:lnTo>
                  <a:pt x="121920" y="339852"/>
                </a:lnTo>
                <a:lnTo>
                  <a:pt x="130302" y="348234"/>
                </a:lnTo>
                <a:lnTo>
                  <a:pt x="139446" y="339090"/>
                </a:lnTo>
                <a:close/>
              </a:path>
              <a:path w="261619" h="348614">
                <a:moveTo>
                  <a:pt x="243078" y="217170"/>
                </a:moveTo>
                <a:lnTo>
                  <a:pt x="130655" y="330299"/>
                </a:lnTo>
                <a:lnTo>
                  <a:pt x="139446" y="339090"/>
                </a:lnTo>
                <a:lnTo>
                  <a:pt x="240029" y="238506"/>
                </a:lnTo>
                <a:lnTo>
                  <a:pt x="240029" y="226314"/>
                </a:lnTo>
                <a:lnTo>
                  <a:pt x="243078" y="217170"/>
                </a:lnTo>
                <a:close/>
              </a:path>
              <a:path w="261619" h="348614">
                <a:moveTo>
                  <a:pt x="248564" y="3657"/>
                </a:moveTo>
                <a:lnTo>
                  <a:pt x="240029" y="0"/>
                </a:lnTo>
                <a:lnTo>
                  <a:pt x="240029" y="12192"/>
                </a:lnTo>
                <a:lnTo>
                  <a:pt x="248564" y="3657"/>
                </a:lnTo>
                <a:close/>
              </a:path>
              <a:path w="261619" h="348614">
                <a:moveTo>
                  <a:pt x="252222" y="226314"/>
                </a:moveTo>
                <a:lnTo>
                  <a:pt x="252222" y="18234"/>
                </a:lnTo>
                <a:lnTo>
                  <a:pt x="240029" y="30355"/>
                </a:lnTo>
                <a:lnTo>
                  <a:pt x="240029" y="220237"/>
                </a:lnTo>
                <a:lnTo>
                  <a:pt x="243078" y="217170"/>
                </a:lnTo>
                <a:lnTo>
                  <a:pt x="243078" y="235458"/>
                </a:lnTo>
                <a:lnTo>
                  <a:pt x="252222" y="226314"/>
                </a:lnTo>
                <a:close/>
              </a:path>
              <a:path w="261619" h="348614">
                <a:moveTo>
                  <a:pt x="243078" y="235458"/>
                </a:moveTo>
                <a:lnTo>
                  <a:pt x="243078" y="217170"/>
                </a:lnTo>
                <a:lnTo>
                  <a:pt x="240029" y="226314"/>
                </a:lnTo>
                <a:lnTo>
                  <a:pt x="240029" y="238506"/>
                </a:lnTo>
                <a:lnTo>
                  <a:pt x="243078" y="235458"/>
                </a:lnTo>
                <a:close/>
              </a:path>
              <a:path w="261619" h="348614">
                <a:moveTo>
                  <a:pt x="252222" y="5225"/>
                </a:moveTo>
                <a:lnTo>
                  <a:pt x="252222" y="0"/>
                </a:lnTo>
                <a:lnTo>
                  <a:pt x="248564" y="3657"/>
                </a:lnTo>
                <a:lnTo>
                  <a:pt x="252222" y="5225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340999" y="1991272"/>
            <a:ext cx="79375" cy="135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10">
                <a:solidFill>
                  <a:srgbClr val="FFFFFF"/>
                </a:solidFill>
                <a:latin typeface="Franklin Gothic Book"/>
                <a:cs typeface="Franklin Gothic Book"/>
              </a:rPr>
              <a:t>3</a:t>
            </a:r>
            <a:endParaRPr sz="700">
              <a:latin typeface="Franklin Gothic Book"/>
              <a:cs typeface="Franklin Gothic Book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98473" y="1892681"/>
            <a:ext cx="2689097" cy="2324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01520" y="1894966"/>
            <a:ext cx="2681605" cy="227965"/>
          </a:xfrm>
          <a:custGeom>
            <a:avLst/>
            <a:gdLst/>
            <a:ahLst/>
            <a:cxnLst/>
            <a:rect l="l" t="t" r="r" b="b"/>
            <a:pathLst>
              <a:path w="2681604" h="227964">
                <a:moveTo>
                  <a:pt x="12953" y="0"/>
                </a:moveTo>
                <a:lnTo>
                  <a:pt x="0" y="0"/>
                </a:lnTo>
                <a:lnTo>
                  <a:pt x="0" y="12954"/>
                </a:lnTo>
                <a:lnTo>
                  <a:pt x="12953" y="0"/>
                </a:lnTo>
                <a:close/>
              </a:path>
              <a:path w="2681604" h="227964">
                <a:moveTo>
                  <a:pt x="2680716" y="197358"/>
                </a:moveTo>
                <a:lnTo>
                  <a:pt x="2680716" y="30480"/>
                </a:lnTo>
                <a:lnTo>
                  <a:pt x="2675701" y="18430"/>
                </a:lnTo>
                <a:lnTo>
                  <a:pt x="2667176" y="8629"/>
                </a:lnTo>
                <a:lnTo>
                  <a:pt x="2656086" y="2133"/>
                </a:lnTo>
                <a:lnTo>
                  <a:pt x="2643378" y="0"/>
                </a:lnTo>
                <a:lnTo>
                  <a:pt x="12953" y="0"/>
                </a:lnTo>
                <a:lnTo>
                  <a:pt x="0" y="12954"/>
                </a:lnTo>
                <a:lnTo>
                  <a:pt x="2646426" y="12954"/>
                </a:lnTo>
                <a:lnTo>
                  <a:pt x="2648394" y="13610"/>
                </a:lnTo>
                <a:lnTo>
                  <a:pt x="2651760" y="13716"/>
                </a:lnTo>
                <a:lnTo>
                  <a:pt x="2654046" y="15240"/>
                </a:lnTo>
                <a:lnTo>
                  <a:pt x="2655570" y="16002"/>
                </a:lnTo>
                <a:lnTo>
                  <a:pt x="2656332" y="16510"/>
                </a:lnTo>
                <a:lnTo>
                  <a:pt x="2656332" y="16002"/>
                </a:lnTo>
                <a:lnTo>
                  <a:pt x="2662428" y="20574"/>
                </a:lnTo>
                <a:lnTo>
                  <a:pt x="2662428" y="22098"/>
                </a:lnTo>
                <a:lnTo>
                  <a:pt x="2663952" y="24130"/>
                </a:lnTo>
                <a:lnTo>
                  <a:pt x="2663952" y="23622"/>
                </a:lnTo>
                <a:lnTo>
                  <a:pt x="2665476" y="26670"/>
                </a:lnTo>
                <a:lnTo>
                  <a:pt x="2667000" y="28956"/>
                </a:lnTo>
                <a:lnTo>
                  <a:pt x="2668523" y="33528"/>
                </a:lnTo>
                <a:lnTo>
                  <a:pt x="2668523" y="217714"/>
                </a:lnTo>
                <a:lnTo>
                  <a:pt x="2670047" y="216408"/>
                </a:lnTo>
                <a:lnTo>
                  <a:pt x="2674620" y="211073"/>
                </a:lnTo>
                <a:lnTo>
                  <a:pt x="2676906" y="208026"/>
                </a:lnTo>
                <a:lnTo>
                  <a:pt x="2678429" y="204978"/>
                </a:lnTo>
                <a:lnTo>
                  <a:pt x="2679191" y="201168"/>
                </a:lnTo>
                <a:lnTo>
                  <a:pt x="2680716" y="197358"/>
                </a:lnTo>
                <a:close/>
              </a:path>
              <a:path w="2681604" h="227964">
                <a:moveTo>
                  <a:pt x="12953" y="214887"/>
                </a:moveTo>
                <a:lnTo>
                  <a:pt x="12953" y="12954"/>
                </a:lnTo>
                <a:lnTo>
                  <a:pt x="0" y="12954"/>
                </a:lnTo>
                <a:lnTo>
                  <a:pt x="0" y="214884"/>
                </a:lnTo>
                <a:lnTo>
                  <a:pt x="12953" y="214887"/>
                </a:lnTo>
                <a:close/>
              </a:path>
              <a:path w="2681604" h="227964">
                <a:moveTo>
                  <a:pt x="2657856" y="210312"/>
                </a:moveTo>
                <a:lnTo>
                  <a:pt x="2654808" y="212598"/>
                </a:lnTo>
                <a:lnTo>
                  <a:pt x="2648394" y="215049"/>
                </a:lnTo>
                <a:lnTo>
                  <a:pt x="2648394" y="214424"/>
                </a:lnTo>
                <a:lnTo>
                  <a:pt x="2642616" y="215646"/>
                </a:lnTo>
                <a:lnTo>
                  <a:pt x="0" y="214884"/>
                </a:lnTo>
                <a:lnTo>
                  <a:pt x="12953" y="227838"/>
                </a:lnTo>
                <a:lnTo>
                  <a:pt x="2647188" y="227837"/>
                </a:lnTo>
                <a:lnTo>
                  <a:pt x="2648394" y="227697"/>
                </a:lnTo>
                <a:lnTo>
                  <a:pt x="2648394" y="215049"/>
                </a:lnTo>
                <a:lnTo>
                  <a:pt x="2648623" y="214376"/>
                </a:lnTo>
                <a:lnTo>
                  <a:pt x="2648623" y="227670"/>
                </a:lnTo>
                <a:lnTo>
                  <a:pt x="2652420" y="227228"/>
                </a:lnTo>
                <a:lnTo>
                  <a:pt x="2656332" y="226006"/>
                </a:lnTo>
                <a:lnTo>
                  <a:pt x="2656332" y="211836"/>
                </a:lnTo>
                <a:lnTo>
                  <a:pt x="2657856" y="210312"/>
                </a:lnTo>
                <a:close/>
              </a:path>
              <a:path w="2681604" h="227964">
                <a:moveTo>
                  <a:pt x="12953" y="227838"/>
                </a:moveTo>
                <a:lnTo>
                  <a:pt x="0" y="214884"/>
                </a:lnTo>
                <a:lnTo>
                  <a:pt x="0" y="227838"/>
                </a:lnTo>
                <a:lnTo>
                  <a:pt x="12953" y="227838"/>
                </a:lnTo>
                <a:close/>
              </a:path>
              <a:path w="2681604" h="227964">
                <a:moveTo>
                  <a:pt x="2657855" y="17526"/>
                </a:moveTo>
                <a:lnTo>
                  <a:pt x="2656332" y="16002"/>
                </a:lnTo>
                <a:lnTo>
                  <a:pt x="2656332" y="16510"/>
                </a:lnTo>
                <a:lnTo>
                  <a:pt x="2657855" y="17526"/>
                </a:lnTo>
                <a:close/>
              </a:path>
              <a:path w="2681604" h="227964">
                <a:moveTo>
                  <a:pt x="2660845" y="207967"/>
                </a:moveTo>
                <a:lnTo>
                  <a:pt x="2656332" y="211836"/>
                </a:lnTo>
                <a:lnTo>
                  <a:pt x="2656332" y="226006"/>
                </a:lnTo>
                <a:lnTo>
                  <a:pt x="2660141" y="224816"/>
                </a:lnTo>
                <a:lnTo>
                  <a:pt x="2660141" y="208787"/>
                </a:lnTo>
                <a:lnTo>
                  <a:pt x="2660845" y="207967"/>
                </a:lnTo>
                <a:close/>
              </a:path>
              <a:path w="2681604" h="227964">
                <a:moveTo>
                  <a:pt x="2662428" y="22098"/>
                </a:moveTo>
                <a:lnTo>
                  <a:pt x="2662428" y="20574"/>
                </a:lnTo>
                <a:lnTo>
                  <a:pt x="2660141" y="19050"/>
                </a:lnTo>
                <a:lnTo>
                  <a:pt x="2662428" y="22098"/>
                </a:lnTo>
                <a:close/>
              </a:path>
              <a:path w="2681604" h="227964">
                <a:moveTo>
                  <a:pt x="2661666" y="207264"/>
                </a:moveTo>
                <a:lnTo>
                  <a:pt x="2660845" y="207967"/>
                </a:lnTo>
                <a:lnTo>
                  <a:pt x="2660141" y="208787"/>
                </a:lnTo>
                <a:lnTo>
                  <a:pt x="2661666" y="207264"/>
                </a:lnTo>
                <a:close/>
              </a:path>
              <a:path w="2681604" h="227964">
                <a:moveTo>
                  <a:pt x="2661666" y="223846"/>
                </a:moveTo>
                <a:lnTo>
                  <a:pt x="2661666" y="207264"/>
                </a:lnTo>
                <a:lnTo>
                  <a:pt x="2660141" y="208787"/>
                </a:lnTo>
                <a:lnTo>
                  <a:pt x="2660141" y="224816"/>
                </a:lnTo>
                <a:lnTo>
                  <a:pt x="2660878" y="224586"/>
                </a:lnTo>
                <a:lnTo>
                  <a:pt x="2661666" y="223846"/>
                </a:lnTo>
                <a:close/>
              </a:path>
              <a:path w="2681604" h="227964">
                <a:moveTo>
                  <a:pt x="2664714" y="203454"/>
                </a:moveTo>
                <a:lnTo>
                  <a:pt x="2660845" y="207967"/>
                </a:lnTo>
                <a:lnTo>
                  <a:pt x="2661666" y="207264"/>
                </a:lnTo>
                <a:lnTo>
                  <a:pt x="2661666" y="223846"/>
                </a:lnTo>
                <a:lnTo>
                  <a:pt x="2663952" y="221696"/>
                </a:lnTo>
                <a:lnTo>
                  <a:pt x="2663952" y="204978"/>
                </a:lnTo>
                <a:lnTo>
                  <a:pt x="2664714" y="203454"/>
                </a:lnTo>
                <a:close/>
              </a:path>
              <a:path w="2681604" h="227964">
                <a:moveTo>
                  <a:pt x="2664714" y="25145"/>
                </a:moveTo>
                <a:lnTo>
                  <a:pt x="2663952" y="23622"/>
                </a:lnTo>
                <a:lnTo>
                  <a:pt x="2663952" y="24130"/>
                </a:lnTo>
                <a:lnTo>
                  <a:pt x="2664714" y="25145"/>
                </a:lnTo>
                <a:close/>
              </a:path>
              <a:path w="2681604" h="227964">
                <a:moveTo>
                  <a:pt x="2668523" y="217714"/>
                </a:moveTo>
                <a:lnTo>
                  <a:pt x="2668523" y="192786"/>
                </a:lnTo>
                <a:lnTo>
                  <a:pt x="2667761" y="195834"/>
                </a:lnTo>
                <a:lnTo>
                  <a:pt x="2665476" y="202692"/>
                </a:lnTo>
                <a:lnTo>
                  <a:pt x="2663952" y="204978"/>
                </a:lnTo>
                <a:lnTo>
                  <a:pt x="2663952" y="221696"/>
                </a:lnTo>
                <a:lnTo>
                  <a:pt x="2664714" y="220979"/>
                </a:lnTo>
                <a:lnTo>
                  <a:pt x="2668523" y="217714"/>
                </a:lnTo>
                <a:close/>
              </a:path>
              <a:path w="2681604" h="227964">
                <a:moveTo>
                  <a:pt x="2681478" y="189738"/>
                </a:moveTo>
                <a:lnTo>
                  <a:pt x="2681478" y="38100"/>
                </a:lnTo>
                <a:lnTo>
                  <a:pt x="2680716" y="34290"/>
                </a:lnTo>
                <a:lnTo>
                  <a:pt x="2680716" y="193548"/>
                </a:lnTo>
                <a:lnTo>
                  <a:pt x="2681478" y="189738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538357" y="1929545"/>
            <a:ext cx="2719070" cy="1301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74295" indent="-62230">
              <a:lnSpc>
                <a:spcPct val="100000"/>
              </a:lnSpc>
              <a:spcBef>
                <a:spcPts val="130"/>
              </a:spcBef>
              <a:buSzPct val="84615"/>
              <a:buFont typeface="Franklin Gothic Book"/>
              <a:buChar char="•"/>
              <a:tabLst>
                <a:tab pos="74930" algn="l"/>
              </a:tabLst>
            </a:pPr>
            <a:r>
              <a:rPr dirty="0" sz="650" spc="30">
                <a:solidFill>
                  <a:srgbClr val="8D8E86"/>
                </a:solidFill>
                <a:latin typeface="华文楷体"/>
                <a:cs typeface="华文楷体"/>
              </a:rPr>
              <a:t>服务</a:t>
            </a:r>
            <a:r>
              <a:rPr dirty="0" sz="650" spc="20">
                <a:solidFill>
                  <a:srgbClr val="8D8E86"/>
                </a:solidFill>
                <a:latin typeface="华文楷体"/>
                <a:cs typeface="华文楷体"/>
              </a:rPr>
              <a:t>器</a:t>
            </a:r>
            <a:r>
              <a:rPr dirty="0" sz="650" spc="35">
                <a:solidFill>
                  <a:srgbClr val="8D8E86"/>
                </a:solidFill>
                <a:latin typeface="华文楷体"/>
                <a:cs typeface="华文楷体"/>
              </a:rPr>
              <a:t>。</a:t>
            </a:r>
            <a:r>
              <a:rPr dirty="0" sz="650" spc="5">
                <a:solidFill>
                  <a:srgbClr val="8D8E86"/>
                </a:solidFill>
                <a:latin typeface="Franklin Gothic Book"/>
                <a:cs typeface="Franklin Gothic Book"/>
              </a:rPr>
              <a:t>Tomcat</a:t>
            </a:r>
            <a:r>
              <a:rPr dirty="0" sz="650" spc="30">
                <a:solidFill>
                  <a:srgbClr val="8D8E86"/>
                </a:solidFill>
                <a:latin typeface="华文楷体"/>
                <a:cs typeface="华文楷体"/>
              </a:rPr>
              <a:t>部署所在的服务器是否存在瓶</a:t>
            </a:r>
            <a:r>
              <a:rPr dirty="0" sz="650" spc="20">
                <a:solidFill>
                  <a:srgbClr val="8D8E86"/>
                </a:solidFill>
                <a:latin typeface="华文楷体"/>
                <a:cs typeface="华文楷体"/>
              </a:rPr>
              <a:t>颈</a:t>
            </a:r>
            <a:r>
              <a:rPr dirty="0" sz="650" spc="30">
                <a:solidFill>
                  <a:srgbClr val="8D8E86"/>
                </a:solidFill>
                <a:latin typeface="华文楷体"/>
                <a:cs typeface="华文楷体"/>
              </a:rPr>
              <a:t>，比</a:t>
            </a:r>
            <a:r>
              <a:rPr dirty="0" sz="650" spc="35">
                <a:solidFill>
                  <a:srgbClr val="8D8E86"/>
                </a:solidFill>
                <a:latin typeface="华文楷体"/>
                <a:cs typeface="华文楷体"/>
              </a:rPr>
              <a:t>如</a:t>
            </a:r>
            <a:r>
              <a:rPr dirty="0" sz="650" spc="5">
                <a:solidFill>
                  <a:srgbClr val="8D8E86"/>
                </a:solidFill>
                <a:latin typeface="Franklin Gothic Book"/>
                <a:cs typeface="Franklin Gothic Book"/>
              </a:rPr>
              <a:t>,</a:t>
            </a:r>
            <a:r>
              <a:rPr dirty="0" sz="650" spc="30">
                <a:solidFill>
                  <a:srgbClr val="8D8E86"/>
                </a:solidFill>
                <a:latin typeface="华文楷体"/>
                <a:cs typeface="华文楷体"/>
              </a:rPr>
              <a:t>内存太小</a:t>
            </a:r>
            <a:r>
              <a:rPr dirty="0" sz="650" spc="20">
                <a:solidFill>
                  <a:srgbClr val="8D8E86"/>
                </a:solidFill>
                <a:latin typeface="华文楷体"/>
                <a:cs typeface="华文楷体"/>
              </a:rPr>
              <a:t>等</a:t>
            </a:r>
            <a:r>
              <a:rPr dirty="0" sz="650" spc="30">
                <a:solidFill>
                  <a:srgbClr val="8D8E86"/>
                </a:solidFill>
                <a:latin typeface="华文楷体"/>
                <a:cs typeface="华文楷体"/>
              </a:rPr>
              <a:t>。</a:t>
            </a:r>
            <a:endParaRPr sz="650">
              <a:latin typeface="华文楷体"/>
              <a:cs typeface="华文楷体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58455" y="2201291"/>
            <a:ext cx="243840" cy="347980"/>
          </a:xfrm>
          <a:custGeom>
            <a:avLst/>
            <a:gdLst/>
            <a:ahLst/>
            <a:cxnLst/>
            <a:rect l="l" t="t" r="r" b="b"/>
            <a:pathLst>
              <a:path w="243840" h="347980">
                <a:moveTo>
                  <a:pt x="243840" y="225552"/>
                </a:moveTo>
                <a:lnTo>
                  <a:pt x="243840" y="0"/>
                </a:lnTo>
                <a:lnTo>
                  <a:pt x="121920" y="121157"/>
                </a:lnTo>
                <a:lnTo>
                  <a:pt x="0" y="0"/>
                </a:lnTo>
                <a:lnTo>
                  <a:pt x="0" y="225552"/>
                </a:lnTo>
                <a:lnTo>
                  <a:pt x="121920" y="347472"/>
                </a:lnTo>
                <a:lnTo>
                  <a:pt x="243840" y="225552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250073" y="2201291"/>
            <a:ext cx="261620" cy="347980"/>
          </a:xfrm>
          <a:custGeom>
            <a:avLst/>
            <a:gdLst/>
            <a:ahLst/>
            <a:cxnLst/>
            <a:rect l="l" t="t" r="r" b="b"/>
            <a:pathLst>
              <a:path w="261619" h="347980">
                <a:moveTo>
                  <a:pt x="261365" y="8382"/>
                </a:moveTo>
                <a:lnTo>
                  <a:pt x="248767" y="3432"/>
                </a:lnTo>
                <a:lnTo>
                  <a:pt x="130302" y="121157"/>
                </a:lnTo>
                <a:lnTo>
                  <a:pt x="12052" y="3647"/>
                </a:lnTo>
                <a:lnTo>
                  <a:pt x="0" y="8382"/>
                </a:lnTo>
                <a:lnTo>
                  <a:pt x="130302" y="139446"/>
                </a:lnTo>
                <a:lnTo>
                  <a:pt x="261365" y="8382"/>
                </a:lnTo>
                <a:close/>
              </a:path>
              <a:path w="261619" h="347980">
                <a:moveTo>
                  <a:pt x="12052" y="3647"/>
                </a:moveTo>
                <a:lnTo>
                  <a:pt x="8382" y="0"/>
                </a:lnTo>
                <a:lnTo>
                  <a:pt x="8382" y="5089"/>
                </a:lnTo>
                <a:lnTo>
                  <a:pt x="12052" y="3647"/>
                </a:lnTo>
                <a:close/>
              </a:path>
              <a:path w="261619" h="347980">
                <a:moveTo>
                  <a:pt x="21335" y="220980"/>
                </a:moveTo>
                <a:lnTo>
                  <a:pt x="21335" y="29842"/>
                </a:lnTo>
                <a:lnTo>
                  <a:pt x="8382" y="16813"/>
                </a:lnTo>
                <a:lnTo>
                  <a:pt x="8382" y="225552"/>
                </a:lnTo>
                <a:lnTo>
                  <a:pt x="17525" y="234696"/>
                </a:lnTo>
                <a:lnTo>
                  <a:pt x="17525" y="217170"/>
                </a:lnTo>
                <a:lnTo>
                  <a:pt x="21335" y="220980"/>
                </a:lnTo>
                <a:close/>
              </a:path>
              <a:path w="261619" h="347980">
                <a:moveTo>
                  <a:pt x="21335" y="12873"/>
                </a:moveTo>
                <a:lnTo>
                  <a:pt x="21335" y="0"/>
                </a:lnTo>
                <a:lnTo>
                  <a:pt x="12052" y="3647"/>
                </a:lnTo>
                <a:lnTo>
                  <a:pt x="21335" y="12873"/>
                </a:lnTo>
                <a:close/>
              </a:path>
              <a:path w="261619" h="347980">
                <a:moveTo>
                  <a:pt x="130655" y="330299"/>
                </a:moveTo>
                <a:lnTo>
                  <a:pt x="17525" y="217170"/>
                </a:lnTo>
                <a:lnTo>
                  <a:pt x="21335" y="225552"/>
                </a:lnTo>
                <a:lnTo>
                  <a:pt x="21335" y="238506"/>
                </a:lnTo>
                <a:lnTo>
                  <a:pt x="121920" y="339090"/>
                </a:lnTo>
                <a:lnTo>
                  <a:pt x="130655" y="330299"/>
                </a:lnTo>
                <a:close/>
              </a:path>
              <a:path w="261619" h="347980">
                <a:moveTo>
                  <a:pt x="21335" y="238506"/>
                </a:moveTo>
                <a:lnTo>
                  <a:pt x="21335" y="225552"/>
                </a:lnTo>
                <a:lnTo>
                  <a:pt x="17525" y="217170"/>
                </a:lnTo>
                <a:lnTo>
                  <a:pt x="17525" y="234696"/>
                </a:lnTo>
                <a:lnTo>
                  <a:pt x="21335" y="238506"/>
                </a:lnTo>
                <a:close/>
              </a:path>
              <a:path w="261619" h="347980">
                <a:moveTo>
                  <a:pt x="139065" y="338709"/>
                </a:moveTo>
                <a:lnTo>
                  <a:pt x="130655" y="330299"/>
                </a:lnTo>
                <a:lnTo>
                  <a:pt x="121920" y="339090"/>
                </a:lnTo>
                <a:lnTo>
                  <a:pt x="138684" y="339090"/>
                </a:lnTo>
                <a:lnTo>
                  <a:pt x="139065" y="338709"/>
                </a:lnTo>
                <a:close/>
              </a:path>
              <a:path w="261619" h="347980">
                <a:moveTo>
                  <a:pt x="138684" y="339090"/>
                </a:moveTo>
                <a:lnTo>
                  <a:pt x="121920" y="339090"/>
                </a:lnTo>
                <a:lnTo>
                  <a:pt x="130302" y="347472"/>
                </a:lnTo>
                <a:lnTo>
                  <a:pt x="138684" y="339090"/>
                </a:lnTo>
                <a:close/>
              </a:path>
              <a:path w="261619" h="347980">
                <a:moveTo>
                  <a:pt x="243078" y="217170"/>
                </a:moveTo>
                <a:lnTo>
                  <a:pt x="130655" y="330299"/>
                </a:lnTo>
                <a:lnTo>
                  <a:pt x="139065" y="338709"/>
                </a:lnTo>
                <a:lnTo>
                  <a:pt x="240030" y="237744"/>
                </a:lnTo>
                <a:lnTo>
                  <a:pt x="240030" y="225552"/>
                </a:lnTo>
                <a:lnTo>
                  <a:pt x="243078" y="217170"/>
                </a:lnTo>
                <a:close/>
              </a:path>
              <a:path w="261619" h="347980">
                <a:moveTo>
                  <a:pt x="139446" y="339090"/>
                </a:moveTo>
                <a:lnTo>
                  <a:pt x="139065" y="338709"/>
                </a:lnTo>
                <a:lnTo>
                  <a:pt x="138684" y="339090"/>
                </a:lnTo>
                <a:lnTo>
                  <a:pt x="139446" y="339090"/>
                </a:lnTo>
                <a:close/>
              </a:path>
              <a:path w="261619" h="347980">
                <a:moveTo>
                  <a:pt x="248767" y="3432"/>
                </a:moveTo>
                <a:lnTo>
                  <a:pt x="240029" y="0"/>
                </a:lnTo>
                <a:lnTo>
                  <a:pt x="240029" y="12115"/>
                </a:lnTo>
                <a:lnTo>
                  <a:pt x="248767" y="3432"/>
                </a:lnTo>
                <a:close/>
              </a:path>
              <a:path w="261619" h="347980">
                <a:moveTo>
                  <a:pt x="252222" y="225552"/>
                </a:moveTo>
                <a:lnTo>
                  <a:pt x="252222" y="17526"/>
                </a:lnTo>
                <a:lnTo>
                  <a:pt x="240029" y="29718"/>
                </a:lnTo>
                <a:lnTo>
                  <a:pt x="240030" y="220237"/>
                </a:lnTo>
                <a:lnTo>
                  <a:pt x="243078" y="217170"/>
                </a:lnTo>
                <a:lnTo>
                  <a:pt x="243078" y="234696"/>
                </a:lnTo>
                <a:lnTo>
                  <a:pt x="252222" y="225552"/>
                </a:lnTo>
                <a:close/>
              </a:path>
              <a:path w="261619" h="347980">
                <a:moveTo>
                  <a:pt x="243078" y="234696"/>
                </a:moveTo>
                <a:lnTo>
                  <a:pt x="243078" y="217170"/>
                </a:lnTo>
                <a:lnTo>
                  <a:pt x="240030" y="225552"/>
                </a:lnTo>
                <a:lnTo>
                  <a:pt x="240030" y="237744"/>
                </a:lnTo>
                <a:lnTo>
                  <a:pt x="243078" y="234696"/>
                </a:lnTo>
                <a:close/>
              </a:path>
              <a:path w="261619" h="347980">
                <a:moveTo>
                  <a:pt x="252222" y="4789"/>
                </a:moveTo>
                <a:lnTo>
                  <a:pt x="252222" y="0"/>
                </a:lnTo>
                <a:lnTo>
                  <a:pt x="248767" y="3432"/>
                </a:lnTo>
                <a:lnTo>
                  <a:pt x="252222" y="4789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340999" y="2296834"/>
            <a:ext cx="79375" cy="135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10">
                <a:solidFill>
                  <a:srgbClr val="FFFFFF"/>
                </a:solidFill>
                <a:latin typeface="Franklin Gothic Book"/>
                <a:cs typeface="Franklin Gothic Book"/>
              </a:rPr>
              <a:t>4</a:t>
            </a:r>
            <a:endParaRPr sz="700">
              <a:latin typeface="Franklin Gothic Book"/>
              <a:cs typeface="Franklin Gothic Book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498473" y="2195957"/>
            <a:ext cx="2689097" cy="2369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501520" y="2200528"/>
            <a:ext cx="2681605" cy="227329"/>
          </a:xfrm>
          <a:custGeom>
            <a:avLst/>
            <a:gdLst/>
            <a:ahLst/>
            <a:cxnLst/>
            <a:rect l="l" t="t" r="r" b="b"/>
            <a:pathLst>
              <a:path w="2681604" h="227330">
                <a:moveTo>
                  <a:pt x="12953" y="0"/>
                </a:moveTo>
                <a:lnTo>
                  <a:pt x="0" y="0"/>
                </a:lnTo>
                <a:lnTo>
                  <a:pt x="0" y="12192"/>
                </a:lnTo>
                <a:lnTo>
                  <a:pt x="12953" y="0"/>
                </a:lnTo>
                <a:close/>
              </a:path>
              <a:path w="2681604" h="227330">
                <a:moveTo>
                  <a:pt x="2681478" y="189737"/>
                </a:moveTo>
                <a:lnTo>
                  <a:pt x="2681478" y="37337"/>
                </a:lnTo>
                <a:lnTo>
                  <a:pt x="2680716" y="33527"/>
                </a:lnTo>
                <a:lnTo>
                  <a:pt x="2680716" y="29717"/>
                </a:lnTo>
                <a:lnTo>
                  <a:pt x="2679191" y="26669"/>
                </a:lnTo>
                <a:lnTo>
                  <a:pt x="2678429" y="22859"/>
                </a:lnTo>
                <a:lnTo>
                  <a:pt x="2676905" y="19811"/>
                </a:lnTo>
                <a:lnTo>
                  <a:pt x="2670047" y="10667"/>
                </a:lnTo>
                <a:lnTo>
                  <a:pt x="2664714" y="6095"/>
                </a:lnTo>
                <a:lnTo>
                  <a:pt x="2661666" y="4571"/>
                </a:lnTo>
                <a:lnTo>
                  <a:pt x="2657855" y="3047"/>
                </a:lnTo>
                <a:lnTo>
                  <a:pt x="2654808" y="1523"/>
                </a:lnTo>
                <a:lnTo>
                  <a:pt x="2647188" y="0"/>
                </a:lnTo>
                <a:lnTo>
                  <a:pt x="12953" y="0"/>
                </a:lnTo>
                <a:lnTo>
                  <a:pt x="0" y="12192"/>
                </a:lnTo>
                <a:lnTo>
                  <a:pt x="2646426" y="12191"/>
                </a:lnTo>
                <a:lnTo>
                  <a:pt x="2648711" y="12953"/>
                </a:lnTo>
                <a:lnTo>
                  <a:pt x="2651760" y="13715"/>
                </a:lnTo>
                <a:lnTo>
                  <a:pt x="2654046" y="14477"/>
                </a:lnTo>
                <a:lnTo>
                  <a:pt x="2655570" y="16001"/>
                </a:lnTo>
                <a:lnTo>
                  <a:pt x="2656332" y="16255"/>
                </a:lnTo>
                <a:lnTo>
                  <a:pt x="2656332" y="16001"/>
                </a:lnTo>
                <a:lnTo>
                  <a:pt x="2657855" y="16763"/>
                </a:lnTo>
                <a:lnTo>
                  <a:pt x="2657855" y="17144"/>
                </a:lnTo>
                <a:lnTo>
                  <a:pt x="2662428" y="20573"/>
                </a:lnTo>
                <a:lnTo>
                  <a:pt x="2662428" y="21716"/>
                </a:lnTo>
                <a:lnTo>
                  <a:pt x="2663952" y="23494"/>
                </a:lnTo>
                <a:lnTo>
                  <a:pt x="2663952" y="22859"/>
                </a:lnTo>
                <a:lnTo>
                  <a:pt x="2665476" y="25907"/>
                </a:lnTo>
                <a:lnTo>
                  <a:pt x="2667000" y="28193"/>
                </a:lnTo>
                <a:lnTo>
                  <a:pt x="2667761" y="30479"/>
                </a:lnTo>
                <a:lnTo>
                  <a:pt x="2668523" y="33527"/>
                </a:lnTo>
                <a:lnTo>
                  <a:pt x="2668523" y="217429"/>
                </a:lnTo>
                <a:lnTo>
                  <a:pt x="2670090" y="216369"/>
                </a:lnTo>
                <a:lnTo>
                  <a:pt x="2678059" y="204412"/>
                </a:lnTo>
                <a:lnTo>
                  <a:pt x="2681478" y="189737"/>
                </a:lnTo>
                <a:close/>
              </a:path>
              <a:path w="2681604" h="227330">
                <a:moveTo>
                  <a:pt x="12953" y="214884"/>
                </a:moveTo>
                <a:lnTo>
                  <a:pt x="12953" y="12192"/>
                </a:lnTo>
                <a:lnTo>
                  <a:pt x="0" y="12192"/>
                </a:lnTo>
                <a:lnTo>
                  <a:pt x="0" y="214884"/>
                </a:lnTo>
                <a:lnTo>
                  <a:pt x="12953" y="214884"/>
                </a:lnTo>
                <a:close/>
              </a:path>
              <a:path w="2681604" h="227330">
                <a:moveTo>
                  <a:pt x="2657856" y="224425"/>
                </a:moveTo>
                <a:lnTo>
                  <a:pt x="2657856" y="210311"/>
                </a:lnTo>
                <a:lnTo>
                  <a:pt x="2654808" y="211836"/>
                </a:lnTo>
                <a:lnTo>
                  <a:pt x="2652522" y="213359"/>
                </a:lnTo>
                <a:lnTo>
                  <a:pt x="2650235" y="214122"/>
                </a:lnTo>
                <a:lnTo>
                  <a:pt x="2647950" y="214122"/>
                </a:lnTo>
                <a:lnTo>
                  <a:pt x="2645664" y="214883"/>
                </a:lnTo>
                <a:lnTo>
                  <a:pt x="0" y="214884"/>
                </a:lnTo>
                <a:lnTo>
                  <a:pt x="12953" y="227075"/>
                </a:lnTo>
                <a:lnTo>
                  <a:pt x="2643378" y="227075"/>
                </a:lnTo>
                <a:lnTo>
                  <a:pt x="2657856" y="224425"/>
                </a:lnTo>
                <a:close/>
              </a:path>
              <a:path w="2681604" h="227330">
                <a:moveTo>
                  <a:pt x="12953" y="227076"/>
                </a:moveTo>
                <a:lnTo>
                  <a:pt x="0" y="214884"/>
                </a:lnTo>
                <a:lnTo>
                  <a:pt x="0" y="227076"/>
                </a:lnTo>
                <a:lnTo>
                  <a:pt x="12953" y="227076"/>
                </a:lnTo>
                <a:close/>
              </a:path>
              <a:path w="2681604" h="227330">
                <a:moveTo>
                  <a:pt x="2657855" y="16763"/>
                </a:moveTo>
                <a:lnTo>
                  <a:pt x="2656332" y="16001"/>
                </a:lnTo>
                <a:lnTo>
                  <a:pt x="2656941" y="16459"/>
                </a:lnTo>
                <a:lnTo>
                  <a:pt x="2657855" y="16763"/>
                </a:lnTo>
                <a:close/>
              </a:path>
              <a:path w="2681604" h="227330">
                <a:moveTo>
                  <a:pt x="2656941" y="16459"/>
                </a:moveTo>
                <a:lnTo>
                  <a:pt x="2656332" y="16001"/>
                </a:lnTo>
                <a:lnTo>
                  <a:pt x="2656332" y="16255"/>
                </a:lnTo>
                <a:lnTo>
                  <a:pt x="2656941" y="16459"/>
                </a:lnTo>
                <a:close/>
              </a:path>
              <a:path w="2681604" h="227330">
                <a:moveTo>
                  <a:pt x="2662428" y="221549"/>
                </a:moveTo>
                <a:lnTo>
                  <a:pt x="2662428" y="206501"/>
                </a:lnTo>
                <a:lnTo>
                  <a:pt x="2656332" y="211073"/>
                </a:lnTo>
                <a:lnTo>
                  <a:pt x="2657856" y="210311"/>
                </a:lnTo>
                <a:lnTo>
                  <a:pt x="2657856" y="224425"/>
                </a:lnTo>
                <a:lnTo>
                  <a:pt x="2658291" y="224345"/>
                </a:lnTo>
                <a:lnTo>
                  <a:pt x="2662428" y="221549"/>
                </a:lnTo>
                <a:close/>
              </a:path>
              <a:path w="2681604" h="227330">
                <a:moveTo>
                  <a:pt x="2657855" y="17144"/>
                </a:moveTo>
                <a:lnTo>
                  <a:pt x="2657855" y="16763"/>
                </a:lnTo>
                <a:lnTo>
                  <a:pt x="2656941" y="16459"/>
                </a:lnTo>
                <a:lnTo>
                  <a:pt x="2657855" y="17144"/>
                </a:lnTo>
                <a:close/>
              </a:path>
              <a:path w="2681604" h="227330">
                <a:moveTo>
                  <a:pt x="2662428" y="21716"/>
                </a:moveTo>
                <a:lnTo>
                  <a:pt x="2662428" y="20573"/>
                </a:lnTo>
                <a:lnTo>
                  <a:pt x="2660141" y="19049"/>
                </a:lnTo>
                <a:lnTo>
                  <a:pt x="2662428" y="21716"/>
                </a:lnTo>
                <a:close/>
              </a:path>
              <a:path w="2681604" h="227330">
                <a:moveTo>
                  <a:pt x="2664714" y="202691"/>
                </a:moveTo>
                <a:lnTo>
                  <a:pt x="2660141" y="208025"/>
                </a:lnTo>
                <a:lnTo>
                  <a:pt x="2662428" y="206501"/>
                </a:lnTo>
                <a:lnTo>
                  <a:pt x="2662428" y="221549"/>
                </a:lnTo>
                <a:lnTo>
                  <a:pt x="2663952" y="220519"/>
                </a:lnTo>
                <a:lnTo>
                  <a:pt x="2663952" y="204215"/>
                </a:lnTo>
                <a:lnTo>
                  <a:pt x="2664714" y="202691"/>
                </a:lnTo>
                <a:close/>
              </a:path>
              <a:path w="2681604" h="227330">
                <a:moveTo>
                  <a:pt x="2664714" y="24383"/>
                </a:moveTo>
                <a:lnTo>
                  <a:pt x="2663952" y="22859"/>
                </a:lnTo>
                <a:lnTo>
                  <a:pt x="2663952" y="23494"/>
                </a:lnTo>
                <a:lnTo>
                  <a:pt x="2664714" y="24383"/>
                </a:lnTo>
                <a:close/>
              </a:path>
              <a:path w="2681604" h="227330">
                <a:moveTo>
                  <a:pt x="2668523" y="217429"/>
                </a:moveTo>
                <a:lnTo>
                  <a:pt x="2668523" y="192785"/>
                </a:lnTo>
                <a:lnTo>
                  <a:pt x="2667000" y="197357"/>
                </a:lnTo>
                <a:lnTo>
                  <a:pt x="2666238" y="200405"/>
                </a:lnTo>
                <a:lnTo>
                  <a:pt x="2665476" y="201929"/>
                </a:lnTo>
                <a:lnTo>
                  <a:pt x="2663952" y="204215"/>
                </a:lnTo>
                <a:lnTo>
                  <a:pt x="2663952" y="220519"/>
                </a:lnTo>
                <a:lnTo>
                  <a:pt x="2668523" y="217429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538357" y="2234345"/>
            <a:ext cx="1906270" cy="1301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50" spc="25">
                <a:solidFill>
                  <a:srgbClr val="8D8E86"/>
                </a:solidFill>
                <a:latin typeface="Franklin Gothic Book"/>
                <a:cs typeface="Franklin Gothic Book"/>
              </a:rPr>
              <a:t>•JVM</a:t>
            </a:r>
            <a:r>
              <a:rPr dirty="0" sz="650" spc="30">
                <a:solidFill>
                  <a:srgbClr val="8D8E86"/>
                </a:solidFill>
                <a:latin typeface="华文楷体"/>
                <a:cs typeface="华文楷体"/>
              </a:rPr>
              <a:t>。各个内存代的分</a:t>
            </a:r>
            <a:r>
              <a:rPr dirty="0" sz="650" spc="20">
                <a:solidFill>
                  <a:srgbClr val="8D8E86"/>
                </a:solidFill>
                <a:latin typeface="华文楷体"/>
                <a:cs typeface="华文楷体"/>
              </a:rPr>
              <a:t>配</a:t>
            </a:r>
            <a:r>
              <a:rPr dirty="0" sz="650" spc="25">
                <a:solidFill>
                  <a:srgbClr val="8D8E86"/>
                </a:solidFill>
                <a:latin typeface="华文楷体"/>
                <a:cs typeface="华文楷体"/>
              </a:rPr>
              <a:t>，</a:t>
            </a:r>
            <a:r>
              <a:rPr dirty="0" sz="650" spc="25">
                <a:solidFill>
                  <a:srgbClr val="8D8E86"/>
                </a:solidFill>
                <a:latin typeface="Franklin Gothic Book"/>
                <a:cs typeface="Franklin Gothic Book"/>
              </a:rPr>
              <a:t>GC</a:t>
            </a:r>
            <a:r>
              <a:rPr dirty="0" sz="650" spc="30">
                <a:solidFill>
                  <a:srgbClr val="8D8E86"/>
                </a:solidFill>
                <a:latin typeface="华文楷体"/>
                <a:cs typeface="华文楷体"/>
              </a:rPr>
              <a:t>垃圾回收机制</a:t>
            </a:r>
            <a:r>
              <a:rPr dirty="0" sz="650" spc="20">
                <a:solidFill>
                  <a:srgbClr val="8D8E86"/>
                </a:solidFill>
                <a:latin typeface="华文楷体"/>
                <a:cs typeface="华文楷体"/>
              </a:rPr>
              <a:t>等</a:t>
            </a:r>
            <a:r>
              <a:rPr dirty="0" sz="650" spc="30">
                <a:solidFill>
                  <a:srgbClr val="8D8E86"/>
                </a:solidFill>
                <a:latin typeface="华文楷体"/>
                <a:cs typeface="华文楷体"/>
              </a:rPr>
              <a:t>。</a:t>
            </a:r>
            <a:endParaRPr sz="650">
              <a:latin typeface="华文楷体"/>
              <a:cs typeface="华文楷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258455" y="2506091"/>
            <a:ext cx="243840" cy="348615"/>
          </a:xfrm>
          <a:custGeom>
            <a:avLst/>
            <a:gdLst/>
            <a:ahLst/>
            <a:cxnLst/>
            <a:rect l="l" t="t" r="r" b="b"/>
            <a:pathLst>
              <a:path w="243840" h="348614">
                <a:moveTo>
                  <a:pt x="243840" y="226314"/>
                </a:moveTo>
                <a:lnTo>
                  <a:pt x="243840" y="0"/>
                </a:lnTo>
                <a:lnTo>
                  <a:pt x="121920" y="121920"/>
                </a:lnTo>
                <a:lnTo>
                  <a:pt x="0" y="0"/>
                </a:lnTo>
                <a:lnTo>
                  <a:pt x="0" y="226314"/>
                </a:lnTo>
                <a:lnTo>
                  <a:pt x="121920" y="348234"/>
                </a:lnTo>
                <a:lnTo>
                  <a:pt x="243840" y="226314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250073" y="2506091"/>
            <a:ext cx="261620" cy="348615"/>
          </a:xfrm>
          <a:custGeom>
            <a:avLst/>
            <a:gdLst/>
            <a:ahLst/>
            <a:cxnLst/>
            <a:rect l="l" t="t" r="r" b="b"/>
            <a:pathLst>
              <a:path w="261619" h="348614">
                <a:moveTo>
                  <a:pt x="261365" y="9144"/>
                </a:moveTo>
                <a:lnTo>
                  <a:pt x="248564" y="3657"/>
                </a:lnTo>
                <a:lnTo>
                  <a:pt x="130302" y="121920"/>
                </a:lnTo>
                <a:lnTo>
                  <a:pt x="12268" y="3886"/>
                </a:lnTo>
                <a:lnTo>
                  <a:pt x="0" y="9144"/>
                </a:lnTo>
                <a:lnTo>
                  <a:pt x="130302" y="139446"/>
                </a:lnTo>
                <a:lnTo>
                  <a:pt x="261365" y="9144"/>
                </a:lnTo>
                <a:close/>
              </a:path>
              <a:path w="261619" h="348614">
                <a:moveTo>
                  <a:pt x="12268" y="3886"/>
                </a:moveTo>
                <a:lnTo>
                  <a:pt x="8382" y="0"/>
                </a:lnTo>
                <a:lnTo>
                  <a:pt x="8382" y="5551"/>
                </a:lnTo>
                <a:lnTo>
                  <a:pt x="12268" y="3886"/>
                </a:lnTo>
                <a:close/>
              </a:path>
              <a:path w="261619" h="348614">
                <a:moveTo>
                  <a:pt x="21335" y="220980"/>
                </a:moveTo>
                <a:lnTo>
                  <a:pt x="21335" y="30480"/>
                </a:lnTo>
                <a:lnTo>
                  <a:pt x="8382" y="17526"/>
                </a:lnTo>
                <a:lnTo>
                  <a:pt x="8382" y="226314"/>
                </a:lnTo>
                <a:lnTo>
                  <a:pt x="17525" y="235458"/>
                </a:lnTo>
                <a:lnTo>
                  <a:pt x="17525" y="217170"/>
                </a:lnTo>
                <a:lnTo>
                  <a:pt x="21335" y="220980"/>
                </a:lnTo>
                <a:close/>
              </a:path>
              <a:path w="261619" h="348614">
                <a:moveTo>
                  <a:pt x="21335" y="12954"/>
                </a:moveTo>
                <a:lnTo>
                  <a:pt x="21335" y="0"/>
                </a:lnTo>
                <a:lnTo>
                  <a:pt x="12268" y="3886"/>
                </a:lnTo>
                <a:lnTo>
                  <a:pt x="21335" y="12954"/>
                </a:lnTo>
                <a:close/>
              </a:path>
              <a:path w="261619" h="348614">
                <a:moveTo>
                  <a:pt x="130655" y="330299"/>
                </a:moveTo>
                <a:lnTo>
                  <a:pt x="17525" y="217170"/>
                </a:lnTo>
                <a:lnTo>
                  <a:pt x="21335" y="226314"/>
                </a:lnTo>
                <a:lnTo>
                  <a:pt x="21335" y="239267"/>
                </a:lnTo>
                <a:lnTo>
                  <a:pt x="121920" y="339852"/>
                </a:lnTo>
                <a:lnTo>
                  <a:pt x="121920" y="339090"/>
                </a:lnTo>
                <a:lnTo>
                  <a:pt x="130655" y="330299"/>
                </a:lnTo>
                <a:close/>
              </a:path>
              <a:path w="261619" h="348614">
                <a:moveTo>
                  <a:pt x="21335" y="239267"/>
                </a:moveTo>
                <a:lnTo>
                  <a:pt x="21335" y="226314"/>
                </a:lnTo>
                <a:lnTo>
                  <a:pt x="17525" y="217170"/>
                </a:lnTo>
                <a:lnTo>
                  <a:pt x="17525" y="235458"/>
                </a:lnTo>
                <a:lnTo>
                  <a:pt x="21335" y="239267"/>
                </a:lnTo>
                <a:close/>
              </a:path>
              <a:path w="261619" h="348614">
                <a:moveTo>
                  <a:pt x="139446" y="339090"/>
                </a:moveTo>
                <a:lnTo>
                  <a:pt x="130655" y="330299"/>
                </a:lnTo>
                <a:lnTo>
                  <a:pt x="121920" y="339090"/>
                </a:lnTo>
                <a:lnTo>
                  <a:pt x="139446" y="339090"/>
                </a:lnTo>
                <a:close/>
              </a:path>
              <a:path w="261619" h="348614">
                <a:moveTo>
                  <a:pt x="139446" y="339090"/>
                </a:moveTo>
                <a:lnTo>
                  <a:pt x="121920" y="339090"/>
                </a:lnTo>
                <a:lnTo>
                  <a:pt x="121920" y="339852"/>
                </a:lnTo>
                <a:lnTo>
                  <a:pt x="130302" y="348234"/>
                </a:lnTo>
                <a:lnTo>
                  <a:pt x="139446" y="339090"/>
                </a:lnTo>
                <a:close/>
              </a:path>
              <a:path w="261619" h="348614">
                <a:moveTo>
                  <a:pt x="243078" y="217170"/>
                </a:moveTo>
                <a:lnTo>
                  <a:pt x="130655" y="330299"/>
                </a:lnTo>
                <a:lnTo>
                  <a:pt x="139446" y="339090"/>
                </a:lnTo>
                <a:lnTo>
                  <a:pt x="240029" y="238506"/>
                </a:lnTo>
                <a:lnTo>
                  <a:pt x="240029" y="226314"/>
                </a:lnTo>
                <a:lnTo>
                  <a:pt x="243078" y="217170"/>
                </a:lnTo>
                <a:close/>
              </a:path>
              <a:path w="261619" h="348614">
                <a:moveTo>
                  <a:pt x="248564" y="3657"/>
                </a:moveTo>
                <a:lnTo>
                  <a:pt x="240029" y="0"/>
                </a:lnTo>
                <a:lnTo>
                  <a:pt x="240029" y="12192"/>
                </a:lnTo>
                <a:lnTo>
                  <a:pt x="248564" y="3657"/>
                </a:lnTo>
                <a:close/>
              </a:path>
              <a:path w="261619" h="348614">
                <a:moveTo>
                  <a:pt x="252222" y="226314"/>
                </a:moveTo>
                <a:lnTo>
                  <a:pt x="252222" y="18234"/>
                </a:lnTo>
                <a:lnTo>
                  <a:pt x="240029" y="30355"/>
                </a:lnTo>
                <a:lnTo>
                  <a:pt x="240029" y="220237"/>
                </a:lnTo>
                <a:lnTo>
                  <a:pt x="243078" y="217170"/>
                </a:lnTo>
                <a:lnTo>
                  <a:pt x="243078" y="235458"/>
                </a:lnTo>
                <a:lnTo>
                  <a:pt x="252222" y="226314"/>
                </a:lnTo>
                <a:close/>
              </a:path>
              <a:path w="261619" h="348614">
                <a:moveTo>
                  <a:pt x="243078" y="235458"/>
                </a:moveTo>
                <a:lnTo>
                  <a:pt x="243078" y="217170"/>
                </a:lnTo>
                <a:lnTo>
                  <a:pt x="240029" y="226314"/>
                </a:lnTo>
                <a:lnTo>
                  <a:pt x="240029" y="238506"/>
                </a:lnTo>
                <a:lnTo>
                  <a:pt x="243078" y="235458"/>
                </a:lnTo>
                <a:close/>
              </a:path>
              <a:path w="261619" h="348614">
                <a:moveTo>
                  <a:pt x="252222" y="5225"/>
                </a:moveTo>
                <a:lnTo>
                  <a:pt x="252222" y="0"/>
                </a:lnTo>
                <a:lnTo>
                  <a:pt x="248564" y="3657"/>
                </a:lnTo>
                <a:lnTo>
                  <a:pt x="252222" y="5225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340999" y="2601634"/>
            <a:ext cx="79375" cy="135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10">
                <a:solidFill>
                  <a:srgbClr val="FFFFFF"/>
                </a:solidFill>
                <a:latin typeface="Franklin Gothic Book"/>
                <a:cs typeface="Franklin Gothic Book"/>
              </a:rPr>
              <a:t>5</a:t>
            </a:r>
            <a:endParaRPr sz="700">
              <a:latin typeface="Franklin Gothic Book"/>
              <a:cs typeface="Franklin Gothic Book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498473" y="2503805"/>
            <a:ext cx="2689097" cy="2324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501520" y="2505328"/>
            <a:ext cx="2681605" cy="227965"/>
          </a:xfrm>
          <a:custGeom>
            <a:avLst/>
            <a:gdLst/>
            <a:ahLst/>
            <a:cxnLst/>
            <a:rect l="l" t="t" r="r" b="b"/>
            <a:pathLst>
              <a:path w="2681604" h="227964">
                <a:moveTo>
                  <a:pt x="12953" y="0"/>
                </a:moveTo>
                <a:lnTo>
                  <a:pt x="0" y="0"/>
                </a:lnTo>
                <a:lnTo>
                  <a:pt x="0" y="12954"/>
                </a:lnTo>
                <a:lnTo>
                  <a:pt x="12953" y="0"/>
                </a:lnTo>
                <a:close/>
              </a:path>
              <a:path w="2681604" h="227964">
                <a:moveTo>
                  <a:pt x="2681478" y="189738"/>
                </a:moveTo>
                <a:lnTo>
                  <a:pt x="2681478" y="38100"/>
                </a:lnTo>
                <a:lnTo>
                  <a:pt x="2680716" y="34290"/>
                </a:lnTo>
                <a:lnTo>
                  <a:pt x="2680716" y="30480"/>
                </a:lnTo>
                <a:lnTo>
                  <a:pt x="2675701" y="18430"/>
                </a:lnTo>
                <a:lnTo>
                  <a:pt x="2667176" y="8629"/>
                </a:lnTo>
                <a:lnTo>
                  <a:pt x="2656086" y="2133"/>
                </a:lnTo>
                <a:lnTo>
                  <a:pt x="2643378" y="0"/>
                </a:lnTo>
                <a:lnTo>
                  <a:pt x="12953" y="0"/>
                </a:lnTo>
                <a:lnTo>
                  <a:pt x="0" y="12954"/>
                </a:lnTo>
                <a:lnTo>
                  <a:pt x="2649435" y="12986"/>
                </a:lnTo>
                <a:lnTo>
                  <a:pt x="2649435" y="12268"/>
                </a:lnTo>
                <a:lnTo>
                  <a:pt x="2655570" y="16002"/>
                </a:lnTo>
                <a:lnTo>
                  <a:pt x="2656332" y="16510"/>
                </a:lnTo>
                <a:lnTo>
                  <a:pt x="2656332" y="16002"/>
                </a:lnTo>
                <a:lnTo>
                  <a:pt x="2662428" y="20574"/>
                </a:lnTo>
                <a:lnTo>
                  <a:pt x="2662428" y="22098"/>
                </a:lnTo>
                <a:lnTo>
                  <a:pt x="2663952" y="24130"/>
                </a:lnTo>
                <a:lnTo>
                  <a:pt x="2663952" y="22860"/>
                </a:lnTo>
                <a:lnTo>
                  <a:pt x="2665476" y="26670"/>
                </a:lnTo>
                <a:lnTo>
                  <a:pt x="2667000" y="28956"/>
                </a:lnTo>
                <a:lnTo>
                  <a:pt x="2668523" y="33528"/>
                </a:lnTo>
                <a:lnTo>
                  <a:pt x="2668523" y="217716"/>
                </a:lnTo>
                <a:lnTo>
                  <a:pt x="2669976" y="216722"/>
                </a:lnTo>
                <a:lnTo>
                  <a:pt x="2678191" y="204549"/>
                </a:lnTo>
                <a:lnTo>
                  <a:pt x="2681478" y="189738"/>
                </a:lnTo>
                <a:close/>
              </a:path>
              <a:path w="2681604" h="227964">
                <a:moveTo>
                  <a:pt x="12953" y="214884"/>
                </a:moveTo>
                <a:lnTo>
                  <a:pt x="12953" y="12954"/>
                </a:lnTo>
                <a:lnTo>
                  <a:pt x="0" y="12954"/>
                </a:lnTo>
                <a:lnTo>
                  <a:pt x="0" y="214884"/>
                </a:lnTo>
                <a:lnTo>
                  <a:pt x="12953" y="214884"/>
                </a:lnTo>
                <a:close/>
              </a:path>
              <a:path w="2681604" h="227964">
                <a:moveTo>
                  <a:pt x="2649728" y="226573"/>
                </a:moveTo>
                <a:lnTo>
                  <a:pt x="2649728" y="215176"/>
                </a:lnTo>
                <a:lnTo>
                  <a:pt x="2643378" y="214915"/>
                </a:lnTo>
                <a:lnTo>
                  <a:pt x="0" y="214884"/>
                </a:lnTo>
                <a:lnTo>
                  <a:pt x="12953" y="227838"/>
                </a:lnTo>
                <a:lnTo>
                  <a:pt x="2643378" y="227837"/>
                </a:lnTo>
                <a:lnTo>
                  <a:pt x="2649728" y="226573"/>
                </a:lnTo>
                <a:close/>
              </a:path>
              <a:path w="2681604" h="227964">
                <a:moveTo>
                  <a:pt x="12953" y="227838"/>
                </a:moveTo>
                <a:lnTo>
                  <a:pt x="0" y="214884"/>
                </a:lnTo>
                <a:lnTo>
                  <a:pt x="0" y="227838"/>
                </a:lnTo>
                <a:lnTo>
                  <a:pt x="12953" y="227838"/>
                </a:lnTo>
                <a:close/>
              </a:path>
              <a:path w="2681604" h="227964">
                <a:moveTo>
                  <a:pt x="2657856" y="210312"/>
                </a:moveTo>
                <a:lnTo>
                  <a:pt x="2654808" y="212598"/>
                </a:lnTo>
                <a:lnTo>
                  <a:pt x="2648305" y="214579"/>
                </a:lnTo>
                <a:lnTo>
                  <a:pt x="2649728" y="215176"/>
                </a:lnTo>
                <a:lnTo>
                  <a:pt x="2649728" y="226573"/>
                </a:lnTo>
                <a:lnTo>
                  <a:pt x="2656332" y="225257"/>
                </a:lnTo>
                <a:lnTo>
                  <a:pt x="2656332" y="211836"/>
                </a:lnTo>
                <a:lnTo>
                  <a:pt x="2657856" y="210312"/>
                </a:lnTo>
                <a:close/>
              </a:path>
              <a:path w="2681604" h="227964">
                <a:moveTo>
                  <a:pt x="2650451" y="12992"/>
                </a:moveTo>
                <a:lnTo>
                  <a:pt x="2649435" y="12268"/>
                </a:lnTo>
                <a:lnTo>
                  <a:pt x="2649435" y="12986"/>
                </a:lnTo>
                <a:lnTo>
                  <a:pt x="2650451" y="12992"/>
                </a:lnTo>
                <a:close/>
              </a:path>
              <a:path w="2681604" h="227964">
                <a:moveTo>
                  <a:pt x="2657855" y="17526"/>
                </a:moveTo>
                <a:lnTo>
                  <a:pt x="2656332" y="16002"/>
                </a:lnTo>
                <a:lnTo>
                  <a:pt x="2656332" y="16510"/>
                </a:lnTo>
                <a:lnTo>
                  <a:pt x="2657855" y="17526"/>
                </a:lnTo>
                <a:close/>
              </a:path>
              <a:path w="2681604" h="227964">
                <a:moveTo>
                  <a:pt x="2660599" y="208178"/>
                </a:moveTo>
                <a:lnTo>
                  <a:pt x="2656332" y="211836"/>
                </a:lnTo>
                <a:lnTo>
                  <a:pt x="2656332" y="225257"/>
                </a:lnTo>
                <a:lnTo>
                  <a:pt x="2657987" y="224928"/>
                </a:lnTo>
                <a:lnTo>
                  <a:pt x="2660141" y="223453"/>
                </a:lnTo>
                <a:lnTo>
                  <a:pt x="2660141" y="208787"/>
                </a:lnTo>
                <a:lnTo>
                  <a:pt x="2660599" y="208178"/>
                </a:lnTo>
                <a:close/>
              </a:path>
              <a:path w="2681604" h="227964">
                <a:moveTo>
                  <a:pt x="2662428" y="22098"/>
                </a:moveTo>
                <a:lnTo>
                  <a:pt x="2662428" y="20574"/>
                </a:lnTo>
                <a:lnTo>
                  <a:pt x="2660141" y="19050"/>
                </a:lnTo>
                <a:lnTo>
                  <a:pt x="2662428" y="22098"/>
                </a:lnTo>
                <a:close/>
              </a:path>
              <a:path w="2681604" h="227964">
                <a:moveTo>
                  <a:pt x="2661666" y="207264"/>
                </a:moveTo>
                <a:lnTo>
                  <a:pt x="2660599" y="208178"/>
                </a:lnTo>
                <a:lnTo>
                  <a:pt x="2660141" y="208787"/>
                </a:lnTo>
                <a:lnTo>
                  <a:pt x="2661666" y="207264"/>
                </a:lnTo>
                <a:close/>
              </a:path>
              <a:path w="2681604" h="227964">
                <a:moveTo>
                  <a:pt x="2661666" y="222410"/>
                </a:moveTo>
                <a:lnTo>
                  <a:pt x="2661666" y="207264"/>
                </a:lnTo>
                <a:lnTo>
                  <a:pt x="2660141" y="208787"/>
                </a:lnTo>
                <a:lnTo>
                  <a:pt x="2660141" y="223453"/>
                </a:lnTo>
                <a:lnTo>
                  <a:pt x="2661666" y="222410"/>
                </a:lnTo>
                <a:close/>
              </a:path>
              <a:path w="2681604" h="227964">
                <a:moveTo>
                  <a:pt x="2664714" y="202692"/>
                </a:moveTo>
                <a:lnTo>
                  <a:pt x="2660599" y="208178"/>
                </a:lnTo>
                <a:lnTo>
                  <a:pt x="2661666" y="207264"/>
                </a:lnTo>
                <a:lnTo>
                  <a:pt x="2661666" y="222410"/>
                </a:lnTo>
                <a:lnTo>
                  <a:pt x="2663952" y="220845"/>
                </a:lnTo>
                <a:lnTo>
                  <a:pt x="2663952" y="204978"/>
                </a:lnTo>
                <a:lnTo>
                  <a:pt x="2664714" y="202692"/>
                </a:lnTo>
                <a:close/>
              </a:path>
              <a:path w="2681604" h="227964">
                <a:moveTo>
                  <a:pt x="2664714" y="25146"/>
                </a:moveTo>
                <a:lnTo>
                  <a:pt x="2663952" y="22860"/>
                </a:lnTo>
                <a:lnTo>
                  <a:pt x="2663952" y="24130"/>
                </a:lnTo>
                <a:lnTo>
                  <a:pt x="2664714" y="25146"/>
                </a:lnTo>
                <a:close/>
              </a:path>
              <a:path w="2681604" h="227964">
                <a:moveTo>
                  <a:pt x="2668523" y="217716"/>
                </a:moveTo>
                <a:lnTo>
                  <a:pt x="2668523" y="192786"/>
                </a:lnTo>
                <a:lnTo>
                  <a:pt x="2667761" y="195834"/>
                </a:lnTo>
                <a:lnTo>
                  <a:pt x="2665476" y="202692"/>
                </a:lnTo>
                <a:lnTo>
                  <a:pt x="2663952" y="204978"/>
                </a:lnTo>
                <a:lnTo>
                  <a:pt x="2663952" y="220845"/>
                </a:lnTo>
                <a:lnTo>
                  <a:pt x="2668523" y="217716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538357" y="2539907"/>
            <a:ext cx="2084705" cy="1301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74295" indent="-62230">
              <a:lnSpc>
                <a:spcPct val="100000"/>
              </a:lnSpc>
              <a:spcBef>
                <a:spcPts val="130"/>
              </a:spcBef>
              <a:buSzPct val="84615"/>
              <a:buFont typeface="Franklin Gothic Book"/>
              <a:buChar char="•"/>
              <a:tabLst>
                <a:tab pos="74930" algn="l"/>
              </a:tabLst>
            </a:pPr>
            <a:r>
              <a:rPr dirty="0" sz="650" spc="30">
                <a:solidFill>
                  <a:srgbClr val="8D8E86"/>
                </a:solidFill>
                <a:latin typeface="华文楷体"/>
                <a:cs typeface="华文楷体"/>
              </a:rPr>
              <a:t>代码。不合理的逻辑代码或未被释放的对象引用</a:t>
            </a:r>
            <a:r>
              <a:rPr dirty="0" sz="650" spc="20">
                <a:solidFill>
                  <a:srgbClr val="8D8E86"/>
                </a:solidFill>
                <a:latin typeface="华文楷体"/>
                <a:cs typeface="华文楷体"/>
              </a:rPr>
              <a:t>等</a:t>
            </a:r>
            <a:r>
              <a:rPr dirty="0" sz="650" spc="30">
                <a:solidFill>
                  <a:srgbClr val="8D8E86"/>
                </a:solidFill>
                <a:latin typeface="华文楷体"/>
                <a:cs typeface="华文楷体"/>
              </a:rPr>
              <a:t>。</a:t>
            </a:r>
            <a:endParaRPr sz="650">
              <a:latin typeface="华文楷体"/>
              <a:cs typeface="华文楷体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07657" y="414401"/>
            <a:ext cx="4371975" cy="2452370"/>
          </a:xfrm>
          <a:custGeom>
            <a:avLst/>
            <a:gdLst/>
            <a:ahLst/>
            <a:cxnLst/>
            <a:rect l="l" t="t" r="r" b="b"/>
            <a:pathLst>
              <a:path w="4371975" h="2452370">
                <a:moveTo>
                  <a:pt x="4371594" y="2452116"/>
                </a:moveTo>
                <a:lnTo>
                  <a:pt x="4371594" y="0"/>
                </a:lnTo>
                <a:lnTo>
                  <a:pt x="0" y="0"/>
                </a:lnTo>
                <a:lnTo>
                  <a:pt x="0" y="2452116"/>
                </a:lnTo>
                <a:lnTo>
                  <a:pt x="4371594" y="2452116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027" y="907541"/>
            <a:ext cx="4371975" cy="2453005"/>
          </a:xfrm>
          <a:prstGeom prst="rect"/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00">
              <a:latin typeface="Times New Roman"/>
              <a:cs typeface="Times New Roman"/>
            </a:endParaRPr>
          </a:p>
          <a:p>
            <a:pPr algn="ctr" marL="175895">
              <a:lnSpc>
                <a:spcPct val="100000"/>
              </a:lnSpc>
            </a:pPr>
            <a:r>
              <a:rPr dirty="0" sz="2550" spc="35">
                <a:solidFill>
                  <a:srgbClr val="EFEDE3"/>
                </a:solidFill>
                <a:latin typeface="华文楷体"/>
                <a:cs typeface="华文楷体"/>
              </a:rPr>
              <a:t>移动</a:t>
            </a:r>
            <a:r>
              <a:rPr dirty="0" sz="2550" spc="15">
                <a:solidFill>
                  <a:srgbClr val="EFEDE3"/>
                </a:solidFill>
                <a:latin typeface="Franklin Gothic Book"/>
                <a:cs typeface="Franklin Gothic Book"/>
              </a:rPr>
              <a:t>APP</a:t>
            </a:r>
            <a:r>
              <a:rPr dirty="0" sz="2550" spc="40">
                <a:solidFill>
                  <a:srgbClr val="EFEDE3"/>
                </a:solidFill>
                <a:latin typeface="华文楷体"/>
                <a:cs typeface="华文楷体"/>
              </a:rPr>
              <a:t>非功能测试</a:t>
            </a:r>
            <a:endParaRPr sz="255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342765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2</a:t>
            </a:r>
            <a:r>
              <a:rPr dirty="0" spc="90"/>
              <a:t>0</a:t>
            </a:r>
            <a:r>
              <a:rPr dirty="0" spc="85"/>
              <a:t>2</a:t>
            </a:r>
            <a:r>
              <a:rPr dirty="0" spc="90"/>
              <a:t>2</a:t>
            </a:r>
            <a:r>
              <a:rPr dirty="0" spc="45"/>
              <a:t>/</a:t>
            </a:r>
            <a:r>
              <a:rPr dirty="0" spc="90"/>
              <a:t>5</a:t>
            </a:r>
            <a:r>
              <a:rPr dirty="0" spc="45"/>
              <a:t>/</a:t>
            </a:r>
            <a:r>
              <a:rPr dirty="0" spc="80"/>
              <a:t>1</a:t>
            </a:r>
            <a:r>
              <a:rPr dirty="0" spc="40"/>
              <a:t>7</a:t>
            </a:r>
          </a:p>
        </p:txBody>
      </p:sp>
      <p:sp>
        <p:nvSpPr>
          <p:cNvPr id="3" name="object 3"/>
          <p:cNvSpPr/>
          <p:nvPr/>
        </p:nvSpPr>
        <p:spPr>
          <a:xfrm>
            <a:off x="456069" y="901446"/>
            <a:ext cx="4130675" cy="2466340"/>
          </a:xfrm>
          <a:custGeom>
            <a:avLst/>
            <a:gdLst/>
            <a:ahLst/>
            <a:cxnLst/>
            <a:rect l="l" t="t" r="r" b="b"/>
            <a:pathLst>
              <a:path w="4130675" h="2466340">
                <a:moveTo>
                  <a:pt x="0" y="2465832"/>
                </a:moveTo>
                <a:lnTo>
                  <a:pt x="4130154" y="2465832"/>
                </a:lnTo>
                <a:lnTo>
                  <a:pt x="4130154" y="0"/>
                </a:lnTo>
                <a:lnTo>
                  <a:pt x="0" y="0"/>
                </a:lnTo>
                <a:lnTo>
                  <a:pt x="0" y="2465832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1561" y="901446"/>
            <a:ext cx="172720" cy="2466340"/>
          </a:xfrm>
          <a:custGeom>
            <a:avLst/>
            <a:gdLst/>
            <a:ahLst/>
            <a:cxnLst/>
            <a:rect l="l" t="t" r="r" b="b"/>
            <a:pathLst>
              <a:path w="172720" h="2466340">
                <a:moveTo>
                  <a:pt x="0" y="2465832"/>
                </a:moveTo>
                <a:lnTo>
                  <a:pt x="172212" y="2465832"/>
                </a:lnTo>
                <a:lnTo>
                  <a:pt x="172212" y="0"/>
                </a:lnTo>
                <a:lnTo>
                  <a:pt x="0" y="0"/>
                </a:lnTo>
                <a:lnTo>
                  <a:pt x="0" y="2465832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4921" y="902208"/>
            <a:ext cx="0" cy="2465070"/>
          </a:xfrm>
          <a:custGeom>
            <a:avLst/>
            <a:gdLst/>
            <a:ahLst/>
            <a:cxnLst/>
            <a:rect l="l" t="t" r="r" b="b"/>
            <a:pathLst>
              <a:path w="0" h="2465070">
                <a:moveTo>
                  <a:pt x="0" y="0"/>
                </a:moveTo>
                <a:lnTo>
                  <a:pt x="0" y="2465070"/>
                </a:lnTo>
              </a:path>
            </a:pathLst>
          </a:custGeom>
          <a:ln w="82296">
            <a:solidFill>
              <a:srgbClr val="191B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97248" y="926591"/>
            <a:ext cx="660654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5397" y="1039585"/>
            <a:ext cx="3364229" cy="126111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移动</a:t>
            </a:r>
            <a:r>
              <a:rPr dirty="0" sz="1400" spc="20">
                <a:solidFill>
                  <a:srgbClr val="191B0E"/>
                </a:solidFill>
                <a:latin typeface="Franklin Gothic Book"/>
                <a:cs typeface="Franklin Gothic Book"/>
              </a:rPr>
              <a:t>APP</a:t>
            </a: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启动时间测试</a:t>
            </a:r>
            <a:endParaRPr sz="1400">
              <a:latin typeface="华文楷体"/>
              <a:cs typeface="华文楷体"/>
            </a:endParaRPr>
          </a:p>
          <a:p>
            <a:pPr marL="151130" indent="-139065">
              <a:lnSpc>
                <a:spcPct val="100000"/>
              </a:lnSpc>
              <a:spcBef>
                <a:spcPts val="325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用户体验角度的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APP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启动时间</a:t>
            </a:r>
            <a:endParaRPr sz="700">
              <a:latin typeface="华文楷体"/>
              <a:cs typeface="华文楷体"/>
            </a:endParaRPr>
          </a:p>
          <a:p>
            <a:pPr marL="151130" marR="36830" indent="-139065">
              <a:lnSpc>
                <a:spcPts val="810"/>
              </a:lnSpc>
              <a:spcBef>
                <a:spcPts val="455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启动时间对于一款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APP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来说是一个比较重要的指标</a:t>
            </a:r>
            <a:r>
              <a:rPr dirty="0" sz="700" spc="10">
                <a:solidFill>
                  <a:srgbClr val="191B0E"/>
                </a:solidFill>
                <a:latin typeface="华文楷体"/>
                <a:cs typeface="华文楷体"/>
              </a:rPr>
              <a:t>，</a:t>
            </a:r>
            <a:r>
              <a:rPr dirty="0" sz="700" spc="15">
                <a:solidFill>
                  <a:srgbClr val="191B0E"/>
                </a:solidFill>
                <a:latin typeface="华文楷体"/>
                <a:cs typeface="华文楷体"/>
              </a:rPr>
              <a:t>用户都不愿意花时间来等待 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一款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APP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慢吞吞的启</a:t>
            </a:r>
            <a:r>
              <a:rPr dirty="0" sz="700" spc="10">
                <a:solidFill>
                  <a:srgbClr val="191B0E"/>
                </a:solidFill>
                <a:latin typeface="华文楷体"/>
                <a:cs typeface="华文楷体"/>
              </a:rPr>
              <a:t>动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00">
              <a:latin typeface="华文楷体"/>
              <a:cs typeface="华文楷体"/>
            </a:endParaRPr>
          </a:p>
          <a:p>
            <a:pPr marL="151130" marR="5080" indent="-139065">
              <a:lnSpc>
                <a:spcPts val="819"/>
              </a:lnSpc>
              <a:spcBef>
                <a:spcPts val="420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下面将以如何获取用户体验角度的启动时间为例进行讲</a:t>
            </a:r>
            <a:r>
              <a:rPr dirty="0" sz="700" spc="10">
                <a:solidFill>
                  <a:srgbClr val="191B0E"/>
                </a:solidFill>
                <a:latin typeface="华文楷体"/>
                <a:cs typeface="华文楷体"/>
              </a:rPr>
              <a:t>解</a:t>
            </a:r>
            <a:r>
              <a:rPr dirty="0" sz="700" spc="15">
                <a:solidFill>
                  <a:srgbClr val="191B0E"/>
                </a:solidFill>
                <a:latin typeface="华文楷体"/>
                <a:cs typeface="华文楷体"/>
              </a:rPr>
              <a:t>。一般地，启动时间的 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测试需要考虑以下两种场</a:t>
            </a:r>
            <a:r>
              <a:rPr dirty="0" sz="700" spc="10">
                <a:solidFill>
                  <a:srgbClr val="191B0E"/>
                </a:solidFill>
                <a:latin typeface="华文楷体"/>
                <a:cs typeface="华文楷体"/>
              </a:rPr>
              <a:t>景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：</a:t>
            </a:r>
            <a:endParaRPr sz="70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45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20" i="1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700" spc="-20" i="1">
                <a:solidFill>
                  <a:srgbClr val="191B0E"/>
                </a:solidFill>
                <a:latin typeface="Franklin Gothic Book"/>
                <a:cs typeface="Franklin Gothic Book"/>
              </a:rPr>
              <a:t>1</a:t>
            </a:r>
            <a:r>
              <a:rPr dirty="0" sz="750" spc="-20" i="1">
                <a:solidFill>
                  <a:srgbClr val="191B0E"/>
                </a:solidFill>
                <a:latin typeface="华文楷体"/>
                <a:cs typeface="华文楷体"/>
              </a:rPr>
              <a:t>）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冷启动。手机系统中没有该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APP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的进程，即首次启动该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APP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60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20" i="1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700" spc="-20" i="1">
                <a:solidFill>
                  <a:srgbClr val="191B0E"/>
                </a:solidFill>
                <a:latin typeface="Franklin Gothic Book"/>
                <a:cs typeface="Franklin Gothic Book"/>
              </a:rPr>
              <a:t>2</a:t>
            </a:r>
            <a:r>
              <a:rPr dirty="0" sz="750" spc="-20" i="1">
                <a:solidFill>
                  <a:srgbClr val="191B0E"/>
                </a:solidFill>
                <a:latin typeface="华文楷体"/>
                <a:cs typeface="华文楷体"/>
              </a:rPr>
              <a:t>）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热启动。手机系统中有该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APP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的进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程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，</a:t>
            </a:r>
            <a:r>
              <a:rPr dirty="0" sz="750" spc="-25" i="1">
                <a:solidFill>
                  <a:srgbClr val="191B0E"/>
                </a:solidFill>
                <a:latin typeface="华文楷体"/>
                <a:cs typeface="华文楷体"/>
              </a:rPr>
              <a:t>即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APP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从后台切换到前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台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657" y="907541"/>
            <a:ext cx="4371975" cy="2453005"/>
          </a:xfrm>
          <a:custGeom>
            <a:avLst/>
            <a:gdLst/>
            <a:ahLst/>
            <a:cxnLst/>
            <a:rect l="l" t="t" r="r" b="b"/>
            <a:pathLst>
              <a:path w="4371975" h="2453004">
                <a:moveTo>
                  <a:pt x="4371594" y="2452878"/>
                </a:moveTo>
                <a:lnTo>
                  <a:pt x="4371594" y="0"/>
                </a:lnTo>
                <a:lnTo>
                  <a:pt x="0" y="0"/>
                </a:lnTo>
                <a:lnTo>
                  <a:pt x="0" y="2452878"/>
                </a:lnTo>
                <a:lnTo>
                  <a:pt x="4371594" y="245287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3439" y="408305"/>
            <a:ext cx="4130675" cy="2465070"/>
          </a:xfrm>
          <a:custGeom>
            <a:avLst/>
            <a:gdLst/>
            <a:ahLst/>
            <a:cxnLst/>
            <a:rect l="l" t="t" r="r" b="b"/>
            <a:pathLst>
              <a:path w="4130675" h="2465070">
                <a:moveTo>
                  <a:pt x="0" y="2465070"/>
                </a:moveTo>
                <a:lnTo>
                  <a:pt x="4130154" y="2465070"/>
                </a:lnTo>
                <a:lnTo>
                  <a:pt x="4130154" y="0"/>
                </a:lnTo>
                <a:lnTo>
                  <a:pt x="0" y="0"/>
                </a:lnTo>
                <a:lnTo>
                  <a:pt x="0" y="246507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8931" y="408305"/>
            <a:ext cx="172720" cy="2465070"/>
          </a:xfrm>
          <a:custGeom>
            <a:avLst/>
            <a:gdLst/>
            <a:ahLst/>
            <a:cxnLst/>
            <a:rect l="l" t="t" r="r" b="b"/>
            <a:pathLst>
              <a:path w="172719" h="2465070">
                <a:moveTo>
                  <a:pt x="0" y="2465070"/>
                </a:moveTo>
                <a:lnTo>
                  <a:pt x="172212" y="2465070"/>
                </a:lnTo>
                <a:lnTo>
                  <a:pt x="172212" y="0"/>
                </a:lnTo>
                <a:lnTo>
                  <a:pt x="0" y="0"/>
                </a:lnTo>
                <a:lnTo>
                  <a:pt x="0" y="246507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62291" y="409067"/>
            <a:ext cx="0" cy="2464435"/>
          </a:xfrm>
          <a:custGeom>
            <a:avLst/>
            <a:gdLst/>
            <a:ahLst/>
            <a:cxnLst/>
            <a:rect l="l" t="t" r="r" b="b"/>
            <a:pathLst>
              <a:path w="0" h="2464435">
                <a:moveTo>
                  <a:pt x="0" y="0"/>
                </a:moveTo>
                <a:lnTo>
                  <a:pt x="0" y="2464308"/>
                </a:lnTo>
              </a:path>
            </a:pathLst>
          </a:custGeom>
          <a:ln w="82296">
            <a:solidFill>
              <a:srgbClr val="191B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44631" y="433451"/>
            <a:ext cx="660654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62767" y="861360"/>
            <a:ext cx="3449320" cy="899794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265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常见的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APP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启动时间测试方法包括但不限于如下几种：</a:t>
            </a:r>
            <a:endParaRPr sz="700">
              <a:latin typeface="华文楷体"/>
              <a:cs typeface="华文楷体"/>
            </a:endParaRPr>
          </a:p>
          <a:p>
            <a:pPr lvl="1" marL="327025" indent="-123825">
              <a:lnSpc>
                <a:spcPts val="855"/>
              </a:lnSpc>
              <a:spcBef>
                <a:spcPts val="175"/>
              </a:spcBef>
              <a:buSzPct val="93333"/>
              <a:buFont typeface="Arial"/>
              <a:buChar char="•"/>
              <a:tabLst>
                <a:tab pos="327660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通过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adb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命令，比如</a:t>
            </a:r>
            <a:r>
              <a:rPr dirty="0" sz="750" spc="-5" i="1">
                <a:solidFill>
                  <a:srgbClr val="191B0E"/>
                </a:solidFill>
                <a:latin typeface="华文楷体"/>
                <a:cs typeface="华文楷体"/>
              </a:rPr>
              <a:t>，</a:t>
            </a:r>
            <a:r>
              <a:rPr dirty="0" sz="700" spc="-5" i="1">
                <a:solidFill>
                  <a:srgbClr val="191B0E"/>
                </a:solidFill>
                <a:latin typeface="Franklin Gothic Book"/>
                <a:cs typeface="Franklin Gothic Book"/>
              </a:rPr>
              <a:t>adb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logcat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、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adb</a:t>
            </a:r>
            <a:r>
              <a:rPr dirty="0" sz="700" spc="15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shell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 am 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start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、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adb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 shell</a:t>
            </a:r>
            <a:r>
              <a:rPr dirty="0" sz="700" spc="15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screenrecord</a:t>
            </a:r>
            <a:endParaRPr sz="700">
              <a:latin typeface="Franklin Gothic Book"/>
              <a:cs typeface="Franklin Gothic Book"/>
            </a:endParaRPr>
          </a:p>
          <a:p>
            <a:pPr marL="327025">
              <a:lnSpc>
                <a:spcPts val="855"/>
              </a:lnSpc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等。</a:t>
            </a:r>
            <a:endParaRPr sz="750">
              <a:latin typeface="华文楷体"/>
              <a:cs typeface="华文楷体"/>
            </a:endParaRPr>
          </a:p>
          <a:p>
            <a:pPr lvl="1" marL="327025" indent="-123825">
              <a:lnSpc>
                <a:spcPct val="100000"/>
              </a:lnSpc>
              <a:spcBef>
                <a:spcPts val="160"/>
              </a:spcBef>
              <a:buSzPct val="93333"/>
              <a:buFont typeface="Arial"/>
              <a:buChar char="•"/>
              <a:tabLst>
                <a:tab pos="327660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代码里打点。</a:t>
            </a:r>
            <a:endParaRPr sz="750">
              <a:latin typeface="华文楷体"/>
              <a:cs typeface="华文楷体"/>
            </a:endParaRPr>
          </a:p>
          <a:p>
            <a:pPr lvl="1" marL="327025" indent="-123825">
              <a:lnSpc>
                <a:spcPct val="100000"/>
              </a:lnSpc>
              <a:spcBef>
                <a:spcPts val="165"/>
              </a:spcBef>
              <a:buSzPct val="93333"/>
              <a:buFont typeface="Arial"/>
              <a:buChar char="•"/>
              <a:tabLst>
                <a:tab pos="327660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高速相机。</a:t>
            </a:r>
            <a:endParaRPr sz="750">
              <a:latin typeface="华文楷体"/>
              <a:cs typeface="华文楷体"/>
            </a:endParaRPr>
          </a:p>
          <a:p>
            <a:pPr lvl="1" marL="327025" marR="5080" indent="-123825">
              <a:lnSpc>
                <a:spcPts val="819"/>
              </a:lnSpc>
              <a:spcBef>
                <a:spcPts val="240"/>
              </a:spcBef>
              <a:buSzPct val="93333"/>
              <a:buFont typeface="Arial"/>
              <a:buChar char="•"/>
              <a:tabLst>
                <a:tab pos="327660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秒表，看到这个一定会有读者朋友偷偷笑，但事实上确实有时候只能这样做， 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就连某些巨头互联网公司的一些测试团队也是通过这种方式来做的。</a:t>
            </a:r>
            <a:endParaRPr sz="75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5027" y="414401"/>
            <a:ext cx="4371975" cy="2452370"/>
          </a:xfrm>
          <a:custGeom>
            <a:avLst/>
            <a:gdLst/>
            <a:ahLst/>
            <a:cxnLst/>
            <a:rect l="l" t="t" r="r" b="b"/>
            <a:pathLst>
              <a:path w="4371975" h="2452370">
                <a:moveTo>
                  <a:pt x="4371594" y="2452116"/>
                </a:moveTo>
                <a:lnTo>
                  <a:pt x="4371594" y="0"/>
                </a:lnTo>
                <a:lnTo>
                  <a:pt x="0" y="0"/>
                </a:lnTo>
                <a:lnTo>
                  <a:pt x="0" y="2452116"/>
                </a:lnTo>
                <a:lnTo>
                  <a:pt x="4371594" y="245211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4227" y="3096610"/>
            <a:ext cx="114300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40">
                <a:latin typeface="等线"/>
                <a:cs typeface="等线"/>
              </a:rPr>
              <a:t>6</a:t>
            </a:r>
            <a:endParaRPr sz="1250">
              <a:latin typeface="等线"/>
              <a:cs typeface="等线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069" y="408305"/>
            <a:ext cx="4130675" cy="2465070"/>
          </a:xfrm>
          <a:custGeom>
            <a:avLst/>
            <a:gdLst/>
            <a:ahLst/>
            <a:cxnLst/>
            <a:rect l="l" t="t" r="r" b="b"/>
            <a:pathLst>
              <a:path w="4130675" h="2465070">
                <a:moveTo>
                  <a:pt x="0" y="2465070"/>
                </a:moveTo>
                <a:lnTo>
                  <a:pt x="4130154" y="2465070"/>
                </a:lnTo>
                <a:lnTo>
                  <a:pt x="4130154" y="0"/>
                </a:lnTo>
                <a:lnTo>
                  <a:pt x="0" y="0"/>
                </a:lnTo>
                <a:lnTo>
                  <a:pt x="0" y="246507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1561" y="408305"/>
            <a:ext cx="172720" cy="2465070"/>
          </a:xfrm>
          <a:custGeom>
            <a:avLst/>
            <a:gdLst/>
            <a:ahLst/>
            <a:cxnLst/>
            <a:rect l="l" t="t" r="r" b="b"/>
            <a:pathLst>
              <a:path w="172720" h="2465070">
                <a:moveTo>
                  <a:pt x="0" y="2465070"/>
                </a:moveTo>
                <a:lnTo>
                  <a:pt x="172212" y="2465070"/>
                </a:lnTo>
                <a:lnTo>
                  <a:pt x="172212" y="0"/>
                </a:lnTo>
                <a:lnTo>
                  <a:pt x="0" y="0"/>
                </a:lnTo>
                <a:lnTo>
                  <a:pt x="0" y="246507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4921" y="409067"/>
            <a:ext cx="0" cy="2464435"/>
          </a:xfrm>
          <a:custGeom>
            <a:avLst/>
            <a:gdLst/>
            <a:ahLst/>
            <a:cxnLst/>
            <a:rect l="l" t="t" r="r" b="b"/>
            <a:pathLst>
              <a:path w="0" h="2464435">
                <a:moveTo>
                  <a:pt x="0" y="0"/>
                </a:moveTo>
                <a:lnTo>
                  <a:pt x="0" y="2464308"/>
                </a:lnTo>
              </a:path>
            </a:pathLst>
          </a:custGeom>
          <a:ln w="82296">
            <a:solidFill>
              <a:srgbClr val="191B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97248" y="433451"/>
            <a:ext cx="660654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5397" y="621993"/>
            <a:ext cx="2450465" cy="24511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使用</a:t>
            </a:r>
            <a:r>
              <a:rPr dirty="0" sz="1400" spc="20">
                <a:solidFill>
                  <a:srgbClr val="191B0E"/>
                </a:solidFill>
                <a:latin typeface="Franklin Gothic Book"/>
                <a:cs typeface="Franklin Gothic Book"/>
              </a:rPr>
              <a:t>ad</a:t>
            </a:r>
            <a:r>
              <a:rPr dirty="0" sz="1400" spc="15">
                <a:solidFill>
                  <a:srgbClr val="191B0E"/>
                </a:solidFill>
                <a:latin typeface="Franklin Gothic Book"/>
                <a:cs typeface="Franklin Gothic Book"/>
              </a:rPr>
              <a:t>b</a:t>
            </a: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获得</a:t>
            </a:r>
            <a:r>
              <a:rPr dirty="0" sz="1400" spc="20">
                <a:solidFill>
                  <a:srgbClr val="191B0E"/>
                </a:solidFill>
                <a:latin typeface="Franklin Gothic Book"/>
                <a:cs typeface="Franklin Gothic Book"/>
              </a:rPr>
              <a:t>AP</a:t>
            </a:r>
            <a:r>
              <a:rPr dirty="0" sz="1400" spc="15">
                <a:solidFill>
                  <a:srgbClr val="191B0E"/>
                </a:solidFill>
                <a:latin typeface="Franklin Gothic Book"/>
                <a:cs typeface="Franklin Gothic Book"/>
              </a:rPr>
              <a:t>P</a:t>
            </a: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启动时间示例</a:t>
            </a:r>
            <a:endParaRPr sz="14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5397" y="861360"/>
            <a:ext cx="3398520" cy="175958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265"/>
              </a:spcBef>
              <a:buChar char="■"/>
              <a:tabLst>
                <a:tab pos="151765" algn="l"/>
              </a:tabLst>
            </a:pPr>
            <a:r>
              <a:rPr dirty="0" sz="700">
                <a:solidFill>
                  <a:srgbClr val="191B0E"/>
                </a:solidFill>
                <a:latin typeface="Franklin Gothic Book"/>
                <a:cs typeface="Franklin Gothic Book"/>
              </a:rPr>
              <a:t>1.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 adb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简介</a:t>
            </a:r>
            <a:endParaRPr sz="700">
              <a:latin typeface="华文楷体"/>
              <a:cs typeface="华文楷体"/>
            </a:endParaRPr>
          </a:p>
          <a:p>
            <a:pPr lvl="1" marL="341630" marR="5080" indent="-138430">
              <a:lnSpc>
                <a:spcPts val="810"/>
              </a:lnSpc>
              <a:spcBef>
                <a:spcPts val="275"/>
              </a:spcBef>
              <a:buFont typeface="Franklin Gothic Book"/>
              <a:buChar char="–"/>
              <a:tabLst>
                <a:tab pos="342265" algn="l"/>
              </a:tabLst>
            </a:pP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adb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工具即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Android</a:t>
            </a:r>
            <a:r>
              <a:rPr dirty="0" sz="700" spc="-20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Debug</a:t>
            </a:r>
            <a:r>
              <a:rPr dirty="0" sz="700" spc="-10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Bridge</a:t>
            </a:r>
            <a:r>
              <a:rPr dirty="0" sz="750" i="1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安卓调试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桥</a:t>
            </a:r>
            <a:r>
              <a:rPr dirty="0" sz="750" spc="-5" i="1">
                <a:solidFill>
                  <a:srgbClr val="191B0E"/>
                </a:solidFill>
                <a:latin typeface="华文楷体"/>
                <a:cs typeface="华文楷体"/>
              </a:rPr>
              <a:t>）</a:t>
            </a:r>
            <a:r>
              <a:rPr dirty="0" sz="700" spc="-5" i="1">
                <a:solidFill>
                  <a:srgbClr val="191B0E"/>
                </a:solidFill>
                <a:latin typeface="Franklin Gothic Book"/>
                <a:cs typeface="Franklin Gothic Book"/>
              </a:rPr>
              <a:t>tools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。它就是一个命令行窗 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口，用于通过电脑端与模拟器或者真实设备交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互</a:t>
            </a:r>
            <a:r>
              <a:rPr dirty="0" sz="750" spc="-25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And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ro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id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软件测试开发工作 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者常用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adb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工具来安装卸载软件、管理安卓系统软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件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、启动测试、抓取操作 日志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等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  <a:p>
            <a:pPr marL="151130" indent="-139065">
              <a:lnSpc>
                <a:spcPct val="100000"/>
              </a:lnSpc>
              <a:spcBef>
                <a:spcPts val="380"/>
              </a:spcBef>
              <a:buChar char="■"/>
              <a:tabLst>
                <a:tab pos="151765" algn="l"/>
              </a:tabLst>
            </a:pP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2.adb</a:t>
            </a:r>
            <a:r>
              <a:rPr dirty="0" sz="700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shell</a:t>
            </a:r>
            <a:r>
              <a:rPr dirty="0" sz="700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screenrecord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命令</a:t>
            </a:r>
            <a:endParaRPr sz="700">
              <a:latin typeface="华文楷体"/>
              <a:cs typeface="华文楷体"/>
            </a:endParaRPr>
          </a:p>
          <a:p>
            <a:pPr lvl="1" marL="341630" marR="390525" indent="-138430">
              <a:lnSpc>
                <a:spcPts val="810"/>
              </a:lnSpc>
              <a:spcBef>
                <a:spcPts val="275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下面使用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Android4.4(API</a:t>
            </a:r>
            <a:r>
              <a:rPr dirty="0" sz="700" spc="-10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level 19)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以上版本的系统中提供的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adb 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shell  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screenrecord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的命令，通过录制并分析视频来得到启动时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间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45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命令格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式</a:t>
            </a:r>
            <a:r>
              <a:rPr dirty="0" sz="750" i="1">
                <a:solidFill>
                  <a:srgbClr val="191B0E"/>
                </a:solidFill>
                <a:latin typeface="华文楷体"/>
                <a:cs typeface="华文楷体"/>
              </a:rPr>
              <a:t>：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adb</a:t>
            </a:r>
            <a:r>
              <a:rPr dirty="0" sz="700" spc="-5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shell</a:t>
            </a:r>
            <a:r>
              <a:rPr dirty="0" sz="700" spc="-5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screenrecord</a:t>
            </a:r>
            <a:r>
              <a:rPr dirty="0" sz="700" spc="-10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[options]&lt;filename&gt;</a:t>
            </a:r>
            <a:endParaRPr sz="700">
              <a:latin typeface="Franklin Gothic Book"/>
              <a:cs typeface="Franklin Gothic Book"/>
            </a:endParaRPr>
          </a:p>
          <a:p>
            <a:pPr lvl="1" marL="341630" indent="-138430">
              <a:lnSpc>
                <a:spcPct val="100000"/>
              </a:lnSpc>
              <a:spcBef>
                <a:spcPts val="160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命令示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例</a:t>
            </a:r>
            <a:r>
              <a:rPr dirty="0" sz="750" i="1">
                <a:solidFill>
                  <a:srgbClr val="191B0E"/>
                </a:solidFill>
                <a:latin typeface="华文楷体"/>
                <a:cs typeface="华文楷体"/>
              </a:rPr>
              <a:t>：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adb</a:t>
            </a:r>
            <a:r>
              <a:rPr dirty="0" sz="700" spc="-5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shell 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screenrecord</a:t>
            </a:r>
            <a:r>
              <a:rPr dirty="0" sz="700" spc="-5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/sdcard/demo.mp4</a:t>
            </a:r>
            <a:endParaRPr sz="700">
              <a:latin typeface="Franklin Gothic Book"/>
              <a:cs typeface="Franklin Gothic Book"/>
            </a:endParaRPr>
          </a:p>
          <a:p>
            <a:pPr lvl="1" marL="341630" marR="48895" indent="-138430">
              <a:lnSpc>
                <a:spcPts val="810"/>
              </a:lnSpc>
              <a:spcBef>
                <a:spcPts val="265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命令解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释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：使</a:t>
            </a:r>
            <a:r>
              <a:rPr dirty="0" sz="750" spc="-25" i="1">
                <a:solidFill>
                  <a:srgbClr val="191B0E"/>
                </a:solidFill>
                <a:latin typeface="华文楷体"/>
                <a:cs typeface="华文楷体"/>
              </a:rPr>
              <a:t>用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s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cr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ee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nr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e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c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or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d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进行屏幕录制，录制结果存放到手机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SD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卡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中</a:t>
            </a:r>
            <a:r>
              <a:rPr dirty="0" sz="750" spc="-20" i="1">
                <a:solidFill>
                  <a:srgbClr val="191B0E"/>
                </a:solidFill>
                <a:latin typeface="华文楷体"/>
                <a:cs typeface="华文楷体"/>
              </a:rPr>
              <a:t>， 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视频格式为</a:t>
            </a:r>
            <a:r>
              <a:rPr dirty="0" sz="700" spc="-5" i="1">
                <a:solidFill>
                  <a:srgbClr val="191B0E"/>
                </a:solidFill>
                <a:latin typeface="Franklin Gothic Book"/>
                <a:cs typeface="Franklin Gothic Book"/>
              </a:rPr>
              <a:t>mp4</a:t>
            </a:r>
            <a:r>
              <a:rPr dirty="0" sz="750" spc="-5" i="1">
                <a:solidFill>
                  <a:srgbClr val="191B0E"/>
                </a:solidFill>
                <a:latin typeface="华文楷体"/>
                <a:cs typeface="华文楷体"/>
              </a:rPr>
              <a:t>，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默认录制时间为</a:t>
            </a:r>
            <a:r>
              <a:rPr dirty="0" sz="700" spc="-5" i="1">
                <a:solidFill>
                  <a:srgbClr val="191B0E"/>
                </a:solidFill>
                <a:latin typeface="Franklin Gothic Book"/>
                <a:cs typeface="Franklin Gothic Book"/>
              </a:rPr>
              <a:t>180s</a:t>
            </a:r>
            <a:r>
              <a:rPr dirty="0" sz="750" spc="-5" i="1">
                <a:solidFill>
                  <a:srgbClr val="191B0E"/>
                </a:solidFill>
                <a:latin typeface="华文楷体"/>
                <a:cs typeface="华文楷体"/>
              </a:rPr>
              <a:t>，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之后对保存好的视频进行分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析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50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可在下面的网站中查看更多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adb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命令的用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法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：</a:t>
            </a:r>
            <a:endParaRPr sz="750">
              <a:latin typeface="华文楷体"/>
              <a:cs typeface="华文楷体"/>
            </a:endParaRPr>
          </a:p>
          <a:p>
            <a:pPr lvl="2" marL="506095" indent="-138430">
              <a:lnSpc>
                <a:spcPct val="100000"/>
              </a:lnSpc>
              <a:spcBef>
                <a:spcPts val="195"/>
              </a:spcBef>
              <a:buChar char="■"/>
              <a:tabLst>
                <a:tab pos="506730" algn="l"/>
              </a:tabLst>
            </a:pPr>
            <a:r>
              <a:rPr dirty="0" sz="650" spc="-10">
                <a:solidFill>
                  <a:srgbClr val="191B0E"/>
                </a:solidFill>
                <a:latin typeface="Franklin Gothic Book"/>
                <a:cs typeface="Franklin Gothic Book"/>
                <a:hlinkClick r:id="rId3"/>
              </a:rPr>
              <a:t>http://adbshell.com/commands/adb-shell-screenrecord</a:t>
            </a:r>
            <a:r>
              <a:rPr dirty="0" sz="650" spc="-5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65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657" y="414401"/>
            <a:ext cx="4371975" cy="2452370"/>
          </a:xfrm>
          <a:custGeom>
            <a:avLst/>
            <a:gdLst/>
            <a:ahLst/>
            <a:cxnLst/>
            <a:rect l="l" t="t" r="r" b="b"/>
            <a:pathLst>
              <a:path w="4371975" h="2452370">
                <a:moveTo>
                  <a:pt x="4371594" y="2452116"/>
                </a:moveTo>
                <a:lnTo>
                  <a:pt x="4371594" y="0"/>
                </a:lnTo>
                <a:lnTo>
                  <a:pt x="0" y="0"/>
                </a:lnTo>
                <a:lnTo>
                  <a:pt x="0" y="2452116"/>
                </a:lnTo>
                <a:lnTo>
                  <a:pt x="4371594" y="2452116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3439" y="901446"/>
            <a:ext cx="4130675" cy="2466340"/>
          </a:xfrm>
          <a:custGeom>
            <a:avLst/>
            <a:gdLst/>
            <a:ahLst/>
            <a:cxnLst/>
            <a:rect l="l" t="t" r="r" b="b"/>
            <a:pathLst>
              <a:path w="4130675" h="2466340">
                <a:moveTo>
                  <a:pt x="0" y="2465832"/>
                </a:moveTo>
                <a:lnTo>
                  <a:pt x="4130154" y="2465832"/>
                </a:lnTo>
                <a:lnTo>
                  <a:pt x="4130154" y="0"/>
                </a:lnTo>
                <a:lnTo>
                  <a:pt x="0" y="0"/>
                </a:lnTo>
                <a:lnTo>
                  <a:pt x="0" y="2465832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8931" y="901446"/>
            <a:ext cx="172720" cy="2466340"/>
          </a:xfrm>
          <a:custGeom>
            <a:avLst/>
            <a:gdLst/>
            <a:ahLst/>
            <a:cxnLst/>
            <a:rect l="l" t="t" r="r" b="b"/>
            <a:pathLst>
              <a:path w="172719" h="2466340">
                <a:moveTo>
                  <a:pt x="0" y="2465832"/>
                </a:moveTo>
                <a:lnTo>
                  <a:pt x="172212" y="2465832"/>
                </a:lnTo>
                <a:lnTo>
                  <a:pt x="172212" y="0"/>
                </a:lnTo>
                <a:lnTo>
                  <a:pt x="0" y="0"/>
                </a:lnTo>
                <a:lnTo>
                  <a:pt x="0" y="2465832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62291" y="902208"/>
            <a:ext cx="0" cy="2465070"/>
          </a:xfrm>
          <a:custGeom>
            <a:avLst/>
            <a:gdLst/>
            <a:ahLst/>
            <a:cxnLst/>
            <a:rect l="l" t="t" r="r" b="b"/>
            <a:pathLst>
              <a:path w="0" h="2465070">
                <a:moveTo>
                  <a:pt x="0" y="0"/>
                </a:moveTo>
                <a:lnTo>
                  <a:pt x="0" y="2465069"/>
                </a:lnTo>
              </a:path>
            </a:pathLst>
          </a:custGeom>
          <a:ln w="82296">
            <a:solidFill>
              <a:srgbClr val="191B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44631" y="926591"/>
            <a:ext cx="660654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62767" y="1115896"/>
            <a:ext cx="2450465" cy="24511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使用</a:t>
            </a:r>
            <a:r>
              <a:rPr dirty="0" sz="1400" spc="20">
                <a:solidFill>
                  <a:srgbClr val="191B0E"/>
                </a:solidFill>
                <a:latin typeface="Franklin Gothic Book"/>
                <a:cs typeface="Franklin Gothic Book"/>
              </a:rPr>
              <a:t>ad</a:t>
            </a:r>
            <a:r>
              <a:rPr dirty="0" sz="1400" spc="15">
                <a:solidFill>
                  <a:srgbClr val="191B0E"/>
                </a:solidFill>
                <a:latin typeface="Franklin Gothic Book"/>
                <a:cs typeface="Franklin Gothic Book"/>
              </a:rPr>
              <a:t>b</a:t>
            </a: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获得</a:t>
            </a:r>
            <a:r>
              <a:rPr dirty="0" sz="1400" spc="20">
                <a:solidFill>
                  <a:srgbClr val="191B0E"/>
                </a:solidFill>
                <a:latin typeface="Franklin Gothic Book"/>
                <a:cs typeface="Franklin Gothic Book"/>
              </a:rPr>
              <a:t>AP</a:t>
            </a:r>
            <a:r>
              <a:rPr dirty="0" sz="1400" spc="15">
                <a:solidFill>
                  <a:srgbClr val="191B0E"/>
                </a:solidFill>
                <a:latin typeface="Franklin Gothic Book"/>
                <a:cs typeface="Franklin Gothic Book"/>
              </a:rPr>
              <a:t>P</a:t>
            </a: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启动时间示例</a:t>
            </a:r>
            <a:endParaRPr sz="1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2767" y="1354502"/>
            <a:ext cx="3408679" cy="170878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265"/>
              </a:spcBef>
              <a:buChar char="■"/>
              <a:tabLst>
                <a:tab pos="151765" algn="l"/>
              </a:tabLst>
            </a:pP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3.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实现步骤</a:t>
            </a:r>
            <a:endParaRPr sz="70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75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把待测手机连上电脑，进入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cmd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命令窗口，输入录制命令开始录制。</a:t>
            </a:r>
            <a:endParaRPr sz="75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60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待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APP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完全启动后，按下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&lt;Ctrl&gt;+C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结束视频录制。</a:t>
            </a:r>
            <a:endParaRPr sz="750">
              <a:latin typeface="华文楷体"/>
              <a:cs typeface="华文楷体"/>
            </a:endParaRPr>
          </a:p>
          <a:p>
            <a:pPr lvl="1" marL="341630" marR="5080" indent="-138430">
              <a:lnSpc>
                <a:spcPts val="810"/>
              </a:lnSpc>
              <a:spcBef>
                <a:spcPts val="265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使用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adb</a:t>
            </a:r>
            <a:r>
              <a:rPr dirty="0" sz="700" spc="-10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pull/sdcard/demo.mp4</a:t>
            </a:r>
            <a:r>
              <a:rPr dirty="0" sz="700" spc="-5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d:\record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命令，导出视频到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D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盘的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record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文件 夹。</a:t>
            </a:r>
            <a:endParaRPr sz="75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50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使用按帧播放的视频软件打开该视频并进行播放分析（比如</a:t>
            </a:r>
            <a:r>
              <a:rPr dirty="0" sz="750" spc="-5" i="1">
                <a:solidFill>
                  <a:srgbClr val="191B0E"/>
                </a:solidFill>
                <a:latin typeface="华文楷体"/>
                <a:cs typeface="华文楷体"/>
              </a:rPr>
              <a:t>，</a:t>
            </a:r>
            <a:r>
              <a:rPr dirty="0" sz="700" spc="-5" i="1">
                <a:solidFill>
                  <a:srgbClr val="191B0E"/>
                </a:solidFill>
                <a:latin typeface="Franklin Gothic Book"/>
                <a:cs typeface="Franklin Gothic Book"/>
              </a:rPr>
              <a:t>KMPlayer</a:t>
            </a:r>
            <a:r>
              <a:rPr dirty="0" sz="750" spc="-5" i="1">
                <a:solidFill>
                  <a:srgbClr val="191B0E"/>
                </a:solidFill>
                <a:latin typeface="华文楷体"/>
                <a:cs typeface="华文楷体"/>
              </a:rPr>
              <a:t>）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  <a:p>
            <a:pPr lvl="1" marL="341630" marR="59055" indent="-138430">
              <a:lnSpc>
                <a:spcPts val="810"/>
              </a:lnSpc>
              <a:spcBef>
                <a:spcPts val="265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当在视频中看到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ICON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变亮时可以作为开始时间，等待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APP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完全启动后的时间 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作为终止时间，后者减去前者就是用户体验角度的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APP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启动时间了。</a:t>
            </a:r>
            <a:endParaRPr sz="75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50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但是这个测试方法也有一些限制，大致有如下几个：</a:t>
            </a:r>
            <a:endParaRPr sz="75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60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某些设备中可能无法录制；</a:t>
            </a:r>
            <a:endParaRPr sz="75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65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在录制过程中不支持转屏；</a:t>
            </a:r>
            <a:endParaRPr sz="75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60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声音不会被录制下来；</a:t>
            </a:r>
            <a:endParaRPr sz="75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55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如果手机中有其他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APP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在运行，则会对启动时间产生一定的干扰。</a:t>
            </a:r>
            <a:endParaRPr sz="75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5027" y="907541"/>
            <a:ext cx="4371975" cy="2453005"/>
          </a:xfrm>
          <a:custGeom>
            <a:avLst/>
            <a:gdLst/>
            <a:ahLst/>
            <a:cxnLst/>
            <a:rect l="l" t="t" r="r" b="b"/>
            <a:pathLst>
              <a:path w="4371975" h="2453004">
                <a:moveTo>
                  <a:pt x="4371594" y="2452878"/>
                </a:moveTo>
                <a:lnTo>
                  <a:pt x="4371594" y="0"/>
                </a:lnTo>
                <a:lnTo>
                  <a:pt x="0" y="0"/>
                </a:lnTo>
                <a:lnTo>
                  <a:pt x="0" y="2452878"/>
                </a:lnTo>
                <a:lnTo>
                  <a:pt x="4371594" y="245287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342765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2</a:t>
            </a:r>
            <a:r>
              <a:rPr dirty="0" spc="90"/>
              <a:t>0</a:t>
            </a:r>
            <a:r>
              <a:rPr dirty="0" spc="85"/>
              <a:t>2</a:t>
            </a:r>
            <a:r>
              <a:rPr dirty="0" spc="90"/>
              <a:t>2</a:t>
            </a:r>
            <a:r>
              <a:rPr dirty="0" spc="45"/>
              <a:t>/</a:t>
            </a:r>
            <a:r>
              <a:rPr dirty="0" spc="90"/>
              <a:t>5</a:t>
            </a:r>
            <a:r>
              <a:rPr dirty="0" spc="45"/>
              <a:t>/</a:t>
            </a:r>
            <a:r>
              <a:rPr dirty="0" spc="80"/>
              <a:t>1</a:t>
            </a:r>
            <a:r>
              <a:rPr dirty="0" spc="40"/>
              <a:t>7</a:t>
            </a:r>
          </a:p>
        </p:txBody>
      </p:sp>
      <p:sp>
        <p:nvSpPr>
          <p:cNvPr id="3" name="object 3"/>
          <p:cNvSpPr/>
          <p:nvPr/>
        </p:nvSpPr>
        <p:spPr>
          <a:xfrm>
            <a:off x="456069" y="901446"/>
            <a:ext cx="4130675" cy="2466340"/>
          </a:xfrm>
          <a:custGeom>
            <a:avLst/>
            <a:gdLst/>
            <a:ahLst/>
            <a:cxnLst/>
            <a:rect l="l" t="t" r="r" b="b"/>
            <a:pathLst>
              <a:path w="4130675" h="2466340">
                <a:moveTo>
                  <a:pt x="0" y="2465832"/>
                </a:moveTo>
                <a:lnTo>
                  <a:pt x="4130154" y="2465832"/>
                </a:lnTo>
                <a:lnTo>
                  <a:pt x="4130154" y="0"/>
                </a:lnTo>
                <a:lnTo>
                  <a:pt x="0" y="0"/>
                </a:lnTo>
                <a:lnTo>
                  <a:pt x="0" y="2465832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1561" y="901446"/>
            <a:ext cx="172720" cy="2466340"/>
          </a:xfrm>
          <a:custGeom>
            <a:avLst/>
            <a:gdLst/>
            <a:ahLst/>
            <a:cxnLst/>
            <a:rect l="l" t="t" r="r" b="b"/>
            <a:pathLst>
              <a:path w="172720" h="2466340">
                <a:moveTo>
                  <a:pt x="0" y="2465832"/>
                </a:moveTo>
                <a:lnTo>
                  <a:pt x="172212" y="2465832"/>
                </a:lnTo>
                <a:lnTo>
                  <a:pt x="172212" y="0"/>
                </a:lnTo>
                <a:lnTo>
                  <a:pt x="0" y="0"/>
                </a:lnTo>
                <a:lnTo>
                  <a:pt x="0" y="2465832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4921" y="902208"/>
            <a:ext cx="0" cy="2465070"/>
          </a:xfrm>
          <a:custGeom>
            <a:avLst/>
            <a:gdLst/>
            <a:ahLst/>
            <a:cxnLst/>
            <a:rect l="l" t="t" r="r" b="b"/>
            <a:pathLst>
              <a:path w="0" h="2465070">
                <a:moveTo>
                  <a:pt x="0" y="0"/>
                </a:moveTo>
                <a:lnTo>
                  <a:pt x="0" y="2465070"/>
                </a:lnTo>
              </a:path>
            </a:pathLst>
          </a:custGeom>
          <a:ln w="82296">
            <a:solidFill>
              <a:srgbClr val="191B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97248" y="926591"/>
            <a:ext cx="660654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5397" y="1041109"/>
            <a:ext cx="3396615" cy="190182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移动</a:t>
            </a:r>
            <a:r>
              <a:rPr dirty="0" sz="1400" spc="20">
                <a:solidFill>
                  <a:srgbClr val="191B0E"/>
                </a:solidFill>
                <a:latin typeface="Franklin Gothic Book"/>
                <a:cs typeface="Franklin Gothic Book"/>
              </a:rPr>
              <a:t>APP</a:t>
            </a: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流量测试</a:t>
            </a:r>
            <a:endParaRPr sz="1400">
              <a:latin typeface="华文楷体"/>
              <a:cs typeface="华文楷体"/>
            </a:endParaRPr>
          </a:p>
          <a:p>
            <a:pPr marL="151130" marR="37465" indent="-139065">
              <a:lnSpc>
                <a:spcPts val="819"/>
              </a:lnSpc>
              <a:spcBef>
                <a:spcPts val="370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流量是指连网设备在网络上所产生的数据流</a:t>
            </a:r>
            <a:r>
              <a:rPr dirty="0" sz="700" spc="10">
                <a:solidFill>
                  <a:srgbClr val="191B0E"/>
                </a:solidFill>
                <a:latin typeface="华文楷体"/>
                <a:cs typeface="华文楷体"/>
              </a:rPr>
              <a:t>量</a:t>
            </a:r>
            <a:r>
              <a:rPr dirty="0" sz="700" spc="15">
                <a:solidFill>
                  <a:srgbClr val="191B0E"/>
                </a:solidFill>
                <a:latin typeface="华文楷体"/>
                <a:cs typeface="华文楷体"/>
              </a:rPr>
              <a:t>，流量是一个数字记录。这里所讲 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的流量主要是关注用户层面的流</a:t>
            </a:r>
            <a:r>
              <a:rPr dirty="0" sz="700" spc="10">
                <a:solidFill>
                  <a:srgbClr val="191B0E"/>
                </a:solidFill>
                <a:latin typeface="华文楷体"/>
                <a:cs typeface="华文楷体"/>
              </a:rPr>
              <a:t>量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00">
              <a:latin typeface="华文楷体"/>
              <a:cs typeface="华文楷体"/>
            </a:endParaRPr>
          </a:p>
          <a:p>
            <a:pPr marL="151130" indent="-139065">
              <a:lnSpc>
                <a:spcPct val="100000"/>
              </a:lnSpc>
              <a:spcBef>
                <a:spcPts val="370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一般来说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APP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流量的测试需要考虑以下两种场</a:t>
            </a:r>
            <a:r>
              <a:rPr dirty="0" sz="700" spc="10">
                <a:solidFill>
                  <a:srgbClr val="191B0E"/>
                </a:solidFill>
                <a:latin typeface="华文楷体"/>
                <a:cs typeface="华文楷体"/>
              </a:rPr>
              <a:t>景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：</a:t>
            </a:r>
            <a:endParaRPr sz="70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75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20" i="1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700" spc="-20" i="1">
                <a:solidFill>
                  <a:srgbClr val="191B0E"/>
                </a:solidFill>
                <a:latin typeface="Franklin Gothic Book"/>
                <a:cs typeface="Franklin Gothic Book"/>
              </a:rPr>
              <a:t>1</a:t>
            </a:r>
            <a:r>
              <a:rPr dirty="0" sz="750" spc="-20" i="1">
                <a:solidFill>
                  <a:srgbClr val="191B0E"/>
                </a:solidFill>
                <a:latin typeface="华文楷体"/>
                <a:cs typeface="华文楷体"/>
              </a:rPr>
              <a:t>）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活动状态，即用户直接操作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APP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而导致的流量消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耗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60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20" i="1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700" spc="-20" i="1">
                <a:solidFill>
                  <a:srgbClr val="191B0E"/>
                </a:solidFill>
                <a:latin typeface="Franklin Gothic Book"/>
                <a:cs typeface="Franklin Gothic Book"/>
              </a:rPr>
              <a:t>2</a:t>
            </a:r>
            <a:r>
              <a:rPr dirty="0" sz="750" spc="-20" i="1">
                <a:solidFill>
                  <a:srgbClr val="191B0E"/>
                </a:solidFill>
                <a:latin typeface="华文楷体"/>
                <a:cs typeface="华文楷体"/>
              </a:rPr>
              <a:t>）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静默状态，即用户没有操作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APP</a:t>
            </a:r>
            <a:r>
              <a:rPr dirty="0" sz="750" spc="5" i="1">
                <a:solidFill>
                  <a:srgbClr val="191B0E"/>
                </a:solidFill>
                <a:latin typeface="华文楷体"/>
                <a:cs typeface="华文楷体"/>
              </a:rPr>
              <a:t>，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APP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处于后台状态时的流量消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耗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  <a:p>
            <a:pPr marL="151130" indent="-139065">
              <a:lnSpc>
                <a:spcPct val="100000"/>
              </a:lnSpc>
              <a:spcBef>
                <a:spcPts val="395"/>
              </a:spcBef>
              <a:buChar char="■"/>
              <a:tabLst>
                <a:tab pos="151765" algn="l"/>
              </a:tabLst>
            </a:pP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Android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系统下流量的测试方法包括但不限于如下几</a:t>
            </a:r>
            <a:r>
              <a:rPr dirty="0" sz="700" spc="10">
                <a:solidFill>
                  <a:srgbClr val="191B0E"/>
                </a:solidFill>
                <a:latin typeface="华文楷体"/>
                <a:cs typeface="华文楷体"/>
              </a:rPr>
              <a:t>种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：</a:t>
            </a:r>
            <a:endParaRPr sz="70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70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20" i="1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700" spc="-20" i="1">
                <a:solidFill>
                  <a:srgbClr val="191B0E"/>
                </a:solidFill>
                <a:latin typeface="Franklin Gothic Book"/>
                <a:cs typeface="Franklin Gothic Book"/>
              </a:rPr>
              <a:t>1</a:t>
            </a:r>
            <a:r>
              <a:rPr dirty="0" sz="750" spc="-20" i="1">
                <a:solidFill>
                  <a:srgbClr val="191B0E"/>
                </a:solidFill>
                <a:latin typeface="华文楷体"/>
                <a:cs typeface="华文楷体"/>
              </a:rPr>
              <a:t>）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通过</a:t>
            </a:r>
            <a:r>
              <a:rPr dirty="0" sz="700" spc="-5" i="1">
                <a:solidFill>
                  <a:srgbClr val="191B0E"/>
                </a:solidFill>
                <a:latin typeface="Franklin Gothic Book"/>
                <a:cs typeface="Franklin Gothic Book"/>
              </a:rPr>
              <a:t>Tcpdump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抓包，然后利用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Wireshark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分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析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60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20" i="1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700" spc="-20" i="1">
                <a:solidFill>
                  <a:srgbClr val="191B0E"/>
                </a:solidFill>
                <a:latin typeface="Franklin Gothic Book"/>
                <a:cs typeface="Franklin Gothic Book"/>
              </a:rPr>
              <a:t>2</a:t>
            </a:r>
            <a:r>
              <a:rPr dirty="0" sz="750" spc="-20" i="1">
                <a:solidFill>
                  <a:srgbClr val="191B0E"/>
                </a:solidFill>
                <a:latin typeface="华文楷体"/>
                <a:cs typeface="华文楷体"/>
              </a:rPr>
              <a:t>）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查看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Linux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流量统计文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件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  <a:p>
            <a:pPr lvl="1" marL="341630" marR="5080" indent="-138430">
              <a:lnSpc>
                <a:spcPts val="810"/>
              </a:lnSpc>
              <a:spcBef>
                <a:spcPts val="265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3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）利用类似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DDMS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的工具查看流量。这种方式非常方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便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，容易上手，数据 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直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观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  <a:p>
            <a:pPr lvl="1" marL="341630" marR="12065" indent="-138430">
              <a:lnSpc>
                <a:spcPts val="810"/>
              </a:lnSpc>
              <a:spcBef>
                <a:spcPts val="254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20" i="1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700" spc="-20" i="1">
                <a:solidFill>
                  <a:srgbClr val="191B0E"/>
                </a:solidFill>
                <a:latin typeface="Franklin Gothic Book"/>
                <a:cs typeface="Franklin Gothic Book"/>
              </a:rPr>
              <a:t>4</a:t>
            </a:r>
            <a:r>
              <a:rPr dirty="0" sz="750" spc="-20" i="1">
                <a:solidFill>
                  <a:srgbClr val="191B0E"/>
                </a:solidFill>
                <a:latin typeface="华文楷体"/>
                <a:cs typeface="华文楷体"/>
              </a:rPr>
              <a:t>）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利用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Android API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进行统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计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。通</a:t>
            </a:r>
            <a:r>
              <a:rPr dirty="0" sz="750" spc="-25" i="1">
                <a:solidFill>
                  <a:srgbClr val="191B0E"/>
                </a:solidFill>
                <a:latin typeface="华文楷体"/>
                <a:cs typeface="华文楷体"/>
              </a:rPr>
              <a:t>过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Android</a:t>
            </a:r>
            <a:r>
              <a:rPr dirty="0" sz="700" spc="-5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API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的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TrafficStats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类来统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计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，该 类提供了很多不同方法来获取不同角度的流量数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据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657" y="907541"/>
            <a:ext cx="4371975" cy="2453005"/>
          </a:xfrm>
          <a:custGeom>
            <a:avLst/>
            <a:gdLst/>
            <a:ahLst/>
            <a:cxnLst/>
            <a:rect l="l" t="t" r="r" b="b"/>
            <a:pathLst>
              <a:path w="4371975" h="2453004">
                <a:moveTo>
                  <a:pt x="4371594" y="2452878"/>
                </a:moveTo>
                <a:lnTo>
                  <a:pt x="4371594" y="0"/>
                </a:lnTo>
                <a:lnTo>
                  <a:pt x="0" y="0"/>
                </a:lnTo>
                <a:lnTo>
                  <a:pt x="0" y="2452878"/>
                </a:lnTo>
                <a:lnTo>
                  <a:pt x="4371594" y="245287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3439" y="408305"/>
            <a:ext cx="4130675" cy="2465070"/>
          </a:xfrm>
          <a:custGeom>
            <a:avLst/>
            <a:gdLst/>
            <a:ahLst/>
            <a:cxnLst/>
            <a:rect l="l" t="t" r="r" b="b"/>
            <a:pathLst>
              <a:path w="4130675" h="2465070">
                <a:moveTo>
                  <a:pt x="0" y="2465070"/>
                </a:moveTo>
                <a:lnTo>
                  <a:pt x="4130154" y="2465070"/>
                </a:lnTo>
                <a:lnTo>
                  <a:pt x="4130154" y="0"/>
                </a:lnTo>
                <a:lnTo>
                  <a:pt x="0" y="0"/>
                </a:lnTo>
                <a:lnTo>
                  <a:pt x="0" y="246507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8931" y="408305"/>
            <a:ext cx="172720" cy="2465070"/>
          </a:xfrm>
          <a:custGeom>
            <a:avLst/>
            <a:gdLst/>
            <a:ahLst/>
            <a:cxnLst/>
            <a:rect l="l" t="t" r="r" b="b"/>
            <a:pathLst>
              <a:path w="172719" h="2465070">
                <a:moveTo>
                  <a:pt x="0" y="2465070"/>
                </a:moveTo>
                <a:lnTo>
                  <a:pt x="172212" y="2465070"/>
                </a:lnTo>
                <a:lnTo>
                  <a:pt x="172212" y="0"/>
                </a:lnTo>
                <a:lnTo>
                  <a:pt x="0" y="0"/>
                </a:lnTo>
                <a:lnTo>
                  <a:pt x="0" y="246507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62291" y="409067"/>
            <a:ext cx="0" cy="2464435"/>
          </a:xfrm>
          <a:custGeom>
            <a:avLst/>
            <a:gdLst/>
            <a:ahLst/>
            <a:cxnLst/>
            <a:rect l="l" t="t" r="r" b="b"/>
            <a:pathLst>
              <a:path w="0" h="2464435">
                <a:moveTo>
                  <a:pt x="0" y="0"/>
                </a:moveTo>
                <a:lnTo>
                  <a:pt x="0" y="2464308"/>
                </a:lnTo>
              </a:path>
            </a:pathLst>
          </a:custGeom>
          <a:ln w="82296">
            <a:solidFill>
              <a:srgbClr val="191B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44631" y="433451"/>
            <a:ext cx="660654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62767" y="621993"/>
            <a:ext cx="1425575" cy="24511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20">
                <a:solidFill>
                  <a:srgbClr val="191B0E"/>
                </a:solidFill>
                <a:latin typeface="Franklin Gothic Book"/>
                <a:cs typeface="Franklin Gothic Book"/>
              </a:rPr>
              <a:t>AP</a:t>
            </a:r>
            <a:r>
              <a:rPr dirty="0" sz="1400" spc="15">
                <a:solidFill>
                  <a:srgbClr val="191B0E"/>
                </a:solidFill>
                <a:latin typeface="Franklin Gothic Book"/>
                <a:cs typeface="Franklin Gothic Book"/>
              </a:rPr>
              <a:t>P</a:t>
            </a: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流量测试示例</a:t>
            </a:r>
            <a:endParaRPr sz="1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2767" y="880276"/>
            <a:ext cx="3455670" cy="150368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51130" marR="135255" indent="-139065">
              <a:lnSpc>
                <a:spcPts val="810"/>
              </a:lnSpc>
              <a:spcBef>
                <a:spcPts val="170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以大部分公司的测试工程师经常使用的方法</a:t>
            </a:r>
            <a:r>
              <a:rPr dirty="0" sz="700" spc="10">
                <a:solidFill>
                  <a:srgbClr val="191B0E"/>
                </a:solidFill>
                <a:latin typeface="Franklin Gothic Book"/>
                <a:cs typeface="Franklin Gothic Book"/>
              </a:rPr>
              <a:t>—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—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查看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Linux</a:t>
            </a:r>
            <a:r>
              <a:rPr dirty="0" sz="700" spc="15">
                <a:solidFill>
                  <a:srgbClr val="191B0E"/>
                </a:solidFill>
                <a:latin typeface="华文楷体"/>
                <a:cs typeface="华文楷体"/>
              </a:rPr>
              <a:t>流量统计文件为例进行 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讲解。</a:t>
            </a:r>
            <a:endParaRPr sz="700">
              <a:latin typeface="华文楷体"/>
              <a:cs typeface="华文楷体"/>
            </a:endParaRPr>
          </a:p>
          <a:p>
            <a:pPr marL="151130" indent="-139065">
              <a:lnSpc>
                <a:spcPct val="100000"/>
              </a:lnSpc>
              <a:spcBef>
                <a:spcPts val="380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以</a:t>
            </a:r>
            <a:r>
              <a:rPr dirty="0" sz="700">
                <a:solidFill>
                  <a:srgbClr val="191B0E"/>
                </a:solidFill>
                <a:latin typeface="Franklin Gothic Book"/>
                <a:cs typeface="Franklin Gothic Book"/>
              </a:rPr>
              <a:t>test.apk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这个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APP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为例，统计其消耗流量的步骤如下：</a:t>
            </a:r>
            <a:endParaRPr sz="70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70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20" i="1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700" spc="-20" i="1">
                <a:solidFill>
                  <a:srgbClr val="191B0E"/>
                </a:solidFill>
                <a:latin typeface="Franklin Gothic Book"/>
                <a:cs typeface="Franklin Gothic Book"/>
              </a:rPr>
              <a:t>1</a:t>
            </a:r>
            <a:r>
              <a:rPr dirty="0" sz="750" spc="-20" i="1">
                <a:solidFill>
                  <a:srgbClr val="191B0E"/>
                </a:solidFill>
                <a:latin typeface="华文楷体"/>
                <a:cs typeface="华文楷体"/>
              </a:rPr>
              <a:t>）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通过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ps|grep</a:t>
            </a:r>
            <a:r>
              <a:rPr dirty="0" sz="700" spc="15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com.android.test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命令获取</a:t>
            </a:r>
            <a:r>
              <a:rPr dirty="0" sz="700" spc="-5" i="1">
                <a:solidFill>
                  <a:srgbClr val="191B0E"/>
                </a:solidFill>
                <a:latin typeface="Franklin Gothic Book"/>
                <a:cs typeface="Franklin Gothic Book"/>
              </a:rPr>
              <a:t>pid</a:t>
            </a:r>
            <a:r>
              <a:rPr dirty="0" sz="750" spc="-5" i="1">
                <a:solidFill>
                  <a:srgbClr val="191B0E"/>
                </a:solidFill>
                <a:latin typeface="华文楷体"/>
                <a:cs typeface="华文楷体"/>
              </a:rPr>
              <a:t>；</a:t>
            </a:r>
            <a:endParaRPr sz="750">
              <a:latin typeface="华文楷体"/>
              <a:cs typeface="华文楷体"/>
            </a:endParaRPr>
          </a:p>
          <a:p>
            <a:pPr lvl="1" marL="341630" marR="78105" indent="-138430">
              <a:lnSpc>
                <a:spcPts val="810"/>
              </a:lnSpc>
              <a:spcBef>
                <a:spcPts val="265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20" i="1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700" spc="-20" i="1">
                <a:solidFill>
                  <a:srgbClr val="191B0E"/>
                </a:solidFill>
                <a:latin typeface="Franklin Gothic Book"/>
                <a:cs typeface="Franklin Gothic Book"/>
              </a:rPr>
              <a:t>2</a:t>
            </a:r>
            <a:r>
              <a:rPr dirty="0" sz="750" spc="-20" i="1">
                <a:solidFill>
                  <a:srgbClr val="191B0E"/>
                </a:solidFill>
                <a:latin typeface="华文楷体"/>
                <a:cs typeface="华文楷体"/>
              </a:rPr>
              <a:t>）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通过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cat</a:t>
            </a:r>
            <a:r>
              <a:rPr dirty="0" sz="700" spc="15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/proc/{pid}/status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命令获取</a:t>
            </a:r>
            <a:r>
              <a:rPr dirty="0" sz="700" spc="-5" i="1">
                <a:solidFill>
                  <a:srgbClr val="191B0E"/>
                </a:solidFill>
                <a:latin typeface="Franklin Gothic Book"/>
                <a:cs typeface="Franklin Gothic Book"/>
              </a:rPr>
              <a:t>uid</a:t>
            </a:r>
            <a:r>
              <a:rPr dirty="0" sz="750" spc="-5" i="1">
                <a:solidFill>
                  <a:srgbClr val="191B0E"/>
                </a:solidFill>
                <a:latin typeface="华文楷体"/>
                <a:cs typeface="华文楷体"/>
              </a:rPr>
              <a:t>，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其中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{pid}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替换为上一步获取的 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pid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值；</a:t>
            </a:r>
            <a:endParaRPr sz="750">
              <a:latin typeface="华文楷体"/>
              <a:cs typeface="华文楷体"/>
            </a:endParaRPr>
          </a:p>
          <a:p>
            <a:pPr lvl="1" marL="341630" marR="5080" indent="-138430">
              <a:lnSpc>
                <a:spcPts val="810"/>
              </a:lnSpc>
              <a:spcBef>
                <a:spcPts val="254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20" i="1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700" spc="-20" i="1">
                <a:solidFill>
                  <a:srgbClr val="191B0E"/>
                </a:solidFill>
                <a:latin typeface="Franklin Gothic Book"/>
                <a:cs typeface="Franklin Gothic Book"/>
              </a:rPr>
              <a:t>3</a:t>
            </a:r>
            <a:r>
              <a:rPr dirty="0" sz="750" spc="-20" i="1">
                <a:solidFill>
                  <a:srgbClr val="191B0E"/>
                </a:solidFill>
                <a:latin typeface="华文楷体"/>
                <a:cs typeface="华文楷体"/>
              </a:rPr>
              <a:t>）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通过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cat</a:t>
            </a:r>
            <a:r>
              <a:rPr dirty="0" sz="700" spc="-40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/proc/uid_stat/{uid}/tcp_snd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命令获取发送的流量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(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单位</a:t>
            </a:r>
            <a:r>
              <a:rPr dirty="0" sz="750" spc="-10" i="1">
                <a:solidFill>
                  <a:srgbClr val="191B0E"/>
                </a:solidFill>
                <a:latin typeface="华文楷体"/>
                <a:cs typeface="华文楷体"/>
              </a:rPr>
              <a:t>：</a:t>
            </a:r>
            <a:r>
              <a:rPr dirty="0" sz="700" spc="-10" i="1">
                <a:solidFill>
                  <a:srgbClr val="191B0E"/>
                </a:solidFill>
                <a:latin typeface="Franklin Gothic Book"/>
                <a:cs typeface="Franklin Gothic Book"/>
              </a:rPr>
              <a:t>byte)</a:t>
            </a:r>
            <a:r>
              <a:rPr dirty="0" sz="750" spc="-10" i="1">
                <a:solidFill>
                  <a:srgbClr val="191B0E"/>
                </a:solidFill>
                <a:latin typeface="华文楷体"/>
                <a:cs typeface="华文楷体"/>
              </a:rPr>
              <a:t>，  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其中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{uid}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替换为上一步获取的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uid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值；</a:t>
            </a:r>
            <a:endParaRPr sz="750">
              <a:latin typeface="华文楷体"/>
              <a:cs typeface="华文楷体"/>
            </a:endParaRPr>
          </a:p>
          <a:p>
            <a:pPr lvl="1" marL="341630" marR="31750" indent="-138430">
              <a:lnSpc>
                <a:spcPts val="810"/>
              </a:lnSpc>
              <a:spcBef>
                <a:spcPts val="245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20" i="1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700" spc="-20" i="1">
                <a:solidFill>
                  <a:srgbClr val="191B0E"/>
                </a:solidFill>
                <a:latin typeface="Franklin Gothic Book"/>
                <a:cs typeface="Franklin Gothic Book"/>
              </a:rPr>
              <a:t>4</a:t>
            </a:r>
            <a:r>
              <a:rPr dirty="0" sz="750" spc="-20" i="1">
                <a:solidFill>
                  <a:srgbClr val="191B0E"/>
                </a:solidFill>
                <a:latin typeface="华文楷体"/>
                <a:cs typeface="华文楷体"/>
              </a:rPr>
              <a:t>）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通过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cat /proc/uid_stat/{uid}/tcp_rcv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命令获取接收的流量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(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单位</a:t>
            </a:r>
            <a:r>
              <a:rPr dirty="0" sz="750" spc="-10" i="1">
                <a:solidFill>
                  <a:srgbClr val="191B0E"/>
                </a:solidFill>
                <a:latin typeface="华文楷体"/>
                <a:cs typeface="华文楷体"/>
              </a:rPr>
              <a:t>：</a:t>
            </a:r>
            <a:r>
              <a:rPr dirty="0" sz="700" spc="-10" i="1">
                <a:solidFill>
                  <a:srgbClr val="191B0E"/>
                </a:solidFill>
                <a:latin typeface="Franklin Gothic Book"/>
                <a:cs typeface="Franklin Gothic Book"/>
              </a:rPr>
              <a:t>byte)</a:t>
            </a:r>
            <a:r>
              <a:rPr dirty="0" sz="750" spc="-10" i="1">
                <a:solidFill>
                  <a:srgbClr val="191B0E"/>
                </a:solidFill>
                <a:latin typeface="华文楷体"/>
                <a:cs typeface="华文楷体"/>
              </a:rPr>
              <a:t>，  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其中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{uid}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替换为第二步获取的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uid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值。</a:t>
            </a:r>
            <a:endParaRPr sz="750">
              <a:latin typeface="华文楷体"/>
              <a:cs typeface="华文楷体"/>
            </a:endParaRPr>
          </a:p>
          <a:p>
            <a:pPr marL="151130" marR="59690" indent="-139065">
              <a:lnSpc>
                <a:spcPts val="810"/>
              </a:lnSpc>
              <a:spcBef>
                <a:spcPts val="430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通过上面的步骤可以大致知道</a:t>
            </a:r>
            <a:r>
              <a:rPr dirty="0" sz="700" spc="-10">
                <a:solidFill>
                  <a:srgbClr val="191B0E"/>
                </a:solidFill>
                <a:latin typeface="Franklin Gothic Book"/>
                <a:cs typeface="Franklin Gothic Book"/>
              </a:rPr>
              <a:t>t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e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st</a:t>
            </a:r>
            <a:r>
              <a:rPr dirty="0" sz="700">
                <a:solidFill>
                  <a:srgbClr val="191B0E"/>
                </a:solidFill>
                <a:latin typeface="Franklin Gothic Book"/>
                <a:cs typeface="Franklin Gothic Book"/>
              </a:rPr>
              <a:t>.apk</a:t>
            </a:r>
            <a:r>
              <a:rPr dirty="0" sz="700" spc="15">
                <a:solidFill>
                  <a:srgbClr val="191B0E"/>
                </a:solidFill>
                <a:latin typeface="华文楷体"/>
                <a:cs typeface="华文楷体"/>
              </a:rPr>
              <a:t>应用消耗的流量了。这里需要注意的是该方 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法有一个弊端，那就是其统计出来的是一个总数据，不能提供更多纬度的统计。</a:t>
            </a:r>
            <a:endParaRPr sz="7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5027" y="414401"/>
            <a:ext cx="4371975" cy="2452370"/>
          </a:xfrm>
          <a:custGeom>
            <a:avLst/>
            <a:gdLst/>
            <a:ahLst/>
            <a:cxnLst/>
            <a:rect l="l" t="t" r="r" b="b"/>
            <a:pathLst>
              <a:path w="4371975" h="2452370">
                <a:moveTo>
                  <a:pt x="4371594" y="2452116"/>
                </a:moveTo>
                <a:lnTo>
                  <a:pt x="4371594" y="0"/>
                </a:lnTo>
                <a:lnTo>
                  <a:pt x="0" y="0"/>
                </a:lnTo>
                <a:lnTo>
                  <a:pt x="0" y="2452116"/>
                </a:lnTo>
                <a:lnTo>
                  <a:pt x="4371594" y="245211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4227" y="3096610"/>
            <a:ext cx="114300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40">
                <a:latin typeface="等线"/>
                <a:cs typeface="等线"/>
              </a:rPr>
              <a:t>7</a:t>
            </a:r>
            <a:endParaRPr sz="1250">
              <a:latin typeface="等线"/>
              <a:cs typeface="等线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069" y="408305"/>
            <a:ext cx="4130675" cy="2465070"/>
          </a:xfrm>
          <a:custGeom>
            <a:avLst/>
            <a:gdLst/>
            <a:ahLst/>
            <a:cxnLst/>
            <a:rect l="l" t="t" r="r" b="b"/>
            <a:pathLst>
              <a:path w="4130675" h="2465070">
                <a:moveTo>
                  <a:pt x="0" y="2465070"/>
                </a:moveTo>
                <a:lnTo>
                  <a:pt x="4130154" y="2465070"/>
                </a:lnTo>
                <a:lnTo>
                  <a:pt x="4130154" y="0"/>
                </a:lnTo>
                <a:lnTo>
                  <a:pt x="0" y="0"/>
                </a:lnTo>
                <a:lnTo>
                  <a:pt x="0" y="246507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1561" y="408305"/>
            <a:ext cx="172720" cy="2465070"/>
          </a:xfrm>
          <a:custGeom>
            <a:avLst/>
            <a:gdLst/>
            <a:ahLst/>
            <a:cxnLst/>
            <a:rect l="l" t="t" r="r" b="b"/>
            <a:pathLst>
              <a:path w="172720" h="2465070">
                <a:moveTo>
                  <a:pt x="0" y="2465070"/>
                </a:moveTo>
                <a:lnTo>
                  <a:pt x="172212" y="2465070"/>
                </a:lnTo>
                <a:lnTo>
                  <a:pt x="172212" y="0"/>
                </a:lnTo>
                <a:lnTo>
                  <a:pt x="0" y="0"/>
                </a:lnTo>
                <a:lnTo>
                  <a:pt x="0" y="246507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4921" y="409067"/>
            <a:ext cx="0" cy="2464435"/>
          </a:xfrm>
          <a:custGeom>
            <a:avLst/>
            <a:gdLst/>
            <a:ahLst/>
            <a:cxnLst/>
            <a:rect l="l" t="t" r="r" b="b"/>
            <a:pathLst>
              <a:path w="0" h="2464435">
                <a:moveTo>
                  <a:pt x="0" y="0"/>
                </a:moveTo>
                <a:lnTo>
                  <a:pt x="0" y="2464308"/>
                </a:lnTo>
              </a:path>
            </a:pathLst>
          </a:custGeom>
          <a:ln w="82296">
            <a:solidFill>
              <a:srgbClr val="191B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97248" y="433451"/>
            <a:ext cx="660654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5397" y="621993"/>
            <a:ext cx="1423670" cy="24511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移动</a:t>
            </a:r>
            <a:r>
              <a:rPr dirty="0" sz="1400" spc="20">
                <a:solidFill>
                  <a:srgbClr val="191B0E"/>
                </a:solidFill>
                <a:latin typeface="Franklin Gothic Book"/>
                <a:cs typeface="Franklin Gothic Book"/>
              </a:rPr>
              <a:t>APP</a:t>
            </a:r>
            <a:r>
              <a:rPr dirty="0" sz="1400" spc="-60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1400" spc="15">
                <a:solidFill>
                  <a:srgbClr val="191B0E"/>
                </a:solidFill>
                <a:latin typeface="Franklin Gothic Book"/>
                <a:cs typeface="Franklin Gothic Book"/>
              </a:rPr>
              <a:t>CPU</a:t>
            </a: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测试</a:t>
            </a:r>
            <a:endParaRPr sz="14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265"/>
              </a:spcBef>
              <a:buChar char="■"/>
              <a:tabLst>
                <a:tab pos="151765" algn="l"/>
              </a:tabLst>
            </a:pPr>
            <a:r>
              <a:rPr dirty="0" spc="5">
                <a:latin typeface="Franklin Gothic Book"/>
                <a:cs typeface="Franklin Gothic Book"/>
              </a:rPr>
              <a:t>APP</a:t>
            </a:r>
            <a:r>
              <a:rPr dirty="0" spc="20"/>
              <a:t>的</a:t>
            </a:r>
            <a:r>
              <a:rPr dirty="0" spc="5">
                <a:latin typeface="Franklin Gothic Book"/>
                <a:cs typeface="Franklin Gothic Book"/>
              </a:rPr>
              <a:t>CPU</a:t>
            </a:r>
            <a:r>
              <a:rPr dirty="0" spc="20"/>
              <a:t>测试一般需要考虑以下两种场</a:t>
            </a:r>
            <a:r>
              <a:rPr dirty="0" spc="10"/>
              <a:t>景</a:t>
            </a:r>
            <a:r>
              <a:rPr dirty="0" spc="20"/>
              <a:t>：</a:t>
            </a:r>
          </a:p>
          <a:p>
            <a:pPr lvl="1" marL="341630" indent="-138430">
              <a:lnSpc>
                <a:spcPct val="100000"/>
              </a:lnSpc>
              <a:spcBef>
                <a:spcPts val="175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20" i="1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700" spc="-20" i="1">
                <a:solidFill>
                  <a:srgbClr val="191B0E"/>
                </a:solidFill>
                <a:latin typeface="Franklin Gothic Book"/>
                <a:cs typeface="Franklin Gothic Book"/>
              </a:rPr>
              <a:t>1</a:t>
            </a:r>
            <a:r>
              <a:rPr dirty="0" sz="750" spc="-20" i="1">
                <a:solidFill>
                  <a:srgbClr val="191B0E"/>
                </a:solidFill>
                <a:latin typeface="华文楷体"/>
                <a:cs typeface="华文楷体"/>
              </a:rPr>
              <a:t>）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活动状态，即用户直接操作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APP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时的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CPU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占用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率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60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20" i="1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700" spc="-20" i="1">
                <a:solidFill>
                  <a:srgbClr val="191B0E"/>
                </a:solidFill>
                <a:latin typeface="Franklin Gothic Book"/>
                <a:cs typeface="Franklin Gothic Book"/>
              </a:rPr>
              <a:t>2</a:t>
            </a:r>
            <a:r>
              <a:rPr dirty="0" sz="750" spc="-20" i="1">
                <a:solidFill>
                  <a:srgbClr val="191B0E"/>
                </a:solidFill>
                <a:latin typeface="华文楷体"/>
                <a:cs typeface="华文楷体"/>
              </a:rPr>
              <a:t>）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静默状态，即用户没有操作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APP</a:t>
            </a:r>
            <a:r>
              <a:rPr dirty="0" sz="750" spc="5" i="1">
                <a:solidFill>
                  <a:srgbClr val="191B0E"/>
                </a:solidFill>
                <a:latin typeface="华文楷体"/>
                <a:cs typeface="华文楷体"/>
              </a:rPr>
              <a:t>，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APP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处于后台状态时的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CPU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占用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率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  <a:p>
            <a:pPr marL="151130" indent="-139065">
              <a:lnSpc>
                <a:spcPct val="100000"/>
              </a:lnSpc>
              <a:spcBef>
                <a:spcPts val="395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pc="20"/>
              <a:t>测试</a:t>
            </a:r>
            <a:r>
              <a:rPr dirty="0" spc="5">
                <a:latin typeface="Franklin Gothic Book"/>
                <a:cs typeface="Franklin Gothic Book"/>
              </a:rPr>
              <a:t>APP</a:t>
            </a:r>
            <a:r>
              <a:rPr dirty="0" spc="20"/>
              <a:t>的</a:t>
            </a:r>
            <a:r>
              <a:rPr dirty="0" spc="5">
                <a:latin typeface="Franklin Gothic Book"/>
                <a:cs typeface="Franklin Gothic Book"/>
              </a:rPr>
              <a:t>CPU</a:t>
            </a:r>
            <a:r>
              <a:rPr dirty="0" spc="20"/>
              <a:t>占用率的方法包括但不限于如下几</a:t>
            </a:r>
            <a:r>
              <a:rPr dirty="0" spc="10"/>
              <a:t>种</a:t>
            </a:r>
            <a:r>
              <a:rPr dirty="0" spc="20"/>
              <a:t>：</a:t>
            </a:r>
          </a:p>
          <a:p>
            <a:pPr lvl="1" marL="341630" marR="5080" indent="-138430">
              <a:lnSpc>
                <a:spcPct val="90000"/>
              </a:lnSpc>
              <a:spcBef>
                <a:spcPts val="260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20" i="1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700" spc="-20" i="1">
                <a:solidFill>
                  <a:srgbClr val="191B0E"/>
                </a:solidFill>
                <a:latin typeface="Franklin Gothic Book"/>
                <a:cs typeface="Franklin Gothic Book"/>
              </a:rPr>
              <a:t>1</a:t>
            </a:r>
            <a:r>
              <a:rPr dirty="0" sz="750" spc="-20" i="1">
                <a:solidFill>
                  <a:srgbClr val="191B0E"/>
                </a:solidFill>
                <a:latin typeface="华文楷体"/>
                <a:cs typeface="华文楷体"/>
              </a:rPr>
              <a:t>）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第三方工具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比如，腾</a:t>
            </a:r>
            <a:r>
              <a:rPr dirty="0" sz="750" spc="-25" i="1">
                <a:solidFill>
                  <a:srgbClr val="191B0E"/>
                </a:solidFill>
                <a:latin typeface="华文楷体"/>
                <a:cs typeface="华文楷体"/>
              </a:rPr>
              <a:t>讯</a:t>
            </a:r>
            <a:r>
              <a:rPr dirty="0" sz="700" spc="-5" i="1">
                <a:solidFill>
                  <a:srgbClr val="191B0E"/>
                </a:solidFill>
                <a:latin typeface="Franklin Gothic Book"/>
                <a:cs typeface="Franklin Gothic Book"/>
              </a:rPr>
              <a:t>GT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、网易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Emmagee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、阿里易测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、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手机自带监 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控等。这类工具使用起来简单、容易上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手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，并且可以产生易读性较高的报告， 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是初学者和小型测试团队的首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选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  <a:p>
            <a:pPr lvl="1" marL="341630" indent="-138430">
              <a:lnSpc>
                <a:spcPts val="855"/>
              </a:lnSpc>
              <a:spcBef>
                <a:spcPts val="155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5" i="1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700" spc="-5" i="1">
                <a:solidFill>
                  <a:srgbClr val="191B0E"/>
                </a:solidFill>
                <a:latin typeface="Franklin Gothic Book"/>
                <a:cs typeface="Franklin Gothic Book"/>
              </a:rPr>
              <a:t>2</a:t>
            </a:r>
            <a:r>
              <a:rPr dirty="0" sz="750" spc="-5" i="1">
                <a:solidFill>
                  <a:srgbClr val="191B0E"/>
                </a:solidFill>
                <a:latin typeface="华文楷体"/>
                <a:cs typeface="华文楷体"/>
              </a:rPr>
              <a:t>）</a:t>
            </a:r>
            <a:r>
              <a:rPr dirty="0" sz="700" spc="-5" i="1">
                <a:solidFill>
                  <a:srgbClr val="191B0E"/>
                </a:solidFill>
                <a:latin typeface="Franklin Gothic Book"/>
                <a:cs typeface="Franklin Gothic Book"/>
              </a:rPr>
              <a:t>dumpsys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命令。类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似</a:t>
            </a:r>
            <a:r>
              <a:rPr dirty="0" sz="750" i="1">
                <a:solidFill>
                  <a:srgbClr val="191B0E"/>
                </a:solidFill>
                <a:latin typeface="华文楷体"/>
                <a:cs typeface="华文楷体"/>
              </a:rPr>
              <a:t>：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adb</a:t>
            </a:r>
            <a:r>
              <a:rPr dirty="0" sz="700" spc="15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shell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 dumpsys</a:t>
            </a:r>
            <a:r>
              <a:rPr dirty="0" sz="700" spc="15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cpuinfo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 |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grep</a:t>
            </a:r>
            <a:endParaRPr sz="700">
              <a:latin typeface="Franklin Gothic Book"/>
              <a:cs typeface="Franklin Gothic Book"/>
            </a:endParaRPr>
          </a:p>
          <a:p>
            <a:pPr marL="341630">
              <a:lnSpc>
                <a:spcPts val="855"/>
              </a:lnSpc>
            </a:pPr>
            <a:r>
              <a:rPr dirty="0" spc="5" i="1">
                <a:latin typeface="Franklin Gothic Book"/>
                <a:cs typeface="Franklin Gothic Book"/>
              </a:rPr>
              <a:t>{PackageName}</a:t>
            </a:r>
            <a:r>
              <a:rPr dirty="0" sz="750" spc="-30" i="1"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65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10" i="1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700" spc="-10" i="1">
                <a:solidFill>
                  <a:srgbClr val="191B0E"/>
                </a:solidFill>
                <a:latin typeface="Franklin Gothic Book"/>
                <a:cs typeface="Franklin Gothic Book"/>
              </a:rPr>
              <a:t>3</a:t>
            </a:r>
            <a:r>
              <a:rPr dirty="0" sz="750" spc="-10" i="1">
                <a:solidFill>
                  <a:srgbClr val="191B0E"/>
                </a:solidFill>
                <a:latin typeface="华文楷体"/>
                <a:cs typeface="华文楷体"/>
              </a:rPr>
              <a:t>）</a:t>
            </a:r>
            <a:r>
              <a:rPr dirty="0" sz="700" spc="-10" i="1">
                <a:solidFill>
                  <a:srgbClr val="191B0E"/>
                </a:solidFill>
                <a:latin typeface="Franklin Gothic Book"/>
                <a:cs typeface="Franklin Gothic Book"/>
              </a:rPr>
              <a:t>top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命令。类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似</a:t>
            </a:r>
            <a:r>
              <a:rPr dirty="0" sz="750" i="1">
                <a:solidFill>
                  <a:srgbClr val="191B0E"/>
                </a:solidFill>
                <a:latin typeface="华文楷体"/>
                <a:cs typeface="华文楷体"/>
              </a:rPr>
              <a:t>：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adb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shell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top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|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grep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{PackageName}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  <a:p>
            <a:pPr algn="just" lvl="1" marL="341630" marR="80645" indent="-138430">
              <a:lnSpc>
                <a:spcPct val="90000"/>
              </a:lnSpc>
              <a:spcBef>
                <a:spcPts val="250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其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中</a:t>
            </a:r>
            <a:r>
              <a:rPr dirty="0" sz="750" spc="-25" i="1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2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）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和</a:t>
            </a:r>
            <a:r>
              <a:rPr dirty="0" sz="750" spc="-25" i="1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3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）得出的数据可能会不一样，但这是正常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的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，因为这两者在 底层的计算方法是不一样的。在使用这两种方式的时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候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，也可以把数据保存 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到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Excel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中，然后利用</a:t>
            </a:r>
            <a:r>
              <a:rPr dirty="0" sz="700" i="1">
                <a:solidFill>
                  <a:srgbClr val="191B0E"/>
                </a:solidFill>
                <a:latin typeface="Franklin Gothic Book"/>
                <a:cs typeface="Franklin Gothic Book"/>
              </a:rPr>
              <a:t>Excel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的图表功能绘制出一张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CPU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的变化曲线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图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657" y="414401"/>
            <a:ext cx="4371975" cy="2452370"/>
          </a:xfrm>
          <a:custGeom>
            <a:avLst/>
            <a:gdLst/>
            <a:ahLst/>
            <a:cxnLst/>
            <a:rect l="l" t="t" r="r" b="b"/>
            <a:pathLst>
              <a:path w="4371975" h="2452370">
                <a:moveTo>
                  <a:pt x="4371594" y="2452116"/>
                </a:moveTo>
                <a:lnTo>
                  <a:pt x="4371594" y="0"/>
                </a:lnTo>
                <a:lnTo>
                  <a:pt x="0" y="0"/>
                </a:lnTo>
                <a:lnTo>
                  <a:pt x="0" y="2452116"/>
                </a:lnTo>
                <a:lnTo>
                  <a:pt x="4371594" y="2452116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3439" y="901446"/>
            <a:ext cx="4130675" cy="2466340"/>
          </a:xfrm>
          <a:custGeom>
            <a:avLst/>
            <a:gdLst/>
            <a:ahLst/>
            <a:cxnLst/>
            <a:rect l="l" t="t" r="r" b="b"/>
            <a:pathLst>
              <a:path w="4130675" h="2466340">
                <a:moveTo>
                  <a:pt x="0" y="2465832"/>
                </a:moveTo>
                <a:lnTo>
                  <a:pt x="4130154" y="2465832"/>
                </a:lnTo>
                <a:lnTo>
                  <a:pt x="4130154" y="0"/>
                </a:lnTo>
                <a:lnTo>
                  <a:pt x="0" y="0"/>
                </a:lnTo>
                <a:lnTo>
                  <a:pt x="0" y="2465832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8931" y="901446"/>
            <a:ext cx="172720" cy="2466340"/>
          </a:xfrm>
          <a:custGeom>
            <a:avLst/>
            <a:gdLst/>
            <a:ahLst/>
            <a:cxnLst/>
            <a:rect l="l" t="t" r="r" b="b"/>
            <a:pathLst>
              <a:path w="172719" h="2466340">
                <a:moveTo>
                  <a:pt x="0" y="2465832"/>
                </a:moveTo>
                <a:lnTo>
                  <a:pt x="172212" y="2465832"/>
                </a:lnTo>
                <a:lnTo>
                  <a:pt x="172212" y="0"/>
                </a:lnTo>
                <a:lnTo>
                  <a:pt x="0" y="0"/>
                </a:lnTo>
                <a:lnTo>
                  <a:pt x="0" y="2465832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62291" y="902208"/>
            <a:ext cx="0" cy="2465070"/>
          </a:xfrm>
          <a:custGeom>
            <a:avLst/>
            <a:gdLst/>
            <a:ahLst/>
            <a:cxnLst/>
            <a:rect l="l" t="t" r="r" b="b"/>
            <a:pathLst>
              <a:path w="0" h="2465070">
                <a:moveTo>
                  <a:pt x="0" y="0"/>
                </a:moveTo>
                <a:lnTo>
                  <a:pt x="0" y="2465069"/>
                </a:lnTo>
              </a:path>
            </a:pathLst>
          </a:custGeom>
          <a:ln w="82296">
            <a:solidFill>
              <a:srgbClr val="191B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44631" y="926591"/>
            <a:ext cx="660654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62767" y="1115896"/>
            <a:ext cx="2109470" cy="24511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20">
                <a:solidFill>
                  <a:srgbClr val="191B0E"/>
                </a:solidFill>
                <a:latin typeface="Franklin Gothic Book"/>
                <a:cs typeface="Franklin Gothic Book"/>
              </a:rPr>
              <a:t>AP</a:t>
            </a:r>
            <a:r>
              <a:rPr dirty="0" sz="1400" spc="15">
                <a:solidFill>
                  <a:srgbClr val="191B0E"/>
                </a:solidFill>
                <a:latin typeface="Franklin Gothic Book"/>
                <a:cs typeface="Franklin Gothic Book"/>
              </a:rPr>
              <a:t>P</a:t>
            </a: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的</a:t>
            </a:r>
            <a:r>
              <a:rPr dirty="0" sz="1400" spc="15">
                <a:solidFill>
                  <a:srgbClr val="191B0E"/>
                </a:solidFill>
                <a:latin typeface="Franklin Gothic Book"/>
                <a:cs typeface="Franklin Gothic Book"/>
              </a:rPr>
              <a:t>CPU</a:t>
            </a: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占用率测试示例</a:t>
            </a:r>
            <a:endParaRPr sz="1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23529" y="1543050"/>
            <a:ext cx="3331845" cy="143510"/>
          </a:xfrm>
          <a:custGeom>
            <a:avLst/>
            <a:gdLst/>
            <a:ahLst/>
            <a:cxnLst/>
            <a:rect l="l" t="t" r="r" b="b"/>
            <a:pathLst>
              <a:path w="3331845" h="143510">
                <a:moveTo>
                  <a:pt x="0" y="0"/>
                </a:moveTo>
                <a:lnTo>
                  <a:pt x="0" y="143256"/>
                </a:lnTo>
                <a:lnTo>
                  <a:pt x="3331464" y="143256"/>
                </a:lnTo>
                <a:lnTo>
                  <a:pt x="3331464" y="0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62767" y="1373417"/>
            <a:ext cx="3189605" cy="29972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120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下面使用</a:t>
            </a:r>
            <a:r>
              <a:rPr dirty="0" sz="700" spc="-10">
                <a:solidFill>
                  <a:srgbClr val="191B0E"/>
                </a:solidFill>
                <a:latin typeface="Franklin Gothic Book"/>
                <a:cs typeface="Franklin Gothic Book"/>
              </a:rPr>
              <a:t>t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op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命令来讲解如何查看手机的浏览器软件所消耗的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CP</a:t>
            </a:r>
            <a:r>
              <a:rPr dirty="0" sz="700" spc="10">
                <a:solidFill>
                  <a:srgbClr val="191B0E"/>
                </a:solidFill>
                <a:latin typeface="Franklin Gothic Book"/>
                <a:cs typeface="Franklin Gothic Book"/>
              </a:rPr>
              <a:t>U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，命令如下</a:t>
            </a:r>
            <a:endParaRPr sz="700">
              <a:latin typeface="华文楷体"/>
              <a:cs typeface="华文楷体"/>
            </a:endParaRPr>
          </a:p>
          <a:p>
            <a:pPr marL="657860">
              <a:lnSpc>
                <a:spcPct val="100000"/>
              </a:lnSpc>
              <a:spcBef>
                <a:spcPts val="509"/>
              </a:spcBef>
            </a:pPr>
            <a:r>
              <a:rPr dirty="0" sz="650" spc="-10">
                <a:latin typeface="Times New Roman"/>
                <a:cs typeface="Times New Roman"/>
              </a:rPr>
              <a:t>adb shell</a:t>
            </a:r>
            <a:r>
              <a:rPr dirty="0" sz="650" spc="140">
                <a:latin typeface="Times New Roman"/>
                <a:cs typeface="Times New Roman"/>
              </a:rPr>
              <a:t> </a:t>
            </a:r>
            <a:r>
              <a:rPr dirty="0" sz="650" spc="-5">
                <a:latin typeface="Times New Roman"/>
                <a:cs typeface="Times New Roman"/>
              </a:rPr>
              <a:t>top </a:t>
            </a:r>
            <a:r>
              <a:rPr dirty="0" sz="650" spc="-5">
                <a:latin typeface="宋体"/>
                <a:cs typeface="宋体"/>
              </a:rPr>
              <a:t>| </a:t>
            </a:r>
            <a:r>
              <a:rPr dirty="0" sz="650" spc="-5">
                <a:latin typeface="Times New Roman"/>
                <a:cs typeface="Times New Roman"/>
              </a:rPr>
              <a:t>grep</a:t>
            </a:r>
            <a:r>
              <a:rPr dirty="0" sz="650" spc="55">
                <a:latin typeface="Times New Roman"/>
                <a:cs typeface="Times New Roman"/>
              </a:rPr>
              <a:t> </a:t>
            </a:r>
            <a:r>
              <a:rPr dirty="0" sz="650" spc="-5">
                <a:latin typeface="Times New Roman"/>
                <a:cs typeface="Times New Roman"/>
              </a:rPr>
              <a:t>com</a:t>
            </a:r>
            <a:r>
              <a:rPr dirty="0" sz="650" spc="-5">
                <a:latin typeface="宋体"/>
                <a:cs typeface="宋体"/>
              </a:rPr>
              <a:t>.</a:t>
            </a:r>
            <a:r>
              <a:rPr dirty="0" sz="650" spc="-5">
                <a:latin typeface="Times New Roman"/>
                <a:cs typeface="Times New Roman"/>
              </a:rPr>
              <a:t>android</a:t>
            </a:r>
            <a:r>
              <a:rPr dirty="0" sz="650" spc="-5">
                <a:latin typeface="宋体"/>
                <a:cs typeface="宋体"/>
              </a:rPr>
              <a:t>.</a:t>
            </a:r>
            <a:r>
              <a:rPr dirty="0" sz="650" spc="-5">
                <a:latin typeface="Times New Roman"/>
                <a:cs typeface="Times New Roman"/>
              </a:rPr>
              <a:t>browser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17433" y="1540002"/>
            <a:ext cx="3343275" cy="0"/>
          </a:xfrm>
          <a:custGeom>
            <a:avLst/>
            <a:gdLst/>
            <a:ahLst/>
            <a:cxnLst/>
            <a:rect l="l" t="t" r="r" b="b"/>
            <a:pathLst>
              <a:path w="3343275" h="0">
                <a:moveTo>
                  <a:pt x="0" y="0"/>
                </a:moveTo>
                <a:lnTo>
                  <a:pt x="334289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20025" y="1871471"/>
            <a:ext cx="2202459" cy="845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19263" y="1870710"/>
            <a:ext cx="2201545" cy="847725"/>
          </a:xfrm>
          <a:custGeom>
            <a:avLst/>
            <a:gdLst/>
            <a:ahLst/>
            <a:cxnLst/>
            <a:rect l="l" t="t" r="r" b="b"/>
            <a:pathLst>
              <a:path w="2201545" h="847725">
                <a:moveTo>
                  <a:pt x="0" y="847344"/>
                </a:moveTo>
                <a:lnTo>
                  <a:pt x="0" y="0"/>
                </a:lnTo>
                <a:lnTo>
                  <a:pt x="2201417" y="0"/>
                </a:lnTo>
                <a:lnTo>
                  <a:pt x="2201417" y="847344"/>
                </a:lnTo>
                <a:lnTo>
                  <a:pt x="0" y="8473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44885" y="2767873"/>
            <a:ext cx="121920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latin typeface="黑体"/>
                <a:cs typeface="黑体"/>
              </a:rPr>
              <a:t>使用top命令查看APP的CPU占用率</a:t>
            </a:r>
            <a:endParaRPr sz="650">
              <a:latin typeface="黑体"/>
              <a:cs typeface="黑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27780" y="1874041"/>
            <a:ext cx="1815464" cy="92773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140"/>
              </a:spcBef>
            </a:pPr>
            <a:r>
              <a:rPr dirty="0" sz="500" spc="40">
                <a:latin typeface="宋体"/>
                <a:cs typeface="宋体"/>
              </a:rPr>
              <a:t>图中各字段含义大致如下：</a:t>
            </a:r>
            <a:endParaRPr sz="500">
              <a:latin typeface="宋体"/>
              <a:cs typeface="宋体"/>
            </a:endParaRPr>
          </a:p>
          <a:p>
            <a:pPr marL="228600" indent="-120650">
              <a:lnSpc>
                <a:spcPct val="100000"/>
              </a:lnSpc>
              <a:spcBef>
                <a:spcPts val="40"/>
              </a:spcBef>
              <a:buFont typeface="Wingdings"/>
              <a:buChar char=""/>
              <a:tabLst>
                <a:tab pos="229235" algn="l"/>
              </a:tabLst>
            </a:pPr>
            <a:r>
              <a:rPr dirty="0" sz="500" spc="40">
                <a:latin typeface="宋体"/>
                <a:cs typeface="宋体"/>
              </a:rPr>
              <a:t>第一列</a:t>
            </a:r>
            <a:r>
              <a:rPr dirty="0" sz="500" spc="15">
                <a:latin typeface="宋体"/>
                <a:cs typeface="宋体"/>
              </a:rPr>
              <a:t> </a:t>
            </a:r>
            <a:r>
              <a:rPr dirty="0" sz="500" spc="20">
                <a:latin typeface="Times New Roman"/>
                <a:cs typeface="Times New Roman"/>
              </a:rPr>
              <a:t>PID</a:t>
            </a:r>
            <a:r>
              <a:rPr dirty="0" sz="500" spc="20">
                <a:latin typeface="宋体"/>
                <a:cs typeface="宋体"/>
              </a:rPr>
              <a:t>：</a:t>
            </a:r>
            <a:r>
              <a:rPr dirty="0" sz="500" spc="40">
                <a:latin typeface="宋体"/>
                <a:cs typeface="宋体"/>
              </a:rPr>
              <a:t>进程</a:t>
            </a:r>
            <a:r>
              <a:rPr dirty="0" sz="500" spc="10">
                <a:latin typeface="Times New Roman"/>
                <a:cs typeface="Times New Roman"/>
              </a:rPr>
              <a:t>ID</a:t>
            </a:r>
            <a:r>
              <a:rPr dirty="0" sz="500" spc="40">
                <a:latin typeface="宋体"/>
                <a:cs typeface="宋体"/>
              </a:rPr>
              <a:t>。</a:t>
            </a:r>
            <a:endParaRPr sz="500">
              <a:latin typeface="宋体"/>
              <a:cs typeface="宋体"/>
            </a:endParaRPr>
          </a:p>
          <a:p>
            <a:pPr marL="228600" indent="-120650">
              <a:lnSpc>
                <a:spcPct val="100000"/>
              </a:lnSpc>
              <a:spcBef>
                <a:spcPts val="50"/>
              </a:spcBef>
              <a:buFont typeface="Wingdings"/>
              <a:buChar char=""/>
              <a:tabLst>
                <a:tab pos="229235" algn="l"/>
              </a:tabLst>
            </a:pPr>
            <a:r>
              <a:rPr dirty="0" sz="500" spc="40">
                <a:latin typeface="宋体"/>
                <a:cs typeface="宋体"/>
              </a:rPr>
              <a:t>第二列</a:t>
            </a:r>
            <a:r>
              <a:rPr dirty="0" sz="500" spc="15">
                <a:latin typeface="宋体"/>
                <a:cs typeface="宋体"/>
              </a:rPr>
              <a:t> </a:t>
            </a:r>
            <a:r>
              <a:rPr dirty="0" sz="500" spc="25">
                <a:latin typeface="Times New Roman"/>
                <a:cs typeface="Times New Roman"/>
              </a:rPr>
              <a:t>PR</a:t>
            </a:r>
            <a:r>
              <a:rPr dirty="0" sz="500" spc="25">
                <a:latin typeface="宋体"/>
                <a:cs typeface="宋体"/>
              </a:rPr>
              <a:t>：</a:t>
            </a:r>
            <a:r>
              <a:rPr dirty="0" sz="500" spc="40">
                <a:latin typeface="宋体"/>
                <a:cs typeface="宋体"/>
              </a:rPr>
              <a:t>优先级。</a:t>
            </a:r>
            <a:endParaRPr sz="500">
              <a:latin typeface="宋体"/>
              <a:cs typeface="宋体"/>
            </a:endParaRPr>
          </a:p>
          <a:p>
            <a:pPr marL="228600" indent="-120650">
              <a:lnSpc>
                <a:spcPct val="100000"/>
              </a:lnSpc>
              <a:spcBef>
                <a:spcPts val="45"/>
              </a:spcBef>
              <a:buFont typeface="Wingdings"/>
              <a:buChar char=""/>
              <a:tabLst>
                <a:tab pos="229235" algn="l"/>
              </a:tabLst>
            </a:pPr>
            <a:r>
              <a:rPr dirty="0" sz="500" spc="40">
                <a:latin typeface="宋体"/>
                <a:cs typeface="宋体"/>
              </a:rPr>
              <a:t>第三列</a:t>
            </a:r>
            <a:r>
              <a:rPr dirty="0" sz="500" spc="15">
                <a:latin typeface="宋体"/>
                <a:cs typeface="宋体"/>
              </a:rPr>
              <a:t> </a:t>
            </a:r>
            <a:r>
              <a:rPr dirty="0" sz="500" spc="25">
                <a:latin typeface="Times New Roman"/>
                <a:cs typeface="Times New Roman"/>
              </a:rPr>
              <a:t>CPU</a:t>
            </a:r>
            <a:r>
              <a:rPr dirty="0" sz="500" spc="25">
                <a:latin typeface="宋体"/>
                <a:cs typeface="宋体"/>
              </a:rPr>
              <a:t>：</a:t>
            </a:r>
            <a:r>
              <a:rPr dirty="0" sz="500" spc="40">
                <a:latin typeface="宋体"/>
                <a:cs typeface="宋体"/>
              </a:rPr>
              <a:t>瞬时</a:t>
            </a:r>
            <a:r>
              <a:rPr dirty="0" sz="500" spc="20">
                <a:latin typeface="Times New Roman"/>
                <a:cs typeface="Times New Roman"/>
              </a:rPr>
              <a:t>CPU</a:t>
            </a:r>
            <a:r>
              <a:rPr dirty="0" sz="500" spc="40">
                <a:latin typeface="宋体"/>
                <a:cs typeface="宋体"/>
              </a:rPr>
              <a:t>占用率。</a:t>
            </a:r>
            <a:endParaRPr sz="500">
              <a:latin typeface="宋体"/>
              <a:cs typeface="宋体"/>
            </a:endParaRPr>
          </a:p>
          <a:p>
            <a:pPr marL="227965" indent="-120014">
              <a:lnSpc>
                <a:spcPct val="100000"/>
              </a:lnSpc>
              <a:spcBef>
                <a:spcPts val="45"/>
              </a:spcBef>
              <a:buFont typeface="Wingdings"/>
              <a:buChar char=""/>
              <a:tabLst>
                <a:tab pos="228600" algn="l"/>
              </a:tabLst>
            </a:pPr>
            <a:r>
              <a:rPr dirty="0" sz="500" spc="40">
                <a:latin typeface="宋体"/>
                <a:cs typeface="宋体"/>
              </a:rPr>
              <a:t>第四列进程状态</a:t>
            </a:r>
            <a:r>
              <a:rPr dirty="0" sz="500" spc="25">
                <a:latin typeface="宋体"/>
                <a:cs typeface="宋体"/>
              </a:rPr>
              <a:t>：</a:t>
            </a:r>
            <a:r>
              <a:rPr dirty="0" sz="500" spc="25">
                <a:latin typeface="Times New Roman"/>
                <a:cs typeface="Times New Roman"/>
              </a:rPr>
              <a:t>R</a:t>
            </a:r>
            <a:r>
              <a:rPr dirty="0" sz="500" spc="25">
                <a:latin typeface="Franklin Gothic Book"/>
                <a:cs typeface="Franklin Gothic Book"/>
              </a:rPr>
              <a:t>=</a:t>
            </a:r>
            <a:r>
              <a:rPr dirty="0" sz="500" spc="40">
                <a:latin typeface="宋体"/>
                <a:cs typeface="宋体"/>
              </a:rPr>
              <a:t>运行</a:t>
            </a:r>
            <a:r>
              <a:rPr dirty="0" sz="500" spc="25">
                <a:latin typeface="宋体"/>
                <a:cs typeface="宋体"/>
              </a:rPr>
              <a:t>，</a:t>
            </a:r>
            <a:r>
              <a:rPr dirty="0" sz="500" spc="25">
                <a:latin typeface="Times New Roman"/>
                <a:cs typeface="Times New Roman"/>
              </a:rPr>
              <a:t>S</a:t>
            </a:r>
            <a:r>
              <a:rPr dirty="0" sz="500" spc="25">
                <a:latin typeface="宋体"/>
                <a:cs typeface="宋体"/>
              </a:rPr>
              <a:t>=</a:t>
            </a:r>
            <a:r>
              <a:rPr dirty="0" sz="500" spc="40">
                <a:latin typeface="宋体"/>
                <a:cs typeface="宋体"/>
              </a:rPr>
              <a:t>睡眠</a:t>
            </a:r>
            <a:r>
              <a:rPr dirty="0" sz="500" spc="25">
                <a:latin typeface="宋体"/>
                <a:cs typeface="宋体"/>
              </a:rPr>
              <a:t>，</a:t>
            </a:r>
            <a:r>
              <a:rPr dirty="0" sz="500" spc="25">
                <a:latin typeface="Times New Roman"/>
                <a:cs typeface="Times New Roman"/>
              </a:rPr>
              <a:t>T</a:t>
            </a:r>
            <a:r>
              <a:rPr dirty="0" sz="500" spc="25">
                <a:latin typeface="Franklin Gothic Book"/>
                <a:cs typeface="Franklin Gothic Book"/>
              </a:rPr>
              <a:t>=</a:t>
            </a:r>
            <a:r>
              <a:rPr dirty="0" sz="500" spc="40">
                <a:latin typeface="宋体"/>
                <a:cs typeface="宋体"/>
              </a:rPr>
              <a:t>跟踪</a:t>
            </a:r>
            <a:r>
              <a:rPr dirty="0" sz="500" spc="5">
                <a:latin typeface="Franklin Gothic Book"/>
                <a:cs typeface="Franklin Gothic Book"/>
              </a:rPr>
              <a:t>/</a:t>
            </a:r>
            <a:r>
              <a:rPr dirty="0" sz="500" spc="40">
                <a:latin typeface="宋体"/>
                <a:cs typeface="宋体"/>
              </a:rPr>
              <a:t>停止，</a:t>
            </a:r>
            <a:endParaRPr sz="5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500" spc="15">
                <a:latin typeface="Times New Roman"/>
                <a:cs typeface="Times New Roman"/>
              </a:rPr>
              <a:t>Z</a:t>
            </a:r>
            <a:r>
              <a:rPr dirty="0" sz="500" spc="15">
                <a:latin typeface="Franklin Gothic Book"/>
                <a:cs typeface="Franklin Gothic Book"/>
              </a:rPr>
              <a:t>=</a:t>
            </a:r>
            <a:r>
              <a:rPr dirty="0" sz="500" spc="40">
                <a:latin typeface="宋体"/>
                <a:cs typeface="宋体"/>
              </a:rPr>
              <a:t>僵尸进程。</a:t>
            </a:r>
            <a:endParaRPr sz="500">
              <a:latin typeface="宋体"/>
              <a:cs typeface="宋体"/>
            </a:endParaRPr>
          </a:p>
          <a:p>
            <a:pPr marL="228600" indent="-120650">
              <a:lnSpc>
                <a:spcPct val="100000"/>
              </a:lnSpc>
              <a:spcBef>
                <a:spcPts val="50"/>
              </a:spcBef>
              <a:buFont typeface="Wingdings"/>
              <a:buChar char=""/>
              <a:tabLst>
                <a:tab pos="229235" algn="l"/>
              </a:tabLst>
            </a:pPr>
            <a:r>
              <a:rPr dirty="0" sz="500" spc="40">
                <a:latin typeface="宋体"/>
                <a:cs typeface="宋体"/>
              </a:rPr>
              <a:t>第五列</a:t>
            </a:r>
            <a:r>
              <a:rPr dirty="0" sz="500" spc="10">
                <a:latin typeface="宋体"/>
                <a:cs typeface="宋体"/>
              </a:rPr>
              <a:t> </a:t>
            </a:r>
            <a:r>
              <a:rPr dirty="0" sz="500" spc="25">
                <a:latin typeface="Times New Roman"/>
                <a:cs typeface="Times New Roman"/>
              </a:rPr>
              <a:t>THR</a:t>
            </a:r>
            <a:r>
              <a:rPr dirty="0" sz="500" spc="25">
                <a:latin typeface="宋体"/>
                <a:cs typeface="宋体"/>
              </a:rPr>
              <a:t>：</a:t>
            </a:r>
            <a:r>
              <a:rPr dirty="0" sz="500" spc="40">
                <a:latin typeface="宋体"/>
                <a:cs typeface="宋体"/>
              </a:rPr>
              <a:t>程序当前所用的线程数。</a:t>
            </a:r>
            <a:endParaRPr sz="500">
              <a:latin typeface="宋体"/>
              <a:cs typeface="宋体"/>
            </a:endParaRPr>
          </a:p>
          <a:p>
            <a:pPr marL="228600" indent="-120650">
              <a:lnSpc>
                <a:spcPct val="100000"/>
              </a:lnSpc>
              <a:spcBef>
                <a:spcPts val="45"/>
              </a:spcBef>
              <a:buFont typeface="Wingdings"/>
              <a:buChar char=""/>
              <a:tabLst>
                <a:tab pos="229235" algn="l"/>
              </a:tabLst>
            </a:pPr>
            <a:r>
              <a:rPr dirty="0" sz="500" spc="40">
                <a:latin typeface="宋体"/>
                <a:cs typeface="宋体"/>
              </a:rPr>
              <a:t>第六列</a:t>
            </a:r>
            <a:r>
              <a:rPr dirty="0" sz="500" spc="15">
                <a:latin typeface="宋体"/>
                <a:cs typeface="宋体"/>
              </a:rPr>
              <a:t> </a:t>
            </a:r>
            <a:r>
              <a:rPr dirty="0" sz="500" spc="20">
                <a:latin typeface="Times New Roman"/>
                <a:cs typeface="Times New Roman"/>
              </a:rPr>
              <a:t>VSS</a:t>
            </a:r>
            <a:r>
              <a:rPr dirty="0" sz="500" spc="20">
                <a:latin typeface="宋体"/>
                <a:cs typeface="宋体"/>
              </a:rPr>
              <a:t>：</a:t>
            </a:r>
            <a:r>
              <a:rPr dirty="0" sz="500" spc="40">
                <a:latin typeface="宋体"/>
                <a:cs typeface="宋体"/>
              </a:rPr>
              <a:t>虚拟耗用内存。</a:t>
            </a:r>
            <a:endParaRPr sz="500">
              <a:latin typeface="宋体"/>
              <a:cs typeface="宋体"/>
            </a:endParaRPr>
          </a:p>
          <a:p>
            <a:pPr marL="228600" indent="-120650">
              <a:lnSpc>
                <a:spcPct val="100000"/>
              </a:lnSpc>
              <a:spcBef>
                <a:spcPts val="45"/>
              </a:spcBef>
              <a:buFont typeface="Wingdings"/>
              <a:buChar char=""/>
              <a:tabLst>
                <a:tab pos="229235" algn="l"/>
              </a:tabLst>
            </a:pPr>
            <a:r>
              <a:rPr dirty="0" sz="500" spc="40">
                <a:latin typeface="宋体"/>
                <a:cs typeface="宋体"/>
              </a:rPr>
              <a:t>第七列</a:t>
            </a:r>
            <a:r>
              <a:rPr dirty="0" sz="500" spc="10">
                <a:latin typeface="宋体"/>
                <a:cs typeface="宋体"/>
              </a:rPr>
              <a:t> </a:t>
            </a:r>
            <a:r>
              <a:rPr dirty="0" sz="500" spc="25">
                <a:latin typeface="Times New Roman"/>
                <a:cs typeface="Times New Roman"/>
              </a:rPr>
              <a:t>RSS</a:t>
            </a:r>
            <a:r>
              <a:rPr dirty="0" sz="500" spc="25">
                <a:latin typeface="宋体"/>
                <a:cs typeface="宋体"/>
              </a:rPr>
              <a:t>：</a:t>
            </a:r>
            <a:r>
              <a:rPr dirty="0" sz="500" spc="40">
                <a:latin typeface="宋体"/>
                <a:cs typeface="宋体"/>
              </a:rPr>
              <a:t>实际使用物理内存。</a:t>
            </a:r>
            <a:endParaRPr sz="500">
              <a:latin typeface="宋体"/>
              <a:cs typeface="宋体"/>
            </a:endParaRPr>
          </a:p>
          <a:p>
            <a:pPr marL="228600" indent="-120650">
              <a:lnSpc>
                <a:spcPct val="100000"/>
              </a:lnSpc>
              <a:spcBef>
                <a:spcPts val="45"/>
              </a:spcBef>
              <a:buFont typeface="Wingdings"/>
              <a:buChar char=""/>
              <a:tabLst>
                <a:tab pos="229235" algn="l"/>
              </a:tabLst>
            </a:pPr>
            <a:r>
              <a:rPr dirty="0" sz="500" spc="40">
                <a:latin typeface="宋体"/>
                <a:cs typeface="宋体"/>
              </a:rPr>
              <a:t>第八列</a:t>
            </a:r>
            <a:r>
              <a:rPr dirty="0" sz="500" spc="10">
                <a:latin typeface="宋体"/>
                <a:cs typeface="宋体"/>
              </a:rPr>
              <a:t> </a:t>
            </a:r>
            <a:r>
              <a:rPr dirty="0" sz="500" spc="20">
                <a:latin typeface="Times New Roman"/>
                <a:cs typeface="Times New Roman"/>
              </a:rPr>
              <a:t>UID</a:t>
            </a:r>
            <a:r>
              <a:rPr dirty="0" sz="500" spc="20">
                <a:latin typeface="宋体"/>
                <a:cs typeface="宋体"/>
              </a:rPr>
              <a:t>：</a:t>
            </a:r>
            <a:r>
              <a:rPr dirty="0" sz="500" spc="40">
                <a:latin typeface="宋体"/>
                <a:cs typeface="宋体"/>
              </a:rPr>
              <a:t>进程所有者的用户</a:t>
            </a:r>
            <a:r>
              <a:rPr dirty="0" sz="500" spc="10">
                <a:latin typeface="Times New Roman"/>
                <a:cs typeface="Times New Roman"/>
              </a:rPr>
              <a:t>ID</a:t>
            </a:r>
            <a:r>
              <a:rPr dirty="0" sz="500" spc="40">
                <a:latin typeface="宋体"/>
                <a:cs typeface="宋体"/>
              </a:rPr>
              <a:t>。</a:t>
            </a:r>
            <a:endParaRPr sz="500">
              <a:latin typeface="宋体"/>
              <a:cs typeface="宋体"/>
            </a:endParaRPr>
          </a:p>
          <a:p>
            <a:pPr marL="228600" indent="-120650">
              <a:lnSpc>
                <a:spcPct val="100000"/>
              </a:lnSpc>
              <a:spcBef>
                <a:spcPts val="50"/>
              </a:spcBef>
              <a:buFont typeface="Wingdings"/>
              <a:buChar char=""/>
              <a:tabLst>
                <a:tab pos="229235" algn="l"/>
              </a:tabLst>
            </a:pPr>
            <a:r>
              <a:rPr dirty="0" sz="500" spc="40">
                <a:latin typeface="宋体"/>
                <a:cs typeface="宋体"/>
              </a:rPr>
              <a:t>第九列</a:t>
            </a:r>
            <a:r>
              <a:rPr dirty="0" sz="500" spc="15">
                <a:latin typeface="宋体"/>
                <a:cs typeface="宋体"/>
              </a:rPr>
              <a:t> </a:t>
            </a:r>
            <a:r>
              <a:rPr dirty="0" sz="500" spc="20">
                <a:latin typeface="Times New Roman"/>
                <a:cs typeface="Times New Roman"/>
              </a:rPr>
              <a:t>Name</a:t>
            </a:r>
            <a:r>
              <a:rPr dirty="0" sz="500" spc="20">
                <a:latin typeface="宋体"/>
                <a:cs typeface="宋体"/>
              </a:rPr>
              <a:t>：</a:t>
            </a:r>
            <a:r>
              <a:rPr dirty="0" sz="500" spc="40">
                <a:latin typeface="宋体"/>
                <a:cs typeface="宋体"/>
              </a:rPr>
              <a:t>进程名称。</a:t>
            </a:r>
            <a:endParaRPr sz="5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5027" y="907541"/>
            <a:ext cx="4371975" cy="2453005"/>
          </a:xfrm>
          <a:custGeom>
            <a:avLst/>
            <a:gdLst/>
            <a:ahLst/>
            <a:cxnLst/>
            <a:rect l="l" t="t" r="r" b="b"/>
            <a:pathLst>
              <a:path w="4371975" h="2453004">
                <a:moveTo>
                  <a:pt x="4371594" y="2452878"/>
                </a:moveTo>
                <a:lnTo>
                  <a:pt x="4371594" y="0"/>
                </a:lnTo>
                <a:lnTo>
                  <a:pt x="0" y="0"/>
                </a:lnTo>
                <a:lnTo>
                  <a:pt x="0" y="2452878"/>
                </a:lnTo>
                <a:lnTo>
                  <a:pt x="4371594" y="245287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3439" y="408305"/>
            <a:ext cx="4130675" cy="2465070"/>
          </a:xfrm>
          <a:custGeom>
            <a:avLst/>
            <a:gdLst/>
            <a:ahLst/>
            <a:cxnLst/>
            <a:rect l="l" t="t" r="r" b="b"/>
            <a:pathLst>
              <a:path w="4130675" h="2465070">
                <a:moveTo>
                  <a:pt x="0" y="2465070"/>
                </a:moveTo>
                <a:lnTo>
                  <a:pt x="4130154" y="2465070"/>
                </a:lnTo>
                <a:lnTo>
                  <a:pt x="4130154" y="0"/>
                </a:lnTo>
                <a:lnTo>
                  <a:pt x="0" y="0"/>
                </a:lnTo>
                <a:lnTo>
                  <a:pt x="0" y="246507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8931" y="408305"/>
            <a:ext cx="172720" cy="2465070"/>
          </a:xfrm>
          <a:custGeom>
            <a:avLst/>
            <a:gdLst/>
            <a:ahLst/>
            <a:cxnLst/>
            <a:rect l="l" t="t" r="r" b="b"/>
            <a:pathLst>
              <a:path w="172719" h="2465070">
                <a:moveTo>
                  <a:pt x="0" y="2465070"/>
                </a:moveTo>
                <a:lnTo>
                  <a:pt x="172212" y="2465070"/>
                </a:lnTo>
                <a:lnTo>
                  <a:pt x="172212" y="0"/>
                </a:lnTo>
                <a:lnTo>
                  <a:pt x="0" y="0"/>
                </a:lnTo>
                <a:lnTo>
                  <a:pt x="0" y="246507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62291" y="409067"/>
            <a:ext cx="0" cy="2464435"/>
          </a:xfrm>
          <a:custGeom>
            <a:avLst/>
            <a:gdLst/>
            <a:ahLst/>
            <a:cxnLst/>
            <a:rect l="l" t="t" r="r" b="b"/>
            <a:pathLst>
              <a:path w="0" h="2464435">
                <a:moveTo>
                  <a:pt x="0" y="0"/>
                </a:moveTo>
                <a:lnTo>
                  <a:pt x="0" y="2464308"/>
                </a:lnTo>
              </a:path>
            </a:pathLst>
          </a:custGeom>
          <a:ln w="82296">
            <a:solidFill>
              <a:srgbClr val="191B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44631" y="433451"/>
            <a:ext cx="660654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62767" y="621993"/>
            <a:ext cx="1854200" cy="24511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为什么要进行性能测试</a:t>
            </a:r>
            <a:endParaRPr sz="1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2767" y="871890"/>
            <a:ext cx="3395345" cy="175577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51130" marR="21590" indent="-139065">
              <a:lnSpc>
                <a:spcPct val="88100"/>
              </a:lnSpc>
              <a:spcBef>
                <a:spcPts val="225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650" spc="30">
                <a:solidFill>
                  <a:srgbClr val="191B0E"/>
                </a:solidFill>
                <a:latin typeface="华文楷体"/>
                <a:cs typeface="华文楷体"/>
              </a:rPr>
              <a:t>境内公众启动第二阶段奥运会门票预售。然而，为了让更多的公众实现奥运梦想的 “先到先得，售完为止”的销售政策适得其反，公众纷纷抢在第一时间订票，致使票 务官网压力激增，承受了超过自身设计容量</a:t>
            </a:r>
            <a:r>
              <a:rPr dirty="0" sz="650" spc="15">
                <a:solidFill>
                  <a:srgbClr val="191B0E"/>
                </a:solidFill>
                <a:latin typeface="Franklin Gothic Book"/>
                <a:cs typeface="Franklin Gothic Book"/>
              </a:rPr>
              <a:t>8</a:t>
            </a:r>
            <a:r>
              <a:rPr dirty="0" sz="650" spc="30">
                <a:solidFill>
                  <a:srgbClr val="191B0E"/>
                </a:solidFill>
                <a:latin typeface="华文楷体"/>
                <a:cs typeface="华文楷体"/>
              </a:rPr>
              <a:t>倍的流量，导致系统瘫痪。</a:t>
            </a:r>
            <a:endParaRPr sz="650">
              <a:latin typeface="华文楷体"/>
              <a:cs typeface="华文楷体"/>
            </a:endParaRPr>
          </a:p>
          <a:p>
            <a:pPr marL="151130" marR="26670" indent="-139065">
              <a:lnSpc>
                <a:spcPct val="88200"/>
              </a:lnSpc>
              <a:spcBef>
                <a:spcPts val="434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650" spc="30">
                <a:solidFill>
                  <a:srgbClr val="191B0E"/>
                </a:solidFill>
                <a:latin typeface="华文楷体"/>
                <a:cs typeface="华文楷体"/>
              </a:rPr>
              <a:t>上午</a:t>
            </a:r>
            <a:r>
              <a:rPr dirty="0" sz="650" spc="15">
                <a:solidFill>
                  <a:srgbClr val="191B0E"/>
                </a:solidFill>
                <a:latin typeface="Franklin Gothic Book"/>
                <a:cs typeface="Franklin Gothic Book"/>
              </a:rPr>
              <a:t>9</a:t>
            </a:r>
            <a:r>
              <a:rPr dirty="0" sz="650" spc="30">
                <a:solidFill>
                  <a:srgbClr val="191B0E"/>
                </a:solidFill>
                <a:latin typeface="华文楷体"/>
                <a:cs typeface="华文楷体"/>
              </a:rPr>
              <a:t>点，预售一开始，公众提交申请空前踊跃。北京奥运会官方票务网站的浏览量 在第一个小时内达到</a:t>
            </a:r>
            <a:r>
              <a:rPr dirty="0" sz="650" spc="15">
                <a:solidFill>
                  <a:srgbClr val="191B0E"/>
                </a:solidFill>
                <a:latin typeface="Franklin Gothic Book"/>
                <a:cs typeface="Franklin Gothic Book"/>
              </a:rPr>
              <a:t>800</a:t>
            </a:r>
            <a:r>
              <a:rPr dirty="0" sz="650" spc="30">
                <a:solidFill>
                  <a:srgbClr val="191B0E"/>
                </a:solidFill>
                <a:latin typeface="华文楷体"/>
                <a:cs typeface="华文楷体"/>
              </a:rPr>
              <a:t>万次，每秒从网上提交的门票申请超过</a:t>
            </a:r>
            <a:r>
              <a:rPr dirty="0" sz="650" spc="15">
                <a:solidFill>
                  <a:srgbClr val="191B0E"/>
                </a:solidFill>
                <a:latin typeface="Franklin Gothic Book"/>
                <a:cs typeface="Franklin Gothic Book"/>
              </a:rPr>
              <a:t>20</a:t>
            </a:r>
            <a:r>
              <a:rPr dirty="0" sz="650" spc="30">
                <a:solidFill>
                  <a:srgbClr val="191B0E"/>
                </a:solidFill>
                <a:latin typeface="华文楷体"/>
                <a:cs typeface="华文楷体"/>
              </a:rPr>
              <a:t>万张；票务呼叫中 心热线的呼入量超过了</a:t>
            </a:r>
            <a:r>
              <a:rPr dirty="0" sz="650" spc="15">
                <a:solidFill>
                  <a:srgbClr val="191B0E"/>
                </a:solidFill>
                <a:latin typeface="Franklin Gothic Book"/>
                <a:cs typeface="Franklin Gothic Book"/>
              </a:rPr>
              <a:t>380</a:t>
            </a:r>
            <a:r>
              <a:rPr dirty="0" sz="650" spc="30">
                <a:solidFill>
                  <a:srgbClr val="191B0E"/>
                </a:solidFill>
                <a:latin typeface="华文楷体"/>
                <a:cs typeface="华文楷体"/>
              </a:rPr>
              <a:t>万人次。由于瞬间访问数量过大，技术系统应对不畅，造 成很多申购者无法及时提交申请。</a:t>
            </a:r>
            <a:endParaRPr sz="650">
              <a:latin typeface="华文楷体"/>
              <a:cs typeface="华文楷体"/>
            </a:endParaRPr>
          </a:p>
          <a:p>
            <a:pPr algn="just" marL="151130" marR="41910" indent="-139065">
              <a:lnSpc>
                <a:spcPts val="690"/>
              </a:lnSpc>
              <a:spcBef>
                <a:spcPts val="434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650" spc="30">
                <a:solidFill>
                  <a:srgbClr val="191B0E"/>
                </a:solidFill>
                <a:latin typeface="华文楷体"/>
                <a:cs typeface="华文楷体"/>
              </a:rPr>
              <a:t>北京奥运会官方票务网站的浏览量在第一个小时达到</a:t>
            </a:r>
            <a:r>
              <a:rPr dirty="0" sz="650" spc="15">
                <a:solidFill>
                  <a:srgbClr val="191B0E"/>
                </a:solidFill>
                <a:latin typeface="Franklin Gothic Book"/>
                <a:cs typeface="Franklin Gothic Book"/>
              </a:rPr>
              <a:t>800</a:t>
            </a:r>
            <a:r>
              <a:rPr dirty="0" sz="650" spc="30">
                <a:solidFill>
                  <a:srgbClr val="191B0E"/>
                </a:solidFill>
                <a:latin typeface="华文楷体"/>
                <a:cs typeface="华文楷体"/>
              </a:rPr>
              <a:t>万次，每秒从网上提交的门 票申请超过</a:t>
            </a:r>
            <a:r>
              <a:rPr dirty="0" sz="650" spc="15">
                <a:solidFill>
                  <a:srgbClr val="191B0E"/>
                </a:solidFill>
                <a:latin typeface="Franklin Gothic Book"/>
                <a:cs typeface="Franklin Gothic Book"/>
              </a:rPr>
              <a:t>20</a:t>
            </a:r>
            <a:r>
              <a:rPr dirty="0" sz="650" spc="30">
                <a:solidFill>
                  <a:srgbClr val="191B0E"/>
                </a:solidFill>
                <a:latin typeface="华文楷体"/>
                <a:cs typeface="华文楷体"/>
              </a:rPr>
              <a:t>万张。</a:t>
            </a:r>
            <a:endParaRPr sz="650">
              <a:latin typeface="华文楷体"/>
              <a:cs typeface="华文楷体"/>
            </a:endParaRPr>
          </a:p>
          <a:p>
            <a:pPr algn="just" marL="151130" indent="-139065">
              <a:lnSpc>
                <a:spcPct val="100000"/>
              </a:lnSpc>
              <a:spcBef>
                <a:spcPts val="320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650" spc="30">
                <a:solidFill>
                  <a:srgbClr val="191B0E"/>
                </a:solidFill>
                <a:latin typeface="华文楷体"/>
                <a:cs typeface="华文楷体"/>
              </a:rPr>
              <a:t>当时的新闻解释：</a:t>
            </a:r>
            <a:endParaRPr sz="650">
              <a:latin typeface="华文楷体"/>
              <a:cs typeface="华文楷体"/>
            </a:endParaRPr>
          </a:p>
          <a:p>
            <a:pPr algn="just" lvl="1" marL="341630" marR="40640" indent="-138430">
              <a:lnSpc>
                <a:spcPct val="81800"/>
              </a:lnSpc>
              <a:spcBef>
                <a:spcPts val="265"/>
              </a:spcBef>
              <a:buSzPct val="92857"/>
              <a:buFont typeface="Franklin Gothic Book"/>
              <a:buChar char="–"/>
              <a:tabLst>
                <a:tab pos="342265" algn="l"/>
              </a:tabLst>
            </a:pP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从昨天上午</a:t>
            </a:r>
            <a:r>
              <a:rPr dirty="0" sz="650" spc="15" i="1">
                <a:solidFill>
                  <a:srgbClr val="191B0E"/>
                </a:solidFill>
                <a:latin typeface="Franklin Gothic Book"/>
                <a:cs typeface="Franklin Gothic Book"/>
              </a:rPr>
              <a:t>8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点左右开始，就有不少网民登录票务官网排队等待申购门票。据了 解，从上午</a:t>
            </a:r>
            <a:r>
              <a:rPr dirty="0" sz="650" spc="15" i="1">
                <a:solidFill>
                  <a:srgbClr val="191B0E"/>
                </a:solidFill>
                <a:latin typeface="Franklin Gothic Book"/>
                <a:cs typeface="Franklin Gothic Book"/>
              </a:rPr>
              <a:t>9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点正式开始售票到中午</a:t>
            </a:r>
            <a:r>
              <a:rPr dirty="0" sz="650" spc="15" i="1">
                <a:solidFill>
                  <a:srgbClr val="191B0E"/>
                </a:solidFill>
                <a:latin typeface="Franklin Gothic Book"/>
                <a:cs typeface="Franklin Gothic Book"/>
              </a:rPr>
              <a:t>12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点的</a:t>
            </a:r>
            <a:r>
              <a:rPr dirty="0" sz="650" spc="15" i="1">
                <a:solidFill>
                  <a:srgbClr val="191B0E"/>
                </a:solidFill>
                <a:latin typeface="Franklin Gothic Book"/>
                <a:cs typeface="Franklin Gothic Book"/>
              </a:rPr>
              <a:t>3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小时内，票务网站的浏览次数达到 </a:t>
            </a:r>
            <a:r>
              <a:rPr dirty="0" sz="650" spc="15" i="1">
                <a:solidFill>
                  <a:srgbClr val="191B0E"/>
                </a:solidFill>
                <a:latin typeface="Franklin Gothic Book"/>
                <a:cs typeface="Franklin Gothic Book"/>
              </a:rPr>
              <a:t>2000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万次。这与此次所提供的</a:t>
            </a:r>
            <a:r>
              <a:rPr dirty="0" sz="65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100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万次</a:t>
            </a:r>
            <a:r>
              <a:rPr dirty="0" sz="65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/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小时的流量相差甚远。</a:t>
            </a:r>
            <a:endParaRPr sz="700">
              <a:latin typeface="华文楷体"/>
              <a:cs typeface="华文楷体"/>
            </a:endParaRPr>
          </a:p>
          <a:p>
            <a:pPr algn="just" lvl="1" marL="341630" marR="5080" indent="-138430">
              <a:lnSpc>
                <a:spcPct val="81700"/>
              </a:lnSpc>
              <a:spcBef>
                <a:spcPts val="254"/>
              </a:spcBef>
              <a:buSzPct val="92857"/>
              <a:buFont typeface="Franklin Gothic Book"/>
              <a:buChar char="–"/>
              <a:tabLst>
                <a:tab pos="342265" algn="l"/>
              </a:tabLst>
            </a:pP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不停地刷新网页，也是造成网络拥堵的原因之一。杨力说：“不少网民在无法正 常登录后便不断刷新，这就相当于一名申购者变成了若干名申购者，无形中增大 了网站流量。从技术角度上讲，网站的流量几乎成几何倍数增长，导致其他申购 者无法登录。”</a:t>
            </a:r>
            <a:endParaRPr sz="7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5027" y="414401"/>
            <a:ext cx="4371975" cy="2452370"/>
          </a:xfrm>
          <a:custGeom>
            <a:avLst/>
            <a:gdLst/>
            <a:ahLst/>
            <a:cxnLst/>
            <a:rect l="l" t="t" r="r" b="b"/>
            <a:pathLst>
              <a:path w="4371975" h="2452370">
                <a:moveTo>
                  <a:pt x="4371594" y="2452116"/>
                </a:moveTo>
                <a:lnTo>
                  <a:pt x="4371594" y="0"/>
                </a:lnTo>
                <a:lnTo>
                  <a:pt x="0" y="0"/>
                </a:lnTo>
                <a:lnTo>
                  <a:pt x="0" y="2452116"/>
                </a:lnTo>
                <a:lnTo>
                  <a:pt x="4371594" y="245211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342765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2</a:t>
            </a:r>
            <a:r>
              <a:rPr dirty="0" spc="90"/>
              <a:t>0</a:t>
            </a:r>
            <a:r>
              <a:rPr dirty="0" spc="85"/>
              <a:t>2</a:t>
            </a:r>
            <a:r>
              <a:rPr dirty="0" spc="90"/>
              <a:t>2</a:t>
            </a:r>
            <a:r>
              <a:rPr dirty="0" spc="45"/>
              <a:t>/</a:t>
            </a:r>
            <a:r>
              <a:rPr dirty="0" spc="90"/>
              <a:t>5</a:t>
            </a:r>
            <a:r>
              <a:rPr dirty="0" spc="45"/>
              <a:t>/</a:t>
            </a:r>
            <a:r>
              <a:rPr dirty="0" spc="80"/>
              <a:t>1</a:t>
            </a:r>
            <a:r>
              <a:rPr dirty="0" spc="40"/>
              <a:t>7</a:t>
            </a:r>
          </a:p>
        </p:txBody>
      </p:sp>
      <p:sp>
        <p:nvSpPr>
          <p:cNvPr id="3" name="object 3"/>
          <p:cNvSpPr/>
          <p:nvPr/>
        </p:nvSpPr>
        <p:spPr>
          <a:xfrm>
            <a:off x="456069" y="901446"/>
            <a:ext cx="4130675" cy="2466340"/>
          </a:xfrm>
          <a:custGeom>
            <a:avLst/>
            <a:gdLst/>
            <a:ahLst/>
            <a:cxnLst/>
            <a:rect l="l" t="t" r="r" b="b"/>
            <a:pathLst>
              <a:path w="4130675" h="2466340">
                <a:moveTo>
                  <a:pt x="0" y="2465832"/>
                </a:moveTo>
                <a:lnTo>
                  <a:pt x="4130154" y="2465832"/>
                </a:lnTo>
                <a:lnTo>
                  <a:pt x="4130154" y="0"/>
                </a:lnTo>
                <a:lnTo>
                  <a:pt x="0" y="0"/>
                </a:lnTo>
                <a:lnTo>
                  <a:pt x="0" y="2465832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1561" y="901446"/>
            <a:ext cx="172720" cy="2466340"/>
          </a:xfrm>
          <a:custGeom>
            <a:avLst/>
            <a:gdLst/>
            <a:ahLst/>
            <a:cxnLst/>
            <a:rect l="l" t="t" r="r" b="b"/>
            <a:pathLst>
              <a:path w="172720" h="2466340">
                <a:moveTo>
                  <a:pt x="0" y="2465832"/>
                </a:moveTo>
                <a:lnTo>
                  <a:pt x="172212" y="2465832"/>
                </a:lnTo>
                <a:lnTo>
                  <a:pt x="172212" y="0"/>
                </a:lnTo>
                <a:lnTo>
                  <a:pt x="0" y="0"/>
                </a:lnTo>
                <a:lnTo>
                  <a:pt x="0" y="2465832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4921" y="902208"/>
            <a:ext cx="0" cy="2465070"/>
          </a:xfrm>
          <a:custGeom>
            <a:avLst/>
            <a:gdLst/>
            <a:ahLst/>
            <a:cxnLst/>
            <a:rect l="l" t="t" r="r" b="b"/>
            <a:pathLst>
              <a:path w="0" h="2465070">
                <a:moveTo>
                  <a:pt x="0" y="0"/>
                </a:moveTo>
                <a:lnTo>
                  <a:pt x="0" y="2465070"/>
                </a:lnTo>
              </a:path>
            </a:pathLst>
          </a:custGeom>
          <a:ln w="82296">
            <a:solidFill>
              <a:srgbClr val="191B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97248" y="926591"/>
            <a:ext cx="660654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5397" y="1053225"/>
            <a:ext cx="2786380" cy="214058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移动</a:t>
            </a:r>
            <a:r>
              <a:rPr dirty="0" sz="1400" spc="20">
                <a:solidFill>
                  <a:srgbClr val="191B0E"/>
                </a:solidFill>
                <a:latin typeface="Franklin Gothic Book"/>
                <a:cs typeface="Franklin Gothic Book"/>
              </a:rPr>
              <a:t>APP</a:t>
            </a: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电量测试</a:t>
            </a:r>
            <a:endParaRPr sz="1400">
              <a:latin typeface="华文楷体"/>
              <a:cs typeface="华文楷体"/>
            </a:endParaRPr>
          </a:p>
          <a:p>
            <a:pPr marL="151130" marR="20955" indent="-139065">
              <a:lnSpc>
                <a:spcPct val="88100"/>
              </a:lnSpc>
              <a:spcBef>
                <a:spcPts val="370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650" spc="30">
                <a:solidFill>
                  <a:srgbClr val="191B0E"/>
                </a:solidFill>
                <a:latin typeface="华文楷体"/>
                <a:cs typeface="华文楷体"/>
              </a:rPr>
              <a:t>电量测试是评估</a:t>
            </a:r>
            <a:r>
              <a:rPr dirty="0" sz="650" spc="15">
                <a:solidFill>
                  <a:srgbClr val="191B0E"/>
                </a:solidFill>
                <a:latin typeface="Franklin Gothic Book"/>
                <a:cs typeface="Franklin Gothic Book"/>
              </a:rPr>
              <a:t>APP</a:t>
            </a:r>
            <a:r>
              <a:rPr dirty="0" sz="650" spc="30">
                <a:solidFill>
                  <a:srgbClr val="191B0E"/>
                </a:solidFill>
                <a:latin typeface="华文楷体"/>
                <a:cs typeface="华文楷体"/>
              </a:rPr>
              <a:t>消耗电量快慢的一种方</a:t>
            </a:r>
            <a:r>
              <a:rPr dirty="0" sz="650" spc="20">
                <a:solidFill>
                  <a:srgbClr val="191B0E"/>
                </a:solidFill>
                <a:latin typeface="华文楷体"/>
                <a:cs typeface="华文楷体"/>
              </a:rPr>
              <a:t>法</a:t>
            </a:r>
            <a:r>
              <a:rPr dirty="0" sz="650" spc="30">
                <a:solidFill>
                  <a:srgbClr val="191B0E"/>
                </a:solidFill>
                <a:latin typeface="华文楷体"/>
                <a:cs typeface="华文楷体"/>
              </a:rPr>
              <a:t>。电量测试方法很少，  但需要测试的场景却比较多，手机在不同使用场景下消耗的电量肯定 会不一</a:t>
            </a:r>
            <a:r>
              <a:rPr dirty="0" sz="650" spc="20">
                <a:solidFill>
                  <a:srgbClr val="191B0E"/>
                </a:solidFill>
                <a:latin typeface="华文楷体"/>
                <a:cs typeface="华文楷体"/>
              </a:rPr>
              <a:t>样</a:t>
            </a:r>
            <a:r>
              <a:rPr dirty="0" sz="650" spc="30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650">
              <a:latin typeface="华文楷体"/>
              <a:cs typeface="华文楷体"/>
            </a:endParaRPr>
          </a:p>
          <a:p>
            <a:pPr marL="151130" indent="-139065">
              <a:lnSpc>
                <a:spcPct val="100000"/>
              </a:lnSpc>
              <a:spcBef>
                <a:spcPts val="340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650" spc="30">
                <a:solidFill>
                  <a:srgbClr val="191B0E"/>
                </a:solidFill>
                <a:latin typeface="华文楷体"/>
                <a:cs typeface="华文楷体"/>
              </a:rPr>
              <a:t>电量测试中需要考虑的测试场景包括但不限于以下几</a:t>
            </a:r>
            <a:r>
              <a:rPr dirty="0" sz="650" spc="20">
                <a:solidFill>
                  <a:srgbClr val="191B0E"/>
                </a:solidFill>
                <a:latin typeface="华文楷体"/>
                <a:cs typeface="华文楷体"/>
              </a:rPr>
              <a:t>种</a:t>
            </a:r>
            <a:r>
              <a:rPr dirty="0" sz="650" spc="30">
                <a:solidFill>
                  <a:srgbClr val="191B0E"/>
                </a:solidFill>
                <a:latin typeface="华文楷体"/>
                <a:cs typeface="华文楷体"/>
              </a:rPr>
              <a:t>：</a:t>
            </a:r>
            <a:endParaRPr sz="65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10"/>
              </a:spcBef>
              <a:buSzPct val="92857"/>
              <a:buFont typeface="Franklin Gothic Book"/>
              <a:buChar char="–"/>
              <a:tabLst>
                <a:tab pos="342265" algn="l"/>
              </a:tabLst>
            </a:pPr>
            <a:r>
              <a:rPr dirty="0" sz="700" spc="-5" i="1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650" spc="-5" i="1">
                <a:solidFill>
                  <a:srgbClr val="191B0E"/>
                </a:solidFill>
                <a:latin typeface="Franklin Gothic Book"/>
                <a:cs typeface="Franklin Gothic Book"/>
              </a:rPr>
              <a:t>1</a:t>
            </a:r>
            <a:r>
              <a:rPr dirty="0" sz="700" spc="-5" i="1">
                <a:solidFill>
                  <a:srgbClr val="191B0E"/>
                </a:solidFill>
                <a:latin typeface="华文楷体"/>
                <a:cs typeface="华文楷体"/>
              </a:rPr>
              <a:t>）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待机状态。包括无网络待</a:t>
            </a:r>
            <a:r>
              <a:rPr dirty="0" sz="700" spc="-30" i="1">
                <a:solidFill>
                  <a:srgbClr val="191B0E"/>
                </a:solidFill>
                <a:latin typeface="华文楷体"/>
                <a:cs typeface="华文楷体"/>
              </a:rPr>
              <a:t>机</a:t>
            </a:r>
            <a:r>
              <a:rPr dirty="0" sz="700" spc="-15" i="1">
                <a:solidFill>
                  <a:srgbClr val="191B0E"/>
                </a:solidFill>
                <a:latin typeface="华文楷体"/>
                <a:cs typeface="华文楷体"/>
              </a:rPr>
              <a:t>、</a:t>
            </a:r>
            <a:r>
              <a:rPr dirty="0" sz="65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WiFi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待</a:t>
            </a:r>
            <a:r>
              <a:rPr dirty="0" sz="700" spc="-30" i="1">
                <a:solidFill>
                  <a:srgbClr val="191B0E"/>
                </a:solidFill>
                <a:latin typeface="华文楷体"/>
                <a:cs typeface="华文楷体"/>
              </a:rPr>
              <a:t>机</a:t>
            </a:r>
            <a:r>
              <a:rPr dirty="0" sz="700" spc="-15" i="1">
                <a:solidFill>
                  <a:srgbClr val="191B0E"/>
                </a:solidFill>
                <a:latin typeface="华文楷体"/>
                <a:cs typeface="华文楷体"/>
              </a:rPr>
              <a:t>、</a:t>
            </a:r>
            <a:r>
              <a:rPr dirty="0" sz="650" spc="15" i="1">
                <a:solidFill>
                  <a:srgbClr val="191B0E"/>
                </a:solidFill>
                <a:latin typeface="Franklin Gothic Book"/>
                <a:cs typeface="Franklin Gothic Book"/>
              </a:rPr>
              <a:t>4G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待机</a:t>
            </a:r>
            <a:r>
              <a:rPr dirty="0" sz="700" spc="-30" i="1">
                <a:solidFill>
                  <a:srgbClr val="191B0E"/>
                </a:solidFill>
                <a:latin typeface="华文楷体"/>
                <a:cs typeface="华文楷体"/>
              </a:rPr>
              <a:t>等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00">
              <a:latin typeface="华文楷体"/>
              <a:cs typeface="华文楷体"/>
            </a:endParaRPr>
          </a:p>
          <a:p>
            <a:pPr lvl="1" marL="341630" marR="40640" indent="-138430">
              <a:lnSpc>
                <a:spcPts val="680"/>
              </a:lnSpc>
              <a:spcBef>
                <a:spcPts val="254"/>
              </a:spcBef>
              <a:buSzPct val="92857"/>
              <a:buFont typeface="Franklin Gothic Book"/>
              <a:buChar char="–"/>
              <a:tabLst>
                <a:tab pos="342265" algn="l"/>
              </a:tabLst>
            </a:pPr>
            <a:r>
              <a:rPr dirty="0" sz="700" spc="-5" i="1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650" spc="-5" i="1">
                <a:solidFill>
                  <a:srgbClr val="191B0E"/>
                </a:solidFill>
                <a:latin typeface="Franklin Gothic Book"/>
                <a:cs typeface="Franklin Gothic Book"/>
              </a:rPr>
              <a:t>2</a:t>
            </a:r>
            <a:r>
              <a:rPr dirty="0" sz="700" spc="-5" i="1">
                <a:solidFill>
                  <a:srgbClr val="191B0E"/>
                </a:solidFill>
                <a:latin typeface="华文楷体"/>
                <a:cs typeface="华文楷体"/>
              </a:rPr>
              <a:t>）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活动状态。即不断地进行某些场景的操</a:t>
            </a:r>
            <a:r>
              <a:rPr dirty="0" sz="700" spc="-30" i="1">
                <a:solidFill>
                  <a:srgbClr val="191B0E"/>
                </a:solidFill>
                <a:latin typeface="华文楷体"/>
                <a:cs typeface="华文楷体"/>
              </a:rPr>
              <a:t>作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，除了常规操作 外，还应该包括看视频</a:t>
            </a:r>
            <a:r>
              <a:rPr dirty="0" sz="700" spc="-30" i="1">
                <a:solidFill>
                  <a:srgbClr val="191B0E"/>
                </a:solidFill>
                <a:latin typeface="华文楷体"/>
                <a:cs typeface="华文楷体"/>
              </a:rPr>
              <a:t>、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灭屏下载、唤醒等。</a:t>
            </a:r>
            <a:endParaRPr sz="700">
              <a:latin typeface="华文楷体"/>
              <a:cs typeface="华文楷体"/>
            </a:endParaRPr>
          </a:p>
          <a:p>
            <a:pPr lvl="1" marL="341630" indent="-138430">
              <a:lnSpc>
                <a:spcPct val="100000"/>
              </a:lnSpc>
              <a:spcBef>
                <a:spcPts val="110"/>
              </a:spcBef>
              <a:buSzPct val="92857"/>
              <a:buFont typeface="Franklin Gothic Book"/>
              <a:buChar char="–"/>
              <a:tabLst>
                <a:tab pos="342265" algn="l"/>
              </a:tabLst>
            </a:pPr>
            <a:r>
              <a:rPr dirty="0" sz="700" spc="-5" i="1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650" spc="-5" i="1">
                <a:solidFill>
                  <a:srgbClr val="191B0E"/>
                </a:solidFill>
                <a:latin typeface="Franklin Gothic Book"/>
                <a:cs typeface="Franklin Gothic Book"/>
              </a:rPr>
              <a:t>3</a:t>
            </a:r>
            <a:r>
              <a:rPr dirty="0" sz="700" spc="-5" i="1">
                <a:solidFill>
                  <a:srgbClr val="191B0E"/>
                </a:solidFill>
                <a:latin typeface="华文楷体"/>
                <a:cs typeface="华文楷体"/>
              </a:rPr>
              <a:t>）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静默状</a:t>
            </a:r>
            <a:r>
              <a:rPr dirty="0" sz="700" spc="-30" i="1">
                <a:solidFill>
                  <a:srgbClr val="191B0E"/>
                </a:solidFill>
                <a:latin typeface="华文楷体"/>
                <a:cs typeface="华文楷体"/>
              </a:rPr>
              <a:t>态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。即打</a:t>
            </a:r>
            <a:r>
              <a:rPr dirty="0" sz="700" spc="-15" i="1">
                <a:solidFill>
                  <a:srgbClr val="191B0E"/>
                </a:solidFill>
                <a:latin typeface="华文楷体"/>
                <a:cs typeface="华文楷体"/>
              </a:rPr>
              <a:t>开</a:t>
            </a:r>
            <a:r>
              <a:rPr dirty="0" sz="65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APP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之后并不操</a:t>
            </a:r>
            <a:r>
              <a:rPr dirty="0" sz="700" spc="-30" i="1">
                <a:solidFill>
                  <a:srgbClr val="191B0E"/>
                </a:solidFill>
                <a:latin typeface="华文楷体"/>
                <a:cs typeface="华文楷体"/>
              </a:rPr>
              <a:t>作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，</a:t>
            </a:r>
            <a:r>
              <a:rPr dirty="0" sz="700" spc="-15" i="1">
                <a:solidFill>
                  <a:srgbClr val="191B0E"/>
                </a:solidFill>
                <a:latin typeface="华文楷体"/>
                <a:cs typeface="华文楷体"/>
              </a:rPr>
              <a:t>让</a:t>
            </a:r>
            <a:r>
              <a:rPr dirty="0" sz="65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APP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在后台运</a:t>
            </a:r>
            <a:r>
              <a:rPr dirty="0" sz="700" spc="-30" i="1">
                <a:solidFill>
                  <a:srgbClr val="191B0E"/>
                </a:solidFill>
                <a:latin typeface="华文楷体"/>
                <a:cs typeface="华文楷体"/>
              </a:rPr>
              <a:t>行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00">
              <a:latin typeface="华文楷体"/>
              <a:cs typeface="华文楷体"/>
            </a:endParaRPr>
          </a:p>
          <a:p>
            <a:pPr marL="151130" marR="21590" indent="-139065">
              <a:lnSpc>
                <a:spcPts val="690"/>
              </a:lnSpc>
              <a:spcBef>
                <a:spcPts val="425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650" spc="30">
                <a:solidFill>
                  <a:srgbClr val="191B0E"/>
                </a:solidFill>
                <a:latin typeface="华文楷体"/>
                <a:cs typeface="华文楷体"/>
              </a:rPr>
              <a:t>相对于其他项目的测试，电量测试的方法比较</a:t>
            </a:r>
            <a:r>
              <a:rPr dirty="0" sz="650" spc="20">
                <a:solidFill>
                  <a:srgbClr val="191B0E"/>
                </a:solidFill>
                <a:latin typeface="华文楷体"/>
                <a:cs typeface="华文楷体"/>
              </a:rPr>
              <a:t>少</a:t>
            </a:r>
            <a:r>
              <a:rPr dirty="0" sz="650" spc="30">
                <a:solidFill>
                  <a:srgbClr val="191B0E"/>
                </a:solidFill>
                <a:latin typeface="华文楷体"/>
                <a:cs typeface="华文楷体"/>
              </a:rPr>
              <a:t>，一般常见的电量测 试方法包括但不限于以下几</a:t>
            </a:r>
            <a:r>
              <a:rPr dirty="0" sz="650" spc="20">
                <a:solidFill>
                  <a:srgbClr val="191B0E"/>
                </a:solidFill>
                <a:latin typeface="华文楷体"/>
                <a:cs typeface="华文楷体"/>
              </a:rPr>
              <a:t>种</a:t>
            </a:r>
            <a:r>
              <a:rPr dirty="0" sz="650" spc="30">
                <a:solidFill>
                  <a:srgbClr val="191B0E"/>
                </a:solidFill>
                <a:latin typeface="华文楷体"/>
                <a:cs typeface="华文楷体"/>
              </a:rPr>
              <a:t>：</a:t>
            </a:r>
            <a:endParaRPr sz="650">
              <a:latin typeface="华文楷体"/>
              <a:cs typeface="华文楷体"/>
            </a:endParaRPr>
          </a:p>
          <a:p>
            <a:pPr lvl="1" marL="341630" marR="40640" indent="-138430">
              <a:lnSpc>
                <a:spcPts val="680"/>
              </a:lnSpc>
              <a:spcBef>
                <a:spcPts val="260"/>
              </a:spcBef>
              <a:buSzPct val="92857"/>
              <a:buFont typeface="Franklin Gothic Book"/>
              <a:buChar char="–"/>
              <a:tabLst>
                <a:tab pos="342265" algn="l"/>
              </a:tabLst>
            </a:pPr>
            <a:r>
              <a:rPr dirty="0" sz="700" spc="-5" i="1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650" spc="-5" i="1">
                <a:solidFill>
                  <a:srgbClr val="191B0E"/>
                </a:solidFill>
                <a:latin typeface="Franklin Gothic Book"/>
                <a:cs typeface="Franklin Gothic Book"/>
              </a:rPr>
              <a:t>1</a:t>
            </a:r>
            <a:r>
              <a:rPr dirty="0" sz="700" spc="-5" i="1">
                <a:solidFill>
                  <a:srgbClr val="191B0E"/>
                </a:solidFill>
                <a:latin typeface="华文楷体"/>
                <a:cs typeface="华文楷体"/>
              </a:rPr>
              <a:t>）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通过硬件进行测试。比如，耗电量测试</a:t>
            </a:r>
            <a:r>
              <a:rPr dirty="0" sz="700" spc="-30" i="1">
                <a:solidFill>
                  <a:srgbClr val="191B0E"/>
                </a:solidFill>
                <a:latin typeface="华文楷体"/>
                <a:cs typeface="华文楷体"/>
              </a:rPr>
              <a:t>仪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、腾讯的电量宝 等。</a:t>
            </a:r>
            <a:endParaRPr sz="700">
              <a:latin typeface="华文楷体"/>
              <a:cs typeface="华文楷体"/>
            </a:endParaRPr>
          </a:p>
          <a:p>
            <a:pPr lvl="1" marL="341630" marR="13335" indent="-138430">
              <a:lnSpc>
                <a:spcPct val="81800"/>
              </a:lnSpc>
              <a:spcBef>
                <a:spcPts val="265"/>
              </a:spcBef>
              <a:buSzPct val="92857"/>
              <a:buFont typeface="Franklin Gothic Book"/>
              <a:buChar char="–"/>
              <a:tabLst>
                <a:tab pos="342265" algn="l"/>
              </a:tabLst>
            </a:pPr>
            <a:r>
              <a:rPr dirty="0" sz="700" spc="-5" i="1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650" spc="-5" i="1">
                <a:solidFill>
                  <a:srgbClr val="191B0E"/>
                </a:solidFill>
                <a:latin typeface="Franklin Gothic Book"/>
                <a:cs typeface="Franklin Gothic Book"/>
              </a:rPr>
              <a:t>2</a:t>
            </a:r>
            <a:r>
              <a:rPr dirty="0" sz="700" spc="-5" i="1">
                <a:solidFill>
                  <a:srgbClr val="191B0E"/>
                </a:solidFill>
                <a:latin typeface="华文楷体"/>
                <a:cs typeface="华文楷体"/>
              </a:rPr>
              <a:t>）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通过</a:t>
            </a:r>
            <a:r>
              <a:rPr dirty="0" sz="65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adb</a:t>
            </a:r>
            <a:r>
              <a:rPr dirty="0" sz="65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65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shell dumpsys batterystats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命令。该命令只能在 </a:t>
            </a:r>
            <a:r>
              <a:rPr dirty="0" sz="65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Android</a:t>
            </a:r>
            <a:r>
              <a:rPr dirty="0" sz="650" spc="20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65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5.0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以上的系统中使</a:t>
            </a:r>
            <a:r>
              <a:rPr dirty="0" sz="700" spc="-30" i="1">
                <a:solidFill>
                  <a:srgbClr val="191B0E"/>
                </a:solidFill>
                <a:latin typeface="华文楷体"/>
                <a:cs typeface="华文楷体"/>
              </a:rPr>
              <a:t>用</a:t>
            </a:r>
            <a:r>
              <a:rPr dirty="0" sz="700" spc="-15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r>
              <a:rPr dirty="0" sz="65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Android</a:t>
            </a:r>
            <a:r>
              <a:rPr dirty="0" sz="650" spc="20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65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6.0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对该命令进行了一些 优化，可以得出更加详细的数</a:t>
            </a:r>
            <a:r>
              <a:rPr dirty="0" sz="700" spc="-30" i="1">
                <a:solidFill>
                  <a:srgbClr val="191B0E"/>
                </a:solidFill>
                <a:latin typeface="华文楷体"/>
                <a:cs typeface="华文楷体"/>
              </a:rPr>
              <a:t>据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00">
              <a:latin typeface="华文楷体"/>
              <a:cs typeface="华文楷体"/>
            </a:endParaRPr>
          </a:p>
          <a:p>
            <a:pPr lvl="1" marL="341630" marR="5080" indent="-138430">
              <a:lnSpc>
                <a:spcPts val="680"/>
              </a:lnSpc>
              <a:spcBef>
                <a:spcPts val="250"/>
              </a:spcBef>
              <a:buSzPct val="92857"/>
              <a:buFont typeface="Franklin Gothic Book"/>
              <a:buChar char="–"/>
              <a:tabLst>
                <a:tab pos="342265" algn="l"/>
              </a:tabLst>
            </a:pPr>
            <a:r>
              <a:rPr dirty="0" sz="700" spc="-5" i="1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650" spc="-5" i="1">
                <a:solidFill>
                  <a:srgbClr val="191B0E"/>
                </a:solidFill>
                <a:latin typeface="Franklin Gothic Book"/>
                <a:cs typeface="Franklin Gothic Book"/>
              </a:rPr>
              <a:t>3</a:t>
            </a:r>
            <a:r>
              <a:rPr dirty="0" sz="700" spc="-5" i="1">
                <a:solidFill>
                  <a:srgbClr val="191B0E"/>
                </a:solidFill>
                <a:latin typeface="华文楷体"/>
                <a:cs typeface="华文楷体"/>
              </a:rPr>
              <a:t>）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第三方工具或者云测平台。手机系统内部也有一个自带的 电量统计这个工具可以分别从软件和硬件角度看到耗电百分</a:t>
            </a:r>
            <a:r>
              <a:rPr dirty="0" sz="700" spc="-30" i="1">
                <a:solidFill>
                  <a:srgbClr val="191B0E"/>
                </a:solidFill>
                <a:latin typeface="华文楷体"/>
                <a:cs typeface="华文楷体"/>
              </a:rPr>
              <a:t>比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81031" y="2128266"/>
            <a:ext cx="960119" cy="12009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85603" y="2133600"/>
            <a:ext cx="952500" cy="1193800"/>
          </a:xfrm>
          <a:custGeom>
            <a:avLst/>
            <a:gdLst/>
            <a:ahLst/>
            <a:cxnLst/>
            <a:rect l="l" t="t" r="r" b="b"/>
            <a:pathLst>
              <a:path w="952500" h="1193800">
                <a:moveTo>
                  <a:pt x="0" y="1193291"/>
                </a:moveTo>
                <a:lnTo>
                  <a:pt x="0" y="0"/>
                </a:lnTo>
                <a:lnTo>
                  <a:pt x="952500" y="0"/>
                </a:lnTo>
                <a:lnTo>
                  <a:pt x="952500" y="1193291"/>
                </a:lnTo>
                <a:lnTo>
                  <a:pt x="0" y="11932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7657" y="907541"/>
            <a:ext cx="4371975" cy="2453005"/>
          </a:xfrm>
          <a:custGeom>
            <a:avLst/>
            <a:gdLst/>
            <a:ahLst/>
            <a:cxnLst/>
            <a:rect l="l" t="t" r="r" b="b"/>
            <a:pathLst>
              <a:path w="4371975" h="2453004">
                <a:moveTo>
                  <a:pt x="4371594" y="2452878"/>
                </a:moveTo>
                <a:lnTo>
                  <a:pt x="4371594" y="0"/>
                </a:lnTo>
                <a:lnTo>
                  <a:pt x="0" y="0"/>
                </a:lnTo>
                <a:lnTo>
                  <a:pt x="0" y="2452878"/>
                </a:lnTo>
                <a:lnTo>
                  <a:pt x="4371594" y="245287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4227" y="3096610"/>
            <a:ext cx="114300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40">
                <a:latin typeface="等线"/>
                <a:cs typeface="等线"/>
              </a:rPr>
              <a:t>8</a:t>
            </a:r>
            <a:endParaRPr sz="125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4227" y="3096610"/>
            <a:ext cx="114300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40">
                <a:latin typeface="等线"/>
                <a:cs typeface="等线"/>
              </a:rPr>
              <a:t>1</a:t>
            </a:r>
            <a:endParaRPr sz="1250">
              <a:latin typeface="等线"/>
              <a:cs typeface="等线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069" y="408305"/>
            <a:ext cx="4130675" cy="2465070"/>
          </a:xfrm>
          <a:custGeom>
            <a:avLst/>
            <a:gdLst/>
            <a:ahLst/>
            <a:cxnLst/>
            <a:rect l="l" t="t" r="r" b="b"/>
            <a:pathLst>
              <a:path w="4130675" h="2465070">
                <a:moveTo>
                  <a:pt x="0" y="2465070"/>
                </a:moveTo>
                <a:lnTo>
                  <a:pt x="4130154" y="2465070"/>
                </a:lnTo>
                <a:lnTo>
                  <a:pt x="4130154" y="0"/>
                </a:lnTo>
                <a:lnTo>
                  <a:pt x="0" y="0"/>
                </a:lnTo>
                <a:lnTo>
                  <a:pt x="0" y="246507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1561" y="408305"/>
            <a:ext cx="172720" cy="2465070"/>
          </a:xfrm>
          <a:custGeom>
            <a:avLst/>
            <a:gdLst/>
            <a:ahLst/>
            <a:cxnLst/>
            <a:rect l="l" t="t" r="r" b="b"/>
            <a:pathLst>
              <a:path w="172720" h="2465070">
                <a:moveTo>
                  <a:pt x="0" y="2465070"/>
                </a:moveTo>
                <a:lnTo>
                  <a:pt x="172212" y="2465070"/>
                </a:lnTo>
                <a:lnTo>
                  <a:pt x="172212" y="0"/>
                </a:lnTo>
                <a:lnTo>
                  <a:pt x="0" y="0"/>
                </a:lnTo>
                <a:lnTo>
                  <a:pt x="0" y="246507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4921" y="409067"/>
            <a:ext cx="0" cy="2464435"/>
          </a:xfrm>
          <a:custGeom>
            <a:avLst/>
            <a:gdLst/>
            <a:ahLst/>
            <a:cxnLst/>
            <a:rect l="l" t="t" r="r" b="b"/>
            <a:pathLst>
              <a:path w="0" h="2464435">
                <a:moveTo>
                  <a:pt x="0" y="0"/>
                </a:moveTo>
                <a:lnTo>
                  <a:pt x="0" y="2464308"/>
                </a:lnTo>
              </a:path>
            </a:pathLst>
          </a:custGeom>
          <a:ln w="82296">
            <a:solidFill>
              <a:srgbClr val="191B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97248" y="433451"/>
            <a:ext cx="660654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5397" y="621993"/>
            <a:ext cx="1122680" cy="24511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性能测试定义</a:t>
            </a:r>
            <a:endParaRPr sz="14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5397" y="879514"/>
            <a:ext cx="3396615" cy="103124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51130" marR="37465" indent="-139065">
              <a:lnSpc>
                <a:spcPts val="819"/>
              </a:lnSpc>
              <a:spcBef>
                <a:spcPts val="160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性能测试工程师的主要目标就是确保系统能够在一定的硬</a:t>
            </a:r>
            <a:r>
              <a:rPr dirty="0" sz="700" spc="10">
                <a:solidFill>
                  <a:srgbClr val="191B0E"/>
                </a:solidFill>
                <a:latin typeface="华文楷体"/>
                <a:cs typeface="华文楷体"/>
              </a:rPr>
              <a:t>件</a:t>
            </a:r>
            <a:r>
              <a:rPr dirty="0" sz="700" spc="15">
                <a:solidFill>
                  <a:srgbClr val="191B0E"/>
                </a:solidFill>
                <a:latin typeface="华文楷体"/>
                <a:cs typeface="华文楷体"/>
              </a:rPr>
              <a:t>、软件环境下达到一 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定的性能指</a:t>
            </a:r>
            <a:r>
              <a:rPr dirty="0" sz="700" spc="10">
                <a:solidFill>
                  <a:srgbClr val="191B0E"/>
                </a:solidFill>
                <a:latin typeface="华文楷体"/>
                <a:cs typeface="华文楷体"/>
              </a:rPr>
              <a:t>标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00">
              <a:latin typeface="华文楷体"/>
              <a:cs typeface="华文楷体"/>
            </a:endParaRPr>
          </a:p>
          <a:p>
            <a:pPr algn="just" marL="151130" indent="-139065">
              <a:lnSpc>
                <a:spcPct val="100000"/>
              </a:lnSpc>
              <a:spcBef>
                <a:spcPts val="375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性能测试的定义</a:t>
            </a:r>
            <a:r>
              <a:rPr dirty="0" sz="700" spc="10">
                <a:solidFill>
                  <a:srgbClr val="191B0E"/>
                </a:solidFill>
                <a:latin typeface="华文楷体"/>
                <a:cs typeface="华文楷体"/>
              </a:rPr>
              <a:t>为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：</a:t>
            </a:r>
            <a:endParaRPr sz="700">
              <a:latin typeface="华文楷体"/>
              <a:cs typeface="华文楷体"/>
            </a:endParaRPr>
          </a:p>
          <a:p>
            <a:pPr algn="just" lvl="1" marL="341630" indent="-138430">
              <a:lnSpc>
                <a:spcPct val="100000"/>
              </a:lnSpc>
              <a:spcBef>
                <a:spcPts val="175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在一定的负载情况下，系统的响应时间等特性是否满足特定的性能需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求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  <a:p>
            <a:pPr algn="just" marL="151130" indent="-139065">
              <a:lnSpc>
                <a:spcPct val="100000"/>
              </a:lnSpc>
              <a:spcBef>
                <a:spcPts val="390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什么是负</a:t>
            </a:r>
            <a:r>
              <a:rPr dirty="0" sz="700" spc="10">
                <a:solidFill>
                  <a:srgbClr val="191B0E"/>
                </a:solidFill>
                <a:latin typeface="华文楷体"/>
                <a:cs typeface="华文楷体"/>
              </a:rPr>
              <a:t>载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？</a:t>
            </a:r>
            <a:endParaRPr sz="700">
              <a:latin typeface="华文楷体"/>
              <a:cs typeface="华文楷体"/>
            </a:endParaRPr>
          </a:p>
          <a:p>
            <a:pPr algn="just" lvl="1" marL="341630" marR="5080" indent="-138430">
              <a:lnSpc>
                <a:spcPct val="90000"/>
              </a:lnSpc>
              <a:spcBef>
                <a:spcPts val="260"/>
              </a:spcBef>
              <a:buSzPct val="93333"/>
              <a:buFont typeface="Franklin Gothic Book"/>
              <a:buChar char="–"/>
              <a:tabLst>
                <a:tab pos="342265" algn="l"/>
              </a:tabLst>
            </a:pP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对于基于网络架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构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（</a:t>
            </a:r>
            <a:r>
              <a:rPr dirty="0" sz="750" spc="-25" i="1">
                <a:solidFill>
                  <a:srgbClr val="191B0E"/>
                </a:solidFill>
                <a:latin typeface="华文楷体"/>
                <a:cs typeface="华文楷体"/>
              </a:rPr>
              <a:t>如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C/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S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架构或者</a:t>
            </a:r>
            <a:r>
              <a:rPr dirty="0" sz="70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B/</a:t>
            </a:r>
            <a:r>
              <a:rPr dirty="0" sz="70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S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架构）的系统，当众多终端用户对系 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统进行访问时，用户越多，那么服务器需要处理的客户请求也越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多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，从而形 成负</a:t>
            </a:r>
            <a:r>
              <a:rPr dirty="0" sz="750" spc="-40" i="1">
                <a:solidFill>
                  <a:srgbClr val="191B0E"/>
                </a:solidFill>
                <a:latin typeface="华文楷体"/>
                <a:cs typeface="华文楷体"/>
              </a:rPr>
              <a:t>载</a:t>
            </a:r>
            <a:r>
              <a:rPr dirty="0" sz="750" spc="-30" i="1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5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657" y="414401"/>
            <a:ext cx="4371975" cy="2452370"/>
          </a:xfrm>
          <a:custGeom>
            <a:avLst/>
            <a:gdLst/>
            <a:ahLst/>
            <a:cxnLst/>
            <a:rect l="l" t="t" r="r" b="b"/>
            <a:pathLst>
              <a:path w="4371975" h="2452370">
                <a:moveTo>
                  <a:pt x="4371594" y="2452116"/>
                </a:moveTo>
                <a:lnTo>
                  <a:pt x="4371594" y="0"/>
                </a:lnTo>
                <a:lnTo>
                  <a:pt x="0" y="0"/>
                </a:lnTo>
                <a:lnTo>
                  <a:pt x="0" y="2452116"/>
                </a:lnTo>
                <a:lnTo>
                  <a:pt x="4371594" y="2452116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3439" y="901446"/>
            <a:ext cx="4130675" cy="2466340"/>
          </a:xfrm>
          <a:custGeom>
            <a:avLst/>
            <a:gdLst/>
            <a:ahLst/>
            <a:cxnLst/>
            <a:rect l="l" t="t" r="r" b="b"/>
            <a:pathLst>
              <a:path w="4130675" h="2466340">
                <a:moveTo>
                  <a:pt x="0" y="2465832"/>
                </a:moveTo>
                <a:lnTo>
                  <a:pt x="4130154" y="2465832"/>
                </a:lnTo>
                <a:lnTo>
                  <a:pt x="4130154" y="0"/>
                </a:lnTo>
                <a:lnTo>
                  <a:pt x="0" y="0"/>
                </a:lnTo>
                <a:lnTo>
                  <a:pt x="0" y="2465832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8931" y="901446"/>
            <a:ext cx="172720" cy="2466340"/>
          </a:xfrm>
          <a:custGeom>
            <a:avLst/>
            <a:gdLst/>
            <a:ahLst/>
            <a:cxnLst/>
            <a:rect l="l" t="t" r="r" b="b"/>
            <a:pathLst>
              <a:path w="172719" h="2466340">
                <a:moveTo>
                  <a:pt x="0" y="2465832"/>
                </a:moveTo>
                <a:lnTo>
                  <a:pt x="172212" y="2465832"/>
                </a:lnTo>
                <a:lnTo>
                  <a:pt x="172212" y="0"/>
                </a:lnTo>
                <a:lnTo>
                  <a:pt x="0" y="0"/>
                </a:lnTo>
                <a:lnTo>
                  <a:pt x="0" y="2465832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62291" y="902208"/>
            <a:ext cx="0" cy="2465070"/>
          </a:xfrm>
          <a:custGeom>
            <a:avLst/>
            <a:gdLst/>
            <a:ahLst/>
            <a:cxnLst/>
            <a:rect l="l" t="t" r="r" b="b"/>
            <a:pathLst>
              <a:path w="0" h="2465070">
                <a:moveTo>
                  <a:pt x="0" y="0"/>
                </a:moveTo>
                <a:lnTo>
                  <a:pt x="0" y="2465069"/>
                </a:lnTo>
              </a:path>
            </a:pathLst>
          </a:custGeom>
          <a:ln w="82296">
            <a:solidFill>
              <a:srgbClr val="191B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44631" y="926591"/>
            <a:ext cx="660654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62767" y="1115896"/>
            <a:ext cx="1488440" cy="24511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性能测试分层模型</a:t>
            </a:r>
            <a:endParaRPr sz="1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2767" y="1355099"/>
            <a:ext cx="2316480" cy="191770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210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650" spc="30">
                <a:solidFill>
                  <a:srgbClr val="191B0E"/>
                </a:solidFill>
                <a:latin typeface="华文楷体"/>
                <a:cs typeface="华文楷体"/>
              </a:rPr>
              <a:t>前端层</a:t>
            </a:r>
            <a:endParaRPr sz="650">
              <a:latin typeface="华文楷体"/>
              <a:cs typeface="华文楷体"/>
            </a:endParaRPr>
          </a:p>
          <a:p>
            <a:pPr lvl="1" marL="341630" marR="33020" indent="-138430">
              <a:lnSpc>
                <a:spcPct val="81800"/>
              </a:lnSpc>
              <a:spcBef>
                <a:spcPts val="265"/>
              </a:spcBef>
              <a:buSzPct val="92857"/>
              <a:buFont typeface="Franklin Gothic Book"/>
              <a:buChar char="–"/>
              <a:tabLst>
                <a:tab pos="342265" algn="l"/>
              </a:tabLst>
            </a:pP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前端层主要是指用户看到的页面</a:t>
            </a:r>
            <a:r>
              <a:rPr dirty="0" sz="65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,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比如电商网站的首 页、移动</a:t>
            </a:r>
            <a:r>
              <a:rPr dirty="0" sz="65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APP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的各个页面</a:t>
            </a:r>
            <a:r>
              <a:rPr dirty="0" sz="65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,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这些页面都是用户最关心 的</a:t>
            </a:r>
            <a:endParaRPr sz="700">
              <a:latin typeface="华文楷体"/>
              <a:cs typeface="华文楷体"/>
            </a:endParaRPr>
          </a:p>
          <a:p>
            <a:pPr marL="151130" indent="-139065">
              <a:lnSpc>
                <a:spcPct val="100000"/>
              </a:lnSpc>
              <a:spcBef>
                <a:spcPts val="325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650" spc="30">
                <a:solidFill>
                  <a:srgbClr val="191B0E"/>
                </a:solidFill>
                <a:latin typeface="华文楷体"/>
                <a:cs typeface="华文楷体"/>
              </a:rPr>
              <a:t>网络层</a:t>
            </a:r>
            <a:endParaRPr sz="650">
              <a:latin typeface="华文楷体"/>
              <a:cs typeface="华文楷体"/>
            </a:endParaRPr>
          </a:p>
          <a:p>
            <a:pPr lvl="1" marL="341630" marR="5080" indent="-138430">
              <a:lnSpc>
                <a:spcPct val="81900"/>
              </a:lnSpc>
              <a:spcBef>
                <a:spcPts val="265"/>
              </a:spcBef>
              <a:buSzPct val="92857"/>
              <a:buFont typeface="Franklin Gothic Book"/>
              <a:buChar char="–"/>
              <a:tabLst>
                <a:tab pos="342265" algn="l"/>
              </a:tabLst>
            </a:pP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任何系统都可以粗略地分成客户端、网络和服务器 端</a:t>
            </a:r>
            <a:r>
              <a:rPr dirty="0" sz="65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,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其中网络是连接前后端的命脉</a:t>
            </a:r>
            <a:r>
              <a:rPr dirty="0" sz="65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,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网络质量的好坏对 系统性能也有很大的影响。在性能测试中可能遇到 的情况大致可分为两种</a:t>
            </a:r>
            <a:r>
              <a:rPr dirty="0" sz="65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,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一种是测试服务器在不同网 络状况的大流量下的表现</a:t>
            </a:r>
            <a:r>
              <a:rPr dirty="0" sz="65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(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一般接触得比较少</a:t>
            </a:r>
            <a:r>
              <a:rPr dirty="0" sz="650" spc="-10" i="1">
                <a:solidFill>
                  <a:srgbClr val="191B0E"/>
                </a:solidFill>
                <a:latin typeface="Franklin Gothic Book"/>
                <a:cs typeface="Franklin Gothic Book"/>
              </a:rPr>
              <a:t>)</a:t>
            </a:r>
            <a:r>
              <a:rPr dirty="0" sz="700" spc="-10" i="1">
                <a:solidFill>
                  <a:srgbClr val="191B0E"/>
                </a:solidFill>
                <a:latin typeface="华文楷体"/>
                <a:cs typeface="华文楷体"/>
              </a:rPr>
              <a:t>；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另一 种则要求将压力机和服务器最好放在同一网段</a:t>
            </a:r>
            <a:r>
              <a:rPr dirty="0" sz="65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,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不然 压力无法完整地到达后端</a:t>
            </a:r>
            <a:r>
              <a:rPr dirty="0" sz="65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,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系统性能可能会在网络层 就被拖垮</a:t>
            </a:r>
            <a:r>
              <a:rPr dirty="0" sz="65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,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这样就没法较为准确地评测服务器端的性 能情况了。如果测试的是移动</a:t>
            </a:r>
            <a:r>
              <a:rPr dirty="0" sz="65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APP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端</a:t>
            </a:r>
            <a:r>
              <a:rPr dirty="0" sz="65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,</a:t>
            </a:r>
            <a:r>
              <a:rPr dirty="0" sz="650" spc="15" i="1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那么可能还要 考虑在不同网络状态下的测试。</a:t>
            </a:r>
            <a:endParaRPr sz="700">
              <a:latin typeface="华文楷体"/>
              <a:cs typeface="华文楷体"/>
            </a:endParaRPr>
          </a:p>
          <a:p>
            <a:pPr marL="151130" indent="-139065">
              <a:lnSpc>
                <a:spcPct val="100000"/>
              </a:lnSpc>
              <a:spcBef>
                <a:spcPts val="325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650" spc="30">
                <a:solidFill>
                  <a:srgbClr val="191B0E"/>
                </a:solidFill>
                <a:latin typeface="华文楷体"/>
                <a:cs typeface="华文楷体"/>
              </a:rPr>
              <a:t>后端层</a:t>
            </a:r>
            <a:endParaRPr sz="650">
              <a:latin typeface="华文楷体"/>
              <a:cs typeface="华文楷体"/>
            </a:endParaRPr>
          </a:p>
          <a:p>
            <a:pPr algn="just" lvl="1" marL="341630" marR="55244" indent="-138430">
              <a:lnSpc>
                <a:spcPct val="81800"/>
              </a:lnSpc>
              <a:spcBef>
                <a:spcPts val="260"/>
              </a:spcBef>
              <a:buSzPct val="92857"/>
              <a:buFont typeface="Franklin Gothic Book"/>
              <a:buChar char="–"/>
              <a:tabLst>
                <a:tab pos="342265" algn="l"/>
              </a:tabLst>
            </a:pP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不论是</a:t>
            </a:r>
            <a:r>
              <a:rPr dirty="0" sz="65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Web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端还是移动</a:t>
            </a:r>
            <a:r>
              <a:rPr dirty="0" sz="650" spc="10" i="1">
                <a:solidFill>
                  <a:srgbClr val="191B0E"/>
                </a:solidFill>
                <a:latin typeface="Franklin Gothic Book"/>
                <a:cs typeface="Franklin Gothic Book"/>
              </a:rPr>
              <a:t>APP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端</a:t>
            </a:r>
            <a:r>
              <a:rPr dirty="0" sz="650" spc="5" i="1">
                <a:solidFill>
                  <a:srgbClr val="191B0E"/>
                </a:solidFill>
                <a:latin typeface="Franklin Gothic Book"/>
                <a:cs typeface="Franklin Gothic Book"/>
              </a:rPr>
              <a:t>,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在后端层实施性能测 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试的方法都是类似的，都是模拟大量客户端请求发 </a:t>
            </a:r>
            <a:r>
              <a:rPr dirty="0" sz="700" spc="-20" i="1">
                <a:solidFill>
                  <a:srgbClr val="191B0E"/>
                </a:solidFill>
                <a:latin typeface="华文楷体"/>
                <a:cs typeface="华文楷体"/>
              </a:rPr>
              <a:t>送给后端层，同时监控后端服务器的处理能力。</a:t>
            </a:r>
            <a:endParaRPr sz="7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4581" y="2782351"/>
            <a:ext cx="68389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solidFill>
                  <a:srgbClr val="8D8E86"/>
                </a:solidFill>
                <a:latin typeface="华文楷体"/>
                <a:cs typeface="华文楷体"/>
              </a:rPr>
              <a:t>性能测试分层模型</a:t>
            </a:r>
            <a:endParaRPr sz="65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85273" y="2509266"/>
            <a:ext cx="1605534" cy="675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784731" y="2530129"/>
            <a:ext cx="19050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solidFill>
                  <a:srgbClr val="8D8E86"/>
                </a:solidFill>
                <a:latin typeface="华文楷体"/>
                <a:cs typeface="华文楷体"/>
              </a:rPr>
              <a:t>前端</a:t>
            </a:r>
            <a:endParaRPr sz="65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84731" y="2770921"/>
            <a:ext cx="19050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solidFill>
                  <a:srgbClr val="8D8E86"/>
                </a:solidFill>
                <a:latin typeface="华文楷体"/>
                <a:cs typeface="华文楷体"/>
              </a:rPr>
              <a:t>网络</a:t>
            </a:r>
            <a:endParaRPr sz="650">
              <a:latin typeface="华文楷体"/>
              <a:cs typeface="华文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4731" y="3011713"/>
            <a:ext cx="19050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solidFill>
                  <a:srgbClr val="8D8E86"/>
                </a:solidFill>
                <a:latin typeface="华文楷体"/>
                <a:cs typeface="华文楷体"/>
              </a:rPr>
              <a:t>后端</a:t>
            </a:r>
            <a:endParaRPr sz="650">
              <a:latin typeface="华文楷体"/>
              <a:cs typeface="华文楷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5027" y="907541"/>
            <a:ext cx="4371975" cy="2453005"/>
          </a:xfrm>
          <a:custGeom>
            <a:avLst/>
            <a:gdLst/>
            <a:ahLst/>
            <a:cxnLst/>
            <a:rect l="l" t="t" r="r" b="b"/>
            <a:pathLst>
              <a:path w="4371975" h="2453004">
                <a:moveTo>
                  <a:pt x="4371594" y="2452878"/>
                </a:moveTo>
                <a:lnTo>
                  <a:pt x="4371594" y="0"/>
                </a:lnTo>
                <a:lnTo>
                  <a:pt x="0" y="0"/>
                </a:lnTo>
                <a:lnTo>
                  <a:pt x="0" y="2452878"/>
                </a:lnTo>
                <a:lnTo>
                  <a:pt x="4371594" y="245287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342765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2</a:t>
            </a:r>
            <a:r>
              <a:rPr dirty="0" spc="90"/>
              <a:t>0</a:t>
            </a:r>
            <a:r>
              <a:rPr dirty="0" spc="85"/>
              <a:t>2</a:t>
            </a:r>
            <a:r>
              <a:rPr dirty="0" spc="90"/>
              <a:t>2</a:t>
            </a:r>
            <a:r>
              <a:rPr dirty="0" spc="45"/>
              <a:t>/</a:t>
            </a:r>
            <a:r>
              <a:rPr dirty="0" spc="90"/>
              <a:t>5</a:t>
            </a:r>
            <a:r>
              <a:rPr dirty="0" spc="45"/>
              <a:t>/</a:t>
            </a:r>
            <a:r>
              <a:rPr dirty="0" spc="80"/>
              <a:t>1</a:t>
            </a:r>
            <a:r>
              <a:rPr dirty="0" spc="40"/>
              <a:t>7</a:t>
            </a:r>
          </a:p>
        </p:txBody>
      </p:sp>
      <p:sp>
        <p:nvSpPr>
          <p:cNvPr id="3" name="object 3"/>
          <p:cNvSpPr/>
          <p:nvPr/>
        </p:nvSpPr>
        <p:spPr>
          <a:xfrm>
            <a:off x="456069" y="901446"/>
            <a:ext cx="4130675" cy="2466340"/>
          </a:xfrm>
          <a:custGeom>
            <a:avLst/>
            <a:gdLst/>
            <a:ahLst/>
            <a:cxnLst/>
            <a:rect l="l" t="t" r="r" b="b"/>
            <a:pathLst>
              <a:path w="4130675" h="2466340">
                <a:moveTo>
                  <a:pt x="0" y="2465832"/>
                </a:moveTo>
                <a:lnTo>
                  <a:pt x="4130154" y="2465832"/>
                </a:lnTo>
                <a:lnTo>
                  <a:pt x="4130154" y="0"/>
                </a:lnTo>
                <a:lnTo>
                  <a:pt x="0" y="0"/>
                </a:lnTo>
                <a:lnTo>
                  <a:pt x="0" y="2465832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1561" y="901446"/>
            <a:ext cx="172720" cy="2466340"/>
          </a:xfrm>
          <a:custGeom>
            <a:avLst/>
            <a:gdLst/>
            <a:ahLst/>
            <a:cxnLst/>
            <a:rect l="l" t="t" r="r" b="b"/>
            <a:pathLst>
              <a:path w="172720" h="2466340">
                <a:moveTo>
                  <a:pt x="0" y="2465832"/>
                </a:moveTo>
                <a:lnTo>
                  <a:pt x="172212" y="2465832"/>
                </a:lnTo>
                <a:lnTo>
                  <a:pt x="172212" y="0"/>
                </a:lnTo>
                <a:lnTo>
                  <a:pt x="0" y="0"/>
                </a:lnTo>
                <a:lnTo>
                  <a:pt x="0" y="2465832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4921" y="902208"/>
            <a:ext cx="0" cy="2465070"/>
          </a:xfrm>
          <a:custGeom>
            <a:avLst/>
            <a:gdLst/>
            <a:ahLst/>
            <a:cxnLst/>
            <a:rect l="l" t="t" r="r" b="b"/>
            <a:pathLst>
              <a:path w="0" h="2465070">
                <a:moveTo>
                  <a:pt x="0" y="0"/>
                </a:moveTo>
                <a:lnTo>
                  <a:pt x="0" y="2465070"/>
                </a:lnTo>
              </a:path>
            </a:pathLst>
          </a:custGeom>
          <a:ln w="82296">
            <a:solidFill>
              <a:srgbClr val="191B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97248" y="926591"/>
            <a:ext cx="660654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46934" y="1329689"/>
            <a:ext cx="2045207" cy="648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35587" y="1435553"/>
            <a:ext cx="1815464" cy="38481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74295" indent="-62230">
              <a:lnSpc>
                <a:spcPct val="100000"/>
              </a:lnSpc>
              <a:spcBef>
                <a:spcPts val="310"/>
              </a:spcBef>
              <a:buSzPct val="84615"/>
              <a:buFont typeface="Franklin Gothic Book"/>
              <a:buChar char="•"/>
              <a:tabLst>
                <a:tab pos="74930" algn="l"/>
              </a:tabLst>
            </a:pPr>
            <a:r>
              <a:rPr dirty="0" sz="650" spc="-5">
                <a:solidFill>
                  <a:srgbClr val="8D8E86"/>
                </a:solidFill>
                <a:latin typeface="华文楷体"/>
                <a:cs typeface="华文楷体"/>
              </a:rPr>
              <a:t>响应时间反映完成某个业务所需要的时</a:t>
            </a:r>
            <a:r>
              <a:rPr dirty="0" sz="650" spc="-15">
                <a:solidFill>
                  <a:srgbClr val="8D8E86"/>
                </a:solidFill>
                <a:latin typeface="华文楷体"/>
                <a:cs typeface="华文楷体"/>
              </a:rPr>
              <a:t>间</a:t>
            </a:r>
            <a:r>
              <a:rPr dirty="0" sz="650" spc="-5">
                <a:solidFill>
                  <a:srgbClr val="8D8E86"/>
                </a:solidFill>
                <a:latin typeface="华文楷体"/>
                <a:cs typeface="华文楷体"/>
              </a:rPr>
              <a:t>。</a:t>
            </a:r>
            <a:endParaRPr sz="650">
              <a:latin typeface="华文楷体"/>
              <a:cs typeface="华文楷体"/>
            </a:endParaRPr>
          </a:p>
          <a:p>
            <a:pPr marL="74295" marR="5080" indent="-62230">
              <a:lnSpc>
                <a:spcPct val="108500"/>
              </a:lnSpc>
              <a:spcBef>
                <a:spcPts val="145"/>
              </a:spcBef>
              <a:buSzPct val="84615"/>
              <a:buFont typeface="Franklin Gothic Book"/>
              <a:buChar char="•"/>
              <a:tabLst>
                <a:tab pos="74930" algn="l"/>
              </a:tabLst>
            </a:pPr>
            <a:r>
              <a:rPr dirty="0" sz="650" spc="-5">
                <a:solidFill>
                  <a:srgbClr val="8D8E86"/>
                </a:solidFill>
                <a:latin typeface="华文楷体"/>
                <a:cs typeface="华文楷体"/>
              </a:rPr>
              <a:t>在性能测试中通过事务函数来实现对响应时间的 </a:t>
            </a:r>
            <a:r>
              <a:rPr dirty="0" sz="650" spc="-5">
                <a:solidFill>
                  <a:srgbClr val="8D8E86"/>
                </a:solidFill>
                <a:latin typeface="华文楷体"/>
                <a:cs typeface="华文楷体"/>
              </a:rPr>
              <a:t>统计</a:t>
            </a:r>
            <a:endParaRPr sz="65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2235" y="1458468"/>
            <a:ext cx="1137285" cy="392430"/>
          </a:xfrm>
          <a:custGeom>
            <a:avLst/>
            <a:gdLst/>
            <a:ahLst/>
            <a:cxnLst/>
            <a:rect l="l" t="t" r="r" b="b"/>
            <a:pathLst>
              <a:path w="1137285" h="392430">
                <a:moveTo>
                  <a:pt x="1136904" y="326897"/>
                </a:moveTo>
                <a:lnTo>
                  <a:pt x="1136904" y="64769"/>
                </a:lnTo>
                <a:lnTo>
                  <a:pt x="1131808" y="39540"/>
                </a:lnTo>
                <a:lnTo>
                  <a:pt x="1117854" y="18954"/>
                </a:lnTo>
                <a:lnTo>
                  <a:pt x="1097041" y="5083"/>
                </a:lnTo>
                <a:lnTo>
                  <a:pt x="1071372" y="0"/>
                </a:lnTo>
                <a:lnTo>
                  <a:pt x="65532" y="0"/>
                </a:lnTo>
                <a:lnTo>
                  <a:pt x="40183" y="5083"/>
                </a:lnTo>
                <a:lnTo>
                  <a:pt x="19335" y="18954"/>
                </a:lnTo>
                <a:lnTo>
                  <a:pt x="5203" y="39540"/>
                </a:lnTo>
                <a:lnTo>
                  <a:pt x="0" y="64769"/>
                </a:lnTo>
                <a:lnTo>
                  <a:pt x="0" y="326897"/>
                </a:lnTo>
                <a:lnTo>
                  <a:pt x="5203" y="352567"/>
                </a:lnTo>
                <a:lnTo>
                  <a:pt x="19335" y="373379"/>
                </a:lnTo>
                <a:lnTo>
                  <a:pt x="40183" y="387334"/>
                </a:lnTo>
                <a:lnTo>
                  <a:pt x="65532" y="392429"/>
                </a:lnTo>
                <a:lnTo>
                  <a:pt x="1071372" y="392429"/>
                </a:lnTo>
                <a:lnTo>
                  <a:pt x="1097041" y="387334"/>
                </a:lnTo>
                <a:lnTo>
                  <a:pt x="1117854" y="373379"/>
                </a:lnTo>
                <a:lnTo>
                  <a:pt x="1131808" y="352567"/>
                </a:lnTo>
                <a:lnTo>
                  <a:pt x="1136904" y="326897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21473" y="1457705"/>
            <a:ext cx="1138555" cy="394335"/>
          </a:xfrm>
          <a:custGeom>
            <a:avLst/>
            <a:gdLst/>
            <a:ahLst/>
            <a:cxnLst/>
            <a:rect l="l" t="t" r="r" b="b"/>
            <a:pathLst>
              <a:path w="1138555" h="394335">
                <a:moveTo>
                  <a:pt x="1138428" y="335279"/>
                </a:moveTo>
                <a:lnTo>
                  <a:pt x="1138428" y="58673"/>
                </a:lnTo>
                <a:lnTo>
                  <a:pt x="1136904" y="51815"/>
                </a:lnTo>
                <a:lnTo>
                  <a:pt x="1129590" y="32643"/>
                </a:lnTo>
                <a:lnTo>
                  <a:pt x="1116725" y="16497"/>
                </a:lnTo>
                <a:lnTo>
                  <a:pt x="1099661" y="5056"/>
                </a:lnTo>
                <a:lnTo>
                  <a:pt x="1079754" y="0"/>
                </a:lnTo>
                <a:lnTo>
                  <a:pt x="65532" y="0"/>
                </a:lnTo>
                <a:lnTo>
                  <a:pt x="26760" y="12325"/>
                </a:lnTo>
                <a:lnTo>
                  <a:pt x="3047" y="45719"/>
                </a:lnTo>
                <a:lnTo>
                  <a:pt x="0" y="65531"/>
                </a:lnTo>
                <a:lnTo>
                  <a:pt x="0" y="328421"/>
                </a:lnTo>
                <a:lnTo>
                  <a:pt x="12954" y="367316"/>
                </a:lnTo>
                <a:lnTo>
                  <a:pt x="12954" y="59435"/>
                </a:lnTo>
                <a:lnTo>
                  <a:pt x="13716" y="54101"/>
                </a:lnTo>
                <a:lnTo>
                  <a:pt x="36576" y="20573"/>
                </a:lnTo>
                <a:lnTo>
                  <a:pt x="1078992" y="12191"/>
                </a:lnTo>
                <a:lnTo>
                  <a:pt x="1084326" y="13715"/>
                </a:lnTo>
                <a:lnTo>
                  <a:pt x="1122002" y="44653"/>
                </a:lnTo>
                <a:lnTo>
                  <a:pt x="1126236" y="66293"/>
                </a:lnTo>
                <a:lnTo>
                  <a:pt x="1126236" y="365154"/>
                </a:lnTo>
                <a:lnTo>
                  <a:pt x="1132580" y="355398"/>
                </a:lnTo>
                <a:lnTo>
                  <a:pt x="1138428" y="335279"/>
                </a:lnTo>
                <a:close/>
              </a:path>
              <a:path w="1138555" h="394335">
                <a:moveTo>
                  <a:pt x="1126236" y="365154"/>
                </a:moveTo>
                <a:lnTo>
                  <a:pt x="1126236" y="328421"/>
                </a:lnTo>
                <a:lnTo>
                  <a:pt x="1125474" y="334517"/>
                </a:lnTo>
                <a:lnTo>
                  <a:pt x="1124712" y="339851"/>
                </a:lnTo>
                <a:lnTo>
                  <a:pt x="1093506" y="377572"/>
                </a:lnTo>
                <a:lnTo>
                  <a:pt x="65532" y="381761"/>
                </a:lnTo>
                <a:lnTo>
                  <a:pt x="48225" y="378498"/>
                </a:lnTo>
                <a:lnTo>
                  <a:pt x="33861" y="370970"/>
                </a:lnTo>
                <a:lnTo>
                  <a:pt x="22569" y="359312"/>
                </a:lnTo>
                <a:lnTo>
                  <a:pt x="14478" y="343661"/>
                </a:lnTo>
                <a:lnTo>
                  <a:pt x="12954" y="332993"/>
                </a:lnTo>
                <a:lnTo>
                  <a:pt x="12954" y="367316"/>
                </a:lnTo>
                <a:lnTo>
                  <a:pt x="13163" y="367622"/>
                </a:lnTo>
                <a:lnTo>
                  <a:pt x="18828" y="374570"/>
                </a:lnTo>
                <a:lnTo>
                  <a:pt x="23622" y="379475"/>
                </a:lnTo>
                <a:lnTo>
                  <a:pt x="28956" y="382523"/>
                </a:lnTo>
                <a:lnTo>
                  <a:pt x="34290" y="386334"/>
                </a:lnTo>
                <a:lnTo>
                  <a:pt x="1079754" y="393953"/>
                </a:lnTo>
                <a:lnTo>
                  <a:pt x="1085850" y="392429"/>
                </a:lnTo>
                <a:lnTo>
                  <a:pt x="1105584" y="385420"/>
                </a:lnTo>
                <a:lnTo>
                  <a:pt x="1121397" y="372594"/>
                </a:lnTo>
                <a:lnTo>
                  <a:pt x="1126236" y="365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15397" y="1115896"/>
            <a:ext cx="1107440" cy="60007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性能指标</a:t>
            </a:r>
            <a:endParaRPr sz="1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655320">
              <a:lnSpc>
                <a:spcPct val="100000"/>
              </a:lnSpc>
              <a:spcBef>
                <a:spcPts val="5"/>
              </a:spcBef>
            </a:pPr>
            <a:r>
              <a:rPr dirty="0" sz="850" spc="10">
                <a:solidFill>
                  <a:srgbClr val="FFFFFF"/>
                </a:solidFill>
                <a:latin typeface="华文楷体"/>
                <a:cs typeface="华文楷体"/>
              </a:rPr>
              <a:t>响应时间</a:t>
            </a:r>
            <a:endParaRPr sz="85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46934" y="1994916"/>
            <a:ext cx="2045207" cy="6438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235587" y="2043629"/>
            <a:ext cx="1838960" cy="49212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74295" indent="-62230">
              <a:lnSpc>
                <a:spcPct val="100000"/>
              </a:lnSpc>
              <a:spcBef>
                <a:spcPts val="310"/>
              </a:spcBef>
              <a:buSzPct val="84615"/>
              <a:buFont typeface="Franklin Gothic Book"/>
              <a:buChar char="•"/>
              <a:tabLst>
                <a:tab pos="74930" algn="l"/>
              </a:tabLst>
            </a:pPr>
            <a:r>
              <a:rPr dirty="0" sz="650" spc="-5">
                <a:solidFill>
                  <a:srgbClr val="8D8E86"/>
                </a:solidFill>
                <a:latin typeface="华文楷体"/>
                <a:cs typeface="华文楷体"/>
              </a:rPr>
              <a:t>吞吐量反映单位时间内能够处理的事务数目</a:t>
            </a:r>
            <a:endParaRPr sz="650">
              <a:latin typeface="华文楷体"/>
              <a:cs typeface="华文楷体"/>
            </a:endParaRPr>
          </a:p>
          <a:p>
            <a:pPr marL="74295" marR="5080" indent="-62230">
              <a:lnSpc>
                <a:spcPct val="108500"/>
              </a:lnSpc>
              <a:spcBef>
                <a:spcPts val="145"/>
              </a:spcBef>
              <a:buSzPct val="84615"/>
              <a:buFont typeface="Franklin Gothic Book"/>
              <a:buChar char="•"/>
              <a:tabLst>
                <a:tab pos="74930" algn="l"/>
              </a:tabLst>
            </a:pPr>
            <a:r>
              <a:rPr dirty="0" sz="650" spc="-5">
                <a:solidFill>
                  <a:srgbClr val="8D8E86"/>
                </a:solidFill>
                <a:latin typeface="华文楷体"/>
                <a:cs typeface="华文楷体"/>
              </a:rPr>
              <a:t>在性能测试工具中</a:t>
            </a:r>
            <a:r>
              <a:rPr dirty="0" sz="650" spc="-5">
                <a:solidFill>
                  <a:srgbClr val="8D8E86"/>
                </a:solidFill>
                <a:latin typeface="Franklin Gothic Book"/>
                <a:cs typeface="Franklin Gothic Book"/>
              </a:rPr>
              <a:t>,</a:t>
            </a:r>
            <a:r>
              <a:rPr dirty="0" sz="650" spc="-5">
                <a:solidFill>
                  <a:srgbClr val="8D8E86"/>
                </a:solidFill>
                <a:latin typeface="华文楷体"/>
                <a:cs typeface="华文楷体"/>
              </a:rPr>
              <a:t>吞吐量也称为</a:t>
            </a:r>
            <a:r>
              <a:rPr dirty="0" sz="650" spc="-5">
                <a:solidFill>
                  <a:srgbClr val="8D8E86"/>
                </a:solidFill>
                <a:latin typeface="Franklin Gothic Book"/>
                <a:cs typeface="Franklin Gothic Book"/>
              </a:rPr>
              <a:t>TPS</a:t>
            </a:r>
            <a:r>
              <a:rPr dirty="0" sz="650" spc="-30">
                <a:solidFill>
                  <a:srgbClr val="8D8E86"/>
                </a:solidFill>
                <a:latin typeface="Franklin Gothic Book"/>
                <a:cs typeface="Franklin Gothic Book"/>
              </a:rPr>
              <a:t> </a:t>
            </a:r>
            <a:r>
              <a:rPr dirty="0" sz="650" spc="-10">
                <a:solidFill>
                  <a:srgbClr val="8D8E86"/>
                </a:solidFill>
                <a:latin typeface="Franklin Gothic Book"/>
                <a:cs typeface="Franklin Gothic Book"/>
              </a:rPr>
              <a:t>(Transaction  Per</a:t>
            </a:r>
            <a:r>
              <a:rPr dirty="0" sz="650">
                <a:solidFill>
                  <a:srgbClr val="8D8E86"/>
                </a:solidFill>
                <a:latin typeface="Franklin Gothic Book"/>
                <a:cs typeface="Franklin Gothic Book"/>
              </a:rPr>
              <a:t> </a:t>
            </a:r>
            <a:r>
              <a:rPr dirty="0" sz="650" spc="-10">
                <a:solidFill>
                  <a:srgbClr val="8D8E86"/>
                </a:solidFill>
                <a:latin typeface="Franklin Gothic Book"/>
                <a:cs typeface="Franklin Gothic Book"/>
              </a:rPr>
              <a:t>Second,</a:t>
            </a:r>
            <a:r>
              <a:rPr dirty="0" sz="650" spc="-5">
                <a:solidFill>
                  <a:srgbClr val="8D8E86"/>
                </a:solidFill>
                <a:latin typeface="华文楷体"/>
                <a:cs typeface="华文楷体"/>
              </a:rPr>
              <a:t>每秒事务数</a:t>
            </a:r>
            <a:r>
              <a:rPr dirty="0" sz="650" spc="-5">
                <a:solidFill>
                  <a:srgbClr val="8D8E86"/>
                </a:solidFill>
                <a:latin typeface="Franklin Gothic Book"/>
                <a:cs typeface="Franklin Gothic Book"/>
              </a:rPr>
              <a:t>),</a:t>
            </a:r>
            <a:r>
              <a:rPr dirty="0" sz="650">
                <a:solidFill>
                  <a:srgbClr val="8D8E86"/>
                </a:solidFill>
                <a:latin typeface="Franklin Gothic Book"/>
                <a:cs typeface="Franklin Gothic Book"/>
              </a:rPr>
              <a:t> </a:t>
            </a:r>
            <a:r>
              <a:rPr dirty="0" sz="650" spc="-5">
                <a:solidFill>
                  <a:srgbClr val="8D8E86"/>
                </a:solidFill>
                <a:latin typeface="华文楷体"/>
                <a:cs typeface="华文楷体"/>
              </a:rPr>
              <a:t>即在单位时间内能完成 的事务数量</a:t>
            </a:r>
            <a:endParaRPr sz="650">
              <a:latin typeface="华文楷体"/>
              <a:cs typeface="华文楷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22235" y="2107691"/>
            <a:ext cx="1137285" cy="417830"/>
          </a:xfrm>
          <a:custGeom>
            <a:avLst/>
            <a:gdLst/>
            <a:ahLst/>
            <a:cxnLst/>
            <a:rect l="l" t="t" r="r" b="b"/>
            <a:pathLst>
              <a:path w="1137285" h="417830">
                <a:moveTo>
                  <a:pt x="1136904" y="348234"/>
                </a:moveTo>
                <a:lnTo>
                  <a:pt x="1136904" y="70104"/>
                </a:lnTo>
                <a:lnTo>
                  <a:pt x="1131427" y="42755"/>
                </a:lnTo>
                <a:lnTo>
                  <a:pt x="1116520" y="20478"/>
                </a:lnTo>
                <a:lnTo>
                  <a:pt x="1094470" y="5488"/>
                </a:lnTo>
                <a:lnTo>
                  <a:pt x="1067562" y="0"/>
                </a:lnTo>
                <a:lnTo>
                  <a:pt x="69342" y="0"/>
                </a:lnTo>
                <a:lnTo>
                  <a:pt x="42433" y="5488"/>
                </a:lnTo>
                <a:lnTo>
                  <a:pt x="20383" y="20478"/>
                </a:lnTo>
                <a:lnTo>
                  <a:pt x="5476" y="42755"/>
                </a:lnTo>
                <a:lnTo>
                  <a:pt x="0" y="70104"/>
                </a:lnTo>
                <a:lnTo>
                  <a:pt x="0" y="348234"/>
                </a:lnTo>
                <a:lnTo>
                  <a:pt x="5476" y="375142"/>
                </a:lnTo>
                <a:lnTo>
                  <a:pt x="20383" y="397192"/>
                </a:lnTo>
                <a:lnTo>
                  <a:pt x="42433" y="412099"/>
                </a:lnTo>
                <a:lnTo>
                  <a:pt x="69342" y="417576"/>
                </a:lnTo>
                <a:lnTo>
                  <a:pt x="1067562" y="417576"/>
                </a:lnTo>
                <a:lnTo>
                  <a:pt x="1094470" y="412099"/>
                </a:lnTo>
                <a:lnTo>
                  <a:pt x="1116520" y="397192"/>
                </a:lnTo>
                <a:lnTo>
                  <a:pt x="1131427" y="375142"/>
                </a:lnTo>
                <a:lnTo>
                  <a:pt x="1136904" y="348234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21473" y="2106929"/>
            <a:ext cx="1138555" cy="419100"/>
          </a:xfrm>
          <a:custGeom>
            <a:avLst/>
            <a:gdLst/>
            <a:ahLst/>
            <a:cxnLst/>
            <a:rect l="l" t="t" r="r" b="b"/>
            <a:pathLst>
              <a:path w="1138555" h="419100">
                <a:moveTo>
                  <a:pt x="1138428" y="356616"/>
                </a:moveTo>
                <a:lnTo>
                  <a:pt x="1138428" y="63246"/>
                </a:lnTo>
                <a:lnTo>
                  <a:pt x="1136904" y="55626"/>
                </a:lnTo>
                <a:lnTo>
                  <a:pt x="1115344" y="18102"/>
                </a:lnTo>
                <a:lnTo>
                  <a:pt x="1075944" y="762"/>
                </a:lnTo>
                <a:lnTo>
                  <a:pt x="1069086" y="0"/>
                </a:lnTo>
                <a:lnTo>
                  <a:pt x="70104" y="0"/>
                </a:lnTo>
                <a:lnTo>
                  <a:pt x="28294" y="13706"/>
                </a:lnTo>
                <a:lnTo>
                  <a:pt x="3047" y="49530"/>
                </a:lnTo>
                <a:lnTo>
                  <a:pt x="761" y="63246"/>
                </a:lnTo>
                <a:lnTo>
                  <a:pt x="0" y="70104"/>
                </a:lnTo>
                <a:lnTo>
                  <a:pt x="0" y="349758"/>
                </a:lnTo>
                <a:lnTo>
                  <a:pt x="12954" y="389692"/>
                </a:lnTo>
                <a:lnTo>
                  <a:pt x="12954" y="63246"/>
                </a:lnTo>
                <a:lnTo>
                  <a:pt x="13716" y="57912"/>
                </a:lnTo>
                <a:lnTo>
                  <a:pt x="34290" y="25146"/>
                </a:lnTo>
                <a:lnTo>
                  <a:pt x="63807" y="13027"/>
                </a:lnTo>
                <a:lnTo>
                  <a:pt x="1075944" y="13049"/>
                </a:lnTo>
                <a:lnTo>
                  <a:pt x="1111600" y="32156"/>
                </a:lnTo>
                <a:lnTo>
                  <a:pt x="1126236" y="70866"/>
                </a:lnTo>
                <a:lnTo>
                  <a:pt x="1126236" y="387307"/>
                </a:lnTo>
                <a:lnTo>
                  <a:pt x="1132402" y="377972"/>
                </a:lnTo>
                <a:lnTo>
                  <a:pt x="1138428" y="356616"/>
                </a:lnTo>
                <a:close/>
              </a:path>
              <a:path w="1138555" h="419100">
                <a:moveTo>
                  <a:pt x="1126236" y="387307"/>
                </a:moveTo>
                <a:lnTo>
                  <a:pt x="1126236" y="349758"/>
                </a:lnTo>
                <a:lnTo>
                  <a:pt x="1124712" y="361950"/>
                </a:lnTo>
                <a:lnTo>
                  <a:pt x="1117556" y="378979"/>
                </a:lnTo>
                <a:lnTo>
                  <a:pt x="1106347" y="392639"/>
                </a:lnTo>
                <a:lnTo>
                  <a:pt x="1091557" y="402194"/>
                </a:lnTo>
                <a:lnTo>
                  <a:pt x="1073658" y="406908"/>
                </a:lnTo>
                <a:lnTo>
                  <a:pt x="70104" y="406908"/>
                </a:lnTo>
                <a:lnTo>
                  <a:pt x="22867" y="382497"/>
                </a:lnTo>
                <a:lnTo>
                  <a:pt x="12954" y="355092"/>
                </a:lnTo>
                <a:lnTo>
                  <a:pt x="12954" y="389692"/>
                </a:lnTo>
                <a:lnTo>
                  <a:pt x="44768" y="414608"/>
                </a:lnTo>
                <a:lnTo>
                  <a:pt x="1075944" y="419100"/>
                </a:lnTo>
                <a:lnTo>
                  <a:pt x="1082802" y="418338"/>
                </a:lnTo>
                <a:lnTo>
                  <a:pt x="1103407" y="410126"/>
                </a:lnTo>
                <a:lnTo>
                  <a:pt x="1120335" y="396240"/>
                </a:lnTo>
                <a:lnTo>
                  <a:pt x="1126236" y="3873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14150" y="2220766"/>
            <a:ext cx="35496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10">
                <a:solidFill>
                  <a:srgbClr val="FFFFFF"/>
                </a:solidFill>
                <a:latin typeface="华文楷体"/>
                <a:cs typeface="华文楷体"/>
              </a:rPr>
              <a:t>吞吐量</a:t>
            </a:r>
            <a:endParaRPr sz="850">
              <a:latin typeface="华文楷体"/>
              <a:cs typeface="华文楷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46934" y="2655569"/>
            <a:ext cx="2045207" cy="6446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235587" y="2813248"/>
            <a:ext cx="1815464" cy="27686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74295" indent="-62230">
              <a:lnSpc>
                <a:spcPct val="100000"/>
              </a:lnSpc>
              <a:spcBef>
                <a:spcPts val="310"/>
              </a:spcBef>
              <a:buSzPct val="84615"/>
              <a:buFont typeface="Franklin Gothic Book"/>
              <a:buChar char="•"/>
              <a:tabLst>
                <a:tab pos="74930" algn="l"/>
              </a:tabLst>
            </a:pPr>
            <a:r>
              <a:rPr dirty="0" sz="650" spc="-5">
                <a:solidFill>
                  <a:srgbClr val="8D8E86"/>
                </a:solidFill>
                <a:latin typeface="华文楷体"/>
                <a:cs typeface="华文楷体"/>
              </a:rPr>
              <a:t>服务器资源占用反映了负载下系统资源的利用率</a:t>
            </a:r>
            <a:endParaRPr sz="650">
              <a:latin typeface="华文楷体"/>
              <a:cs typeface="华文楷体"/>
            </a:endParaRPr>
          </a:p>
          <a:p>
            <a:pPr marL="74295" indent="-62230">
              <a:lnSpc>
                <a:spcPct val="100000"/>
              </a:lnSpc>
              <a:spcBef>
                <a:spcPts val="210"/>
              </a:spcBef>
              <a:buSzPct val="84615"/>
              <a:buFont typeface="Franklin Gothic Book"/>
              <a:buChar char="•"/>
              <a:tabLst>
                <a:tab pos="74930" algn="l"/>
              </a:tabLst>
            </a:pPr>
            <a:r>
              <a:rPr dirty="0" sz="650" spc="-5">
                <a:solidFill>
                  <a:srgbClr val="8D8E86"/>
                </a:solidFill>
                <a:latin typeface="华文楷体"/>
                <a:cs typeface="华文楷体"/>
              </a:rPr>
              <a:t>服务器资源的占用率越</a:t>
            </a:r>
            <a:r>
              <a:rPr dirty="0" sz="650" spc="-15">
                <a:solidFill>
                  <a:srgbClr val="8D8E86"/>
                </a:solidFill>
                <a:latin typeface="华文楷体"/>
                <a:cs typeface="华文楷体"/>
              </a:rPr>
              <a:t>低</a:t>
            </a:r>
            <a:r>
              <a:rPr dirty="0" sz="650" spc="-5">
                <a:solidFill>
                  <a:srgbClr val="8D8E86"/>
                </a:solidFill>
                <a:latin typeface="华文楷体"/>
                <a:cs typeface="华文楷体"/>
              </a:rPr>
              <a:t>，说明系统越优秀</a:t>
            </a:r>
            <a:endParaRPr sz="650">
              <a:latin typeface="华文楷体"/>
              <a:cs typeface="华文楷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22235" y="2778251"/>
            <a:ext cx="1137285" cy="401320"/>
          </a:xfrm>
          <a:custGeom>
            <a:avLst/>
            <a:gdLst/>
            <a:ahLst/>
            <a:cxnLst/>
            <a:rect l="l" t="t" r="r" b="b"/>
            <a:pathLst>
              <a:path w="1137285" h="401319">
                <a:moveTo>
                  <a:pt x="1136904" y="334517"/>
                </a:moveTo>
                <a:lnTo>
                  <a:pt x="1136904" y="67055"/>
                </a:lnTo>
                <a:lnTo>
                  <a:pt x="1131677" y="40826"/>
                </a:lnTo>
                <a:lnTo>
                  <a:pt x="1117377" y="19526"/>
                </a:lnTo>
                <a:lnTo>
                  <a:pt x="1096077" y="5226"/>
                </a:lnTo>
                <a:lnTo>
                  <a:pt x="1069848" y="0"/>
                </a:lnTo>
                <a:lnTo>
                  <a:pt x="67056" y="0"/>
                </a:lnTo>
                <a:lnTo>
                  <a:pt x="40826" y="5226"/>
                </a:lnTo>
                <a:lnTo>
                  <a:pt x="19526" y="19526"/>
                </a:lnTo>
                <a:lnTo>
                  <a:pt x="5226" y="40826"/>
                </a:lnTo>
                <a:lnTo>
                  <a:pt x="0" y="67056"/>
                </a:lnTo>
                <a:lnTo>
                  <a:pt x="0" y="334518"/>
                </a:lnTo>
                <a:lnTo>
                  <a:pt x="5226" y="360306"/>
                </a:lnTo>
                <a:lnTo>
                  <a:pt x="19526" y="381381"/>
                </a:lnTo>
                <a:lnTo>
                  <a:pt x="40826" y="395597"/>
                </a:lnTo>
                <a:lnTo>
                  <a:pt x="67056" y="400812"/>
                </a:lnTo>
                <a:lnTo>
                  <a:pt x="1069848" y="400812"/>
                </a:lnTo>
                <a:lnTo>
                  <a:pt x="1096077" y="395597"/>
                </a:lnTo>
                <a:lnTo>
                  <a:pt x="1117377" y="381380"/>
                </a:lnTo>
                <a:lnTo>
                  <a:pt x="1131677" y="360306"/>
                </a:lnTo>
                <a:lnTo>
                  <a:pt x="1136904" y="334517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21473" y="2777489"/>
            <a:ext cx="1138555" cy="402590"/>
          </a:xfrm>
          <a:custGeom>
            <a:avLst/>
            <a:gdLst/>
            <a:ahLst/>
            <a:cxnLst/>
            <a:rect l="l" t="t" r="r" b="b"/>
            <a:pathLst>
              <a:path w="1138555" h="402589">
                <a:moveTo>
                  <a:pt x="1138428" y="342137"/>
                </a:moveTo>
                <a:lnTo>
                  <a:pt x="1138428" y="60197"/>
                </a:lnTo>
                <a:lnTo>
                  <a:pt x="1136904" y="53339"/>
                </a:lnTo>
                <a:lnTo>
                  <a:pt x="1116187" y="17335"/>
                </a:lnTo>
                <a:lnTo>
                  <a:pt x="1078230" y="761"/>
                </a:lnTo>
                <a:lnTo>
                  <a:pt x="1071372" y="0"/>
                </a:lnTo>
                <a:lnTo>
                  <a:pt x="67056" y="0"/>
                </a:lnTo>
                <a:lnTo>
                  <a:pt x="27260" y="13134"/>
                </a:lnTo>
                <a:lnTo>
                  <a:pt x="3047" y="47244"/>
                </a:lnTo>
                <a:lnTo>
                  <a:pt x="0" y="67056"/>
                </a:lnTo>
                <a:lnTo>
                  <a:pt x="0" y="335280"/>
                </a:lnTo>
                <a:lnTo>
                  <a:pt x="12954" y="375059"/>
                </a:lnTo>
                <a:lnTo>
                  <a:pt x="12954" y="60960"/>
                </a:lnTo>
                <a:lnTo>
                  <a:pt x="13716" y="55626"/>
                </a:lnTo>
                <a:lnTo>
                  <a:pt x="15240" y="50292"/>
                </a:lnTo>
                <a:lnTo>
                  <a:pt x="16764" y="45720"/>
                </a:lnTo>
                <a:lnTo>
                  <a:pt x="20837" y="39059"/>
                </a:lnTo>
                <a:lnTo>
                  <a:pt x="23321" y="34685"/>
                </a:lnTo>
                <a:lnTo>
                  <a:pt x="51816" y="15240"/>
                </a:lnTo>
                <a:lnTo>
                  <a:pt x="56388" y="13716"/>
                </a:lnTo>
                <a:lnTo>
                  <a:pt x="61722" y="12954"/>
                </a:lnTo>
                <a:lnTo>
                  <a:pt x="1078230" y="13062"/>
                </a:lnTo>
                <a:lnTo>
                  <a:pt x="1082802" y="13715"/>
                </a:lnTo>
                <a:lnTo>
                  <a:pt x="1121492" y="45596"/>
                </a:lnTo>
                <a:lnTo>
                  <a:pt x="1126236" y="67817"/>
                </a:lnTo>
                <a:lnTo>
                  <a:pt x="1126236" y="372668"/>
                </a:lnTo>
                <a:lnTo>
                  <a:pt x="1132426" y="363210"/>
                </a:lnTo>
                <a:lnTo>
                  <a:pt x="1138428" y="342137"/>
                </a:lnTo>
                <a:close/>
              </a:path>
              <a:path w="1138555" h="402589">
                <a:moveTo>
                  <a:pt x="1126236" y="372668"/>
                </a:moveTo>
                <a:lnTo>
                  <a:pt x="1126236" y="335279"/>
                </a:lnTo>
                <a:lnTo>
                  <a:pt x="1125474" y="342137"/>
                </a:lnTo>
                <a:lnTo>
                  <a:pt x="1124712" y="347471"/>
                </a:lnTo>
                <a:lnTo>
                  <a:pt x="1093338" y="385749"/>
                </a:lnTo>
                <a:lnTo>
                  <a:pt x="67056" y="390144"/>
                </a:lnTo>
                <a:lnTo>
                  <a:pt x="50022" y="387324"/>
                </a:lnTo>
                <a:lnTo>
                  <a:pt x="15240" y="351282"/>
                </a:lnTo>
                <a:lnTo>
                  <a:pt x="12954" y="340614"/>
                </a:lnTo>
                <a:lnTo>
                  <a:pt x="12954" y="375059"/>
                </a:lnTo>
                <a:lnTo>
                  <a:pt x="43733" y="397980"/>
                </a:lnTo>
                <a:lnTo>
                  <a:pt x="50458" y="400607"/>
                </a:lnTo>
                <a:lnTo>
                  <a:pt x="57481" y="402193"/>
                </a:lnTo>
                <a:lnTo>
                  <a:pt x="61722" y="402256"/>
                </a:lnTo>
                <a:lnTo>
                  <a:pt x="1078230" y="402335"/>
                </a:lnTo>
                <a:lnTo>
                  <a:pt x="1085088" y="401573"/>
                </a:lnTo>
                <a:lnTo>
                  <a:pt x="1105306" y="393181"/>
                </a:lnTo>
                <a:lnTo>
                  <a:pt x="1121235" y="380309"/>
                </a:lnTo>
                <a:lnTo>
                  <a:pt x="1126236" y="3726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194695" y="2882944"/>
            <a:ext cx="79375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10">
                <a:solidFill>
                  <a:srgbClr val="FFFFFF"/>
                </a:solidFill>
                <a:latin typeface="华文楷体"/>
                <a:cs typeface="华文楷体"/>
              </a:rPr>
              <a:t>服务器资源占用</a:t>
            </a:r>
            <a:endParaRPr sz="850">
              <a:latin typeface="华文楷体"/>
              <a:cs typeface="华文楷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7657" y="907541"/>
            <a:ext cx="4371975" cy="2453005"/>
          </a:xfrm>
          <a:custGeom>
            <a:avLst/>
            <a:gdLst/>
            <a:ahLst/>
            <a:cxnLst/>
            <a:rect l="l" t="t" r="r" b="b"/>
            <a:pathLst>
              <a:path w="4371975" h="2453004">
                <a:moveTo>
                  <a:pt x="4371594" y="2452878"/>
                </a:moveTo>
                <a:lnTo>
                  <a:pt x="4371594" y="0"/>
                </a:lnTo>
                <a:lnTo>
                  <a:pt x="0" y="0"/>
                </a:lnTo>
                <a:lnTo>
                  <a:pt x="0" y="2452878"/>
                </a:lnTo>
                <a:lnTo>
                  <a:pt x="4371594" y="245287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3439" y="408305"/>
            <a:ext cx="4130675" cy="2465070"/>
          </a:xfrm>
          <a:custGeom>
            <a:avLst/>
            <a:gdLst/>
            <a:ahLst/>
            <a:cxnLst/>
            <a:rect l="l" t="t" r="r" b="b"/>
            <a:pathLst>
              <a:path w="4130675" h="2465070">
                <a:moveTo>
                  <a:pt x="0" y="2465070"/>
                </a:moveTo>
                <a:lnTo>
                  <a:pt x="4130154" y="2465070"/>
                </a:lnTo>
                <a:lnTo>
                  <a:pt x="4130154" y="0"/>
                </a:lnTo>
                <a:lnTo>
                  <a:pt x="0" y="0"/>
                </a:lnTo>
                <a:lnTo>
                  <a:pt x="0" y="246507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44631" y="433451"/>
            <a:ext cx="660654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05369" y="1332611"/>
            <a:ext cx="3651250" cy="1113790"/>
          </a:xfrm>
          <a:custGeom>
            <a:avLst/>
            <a:gdLst/>
            <a:ahLst/>
            <a:cxnLst/>
            <a:rect l="l" t="t" r="r" b="b"/>
            <a:pathLst>
              <a:path w="3651250" h="1113789">
                <a:moveTo>
                  <a:pt x="3093720" y="835151"/>
                </a:moveTo>
                <a:lnTo>
                  <a:pt x="3093720" y="278129"/>
                </a:lnTo>
                <a:lnTo>
                  <a:pt x="0" y="278130"/>
                </a:lnTo>
                <a:lnTo>
                  <a:pt x="0" y="835152"/>
                </a:lnTo>
                <a:lnTo>
                  <a:pt x="3093720" y="835151"/>
                </a:lnTo>
                <a:close/>
              </a:path>
              <a:path w="3651250" h="1113789">
                <a:moveTo>
                  <a:pt x="3650741" y="557021"/>
                </a:moveTo>
                <a:lnTo>
                  <a:pt x="3093720" y="0"/>
                </a:lnTo>
                <a:lnTo>
                  <a:pt x="3093720" y="1113282"/>
                </a:lnTo>
                <a:lnTo>
                  <a:pt x="3650741" y="557021"/>
                </a:lnTo>
                <a:close/>
              </a:path>
            </a:pathLst>
          </a:custGeom>
          <a:solidFill>
            <a:srgbClr val="DBDB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06131" y="1666367"/>
            <a:ext cx="643890" cy="445770"/>
          </a:xfrm>
          <a:custGeom>
            <a:avLst/>
            <a:gdLst/>
            <a:ahLst/>
            <a:cxnLst/>
            <a:rect l="l" t="t" r="r" b="b"/>
            <a:pathLst>
              <a:path w="643889" h="445769">
                <a:moveTo>
                  <a:pt x="643890" y="371093"/>
                </a:moveTo>
                <a:lnTo>
                  <a:pt x="643890" y="74675"/>
                </a:lnTo>
                <a:lnTo>
                  <a:pt x="638127" y="45648"/>
                </a:lnTo>
                <a:lnTo>
                  <a:pt x="622363" y="21907"/>
                </a:lnTo>
                <a:lnTo>
                  <a:pt x="598884" y="5881"/>
                </a:lnTo>
                <a:lnTo>
                  <a:pt x="569976" y="0"/>
                </a:lnTo>
                <a:lnTo>
                  <a:pt x="74676" y="0"/>
                </a:lnTo>
                <a:lnTo>
                  <a:pt x="45648" y="5881"/>
                </a:lnTo>
                <a:lnTo>
                  <a:pt x="21907" y="21907"/>
                </a:lnTo>
                <a:lnTo>
                  <a:pt x="5881" y="45648"/>
                </a:lnTo>
                <a:lnTo>
                  <a:pt x="0" y="74675"/>
                </a:lnTo>
                <a:lnTo>
                  <a:pt x="0" y="371093"/>
                </a:lnTo>
                <a:lnTo>
                  <a:pt x="5881" y="400121"/>
                </a:lnTo>
                <a:lnTo>
                  <a:pt x="21907" y="423862"/>
                </a:lnTo>
                <a:lnTo>
                  <a:pt x="45648" y="439888"/>
                </a:lnTo>
                <a:lnTo>
                  <a:pt x="74676" y="445769"/>
                </a:lnTo>
                <a:lnTo>
                  <a:pt x="569976" y="445769"/>
                </a:lnTo>
                <a:lnTo>
                  <a:pt x="598884" y="439888"/>
                </a:lnTo>
                <a:lnTo>
                  <a:pt x="622363" y="423862"/>
                </a:lnTo>
                <a:lnTo>
                  <a:pt x="638127" y="400121"/>
                </a:lnTo>
                <a:lnTo>
                  <a:pt x="643890" y="371093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05369" y="1665605"/>
            <a:ext cx="645795" cy="447675"/>
          </a:xfrm>
          <a:custGeom>
            <a:avLst/>
            <a:gdLst/>
            <a:ahLst/>
            <a:cxnLst/>
            <a:rect l="l" t="t" r="r" b="b"/>
            <a:pathLst>
              <a:path w="645794" h="447675">
                <a:moveTo>
                  <a:pt x="645414" y="380237"/>
                </a:moveTo>
                <a:lnTo>
                  <a:pt x="645414" y="67055"/>
                </a:lnTo>
                <a:lnTo>
                  <a:pt x="643890" y="59435"/>
                </a:lnTo>
                <a:lnTo>
                  <a:pt x="621115" y="19559"/>
                </a:lnTo>
                <a:lnTo>
                  <a:pt x="579120" y="761"/>
                </a:lnTo>
                <a:lnTo>
                  <a:pt x="571500" y="0"/>
                </a:lnTo>
                <a:lnTo>
                  <a:pt x="74676" y="0"/>
                </a:lnTo>
                <a:lnTo>
                  <a:pt x="30570" y="14754"/>
                </a:lnTo>
                <a:lnTo>
                  <a:pt x="3809" y="52577"/>
                </a:lnTo>
                <a:lnTo>
                  <a:pt x="0" y="74675"/>
                </a:lnTo>
                <a:lnTo>
                  <a:pt x="0" y="372617"/>
                </a:lnTo>
                <a:lnTo>
                  <a:pt x="1524" y="387857"/>
                </a:lnTo>
                <a:lnTo>
                  <a:pt x="6096" y="401573"/>
                </a:lnTo>
                <a:lnTo>
                  <a:pt x="10074" y="409576"/>
                </a:lnTo>
                <a:lnTo>
                  <a:pt x="12954" y="413926"/>
                </a:lnTo>
                <a:lnTo>
                  <a:pt x="12954" y="67817"/>
                </a:lnTo>
                <a:lnTo>
                  <a:pt x="16002" y="55625"/>
                </a:lnTo>
                <a:lnTo>
                  <a:pt x="40386" y="22859"/>
                </a:lnTo>
                <a:lnTo>
                  <a:pt x="578358" y="12953"/>
                </a:lnTo>
                <a:lnTo>
                  <a:pt x="584454" y="14477"/>
                </a:lnTo>
                <a:lnTo>
                  <a:pt x="617710" y="33813"/>
                </a:lnTo>
                <a:lnTo>
                  <a:pt x="632460" y="69341"/>
                </a:lnTo>
                <a:lnTo>
                  <a:pt x="633222" y="75437"/>
                </a:lnTo>
                <a:lnTo>
                  <a:pt x="633222" y="412197"/>
                </a:lnTo>
                <a:lnTo>
                  <a:pt x="638938" y="403462"/>
                </a:lnTo>
                <a:lnTo>
                  <a:pt x="645414" y="380237"/>
                </a:lnTo>
                <a:close/>
              </a:path>
              <a:path w="645794" h="447675">
                <a:moveTo>
                  <a:pt x="633222" y="412197"/>
                </a:moveTo>
                <a:lnTo>
                  <a:pt x="633222" y="372617"/>
                </a:lnTo>
                <a:lnTo>
                  <a:pt x="632460" y="379475"/>
                </a:lnTo>
                <a:lnTo>
                  <a:pt x="631698" y="385571"/>
                </a:lnTo>
                <a:lnTo>
                  <a:pt x="612157" y="418880"/>
                </a:lnTo>
                <a:lnTo>
                  <a:pt x="576834" y="434339"/>
                </a:lnTo>
                <a:lnTo>
                  <a:pt x="74676" y="434339"/>
                </a:lnTo>
                <a:lnTo>
                  <a:pt x="55114" y="431190"/>
                </a:lnTo>
                <a:lnTo>
                  <a:pt x="23835" y="408059"/>
                </a:lnTo>
                <a:lnTo>
                  <a:pt x="12954" y="377951"/>
                </a:lnTo>
                <a:lnTo>
                  <a:pt x="12954" y="413926"/>
                </a:lnTo>
                <a:lnTo>
                  <a:pt x="48229" y="442121"/>
                </a:lnTo>
                <a:lnTo>
                  <a:pt x="74676" y="447294"/>
                </a:lnTo>
                <a:lnTo>
                  <a:pt x="571500" y="447293"/>
                </a:lnTo>
                <a:lnTo>
                  <a:pt x="579120" y="446531"/>
                </a:lnTo>
                <a:lnTo>
                  <a:pt x="585978" y="445769"/>
                </a:lnTo>
                <a:lnTo>
                  <a:pt x="608484" y="437011"/>
                </a:lnTo>
                <a:lnTo>
                  <a:pt x="626383" y="422648"/>
                </a:lnTo>
                <a:lnTo>
                  <a:pt x="633222" y="4121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57463" y="1666367"/>
            <a:ext cx="643890" cy="445770"/>
          </a:xfrm>
          <a:custGeom>
            <a:avLst/>
            <a:gdLst/>
            <a:ahLst/>
            <a:cxnLst/>
            <a:rect l="l" t="t" r="r" b="b"/>
            <a:pathLst>
              <a:path w="643889" h="445769">
                <a:moveTo>
                  <a:pt x="643890" y="371093"/>
                </a:moveTo>
                <a:lnTo>
                  <a:pt x="643890" y="74675"/>
                </a:lnTo>
                <a:lnTo>
                  <a:pt x="638020" y="45648"/>
                </a:lnTo>
                <a:lnTo>
                  <a:pt x="622077" y="21907"/>
                </a:lnTo>
                <a:lnTo>
                  <a:pt x="598562" y="5881"/>
                </a:lnTo>
                <a:lnTo>
                  <a:pt x="569976" y="0"/>
                </a:lnTo>
                <a:lnTo>
                  <a:pt x="73914" y="0"/>
                </a:lnTo>
                <a:lnTo>
                  <a:pt x="45327" y="5881"/>
                </a:lnTo>
                <a:lnTo>
                  <a:pt x="21812" y="21907"/>
                </a:lnTo>
                <a:lnTo>
                  <a:pt x="5869" y="45648"/>
                </a:lnTo>
                <a:lnTo>
                  <a:pt x="0" y="74675"/>
                </a:lnTo>
                <a:lnTo>
                  <a:pt x="0" y="371093"/>
                </a:lnTo>
                <a:lnTo>
                  <a:pt x="5869" y="400121"/>
                </a:lnTo>
                <a:lnTo>
                  <a:pt x="21812" y="423862"/>
                </a:lnTo>
                <a:lnTo>
                  <a:pt x="45327" y="439888"/>
                </a:lnTo>
                <a:lnTo>
                  <a:pt x="73914" y="445769"/>
                </a:lnTo>
                <a:lnTo>
                  <a:pt x="569976" y="445769"/>
                </a:lnTo>
                <a:lnTo>
                  <a:pt x="598562" y="439888"/>
                </a:lnTo>
                <a:lnTo>
                  <a:pt x="622077" y="423862"/>
                </a:lnTo>
                <a:lnTo>
                  <a:pt x="638020" y="400121"/>
                </a:lnTo>
                <a:lnTo>
                  <a:pt x="643890" y="371093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56701" y="1665605"/>
            <a:ext cx="645795" cy="447675"/>
          </a:xfrm>
          <a:custGeom>
            <a:avLst/>
            <a:gdLst/>
            <a:ahLst/>
            <a:cxnLst/>
            <a:rect l="l" t="t" r="r" b="b"/>
            <a:pathLst>
              <a:path w="645794" h="447675">
                <a:moveTo>
                  <a:pt x="645414" y="372617"/>
                </a:moveTo>
                <a:lnTo>
                  <a:pt x="645414" y="74675"/>
                </a:lnTo>
                <a:lnTo>
                  <a:pt x="643890" y="59435"/>
                </a:lnTo>
                <a:lnTo>
                  <a:pt x="620544" y="19450"/>
                </a:lnTo>
                <a:lnTo>
                  <a:pt x="578358" y="761"/>
                </a:lnTo>
                <a:lnTo>
                  <a:pt x="570738" y="0"/>
                </a:lnTo>
                <a:lnTo>
                  <a:pt x="74676" y="0"/>
                </a:lnTo>
                <a:lnTo>
                  <a:pt x="30580" y="14863"/>
                </a:lnTo>
                <a:lnTo>
                  <a:pt x="3047" y="52577"/>
                </a:lnTo>
                <a:lnTo>
                  <a:pt x="0" y="74675"/>
                </a:lnTo>
                <a:lnTo>
                  <a:pt x="0" y="372617"/>
                </a:lnTo>
                <a:lnTo>
                  <a:pt x="10551" y="410397"/>
                </a:lnTo>
                <a:lnTo>
                  <a:pt x="12192" y="413061"/>
                </a:lnTo>
                <a:lnTo>
                  <a:pt x="12192" y="371855"/>
                </a:lnTo>
                <a:lnTo>
                  <a:pt x="12954" y="67817"/>
                </a:lnTo>
                <a:lnTo>
                  <a:pt x="30188" y="31670"/>
                </a:lnTo>
                <a:lnTo>
                  <a:pt x="66420" y="13109"/>
                </a:lnTo>
                <a:lnTo>
                  <a:pt x="578358" y="12953"/>
                </a:lnTo>
                <a:lnTo>
                  <a:pt x="584454" y="14477"/>
                </a:lnTo>
                <a:lnTo>
                  <a:pt x="617472" y="33994"/>
                </a:lnTo>
                <a:lnTo>
                  <a:pt x="632460" y="69341"/>
                </a:lnTo>
                <a:lnTo>
                  <a:pt x="633222" y="75437"/>
                </a:lnTo>
                <a:lnTo>
                  <a:pt x="633222" y="411629"/>
                </a:lnTo>
                <a:lnTo>
                  <a:pt x="638997" y="402880"/>
                </a:lnTo>
                <a:lnTo>
                  <a:pt x="644652" y="380237"/>
                </a:lnTo>
                <a:lnTo>
                  <a:pt x="645414" y="372617"/>
                </a:lnTo>
                <a:close/>
              </a:path>
              <a:path w="645794" h="447675">
                <a:moveTo>
                  <a:pt x="633222" y="411629"/>
                </a:moveTo>
                <a:lnTo>
                  <a:pt x="633222" y="75437"/>
                </a:lnTo>
                <a:lnTo>
                  <a:pt x="632460" y="372617"/>
                </a:lnTo>
                <a:lnTo>
                  <a:pt x="632460" y="379475"/>
                </a:lnTo>
                <a:lnTo>
                  <a:pt x="631698" y="385571"/>
                </a:lnTo>
                <a:lnTo>
                  <a:pt x="611952" y="418714"/>
                </a:lnTo>
                <a:lnTo>
                  <a:pt x="576834" y="434339"/>
                </a:lnTo>
                <a:lnTo>
                  <a:pt x="74676" y="434339"/>
                </a:lnTo>
                <a:lnTo>
                  <a:pt x="55109" y="431350"/>
                </a:lnTo>
                <a:lnTo>
                  <a:pt x="23776" y="408056"/>
                </a:lnTo>
                <a:lnTo>
                  <a:pt x="12954" y="377951"/>
                </a:lnTo>
                <a:lnTo>
                  <a:pt x="12192" y="371855"/>
                </a:lnTo>
                <a:lnTo>
                  <a:pt x="12192" y="413061"/>
                </a:lnTo>
                <a:lnTo>
                  <a:pt x="48229" y="442121"/>
                </a:lnTo>
                <a:lnTo>
                  <a:pt x="74676" y="447294"/>
                </a:lnTo>
                <a:lnTo>
                  <a:pt x="570738" y="447293"/>
                </a:lnTo>
                <a:lnTo>
                  <a:pt x="585978" y="445769"/>
                </a:lnTo>
                <a:lnTo>
                  <a:pt x="607913" y="437093"/>
                </a:lnTo>
                <a:lnTo>
                  <a:pt x="626168" y="422314"/>
                </a:lnTo>
                <a:lnTo>
                  <a:pt x="633222" y="411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08795" y="1666367"/>
            <a:ext cx="643890" cy="445770"/>
          </a:xfrm>
          <a:custGeom>
            <a:avLst/>
            <a:gdLst/>
            <a:ahLst/>
            <a:cxnLst/>
            <a:rect l="l" t="t" r="r" b="b"/>
            <a:pathLst>
              <a:path w="643889" h="445769">
                <a:moveTo>
                  <a:pt x="643890" y="371093"/>
                </a:moveTo>
                <a:lnTo>
                  <a:pt x="643890" y="74675"/>
                </a:lnTo>
                <a:lnTo>
                  <a:pt x="638008" y="45648"/>
                </a:lnTo>
                <a:lnTo>
                  <a:pt x="621982" y="21907"/>
                </a:lnTo>
                <a:lnTo>
                  <a:pt x="598241" y="5881"/>
                </a:lnTo>
                <a:lnTo>
                  <a:pt x="569214" y="0"/>
                </a:lnTo>
                <a:lnTo>
                  <a:pt x="73914" y="0"/>
                </a:lnTo>
                <a:lnTo>
                  <a:pt x="45005" y="5881"/>
                </a:lnTo>
                <a:lnTo>
                  <a:pt x="21526" y="21907"/>
                </a:lnTo>
                <a:lnTo>
                  <a:pt x="5762" y="45648"/>
                </a:lnTo>
                <a:lnTo>
                  <a:pt x="0" y="74675"/>
                </a:lnTo>
                <a:lnTo>
                  <a:pt x="0" y="371093"/>
                </a:lnTo>
                <a:lnTo>
                  <a:pt x="5762" y="400121"/>
                </a:lnTo>
                <a:lnTo>
                  <a:pt x="21526" y="423862"/>
                </a:lnTo>
                <a:lnTo>
                  <a:pt x="45005" y="439888"/>
                </a:lnTo>
                <a:lnTo>
                  <a:pt x="73914" y="445769"/>
                </a:lnTo>
                <a:lnTo>
                  <a:pt x="569214" y="445769"/>
                </a:lnTo>
                <a:lnTo>
                  <a:pt x="598241" y="439888"/>
                </a:lnTo>
                <a:lnTo>
                  <a:pt x="621982" y="423862"/>
                </a:lnTo>
                <a:lnTo>
                  <a:pt x="638008" y="400121"/>
                </a:lnTo>
                <a:lnTo>
                  <a:pt x="643890" y="371093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08033" y="1665605"/>
            <a:ext cx="645795" cy="447675"/>
          </a:xfrm>
          <a:custGeom>
            <a:avLst/>
            <a:gdLst/>
            <a:ahLst/>
            <a:cxnLst/>
            <a:rect l="l" t="t" r="r" b="b"/>
            <a:pathLst>
              <a:path w="645795" h="447675">
                <a:moveTo>
                  <a:pt x="645414" y="372617"/>
                </a:moveTo>
                <a:lnTo>
                  <a:pt x="645414" y="74675"/>
                </a:lnTo>
                <a:lnTo>
                  <a:pt x="643890" y="59435"/>
                </a:lnTo>
                <a:lnTo>
                  <a:pt x="620453" y="19426"/>
                </a:lnTo>
                <a:lnTo>
                  <a:pt x="578358" y="761"/>
                </a:lnTo>
                <a:lnTo>
                  <a:pt x="570738" y="0"/>
                </a:lnTo>
                <a:lnTo>
                  <a:pt x="73914" y="0"/>
                </a:lnTo>
                <a:lnTo>
                  <a:pt x="29927" y="14830"/>
                </a:lnTo>
                <a:lnTo>
                  <a:pt x="3047" y="52577"/>
                </a:lnTo>
                <a:lnTo>
                  <a:pt x="0" y="67055"/>
                </a:lnTo>
                <a:lnTo>
                  <a:pt x="0" y="380237"/>
                </a:lnTo>
                <a:lnTo>
                  <a:pt x="12192" y="413577"/>
                </a:lnTo>
                <a:lnTo>
                  <a:pt x="12192" y="74675"/>
                </a:lnTo>
                <a:lnTo>
                  <a:pt x="12954" y="67817"/>
                </a:lnTo>
                <a:lnTo>
                  <a:pt x="30009" y="31632"/>
                </a:lnTo>
                <a:lnTo>
                  <a:pt x="65965" y="13145"/>
                </a:lnTo>
                <a:lnTo>
                  <a:pt x="577596" y="12953"/>
                </a:lnTo>
                <a:lnTo>
                  <a:pt x="583692" y="14477"/>
                </a:lnTo>
                <a:lnTo>
                  <a:pt x="602300" y="21655"/>
                </a:lnTo>
                <a:lnTo>
                  <a:pt x="617234" y="33789"/>
                </a:lnTo>
                <a:lnTo>
                  <a:pt x="627588" y="49984"/>
                </a:lnTo>
                <a:lnTo>
                  <a:pt x="632460" y="69341"/>
                </a:lnTo>
                <a:lnTo>
                  <a:pt x="632460" y="412486"/>
                </a:lnTo>
                <a:lnTo>
                  <a:pt x="638689" y="402970"/>
                </a:lnTo>
                <a:lnTo>
                  <a:pt x="644652" y="380237"/>
                </a:lnTo>
                <a:lnTo>
                  <a:pt x="645414" y="372617"/>
                </a:lnTo>
                <a:close/>
              </a:path>
              <a:path w="645795" h="447675">
                <a:moveTo>
                  <a:pt x="632460" y="412486"/>
                </a:moveTo>
                <a:lnTo>
                  <a:pt x="632460" y="379475"/>
                </a:lnTo>
                <a:lnTo>
                  <a:pt x="630936" y="385571"/>
                </a:lnTo>
                <a:lnTo>
                  <a:pt x="624254" y="403698"/>
                </a:lnTo>
                <a:lnTo>
                  <a:pt x="611952" y="418752"/>
                </a:lnTo>
                <a:lnTo>
                  <a:pt x="595617" y="429407"/>
                </a:lnTo>
                <a:lnTo>
                  <a:pt x="576834" y="434339"/>
                </a:lnTo>
                <a:lnTo>
                  <a:pt x="73914" y="434339"/>
                </a:lnTo>
                <a:lnTo>
                  <a:pt x="54543" y="431220"/>
                </a:lnTo>
                <a:lnTo>
                  <a:pt x="23416" y="407965"/>
                </a:lnTo>
                <a:lnTo>
                  <a:pt x="12954" y="377951"/>
                </a:lnTo>
                <a:lnTo>
                  <a:pt x="12192" y="371855"/>
                </a:lnTo>
                <a:lnTo>
                  <a:pt x="12192" y="413577"/>
                </a:lnTo>
                <a:lnTo>
                  <a:pt x="47144" y="442023"/>
                </a:lnTo>
                <a:lnTo>
                  <a:pt x="73914" y="447294"/>
                </a:lnTo>
                <a:lnTo>
                  <a:pt x="570738" y="447293"/>
                </a:lnTo>
                <a:lnTo>
                  <a:pt x="585978" y="445769"/>
                </a:lnTo>
                <a:lnTo>
                  <a:pt x="607977" y="437046"/>
                </a:lnTo>
                <a:lnTo>
                  <a:pt x="626006" y="422343"/>
                </a:lnTo>
                <a:lnTo>
                  <a:pt x="632460" y="4124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60127" y="1666367"/>
            <a:ext cx="643255" cy="445770"/>
          </a:xfrm>
          <a:custGeom>
            <a:avLst/>
            <a:gdLst/>
            <a:ahLst/>
            <a:cxnLst/>
            <a:rect l="l" t="t" r="r" b="b"/>
            <a:pathLst>
              <a:path w="643254" h="445769">
                <a:moveTo>
                  <a:pt x="643128" y="371093"/>
                </a:moveTo>
                <a:lnTo>
                  <a:pt x="643128" y="74675"/>
                </a:lnTo>
                <a:lnTo>
                  <a:pt x="637365" y="45648"/>
                </a:lnTo>
                <a:lnTo>
                  <a:pt x="621601" y="21907"/>
                </a:lnTo>
                <a:lnTo>
                  <a:pt x="598122" y="5881"/>
                </a:lnTo>
                <a:lnTo>
                  <a:pt x="569214" y="0"/>
                </a:lnTo>
                <a:lnTo>
                  <a:pt x="73914" y="0"/>
                </a:lnTo>
                <a:lnTo>
                  <a:pt x="45005" y="5881"/>
                </a:lnTo>
                <a:lnTo>
                  <a:pt x="21526" y="21907"/>
                </a:lnTo>
                <a:lnTo>
                  <a:pt x="5762" y="45648"/>
                </a:lnTo>
                <a:lnTo>
                  <a:pt x="0" y="74675"/>
                </a:lnTo>
                <a:lnTo>
                  <a:pt x="0" y="371093"/>
                </a:lnTo>
                <a:lnTo>
                  <a:pt x="5762" y="400121"/>
                </a:lnTo>
                <a:lnTo>
                  <a:pt x="21526" y="423862"/>
                </a:lnTo>
                <a:lnTo>
                  <a:pt x="45005" y="439888"/>
                </a:lnTo>
                <a:lnTo>
                  <a:pt x="73914" y="445769"/>
                </a:lnTo>
                <a:lnTo>
                  <a:pt x="569214" y="445769"/>
                </a:lnTo>
                <a:lnTo>
                  <a:pt x="598122" y="439888"/>
                </a:lnTo>
                <a:lnTo>
                  <a:pt x="621601" y="423862"/>
                </a:lnTo>
                <a:lnTo>
                  <a:pt x="637365" y="400121"/>
                </a:lnTo>
                <a:lnTo>
                  <a:pt x="643128" y="371093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59365" y="1665605"/>
            <a:ext cx="645795" cy="447675"/>
          </a:xfrm>
          <a:custGeom>
            <a:avLst/>
            <a:gdLst/>
            <a:ahLst/>
            <a:cxnLst/>
            <a:rect l="l" t="t" r="r" b="b"/>
            <a:pathLst>
              <a:path w="645795" h="447675">
                <a:moveTo>
                  <a:pt x="645414" y="372617"/>
                </a:moveTo>
                <a:lnTo>
                  <a:pt x="645414" y="74675"/>
                </a:lnTo>
                <a:lnTo>
                  <a:pt x="643890" y="59435"/>
                </a:lnTo>
                <a:lnTo>
                  <a:pt x="620377" y="19550"/>
                </a:lnTo>
                <a:lnTo>
                  <a:pt x="578358" y="761"/>
                </a:lnTo>
                <a:lnTo>
                  <a:pt x="570738" y="0"/>
                </a:lnTo>
                <a:lnTo>
                  <a:pt x="73914" y="0"/>
                </a:lnTo>
                <a:lnTo>
                  <a:pt x="29894" y="14911"/>
                </a:lnTo>
                <a:lnTo>
                  <a:pt x="3047" y="52577"/>
                </a:lnTo>
                <a:lnTo>
                  <a:pt x="0" y="67055"/>
                </a:lnTo>
                <a:lnTo>
                  <a:pt x="0" y="380237"/>
                </a:lnTo>
                <a:lnTo>
                  <a:pt x="12192" y="413926"/>
                </a:lnTo>
                <a:lnTo>
                  <a:pt x="12192" y="74675"/>
                </a:lnTo>
                <a:lnTo>
                  <a:pt x="12954" y="67817"/>
                </a:lnTo>
                <a:lnTo>
                  <a:pt x="29894" y="31210"/>
                </a:lnTo>
                <a:lnTo>
                  <a:pt x="66657" y="13100"/>
                </a:lnTo>
                <a:lnTo>
                  <a:pt x="577596" y="12953"/>
                </a:lnTo>
                <a:lnTo>
                  <a:pt x="583692" y="14477"/>
                </a:lnTo>
                <a:lnTo>
                  <a:pt x="602300" y="21655"/>
                </a:lnTo>
                <a:lnTo>
                  <a:pt x="617234" y="33789"/>
                </a:lnTo>
                <a:lnTo>
                  <a:pt x="627588" y="49984"/>
                </a:lnTo>
                <a:lnTo>
                  <a:pt x="632460" y="69341"/>
                </a:lnTo>
                <a:lnTo>
                  <a:pt x="632460" y="412448"/>
                </a:lnTo>
                <a:lnTo>
                  <a:pt x="638716" y="403020"/>
                </a:lnTo>
                <a:lnTo>
                  <a:pt x="644652" y="380237"/>
                </a:lnTo>
                <a:lnTo>
                  <a:pt x="645414" y="372617"/>
                </a:lnTo>
                <a:close/>
              </a:path>
              <a:path w="645795" h="447675">
                <a:moveTo>
                  <a:pt x="632460" y="412448"/>
                </a:moveTo>
                <a:lnTo>
                  <a:pt x="632460" y="379475"/>
                </a:lnTo>
                <a:lnTo>
                  <a:pt x="630936" y="385571"/>
                </a:lnTo>
                <a:lnTo>
                  <a:pt x="623788" y="404136"/>
                </a:lnTo>
                <a:lnTo>
                  <a:pt x="611590" y="419128"/>
                </a:lnTo>
                <a:lnTo>
                  <a:pt x="595349" y="429534"/>
                </a:lnTo>
                <a:lnTo>
                  <a:pt x="576072" y="434339"/>
                </a:lnTo>
                <a:lnTo>
                  <a:pt x="73914" y="434339"/>
                </a:lnTo>
                <a:lnTo>
                  <a:pt x="54443" y="431161"/>
                </a:lnTo>
                <a:lnTo>
                  <a:pt x="36909" y="422019"/>
                </a:lnTo>
                <a:lnTo>
                  <a:pt x="23018" y="407988"/>
                </a:lnTo>
                <a:lnTo>
                  <a:pt x="14478" y="390143"/>
                </a:lnTo>
                <a:lnTo>
                  <a:pt x="13716" y="384809"/>
                </a:lnTo>
                <a:lnTo>
                  <a:pt x="12192" y="377951"/>
                </a:lnTo>
                <a:lnTo>
                  <a:pt x="14235" y="417014"/>
                </a:lnTo>
                <a:lnTo>
                  <a:pt x="47144" y="442023"/>
                </a:lnTo>
                <a:lnTo>
                  <a:pt x="73914" y="447294"/>
                </a:lnTo>
                <a:lnTo>
                  <a:pt x="570738" y="447293"/>
                </a:lnTo>
                <a:lnTo>
                  <a:pt x="585978" y="445769"/>
                </a:lnTo>
                <a:lnTo>
                  <a:pt x="607829" y="436925"/>
                </a:lnTo>
                <a:lnTo>
                  <a:pt x="625925" y="422295"/>
                </a:lnTo>
                <a:lnTo>
                  <a:pt x="632460" y="4124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10697" y="1666367"/>
            <a:ext cx="643890" cy="445770"/>
          </a:xfrm>
          <a:custGeom>
            <a:avLst/>
            <a:gdLst/>
            <a:ahLst/>
            <a:cxnLst/>
            <a:rect l="l" t="t" r="r" b="b"/>
            <a:pathLst>
              <a:path w="643889" h="445769">
                <a:moveTo>
                  <a:pt x="643890" y="371093"/>
                </a:moveTo>
                <a:lnTo>
                  <a:pt x="643890" y="74675"/>
                </a:lnTo>
                <a:lnTo>
                  <a:pt x="638127" y="45648"/>
                </a:lnTo>
                <a:lnTo>
                  <a:pt x="622363" y="21907"/>
                </a:lnTo>
                <a:lnTo>
                  <a:pt x="598884" y="5881"/>
                </a:lnTo>
                <a:lnTo>
                  <a:pt x="569976" y="0"/>
                </a:lnTo>
                <a:lnTo>
                  <a:pt x="74676" y="0"/>
                </a:lnTo>
                <a:lnTo>
                  <a:pt x="45648" y="5881"/>
                </a:lnTo>
                <a:lnTo>
                  <a:pt x="21907" y="21907"/>
                </a:lnTo>
                <a:lnTo>
                  <a:pt x="5881" y="45648"/>
                </a:lnTo>
                <a:lnTo>
                  <a:pt x="0" y="74675"/>
                </a:lnTo>
                <a:lnTo>
                  <a:pt x="0" y="371093"/>
                </a:lnTo>
                <a:lnTo>
                  <a:pt x="5881" y="400121"/>
                </a:lnTo>
                <a:lnTo>
                  <a:pt x="21907" y="423862"/>
                </a:lnTo>
                <a:lnTo>
                  <a:pt x="45648" y="439888"/>
                </a:lnTo>
                <a:lnTo>
                  <a:pt x="74676" y="445769"/>
                </a:lnTo>
                <a:lnTo>
                  <a:pt x="569976" y="445769"/>
                </a:lnTo>
                <a:lnTo>
                  <a:pt x="598884" y="439888"/>
                </a:lnTo>
                <a:lnTo>
                  <a:pt x="622363" y="423862"/>
                </a:lnTo>
                <a:lnTo>
                  <a:pt x="638127" y="400121"/>
                </a:lnTo>
                <a:lnTo>
                  <a:pt x="643890" y="371093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09935" y="1665605"/>
            <a:ext cx="645795" cy="447675"/>
          </a:xfrm>
          <a:custGeom>
            <a:avLst/>
            <a:gdLst/>
            <a:ahLst/>
            <a:cxnLst/>
            <a:rect l="l" t="t" r="r" b="b"/>
            <a:pathLst>
              <a:path w="645795" h="447675">
                <a:moveTo>
                  <a:pt x="645414" y="380237"/>
                </a:moveTo>
                <a:lnTo>
                  <a:pt x="645414" y="67055"/>
                </a:lnTo>
                <a:lnTo>
                  <a:pt x="643890" y="59435"/>
                </a:lnTo>
                <a:lnTo>
                  <a:pt x="621139" y="19526"/>
                </a:lnTo>
                <a:lnTo>
                  <a:pt x="579120" y="761"/>
                </a:lnTo>
                <a:lnTo>
                  <a:pt x="571500" y="0"/>
                </a:lnTo>
                <a:lnTo>
                  <a:pt x="74676" y="0"/>
                </a:lnTo>
                <a:lnTo>
                  <a:pt x="30570" y="14754"/>
                </a:lnTo>
                <a:lnTo>
                  <a:pt x="3809" y="52577"/>
                </a:lnTo>
                <a:lnTo>
                  <a:pt x="0" y="74675"/>
                </a:lnTo>
                <a:lnTo>
                  <a:pt x="0" y="372617"/>
                </a:lnTo>
                <a:lnTo>
                  <a:pt x="1524" y="387857"/>
                </a:lnTo>
                <a:lnTo>
                  <a:pt x="6096" y="401573"/>
                </a:lnTo>
                <a:lnTo>
                  <a:pt x="10074" y="409576"/>
                </a:lnTo>
                <a:lnTo>
                  <a:pt x="12954" y="413926"/>
                </a:lnTo>
                <a:lnTo>
                  <a:pt x="12954" y="67817"/>
                </a:lnTo>
                <a:lnTo>
                  <a:pt x="16002" y="55625"/>
                </a:lnTo>
                <a:lnTo>
                  <a:pt x="40386" y="22859"/>
                </a:lnTo>
                <a:lnTo>
                  <a:pt x="578358" y="12953"/>
                </a:lnTo>
                <a:lnTo>
                  <a:pt x="584454" y="14477"/>
                </a:lnTo>
                <a:lnTo>
                  <a:pt x="617715" y="33813"/>
                </a:lnTo>
                <a:lnTo>
                  <a:pt x="632460" y="69341"/>
                </a:lnTo>
                <a:lnTo>
                  <a:pt x="633222" y="75437"/>
                </a:lnTo>
                <a:lnTo>
                  <a:pt x="633222" y="412410"/>
                </a:lnTo>
                <a:lnTo>
                  <a:pt x="639057" y="403566"/>
                </a:lnTo>
                <a:lnTo>
                  <a:pt x="645414" y="380237"/>
                </a:lnTo>
                <a:close/>
              </a:path>
              <a:path w="645795" h="447675">
                <a:moveTo>
                  <a:pt x="633222" y="412410"/>
                </a:moveTo>
                <a:lnTo>
                  <a:pt x="633222" y="372617"/>
                </a:lnTo>
                <a:lnTo>
                  <a:pt x="632460" y="379475"/>
                </a:lnTo>
                <a:lnTo>
                  <a:pt x="631698" y="385571"/>
                </a:lnTo>
                <a:lnTo>
                  <a:pt x="612228" y="418952"/>
                </a:lnTo>
                <a:lnTo>
                  <a:pt x="576834" y="434339"/>
                </a:lnTo>
                <a:lnTo>
                  <a:pt x="74676" y="434339"/>
                </a:lnTo>
                <a:lnTo>
                  <a:pt x="55205" y="431161"/>
                </a:lnTo>
                <a:lnTo>
                  <a:pt x="23780" y="407988"/>
                </a:lnTo>
                <a:lnTo>
                  <a:pt x="12954" y="377951"/>
                </a:lnTo>
                <a:lnTo>
                  <a:pt x="12954" y="413926"/>
                </a:lnTo>
                <a:lnTo>
                  <a:pt x="48229" y="442121"/>
                </a:lnTo>
                <a:lnTo>
                  <a:pt x="74676" y="447294"/>
                </a:lnTo>
                <a:lnTo>
                  <a:pt x="571500" y="447293"/>
                </a:lnTo>
                <a:lnTo>
                  <a:pt x="579120" y="446531"/>
                </a:lnTo>
                <a:lnTo>
                  <a:pt x="585978" y="445769"/>
                </a:lnTo>
                <a:lnTo>
                  <a:pt x="608414" y="437021"/>
                </a:lnTo>
                <a:lnTo>
                  <a:pt x="626416" y="422724"/>
                </a:lnTo>
                <a:lnTo>
                  <a:pt x="633222" y="4124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48550" y="407924"/>
          <a:ext cx="4391025" cy="2465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010"/>
                <a:gridCol w="1706880"/>
                <a:gridCol w="735965"/>
                <a:gridCol w="791845"/>
                <a:gridCol w="927735"/>
              </a:tblGrid>
              <a:tr h="2452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191B0E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FED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1987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40">
                          <a:solidFill>
                            <a:srgbClr val="191B0E"/>
                          </a:solidFill>
                          <a:latin typeface="华文楷体"/>
                          <a:cs typeface="华文楷体"/>
                        </a:rPr>
                        <a:t>性能测试的流程</a:t>
                      </a:r>
                      <a:endParaRPr sz="1400">
                        <a:latin typeface="华文楷体"/>
                        <a:cs typeface="华文楷体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 marL="318770" marR="135890">
                        <a:lnSpc>
                          <a:spcPts val="760"/>
                        </a:lnSpc>
                        <a:spcBef>
                          <a:spcPts val="1145"/>
                        </a:spcBef>
                        <a:tabLst>
                          <a:tab pos="1069340" algn="l"/>
                        </a:tabLst>
                      </a:pPr>
                      <a:r>
                        <a:rPr dirty="0" sz="65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制定性能测试</a:t>
                      </a:r>
                      <a:r>
                        <a:rPr dirty="0" sz="65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	</a:t>
                      </a:r>
                      <a:r>
                        <a:rPr dirty="0" sz="65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选择性能测试 </a:t>
                      </a:r>
                      <a:r>
                        <a:rPr dirty="0" sz="650" spc="-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目标	工具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5715">
                    <a:lnL w="82296">
                      <a:solidFill>
                        <a:srgbClr val="191B0E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50" spc="-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设计性能测试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128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50" spc="-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监控分析系统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1695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50" spc="-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性能调优</a:t>
                      </a:r>
                      <a:endParaRPr sz="6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4227" y="3096610"/>
            <a:ext cx="114300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40">
                <a:latin typeface="等线"/>
                <a:cs typeface="等线"/>
              </a:rPr>
              <a:t>2</a:t>
            </a:r>
            <a:endParaRPr sz="1250">
              <a:latin typeface="等线"/>
              <a:cs typeface="等线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1561" y="408305"/>
            <a:ext cx="4384675" cy="2465070"/>
          </a:xfrm>
          <a:custGeom>
            <a:avLst/>
            <a:gdLst/>
            <a:ahLst/>
            <a:cxnLst/>
            <a:rect l="l" t="t" r="r" b="b"/>
            <a:pathLst>
              <a:path w="4384675" h="2465070">
                <a:moveTo>
                  <a:pt x="0" y="0"/>
                </a:moveTo>
                <a:lnTo>
                  <a:pt x="0" y="2465070"/>
                </a:lnTo>
                <a:lnTo>
                  <a:pt x="4384662" y="2465070"/>
                </a:lnTo>
                <a:lnTo>
                  <a:pt x="4384662" y="0"/>
                </a:lnTo>
                <a:lnTo>
                  <a:pt x="0" y="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4233" y="2462657"/>
            <a:ext cx="1031240" cy="137160"/>
          </a:xfrm>
          <a:custGeom>
            <a:avLst/>
            <a:gdLst/>
            <a:ahLst/>
            <a:cxnLst/>
            <a:rect l="l" t="t" r="r" b="b"/>
            <a:pathLst>
              <a:path w="1031239" h="137160">
                <a:moveTo>
                  <a:pt x="0" y="0"/>
                </a:moveTo>
                <a:lnTo>
                  <a:pt x="0" y="137159"/>
                </a:lnTo>
                <a:lnTo>
                  <a:pt x="1031240" y="137159"/>
                </a:lnTo>
                <a:lnTo>
                  <a:pt x="1031239" y="0"/>
                </a:lnTo>
                <a:lnTo>
                  <a:pt x="0" y="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65473" y="1014857"/>
            <a:ext cx="146050" cy="1584960"/>
          </a:xfrm>
          <a:custGeom>
            <a:avLst/>
            <a:gdLst/>
            <a:ahLst/>
            <a:cxnLst/>
            <a:rect l="l" t="t" r="r" b="b"/>
            <a:pathLst>
              <a:path w="146050" h="1584960">
                <a:moveTo>
                  <a:pt x="0" y="0"/>
                </a:moveTo>
                <a:lnTo>
                  <a:pt x="0" y="1584960"/>
                </a:lnTo>
                <a:lnTo>
                  <a:pt x="146050" y="1584960"/>
                </a:lnTo>
                <a:lnTo>
                  <a:pt x="146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7657" y="414401"/>
            <a:ext cx="4371975" cy="2452370"/>
          </a:xfrm>
          <a:prstGeom prst="rect"/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1741805">
              <a:lnSpc>
                <a:spcPct val="100000"/>
              </a:lnSpc>
              <a:spcBef>
                <a:spcPts val="1760"/>
              </a:spcBef>
            </a:pPr>
            <a:r>
              <a:rPr dirty="0" sz="2550" spc="5">
                <a:solidFill>
                  <a:srgbClr val="EFEDE3"/>
                </a:solidFill>
                <a:latin typeface="Franklin Gothic Book"/>
                <a:cs typeface="Franklin Gothic Book"/>
              </a:rPr>
              <a:t>LOADRUNNER</a:t>
            </a:r>
            <a:endParaRPr sz="255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3439" y="901446"/>
            <a:ext cx="4130675" cy="2466340"/>
          </a:xfrm>
          <a:custGeom>
            <a:avLst/>
            <a:gdLst/>
            <a:ahLst/>
            <a:cxnLst/>
            <a:rect l="l" t="t" r="r" b="b"/>
            <a:pathLst>
              <a:path w="4130675" h="2466340">
                <a:moveTo>
                  <a:pt x="0" y="2465832"/>
                </a:moveTo>
                <a:lnTo>
                  <a:pt x="4130154" y="2465832"/>
                </a:lnTo>
                <a:lnTo>
                  <a:pt x="4130154" y="0"/>
                </a:lnTo>
                <a:lnTo>
                  <a:pt x="0" y="0"/>
                </a:lnTo>
                <a:lnTo>
                  <a:pt x="0" y="2465832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8931" y="901446"/>
            <a:ext cx="172720" cy="2466340"/>
          </a:xfrm>
          <a:custGeom>
            <a:avLst/>
            <a:gdLst/>
            <a:ahLst/>
            <a:cxnLst/>
            <a:rect l="l" t="t" r="r" b="b"/>
            <a:pathLst>
              <a:path w="172719" h="2466340">
                <a:moveTo>
                  <a:pt x="0" y="2465832"/>
                </a:moveTo>
                <a:lnTo>
                  <a:pt x="172212" y="2465832"/>
                </a:lnTo>
                <a:lnTo>
                  <a:pt x="172212" y="0"/>
                </a:lnTo>
                <a:lnTo>
                  <a:pt x="0" y="0"/>
                </a:lnTo>
                <a:lnTo>
                  <a:pt x="0" y="2465832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62291" y="902208"/>
            <a:ext cx="0" cy="2465070"/>
          </a:xfrm>
          <a:custGeom>
            <a:avLst/>
            <a:gdLst/>
            <a:ahLst/>
            <a:cxnLst/>
            <a:rect l="l" t="t" r="r" b="b"/>
            <a:pathLst>
              <a:path w="0" h="2465070">
                <a:moveTo>
                  <a:pt x="0" y="0"/>
                </a:moveTo>
                <a:lnTo>
                  <a:pt x="0" y="2465069"/>
                </a:lnTo>
              </a:path>
            </a:pathLst>
          </a:custGeom>
          <a:ln w="82296">
            <a:solidFill>
              <a:srgbClr val="191B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44631" y="926591"/>
            <a:ext cx="660654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62767" y="1115896"/>
            <a:ext cx="1332230" cy="24511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20">
                <a:solidFill>
                  <a:srgbClr val="191B0E"/>
                </a:solidFill>
                <a:latin typeface="Franklin Gothic Book"/>
                <a:cs typeface="Franklin Gothic Book"/>
              </a:rPr>
              <a:t>Load</a:t>
            </a:r>
            <a:r>
              <a:rPr dirty="0" sz="1400" spc="-15">
                <a:solidFill>
                  <a:srgbClr val="191B0E"/>
                </a:solidFill>
                <a:latin typeface="Franklin Gothic Book"/>
                <a:cs typeface="Franklin Gothic Book"/>
              </a:rPr>
              <a:t>R</a:t>
            </a:r>
            <a:r>
              <a:rPr dirty="0" sz="1400" spc="15">
                <a:solidFill>
                  <a:srgbClr val="191B0E"/>
                </a:solidFill>
                <a:latin typeface="Franklin Gothic Book"/>
                <a:cs typeface="Franklin Gothic Book"/>
              </a:rPr>
              <a:t>unner</a:t>
            </a:r>
            <a:r>
              <a:rPr dirty="0" sz="1400" spc="40">
                <a:solidFill>
                  <a:srgbClr val="191B0E"/>
                </a:solidFill>
                <a:latin typeface="华文楷体"/>
                <a:cs typeface="华文楷体"/>
              </a:rPr>
              <a:t>介绍</a:t>
            </a:r>
            <a:endParaRPr sz="1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2767" y="1325364"/>
            <a:ext cx="3414395" cy="106807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495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准备足够的资源</a:t>
            </a:r>
            <a:r>
              <a:rPr dirty="0" sz="700" spc="10">
                <a:solidFill>
                  <a:srgbClr val="191B0E"/>
                </a:solidFill>
                <a:latin typeface="华文楷体"/>
                <a:cs typeface="华文楷体"/>
              </a:rPr>
              <a:t>：</a:t>
            </a:r>
            <a:r>
              <a:rPr dirty="0" sz="700" spc="10">
                <a:solidFill>
                  <a:srgbClr val="191B0E"/>
                </a:solidFill>
                <a:latin typeface="Franklin Gothic Book"/>
                <a:cs typeface="Franklin Gothic Book"/>
              </a:rPr>
              <a:t>50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名测试人员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,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每人有一台计算机以进行操作支持。</a:t>
            </a:r>
            <a:endParaRPr sz="700">
              <a:latin typeface="华文楷体"/>
              <a:cs typeface="华文楷体"/>
            </a:endParaRPr>
          </a:p>
          <a:p>
            <a:pPr algn="just" marL="151130" marR="49530" indent="-139065">
              <a:lnSpc>
                <a:spcPts val="810"/>
              </a:lnSpc>
              <a:spcBef>
                <a:spcPts val="455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备一名</a:t>
            </a:r>
            <a:r>
              <a:rPr dirty="0" sz="700">
                <a:solidFill>
                  <a:srgbClr val="191B0E"/>
                </a:solidFill>
                <a:latin typeface="Franklin Gothic Book"/>
                <a:cs typeface="Franklin Gothic Book"/>
              </a:rPr>
              <a:t>“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嗓音足够大</a:t>
            </a:r>
            <a:r>
              <a:rPr dirty="0" sz="700">
                <a:solidFill>
                  <a:srgbClr val="191B0E"/>
                </a:solidFill>
                <a:latin typeface="Franklin Gothic Book"/>
                <a:cs typeface="Franklin Gothic Book"/>
              </a:rPr>
              <a:t>”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的指挥人员统一发布号令，以调度测试人员对系统进行同步 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测试，每位参与测试的人员需要注意力集中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,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在听到指挥员</a:t>
            </a:r>
            <a:r>
              <a:rPr dirty="0" sz="700">
                <a:solidFill>
                  <a:srgbClr val="191B0E"/>
                </a:solidFill>
                <a:latin typeface="Franklin Gothic Book"/>
                <a:cs typeface="Franklin Gothic Book"/>
              </a:rPr>
              <a:t>“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开始测试</a:t>
            </a:r>
            <a:r>
              <a:rPr dirty="0" sz="700">
                <a:solidFill>
                  <a:srgbClr val="191B0E"/>
                </a:solidFill>
                <a:latin typeface="Franklin Gothic Book"/>
                <a:cs typeface="Franklin Gothic Book"/>
              </a:rPr>
              <a:t>”</a:t>
            </a:r>
            <a:r>
              <a:rPr dirty="0" sz="700" spc="15">
                <a:solidFill>
                  <a:srgbClr val="191B0E"/>
                </a:solidFill>
                <a:latin typeface="华文楷体"/>
                <a:cs typeface="华文楷体"/>
              </a:rPr>
              <a:t>的号令后进 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行</a:t>
            </a:r>
            <a:r>
              <a:rPr dirty="0" sz="700">
                <a:solidFill>
                  <a:srgbClr val="191B0E"/>
                </a:solidFill>
                <a:latin typeface="Franklin Gothic Book"/>
                <a:cs typeface="Franklin Gothic Book"/>
              </a:rPr>
              <a:t>“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理论上的同时</a:t>
            </a:r>
            <a:r>
              <a:rPr dirty="0" sz="700">
                <a:solidFill>
                  <a:srgbClr val="191B0E"/>
                </a:solidFill>
                <a:latin typeface="Franklin Gothic Book"/>
                <a:cs typeface="Franklin Gothic Book"/>
              </a:rPr>
              <a:t>”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操作</a:t>
            </a:r>
            <a:r>
              <a:rPr dirty="0" sz="700">
                <a:solidFill>
                  <a:srgbClr val="191B0E"/>
                </a:solidFill>
                <a:latin typeface="Franklin Gothic Book"/>
                <a:cs typeface="Franklin Gothic Book"/>
              </a:rPr>
              <a:t>(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每个人反应速度不好控制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,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所以称为理论上的</a:t>
            </a:r>
            <a:r>
              <a:rPr dirty="0" sz="700">
                <a:solidFill>
                  <a:srgbClr val="191B0E"/>
                </a:solidFill>
                <a:latin typeface="Franklin Gothic Book"/>
                <a:cs typeface="Franklin Gothic Book"/>
              </a:rPr>
              <a:t>“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同时</a:t>
            </a:r>
            <a:r>
              <a:rPr dirty="0" sz="700">
                <a:solidFill>
                  <a:srgbClr val="191B0E"/>
                </a:solidFill>
                <a:latin typeface="Franklin Gothic Book"/>
                <a:cs typeface="Franklin Gothic Book"/>
              </a:rPr>
              <a:t>”)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。</a:t>
            </a:r>
            <a:endParaRPr sz="700">
              <a:latin typeface="华文楷体"/>
              <a:cs typeface="华文楷体"/>
            </a:endParaRPr>
          </a:p>
          <a:p>
            <a:pPr algn="just" marL="151130" marR="34290" indent="-139065">
              <a:lnSpc>
                <a:spcPts val="810"/>
              </a:lnSpc>
              <a:spcBef>
                <a:spcPts val="434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在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50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个测试人员</a:t>
            </a:r>
            <a:r>
              <a:rPr dirty="0" sz="700">
                <a:solidFill>
                  <a:srgbClr val="191B0E"/>
                </a:solidFill>
                <a:latin typeface="Franklin Gothic Book"/>
                <a:cs typeface="Franklin Gothic Book"/>
              </a:rPr>
              <a:t>“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同时</a:t>
            </a:r>
            <a:r>
              <a:rPr dirty="0" sz="700">
                <a:solidFill>
                  <a:srgbClr val="191B0E"/>
                </a:solidFill>
                <a:latin typeface="Franklin Gothic Book"/>
                <a:cs typeface="Franklin Gothic Book"/>
              </a:rPr>
              <a:t>”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执行操作后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,</a:t>
            </a:r>
            <a:r>
              <a:rPr dirty="0" sz="700" spc="15">
                <a:solidFill>
                  <a:srgbClr val="191B0E"/>
                </a:solidFill>
                <a:latin typeface="华文楷体"/>
                <a:cs typeface="华文楷体"/>
              </a:rPr>
              <a:t>对每台计算机上的测试数据和服务器中的测试 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数据进行搜集和整理。</a:t>
            </a:r>
            <a:endParaRPr sz="700">
              <a:latin typeface="华文楷体"/>
              <a:cs typeface="华文楷体"/>
            </a:endParaRPr>
          </a:p>
          <a:p>
            <a:pPr algn="just" marL="151130" marR="5080" indent="-139065">
              <a:lnSpc>
                <a:spcPts val="810"/>
              </a:lnSpc>
              <a:spcBef>
                <a:spcPts val="430"/>
              </a:spcBef>
              <a:buFont typeface="Franklin Gothic Book"/>
              <a:buChar char="■"/>
              <a:tabLst>
                <a:tab pos="151765" algn="l"/>
              </a:tabLst>
            </a:pP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在缺陷被修复后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,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要开展回归测试</a:t>
            </a:r>
            <a:r>
              <a:rPr dirty="0" sz="700">
                <a:solidFill>
                  <a:srgbClr val="191B0E"/>
                </a:solidFill>
                <a:latin typeface="Franklin Gothic Book"/>
                <a:cs typeface="Franklin Gothic Book"/>
              </a:rPr>
              <a:t>(</a:t>
            </a:r>
            <a:r>
              <a:rPr dirty="0" sz="700" spc="15">
                <a:solidFill>
                  <a:srgbClr val="191B0E"/>
                </a:solidFill>
                <a:latin typeface="华文楷体"/>
                <a:cs typeface="华文楷体"/>
              </a:rPr>
              <a:t>在软件发生修改之后重新执行先前的测试，以保 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证修改的正确性</a:t>
            </a:r>
            <a:r>
              <a:rPr dirty="0" sz="700">
                <a:solidFill>
                  <a:srgbClr val="191B0E"/>
                </a:solidFill>
                <a:latin typeface="Franklin Gothic Book"/>
                <a:cs typeface="Franklin Gothic Book"/>
              </a:rPr>
              <a:t>),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即需要再执行</a:t>
            </a:r>
            <a:r>
              <a:rPr dirty="0" sz="700" spc="5">
                <a:solidFill>
                  <a:srgbClr val="191B0E"/>
                </a:solidFill>
                <a:latin typeface="Franklin Gothic Book"/>
                <a:cs typeface="Franklin Gothic Book"/>
              </a:rPr>
              <a:t>1~4</a:t>
            </a:r>
            <a:r>
              <a:rPr dirty="0" sz="700" spc="20">
                <a:solidFill>
                  <a:srgbClr val="191B0E"/>
                </a:solidFill>
                <a:latin typeface="华文楷体"/>
                <a:cs typeface="华文楷体"/>
              </a:rPr>
              <a:t>步直到满足性能需求为止。</a:t>
            </a:r>
            <a:endParaRPr sz="7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89617" y="2455163"/>
            <a:ext cx="1765630" cy="861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88855" y="2453639"/>
            <a:ext cx="1766570" cy="864869"/>
          </a:xfrm>
          <a:custGeom>
            <a:avLst/>
            <a:gdLst/>
            <a:ahLst/>
            <a:cxnLst/>
            <a:rect l="l" t="t" r="r" b="b"/>
            <a:pathLst>
              <a:path w="1766570" h="864870">
                <a:moveTo>
                  <a:pt x="0" y="864870"/>
                </a:moveTo>
                <a:lnTo>
                  <a:pt x="0" y="0"/>
                </a:lnTo>
                <a:lnTo>
                  <a:pt x="1766316" y="0"/>
                </a:lnTo>
                <a:lnTo>
                  <a:pt x="1766316" y="864870"/>
                </a:lnTo>
                <a:lnTo>
                  <a:pt x="0" y="8648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5027" y="907541"/>
            <a:ext cx="4371975" cy="2453005"/>
          </a:xfrm>
          <a:custGeom>
            <a:avLst/>
            <a:gdLst/>
            <a:ahLst/>
            <a:cxnLst/>
            <a:rect l="l" t="t" r="r" b="b"/>
            <a:pathLst>
              <a:path w="4371975" h="2453004">
                <a:moveTo>
                  <a:pt x="4371594" y="2452878"/>
                </a:moveTo>
                <a:lnTo>
                  <a:pt x="4371594" y="0"/>
                </a:lnTo>
                <a:lnTo>
                  <a:pt x="0" y="0"/>
                </a:lnTo>
                <a:lnTo>
                  <a:pt x="0" y="2452878"/>
                </a:lnTo>
                <a:lnTo>
                  <a:pt x="4371594" y="245287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zc0_0</dc:creator>
  <dc:title>Microsoft PowerPoint - 4.6非功能性测试.pptx</dc:title>
  <dcterms:created xsi:type="dcterms:W3CDTF">2022-05-20T10:53:34Z</dcterms:created>
  <dcterms:modified xsi:type="dcterms:W3CDTF">2022-05-20T10:53:34Z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2022-05-17T00:00:00Z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2022-05-20T00:00:00Z</vt:filetime>
  </property>
</Properties>
</file>